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F2D2-006D-4944-94D3-9221BEC172A1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4104-4A4A-4E00-8601-13FF12F94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74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F2D2-006D-4944-94D3-9221BEC172A1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4104-4A4A-4E00-8601-13FF12F94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32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F2D2-006D-4944-94D3-9221BEC172A1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4104-4A4A-4E00-8601-13FF12F94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1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F2D2-006D-4944-94D3-9221BEC172A1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4104-4A4A-4E00-8601-13FF12F94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9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F2D2-006D-4944-94D3-9221BEC172A1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4104-4A4A-4E00-8601-13FF12F94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699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F2D2-006D-4944-94D3-9221BEC172A1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4104-4A4A-4E00-8601-13FF12F94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1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F2D2-006D-4944-94D3-9221BEC172A1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4104-4A4A-4E00-8601-13FF12F94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68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F2D2-006D-4944-94D3-9221BEC172A1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4104-4A4A-4E00-8601-13FF12F94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3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F2D2-006D-4944-94D3-9221BEC172A1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4104-4A4A-4E00-8601-13FF12F94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300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F2D2-006D-4944-94D3-9221BEC172A1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4104-4A4A-4E00-8601-13FF12F94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2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F2D2-006D-4944-94D3-9221BEC172A1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4104-4A4A-4E00-8601-13FF12F94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3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2734517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Slide" r:id="rId15" imgW="395" imgH="394" progId="TCLayout.ActiveDocument.1">
                  <p:embed/>
                </p:oleObj>
              </mc:Choice>
              <mc:Fallback>
                <p:oleObj name="think-cell Slide" r:id="rId15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5F2D2-006D-4944-94D3-9221BEC172A1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74104-4A4A-4E00-8601-13FF12F94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92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7634147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/>
          <a:lstStyle/>
          <a:p>
            <a:r>
              <a:rPr lang="en-US" dirty="0" smtClean="0"/>
              <a:t>Informational Games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PV Viswanath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748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55601"/>
            <a:ext cx="8610600" cy="841828"/>
          </a:xfrm>
        </p:spPr>
        <p:txBody>
          <a:bodyPr>
            <a:normAutofit/>
          </a:bodyPr>
          <a:lstStyle/>
          <a:p>
            <a:r>
              <a:rPr lang="en-US" dirty="0"/>
              <a:t>Revealing equilibria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4251" y="1197430"/>
            <a:ext cx="9921949" cy="52310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Now</a:t>
            </a:r>
            <a:r>
              <a:rPr lang="en-US" dirty="0"/>
              <a:t>, it turns out that the equilibrium strategy for the insiders is to issue equity when the firm is overvalued and offer not 25%, but (40/150) of the total firm; and not to issue equity, but to forego the project when the firm is undervalued.  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The </a:t>
            </a:r>
            <a:r>
              <a:rPr lang="en-US" dirty="0"/>
              <a:t>equilibrium strategy for the outsiders is to accept the offer in the overvalued state.  Why are the insiders offering 40/150 or 26.67% and not just 25%?  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Because </a:t>
            </a:r>
            <a:r>
              <a:rPr lang="en-US" dirty="0"/>
              <a:t>the outsiders realizing that the insiders only have an incentive to sell equity when the firm is overvalued will infer that the true value of the total firm is $150 (100+50) when insiders offer equity.  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Hence </a:t>
            </a:r>
            <a:r>
              <a:rPr lang="en-US" dirty="0"/>
              <a:t>the true value of the shares that they are being offered is (40/150)*150 = $40, which makes it a NPV=0 transaction for them; they have no reason to deviate from this equilibrium.</a:t>
            </a:r>
          </a:p>
        </p:txBody>
      </p:sp>
    </p:spTree>
    <p:extLst>
      <p:ext uri="{BB962C8B-B14F-4D97-AF65-F5344CB8AC3E}">
        <p14:creationId xmlns:p14="http://schemas.microsoft.com/office/powerpoint/2010/main" val="271175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Informational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Now that we know some game theory, we can look at questions of information asymmetry and outside financing in a more sophisticated fashion.</a:t>
            </a:r>
          </a:p>
          <a:p>
            <a:r>
              <a:rPr lang="en-US" dirty="0" smtClean="0"/>
              <a:t>We look at a game </a:t>
            </a:r>
            <a:r>
              <a:rPr lang="en-US" dirty="0"/>
              <a:t>between inside </a:t>
            </a:r>
            <a:r>
              <a:rPr lang="en-US" dirty="0" smtClean="0"/>
              <a:t>stockholders </a:t>
            </a:r>
            <a:r>
              <a:rPr lang="en-US" dirty="0"/>
              <a:t>(insiders) and outside </a:t>
            </a:r>
            <a:r>
              <a:rPr lang="en-US" dirty="0" smtClean="0"/>
              <a:t>stockholders </a:t>
            </a:r>
            <a:r>
              <a:rPr lang="en-US" dirty="0"/>
              <a:t>(</a:t>
            </a:r>
            <a:r>
              <a:rPr lang="en-US" dirty="0" smtClean="0"/>
              <a:t>outsiders, potential equity investors).</a:t>
            </a:r>
            <a:endParaRPr lang="en-US" dirty="0"/>
          </a:p>
          <a:p>
            <a:r>
              <a:rPr lang="en-US" dirty="0"/>
              <a:t>A new element that this game introduces is asymmetry between the two players in terms of their knowledge of the reality.</a:t>
            </a:r>
          </a:p>
          <a:p>
            <a:r>
              <a:rPr lang="en-US" dirty="0"/>
              <a:t>We will see that, in some cases, in equilibrium, the actions of the players can end up revealing the information of one player (insiders) to the other player (outsider).</a:t>
            </a:r>
          </a:p>
          <a:p>
            <a:r>
              <a:rPr lang="en-US" dirty="0"/>
              <a:t>We start with the example introduced earlier.</a:t>
            </a:r>
          </a:p>
        </p:txBody>
      </p:sp>
    </p:spTree>
    <p:extLst>
      <p:ext uri="{BB962C8B-B14F-4D97-AF65-F5344CB8AC3E}">
        <p14:creationId xmlns:p14="http://schemas.microsoft.com/office/powerpoint/2010/main" val="360397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066800"/>
            <a:ext cx="7772400" cy="685800"/>
          </a:xfrm>
        </p:spPr>
        <p:txBody>
          <a:bodyPr vert="horz">
            <a:normAutofit fontScale="90000"/>
          </a:bodyPr>
          <a:lstStyle/>
          <a:p>
            <a:r>
              <a:rPr lang="en-US" dirty="0"/>
              <a:t>Outside Equity: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2243470"/>
            <a:ext cx="7848600" cy="438593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Consider the following problem.  Suppose outside investors are unsure whether a firm’s assets are worth $100 or $200.  They believe either possibility is equally likely.  </a:t>
            </a:r>
          </a:p>
          <a:p>
            <a:r>
              <a:rPr lang="en-US" dirty="0"/>
              <a:t>Insiders, however, know exactly what the value of the firm is.  The market value of the firm will be $150 ((100+200/2</a:t>
            </a:r>
            <a:r>
              <a:rPr lang="en-US" dirty="0" smtClean="0"/>
              <a:t>) (reflecting public information).</a:t>
            </a:r>
            <a:endParaRPr lang="en-US" dirty="0"/>
          </a:p>
          <a:p>
            <a:r>
              <a:rPr lang="en-US" dirty="0"/>
              <a:t>Suppose this firm also has a project that it can invest in, which requires an investment of </a:t>
            </a:r>
            <a:r>
              <a:rPr lang="en-US" dirty="0" smtClean="0"/>
              <a:t>$60 </a:t>
            </a:r>
            <a:r>
              <a:rPr lang="en-US" dirty="0"/>
              <a:t>and has a PV of </a:t>
            </a:r>
            <a:r>
              <a:rPr lang="en-US" dirty="0" smtClean="0"/>
              <a:t>$70 </a:t>
            </a:r>
            <a:r>
              <a:rPr lang="en-US" dirty="0"/>
              <a:t>(i.e. an NPV of $10).  Now the firm is </a:t>
            </a:r>
            <a:r>
              <a:rPr lang="en-US" dirty="0" smtClean="0"/>
              <a:t>potentially worth </a:t>
            </a:r>
            <a:r>
              <a:rPr lang="en-US" dirty="0"/>
              <a:t>$160 (150+10)</a:t>
            </a:r>
          </a:p>
        </p:txBody>
      </p:sp>
    </p:spTree>
    <p:extLst>
      <p:ext uri="{BB962C8B-B14F-4D97-AF65-F5344CB8AC3E}">
        <p14:creationId xmlns:p14="http://schemas.microsoft.com/office/powerpoint/2010/main" val="6340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8510469-B8A3-43FE-AEAF-F20C411D2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414" y="427074"/>
            <a:ext cx="7772400" cy="843280"/>
          </a:xfrm>
        </p:spPr>
        <p:txBody>
          <a:bodyPr vert="horz"/>
          <a:lstStyle/>
          <a:p>
            <a:r>
              <a:rPr lang="en-US" dirty="0"/>
              <a:t>Outside Equity: An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EAD6B-A415-491E-B4DE-FDAA97976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907" y="1371600"/>
            <a:ext cx="10409274" cy="529501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Let’s assume the firm has no debt and wants to issue new equity to raise the </a:t>
            </a:r>
            <a:r>
              <a:rPr lang="en-US" dirty="0" smtClean="0"/>
              <a:t>$60 </a:t>
            </a:r>
            <a:r>
              <a:rPr lang="en-US" dirty="0"/>
              <a:t>for the project.</a:t>
            </a:r>
          </a:p>
          <a:p>
            <a:r>
              <a:rPr lang="en-US" dirty="0"/>
              <a:t>Together with the new funds to be raised, outside investors will expect the firm to be worth $</a:t>
            </a:r>
            <a:r>
              <a:rPr lang="en-US" dirty="0" smtClean="0"/>
              <a:t>220 (160+60</a:t>
            </a:r>
            <a:r>
              <a:rPr lang="en-US" dirty="0"/>
              <a:t>).  In order to get shares worth </a:t>
            </a:r>
            <a:r>
              <a:rPr lang="en-US" dirty="0" smtClean="0"/>
              <a:t>$60 </a:t>
            </a:r>
            <a:r>
              <a:rPr lang="en-US" dirty="0"/>
              <a:t>in return for the </a:t>
            </a:r>
            <a:r>
              <a:rPr lang="en-US" dirty="0" smtClean="0"/>
              <a:t>$60 </a:t>
            </a:r>
            <a:r>
              <a:rPr lang="en-US" dirty="0"/>
              <a:t>they are investing, they will ask for </a:t>
            </a:r>
            <a:r>
              <a:rPr lang="en-US" dirty="0" smtClean="0"/>
              <a:t>27.27% (60/220</a:t>
            </a:r>
            <a:r>
              <a:rPr lang="en-US" dirty="0"/>
              <a:t>) of the new firm.  </a:t>
            </a:r>
          </a:p>
          <a:p>
            <a:r>
              <a:rPr lang="en-US" dirty="0"/>
              <a:t>Inside investors know the real value of the firm.  If the firm is undervalued in the market (the true value is $210, while the market value is $160), by giving up </a:t>
            </a:r>
            <a:r>
              <a:rPr lang="en-US" dirty="0" smtClean="0"/>
              <a:t>27.27% </a:t>
            </a:r>
            <a:r>
              <a:rPr lang="en-US" dirty="0"/>
              <a:t>of the firm, they will actually be giving up </a:t>
            </a:r>
            <a:r>
              <a:rPr lang="en-US" dirty="0" smtClean="0"/>
              <a:t>0.2727(270</a:t>
            </a:r>
            <a:r>
              <a:rPr lang="en-US" dirty="0"/>
              <a:t>) or </a:t>
            </a:r>
            <a:r>
              <a:rPr lang="en-US" dirty="0" smtClean="0"/>
              <a:t>$73.64 </a:t>
            </a:r>
            <a:r>
              <a:rPr lang="en-US" dirty="0"/>
              <a:t>and will be left with </a:t>
            </a:r>
            <a:r>
              <a:rPr lang="en-US" dirty="0" smtClean="0"/>
              <a:t>270-73.64 </a:t>
            </a:r>
            <a:r>
              <a:rPr lang="en-US" dirty="0"/>
              <a:t>or </a:t>
            </a:r>
            <a:r>
              <a:rPr lang="en-US" dirty="0" smtClean="0"/>
              <a:t>$196.36.</a:t>
            </a:r>
            <a:endParaRPr lang="en-US" dirty="0"/>
          </a:p>
          <a:p>
            <a:r>
              <a:rPr lang="en-US" dirty="0"/>
              <a:t>If they did not issue equity and did not invest in the project, they would have a firm worth $200.  </a:t>
            </a:r>
          </a:p>
          <a:p>
            <a:r>
              <a:rPr lang="en-US" dirty="0"/>
              <a:t>Since 200 &gt; </a:t>
            </a:r>
            <a:r>
              <a:rPr lang="en-US" dirty="0" smtClean="0"/>
              <a:t>196.36, </a:t>
            </a:r>
            <a:r>
              <a:rPr lang="en-US" dirty="0"/>
              <a:t>they </a:t>
            </a:r>
            <a:r>
              <a:rPr lang="en-US"/>
              <a:t>would </a:t>
            </a:r>
            <a:r>
              <a:rPr lang="en-US" smtClean="0"/>
              <a:t>forego the </a:t>
            </a:r>
            <a:r>
              <a:rPr lang="en-US" dirty="0"/>
              <a:t>project.  The result, again, is underinvestment as before under the debt overhang situation, but now for a different reason: information asymmetry.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86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71" y="307173"/>
            <a:ext cx="11005457" cy="991856"/>
          </a:xfrm>
        </p:spPr>
        <p:txBody>
          <a:bodyPr/>
          <a:lstStyle/>
          <a:p>
            <a:r>
              <a:rPr lang="en-US" dirty="0"/>
              <a:t>Outside equity: informational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9190" y="2052084"/>
            <a:ext cx="10007009" cy="4166602"/>
          </a:xfrm>
        </p:spPr>
        <p:txBody>
          <a:bodyPr/>
          <a:lstStyle/>
          <a:p>
            <a:r>
              <a:rPr lang="en-US" dirty="0"/>
              <a:t>The insiders have two strategies: 1) issue equity and invest and 2) don’t issue equity and forego.  However, they also know what they true state is; hence they can condition their strategy on their knowledge.</a:t>
            </a:r>
          </a:p>
          <a:p>
            <a:r>
              <a:rPr lang="en-US" dirty="0"/>
              <a:t>Outsiders have the choice of what terms to offer, but they cannot condition this on the true state, since they do not have the information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32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127" y="721842"/>
            <a:ext cx="11005457" cy="991856"/>
          </a:xfrm>
        </p:spPr>
        <p:txBody>
          <a:bodyPr vert="horz"/>
          <a:lstStyle/>
          <a:p>
            <a:r>
              <a:rPr lang="en-US" dirty="0"/>
              <a:t>Outside equity: informational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433" y="1962985"/>
            <a:ext cx="9602972" cy="440591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Let’s now consider a modified version of the previous game. 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Suppose </a:t>
            </a:r>
            <a:r>
              <a:rPr lang="en-US" dirty="0"/>
              <a:t>all the other </a:t>
            </a:r>
            <a:r>
              <a:rPr lang="en-US" dirty="0" smtClean="0"/>
              <a:t>data </a:t>
            </a:r>
            <a:r>
              <a:rPr lang="en-US" dirty="0"/>
              <a:t>are the same, but the investment required is now not $40, but only $20.</a:t>
            </a:r>
          </a:p>
          <a:p>
            <a:pPr>
              <a:lnSpc>
                <a:spcPct val="100000"/>
              </a:lnSpc>
            </a:pPr>
            <a:r>
              <a:rPr lang="en-US" dirty="0"/>
              <a:t>Now the total value of the firm including the new investment will be either  130 (100+10+20) or 230 (200+10+20).  The outside investors will value it at $180 ((130+230)/2) and demand 20/180.</a:t>
            </a:r>
          </a:p>
          <a:p>
            <a:pPr>
              <a:lnSpc>
                <a:spcPct val="100000"/>
              </a:lnSpc>
            </a:pPr>
            <a:r>
              <a:rPr lang="en-US" dirty="0"/>
              <a:t>Inside investors in the undervalued state will find themselves in a situation of obtaining (160/180)230 = 204.44 if they issue equity and invest in the new project or $200 if they decide not to invest.  They will, therefore, invest.</a:t>
            </a:r>
          </a:p>
        </p:txBody>
      </p:sp>
    </p:spTree>
    <p:extLst>
      <p:ext uri="{BB962C8B-B14F-4D97-AF65-F5344CB8AC3E}">
        <p14:creationId xmlns:p14="http://schemas.microsoft.com/office/powerpoint/2010/main" val="193770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23287"/>
            <a:ext cx="8610600" cy="752370"/>
          </a:xfrm>
        </p:spPr>
        <p:txBody>
          <a:bodyPr/>
          <a:lstStyle/>
          <a:p>
            <a:r>
              <a:rPr lang="en-US" dirty="0"/>
              <a:t>Pooling equilibria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8530" y="1422400"/>
            <a:ext cx="9177670" cy="479628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If we look at this as a game, we could consider three strategies for outside investors: demand 20/180 of the total firm or 20/130 (assuming that the firm is overvalued) or 20/180 (assuming the firm is undervalued).</a:t>
            </a:r>
          </a:p>
          <a:p>
            <a:r>
              <a:rPr lang="en-US" dirty="0"/>
              <a:t>We saw that the insiders will decide to issue equity when the firm is undervalued and the outside investors demand 20/180 of the total firm.  </a:t>
            </a:r>
            <a:endParaRPr lang="en-US" dirty="0" smtClean="0"/>
          </a:p>
          <a:p>
            <a:r>
              <a:rPr lang="en-US" dirty="0" smtClean="0"/>
              <a:t>Therefore </a:t>
            </a:r>
            <a:r>
              <a:rPr lang="en-US" dirty="0"/>
              <a:t>they will certainly issue equity when the firm is overvalued (since they can sell overpriced shares; outsiders will only get (20/180)(130) or $14.44 in return for the $20 that they would pay for their shares.  </a:t>
            </a:r>
            <a:endParaRPr lang="en-US" dirty="0" smtClean="0"/>
          </a:p>
          <a:p>
            <a:r>
              <a:rPr lang="en-US" dirty="0" smtClean="0"/>
              <a:t>Insiders </a:t>
            </a:r>
            <a:r>
              <a:rPr lang="en-US" dirty="0"/>
              <a:t>will get 115.56 (130-14.44) instead of the $100 they would get if they  Hence the insiders’ strategy will be the same in both states of the world.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83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23287"/>
            <a:ext cx="8610600" cy="752370"/>
          </a:xfrm>
        </p:spPr>
        <p:txBody>
          <a:bodyPr/>
          <a:lstStyle/>
          <a:p>
            <a:r>
              <a:rPr lang="en-US" dirty="0"/>
              <a:t>Pooling equilibria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3618" y="1422400"/>
            <a:ext cx="9932581" cy="479628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This </a:t>
            </a:r>
            <a:r>
              <a:rPr lang="en-US" dirty="0"/>
              <a:t>equilibrium where outsiders demand 20/180 of the firm for $20 and insiders decide to always issue equity and invest is a Nash equilibrium.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outsiders are willing to invest $20 for 20/180 of the total firm, insiders have no incentive to not issue equity, since they would end up with only $200 (as opposed to $204.44) (or 115.56 instead of 100).</a:t>
            </a:r>
          </a:p>
          <a:p>
            <a:r>
              <a:rPr lang="en-US" dirty="0"/>
              <a:t>If insiders offer 20/180 of the total firm for $20, outsiders have no incentive not to accept, since the NPV of the investment for them is zero ((20/180)*180 - $20), while they will be no better off if they do not accept (NPV = $0 also).</a:t>
            </a:r>
          </a:p>
          <a:p>
            <a:r>
              <a:rPr lang="en-US" dirty="0"/>
              <a:t>This is called a pooling equilibrium, since no information is revealed in equilibrium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47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55601"/>
            <a:ext cx="8610600" cy="841828"/>
          </a:xfrm>
        </p:spPr>
        <p:txBody>
          <a:bodyPr>
            <a:normAutofit/>
          </a:bodyPr>
          <a:lstStyle/>
          <a:p>
            <a:r>
              <a:rPr lang="en-US" dirty="0"/>
              <a:t>Revealing equilibria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3228" y="1197430"/>
            <a:ext cx="9602972" cy="523108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Now let’s go back to the situation where the investment required is $40 and not $20.</a:t>
            </a:r>
          </a:p>
          <a:p>
            <a:r>
              <a:rPr lang="en-US" dirty="0"/>
              <a:t>Now the strategy pair where outsiders demand a certain percentage of the total firm and insiders decide to always issue equity and invest is no longer a Nash equilibrium.  Of course, it’s no longer 20/180 of the firm for $20 because the investment required is $40; but the strategy pair where outsiders demand 25% of the total firm for $40 and insiders decide to always issue equity and invest is also not a Nash equilibrium.  But why not?  Let’s see.</a:t>
            </a:r>
          </a:p>
          <a:p>
            <a:r>
              <a:rPr lang="en-US" dirty="0"/>
              <a:t>As we have already seen, if outsiders demand 25% of the total firm for $25, insiders are left with 75% of $250 (or $147.5) when the firm is undervalued, which is less than the $200 they would have if forewent the project.  Hence this is not a Nash equilibria.  What, then, is the Nash equilibrium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94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E81107FE0A704B8458C943278B4E1F" ma:contentTypeVersion="13" ma:contentTypeDescription="Create a new document." ma:contentTypeScope="" ma:versionID="0b9b530ecb6b81c140e81c3300bd0307">
  <xsd:schema xmlns:xsd="http://www.w3.org/2001/XMLSchema" xmlns:xs="http://www.w3.org/2001/XMLSchema" xmlns:p="http://schemas.microsoft.com/office/2006/metadata/properties" xmlns:ns3="bcb18cd9-2614-41de-a438-05e8f58d2b4e" xmlns:ns4="9cd9834e-9656-4a9f-bc4d-b5b5e1a3e387" targetNamespace="http://schemas.microsoft.com/office/2006/metadata/properties" ma:root="true" ma:fieldsID="1beeed5a04154245fc1551d8103b577a" ns3:_="" ns4:_="">
    <xsd:import namespace="bcb18cd9-2614-41de-a438-05e8f58d2b4e"/>
    <xsd:import namespace="9cd9834e-9656-4a9f-bc4d-b5b5e1a3e3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b18cd9-2614-41de-a438-05e8f58d2b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9834e-9656-4a9f-bc4d-b5b5e1a3e38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D9B274-AB08-4D06-B393-CBA0C2AA06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b18cd9-2614-41de-a438-05e8f58d2b4e"/>
    <ds:schemaRef ds:uri="9cd9834e-9656-4a9f-bc4d-b5b5e1a3e3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201A13-0FAB-49E0-BAC1-A9EBB90D59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DF4875-6C62-464F-961E-403D6654E50E}">
  <ds:schemaRefs>
    <ds:schemaRef ds:uri="http://purl.org/dc/elements/1.1/"/>
    <ds:schemaRef ds:uri="9cd9834e-9656-4a9f-bc4d-b5b5e1a3e387"/>
    <ds:schemaRef ds:uri="bcb18cd9-2614-41de-a438-05e8f58d2b4e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1280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think-cell Slide</vt:lpstr>
      <vt:lpstr>Informational Games</vt:lpstr>
      <vt:lpstr>Informational games</vt:lpstr>
      <vt:lpstr>Outside Equity: An Example</vt:lpstr>
      <vt:lpstr>Outside Equity: An Example</vt:lpstr>
      <vt:lpstr>Outside equity: informational issues</vt:lpstr>
      <vt:lpstr>Outside equity: informational issues</vt:lpstr>
      <vt:lpstr>Pooling equilibria</vt:lpstr>
      <vt:lpstr>Pooling equilibria</vt:lpstr>
      <vt:lpstr>Revealing equilibria</vt:lpstr>
      <vt:lpstr>Revealing equilibria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Informational Games</dc:title>
  <dc:creator>Viswanath, Prof. P.V.</dc:creator>
  <cp:lastModifiedBy>Viswanath, Prof. P.V.</cp:lastModifiedBy>
  <cp:revision>2</cp:revision>
  <dcterms:created xsi:type="dcterms:W3CDTF">2021-05-30T20:04:48Z</dcterms:created>
  <dcterms:modified xsi:type="dcterms:W3CDTF">2021-05-30T20:05:19Z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0x01010004E81107FE0A704B8458C943278B4E1F</vt:lpwstr>
  </property>
</Properties>
</file>