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omments/comment2.xml" ContentType="application/vnd.openxmlformats-officedocument.presentationml.comment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5.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6.xml" ContentType="application/vnd.openxmlformats-officedocument.presentationml.comments+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7.xml" ContentType="application/vnd.openxmlformats-officedocument.presentationml.comments+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8.xml" ContentType="application/vnd.openxmlformats-officedocument.presentationml.comments+xml"/>
  <Override PartName="/ppt/tags/tag9.xml" ContentType="application/vnd.openxmlformats-officedocument.presentationml.tags+xml"/>
  <Override PartName="/ppt/notesSlides/notesSlide28.xml" ContentType="application/vnd.openxmlformats-officedocument.presentationml.notesSlide+xml"/>
  <Override PartName="/ppt/comments/comment9.xml" ContentType="application/vnd.openxmlformats-officedocument.presentationml.comments+xml"/>
  <Override PartName="/ppt/notesSlides/notesSlide29.xml" ContentType="application/vnd.openxmlformats-officedocument.presentationml.notesSlide+xml"/>
  <Override PartName="/ppt/comments/comment10.xml" ContentType="application/vnd.openxmlformats-officedocument.presentationml.comments+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1.xml" ContentType="application/vnd.openxmlformats-officedocument.presentationml.comments+xml"/>
  <Override PartName="/ppt/comments/comment1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8" r:id="rId2"/>
    <p:sldId id="278" r:id="rId3"/>
    <p:sldId id="279" r:id="rId4"/>
    <p:sldId id="285" r:id="rId5"/>
    <p:sldId id="261" r:id="rId6"/>
    <p:sldId id="267" r:id="rId7"/>
    <p:sldId id="259" r:id="rId8"/>
    <p:sldId id="281" r:id="rId9"/>
    <p:sldId id="277" r:id="rId10"/>
    <p:sldId id="260" r:id="rId11"/>
    <p:sldId id="292" r:id="rId12"/>
    <p:sldId id="288" r:id="rId13"/>
    <p:sldId id="282" r:id="rId14"/>
    <p:sldId id="262" r:id="rId15"/>
    <p:sldId id="263" r:id="rId16"/>
    <p:sldId id="293" r:id="rId17"/>
    <p:sldId id="289" r:id="rId18"/>
    <p:sldId id="264" r:id="rId19"/>
    <p:sldId id="283" r:id="rId20"/>
    <p:sldId id="294" r:id="rId21"/>
    <p:sldId id="313" r:id="rId22"/>
    <p:sldId id="265" r:id="rId23"/>
    <p:sldId id="284" r:id="rId24"/>
    <p:sldId id="295" r:id="rId25"/>
    <p:sldId id="290" r:id="rId26"/>
    <p:sldId id="266" r:id="rId27"/>
    <p:sldId id="296" r:id="rId28"/>
    <p:sldId id="320" r:id="rId29"/>
    <p:sldId id="314" r:id="rId30"/>
    <p:sldId id="274" r:id="rId31"/>
    <p:sldId id="275" r:id="rId32"/>
    <p:sldId id="276" r:id="rId33"/>
    <p:sldId id="280" r:id="rId34"/>
    <p:sldId id="291" r:id="rId35"/>
    <p:sldId id="315" r:id="rId36"/>
    <p:sldId id="316" r:id="rId37"/>
    <p:sldId id="317" r:id="rId38"/>
    <p:sldId id="318" r:id="rId39"/>
    <p:sldId id="319" r:id="rId40"/>
  </p:sldIdLst>
  <p:sldSz cx="9144000" cy="6858000" type="screen4x3"/>
  <p:notesSz cx="6950075" cy="9236075"/>
  <p:custDataLst>
    <p:tags r:id="rId4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swanath, Prof. P.V." initials="VPP" lastIdx="13" clrIdx="0">
    <p:extLst>
      <p:ext uri="{19B8F6BF-5375-455C-9EA6-DF929625EA0E}">
        <p15:presenceInfo xmlns:p15="http://schemas.microsoft.com/office/powerpoint/2012/main" userId="S-1-5-21-254494878-1253622069-3383492343-328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FE726-7D62-4F84-A758-F35874FFBB04}" v="1" dt="2024-02-04T02:02:37.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4411" autoAdjust="0"/>
  </p:normalViewPr>
  <p:slideViewPr>
    <p:cSldViewPr>
      <p:cViewPr varScale="1">
        <p:scale>
          <a:sx n="83" d="100"/>
          <a:sy n="83" d="100"/>
        </p:scale>
        <p:origin x="200" y="5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19.xml"/><Relationship Id="rId2" Type="http://schemas.openxmlformats.org/officeDocument/2006/relationships/slide" Target="slides/slide7.xml"/><Relationship Id="rId1" Type="http://schemas.openxmlformats.org/officeDocument/2006/relationships/slide" Target="slides/slide5.xml"/><Relationship Id="rId6" Type="http://schemas.openxmlformats.org/officeDocument/2006/relationships/slide" Target="slides/slide18.xml"/><Relationship Id="rId5" Type="http://schemas.openxmlformats.org/officeDocument/2006/relationships/slide" Target="slides/slide15.xml"/><Relationship Id="rId4"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swanath, Prof. P.V." userId="8a131824-58bb-4923-a6b3-4be5edc53a32" providerId="ADAL" clId="{F6AFE726-7D62-4F84-A758-F35874FFBB04}"/>
    <pc:docChg chg="custSel modSld">
      <pc:chgData name="Viswanath, Prof. P.V." userId="8a131824-58bb-4923-a6b3-4be5edc53a32" providerId="ADAL" clId="{F6AFE726-7D62-4F84-A758-F35874FFBB04}" dt="2024-02-04T02:02:37.539" v="380" actId="14100"/>
      <pc:docMkLst>
        <pc:docMk/>
      </pc:docMkLst>
      <pc:sldChg chg="modSp mod">
        <pc:chgData name="Viswanath, Prof. P.V." userId="8a131824-58bb-4923-a6b3-4be5edc53a32" providerId="ADAL" clId="{F6AFE726-7D62-4F84-A758-F35874FFBB04}" dt="2024-02-04T02:02:37.539" v="380" actId="14100"/>
        <pc:sldMkLst>
          <pc:docMk/>
          <pc:sldMk cId="0" sldId="280"/>
        </pc:sldMkLst>
        <pc:spChg chg="mod">
          <ac:chgData name="Viswanath, Prof. P.V." userId="8a131824-58bb-4923-a6b3-4be5edc53a32" providerId="ADAL" clId="{F6AFE726-7D62-4F84-A758-F35874FFBB04}" dt="2024-02-04T02:02:37.539" v="380" actId="14100"/>
          <ac:spMkLst>
            <pc:docMk/>
            <pc:sldMk cId="0" sldId="280"/>
            <ac:spMk id="83971" creationId="{00000000-0000-0000-0000-000000000000}"/>
          </ac:spMkLst>
        </pc:spChg>
      </pc:sldChg>
    </pc:docChg>
  </pc:docChgLst>
  <pc:docChgLst>
    <pc:chgData name="Viswanath, Prof. P.V." userId="8a131824-58bb-4923-a6b3-4be5edc53a32" providerId="ADAL" clId="{D027E758-BC52-449E-8F22-CEEA3EDE20FC}"/>
    <pc:docChg chg="custSel delSld modSld">
      <pc:chgData name="Viswanath, Prof. P.V." userId="8a131824-58bb-4923-a6b3-4be5edc53a32" providerId="ADAL" clId="{D027E758-BC52-449E-8F22-CEEA3EDE20FC}" dt="2024-01-04T00:52:50.338" v="16" actId="14100"/>
      <pc:docMkLst>
        <pc:docMk/>
      </pc:docMkLst>
      <pc:sldChg chg="modSp">
        <pc:chgData name="Viswanath, Prof. P.V." userId="8a131824-58bb-4923-a6b3-4be5edc53a32" providerId="ADAL" clId="{D027E758-BC52-449E-8F22-CEEA3EDE20FC}" dt="2024-01-04T00:52:50.338" v="16" actId="14100"/>
        <pc:sldMkLst>
          <pc:docMk/>
          <pc:sldMk cId="0" sldId="266"/>
        </pc:sldMkLst>
        <pc:spChg chg="mod">
          <ac:chgData name="Viswanath, Prof. P.V." userId="8a131824-58bb-4923-a6b3-4be5edc53a32" providerId="ADAL" clId="{D027E758-BC52-449E-8F22-CEEA3EDE20FC}" dt="2024-01-04T00:52:47.734" v="15" actId="1076"/>
          <ac:spMkLst>
            <pc:docMk/>
            <pc:sldMk cId="0" sldId="266"/>
            <ac:spMk id="63490" creationId="{00000000-0000-0000-0000-000000000000}"/>
          </ac:spMkLst>
        </pc:spChg>
        <pc:spChg chg="mod">
          <ac:chgData name="Viswanath, Prof. P.V." userId="8a131824-58bb-4923-a6b3-4be5edc53a32" providerId="ADAL" clId="{D027E758-BC52-449E-8F22-CEEA3EDE20FC}" dt="2024-01-04T00:52:50.338" v="16" actId="14100"/>
          <ac:spMkLst>
            <pc:docMk/>
            <pc:sldMk cId="0" sldId="266"/>
            <ac:spMk id="63491" creationId="{00000000-0000-0000-0000-000000000000}"/>
          </ac:spMkLst>
        </pc:spChg>
      </pc:sldChg>
      <pc:sldChg chg="modSp mod">
        <pc:chgData name="Viswanath, Prof. P.V." userId="8a131824-58bb-4923-a6b3-4be5edc53a32" providerId="ADAL" clId="{D027E758-BC52-449E-8F22-CEEA3EDE20FC}" dt="2024-01-02T19:14:04.037" v="2" actId="27636"/>
        <pc:sldMkLst>
          <pc:docMk/>
          <pc:sldMk cId="0" sldId="291"/>
        </pc:sldMkLst>
        <pc:spChg chg="mod">
          <ac:chgData name="Viswanath, Prof. P.V." userId="8a131824-58bb-4923-a6b3-4be5edc53a32" providerId="ADAL" clId="{D027E758-BC52-449E-8F22-CEEA3EDE20FC}" dt="2024-01-02T19:14:04.037" v="2" actId="27636"/>
          <ac:spMkLst>
            <pc:docMk/>
            <pc:sldMk cId="0" sldId="291"/>
            <ac:spMk id="86019" creationId="{00000000-0000-0000-0000-000000000000}"/>
          </ac:spMkLst>
        </pc:spChg>
      </pc:sldChg>
      <pc:sldChg chg="modSp mod">
        <pc:chgData name="Viswanath, Prof. P.V." userId="8a131824-58bb-4923-a6b3-4be5edc53a32" providerId="ADAL" clId="{D027E758-BC52-449E-8F22-CEEA3EDE20FC}" dt="2024-01-04T00:52:11.724" v="14" actId="20577"/>
        <pc:sldMkLst>
          <pc:docMk/>
          <pc:sldMk cId="0" sldId="294"/>
        </pc:sldMkLst>
        <pc:spChg chg="mod">
          <ac:chgData name="Viswanath, Prof. P.V." userId="8a131824-58bb-4923-a6b3-4be5edc53a32" providerId="ADAL" clId="{D027E758-BC52-449E-8F22-CEEA3EDE20FC}" dt="2024-01-04T00:52:11.724" v="14" actId="20577"/>
          <ac:spMkLst>
            <pc:docMk/>
            <pc:sldMk cId="0" sldId="294"/>
            <ac:spMk id="53251" creationId="{00000000-0000-0000-0000-000000000000}"/>
          </ac:spMkLst>
        </pc:spChg>
      </pc:sldChg>
      <pc:sldChg chg="del">
        <pc:chgData name="Viswanath, Prof. P.V." userId="8a131824-58bb-4923-a6b3-4be5edc53a32" providerId="ADAL" clId="{D027E758-BC52-449E-8F22-CEEA3EDE20FC}" dt="2024-01-02T19:09:10.067" v="0" actId="2696"/>
        <pc:sldMkLst>
          <pc:docMk/>
          <pc:sldMk cId="1641765531" sldId="303"/>
        </pc:sldMkLst>
      </pc:sldChg>
      <pc:sldChg chg="del">
        <pc:chgData name="Viswanath, Prof. P.V." userId="8a131824-58bb-4923-a6b3-4be5edc53a32" providerId="ADAL" clId="{D027E758-BC52-449E-8F22-CEEA3EDE20FC}" dt="2024-01-02T19:09:10.067" v="0" actId="2696"/>
        <pc:sldMkLst>
          <pc:docMk/>
          <pc:sldMk cId="288998269" sldId="304"/>
        </pc:sldMkLst>
      </pc:sldChg>
      <pc:sldChg chg="del">
        <pc:chgData name="Viswanath, Prof. P.V." userId="8a131824-58bb-4923-a6b3-4be5edc53a32" providerId="ADAL" clId="{D027E758-BC52-449E-8F22-CEEA3EDE20FC}" dt="2024-01-02T19:09:10.067" v="0" actId="2696"/>
        <pc:sldMkLst>
          <pc:docMk/>
          <pc:sldMk cId="622620191" sldId="305"/>
        </pc:sldMkLst>
      </pc:sldChg>
      <pc:sldChg chg="del">
        <pc:chgData name="Viswanath, Prof. P.V." userId="8a131824-58bb-4923-a6b3-4be5edc53a32" providerId="ADAL" clId="{D027E758-BC52-449E-8F22-CEEA3EDE20FC}" dt="2024-01-02T19:09:10.067" v="0" actId="2696"/>
        <pc:sldMkLst>
          <pc:docMk/>
          <pc:sldMk cId="343903910" sldId="306"/>
        </pc:sldMkLst>
      </pc:sldChg>
      <pc:sldChg chg="del">
        <pc:chgData name="Viswanath, Prof. P.V." userId="8a131824-58bb-4923-a6b3-4be5edc53a32" providerId="ADAL" clId="{D027E758-BC52-449E-8F22-CEEA3EDE20FC}" dt="2024-01-02T19:09:10.067" v="0" actId="2696"/>
        <pc:sldMkLst>
          <pc:docMk/>
          <pc:sldMk cId="2539702987" sldId="30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2-07T22:16:36.588" idx="6">
    <p:pos x="3291" y="2101"/>
    <p:text>government policies may make entry easier by funding basic research and making it available to all firms, new and old, reducing scale economies; or treating all firms the same.</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2-02-07T22:25:18.423" idx="11">
    <p:pos x="10" y="10"/>
    <p:text>These are more likely to provide competitive advantage to the firm.  How can financial strategies help build up intangible assets?</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2-02-07T22:28:40.490" idx="12">
    <p:pos x="10" y="10"/>
    <p:text>The four Ps are price, product, promotion, and place.</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2-02-07T22:30:06.353" idx="13">
    <p:pos x="4981" y="3810"/>
    <p:text>PESTLE analysis is an acronym standing for P for Political, E for Economic, S for Social, T for Technological, L for Legal, and E for Environmental</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27T13:35:24.810" idx="1">
    <p:pos x="10" y="10"/>
    <p:text>Perhaps also access to capital and flexibility.  This may be why Microsoft, e.g. has a lot of cash on hand.</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2-07T22:18:12.250" idx="7">
    <p:pos x="10" y="10"/>
    <p:text>Operating leverage is, for the most part, a common feature for all firms in a given industry -- although not always so.</p:text>
    <p:extLst>
      <p:ext uri="{C676402C-5697-4E1C-873F-D02D1690AC5C}">
        <p15:threadingInfo xmlns:p15="http://schemas.microsoft.com/office/powerpoint/2012/main" timeZoneBias="300"/>
      </p:ext>
    </p:extLst>
  </p:cm>
  <p:cm authorId="1" dt="2022-02-07T22:19:04.448" idx="8">
    <p:pos x="106" y="106"/>
    <p:text>the higher the operating leverage, the higher the break-even point</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1-27T13:39:19.247" idx="2">
    <p:pos x="10" y="10"/>
    <p:text>Perhaps through innovation, for which it may be necessary to have enough breathing space, i.e. equity capital.  Also, lower leverage may mean lower bankruptcy costs, so valued employees may feel comfortable making emotional and human capital investments in the firm</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1-27T13:52:05.238" idx="3">
    <p:pos x="10" y="10"/>
    <p:text>flexibility of production process to accommodate different inputs.  Innovation may help, in this context.  See comments regarding financial strategies and innovation, mentioned before.</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1-27T13:55:37.595" idx="4">
    <p:pos x="10" y="10"/>
    <p:text>Use of trade credit -- make suppliers dependent upon firm's financing abilities.</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2-07T22:22:42.794" idx="9">
    <p:pos x="4051" y="3517"/>
    <p:text>Accounts receivable as a strategy to keep buyers.</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1-27T14:10:58.738" idx="5">
    <p:pos x="10" y="10"/>
    <p:text>When looking at the price/value dimension, it would be useful to think of this in terms of the Dupont Model</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2-07T22:24:30.095" idx="10">
    <p:pos x="10" y="10"/>
    <p:text>It's important to look at non-financial resources so as to be able to evaluate the extent to which they can be replaced by financial resources/assets.</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9635" name="Rectangle 3"/>
          <p:cNvSpPr>
            <a:spLocks noGrp="1" noChangeArrowheads="1"/>
          </p:cNvSpPr>
          <p:nvPr>
            <p:ph type="dt" sz="quarter" idx="1"/>
          </p:nvPr>
        </p:nvSpPr>
        <p:spPr bwMode="auto">
          <a:xfrm>
            <a:off x="3938376"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9636" name="Rectangle 4"/>
          <p:cNvSpPr>
            <a:spLocks noGrp="1" noChangeArrowheads="1"/>
          </p:cNvSpPr>
          <p:nvPr>
            <p:ph type="ftr" sz="quarter" idx="2"/>
          </p:nvPr>
        </p:nvSpPr>
        <p:spPr bwMode="auto">
          <a:xfrm>
            <a:off x="0" y="8773957"/>
            <a:ext cx="301169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9637" name="Rectangle 5"/>
          <p:cNvSpPr>
            <a:spLocks noGrp="1" noChangeArrowheads="1"/>
          </p:cNvSpPr>
          <p:nvPr>
            <p:ph type="sldNum" sz="quarter" idx="3"/>
          </p:nvPr>
        </p:nvSpPr>
        <p:spPr bwMode="auto">
          <a:xfrm>
            <a:off x="3938376" y="8773957"/>
            <a:ext cx="301169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24D185-F415-4160-809A-5E844738989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1026"/>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73731" name="Rectangle 1027"/>
          <p:cNvSpPr>
            <a:spLocks noGrp="1" noChangeArrowheads="1"/>
          </p:cNvSpPr>
          <p:nvPr>
            <p:ph type="dt" idx="1"/>
          </p:nvPr>
        </p:nvSpPr>
        <p:spPr bwMode="auto">
          <a:xfrm>
            <a:off x="3938376"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076" name="Rectangle 1028"/>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1029"/>
          <p:cNvSpPr>
            <a:spLocks noGrp="1" noChangeArrowheads="1"/>
          </p:cNvSpPr>
          <p:nvPr>
            <p:ph type="body" sz="quarter" idx="3"/>
          </p:nvPr>
        </p:nvSpPr>
        <p:spPr bwMode="auto">
          <a:xfrm>
            <a:off x="926677" y="4387767"/>
            <a:ext cx="5096722"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3734" name="Rectangle 1030"/>
          <p:cNvSpPr>
            <a:spLocks noGrp="1" noChangeArrowheads="1"/>
          </p:cNvSpPr>
          <p:nvPr>
            <p:ph type="ftr" sz="quarter" idx="4"/>
          </p:nvPr>
        </p:nvSpPr>
        <p:spPr bwMode="auto">
          <a:xfrm>
            <a:off x="0" y="8773957"/>
            <a:ext cx="301169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3735" name="Rectangle 1031"/>
          <p:cNvSpPr>
            <a:spLocks noGrp="1" noChangeArrowheads="1"/>
          </p:cNvSpPr>
          <p:nvPr>
            <p:ph type="sldNum" sz="quarter" idx="5"/>
          </p:nvPr>
        </p:nvSpPr>
        <p:spPr bwMode="auto">
          <a:xfrm>
            <a:off x="3938376" y="8773957"/>
            <a:ext cx="301169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AA0E2F8-5F90-47EB-B192-356296CEFA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678C9F-423E-4641-A4C9-313395E06F7E}" type="slidenum">
              <a:rPr lang="en-US" altLang="en-US" smtClean="0"/>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3EC441-2CD7-48DF-A2C0-5D21435A18AC}" type="slidenum">
              <a:rPr lang="en-US" altLang="en-US" smtClean="0"/>
              <a:pPr>
                <a:spcBef>
                  <a:spcPct val="0"/>
                </a:spcBef>
              </a:pPr>
              <a:t>10</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4762ED-6693-4C17-9B0A-3C880528E853}"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6B6D3-5A7F-4298-9A11-2933D4BD129A}" type="slidenum">
              <a:rPr lang="en-US" altLang="en-US" smtClean="0"/>
              <a:pPr>
                <a:spcBef>
                  <a:spcPct val="0"/>
                </a:spcBef>
              </a:pPr>
              <a:t>12</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9FA053-E2E5-480B-ADA1-2FD553B74960}" type="slidenum">
              <a:rPr lang="en-US" altLang="en-US" smtClean="0"/>
              <a:pPr>
                <a:spcBef>
                  <a:spcPct val="0"/>
                </a:spcBef>
              </a:pPr>
              <a:t>13</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FDC3EE-CDD9-4BD1-88E1-90FAB0FB5398}" type="slidenum">
              <a:rPr lang="en-US" altLang="en-US" smtClean="0"/>
              <a:pPr>
                <a:spcBef>
                  <a:spcPct val="0"/>
                </a:spcBef>
              </a:pPr>
              <a:t>14</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B6A4B6-722C-4E52-8450-0668FFF5BB05}" type="slidenum">
              <a:rPr lang="en-US" altLang="en-US" smtClean="0"/>
              <a:pPr>
                <a:spcBef>
                  <a:spcPct val="0"/>
                </a:spcBef>
              </a:pPr>
              <a:t>15</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0898AC-679C-407D-8433-37B58FC78433}"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283DD2-AECB-49BC-BC5B-0CFBDA2C3805}" type="slidenum">
              <a:rPr lang="en-US" altLang="en-US" smtClean="0"/>
              <a:pPr>
                <a:spcBef>
                  <a:spcPct val="0"/>
                </a:spcBef>
              </a:pPr>
              <a:t>17</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D86327-BBEE-4ECF-A2FB-9C4477F3E498}" type="slidenum">
              <a:rPr lang="en-US" altLang="en-US" smtClean="0"/>
              <a:pPr>
                <a:spcBef>
                  <a:spcPct val="0"/>
                </a:spcBef>
              </a:pPr>
              <a:t>18</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5BC964-FCB5-4A75-8D07-61E90E252E32}" type="slidenum">
              <a:rPr lang="en-US" altLang="en-US" smtClean="0"/>
              <a:pPr>
                <a:spcBef>
                  <a:spcPct val="0"/>
                </a:spcBef>
              </a:pPr>
              <a:t>19</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840230-836F-43A5-B294-AB3257B84AA2}" type="slidenum">
              <a:rPr lang="en-US" altLang="en-US" smtClean="0"/>
              <a:pPr>
                <a:spcBef>
                  <a:spcPct val="0"/>
                </a:spcBef>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271BD7-40DC-4CBA-BAED-5634A84E092D}"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9A7B83-06D6-4E58-8C2A-430F63F6755D}" type="slidenum">
              <a:rPr lang="en-US" altLang="en-US" smtClean="0"/>
              <a:pPr>
                <a:spcBef>
                  <a:spcPct val="0"/>
                </a:spcBef>
              </a:pPr>
              <a:t>21</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16144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C4615B-7199-4E6F-9616-C1EB9DAF72DA}" type="slidenum">
              <a:rPr lang="en-US" altLang="en-US" smtClean="0"/>
              <a:pPr>
                <a:spcBef>
                  <a:spcPct val="0"/>
                </a:spcBef>
              </a:pPr>
              <a:t>22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9FB752-12E6-405E-834E-78308D48B47C}" type="slidenum">
              <a:rPr lang="en-US" altLang="en-US" smtClean="0"/>
              <a:pPr>
                <a:spcBef>
                  <a:spcPct val="0"/>
                </a:spcBef>
              </a:pPr>
              <a:t>23</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79B987-15D1-4501-A10C-55DCE9FA162D}"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9A7B83-06D6-4E58-8C2A-430F63F6755D}" type="slidenum">
              <a:rPr lang="en-US" altLang="en-US" smtClean="0"/>
              <a:pPr>
                <a:spcBef>
                  <a:spcPct val="0"/>
                </a:spcBef>
              </a:pPr>
              <a:t>25</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C9437D-310A-4C93-829E-F9A0B36BE334}" type="slidenum">
              <a:rPr lang="en-US" altLang="en-US" smtClean="0"/>
              <a:pPr>
                <a:spcBef>
                  <a:spcPct val="0"/>
                </a:spcBef>
              </a:pPr>
              <a:t>26</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638A9F-4AAA-410C-8EBB-2A83AAA540FC}"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8D6F56-0436-4059-B61A-8A55D0A11820}" type="slidenum">
              <a:rPr lang="en-US" altLang="en-US" smtClean="0"/>
              <a:pPr>
                <a:spcBef>
                  <a:spcPct val="0"/>
                </a:spcBef>
              </a:pPr>
              <a:t>30</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492FBF-5A36-4FDF-A260-D31CE4AB7E8D}" type="slidenum">
              <a:rPr lang="en-US" altLang="en-US" smtClean="0"/>
              <a:pPr>
                <a:spcBef>
                  <a:spcPct val="0"/>
                </a:spcBef>
              </a:pPr>
              <a:t>31</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AB1B2B-BC0A-46A3-AEBE-759801199EB0}" type="slidenum">
              <a:rPr lang="en-US" altLang="en-US" smtClean="0"/>
              <a:pPr>
                <a:spcBef>
                  <a:spcPct val="0"/>
                </a:spcBef>
              </a:pPr>
              <a:t>3</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439AD3-A4DC-4F33-ABB8-B22DC7330BE5}" type="slidenum">
              <a:rPr lang="en-US" altLang="en-US" smtClean="0"/>
              <a:pPr>
                <a:spcBef>
                  <a:spcPct val="0"/>
                </a:spcBef>
              </a:pPr>
              <a:t>32</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47CCB4-6F05-4F6E-B338-A25745B82F9D}" type="slidenum">
              <a:rPr lang="en-US" altLang="en-US" smtClean="0"/>
              <a:pPr>
                <a:spcBef>
                  <a:spcPct val="0"/>
                </a:spcBef>
              </a:pPr>
              <a:t>33</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FD4FD7-6933-45AB-9790-6C19D9561765}" type="slidenum">
              <a:rPr lang="en-US" altLang="en-US" smtClean="0"/>
              <a:pPr>
                <a:spcBef>
                  <a:spcPct val="0"/>
                </a:spcBef>
              </a:pPr>
              <a:t>34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9ECF25-99C6-4B92-9897-021BAA9E1715}"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36ECD4-92B4-41FE-9999-A007744A6365}" type="slidenum">
              <a:rPr lang="en-US" altLang="en-US" smtClean="0"/>
              <a:pPr>
                <a:spcBef>
                  <a:spcPct val="0"/>
                </a:spcBef>
              </a:pPr>
              <a:t>5</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DDF2BA-3257-4F6C-AA20-B51E63CABB59}" type="slidenum">
              <a:rPr lang="en-US" altLang="en-US" smtClean="0"/>
              <a:pPr>
                <a:spcBef>
                  <a:spcPct val="0"/>
                </a:spcBef>
              </a:pPr>
              <a:t>6</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3B261F-89C0-4A5A-A429-FFC2EF75FE27}" type="slidenum">
              <a:rPr lang="en-US" altLang="en-US" smtClean="0"/>
              <a:pPr>
                <a:spcBef>
                  <a:spcPct val="0"/>
                </a:spcBef>
              </a:pPr>
              <a:t>7</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the firm’s products are highly differentiated and non-</a:t>
            </a:r>
            <a:r>
              <a:rPr lang="en-US" altLang="en-US" dirty="0" err="1"/>
              <a:t>copiable</a:t>
            </a:r>
            <a:r>
              <a:rPr lang="en-US" altLang="en-US" dirty="0"/>
              <a:t>, then they might not be saleable in bankruptcy – if producing them requires firm specific resources that cannot be sold.  This increases bankruptcy costs.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B704AD-54D7-48A1-A2F7-6084C4F50B23}" type="slidenum">
              <a:rPr lang="en-US" altLang="en-US" smtClean="0"/>
              <a:pPr>
                <a:spcBef>
                  <a:spcPct val="0"/>
                </a:spcBef>
              </a:pPr>
              <a:t>8</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C552F7-77C7-44DB-9846-257505FFF0D0}" type="slidenum">
              <a:rPr lang="en-US" altLang="en-US" smtClean="0"/>
              <a:pPr>
                <a:spcBef>
                  <a:spcPct val="0"/>
                </a:spcBef>
              </a:pPr>
              <a:t>9</a:t>
            </a:fld>
            <a:endParaRPr lang="en-US" altLang="en-US"/>
          </a:p>
        </p:txBody>
      </p:sp>
      <p:sp>
        <p:nvSpPr>
          <p:cNvPr id="31747" name="Rectangle 2"/>
          <p:cNvSpPr>
            <a:spLocks noGrp="1" noRot="1" noChangeAspect="1" noChangeArrowheads="1" noTextEdit="1"/>
          </p:cNvSpPr>
          <p:nvPr>
            <p:ph type="sldImg"/>
          </p:nvPr>
        </p:nvSpPr>
        <p:spPr>
          <a:xfrm>
            <a:off x="1174750" y="698500"/>
            <a:ext cx="4602163" cy="3451225"/>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6"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8"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4"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6"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8"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9"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0"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22"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3"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eaLnBrk="1" hangingPunct="1">
                <a:defRPr/>
              </a:pPr>
              <a:endParaRPr lang="en-US"/>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eaLnBrk="1" hangingPunct="1">
                <a:defRPr/>
              </a:pPr>
              <a:endParaRPr lang="en-US"/>
            </a:p>
          </p:txBody>
        </p:sp>
        <p:sp>
          <p:nvSpPr>
            <p:cNvPr id="26"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9"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0"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4125" name="Rectangle 29"/>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4126"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endParaRPr 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endParaRPr 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02394A64-3EE3-446B-8DA2-CADB69340EBD}" type="slidenum">
              <a:rPr lang="en-US"/>
              <a:pPr>
                <a:defRPr/>
              </a:pPr>
              <a:t>‹#›</a:t>
            </a:fld>
            <a:endParaRPr lang="en-US"/>
          </a:p>
        </p:txBody>
      </p:sp>
    </p:spTree>
    <p:extLst>
      <p:ext uri="{BB962C8B-B14F-4D97-AF65-F5344CB8AC3E}">
        <p14:creationId xmlns:p14="http://schemas.microsoft.com/office/powerpoint/2010/main" val="258660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6EA4733F-F0F2-47FD-84F1-F8E75B513A89}" type="slidenum">
              <a:rPr lang="en-US"/>
              <a:pPr>
                <a:defRPr/>
              </a:pPr>
              <a:t>‹#›</a:t>
            </a:fld>
            <a:endParaRPr lang="en-US"/>
          </a:p>
        </p:txBody>
      </p:sp>
    </p:spTree>
    <p:extLst>
      <p:ext uri="{BB962C8B-B14F-4D97-AF65-F5344CB8AC3E}">
        <p14:creationId xmlns:p14="http://schemas.microsoft.com/office/powerpoint/2010/main" val="170730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710C3D8-2664-4A46-9DCC-844FFE0B5422}" type="slidenum">
              <a:rPr lang="en-US"/>
              <a:pPr>
                <a:defRPr/>
              </a:pPr>
              <a:t>‹#›</a:t>
            </a:fld>
            <a:endParaRPr lang="en-US"/>
          </a:p>
        </p:txBody>
      </p:sp>
    </p:spTree>
    <p:extLst>
      <p:ext uri="{BB962C8B-B14F-4D97-AF65-F5344CB8AC3E}">
        <p14:creationId xmlns:p14="http://schemas.microsoft.com/office/powerpoint/2010/main" val="357667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5163" y="130969"/>
            <a:ext cx="7772400" cy="783431"/>
          </a:xfrm>
        </p:spPr>
        <p:txBody>
          <a:bodyPr/>
          <a:lstStyle/>
          <a:p>
            <a:r>
              <a:rPr lang="en-US" dirty="0"/>
              <a:t>Click to edit Master title style</a:t>
            </a:r>
          </a:p>
        </p:txBody>
      </p:sp>
      <p:sp>
        <p:nvSpPr>
          <p:cNvPr id="3" name="Content Placeholder 2"/>
          <p:cNvSpPr>
            <a:spLocks noGrp="1"/>
          </p:cNvSpPr>
          <p:nvPr>
            <p:ph idx="1"/>
          </p:nvPr>
        </p:nvSpPr>
        <p:spPr>
          <a:xfrm>
            <a:off x="685800" y="1066800"/>
            <a:ext cx="77724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6DF69F19-DE83-4FD6-9972-D773DE4DFC1D}" type="slidenum">
              <a:rPr lang="en-US"/>
              <a:pPr>
                <a:defRPr/>
              </a:pPr>
              <a:t>‹#›</a:t>
            </a:fld>
            <a:endParaRPr lang="en-US"/>
          </a:p>
        </p:txBody>
      </p:sp>
    </p:spTree>
    <p:extLst>
      <p:ext uri="{BB962C8B-B14F-4D97-AF65-F5344CB8AC3E}">
        <p14:creationId xmlns:p14="http://schemas.microsoft.com/office/powerpoint/2010/main" val="313352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AD6F06C-180D-414A-B1A6-4B4A69D457F4}" type="slidenum">
              <a:rPr lang="en-US"/>
              <a:pPr>
                <a:defRPr/>
              </a:pPr>
              <a:t>‹#›</a:t>
            </a:fld>
            <a:endParaRPr lang="en-US"/>
          </a:p>
        </p:txBody>
      </p:sp>
    </p:spTree>
    <p:extLst>
      <p:ext uri="{BB962C8B-B14F-4D97-AF65-F5344CB8AC3E}">
        <p14:creationId xmlns:p14="http://schemas.microsoft.com/office/powerpoint/2010/main" val="53207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C8FA7CC-AFFF-4C4C-8F0A-9CCF259539F1}" type="slidenum">
              <a:rPr lang="en-US"/>
              <a:pPr>
                <a:defRPr/>
              </a:pPr>
              <a:t>‹#›</a:t>
            </a:fld>
            <a:endParaRPr lang="en-US"/>
          </a:p>
        </p:txBody>
      </p:sp>
    </p:spTree>
    <p:extLst>
      <p:ext uri="{BB962C8B-B14F-4D97-AF65-F5344CB8AC3E}">
        <p14:creationId xmlns:p14="http://schemas.microsoft.com/office/powerpoint/2010/main" val="63302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1"/>
          <p:cNvSpPr>
            <a:spLocks noGrp="1" noChangeArrowheads="1"/>
          </p:cNvSpPr>
          <p:nvPr>
            <p:ph type="dt" sz="half" idx="10"/>
          </p:nvPr>
        </p:nvSpPr>
        <p:spPr>
          <a:ln/>
        </p:spPr>
        <p:txBody>
          <a:bodyPr/>
          <a:lstStyle>
            <a:lvl1pPr>
              <a:defRPr/>
            </a:lvl1pPr>
          </a:lstStyle>
          <a:p>
            <a:pPr>
              <a:defRPr/>
            </a:pPr>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6DEB86C6-005F-46B8-992C-018246281A9D}" type="slidenum">
              <a:rPr lang="en-US"/>
              <a:pPr>
                <a:defRPr/>
              </a:pPr>
              <a:t>‹#›</a:t>
            </a:fld>
            <a:endParaRPr lang="en-US"/>
          </a:p>
        </p:txBody>
      </p:sp>
    </p:spTree>
    <p:extLst>
      <p:ext uri="{BB962C8B-B14F-4D97-AF65-F5344CB8AC3E}">
        <p14:creationId xmlns:p14="http://schemas.microsoft.com/office/powerpoint/2010/main" val="383245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1"/>
          <p:cNvSpPr>
            <a:spLocks noGrp="1" noChangeArrowheads="1"/>
          </p:cNvSpPr>
          <p:nvPr>
            <p:ph type="dt" sz="half" idx="10"/>
          </p:nvPr>
        </p:nvSpPr>
        <p:spPr>
          <a:ln/>
        </p:spPr>
        <p:txBody>
          <a:bodyPr/>
          <a:lstStyle>
            <a:lvl1pPr>
              <a:defRPr/>
            </a:lvl1pPr>
          </a:lstStyle>
          <a:p>
            <a:pPr>
              <a:defRPr/>
            </a:pPr>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CC04F991-8186-47C3-A32A-329FE7C8E4AA}" type="slidenum">
              <a:rPr lang="en-US"/>
              <a:pPr>
                <a:defRPr/>
              </a:pPr>
              <a:t>‹#›</a:t>
            </a:fld>
            <a:endParaRPr lang="en-US"/>
          </a:p>
        </p:txBody>
      </p:sp>
    </p:spTree>
    <p:extLst>
      <p:ext uri="{BB962C8B-B14F-4D97-AF65-F5344CB8AC3E}">
        <p14:creationId xmlns:p14="http://schemas.microsoft.com/office/powerpoint/2010/main" val="144651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0D08C1B2-15AB-4ED0-B7CC-AA116F0B1E76}" type="slidenum">
              <a:rPr lang="en-US"/>
              <a:pPr>
                <a:defRPr/>
              </a:pPr>
              <a:t>‹#›</a:t>
            </a:fld>
            <a:endParaRPr lang="en-US"/>
          </a:p>
        </p:txBody>
      </p:sp>
    </p:spTree>
    <p:extLst>
      <p:ext uri="{BB962C8B-B14F-4D97-AF65-F5344CB8AC3E}">
        <p14:creationId xmlns:p14="http://schemas.microsoft.com/office/powerpoint/2010/main" val="93665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3CD4A58A-611A-426A-98CB-66672D669E2A}" type="slidenum">
              <a:rPr lang="en-US"/>
              <a:pPr>
                <a:defRPr/>
              </a:pPr>
              <a:t>‹#›</a:t>
            </a:fld>
            <a:endParaRPr lang="en-US"/>
          </a:p>
        </p:txBody>
      </p:sp>
    </p:spTree>
    <p:extLst>
      <p:ext uri="{BB962C8B-B14F-4D97-AF65-F5344CB8AC3E}">
        <p14:creationId xmlns:p14="http://schemas.microsoft.com/office/powerpoint/2010/main" val="369046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DB5E2F57-99B2-49DF-97B7-F3D1DA6C3784}" type="slidenum">
              <a:rPr lang="en-US"/>
              <a:pPr>
                <a:defRPr/>
              </a:pPr>
              <a:t>‹#›</a:t>
            </a:fld>
            <a:endParaRPr lang="en-US"/>
          </a:p>
        </p:txBody>
      </p:sp>
    </p:spTree>
    <p:extLst>
      <p:ext uri="{BB962C8B-B14F-4D97-AF65-F5344CB8AC3E}">
        <p14:creationId xmlns:p14="http://schemas.microsoft.com/office/powerpoint/2010/main" val="71928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3"/>
            </p:custDataLst>
            <p:extLst>
              <p:ext uri="{D42A27DB-BD31-4B8C-83A1-F6EECF244321}">
                <p14:modId xmlns:p14="http://schemas.microsoft.com/office/powerpoint/2010/main" val="8166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3" name="Object 2"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4"/>
            </p:custDataLst>
          </p:nvPr>
        </p:nvSpPr>
        <p:spPr bwMode="auto">
          <a:xfrm>
            <a:off x="0" y="0"/>
            <a:ext cx="158750" cy="15875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1"/>
              </a:solidFill>
              <a:effectLst/>
              <a:latin typeface="Tahoma" panose="020B0604030504040204" pitchFamily="34" charset="0"/>
              <a:ea typeface="+mj-ea"/>
              <a:cs typeface="+mj-cs"/>
              <a:sym typeface="Tahoma" panose="020B0604030504040204" pitchFamily="34" charset="0"/>
            </a:endParaRPr>
          </a:p>
        </p:txBody>
      </p:sp>
      <p:grpSp>
        <p:nvGrpSpPr>
          <p:cNvPr id="1026" name="Group 2"/>
          <p:cNvGrpSpPr>
            <a:grpSpLocks/>
          </p:cNvGrpSpPr>
          <p:nvPr/>
        </p:nvGrpSpPr>
        <p:grpSpPr bwMode="auto">
          <a:xfrm>
            <a:off x="0" y="0"/>
            <a:ext cx="9156700" cy="757238"/>
            <a:chOff x="0" y="0"/>
            <a:chExt cx="5768" cy="477"/>
          </a:xfrm>
        </p:grpSpPr>
        <p:sp>
          <p:nvSpPr>
            <p:cNvPr id="1036"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037"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1039"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0"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1"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2"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3"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4"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5"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6"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7"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8"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9"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50"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51"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09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1053"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54"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09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eaLnBrk="1" hangingPunct="1">
                <a:defRPr/>
              </a:pPr>
              <a:endParaRPr lang="en-US"/>
            </a:p>
          </p:txBody>
        </p:sp>
        <p:sp>
          <p:nvSpPr>
            <p:cNvPr id="309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eaLnBrk="1" hangingPunct="1">
                <a:defRPr/>
              </a:pPr>
              <a:endParaRPr lang="en-US"/>
            </a:p>
          </p:txBody>
        </p:sp>
        <p:sp>
          <p:nvSpPr>
            <p:cNvPr id="1057"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27" name="Group 25"/>
          <p:cNvGrpSpPr>
            <a:grpSpLocks/>
          </p:cNvGrpSpPr>
          <p:nvPr/>
        </p:nvGrpSpPr>
        <p:grpSpPr bwMode="auto">
          <a:xfrm>
            <a:off x="0" y="6180138"/>
            <a:ext cx="9169400" cy="138112"/>
            <a:chOff x="0" y="4032"/>
            <a:chExt cx="5776" cy="87"/>
          </a:xfrm>
        </p:grpSpPr>
        <p:sp>
          <p:nvSpPr>
            <p:cNvPr id="1033"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34"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35"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1028" name="Rectangle 29"/>
          <p:cNvSpPr>
            <a:spLocks noGrp="1" noChangeArrowheads="1"/>
          </p:cNvSpPr>
          <p:nvPr>
            <p:ph type="title"/>
          </p:nvPr>
        </p:nvSpPr>
        <p:spPr bwMode="auto">
          <a:xfrm>
            <a:off x="685800" y="768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3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03"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3104"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3105"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F6B5FBC3-D33B-4164-9CB5-867E5382AE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8"/>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9"/>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20"/>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21"/>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22"/>
        </a:buBlip>
        <a:defRPr sz="2000">
          <a:solidFill>
            <a:schemeClr val="tx1"/>
          </a:solidFill>
          <a:latin typeface="+mn-lt"/>
        </a:defRPr>
      </a:lvl5pPr>
      <a:lvl6pPr marL="2514600" indent="-228600" algn="l" rtl="0" fontAlgn="base">
        <a:spcBef>
          <a:spcPct val="20000"/>
        </a:spcBef>
        <a:spcAft>
          <a:spcPct val="0"/>
        </a:spcAft>
        <a:buSzPct val="70000"/>
        <a:buBlip>
          <a:blip r:embed="rId22"/>
        </a:buBlip>
        <a:defRPr sz="2000">
          <a:solidFill>
            <a:schemeClr val="tx1"/>
          </a:solidFill>
          <a:latin typeface="+mn-lt"/>
        </a:defRPr>
      </a:lvl6pPr>
      <a:lvl7pPr marL="2971800" indent="-228600" algn="l" rtl="0" fontAlgn="base">
        <a:spcBef>
          <a:spcPct val="20000"/>
        </a:spcBef>
        <a:spcAft>
          <a:spcPct val="0"/>
        </a:spcAft>
        <a:buSzPct val="70000"/>
        <a:buBlip>
          <a:blip r:embed="rId22"/>
        </a:buBlip>
        <a:defRPr sz="2000">
          <a:solidFill>
            <a:schemeClr val="tx1"/>
          </a:solidFill>
          <a:latin typeface="+mn-lt"/>
        </a:defRPr>
      </a:lvl7pPr>
      <a:lvl8pPr marL="3429000" indent="-228600" algn="l" rtl="0" fontAlgn="base">
        <a:spcBef>
          <a:spcPct val="20000"/>
        </a:spcBef>
        <a:spcAft>
          <a:spcPct val="0"/>
        </a:spcAft>
        <a:buSzPct val="70000"/>
        <a:buBlip>
          <a:blip r:embed="rId22"/>
        </a:buBlip>
        <a:defRPr sz="2000">
          <a:solidFill>
            <a:schemeClr val="tx1"/>
          </a:solidFill>
          <a:latin typeface="+mn-lt"/>
        </a:defRPr>
      </a:lvl8pPr>
      <a:lvl9pPr marL="3886200" indent="-228600" algn="l" rtl="0" fontAlgn="base">
        <a:spcBef>
          <a:spcPct val="20000"/>
        </a:spcBef>
        <a:spcAft>
          <a:spcPct val="0"/>
        </a:spcAft>
        <a:buSzPct val="70000"/>
        <a:buBlip>
          <a:blip r:embed="rId22"/>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2.xml"/><Relationship Id="rId7" Type="http://schemas.openxmlformats.org/officeDocument/2006/relationships/image" Target="../media/image8.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oleObject" Target="../embeddings/oleObject5.bin"/><Relationship Id="rId11"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5.png"/><Relationship Id="rId4" Type="http://schemas.openxmlformats.org/officeDocument/2006/relationships/oleObject" Target="../embeddings/oleObject4.bin"/><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7.xml"/><Relationship Id="rId7" Type="http://schemas.openxmlformats.org/officeDocument/2006/relationships/image" Target="../media/image8.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oleObject" Target="../embeddings/oleObject7.bin"/><Relationship Id="rId11"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5.png"/><Relationship Id="rId4" Type="http://schemas.openxmlformats.org/officeDocument/2006/relationships/oleObject" Target="../embeddings/oleObject6.bin"/><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1.xml"/><Relationship Id="rId7" Type="http://schemas.openxmlformats.org/officeDocument/2006/relationships/image" Target="../media/image8.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oleObject" Target="../embeddings/oleObject9.bin"/><Relationship Id="rId11"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5.png"/><Relationship Id="rId4" Type="http://schemas.openxmlformats.org/officeDocument/2006/relationships/oleObject" Target="../embeddings/oleObject8.bin"/><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5.xml"/><Relationship Id="rId7" Type="http://schemas.openxmlformats.org/officeDocument/2006/relationships/image" Target="../media/image8.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oleObject" Target="../embeddings/oleObject9.bin"/><Relationship Id="rId11"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5.png"/><Relationship Id="rId4" Type="http://schemas.openxmlformats.org/officeDocument/2006/relationships/oleObject" Target="../embeddings/oleObject10.bin"/><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panmore.com/starbucks-coffee-generic-strategy-intensive-growth-strategi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hyperlink" Target="http://panmore.com/starbucks-coffee-marketing-mix-4ps-analysi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hyperlink" Target="http://panmore.com/starbucks-coffee-pestel-pestle-analysis-recommendation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oleObject" Target="../embeddings/oleObject3.bin"/><Relationship Id="rId11"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5.png"/><Relationship Id="rId4" Type="http://schemas.openxmlformats.org/officeDocument/2006/relationships/oleObject" Target="../embeddings/oleObject2.bin"/><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533400"/>
            <a:ext cx="8763000" cy="1143000"/>
          </a:xfrm>
        </p:spPr>
        <p:txBody>
          <a:bodyPr/>
          <a:lstStyle/>
          <a:p>
            <a:pPr eaLnBrk="1" hangingPunct="1"/>
            <a:r>
              <a:rPr lang="en-US" altLang="en-US" dirty="0"/>
              <a:t>Porter Analysis, Financial Decisions and Corporate Strategy</a:t>
            </a:r>
          </a:p>
        </p:txBody>
      </p:sp>
      <p:sp>
        <p:nvSpPr>
          <p:cNvPr id="5123" name="Text Box 8"/>
          <p:cNvSpPr txBox="1">
            <a:spLocks noChangeArrowheads="1"/>
          </p:cNvSpPr>
          <p:nvPr/>
        </p:nvSpPr>
        <p:spPr bwMode="auto">
          <a:xfrm>
            <a:off x="2438400" y="3249613"/>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lgn="ctr" eaLnBrk="1" hangingPunct="1">
              <a:spcBef>
                <a:spcPct val="50000"/>
              </a:spcBef>
              <a:buSzTx/>
              <a:buFontTx/>
              <a:buNone/>
            </a:pPr>
            <a:r>
              <a:rPr lang="en-US" altLang="en-US" sz="3600">
                <a:cs typeface="Tahoma" panose="020B0604030504040204" pitchFamily="34" charset="0"/>
              </a:rPr>
              <a:t>P.V. Viswanath</a:t>
            </a:r>
          </a:p>
        </p:txBody>
      </p:sp>
      <p:sp>
        <p:nvSpPr>
          <p:cNvPr id="5124" name="Rectangle 9"/>
          <p:cNvSpPr>
            <a:spLocks noChangeArrowheads="1"/>
          </p:cNvSpPr>
          <p:nvPr/>
        </p:nvSpPr>
        <p:spPr bwMode="auto">
          <a:xfrm>
            <a:off x="762000" y="5029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lgn="ctr" eaLnBrk="1" hangingPunct="1">
              <a:spcBef>
                <a:spcPct val="0"/>
              </a:spcBef>
              <a:buSzTx/>
              <a:buFontTx/>
              <a:buNone/>
            </a:pPr>
            <a:r>
              <a:rPr lang="en-US" altLang="en-US" sz="4000" dirty="0">
                <a:solidFill>
                  <a:schemeClr val="tx2"/>
                </a:solidFill>
              </a:rPr>
              <a:t>Financial Strategy </a:t>
            </a:r>
          </a:p>
          <a:p>
            <a:pPr algn="ctr" eaLnBrk="1" hangingPunct="1">
              <a:spcBef>
                <a:spcPct val="0"/>
              </a:spcBef>
              <a:buSzTx/>
              <a:buFontTx/>
              <a:buNone/>
            </a:pPr>
            <a:r>
              <a:rPr lang="en-US" altLang="en-US" sz="2400" dirty="0">
                <a:solidFill>
                  <a:schemeClr val="tx2"/>
                </a:solidFill>
              </a:rPr>
              <a:t>and </a:t>
            </a:r>
          </a:p>
          <a:p>
            <a:pPr algn="ctr" eaLnBrk="1" hangingPunct="1">
              <a:spcBef>
                <a:spcPct val="0"/>
              </a:spcBef>
              <a:buSzTx/>
              <a:buFontTx/>
              <a:buNone/>
            </a:pPr>
            <a:r>
              <a:rPr lang="en-US" altLang="en-US" sz="4000">
                <a:solidFill>
                  <a:schemeClr val="tx2"/>
                </a:solidFill>
              </a:rPr>
              <a:t>Business Decisions</a:t>
            </a:r>
            <a:endParaRPr lang="en-US" altLang="en-US" sz="4000" dirty="0">
              <a:solidFill>
                <a:schemeClr val="tx2"/>
              </a:solidFill>
            </a:endParaRPr>
          </a:p>
        </p:txBody>
      </p:sp>
      <p:sp>
        <p:nvSpPr>
          <p:cNvPr id="5125" name="TextBox 1"/>
          <p:cNvSpPr txBox="1">
            <a:spLocks noChangeArrowheads="1"/>
          </p:cNvSpPr>
          <p:nvPr/>
        </p:nvSpPr>
        <p:spPr bwMode="auto">
          <a:xfrm>
            <a:off x="533400" y="1712913"/>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lgn="ctr" eaLnBrk="1" hangingPunct="1">
              <a:spcBef>
                <a:spcPct val="0"/>
              </a:spcBef>
              <a:buSzTx/>
              <a:buFontTx/>
              <a:buNone/>
            </a:pPr>
            <a:r>
              <a:rPr lang="en-US" altLang="en-US" sz="2400">
                <a:latin typeface="Times New Roman" panose="02020603050405020304" pitchFamily="18" charset="0"/>
              </a:rPr>
              <a:t>A framework for evaluating the interaction of financial decisions and non-financial decisions in terms of their impact on firm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228600"/>
            <a:ext cx="8458200" cy="1143000"/>
          </a:xfrm>
        </p:spPr>
        <p:txBody>
          <a:bodyPr/>
          <a:lstStyle/>
          <a:p>
            <a:pPr eaLnBrk="1" hangingPunct="1"/>
            <a:r>
              <a:rPr lang="en-US" altLang="en-US" sz="4000"/>
              <a:t>New Entrants/ Industry Competition: </a:t>
            </a:r>
            <a:br>
              <a:rPr lang="en-US" altLang="en-US" sz="4000"/>
            </a:br>
            <a:r>
              <a:rPr lang="en-US" altLang="en-US" sz="4000"/>
              <a:t>Government Action</a:t>
            </a:r>
          </a:p>
        </p:txBody>
      </p:sp>
      <p:sp>
        <p:nvSpPr>
          <p:cNvPr id="32771" name="Rectangle 3"/>
          <p:cNvSpPr>
            <a:spLocks noGrp="1" noChangeArrowheads="1"/>
          </p:cNvSpPr>
          <p:nvPr>
            <p:ph type="body" idx="1"/>
          </p:nvPr>
        </p:nvSpPr>
        <p:spPr>
          <a:xfrm>
            <a:off x="762000" y="1295400"/>
            <a:ext cx="7772400" cy="5181600"/>
          </a:xfrm>
        </p:spPr>
        <p:txBody>
          <a:bodyPr>
            <a:normAutofit/>
          </a:bodyPr>
          <a:lstStyle/>
          <a:p>
            <a:pPr eaLnBrk="1" hangingPunct="1"/>
            <a:r>
              <a:rPr lang="en-US" altLang="en-US" dirty="0"/>
              <a:t>Government policies also affect entry into the industry.</a:t>
            </a:r>
          </a:p>
          <a:p>
            <a:pPr lvl="1" eaLnBrk="1" hangingPunct="1"/>
            <a:r>
              <a:rPr lang="en-US" altLang="en-US" dirty="0"/>
              <a:t>Industry Protection</a:t>
            </a:r>
          </a:p>
          <a:p>
            <a:pPr lvl="1" eaLnBrk="1" hangingPunct="1"/>
            <a:r>
              <a:rPr lang="en-US" altLang="en-US" dirty="0"/>
              <a:t>Industry Regulation</a:t>
            </a:r>
          </a:p>
          <a:p>
            <a:pPr lvl="1" eaLnBrk="1" hangingPunct="1"/>
            <a:r>
              <a:rPr lang="en-US" altLang="en-US" dirty="0"/>
              <a:t>Consistency of Policies</a:t>
            </a:r>
          </a:p>
          <a:p>
            <a:pPr lvl="1" eaLnBrk="1" hangingPunct="1"/>
            <a:r>
              <a:rPr lang="en-US" altLang="en-US" dirty="0"/>
              <a:t>Capital Movement Amongst Countries</a:t>
            </a:r>
          </a:p>
          <a:p>
            <a:pPr lvl="1" eaLnBrk="1" hangingPunct="1"/>
            <a:r>
              <a:rPr lang="en-US" altLang="en-US" dirty="0"/>
              <a:t>Custom Duties</a:t>
            </a:r>
          </a:p>
          <a:p>
            <a:pPr lvl="1" eaLnBrk="1" hangingPunct="1"/>
            <a:r>
              <a:rPr lang="en-US" altLang="en-US" dirty="0"/>
              <a:t>Foreign Exchange</a:t>
            </a:r>
          </a:p>
          <a:p>
            <a:pPr lvl="1" eaLnBrk="1" hangingPunct="1"/>
            <a:r>
              <a:rPr lang="en-US" altLang="en-US" dirty="0"/>
              <a:t>Foreign Ownership</a:t>
            </a:r>
          </a:p>
          <a:p>
            <a:pPr lvl="1" eaLnBrk="1" hangingPunct="1"/>
            <a:r>
              <a:rPr lang="en-US" altLang="en-US" dirty="0"/>
              <a:t>Assistance Provided to Competitors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381000"/>
            <a:ext cx="7772400" cy="685800"/>
          </a:xfrm>
        </p:spPr>
        <p:txBody>
          <a:bodyPr/>
          <a:lstStyle/>
          <a:p>
            <a:r>
              <a:rPr lang="en-US" altLang="en-US" dirty="0"/>
              <a:t>Finance and Industry Entry</a:t>
            </a:r>
          </a:p>
        </p:txBody>
      </p:sp>
      <p:sp>
        <p:nvSpPr>
          <p:cNvPr id="34819" name="Content Placeholder 2"/>
          <p:cNvSpPr>
            <a:spLocks noGrp="1"/>
          </p:cNvSpPr>
          <p:nvPr>
            <p:ph idx="1"/>
          </p:nvPr>
        </p:nvSpPr>
        <p:spPr>
          <a:xfrm>
            <a:off x="685800" y="1295400"/>
            <a:ext cx="7772400" cy="5105400"/>
          </a:xfrm>
        </p:spPr>
        <p:txBody>
          <a:bodyPr>
            <a:normAutofit fontScale="85000" lnSpcReduction="20000"/>
          </a:bodyPr>
          <a:lstStyle/>
          <a:p>
            <a:r>
              <a:rPr lang="en-US" altLang="en-US" dirty="0"/>
              <a:t>How can financial strategies make it more difficult for new firms to enter the industry and compete with your firm?</a:t>
            </a:r>
          </a:p>
          <a:p>
            <a:endParaRPr lang="en-US" altLang="en-US" dirty="0"/>
          </a:p>
          <a:p>
            <a:r>
              <a:rPr lang="en-US" altLang="en-US" dirty="0"/>
              <a:t>We will see that aggressive debt policies of existing firms in an industry can make it more difficult for new entrants.</a:t>
            </a:r>
          </a:p>
          <a:p>
            <a:r>
              <a:rPr lang="en-US" altLang="en-US" dirty="0"/>
              <a:t>Debt tends to increase a firms appetite for risk and provide credence to aggressive operating strategies.</a:t>
            </a:r>
          </a:p>
          <a:p>
            <a:r>
              <a:rPr lang="en-US" altLang="en-US" dirty="0"/>
              <a:t>Easy access to capital and consequent flexibility can matter; this may be why Microsoft, e.g. usually keeps a lot of cash on hand.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695541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866" name="Rectangle 5"/>
          <p:cNvSpPr>
            <a:spLocks noGrp="1" noChangeArrowheads="1"/>
          </p:cNvSpPr>
          <p:nvPr>
            <p:ph type="title"/>
          </p:nvPr>
        </p:nvSpPr>
        <p:spPr>
          <a:xfrm>
            <a:off x="762000" y="609600"/>
            <a:ext cx="7772400" cy="838200"/>
          </a:xfrm>
        </p:spPr>
        <p:txBody>
          <a:bodyPr vert="horz"/>
          <a:lstStyle/>
          <a:p>
            <a:pPr eaLnBrk="1" hangingPunct="1"/>
            <a:r>
              <a:rPr lang="en-US" altLang="en-US" dirty="0"/>
              <a:t>Porter: Five Strategic Forces</a:t>
            </a:r>
            <a:br>
              <a:rPr lang="en-US" altLang="en-US" dirty="0"/>
            </a:br>
            <a:r>
              <a:rPr lang="en-US" altLang="en-US" b="1" dirty="0"/>
              <a:t>Industry Competition</a:t>
            </a:r>
          </a:p>
        </p:txBody>
      </p:sp>
      <p:graphicFrame>
        <p:nvGraphicFramePr>
          <p:cNvPr id="36867" name="Object 4"/>
          <p:cNvGraphicFramePr>
            <a:graphicFrameLocks noGrp="1" noChangeAspect="1"/>
          </p:cNvGraphicFramePr>
          <p:nvPr>
            <p:ph idx="1"/>
          </p:nvPr>
        </p:nvGraphicFramePr>
        <p:xfrm>
          <a:off x="304800" y="1752600"/>
          <a:ext cx="8458200" cy="4106863"/>
        </p:xfrm>
        <a:graphic>
          <a:graphicData uri="http://schemas.openxmlformats.org/presentationml/2006/ole">
            <mc:AlternateContent xmlns:mc="http://schemas.openxmlformats.org/markup-compatibility/2006">
              <mc:Choice xmlns:v="urn:schemas-microsoft-com:vml" Requires="v">
                <p:oleObj name="Photo Editor Photo" r:id="rId6" imgW="11904762" imgH="5780952" progId="MSPhotoEd.3">
                  <p:embed/>
                </p:oleObj>
              </mc:Choice>
              <mc:Fallback>
                <p:oleObj name="Photo Editor Photo" r:id="rId6" imgW="11904762" imgH="5780952" progId="MSPhotoEd.3">
                  <p:embed/>
                  <p:pic>
                    <p:nvPicPr>
                      <p:cNvPr id="3686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8458200"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Rectangle 7"/>
          <p:cNvSpPr>
            <a:spLocks noChangeArrowheads="1"/>
          </p:cNvSpPr>
          <p:nvPr/>
        </p:nvSpPr>
        <p:spPr bwMode="auto">
          <a:xfrm>
            <a:off x="152400" y="6469063"/>
            <a:ext cx="86883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90000"/>
              <a:buBlip>
                <a:blip r:embed="rId8"/>
              </a:buBlip>
              <a:defRPr sz="3200">
                <a:solidFill>
                  <a:schemeClr val="tx1"/>
                </a:solidFill>
                <a:latin typeface="Tahoma" panose="020B0604030504040204" pitchFamily="34" charset="0"/>
              </a:defRPr>
            </a:lvl1pPr>
            <a:lvl2pPr marL="742950" indent="-285750">
              <a:spcBef>
                <a:spcPct val="20000"/>
              </a:spcBef>
              <a:buSzPct val="80000"/>
              <a:buBlip>
                <a:blip r:embed="rId9"/>
              </a:buBlip>
              <a:defRPr sz="2800">
                <a:solidFill>
                  <a:schemeClr val="tx1"/>
                </a:solidFill>
                <a:latin typeface="Tahoma" panose="020B0604030504040204" pitchFamily="34" charset="0"/>
              </a:defRPr>
            </a:lvl2pPr>
            <a:lvl3pPr marL="1143000" indent="-228600">
              <a:spcBef>
                <a:spcPct val="20000"/>
              </a:spcBef>
              <a:buSzPct val="70000"/>
              <a:buBlip>
                <a:blip r:embed="rId10"/>
              </a:buBlip>
              <a:defRPr sz="2400">
                <a:solidFill>
                  <a:schemeClr val="tx1"/>
                </a:solidFill>
                <a:latin typeface="Tahoma" panose="020B0604030504040204" pitchFamily="34" charset="0"/>
              </a:defRPr>
            </a:lvl3pPr>
            <a:lvl4pPr marL="1600200" indent="-228600">
              <a:spcBef>
                <a:spcPct val="20000"/>
              </a:spcBef>
              <a:buSzPct val="70000"/>
              <a:buBlip>
                <a:blip r:embed="rId11"/>
              </a:buBlip>
              <a:defRPr sz="2000">
                <a:solidFill>
                  <a:schemeClr val="tx1"/>
                </a:solidFill>
                <a:latin typeface="Tahoma" panose="020B0604030504040204" pitchFamily="34" charset="0"/>
              </a:defRPr>
            </a:lvl4pPr>
            <a:lvl5pPr marL="2057400" indent="-228600">
              <a:spcBef>
                <a:spcPct val="20000"/>
              </a:spcBef>
              <a:buSzPct val="70000"/>
              <a:buBlip>
                <a:blip r:embed="rId12"/>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500">
                <a:latin typeface="Times New Roman" panose="02020603050405020304" pitchFamily="18" charset="0"/>
              </a:rPr>
              <a:t>www-mime.eng.utoledo.edu/people/faculty/rbennett/engineering_management/Powerpoint%20Slides/ch09.ppt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p:spPr>
        <p:txBody>
          <a:bodyPr/>
          <a:lstStyle/>
          <a:p>
            <a:pPr eaLnBrk="1" hangingPunct="1"/>
            <a:r>
              <a:rPr lang="en-US" altLang="en-US" sz="4000"/>
              <a:t>Industry Competition:</a:t>
            </a:r>
            <a:br>
              <a:rPr lang="en-US" altLang="en-US" sz="4000"/>
            </a:br>
            <a:r>
              <a:rPr lang="en-US" altLang="en-US" sz="4000"/>
              <a:t>Rivalry Among Competitors</a:t>
            </a:r>
          </a:p>
        </p:txBody>
      </p:sp>
      <p:sp>
        <p:nvSpPr>
          <p:cNvPr id="38915" name="Rectangle 3"/>
          <p:cNvSpPr>
            <a:spLocks noGrp="1" noChangeArrowheads="1"/>
          </p:cNvSpPr>
          <p:nvPr>
            <p:ph type="body" idx="1"/>
          </p:nvPr>
        </p:nvSpPr>
        <p:spPr>
          <a:xfrm>
            <a:off x="658318" y="2057400"/>
            <a:ext cx="7772400" cy="4648200"/>
          </a:xfrm>
        </p:spPr>
        <p:txBody>
          <a:bodyPr/>
          <a:lstStyle/>
          <a:p>
            <a:pPr eaLnBrk="1" hangingPunct="1">
              <a:lnSpc>
                <a:spcPct val="90000"/>
              </a:lnSpc>
            </a:pPr>
            <a:r>
              <a:rPr lang="en-US" altLang="en-US" sz="2400" dirty="0"/>
              <a:t>Concentration and Balance among Competitors</a:t>
            </a:r>
          </a:p>
          <a:p>
            <a:pPr lvl="1" eaLnBrk="1" hangingPunct="1">
              <a:lnSpc>
                <a:spcPct val="90000"/>
              </a:lnSpc>
            </a:pPr>
            <a:r>
              <a:rPr lang="en-US" altLang="en-US" sz="2000" dirty="0"/>
              <a:t>To the extent that there is no single large competitor, the firm is better off</a:t>
            </a:r>
          </a:p>
          <a:p>
            <a:pPr eaLnBrk="1" hangingPunct="1">
              <a:lnSpc>
                <a:spcPct val="90000"/>
              </a:lnSpc>
            </a:pPr>
            <a:r>
              <a:rPr lang="en-US" altLang="en-US" sz="2400" dirty="0"/>
              <a:t>Industry Growth</a:t>
            </a:r>
          </a:p>
          <a:p>
            <a:pPr lvl="1" eaLnBrk="1" hangingPunct="1">
              <a:lnSpc>
                <a:spcPct val="90000"/>
              </a:lnSpc>
            </a:pPr>
            <a:r>
              <a:rPr lang="en-US" altLang="en-US" sz="2000" dirty="0"/>
              <a:t>If the industry is growing, there’s more room for everybody; less pressure on the firm</a:t>
            </a:r>
          </a:p>
          <a:p>
            <a:pPr eaLnBrk="1" hangingPunct="1">
              <a:lnSpc>
                <a:spcPct val="90000"/>
              </a:lnSpc>
            </a:pPr>
            <a:r>
              <a:rPr lang="en-US" altLang="en-US" sz="2400" dirty="0"/>
              <a:t>Fixed Costs</a:t>
            </a:r>
          </a:p>
          <a:p>
            <a:pPr lvl="1" eaLnBrk="1" hangingPunct="1">
              <a:lnSpc>
                <a:spcPct val="90000"/>
              </a:lnSpc>
            </a:pPr>
            <a:r>
              <a:rPr lang="en-US" altLang="en-US" sz="2000" dirty="0"/>
              <a:t>The higher the operating leverage, the more competitors are going to be hungry for revenue – downside risks are greater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p:spPr>
        <p:txBody>
          <a:bodyPr/>
          <a:lstStyle/>
          <a:p>
            <a:pPr eaLnBrk="1" hangingPunct="1"/>
            <a:r>
              <a:rPr lang="en-US" altLang="en-US" sz="4000"/>
              <a:t>Industry Competition:</a:t>
            </a:r>
            <a:br>
              <a:rPr lang="en-US" altLang="en-US" sz="4000"/>
            </a:br>
            <a:r>
              <a:rPr lang="en-US" altLang="en-US" sz="4000"/>
              <a:t>Rivalry Among Competitors</a:t>
            </a:r>
          </a:p>
        </p:txBody>
      </p:sp>
      <p:sp>
        <p:nvSpPr>
          <p:cNvPr id="40963" name="Rectangle 3"/>
          <p:cNvSpPr>
            <a:spLocks noGrp="1" noChangeArrowheads="1"/>
          </p:cNvSpPr>
          <p:nvPr>
            <p:ph type="body" idx="1"/>
          </p:nvPr>
        </p:nvSpPr>
        <p:spPr>
          <a:xfrm>
            <a:off x="685800" y="1752600"/>
            <a:ext cx="7772400" cy="4648200"/>
          </a:xfrm>
        </p:spPr>
        <p:txBody>
          <a:bodyPr/>
          <a:lstStyle/>
          <a:p>
            <a:pPr eaLnBrk="1" hangingPunct="1">
              <a:lnSpc>
                <a:spcPct val="90000"/>
              </a:lnSpc>
            </a:pPr>
            <a:r>
              <a:rPr lang="en-US" altLang="en-US" sz="2400" dirty="0"/>
              <a:t>Product Differentiation</a:t>
            </a:r>
          </a:p>
          <a:p>
            <a:pPr lvl="1" eaLnBrk="1" hangingPunct="1">
              <a:lnSpc>
                <a:spcPct val="90000"/>
              </a:lnSpc>
            </a:pPr>
            <a:r>
              <a:rPr lang="en-US" altLang="en-US" sz="2000" dirty="0"/>
              <a:t>If products are differentiated, markets are in a sense, segmented, and there are </a:t>
            </a:r>
            <a:r>
              <a:rPr lang="en-US" altLang="en-US" sz="2000" i="1" dirty="0"/>
              <a:t>no</a:t>
            </a:r>
            <a:r>
              <a:rPr lang="en-US" altLang="en-US" sz="2000" dirty="0"/>
              <a:t> competitors</a:t>
            </a:r>
          </a:p>
          <a:p>
            <a:pPr eaLnBrk="1" hangingPunct="1">
              <a:lnSpc>
                <a:spcPct val="90000"/>
              </a:lnSpc>
            </a:pPr>
            <a:r>
              <a:rPr lang="en-US" altLang="en-US" sz="2400" dirty="0"/>
              <a:t>Intermittent Overcapacity</a:t>
            </a:r>
          </a:p>
          <a:p>
            <a:pPr lvl="1" eaLnBrk="1" hangingPunct="1">
              <a:lnSpc>
                <a:spcPct val="90000"/>
              </a:lnSpc>
            </a:pPr>
            <a:r>
              <a:rPr lang="en-US" altLang="en-US" sz="2000" dirty="0"/>
              <a:t>The extent to which firms have overcapacity from time to time, leading them to find additional sources of orders to keep resources fully employed.</a:t>
            </a:r>
          </a:p>
          <a:p>
            <a:pPr eaLnBrk="1" hangingPunct="1">
              <a:lnSpc>
                <a:spcPct val="90000"/>
              </a:lnSpc>
            </a:pPr>
            <a:r>
              <a:rPr lang="en-US" altLang="en-US" sz="2400" dirty="0"/>
              <a:t>Switching Costs</a:t>
            </a:r>
          </a:p>
          <a:p>
            <a:pPr lvl="1" eaLnBrk="1" hangingPunct="1">
              <a:lnSpc>
                <a:spcPct val="90000"/>
              </a:lnSpc>
            </a:pPr>
            <a:r>
              <a:rPr lang="en-US" altLang="en-US" sz="2000" dirty="0"/>
              <a:t>The extent to which it’s easy for customers to switch from this firm to other firms’ products will also determine how much other firms will exert themselves to get them to switch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228600"/>
            <a:ext cx="7772400" cy="1143000"/>
          </a:xfrm>
        </p:spPr>
        <p:txBody>
          <a:bodyPr/>
          <a:lstStyle/>
          <a:p>
            <a:pPr eaLnBrk="1" hangingPunct="1"/>
            <a:r>
              <a:rPr lang="en-US" altLang="en-US" sz="4000"/>
              <a:t>Industry Competition:</a:t>
            </a:r>
            <a:br>
              <a:rPr lang="en-US" altLang="en-US" sz="4000"/>
            </a:br>
            <a:r>
              <a:rPr lang="en-US" altLang="en-US" sz="4000"/>
              <a:t>Barriers to Exit</a:t>
            </a:r>
          </a:p>
        </p:txBody>
      </p:sp>
      <p:sp>
        <p:nvSpPr>
          <p:cNvPr id="43011" name="Rectangle 3"/>
          <p:cNvSpPr>
            <a:spLocks noGrp="1" noChangeArrowheads="1"/>
          </p:cNvSpPr>
          <p:nvPr>
            <p:ph type="body" idx="1"/>
          </p:nvPr>
        </p:nvSpPr>
        <p:spPr>
          <a:xfrm>
            <a:off x="685800" y="1447800"/>
            <a:ext cx="7772400" cy="4953000"/>
          </a:xfrm>
        </p:spPr>
        <p:txBody>
          <a:bodyPr/>
          <a:lstStyle/>
          <a:p>
            <a:pPr eaLnBrk="1" hangingPunct="1">
              <a:lnSpc>
                <a:spcPct val="80000"/>
              </a:lnSpc>
            </a:pPr>
            <a:r>
              <a:rPr lang="en-US" altLang="en-US" sz="2800" dirty="0"/>
              <a:t>Asset Specialization</a:t>
            </a:r>
          </a:p>
          <a:p>
            <a:pPr lvl="1" eaLnBrk="1" hangingPunct="1">
              <a:lnSpc>
                <a:spcPct val="80000"/>
              </a:lnSpc>
            </a:pPr>
            <a:r>
              <a:rPr lang="en-US" altLang="en-US" sz="2400" dirty="0"/>
              <a:t>If assets are specialized, firms will not want to exit – quitting the industry can be costly in terms of lower prices for assets no longer in use.</a:t>
            </a:r>
          </a:p>
          <a:p>
            <a:pPr eaLnBrk="1" hangingPunct="1">
              <a:lnSpc>
                <a:spcPct val="80000"/>
              </a:lnSpc>
            </a:pPr>
            <a:r>
              <a:rPr lang="en-US" altLang="en-US" sz="2800" dirty="0"/>
              <a:t>Cost of Exit</a:t>
            </a:r>
          </a:p>
          <a:p>
            <a:pPr lvl="1" eaLnBrk="1" hangingPunct="1">
              <a:lnSpc>
                <a:spcPct val="80000"/>
              </a:lnSpc>
            </a:pPr>
            <a:r>
              <a:rPr lang="en-US" altLang="en-US" sz="2400" dirty="0"/>
              <a:t>For example, if businesses are required to pay for any environmental costs before they exit or if they have to set aside funds to pay for potential future lawsuits, they are less likely to exit a business</a:t>
            </a:r>
          </a:p>
          <a:p>
            <a:pPr eaLnBrk="1" hangingPunct="1">
              <a:lnSpc>
                <a:spcPct val="80000"/>
              </a:lnSpc>
            </a:pPr>
            <a:r>
              <a:rPr lang="en-US" altLang="en-US" sz="2800" dirty="0"/>
              <a:t>Strategic Interrelationships with Other Businesses</a:t>
            </a:r>
          </a:p>
          <a:p>
            <a:pPr eaLnBrk="1" hangingPunct="1">
              <a:lnSpc>
                <a:spcPct val="80000"/>
              </a:lnSpc>
            </a:pPr>
            <a:r>
              <a:rPr lang="en-US" altLang="en-US" sz="2800" dirty="0"/>
              <a:t>Emotional Barriers</a:t>
            </a:r>
          </a:p>
          <a:p>
            <a:pPr eaLnBrk="1" hangingPunct="1">
              <a:lnSpc>
                <a:spcPct val="80000"/>
              </a:lnSpc>
            </a:pPr>
            <a:r>
              <a:rPr lang="en-US" altLang="en-US" sz="2800" dirty="0"/>
              <a:t>Government and Social Restrictions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04800" y="304800"/>
            <a:ext cx="8686800" cy="609600"/>
          </a:xfrm>
        </p:spPr>
        <p:txBody>
          <a:bodyPr/>
          <a:lstStyle/>
          <a:p>
            <a:r>
              <a:rPr lang="en-US" altLang="en-US" dirty="0"/>
              <a:t>Finance and Fighting Competitors</a:t>
            </a:r>
          </a:p>
        </p:txBody>
      </p:sp>
      <p:sp>
        <p:nvSpPr>
          <p:cNvPr id="45059" name="Content Placeholder 2"/>
          <p:cNvSpPr>
            <a:spLocks noGrp="1"/>
          </p:cNvSpPr>
          <p:nvPr>
            <p:ph idx="1"/>
          </p:nvPr>
        </p:nvSpPr>
        <p:spPr>
          <a:xfrm>
            <a:off x="685800" y="1219200"/>
            <a:ext cx="7772400" cy="4876800"/>
          </a:xfrm>
        </p:spPr>
        <p:txBody>
          <a:bodyPr>
            <a:normAutofit fontScale="92500" lnSpcReduction="20000"/>
          </a:bodyPr>
          <a:lstStyle/>
          <a:p>
            <a:r>
              <a:rPr lang="en-US" altLang="en-US" dirty="0"/>
              <a:t>How can the right financial decision help overwhelm or outgun existing competitors?</a:t>
            </a:r>
          </a:p>
          <a:p>
            <a:endParaRPr lang="en-US" altLang="en-US" dirty="0"/>
          </a:p>
          <a:p>
            <a:r>
              <a:rPr lang="en-US" altLang="en-US" dirty="0"/>
              <a:t>Just as capital structure helps against new entrants, it can also can have implications for success against existing competitors.</a:t>
            </a:r>
          </a:p>
          <a:p>
            <a:r>
              <a:rPr lang="en-US" altLang="en-US" dirty="0"/>
              <a:t>For example, using equity rather than debt can provide firms with breathing room to accommodate a long-term focus, which is crucial for innovation.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43009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7106" name="Rectangle 5"/>
          <p:cNvSpPr>
            <a:spLocks noGrp="1" noChangeArrowheads="1"/>
          </p:cNvSpPr>
          <p:nvPr>
            <p:ph type="title"/>
          </p:nvPr>
        </p:nvSpPr>
        <p:spPr>
          <a:xfrm>
            <a:off x="685800" y="304800"/>
            <a:ext cx="7772400" cy="1143000"/>
          </a:xfrm>
        </p:spPr>
        <p:txBody>
          <a:bodyPr vert="horz"/>
          <a:lstStyle/>
          <a:p>
            <a:pPr eaLnBrk="1" hangingPunct="1"/>
            <a:r>
              <a:rPr lang="en-US" altLang="en-US" dirty="0"/>
              <a:t>Porter: Five Strategic Forces</a:t>
            </a:r>
            <a:br>
              <a:rPr lang="en-US" altLang="en-US" dirty="0"/>
            </a:br>
            <a:r>
              <a:rPr lang="en-US" altLang="en-US" b="1" dirty="0"/>
              <a:t>Suppliers</a:t>
            </a:r>
          </a:p>
        </p:txBody>
      </p:sp>
      <p:graphicFrame>
        <p:nvGraphicFramePr>
          <p:cNvPr id="47107" name="Object 4"/>
          <p:cNvGraphicFramePr>
            <a:graphicFrameLocks noGrp="1" noChangeAspect="1"/>
          </p:cNvGraphicFramePr>
          <p:nvPr>
            <p:ph idx="1"/>
          </p:nvPr>
        </p:nvGraphicFramePr>
        <p:xfrm>
          <a:off x="304800" y="1752600"/>
          <a:ext cx="8458200" cy="4106863"/>
        </p:xfrm>
        <a:graphic>
          <a:graphicData uri="http://schemas.openxmlformats.org/presentationml/2006/ole">
            <mc:AlternateContent xmlns:mc="http://schemas.openxmlformats.org/markup-compatibility/2006">
              <mc:Choice xmlns:v="urn:schemas-microsoft-com:vml" Requires="v">
                <p:oleObj name="Photo Editor Photo" r:id="rId6" imgW="11904762" imgH="5780952" progId="MSPhotoEd.3">
                  <p:embed/>
                </p:oleObj>
              </mc:Choice>
              <mc:Fallback>
                <p:oleObj name="Photo Editor Photo" r:id="rId6" imgW="11904762" imgH="5780952" progId="MSPhotoEd.3">
                  <p:embed/>
                  <p:pic>
                    <p:nvPicPr>
                      <p:cNvPr id="4710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8458200"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Rectangle 7"/>
          <p:cNvSpPr>
            <a:spLocks noChangeArrowheads="1"/>
          </p:cNvSpPr>
          <p:nvPr/>
        </p:nvSpPr>
        <p:spPr bwMode="auto">
          <a:xfrm>
            <a:off x="152400" y="6469063"/>
            <a:ext cx="86883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90000"/>
              <a:buBlip>
                <a:blip r:embed="rId8"/>
              </a:buBlip>
              <a:defRPr sz="3200">
                <a:solidFill>
                  <a:schemeClr val="tx1"/>
                </a:solidFill>
                <a:latin typeface="Tahoma" panose="020B0604030504040204" pitchFamily="34" charset="0"/>
              </a:defRPr>
            </a:lvl1pPr>
            <a:lvl2pPr marL="742950" indent="-285750">
              <a:spcBef>
                <a:spcPct val="20000"/>
              </a:spcBef>
              <a:buSzPct val="80000"/>
              <a:buBlip>
                <a:blip r:embed="rId9"/>
              </a:buBlip>
              <a:defRPr sz="2800">
                <a:solidFill>
                  <a:schemeClr val="tx1"/>
                </a:solidFill>
                <a:latin typeface="Tahoma" panose="020B0604030504040204" pitchFamily="34" charset="0"/>
              </a:defRPr>
            </a:lvl2pPr>
            <a:lvl3pPr marL="1143000" indent="-228600">
              <a:spcBef>
                <a:spcPct val="20000"/>
              </a:spcBef>
              <a:buSzPct val="70000"/>
              <a:buBlip>
                <a:blip r:embed="rId10"/>
              </a:buBlip>
              <a:defRPr sz="2400">
                <a:solidFill>
                  <a:schemeClr val="tx1"/>
                </a:solidFill>
                <a:latin typeface="Tahoma" panose="020B0604030504040204" pitchFamily="34" charset="0"/>
              </a:defRPr>
            </a:lvl3pPr>
            <a:lvl4pPr marL="1600200" indent="-228600">
              <a:spcBef>
                <a:spcPct val="20000"/>
              </a:spcBef>
              <a:buSzPct val="70000"/>
              <a:buBlip>
                <a:blip r:embed="rId11"/>
              </a:buBlip>
              <a:defRPr sz="2000">
                <a:solidFill>
                  <a:schemeClr val="tx1"/>
                </a:solidFill>
                <a:latin typeface="Tahoma" panose="020B0604030504040204" pitchFamily="34" charset="0"/>
              </a:defRPr>
            </a:lvl4pPr>
            <a:lvl5pPr marL="2057400" indent="-228600">
              <a:spcBef>
                <a:spcPct val="20000"/>
              </a:spcBef>
              <a:buSzPct val="70000"/>
              <a:buBlip>
                <a:blip r:embed="rId12"/>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500">
                <a:latin typeface="Times New Roman" panose="02020603050405020304" pitchFamily="18" charset="0"/>
              </a:rPr>
              <a:t>www-mime.eng.utoledo.edu/people/faculty/rbennett/engineering_management/Powerpoint%20Slides/ch09.ppt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0"/>
            <a:ext cx="7772400" cy="838200"/>
          </a:xfrm>
        </p:spPr>
        <p:txBody>
          <a:bodyPr/>
          <a:lstStyle/>
          <a:p>
            <a:pPr eaLnBrk="1" hangingPunct="1"/>
            <a:r>
              <a:rPr lang="en-US" altLang="en-US"/>
              <a:t>Bargaining Power of Suppliers</a:t>
            </a:r>
          </a:p>
        </p:txBody>
      </p:sp>
      <p:sp>
        <p:nvSpPr>
          <p:cNvPr id="49155" name="Rectangle 3"/>
          <p:cNvSpPr>
            <a:spLocks noGrp="1" noChangeArrowheads="1"/>
          </p:cNvSpPr>
          <p:nvPr>
            <p:ph type="body" idx="1"/>
          </p:nvPr>
        </p:nvSpPr>
        <p:spPr>
          <a:xfrm>
            <a:off x="685800" y="990600"/>
            <a:ext cx="8153400" cy="5334000"/>
          </a:xfrm>
        </p:spPr>
        <p:txBody>
          <a:bodyPr/>
          <a:lstStyle/>
          <a:p>
            <a:pPr eaLnBrk="1" hangingPunct="1">
              <a:lnSpc>
                <a:spcPct val="80000"/>
              </a:lnSpc>
            </a:pPr>
            <a:r>
              <a:rPr lang="en-US" altLang="en-US" sz="2800" dirty="0"/>
              <a:t>Number of Important Suppliers</a:t>
            </a:r>
          </a:p>
          <a:p>
            <a:pPr lvl="1" eaLnBrk="1" hangingPunct="1">
              <a:lnSpc>
                <a:spcPct val="80000"/>
              </a:lnSpc>
            </a:pPr>
            <a:r>
              <a:rPr lang="en-US" altLang="en-US" sz="2400" dirty="0"/>
              <a:t>The fewer the number of important suppliers, the more power they have over the firm, and the greater their ability to extract producer surplus.</a:t>
            </a:r>
          </a:p>
          <a:p>
            <a:pPr eaLnBrk="1" hangingPunct="1">
              <a:lnSpc>
                <a:spcPct val="80000"/>
              </a:lnSpc>
            </a:pPr>
            <a:r>
              <a:rPr lang="en-US" altLang="en-US" sz="2800" dirty="0"/>
              <a:t>Availability of Substitutes for the Suppliers’ Products</a:t>
            </a:r>
          </a:p>
          <a:p>
            <a:pPr lvl="1" eaLnBrk="1" hangingPunct="1">
              <a:lnSpc>
                <a:spcPct val="80000"/>
              </a:lnSpc>
            </a:pPr>
            <a:r>
              <a:rPr lang="en-US" altLang="en-US" sz="2400" dirty="0"/>
              <a:t>This would reduce supplier power.</a:t>
            </a:r>
          </a:p>
          <a:p>
            <a:pPr eaLnBrk="1" hangingPunct="1">
              <a:lnSpc>
                <a:spcPct val="80000"/>
              </a:lnSpc>
            </a:pPr>
            <a:r>
              <a:rPr lang="en-US" altLang="en-US" sz="2800" dirty="0"/>
              <a:t>Differentiation or Switching Costs of Suppliers’ Products</a:t>
            </a:r>
          </a:p>
          <a:p>
            <a:pPr lvl="1" eaLnBrk="1" hangingPunct="1">
              <a:lnSpc>
                <a:spcPct val="80000"/>
              </a:lnSpc>
            </a:pPr>
            <a:r>
              <a:rPr lang="en-US" altLang="en-US" sz="2400" dirty="0"/>
              <a:t>If it’s difficult for the firm to switch to other suppliers, the current suppliers can charge more.</a:t>
            </a:r>
          </a:p>
          <a:p>
            <a:pPr eaLnBrk="1" hangingPunct="1">
              <a:lnSpc>
                <a:spcPct val="80000"/>
              </a:lnSpc>
            </a:pPr>
            <a:r>
              <a:rPr lang="en-US" altLang="en-US" sz="2800" dirty="0"/>
              <a:t>Suppliers’ Threat of Forward Integration </a:t>
            </a:r>
          </a:p>
          <a:p>
            <a:pPr lvl="1" eaLnBrk="1" hangingPunct="1">
              <a:lnSpc>
                <a:spcPct val="80000"/>
              </a:lnSpc>
            </a:pPr>
            <a:r>
              <a:rPr lang="en-US" altLang="en-US" sz="2400" dirty="0"/>
              <a:t>To the extent that suppliers might potentially themselves become competitors, they are less reliable and need to be looked at strategically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0"/>
            <a:ext cx="7772400" cy="838200"/>
          </a:xfrm>
        </p:spPr>
        <p:txBody>
          <a:bodyPr/>
          <a:lstStyle/>
          <a:p>
            <a:pPr eaLnBrk="1" hangingPunct="1"/>
            <a:r>
              <a:rPr lang="en-US" altLang="en-US"/>
              <a:t>Bargaining Power of Suppliers</a:t>
            </a:r>
          </a:p>
        </p:txBody>
      </p:sp>
      <p:sp>
        <p:nvSpPr>
          <p:cNvPr id="51203" name="Rectangle 3"/>
          <p:cNvSpPr>
            <a:spLocks noGrp="1" noChangeArrowheads="1"/>
          </p:cNvSpPr>
          <p:nvPr>
            <p:ph type="body" idx="1"/>
          </p:nvPr>
        </p:nvSpPr>
        <p:spPr>
          <a:xfrm>
            <a:off x="685800" y="990600"/>
            <a:ext cx="8153400" cy="5562600"/>
          </a:xfrm>
        </p:spPr>
        <p:txBody>
          <a:bodyPr/>
          <a:lstStyle/>
          <a:p>
            <a:pPr eaLnBrk="1" hangingPunct="1">
              <a:lnSpc>
                <a:spcPct val="80000"/>
              </a:lnSpc>
            </a:pPr>
            <a:r>
              <a:rPr lang="en-US" altLang="en-US" sz="2800" dirty="0"/>
              <a:t>Industry Threat of Forward Integration</a:t>
            </a:r>
          </a:p>
          <a:p>
            <a:pPr lvl="1" eaLnBrk="1" hangingPunct="1">
              <a:lnSpc>
                <a:spcPct val="80000"/>
              </a:lnSpc>
            </a:pPr>
            <a:r>
              <a:rPr lang="en-US" altLang="en-US" sz="2400" dirty="0"/>
              <a:t>To what extent is it possible that the entire supplier industry might integrate forward?</a:t>
            </a:r>
          </a:p>
          <a:p>
            <a:pPr eaLnBrk="1" hangingPunct="1">
              <a:lnSpc>
                <a:spcPct val="80000"/>
              </a:lnSpc>
            </a:pPr>
            <a:r>
              <a:rPr lang="en-US" altLang="en-US" sz="2800" dirty="0"/>
              <a:t>Suppliers’ Contribution to Quality or Service of the Industry Products</a:t>
            </a:r>
          </a:p>
          <a:p>
            <a:pPr lvl="1" eaLnBrk="1" hangingPunct="1">
              <a:lnSpc>
                <a:spcPct val="80000"/>
              </a:lnSpc>
            </a:pPr>
            <a:r>
              <a:rPr lang="en-US" altLang="en-US" sz="2400" dirty="0"/>
              <a:t>How crucial are suppliers in the maintenance of the quality of industry products? Clearly, this will determine supplier power.  Also, if this is an important factor, then the supplier industry might be more important, and might integrate forward.</a:t>
            </a:r>
          </a:p>
          <a:p>
            <a:pPr eaLnBrk="1" hangingPunct="1">
              <a:lnSpc>
                <a:spcPct val="80000"/>
              </a:lnSpc>
            </a:pPr>
            <a:r>
              <a:rPr lang="en-US" altLang="en-US" sz="2800" dirty="0"/>
              <a:t>Total Industry Cost Contributed by Suppliers</a:t>
            </a:r>
          </a:p>
          <a:p>
            <a:pPr lvl="1" eaLnBrk="1" hangingPunct="1">
              <a:lnSpc>
                <a:spcPct val="80000"/>
              </a:lnSpc>
            </a:pPr>
            <a:r>
              <a:rPr lang="en-US" altLang="en-US" sz="2400" dirty="0"/>
              <a:t>This goes to the same issue as above, but from a more quantitative perspective.</a:t>
            </a:r>
          </a:p>
          <a:p>
            <a:pPr eaLnBrk="1" hangingPunct="1">
              <a:lnSpc>
                <a:spcPct val="80000"/>
              </a:lnSpc>
            </a:pPr>
            <a:r>
              <a:rPr lang="en-US" altLang="en-US" sz="2800" dirty="0"/>
              <a:t>Importance of the Industry to Suppliers’ Profits</a:t>
            </a:r>
          </a:p>
          <a:p>
            <a:pPr lvl="1" eaLnBrk="1" hangingPunct="1">
              <a:lnSpc>
                <a:spcPct val="80000"/>
              </a:lnSpc>
            </a:pPr>
            <a:r>
              <a:rPr lang="en-US" altLang="en-US" sz="2400" dirty="0"/>
              <a:t>The more important the industry is, the less will suppliers flex their muscles.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533400"/>
          </a:xfrm>
        </p:spPr>
        <p:txBody>
          <a:bodyPr/>
          <a:lstStyle/>
          <a:p>
            <a:pPr eaLnBrk="1" hangingPunct="1"/>
            <a:r>
              <a:rPr lang="en-US" altLang="en-US" sz="4000" dirty="0"/>
              <a:t>Firm Objectives</a:t>
            </a:r>
          </a:p>
        </p:txBody>
      </p:sp>
      <p:sp>
        <p:nvSpPr>
          <p:cNvPr id="7171" name="Rectangle 3"/>
          <p:cNvSpPr>
            <a:spLocks noGrp="1" noChangeArrowheads="1"/>
          </p:cNvSpPr>
          <p:nvPr>
            <p:ph type="body" idx="1"/>
          </p:nvPr>
        </p:nvSpPr>
        <p:spPr>
          <a:xfrm>
            <a:off x="685800" y="1066800"/>
            <a:ext cx="7772400" cy="5334000"/>
          </a:xfrm>
        </p:spPr>
        <p:txBody>
          <a:bodyPr>
            <a:normAutofit fontScale="92500" lnSpcReduction="20000"/>
          </a:bodyPr>
          <a:lstStyle/>
          <a:p>
            <a:pPr eaLnBrk="1" hangingPunct="1"/>
            <a:r>
              <a:rPr lang="en-US" altLang="en-US" dirty="0"/>
              <a:t>The objective of a firm is often held to be firm value maximization.</a:t>
            </a:r>
          </a:p>
          <a:p>
            <a:pPr eaLnBrk="1" hangingPunct="1"/>
            <a:r>
              <a:rPr lang="en-US" altLang="en-US" dirty="0"/>
              <a:t>For that, it’s important to have a good understanding of what the firm is, its strengths, where it is, who its competitors are, and their strengths.</a:t>
            </a:r>
          </a:p>
          <a:p>
            <a:pPr eaLnBrk="1" hangingPunct="1"/>
            <a:r>
              <a:rPr lang="en-US" altLang="en-US" dirty="0"/>
              <a:t>A firm does not operate in a vacuum; in order to know what maximizes firm value, it is necessary to understand the environment.</a:t>
            </a:r>
          </a:p>
          <a:p>
            <a:pPr eaLnBrk="1" hangingPunct="1"/>
            <a:r>
              <a:rPr lang="en-US" altLang="en-US" dirty="0"/>
              <a:t>Strategic decisions are decisions that relate to how a firm interacts with its environment.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5800" y="228600"/>
            <a:ext cx="7772400" cy="685800"/>
          </a:xfrm>
        </p:spPr>
        <p:txBody>
          <a:bodyPr/>
          <a:lstStyle/>
          <a:p>
            <a:r>
              <a:rPr lang="en-US" altLang="en-US" dirty="0"/>
              <a:t>Finance and Suppliers</a:t>
            </a:r>
          </a:p>
        </p:txBody>
      </p:sp>
      <p:sp>
        <p:nvSpPr>
          <p:cNvPr id="53251" name="Content Placeholder 2"/>
          <p:cNvSpPr>
            <a:spLocks noGrp="1"/>
          </p:cNvSpPr>
          <p:nvPr>
            <p:ph idx="1"/>
          </p:nvPr>
        </p:nvSpPr>
        <p:spPr>
          <a:xfrm>
            <a:off x="685800" y="1219200"/>
            <a:ext cx="7772400" cy="4876800"/>
          </a:xfrm>
        </p:spPr>
        <p:txBody>
          <a:bodyPr>
            <a:normAutofit fontScale="85000" lnSpcReduction="20000"/>
          </a:bodyPr>
          <a:lstStyle/>
          <a:p>
            <a:r>
              <a:rPr lang="en-US" altLang="en-US" dirty="0"/>
              <a:t>How can financial decisions help redress the balance of power between the firm and its suppliers?</a:t>
            </a:r>
          </a:p>
          <a:p>
            <a:endParaRPr lang="en-US" altLang="en-US" dirty="0"/>
          </a:p>
          <a:p>
            <a:r>
              <a:rPr lang="en-US" altLang="en-US" dirty="0"/>
              <a:t>Debt policy and accounts receivable can be used to create bargaining advantages with suppliers.  </a:t>
            </a:r>
          </a:p>
          <a:p>
            <a:r>
              <a:rPr lang="en-US" altLang="en-US" dirty="0"/>
              <a:t>Planning access to financial resources is necessary to have a comparative advantage in the provision of credit to suppliers.  </a:t>
            </a:r>
          </a:p>
          <a:p>
            <a:r>
              <a:rPr lang="en-US" altLang="en-US" dirty="0"/>
              <a:t>In order to understand this, we need to investigate the reasons for the existence of trade credit.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99005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1442" name="Rectangle 5"/>
          <p:cNvSpPr>
            <a:spLocks noGrp="1" noChangeArrowheads="1"/>
          </p:cNvSpPr>
          <p:nvPr>
            <p:ph type="title"/>
          </p:nvPr>
        </p:nvSpPr>
        <p:spPr>
          <a:xfrm>
            <a:off x="685800" y="304800"/>
            <a:ext cx="7772400" cy="1143000"/>
          </a:xfrm>
        </p:spPr>
        <p:txBody>
          <a:bodyPr vert="horz"/>
          <a:lstStyle/>
          <a:p>
            <a:pPr eaLnBrk="1" hangingPunct="1"/>
            <a:r>
              <a:rPr lang="en-US" altLang="en-US" dirty="0"/>
              <a:t>Porter: Five Strategic Forces</a:t>
            </a:r>
            <a:br>
              <a:rPr lang="en-US" altLang="en-US" dirty="0"/>
            </a:br>
            <a:r>
              <a:rPr lang="en-US" altLang="en-US" b="1" dirty="0"/>
              <a:t>Customers</a:t>
            </a:r>
          </a:p>
        </p:txBody>
      </p:sp>
      <p:graphicFrame>
        <p:nvGraphicFramePr>
          <p:cNvPr id="61443" name="Object 4"/>
          <p:cNvGraphicFramePr>
            <a:graphicFrameLocks noGrp="1" noChangeAspect="1"/>
          </p:cNvGraphicFramePr>
          <p:nvPr>
            <p:ph idx="1"/>
          </p:nvPr>
        </p:nvGraphicFramePr>
        <p:xfrm>
          <a:off x="304800" y="1752600"/>
          <a:ext cx="8458200" cy="4106863"/>
        </p:xfrm>
        <a:graphic>
          <a:graphicData uri="http://schemas.openxmlformats.org/presentationml/2006/ole">
            <mc:AlternateContent xmlns:mc="http://schemas.openxmlformats.org/markup-compatibility/2006">
              <mc:Choice xmlns:v="urn:schemas-microsoft-com:vml" Requires="v">
                <p:oleObj name="Photo Editor Photo" r:id="rId6" imgW="11904762" imgH="5780952" progId="MSPhotoEd.3">
                  <p:embed/>
                </p:oleObj>
              </mc:Choice>
              <mc:Fallback>
                <p:oleObj name="Photo Editor Photo" r:id="rId6" imgW="11904762" imgH="5780952" progId="MSPhotoEd.3">
                  <p:embed/>
                  <p:pic>
                    <p:nvPicPr>
                      <p:cNvPr id="61443"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8458200"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4" name="Rectangle 7"/>
          <p:cNvSpPr>
            <a:spLocks noChangeArrowheads="1"/>
          </p:cNvSpPr>
          <p:nvPr/>
        </p:nvSpPr>
        <p:spPr bwMode="auto">
          <a:xfrm>
            <a:off x="152400" y="6469063"/>
            <a:ext cx="86883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90000"/>
              <a:buBlip>
                <a:blip r:embed="rId8"/>
              </a:buBlip>
              <a:defRPr sz="3200">
                <a:solidFill>
                  <a:schemeClr val="tx1"/>
                </a:solidFill>
                <a:latin typeface="Tahoma" panose="020B0604030504040204" pitchFamily="34" charset="0"/>
              </a:defRPr>
            </a:lvl1pPr>
            <a:lvl2pPr marL="742950" indent="-285750">
              <a:spcBef>
                <a:spcPct val="20000"/>
              </a:spcBef>
              <a:buSzPct val="80000"/>
              <a:buBlip>
                <a:blip r:embed="rId9"/>
              </a:buBlip>
              <a:defRPr sz="2800">
                <a:solidFill>
                  <a:schemeClr val="tx1"/>
                </a:solidFill>
                <a:latin typeface="Tahoma" panose="020B0604030504040204" pitchFamily="34" charset="0"/>
              </a:defRPr>
            </a:lvl2pPr>
            <a:lvl3pPr marL="1143000" indent="-228600">
              <a:spcBef>
                <a:spcPct val="20000"/>
              </a:spcBef>
              <a:buSzPct val="70000"/>
              <a:buBlip>
                <a:blip r:embed="rId10"/>
              </a:buBlip>
              <a:defRPr sz="2400">
                <a:solidFill>
                  <a:schemeClr val="tx1"/>
                </a:solidFill>
                <a:latin typeface="Tahoma" panose="020B0604030504040204" pitchFamily="34" charset="0"/>
              </a:defRPr>
            </a:lvl3pPr>
            <a:lvl4pPr marL="1600200" indent="-228600">
              <a:spcBef>
                <a:spcPct val="20000"/>
              </a:spcBef>
              <a:buSzPct val="70000"/>
              <a:buBlip>
                <a:blip r:embed="rId11"/>
              </a:buBlip>
              <a:defRPr sz="2000">
                <a:solidFill>
                  <a:schemeClr val="tx1"/>
                </a:solidFill>
                <a:latin typeface="Tahoma" panose="020B0604030504040204" pitchFamily="34" charset="0"/>
              </a:defRPr>
            </a:lvl4pPr>
            <a:lvl5pPr marL="2057400" indent="-228600">
              <a:spcBef>
                <a:spcPct val="20000"/>
              </a:spcBef>
              <a:buSzPct val="70000"/>
              <a:buBlip>
                <a:blip r:embed="rId12"/>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500">
                <a:latin typeface="Times New Roman" panose="02020603050405020304" pitchFamily="18" charset="0"/>
              </a:rPr>
              <a:t>www-mime.eng.utoledo.edu/people/faculty/rbennett/engineering_management/Powerpoint%20Slides/ch09.ppt </a:t>
            </a:r>
          </a:p>
        </p:txBody>
      </p:sp>
    </p:spTree>
    <p:extLst>
      <p:ext uri="{BB962C8B-B14F-4D97-AF65-F5344CB8AC3E}">
        <p14:creationId xmlns:p14="http://schemas.microsoft.com/office/powerpoint/2010/main" val="258604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304800"/>
            <a:ext cx="7772400" cy="609600"/>
          </a:xfrm>
        </p:spPr>
        <p:txBody>
          <a:bodyPr/>
          <a:lstStyle/>
          <a:p>
            <a:pPr eaLnBrk="1" hangingPunct="1"/>
            <a:r>
              <a:rPr lang="en-US" altLang="en-US" sz="4000"/>
              <a:t>Bargaining Power of Customers</a:t>
            </a:r>
          </a:p>
        </p:txBody>
      </p:sp>
      <p:sp>
        <p:nvSpPr>
          <p:cNvPr id="55299" name="Rectangle 3"/>
          <p:cNvSpPr>
            <a:spLocks noGrp="1" noChangeArrowheads="1"/>
          </p:cNvSpPr>
          <p:nvPr>
            <p:ph type="body" idx="1"/>
          </p:nvPr>
        </p:nvSpPr>
        <p:spPr>
          <a:xfrm>
            <a:off x="685800" y="990600"/>
            <a:ext cx="7772400" cy="5410200"/>
          </a:xfrm>
        </p:spPr>
        <p:txBody>
          <a:bodyPr/>
          <a:lstStyle/>
          <a:p>
            <a:pPr eaLnBrk="1" hangingPunct="1">
              <a:lnSpc>
                <a:spcPct val="90000"/>
              </a:lnSpc>
            </a:pPr>
            <a:r>
              <a:rPr lang="en-US" altLang="en-US" sz="2400"/>
              <a:t>Number of Important Buyers</a:t>
            </a:r>
          </a:p>
          <a:p>
            <a:pPr lvl="1" eaLnBrk="1" hangingPunct="1">
              <a:lnSpc>
                <a:spcPct val="90000"/>
              </a:lnSpc>
            </a:pPr>
            <a:r>
              <a:rPr lang="en-US" altLang="en-US" sz="2000"/>
              <a:t>The greater the number of important buyers, the less power does the firm have to manipulate prices</a:t>
            </a:r>
          </a:p>
          <a:p>
            <a:pPr eaLnBrk="1" hangingPunct="1">
              <a:lnSpc>
                <a:spcPct val="90000"/>
              </a:lnSpc>
            </a:pPr>
            <a:r>
              <a:rPr lang="en-US" altLang="en-US" sz="2400"/>
              <a:t>Availability of Substitutes for the Industry Products</a:t>
            </a:r>
          </a:p>
          <a:p>
            <a:pPr lvl="1" eaLnBrk="1" hangingPunct="1">
              <a:lnSpc>
                <a:spcPct val="90000"/>
              </a:lnSpc>
            </a:pPr>
            <a:r>
              <a:rPr lang="en-US" altLang="en-US" sz="2000"/>
              <a:t>The impact of this on price elasticity of demand for the industry’s products is obvious.</a:t>
            </a:r>
          </a:p>
          <a:p>
            <a:pPr eaLnBrk="1" hangingPunct="1">
              <a:lnSpc>
                <a:spcPct val="90000"/>
              </a:lnSpc>
            </a:pPr>
            <a:r>
              <a:rPr lang="en-US" altLang="en-US" sz="2400"/>
              <a:t>Buyer’s Switching Costs</a:t>
            </a:r>
          </a:p>
          <a:p>
            <a:pPr lvl="1" eaLnBrk="1" hangingPunct="1">
              <a:lnSpc>
                <a:spcPct val="90000"/>
              </a:lnSpc>
            </a:pPr>
            <a:r>
              <a:rPr lang="en-US" altLang="en-US" sz="2000"/>
              <a:t>This is relevant both in terms of switching to competitors’ products and switching to products manufactured by other industries.</a:t>
            </a:r>
          </a:p>
          <a:p>
            <a:pPr eaLnBrk="1" hangingPunct="1">
              <a:lnSpc>
                <a:spcPct val="90000"/>
              </a:lnSpc>
            </a:pPr>
            <a:r>
              <a:rPr lang="en-US" altLang="en-US" sz="2400"/>
              <a:t>Buyer’s Threat of Backward Integration</a:t>
            </a:r>
          </a:p>
          <a:p>
            <a:pPr lvl="1" eaLnBrk="1" hangingPunct="1">
              <a:lnSpc>
                <a:spcPct val="90000"/>
              </a:lnSpc>
            </a:pPr>
            <a:r>
              <a:rPr lang="en-US" altLang="en-US" sz="2000"/>
              <a:t>The buyer might choose to integrate backward and manufacture his input goods, himself.  This means that buyers have to be looked at strategically; they also have more power over the prices they are charged.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304800"/>
            <a:ext cx="7772400" cy="609600"/>
          </a:xfrm>
        </p:spPr>
        <p:txBody>
          <a:bodyPr/>
          <a:lstStyle/>
          <a:p>
            <a:pPr eaLnBrk="1" hangingPunct="1"/>
            <a:r>
              <a:rPr lang="en-US" altLang="en-US" sz="4000"/>
              <a:t>Bargaining Power of Customers</a:t>
            </a:r>
          </a:p>
        </p:txBody>
      </p:sp>
      <p:sp>
        <p:nvSpPr>
          <p:cNvPr id="57347" name="Rectangle 3"/>
          <p:cNvSpPr>
            <a:spLocks noGrp="1" noChangeArrowheads="1"/>
          </p:cNvSpPr>
          <p:nvPr>
            <p:ph type="body" idx="1"/>
          </p:nvPr>
        </p:nvSpPr>
        <p:spPr>
          <a:xfrm>
            <a:off x="685800" y="1295400"/>
            <a:ext cx="7772400" cy="4724400"/>
          </a:xfrm>
        </p:spPr>
        <p:txBody>
          <a:bodyPr/>
          <a:lstStyle/>
          <a:p>
            <a:pPr eaLnBrk="1" hangingPunct="1">
              <a:lnSpc>
                <a:spcPct val="90000"/>
              </a:lnSpc>
            </a:pPr>
            <a:r>
              <a:rPr lang="en-US" altLang="en-US" sz="2400" dirty="0"/>
              <a:t>Industry Threat of Backward Integration </a:t>
            </a:r>
          </a:p>
          <a:p>
            <a:pPr lvl="1" eaLnBrk="1" hangingPunct="1">
              <a:lnSpc>
                <a:spcPct val="90000"/>
              </a:lnSpc>
            </a:pPr>
            <a:r>
              <a:rPr lang="en-US" altLang="en-US" sz="2000" dirty="0"/>
              <a:t>The entire buyer industry might integrate backward.</a:t>
            </a:r>
          </a:p>
          <a:p>
            <a:pPr eaLnBrk="1" hangingPunct="1">
              <a:lnSpc>
                <a:spcPct val="90000"/>
              </a:lnSpc>
            </a:pPr>
            <a:r>
              <a:rPr lang="en-US" altLang="en-US" sz="2400" dirty="0"/>
              <a:t>Contribution to Quality or Service of Buyer’s Products</a:t>
            </a:r>
          </a:p>
          <a:p>
            <a:pPr lvl="1" eaLnBrk="1" hangingPunct="1">
              <a:lnSpc>
                <a:spcPct val="90000"/>
              </a:lnSpc>
            </a:pPr>
            <a:r>
              <a:rPr lang="en-US" altLang="en-US" sz="2000" dirty="0"/>
              <a:t>The greater the contribution of the firm’s product to the quality of the product, the greater the power of the firm.  On the other hand, this might also impel the buyer to integrate backward.</a:t>
            </a:r>
          </a:p>
          <a:p>
            <a:pPr eaLnBrk="1" hangingPunct="1">
              <a:lnSpc>
                <a:spcPct val="90000"/>
              </a:lnSpc>
            </a:pPr>
            <a:r>
              <a:rPr lang="en-US" altLang="en-US" sz="2400" dirty="0"/>
              <a:t>Total Buyer’s Cost Contributed by the Industry</a:t>
            </a:r>
          </a:p>
          <a:p>
            <a:pPr lvl="1" eaLnBrk="1" hangingPunct="1">
              <a:lnSpc>
                <a:spcPct val="90000"/>
              </a:lnSpc>
            </a:pPr>
            <a:r>
              <a:rPr lang="en-US" altLang="en-US" sz="2000" dirty="0"/>
              <a:t>This is similar to the previous point, but in a more quantitative fashion.</a:t>
            </a:r>
          </a:p>
          <a:p>
            <a:pPr eaLnBrk="1" hangingPunct="1">
              <a:lnSpc>
                <a:spcPct val="90000"/>
              </a:lnSpc>
            </a:pPr>
            <a:r>
              <a:rPr lang="en-US" altLang="en-US" sz="2400" dirty="0"/>
              <a:t>Buyer’s Profitability</a:t>
            </a:r>
          </a:p>
          <a:p>
            <a:pPr lvl="1" eaLnBrk="1" hangingPunct="1">
              <a:lnSpc>
                <a:spcPct val="90000"/>
              </a:lnSpc>
            </a:pPr>
            <a:r>
              <a:rPr lang="en-US" altLang="en-US" sz="2000" dirty="0"/>
              <a:t>The more profitable buyers are, the more amenable they are to paying more for their input products.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0"/>
            <a:ext cx="7772400" cy="1143000"/>
          </a:xfrm>
        </p:spPr>
        <p:txBody>
          <a:bodyPr/>
          <a:lstStyle/>
          <a:p>
            <a:r>
              <a:rPr lang="en-US" altLang="en-US" dirty="0"/>
              <a:t>Finance and Customers</a:t>
            </a:r>
          </a:p>
        </p:txBody>
      </p:sp>
      <p:sp>
        <p:nvSpPr>
          <p:cNvPr id="59395" name="Content Placeholder 2"/>
          <p:cNvSpPr>
            <a:spLocks noGrp="1"/>
          </p:cNvSpPr>
          <p:nvPr>
            <p:ph idx="1"/>
          </p:nvPr>
        </p:nvSpPr>
        <p:spPr>
          <a:xfrm>
            <a:off x="685800" y="1295400"/>
            <a:ext cx="7772400" cy="5181600"/>
          </a:xfrm>
        </p:spPr>
        <p:txBody>
          <a:bodyPr>
            <a:normAutofit fontScale="92500" lnSpcReduction="20000"/>
          </a:bodyPr>
          <a:lstStyle/>
          <a:p>
            <a:r>
              <a:rPr lang="en-US" altLang="en-US" dirty="0"/>
              <a:t>How can financial decisions help increase the firm’s economic power vis-à-vis its customers?</a:t>
            </a:r>
          </a:p>
          <a:p>
            <a:endParaRPr lang="en-US" altLang="en-US" dirty="0"/>
          </a:p>
          <a:p>
            <a:r>
              <a:rPr lang="en-US" altLang="en-US" dirty="0"/>
              <a:t>This is the reverse of the supplier problem.  What can a supplier firm do to prevent being outflanked by its customers?  </a:t>
            </a:r>
          </a:p>
          <a:p>
            <a:r>
              <a:rPr lang="en-US" altLang="en-US" dirty="0"/>
              <a:t>How can it use accounts receivable as a strategy to keep buyers.  For example, consider how General Electric created a financing subsidiary, GE Capital, to retain customers.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69377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1442" name="Rectangle 5"/>
          <p:cNvSpPr>
            <a:spLocks noGrp="1" noChangeArrowheads="1"/>
          </p:cNvSpPr>
          <p:nvPr>
            <p:ph type="title"/>
          </p:nvPr>
        </p:nvSpPr>
        <p:spPr>
          <a:xfrm>
            <a:off x="685800" y="304800"/>
            <a:ext cx="7772400" cy="1143000"/>
          </a:xfrm>
        </p:spPr>
        <p:txBody>
          <a:bodyPr vert="horz"/>
          <a:lstStyle/>
          <a:p>
            <a:pPr eaLnBrk="1" hangingPunct="1"/>
            <a:r>
              <a:rPr lang="en-US" altLang="en-US" dirty="0"/>
              <a:t>Porter: Five Strategic Forces</a:t>
            </a:r>
            <a:br>
              <a:rPr lang="en-US" altLang="en-US" dirty="0"/>
            </a:br>
            <a:r>
              <a:rPr lang="en-US" altLang="en-US" b="1" dirty="0"/>
              <a:t>Substitutes</a:t>
            </a:r>
          </a:p>
        </p:txBody>
      </p:sp>
      <p:graphicFrame>
        <p:nvGraphicFramePr>
          <p:cNvPr id="61443" name="Object 4"/>
          <p:cNvGraphicFramePr>
            <a:graphicFrameLocks noGrp="1" noChangeAspect="1"/>
          </p:cNvGraphicFramePr>
          <p:nvPr>
            <p:ph idx="1"/>
          </p:nvPr>
        </p:nvGraphicFramePr>
        <p:xfrm>
          <a:off x="304800" y="1752600"/>
          <a:ext cx="8458200" cy="4106863"/>
        </p:xfrm>
        <a:graphic>
          <a:graphicData uri="http://schemas.openxmlformats.org/presentationml/2006/ole">
            <mc:AlternateContent xmlns:mc="http://schemas.openxmlformats.org/markup-compatibility/2006">
              <mc:Choice xmlns:v="urn:schemas-microsoft-com:vml" Requires="v">
                <p:oleObj name="Photo Editor Photo" r:id="rId6" imgW="11904762" imgH="5780952" progId="MSPhotoEd.3">
                  <p:embed/>
                </p:oleObj>
              </mc:Choice>
              <mc:Fallback>
                <p:oleObj name="Photo Editor Photo" r:id="rId6" imgW="11904762" imgH="5780952" progId="MSPhotoEd.3">
                  <p:embed/>
                  <p:pic>
                    <p:nvPicPr>
                      <p:cNvPr id="61443"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8458200"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4" name="Rectangle 7"/>
          <p:cNvSpPr>
            <a:spLocks noChangeArrowheads="1"/>
          </p:cNvSpPr>
          <p:nvPr/>
        </p:nvSpPr>
        <p:spPr bwMode="auto">
          <a:xfrm>
            <a:off x="152400" y="6469063"/>
            <a:ext cx="86883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90000"/>
              <a:buBlip>
                <a:blip r:embed="rId8"/>
              </a:buBlip>
              <a:defRPr sz="3200">
                <a:solidFill>
                  <a:schemeClr val="tx1"/>
                </a:solidFill>
                <a:latin typeface="Tahoma" panose="020B0604030504040204" pitchFamily="34" charset="0"/>
              </a:defRPr>
            </a:lvl1pPr>
            <a:lvl2pPr marL="742950" indent="-285750">
              <a:spcBef>
                <a:spcPct val="20000"/>
              </a:spcBef>
              <a:buSzPct val="80000"/>
              <a:buBlip>
                <a:blip r:embed="rId9"/>
              </a:buBlip>
              <a:defRPr sz="2800">
                <a:solidFill>
                  <a:schemeClr val="tx1"/>
                </a:solidFill>
                <a:latin typeface="Tahoma" panose="020B0604030504040204" pitchFamily="34" charset="0"/>
              </a:defRPr>
            </a:lvl2pPr>
            <a:lvl3pPr marL="1143000" indent="-228600">
              <a:spcBef>
                <a:spcPct val="20000"/>
              </a:spcBef>
              <a:buSzPct val="70000"/>
              <a:buBlip>
                <a:blip r:embed="rId10"/>
              </a:buBlip>
              <a:defRPr sz="2400">
                <a:solidFill>
                  <a:schemeClr val="tx1"/>
                </a:solidFill>
                <a:latin typeface="Tahoma" panose="020B0604030504040204" pitchFamily="34" charset="0"/>
              </a:defRPr>
            </a:lvl3pPr>
            <a:lvl4pPr marL="1600200" indent="-228600">
              <a:spcBef>
                <a:spcPct val="20000"/>
              </a:spcBef>
              <a:buSzPct val="70000"/>
              <a:buBlip>
                <a:blip r:embed="rId11"/>
              </a:buBlip>
              <a:defRPr sz="2000">
                <a:solidFill>
                  <a:schemeClr val="tx1"/>
                </a:solidFill>
                <a:latin typeface="Tahoma" panose="020B0604030504040204" pitchFamily="34" charset="0"/>
              </a:defRPr>
            </a:lvl4pPr>
            <a:lvl5pPr marL="2057400" indent="-228600">
              <a:spcBef>
                <a:spcPct val="20000"/>
              </a:spcBef>
              <a:buSzPct val="70000"/>
              <a:buBlip>
                <a:blip r:embed="rId12"/>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500">
                <a:latin typeface="Times New Roman" panose="02020603050405020304" pitchFamily="18" charset="0"/>
              </a:rPr>
              <a:t>www-mime.eng.utoledo.edu/people/faculty/rbennett/engineering_management/Powerpoint%20Slides/ch09.ppt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190500"/>
            <a:ext cx="7772400" cy="838200"/>
          </a:xfrm>
        </p:spPr>
        <p:txBody>
          <a:bodyPr/>
          <a:lstStyle/>
          <a:p>
            <a:pPr eaLnBrk="1" hangingPunct="1"/>
            <a:r>
              <a:rPr lang="en-US" altLang="en-US" dirty="0"/>
              <a:t>Substitutes</a:t>
            </a:r>
          </a:p>
        </p:txBody>
      </p:sp>
      <p:sp>
        <p:nvSpPr>
          <p:cNvPr id="63491" name="Rectangle 3"/>
          <p:cNvSpPr>
            <a:spLocks noGrp="1" noChangeArrowheads="1"/>
          </p:cNvSpPr>
          <p:nvPr>
            <p:ph type="body" idx="1"/>
          </p:nvPr>
        </p:nvSpPr>
        <p:spPr>
          <a:xfrm>
            <a:off x="685800" y="1219200"/>
            <a:ext cx="7772400" cy="5029200"/>
          </a:xfrm>
        </p:spPr>
        <p:txBody>
          <a:bodyPr/>
          <a:lstStyle/>
          <a:p>
            <a:pPr eaLnBrk="1" hangingPunct="1"/>
            <a:r>
              <a:rPr lang="en-US" altLang="en-US" sz="2800" dirty="0"/>
              <a:t>Some of these points have already been addressed in looking at buyers/suppliers.  However, it’s useful to consider it again from the product perspective, rather than from the perspective of other economic actors.</a:t>
            </a:r>
          </a:p>
          <a:p>
            <a:pPr lvl="1" eaLnBrk="1" hangingPunct="1"/>
            <a:r>
              <a:rPr lang="en-US" altLang="en-US" sz="2400" dirty="0"/>
              <a:t>Availability of Close Substitutes</a:t>
            </a:r>
          </a:p>
          <a:p>
            <a:pPr lvl="1" eaLnBrk="1" hangingPunct="1"/>
            <a:r>
              <a:rPr lang="en-US" altLang="en-US" sz="2400" dirty="0"/>
              <a:t>User’s Switching Costs</a:t>
            </a:r>
          </a:p>
          <a:p>
            <a:pPr lvl="1" eaLnBrk="1" hangingPunct="1"/>
            <a:r>
              <a:rPr lang="en-US" altLang="en-US" sz="2400" dirty="0"/>
              <a:t>Substitute Producer’s Profitability and Aggressiveness</a:t>
            </a:r>
          </a:p>
          <a:p>
            <a:pPr lvl="1" eaLnBrk="1" hangingPunct="1"/>
            <a:r>
              <a:rPr lang="en-US" altLang="en-US" sz="2400" dirty="0"/>
              <a:t>Where is the substitute product located on the Price/Value dimensions?</a:t>
            </a:r>
          </a:p>
          <a:p>
            <a:pPr eaLnBrk="1" hangingPunct="1"/>
            <a:endParaRPr lang="en-US"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28600" y="304800"/>
            <a:ext cx="8839200" cy="1143000"/>
          </a:xfrm>
        </p:spPr>
        <p:txBody>
          <a:bodyPr/>
          <a:lstStyle/>
          <a:p>
            <a:r>
              <a:rPr lang="en-US" altLang="en-US" dirty="0"/>
              <a:t>Finance and Competition from Substitutes</a:t>
            </a:r>
          </a:p>
        </p:txBody>
      </p:sp>
      <p:sp>
        <p:nvSpPr>
          <p:cNvPr id="65539" name="Content Placeholder 2"/>
          <p:cNvSpPr>
            <a:spLocks noGrp="1"/>
          </p:cNvSpPr>
          <p:nvPr>
            <p:ph idx="1"/>
          </p:nvPr>
        </p:nvSpPr>
        <p:spPr>
          <a:xfrm>
            <a:off x="152400" y="1600200"/>
            <a:ext cx="8610600" cy="4876800"/>
          </a:xfrm>
        </p:spPr>
        <p:txBody>
          <a:bodyPr>
            <a:normAutofit fontScale="85000" lnSpcReduction="10000"/>
          </a:bodyPr>
          <a:lstStyle/>
          <a:p>
            <a:r>
              <a:rPr lang="en-US" altLang="en-US" dirty="0"/>
              <a:t>Can financial decisions help the firm ward off substitutes competing against its products?</a:t>
            </a:r>
          </a:p>
          <a:p>
            <a:endParaRPr lang="en-US" altLang="en-US" dirty="0"/>
          </a:p>
          <a:p>
            <a:r>
              <a:rPr lang="en-US" altLang="en-US" dirty="0"/>
              <a:t>Research suggests that financial slack may be required in order to sustain innovation.  Higher leverage may also magnify cashflow volatility, which may constrain the required consistent investment in R&amp;D.</a:t>
            </a:r>
          </a:p>
          <a:p>
            <a:endParaRPr lang="en-US" dirty="0"/>
          </a:p>
          <a:p>
            <a:r>
              <a:rPr lang="en-US" sz="2800" dirty="0"/>
              <a:t>Jonathan P. O'Brien, “The Capital Structure Implications of Pursuing a Strategy of Innovation,” </a:t>
            </a:r>
            <a:r>
              <a:rPr lang="en-US" sz="2800" i="1" dirty="0"/>
              <a:t>Strategic Management Journal</a:t>
            </a:r>
            <a:r>
              <a:rPr lang="en-US" sz="2800" dirty="0"/>
              <a:t>, Vol. 24, No. 5 (May, 2003), pp. 415-431</a:t>
            </a:r>
            <a:endParaRPr lang="en-US"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endParaRPr lang="en-US" sz="4400" dirty="0"/>
          </a:p>
          <a:p>
            <a:pPr marL="0" indent="0" algn="ctr">
              <a:buNone/>
            </a:pPr>
            <a:r>
              <a:rPr lang="en-US" sz="4400" dirty="0"/>
              <a:t>The Resource-Based View</a:t>
            </a:r>
          </a:p>
        </p:txBody>
      </p:sp>
    </p:spTree>
    <p:extLst>
      <p:ext uri="{BB962C8B-B14F-4D97-AF65-F5344CB8AC3E}">
        <p14:creationId xmlns:p14="http://schemas.microsoft.com/office/powerpoint/2010/main" val="2692381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4146586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85800" y="-304800"/>
            <a:ext cx="7772400" cy="1143000"/>
          </a:xfrm>
        </p:spPr>
        <p:txBody>
          <a:bodyPr vert="horz"/>
          <a:lstStyle/>
          <a:p>
            <a:r>
              <a:rPr lang="en-US" dirty="0"/>
              <a:t>The Resource Based View</a:t>
            </a:r>
          </a:p>
        </p:txBody>
      </p:sp>
      <p:sp>
        <p:nvSpPr>
          <p:cNvPr id="3" name="Content Placeholder 2"/>
          <p:cNvSpPr>
            <a:spLocks noGrp="1"/>
          </p:cNvSpPr>
          <p:nvPr>
            <p:ph idx="1"/>
          </p:nvPr>
        </p:nvSpPr>
        <p:spPr>
          <a:xfrm>
            <a:off x="381000" y="914400"/>
            <a:ext cx="8458200" cy="5791200"/>
          </a:xfrm>
        </p:spPr>
        <p:txBody>
          <a:bodyPr>
            <a:normAutofit fontScale="92500"/>
          </a:bodyPr>
          <a:lstStyle/>
          <a:p>
            <a:r>
              <a:rPr lang="en-US" dirty="0"/>
              <a:t>The Resource-Based View looks at what distinguishes one firm from another in the same industry, particular in terms of what gives the firm its comparative advantage. </a:t>
            </a:r>
          </a:p>
          <a:p>
            <a:r>
              <a:rPr lang="en-US" dirty="0"/>
              <a:t>While a firm can work at changing its tangible and intangible resources, this cannot be done in the short-run and hence the firm must choose its resource strengths ahead of time.</a:t>
            </a:r>
          </a:p>
          <a:p>
            <a:r>
              <a:rPr lang="en-US" dirty="0"/>
              <a:t>Financial resources and financial policies are one of these distinguishing marks of a firm, in addition to the other tangible and intangible resources that it might possess.</a:t>
            </a:r>
          </a:p>
        </p:txBody>
      </p:sp>
    </p:spTree>
    <p:extLst>
      <p:ext uri="{BB962C8B-B14F-4D97-AF65-F5344CB8AC3E}">
        <p14:creationId xmlns:p14="http://schemas.microsoft.com/office/powerpoint/2010/main" val="184680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609600"/>
          </a:xfrm>
        </p:spPr>
        <p:txBody>
          <a:bodyPr/>
          <a:lstStyle/>
          <a:p>
            <a:pPr eaLnBrk="1" hangingPunct="1"/>
            <a:r>
              <a:rPr lang="en-US" altLang="en-US" sz="4000"/>
              <a:t>Porter Analysis</a:t>
            </a:r>
          </a:p>
        </p:txBody>
      </p:sp>
      <p:sp>
        <p:nvSpPr>
          <p:cNvPr id="9219" name="Rectangle 3"/>
          <p:cNvSpPr>
            <a:spLocks noGrp="1" noChangeArrowheads="1"/>
          </p:cNvSpPr>
          <p:nvPr>
            <p:ph type="body" idx="1"/>
          </p:nvPr>
        </p:nvSpPr>
        <p:spPr>
          <a:xfrm>
            <a:off x="685800" y="1066800"/>
            <a:ext cx="7772400" cy="5029200"/>
          </a:xfrm>
        </p:spPr>
        <p:txBody>
          <a:bodyPr>
            <a:normAutofit fontScale="92500" lnSpcReduction="10000"/>
          </a:bodyPr>
          <a:lstStyle/>
          <a:p>
            <a:pPr eaLnBrk="1" hangingPunct="1"/>
            <a:r>
              <a:rPr lang="en-US" altLang="en-US" dirty="0"/>
              <a:t>Porter’s Five Forces model  Analysis is a systematic way of analyzing the industry environment in which the firm finds itself.</a:t>
            </a:r>
          </a:p>
          <a:p>
            <a:pPr eaLnBrk="1" hangingPunct="1"/>
            <a:r>
              <a:rPr lang="en-US" altLang="en-US" dirty="0"/>
              <a:t>Following this, it is necessary to do a SWOT-type analysis to evaluate the firm within this environment.</a:t>
            </a:r>
          </a:p>
          <a:p>
            <a:pPr eaLnBrk="1" hangingPunct="1"/>
            <a:r>
              <a:rPr lang="en-US" altLang="en-US" dirty="0"/>
              <a:t>One aspect of such a firm-level analysis is the Resource-Based Approach.</a:t>
            </a:r>
          </a:p>
          <a:p>
            <a:pPr eaLnBrk="1" hangingPunct="1"/>
            <a:r>
              <a:rPr lang="en-US" altLang="en-US" dirty="0"/>
              <a:t>We start with traditional Porter Analysis and then discuss the Resource-Based Approach.</a:t>
            </a:r>
          </a:p>
          <a:p>
            <a:pPr eaLnBrk="1" hangingPunct="1"/>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09600" y="228600"/>
            <a:ext cx="7772400" cy="1143000"/>
          </a:xfrm>
        </p:spPr>
        <p:txBody>
          <a:bodyPr/>
          <a:lstStyle/>
          <a:p>
            <a:pPr eaLnBrk="1" hangingPunct="1"/>
            <a:r>
              <a:rPr lang="en-US" altLang="en-US" sz="4000" dirty="0"/>
              <a:t>Resource-based Views of the Firm: Tangible Assets</a:t>
            </a:r>
          </a:p>
        </p:txBody>
      </p:sp>
      <p:sp>
        <p:nvSpPr>
          <p:cNvPr id="77827" name="Rectangle 3"/>
          <p:cNvSpPr>
            <a:spLocks noGrp="1" noChangeArrowheads="1"/>
          </p:cNvSpPr>
          <p:nvPr>
            <p:ph type="body" idx="1"/>
          </p:nvPr>
        </p:nvSpPr>
        <p:spPr>
          <a:xfrm>
            <a:off x="685800" y="1447800"/>
            <a:ext cx="7772400" cy="4953000"/>
          </a:xfrm>
        </p:spPr>
        <p:txBody>
          <a:bodyPr>
            <a:normAutofit fontScale="92500" lnSpcReduction="20000"/>
          </a:bodyPr>
          <a:lstStyle/>
          <a:p>
            <a:pPr eaLnBrk="1" hangingPunct="1"/>
            <a:r>
              <a:rPr lang="en-US" altLang="en-US" sz="2800" dirty="0"/>
              <a:t>Tangible assets are the easiest to value, and often are the only resources that appear on a firm’s balance sheet. </a:t>
            </a:r>
          </a:p>
          <a:p>
            <a:pPr eaLnBrk="1" hangingPunct="1"/>
            <a:r>
              <a:rPr lang="en-US" altLang="en-US" sz="2800" dirty="0"/>
              <a:t>They include real estate, production facilities, and raw materials, among others. </a:t>
            </a:r>
          </a:p>
          <a:p>
            <a:pPr eaLnBrk="1" hangingPunct="1"/>
            <a:r>
              <a:rPr lang="en-US" altLang="en-US" sz="2800" dirty="0"/>
              <a:t>Although tangible resources may be essential to a firm’s strategy, due to their standard nature, they rarely are a source of competitive advantage. </a:t>
            </a:r>
          </a:p>
          <a:p>
            <a:pPr eaLnBrk="1" hangingPunct="1"/>
            <a:r>
              <a:rPr lang="en-US" altLang="en-US" sz="2800" dirty="0"/>
              <a:t>Nevertheless, it is important to look at non-financial resources so as to be able to evaluate the extent to which they can be supplemented or replaced by financial resources/assets.</a:t>
            </a:r>
          </a:p>
        </p:txBody>
      </p:sp>
      <p:sp>
        <p:nvSpPr>
          <p:cNvPr id="77828" name="Text Box 4"/>
          <p:cNvSpPr txBox="1">
            <a:spLocks noChangeArrowheads="1"/>
          </p:cNvSpPr>
          <p:nvPr/>
        </p:nvSpPr>
        <p:spPr bwMode="auto">
          <a:xfrm>
            <a:off x="1295400" y="57912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eaLnBrk="1" hangingPunct="1">
              <a:spcBef>
                <a:spcPct val="50000"/>
              </a:spcBef>
              <a:buSzTx/>
              <a:buFontTx/>
              <a:buNone/>
            </a:pPr>
            <a:r>
              <a:rPr lang="en-US" altLang="en-US" sz="2400">
                <a:latin typeface="Times New Roman" panose="02020603050405020304" pitchFamily="18" charset="0"/>
              </a:rPr>
              <a:t>Source: David Collis and Cynthia Montgomery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9600" y="381000"/>
            <a:ext cx="7772400" cy="1143000"/>
          </a:xfrm>
        </p:spPr>
        <p:txBody>
          <a:bodyPr/>
          <a:lstStyle/>
          <a:p>
            <a:pPr eaLnBrk="1" hangingPunct="1"/>
            <a:r>
              <a:rPr lang="en-US" altLang="en-US" sz="4000"/>
              <a:t>Resource-based Views of the Firm: Intangible Assets</a:t>
            </a:r>
          </a:p>
        </p:txBody>
      </p:sp>
      <p:sp>
        <p:nvSpPr>
          <p:cNvPr id="79875" name="Rectangle 3"/>
          <p:cNvSpPr>
            <a:spLocks noGrp="1" noChangeArrowheads="1"/>
          </p:cNvSpPr>
          <p:nvPr>
            <p:ph type="body" idx="1"/>
          </p:nvPr>
        </p:nvSpPr>
        <p:spPr>
          <a:xfrm>
            <a:off x="685800" y="1752600"/>
            <a:ext cx="7772400" cy="4343400"/>
          </a:xfrm>
        </p:spPr>
        <p:txBody>
          <a:bodyPr/>
          <a:lstStyle/>
          <a:p>
            <a:pPr eaLnBrk="1" hangingPunct="1"/>
            <a:r>
              <a:rPr lang="en-US" altLang="en-US" dirty="0"/>
              <a:t>Intangible assets include such things as </a:t>
            </a:r>
          </a:p>
          <a:p>
            <a:pPr lvl="1" eaLnBrk="1" hangingPunct="1"/>
            <a:r>
              <a:rPr lang="en-US" altLang="en-US" dirty="0"/>
              <a:t>company reputation, </a:t>
            </a:r>
          </a:p>
          <a:p>
            <a:pPr lvl="1" eaLnBrk="1" hangingPunct="1"/>
            <a:r>
              <a:rPr lang="en-US" altLang="en-US" dirty="0"/>
              <a:t>brand names, </a:t>
            </a:r>
          </a:p>
          <a:p>
            <a:pPr lvl="1" eaLnBrk="1" hangingPunct="1"/>
            <a:r>
              <a:rPr lang="en-US" altLang="en-US" dirty="0"/>
              <a:t>Corporate culture, </a:t>
            </a:r>
          </a:p>
          <a:p>
            <a:pPr lvl="1" eaLnBrk="1" hangingPunct="1"/>
            <a:r>
              <a:rPr lang="en-US" altLang="en-US" dirty="0"/>
              <a:t>technological knowledge, </a:t>
            </a:r>
          </a:p>
          <a:p>
            <a:pPr lvl="1" eaLnBrk="1" hangingPunct="1"/>
            <a:r>
              <a:rPr lang="en-US" altLang="en-US" dirty="0"/>
              <a:t>patents and trademarks, and </a:t>
            </a:r>
          </a:p>
          <a:p>
            <a:pPr lvl="1" eaLnBrk="1" hangingPunct="1"/>
            <a:r>
              <a:rPr lang="en-US" altLang="en-US" dirty="0"/>
              <a:t>accumulated learning and experience.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284706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1922" name="Rectangle 2"/>
          <p:cNvSpPr>
            <a:spLocks noGrp="1" noChangeArrowheads="1"/>
          </p:cNvSpPr>
          <p:nvPr>
            <p:ph type="title"/>
          </p:nvPr>
        </p:nvSpPr>
        <p:spPr>
          <a:xfrm>
            <a:off x="609600" y="152400"/>
            <a:ext cx="7772400" cy="1143000"/>
          </a:xfrm>
        </p:spPr>
        <p:txBody>
          <a:bodyPr vert="horz"/>
          <a:lstStyle/>
          <a:p>
            <a:pPr eaLnBrk="1" hangingPunct="1"/>
            <a:r>
              <a:rPr lang="en-US" altLang="en-US" sz="4000" dirty="0"/>
              <a:t>Firm Resources:</a:t>
            </a:r>
            <a:br>
              <a:rPr lang="en-US" altLang="en-US" sz="4000" dirty="0"/>
            </a:br>
            <a:r>
              <a:rPr lang="en-US" altLang="en-US" sz="4000" dirty="0"/>
              <a:t>Organizational Capabilities</a:t>
            </a:r>
          </a:p>
        </p:txBody>
      </p:sp>
      <p:sp>
        <p:nvSpPr>
          <p:cNvPr id="81923" name="Rectangle 3"/>
          <p:cNvSpPr>
            <a:spLocks noGrp="1" noChangeArrowheads="1"/>
          </p:cNvSpPr>
          <p:nvPr>
            <p:ph type="body" idx="1"/>
          </p:nvPr>
        </p:nvSpPr>
        <p:spPr>
          <a:xfrm>
            <a:off x="152400" y="1600200"/>
            <a:ext cx="8686800" cy="4953000"/>
          </a:xfrm>
        </p:spPr>
        <p:txBody>
          <a:bodyPr>
            <a:normAutofit fontScale="92500"/>
          </a:bodyPr>
          <a:lstStyle/>
          <a:p>
            <a:pPr eaLnBrk="1" hangingPunct="1"/>
            <a:r>
              <a:rPr lang="en-US" altLang="en-US" sz="2800" dirty="0"/>
              <a:t>Organizational capabilities are not factor inputs like tangible and intangible assets</a:t>
            </a:r>
          </a:p>
          <a:p>
            <a:pPr eaLnBrk="1" hangingPunct="1"/>
            <a:r>
              <a:rPr lang="en-US" altLang="en-US" sz="2800" dirty="0"/>
              <a:t>They are complex combinations of assets, people, and processes that organizations use to transform inputs into outputs. </a:t>
            </a:r>
          </a:p>
          <a:p>
            <a:pPr eaLnBrk="1" hangingPunct="1"/>
            <a:r>
              <a:rPr lang="en-US" altLang="en-US" sz="2800" dirty="0"/>
              <a:t>Includes a set of abilities describing efficiency and effectiveness: low cost structure, “lean” manufacturing, high quality production, fast product development. </a:t>
            </a:r>
          </a:p>
          <a:p>
            <a:pPr eaLnBrk="1" hangingPunct="1"/>
            <a:r>
              <a:rPr lang="en-US" altLang="en-US" sz="2800" dirty="0"/>
              <a:t>A coherent and far-seeing financial strategy can be one of the strengths and resources of a firm.  This is the viewpoint of this course.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28600"/>
            <a:ext cx="7772400" cy="838200"/>
          </a:xfrm>
        </p:spPr>
        <p:txBody>
          <a:bodyPr/>
          <a:lstStyle/>
          <a:p>
            <a:pPr eaLnBrk="1" hangingPunct="1"/>
            <a:r>
              <a:rPr lang="en-US" altLang="en-US"/>
              <a:t>Putting things together</a:t>
            </a:r>
          </a:p>
        </p:txBody>
      </p:sp>
      <p:sp>
        <p:nvSpPr>
          <p:cNvPr id="83971" name="Rectangle 3"/>
          <p:cNvSpPr>
            <a:spLocks noGrp="1" noChangeArrowheads="1"/>
          </p:cNvSpPr>
          <p:nvPr>
            <p:ph type="body" idx="1"/>
          </p:nvPr>
        </p:nvSpPr>
        <p:spPr>
          <a:xfrm>
            <a:off x="685800" y="1219200"/>
            <a:ext cx="7772400" cy="5181600"/>
          </a:xfrm>
        </p:spPr>
        <p:txBody>
          <a:bodyPr>
            <a:normAutofit fontScale="92500" lnSpcReduction="10000"/>
          </a:bodyPr>
          <a:lstStyle/>
          <a:p>
            <a:pPr eaLnBrk="1" hangingPunct="1">
              <a:lnSpc>
                <a:spcPct val="80000"/>
              </a:lnSpc>
            </a:pPr>
            <a:r>
              <a:rPr lang="en-US" altLang="en-US" sz="2800" dirty="0"/>
              <a:t>Now that we have looked at the firm’s environment and its assets, we need to look at the firm’s strategy within this environment and how this relates to the other parties identified in the “five forces model.”</a:t>
            </a:r>
          </a:p>
          <a:p>
            <a:pPr eaLnBrk="1" hangingPunct="1">
              <a:lnSpc>
                <a:spcPct val="80000"/>
              </a:lnSpc>
            </a:pPr>
            <a:r>
              <a:rPr lang="en-US" altLang="en-US" sz="2800" dirty="0"/>
              <a:t>In valuing a firm using the Porter model, the focus ins on understanding its current and potential strategy in order to better</a:t>
            </a:r>
          </a:p>
          <a:p>
            <a:pPr lvl="1" eaLnBrk="1" hangingPunct="1">
              <a:lnSpc>
                <a:spcPct val="80000"/>
              </a:lnSpc>
            </a:pPr>
            <a:r>
              <a:rPr lang="en-US" altLang="en-US" sz="2400" dirty="0"/>
              <a:t>forecasting future cashflows</a:t>
            </a:r>
          </a:p>
          <a:p>
            <a:pPr lvl="1" eaLnBrk="1" hangingPunct="1">
              <a:lnSpc>
                <a:spcPct val="80000"/>
              </a:lnSpc>
            </a:pPr>
            <a:r>
              <a:rPr lang="en-US" altLang="en-US" sz="2400" dirty="0"/>
              <a:t>Evaluating investment risks</a:t>
            </a:r>
          </a:p>
          <a:p>
            <a:pPr eaLnBrk="1" hangingPunct="1">
              <a:lnSpc>
                <a:spcPct val="80000"/>
              </a:lnSpc>
            </a:pPr>
            <a:r>
              <a:rPr lang="en-US" altLang="en-US" sz="2800" dirty="0"/>
              <a:t>A useful place to find relevant information is the firm’s 10-K filing, particularly the “Risk Factors section.”</a:t>
            </a:r>
          </a:p>
          <a:p>
            <a:pPr eaLnBrk="1" hangingPunct="1">
              <a:lnSpc>
                <a:spcPct val="80000"/>
              </a:lnSpc>
            </a:pPr>
            <a:r>
              <a:rPr lang="en-US" altLang="en-US" sz="2800" dirty="0"/>
              <a:t>If our goal is to craft new strategy, we can still use this information, but we need to imagine what might be, instead of what 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762000" y="152400"/>
            <a:ext cx="7772400" cy="838200"/>
          </a:xfrm>
        </p:spPr>
        <p:txBody>
          <a:bodyPr/>
          <a:lstStyle/>
          <a:p>
            <a:r>
              <a:rPr lang="en-US" altLang="en-US"/>
              <a:t>The impact of finance</a:t>
            </a:r>
          </a:p>
        </p:txBody>
      </p:sp>
      <p:sp>
        <p:nvSpPr>
          <p:cNvPr id="86019" name="Content Placeholder 2"/>
          <p:cNvSpPr>
            <a:spLocks noGrp="1"/>
          </p:cNvSpPr>
          <p:nvPr>
            <p:ph idx="1"/>
          </p:nvPr>
        </p:nvSpPr>
        <p:spPr>
          <a:xfrm>
            <a:off x="685800" y="1143000"/>
            <a:ext cx="7772400" cy="5334000"/>
          </a:xfrm>
        </p:spPr>
        <p:txBody>
          <a:bodyPr>
            <a:normAutofit/>
          </a:bodyPr>
          <a:lstStyle/>
          <a:p>
            <a:r>
              <a:rPr lang="en-US" altLang="en-US" dirty="0"/>
              <a:t>The following slides provide examples of Porter Analysis </a:t>
            </a:r>
            <a:r>
              <a:rPr lang="en-US" altLang="en-US"/>
              <a:t>of Starbucks. </a:t>
            </a:r>
            <a:endParaRPr lang="en-US" altLang="en-US" dirty="0"/>
          </a:p>
          <a:p>
            <a:r>
              <a:rPr lang="en-US" altLang="en-US" dirty="0"/>
              <a:t>As you peruse the slides, think about capital structure, about working capital management, about financial risk management, about dividend policy and how they might affect all the issues relating to value creation in those contexts.</a:t>
            </a:r>
          </a:p>
          <a:p>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74037" cy="783431"/>
          </a:xfrm>
        </p:spPr>
        <p:txBody>
          <a:bodyPr/>
          <a:lstStyle/>
          <a:p>
            <a:r>
              <a:rPr lang="en-US" dirty="0"/>
              <a:t>Porter Analysis: Starbucks</a:t>
            </a:r>
            <a:br>
              <a:rPr lang="en-US" dirty="0"/>
            </a:br>
            <a:r>
              <a:rPr lang="en-US" dirty="0"/>
              <a:t>Power of Competitors</a:t>
            </a:r>
          </a:p>
        </p:txBody>
      </p:sp>
      <p:sp>
        <p:nvSpPr>
          <p:cNvPr id="3" name="Content Placeholder 2"/>
          <p:cNvSpPr>
            <a:spLocks noGrp="1"/>
          </p:cNvSpPr>
          <p:nvPr>
            <p:ph idx="1"/>
          </p:nvPr>
        </p:nvSpPr>
        <p:spPr>
          <a:xfrm>
            <a:off x="76200" y="1316831"/>
            <a:ext cx="8991600" cy="5367338"/>
          </a:xfrm>
        </p:spPr>
        <p:txBody>
          <a:bodyPr>
            <a:normAutofit fontScale="77500" lnSpcReduction="20000"/>
          </a:bodyPr>
          <a:lstStyle/>
          <a:p>
            <a:r>
              <a:rPr lang="en-US" dirty="0"/>
              <a:t>Starbucks faces strong competition in the food service and coffeehouse industry. </a:t>
            </a:r>
          </a:p>
          <a:p>
            <a:pPr lvl="1"/>
            <a:r>
              <a:rPr lang="en-US" dirty="0"/>
              <a:t>Large number of firms (strong force)</a:t>
            </a:r>
          </a:p>
          <a:p>
            <a:pPr lvl="1"/>
            <a:r>
              <a:rPr lang="en-US" dirty="0"/>
              <a:t>Moderate variety of firms (moderate force)</a:t>
            </a:r>
          </a:p>
          <a:p>
            <a:pPr lvl="1"/>
            <a:r>
              <a:rPr lang="en-US" dirty="0"/>
              <a:t>Low switching costs (strong force)</a:t>
            </a:r>
          </a:p>
          <a:p>
            <a:r>
              <a:rPr lang="en-US" dirty="0"/>
              <a:t>The large number of firms is an external factor that intensifies competitive rivalry. Starbucks has many competitors of different sizes. The moderate variety of competitors further strengthens the level of competition in the industry.</a:t>
            </a:r>
          </a:p>
          <a:p>
            <a:r>
              <a:rPr lang="en-US" dirty="0"/>
              <a:t>Competition is strengthened because of the low switching costs faced by customers in moving to competitors. </a:t>
            </a:r>
          </a:p>
          <a:p>
            <a:r>
              <a:rPr lang="en-US" dirty="0">
                <a:hlinkClick r:id="rId2"/>
              </a:rPr>
              <a:t>Starbucks Corporation’s generic strategy and intensive growth strategies</a:t>
            </a:r>
            <a:r>
              <a:rPr lang="en-US" dirty="0"/>
              <a:t> are a reflection of strategic responses to competition.</a:t>
            </a:r>
          </a:p>
        </p:txBody>
      </p:sp>
      <p:sp>
        <p:nvSpPr>
          <p:cNvPr id="4" name="TextBox 3"/>
          <p:cNvSpPr txBox="1"/>
          <p:nvPr/>
        </p:nvSpPr>
        <p:spPr>
          <a:xfrm>
            <a:off x="304800" y="6345615"/>
            <a:ext cx="8839200" cy="338554"/>
          </a:xfrm>
          <a:prstGeom prst="rect">
            <a:avLst/>
          </a:prstGeom>
          <a:noFill/>
        </p:spPr>
        <p:txBody>
          <a:bodyPr wrap="square" rtlCol="0">
            <a:spAutoFit/>
          </a:bodyPr>
          <a:lstStyle/>
          <a:p>
            <a:r>
              <a:rPr lang="en-US" sz="1600" dirty="0"/>
              <a:t>This analysis is based on http://panmore.com/starbucks-coffee-five-forces-analysis-porters-model</a:t>
            </a:r>
          </a:p>
        </p:txBody>
      </p:sp>
    </p:spTree>
    <p:extLst>
      <p:ext uri="{BB962C8B-B14F-4D97-AF65-F5344CB8AC3E}">
        <p14:creationId xmlns:p14="http://schemas.microsoft.com/office/powerpoint/2010/main" val="4234950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Bargaining power of buyers</a:t>
            </a:r>
          </a:p>
        </p:txBody>
      </p:sp>
      <p:sp>
        <p:nvSpPr>
          <p:cNvPr id="3" name="Content Placeholder 2"/>
          <p:cNvSpPr>
            <a:spLocks noGrp="1"/>
          </p:cNvSpPr>
          <p:nvPr>
            <p:ph idx="1"/>
          </p:nvPr>
        </p:nvSpPr>
        <p:spPr>
          <a:xfrm>
            <a:off x="685800" y="1066800"/>
            <a:ext cx="7772400" cy="5715000"/>
          </a:xfrm>
        </p:spPr>
        <p:txBody>
          <a:bodyPr>
            <a:normAutofit fontScale="77500" lnSpcReduction="20000"/>
          </a:bodyPr>
          <a:lstStyle/>
          <a:p>
            <a:r>
              <a:rPr lang="en-US" dirty="0"/>
              <a:t>Starbucks experiences strong bargaining power of customers. </a:t>
            </a:r>
          </a:p>
          <a:p>
            <a:pPr lvl="1"/>
            <a:r>
              <a:rPr lang="en-US" dirty="0"/>
              <a:t>Low switching costs (strong force)</a:t>
            </a:r>
          </a:p>
          <a:p>
            <a:pPr lvl="1"/>
            <a:r>
              <a:rPr lang="en-US" dirty="0"/>
              <a:t>High substitute availability (strong force)</a:t>
            </a:r>
          </a:p>
          <a:p>
            <a:pPr lvl="1"/>
            <a:r>
              <a:rPr lang="en-US" dirty="0"/>
              <a:t>Small size of individual buyers (weak force)</a:t>
            </a:r>
          </a:p>
          <a:p>
            <a:r>
              <a:rPr lang="en-US" dirty="0"/>
              <a:t>Customers can easily shift from Starbucks to other brands. In addition, there are many substitutes like instant beverages from vending machines. These factors overshadow the fact that individual purchases are small and so each customer might seem insignificant. </a:t>
            </a:r>
          </a:p>
          <a:p>
            <a:r>
              <a:rPr lang="en-US" dirty="0"/>
              <a:t>The bargaining power of customers is a top-priority strategic issue. </a:t>
            </a:r>
          </a:p>
          <a:p>
            <a:r>
              <a:rPr lang="en-US" dirty="0">
                <a:hlinkClick r:id="rId2"/>
              </a:rPr>
              <a:t>Starbucks Corporation’s marketing mix or 4Ps</a:t>
            </a:r>
            <a:r>
              <a:rPr lang="en-US" dirty="0"/>
              <a:t> provide support for brand strengthening to partially address the bargaining power of consumers.</a:t>
            </a:r>
          </a:p>
          <a:p>
            <a:endParaRPr lang="en-US" dirty="0"/>
          </a:p>
        </p:txBody>
      </p:sp>
    </p:spTree>
    <p:extLst>
      <p:ext uri="{BB962C8B-B14F-4D97-AF65-F5344CB8AC3E}">
        <p14:creationId xmlns:p14="http://schemas.microsoft.com/office/powerpoint/2010/main" val="2303406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Bargaining Power of Suppliers</a:t>
            </a:r>
          </a:p>
        </p:txBody>
      </p:sp>
      <p:sp>
        <p:nvSpPr>
          <p:cNvPr id="3" name="Content Placeholder 2"/>
          <p:cNvSpPr>
            <a:spLocks noGrp="1"/>
          </p:cNvSpPr>
          <p:nvPr>
            <p:ph idx="1"/>
          </p:nvPr>
        </p:nvSpPr>
        <p:spPr>
          <a:xfrm>
            <a:off x="609600" y="1066800"/>
            <a:ext cx="8382000" cy="5638800"/>
          </a:xfrm>
        </p:spPr>
        <p:txBody>
          <a:bodyPr>
            <a:normAutofit fontScale="70000" lnSpcReduction="20000"/>
          </a:bodyPr>
          <a:lstStyle/>
          <a:p>
            <a:r>
              <a:rPr lang="en-US" dirty="0"/>
              <a:t>The bargaining power of suppliers vis-à-vis Starbucks is weak.</a:t>
            </a:r>
          </a:p>
          <a:p>
            <a:pPr lvl="1"/>
            <a:r>
              <a:rPr lang="en-US" dirty="0"/>
              <a:t>Moderate size of individual suppliers (moderate force)</a:t>
            </a:r>
          </a:p>
          <a:p>
            <a:pPr lvl="1"/>
            <a:r>
              <a:rPr lang="en-US" dirty="0"/>
              <a:t>High variety of suppliers (weak force)</a:t>
            </a:r>
          </a:p>
          <a:p>
            <a:pPr lvl="1"/>
            <a:r>
              <a:rPr lang="en-US" dirty="0"/>
              <a:t>Large overall supply (weak force)</a:t>
            </a:r>
          </a:p>
          <a:p>
            <a:r>
              <a:rPr lang="en-US" dirty="0"/>
              <a:t>Individual suppliers are small in size and hence have less power vis-à-vis Starbucks. In addition, the high variety of suppliers weakens their bargaining power. Suppliers have various strategies and competencies that they use to compete against each other, with the aim of gaining more revenues by supplying more materials, such as coffee beans, to Starbucks Corporation.  </a:t>
            </a:r>
          </a:p>
          <a:p>
            <a:r>
              <a:rPr lang="en-US" dirty="0"/>
              <a:t>The large number suppliers of coffee and tea around the world also weakens supplier power. This external factor limits the influence of individual suppliers. Overall, they have weak bargaining power.</a:t>
            </a:r>
          </a:p>
          <a:p>
            <a:r>
              <a:rPr lang="en-US" dirty="0"/>
              <a:t>The company’s response to this environment is to diversify its supply chain as a way of addressing the trends identified in the </a:t>
            </a:r>
            <a:r>
              <a:rPr lang="en-US" dirty="0">
                <a:hlinkClick r:id="rId2"/>
              </a:rPr>
              <a:t>PESTLE analysis of Starbucks Coffee Company</a:t>
            </a:r>
            <a:r>
              <a:rPr lang="en-US" dirty="0"/>
              <a:t>. </a:t>
            </a:r>
          </a:p>
        </p:txBody>
      </p:sp>
    </p:spTree>
    <p:extLst>
      <p:ext uri="{BB962C8B-B14F-4D97-AF65-F5344CB8AC3E}">
        <p14:creationId xmlns:p14="http://schemas.microsoft.com/office/powerpoint/2010/main" val="677982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of Substitutes</a:t>
            </a:r>
          </a:p>
        </p:txBody>
      </p:sp>
      <p:sp>
        <p:nvSpPr>
          <p:cNvPr id="3" name="Content Placeholder 2"/>
          <p:cNvSpPr>
            <a:spLocks noGrp="1"/>
          </p:cNvSpPr>
          <p:nvPr>
            <p:ph idx="1"/>
          </p:nvPr>
        </p:nvSpPr>
        <p:spPr>
          <a:xfrm>
            <a:off x="685800" y="1066800"/>
            <a:ext cx="7772400" cy="5410200"/>
          </a:xfrm>
        </p:spPr>
        <p:txBody>
          <a:bodyPr>
            <a:normAutofit fontScale="70000" lnSpcReduction="20000"/>
          </a:bodyPr>
          <a:lstStyle/>
          <a:p>
            <a:r>
              <a:rPr lang="en-US" dirty="0"/>
              <a:t>Starbucks experiences a strong threat of substitutes. </a:t>
            </a:r>
          </a:p>
          <a:p>
            <a:pPr lvl="1"/>
            <a:r>
              <a:rPr lang="en-US" dirty="0"/>
              <a:t>High substitute availability (strong force)</a:t>
            </a:r>
          </a:p>
          <a:p>
            <a:pPr lvl="1"/>
            <a:r>
              <a:rPr lang="en-US" dirty="0"/>
              <a:t>Low switching costs (strong force)</a:t>
            </a:r>
          </a:p>
          <a:p>
            <a:pPr lvl="1"/>
            <a:r>
              <a:rPr lang="en-US" dirty="0"/>
              <a:t>High affordability of substitute products (strong force)</a:t>
            </a:r>
          </a:p>
          <a:p>
            <a:r>
              <a:rPr lang="en-US" dirty="0"/>
              <a:t>The high availability of substitutes makes it easy for consumers to buy these substitutes instead of Starbucks products. For example, substitutes like ready-to-drink beverages, instant beverage powders and purees, and food and other beverages are readily available from various outlets, such as fast food and fine-dining restaurants, vending machines, supermarkets and grocery stores, and small convenience stores. </a:t>
            </a:r>
          </a:p>
          <a:p>
            <a:r>
              <a:rPr lang="en-US" dirty="0"/>
              <a:t>Consumers can easily buy substitutes instead of Starbucks products. Moreover, many of these substitutes are affordable and cost less than the company’s products. </a:t>
            </a:r>
          </a:p>
          <a:p>
            <a:r>
              <a:rPr lang="en-US" dirty="0"/>
              <a:t>Thus, threat of substitutes is a high-priority strategic management concern.</a:t>
            </a:r>
          </a:p>
          <a:p>
            <a:endParaRPr lang="en-US" dirty="0"/>
          </a:p>
        </p:txBody>
      </p:sp>
    </p:spTree>
    <p:extLst>
      <p:ext uri="{BB962C8B-B14F-4D97-AF65-F5344CB8AC3E}">
        <p14:creationId xmlns:p14="http://schemas.microsoft.com/office/powerpoint/2010/main" val="3368878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of New Entrants</a:t>
            </a:r>
          </a:p>
        </p:txBody>
      </p:sp>
      <p:sp>
        <p:nvSpPr>
          <p:cNvPr id="3" name="Content Placeholder 2"/>
          <p:cNvSpPr>
            <a:spLocks noGrp="1"/>
          </p:cNvSpPr>
          <p:nvPr>
            <p:ph idx="1"/>
          </p:nvPr>
        </p:nvSpPr>
        <p:spPr>
          <a:xfrm>
            <a:off x="665163" y="914400"/>
            <a:ext cx="7772400" cy="5562600"/>
          </a:xfrm>
        </p:spPr>
        <p:txBody>
          <a:bodyPr>
            <a:normAutofit fontScale="70000" lnSpcReduction="20000"/>
          </a:bodyPr>
          <a:lstStyle/>
          <a:p>
            <a:r>
              <a:rPr lang="en-US" dirty="0"/>
              <a:t>Starbucks faces a moderate threat of new entry. </a:t>
            </a:r>
          </a:p>
          <a:p>
            <a:pPr lvl="1"/>
            <a:r>
              <a:rPr lang="en-US" dirty="0"/>
              <a:t>Moderate cost of doing business (moderate force)</a:t>
            </a:r>
          </a:p>
          <a:p>
            <a:pPr lvl="1"/>
            <a:r>
              <a:rPr lang="en-US" dirty="0"/>
              <a:t>Moderate supply chain cost (moderate force)</a:t>
            </a:r>
          </a:p>
          <a:p>
            <a:pPr lvl="1"/>
            <a:r>
              <a:rPr lang="en-US" dirty="0"/>
              <a:t>High cost of brand development (weak force)</a:t>
            </a:r>
          </a:p>
          <a:p>
            <a:r>
              <a:rPr lang="en-US" dirty="0"/>
              <a:t>The moderate cost of doing business is associated with the variability of the actual cost of establishing and maintaining operations in the coffeehouse industry. For example, the cost of operating a small coffeehouse is lower compared to the cost of operating a coffeehouse chain. In relation, smaller cafés have lower supply needs and corresponding lower supply chain costs. These external factors enable smaller firms to compete against Starbucks Corporation. </a:t>
            </a:r>
          </a:p>
          <a:p>
            <a:r>
              <a:rPr lang="en-US" dirty="0"/>
              <a:t>On the other hand, brand development is costly. For example, small coffeehouses do not have enough resources to develop their brands. Also, brand development typically requires years to reach the level of strength of the Starbucks brand. </a:t>
            </a:r>
          </a:p>
          <a:p>
            <a:r>
              <a:rPr lang="en-US" dirty="0"/>
              <a:t>Hence the threat of new entrants is relatively small. </a:t>
            </a:r>
          </a:p>
          <a:p>
            <a:endParaRPr lang="en-US" dirty="0"/>
          </a:p>
        </p:txBody>
      </p:sp>
    </p:spTree>
    <p:extLst>
      <p:ext uri="{BB962C8B-B14F-4D97-AF65-F5344CB8AC3E}">
        <p14:creationId xmlns:p14="http://schemas.microsoft.com/office/powerpoint/2010/main" val="419187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15875"/>
            <a:ext cx="7772400" cy="974725"/>
          </a:xfrm>
        </p:spPr>
        <p:txBody>
          <a:bodyPr/>
          <a:lstStyle/>
          <a:p>
            <a:r>
              <a:rPr lang="en-US" altLang="en-US"/>
              <a:t>Using Porter Analysis</a:t>
            </a:r>
          </a:p>
        </p:txBody>
      </p:sp>
      <p:sp>
        <p:nvSpPr>
          <p:cNvPr id="3" name="Content Placeholder 2"/>
          <p:cNvSpPr>
            <a:spLocks noGrp="1"/>
          </p:cNvSpPr>
          <p:nvPr>
            <p:ph idx="1"/>
          </p:nvPr>
        </p:nvSpPr>
        <p:spPr>
          <a:xfrm>
            <a:off x="685800" y="1143000"/>
            <a:ext cx="7772400" cy="5257800"/>
          </a:xfrm>
        </p:spPr>
        <p:txBody>
          <a:bodyPr>
            <a:normAutofit fontScale="70000" lnSpcReduction="20000"/>
          </a:bodyPr>
          <a:lstStyle/>
          <a:p>
            <a:pPr>
              <a:defRPr/>
            </a:pPr>
            <a:r>
              <a:rPr lang="en-US" dirty="0"/>
              <a:t>Porter Analysis is a tool for strategic analysis, and is often used in this way, particularly in selecting acquisition targets.</a:t>
            </a:r>
          </a:p>
          <a:p>
            <a:pPr>
              <a:defRPr/>
            </a:pPr>
            <a:r>
              <a:rPr lang="en-US" dirty="0"/>
              <a:t>Its main function is in the analysis of strategic operating decisions, i.e. how the firm can best interact with its competitors, its suppliers, customers and other actors in the business environment.</a:t>
            </a:r>
          </a:p>
          <a:p>
            <a:pPr>
              <a:defRPr/>
            </a:pPr>
            <a:r>
              <a:rPr lang="en-US" dirty="0"/>
              <a:t>The following slides will follow the Porter Five Forces model in its analysis of corporate operating strategy.</a:t>
            </a:r>
          </a:p>
          <a:p>
            <a:pPr>
              <a:defRPr/>
            </a:pPr>
            <a:r>
              <a:rPr lang="en-US" dirty="0"/>
              <a:t>This structure will allow us to identify areas for the strategic use of specific financial decisions; you should use these hints to imagine how these financial decisions might affect specific operating decisions and thus add value.</a:t>
            </a:r>
          </a:p>
          <a:p>
            <a:pPr>
              <a:defRPr/>
            </a:pPr>
            <a:r>
              <a:rPr lang="en-US" dirty="0"/>
              <a:t>These slides will be restricted to the identification of potential strategic uses of financial decisions.  The precise strategic nature of the financial decisions will be discussed in future modules.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762000"/>
          </a:xfrm>
        </p:spPr>
        <p:txBody>
          <a:bodyPr/>
          <a:lstStyle/>
          <a:p>
            <a:pPr eaLnBrk="1" hangingPunct="1"/>
            <a:r>
              <a:rPr lang="en-US" altLang="en-US" sz="4000" b="1" dirty="0"/>
              <a:t>Five Forces model of Porter</a:t>
            </a:r>
          </a:p>
        </p:txBody>
      </p:sp>
      <p:sp>
        <p:nvSpPr>
          <p:cNvPr id="22531" name="Rectangle 3"/>
          <p:cNvSpPr>
            <a:spLocks noGrp="1" noChangeArrowheads="1"/>
          </p:cNvSpPr>
          <p:nvPr>
            <p:ph type="body" idx="1"/>
          </p:nvPr>
        </p:nvSpPr>
        <p:spPr>
          <a:xfrm>
            <a:off x="685800" y="1019961"/>
            <a:ext cx="7772400" cy="4876800"/>
          </a:xfrm>
        </p:spPr>
        <p:txBody>
          <a:bodyPr/>
          <a:lstStyle/>
          <a:p>
            <a:pPr eaLnBrk="1" hangingPunct="1">
              <a:lnSpc>
                <a:spcPct val="80000"/>
              </a:lnSpc>
            </a:pPr>
            <a:r>
              <a:rPr lang="en-US" altLang="en-US" sz="2000" b="1" i="1" dirty="0"/>
              <a:t>Ease of entry of competitors</a:t>
            </a:r>
          </a:p>
          <a:p>
            <a:pPr lvl="1" eaLnBrk="1" hangingPunct="1">
              <a:lnSpc>
                <a:spcPct val="80000"/>
              </a:lnSpc>
            </a:pPr>
            <a:r>
              <a:rPr lang="en-US" altLang="en-US" sz="1800" dirty="0"/>
              <a:t>How easy or difficult is it for new entrants to start to compete, which barriers do exist?</a:t>
            </a:r>
          </a:p>
          <a:p>
            <a:pPr eaLnBrk="1" hangingPunct="1">
              <a:lnSpc>
                <a:spcPct val="80000"/>
              </a:lnSpc>
            </a:pPr>
            <a:r>
              <a:rPr lang="en-US" altLang="en-US" sz="2000" b="1" i="1" dirty="0"/>
              <a:t>Threat of substitutes</a:t>
            </a:r>
          </a:p>
          <a:p>
            <a:pPr lvl="1" eaLnBrk="1" hangingPunct="1">
              <a:lnSpc>
                <a:spcPct val="80000"/>
              </a:lnSpc>
            </a:pPr>
            <a:r>
              <a:rPr lang="en-US" altLang="en-US" sz="1800" dirty="0"/>
              <a:t>How easily can the product or service be substituted, especially cheaper?</a:t>
            </a:r>
          </a:p>
          <a:p>
            <a:pPr eaLnBrk="1" hangingPunct="1">
              <a:lnSpc>
                <a:spcPct val="80000"/>
              </a:lnSpc>
            </a:pPr>
            <a:r>
              <a:rPr lang="en-US" altLang="en-US" sz="2000" b="1" i="1" dirty="0"/>
              <a:t>Bargaining power of buyers</a:t>
            </a:r>
          </a:p>
          <a:p>
            <a:pPr lvl="1" eaLnBrk="1" hangingPunct="1">
              <a:lnSpc>
                <a:spcPct val="80000"/>
              </a:lnSpc>
            </a:pPr>
            <a:r>
              <a:rPr lang="en-US" altLang="en-US" sz="1800" dirty="0"/>
              <a:t>How strong is the position of buyers, can they work together to order large volumes?</a:t>
            </a:r>
          </a:p>
          <a:p>
            <a:pPr eaLnBrk="1" hangingPunct="1">
              <a:lnSpc>
                <a:spcPct val="80000"/>
              </a:lnSpc>
            </a:pPr>
            <a:r>
              <a:rPr lang="en-US" altLang="en-US" sz="2000" b="1" i="1" dirty="0"/>
              <a:t>Bargaining power of suppliers</a:t>
            </a:r>
          </a:p>
          <a:p>
            <a:pPr lvl="1" eaLnBrk="1" hangingPunct="1">
              <a:lnSpc>
                <a:spcPct val="80000"/>
              </a:lnSpc>
            </a:pPr>
            <a:r>
              <a:rPr lang="en-US" altLang="en-US" sz="1800" dirty="0"/>
              <a:t>How strong is the position of sellers, are there many or only few potential suppliers, is there a monopoly?</a:t>
            </a:r>
          </a:p>
          <a:p>
            <a:pPr eaLnBrk="1" hangingPunct="1">
              <a:lnSpc>
                <a:spcPct val="80000"/>
              </a:lnSpc>
            </a:pPr>
            <a:r>
              <a:rPr lang="en-US" altLang="en-US" sz="2000" b="1" i="1" dirty="0"/>
              <a:t>Rivalry among the existing players</a:t>
            </a:r>
          </a:p>
          <a:p>
            <a:pPr lvl="1" eaLnBrk="1" hangingPunct="1">
              <a:lnSpc>
                <a:spcPct val="80000"/>
              </a:lnSpc>
            </a:pPr>
            <a:r>
              <a:rPr lang="en-US" altLang="en-US" sz="1800" dirty="0"/>
              <a:t>Is there a strong competition between the existing players, is one player very dominant or all </a:t>
            </a:r>
            <a:r>
              <a:rPr lang="en-US" altLang="en-US" sz="1800" dirty="0" err="1"/>
              <a:t>all</a:t>
            </a:r>
            <a:r>
              <a:rPr lang="en-US" altLang="en-US" sz="1800" dirty="0"/>
              <a:t> equal in strength/size?</a:t>
            </a:r>
          </a:p>
          <a:p>
            <a:pPr marL="457200" lvl="1" indent="0" eaLnBrk="1" hangingPunct="1">
              <a:lnSpc>
                <a:spcPct val="80000"/>
              </a:lnSpc>
              <a:buNone/>
            </a:pPr>
            <a:r>
              <a:rPr lang="en-US" altLang="en-US" sz="1800" dirty="0"/>
              <a:t>To which, we could add a sixth:</a:t>
            </a:r>
          </a:p>
          <a:p>
            <a:pPr eaLnBrk="1" hangingPunct="1">
              <a:lnSpc>
                <a:spcPct val="80000"/>
              </a:lnSpc>
            </a:pPr>
            <a:r>
              <a:rPr lang="en-US" altLang="en-US" sz="2000" b="1" i="1" dirty="0"/>
              <a:t>Government Intervention</a:t>
            </a:r>
          </a:p>
          <a:p>
            <a:pPr lvl="1" eaLnBrk="1" hangingPunct="1">
              <a:lnSpc>
                <a:spcPct val="80000"/>
              </a:lnSpc>
            </a:pPr>
            <a:r>
              <a:rPr lang="en-US" altLang="en-US" sz="1800" dirty="0"/>
              <a:t>Can government policies be used to the advantage of the firm?</a:t>
            </a:r>
          </a:p>
        </p:txBody>
      </p:sp>
      <p:sp>
        <p:nvSpPr>
          <p:cNvPr id="22532" name="Rectangle 4"/>
          <p:cNvSpPr>
            <a:spLocks noChangeArrowheads="1"/>
          </p:cNvSpPr>
          <p:nvPr/>
        </p:nvSpPr>
        <p:spPr bwMode="auto">
          <a:xfrm>
            <a:off x="1295400" y="6324600"/>
            <a:ext cx="747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800" dirty="0">
                <a:latin typeface="Times New Roman" panose="02020603050405020304" pitchFamily="18" charset="0"/>
              </a:rPr>
              <a:t>From http://www.valuebasedmanagement.net/methods_porter_five_forces.html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59603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578" name="Rectangle 5"/>
          <p:cNvSpPr>
            <a:spLocks noGrp="1" noChangeArrowheads="1"/>
          </p:cNvSpPr>
          <p:nvPr>
            <p:ph type="title"/>
          </p:nvPr>
        </p:nvSpPr>
        <p:spPr>
          <a:xfrm>
            <a:off x="685800" y="304800"/>
            <a:ext cx="7772400" cy="1143000"/>
          </a:xfrm>
        </p:spPr>
        <p:txBody>
          <a:bodyPr vert="horz"/>
          <a:lstStyle/>
          <a:p>
            <a:pPr eaLnBrk="1" hangingPunct="1"/>
            <a:r>
              <a:rPr lang="en-US" altLang="en-US" dirty="0"/>
              <a:t>Porter: Five Strategic Forces</a:t>
            </a:r>
            <a:br>
              <a:rPr lang="en-US" altLang="en-US" dirty="0"/>
            </a:br>
            <a:r>
              <a:rPr lang="en-US" altLang="en-US" b="1" dirty="0"/>
              <a:t>New Entrants</a:t>
            </a:r>
          </a:p>
        </p:txBody>
      </p:sp>
      <p:graphicFrame>
        <p:nvGraphicFramePr>
          <p:cNvPr id="24579" name="Object 4"/>
          <p:cNvGraphicFramePr>
            <a:graphicFrameLocks noGrp="1" noChangeAspect="1"/>
          </p:cNvGraphicFramePr>
          <p:nvPr>
            <p:ph idx="1"/>
          </p:nvPr>
        </p:nvGraphicFramePr>
        <p:xfrm>
          <a:off x="304800" y="1752600"/>
          <a:ext cx="8458200" cy="4106863"/>
        </p:xfrm>
        <a:graphic>
          <a:graphicData uri="http://schemas.openxmlformats.org/presentationml/2006/ole">
            <mc:AlternateContent xmlns:mc="http://schemas.openxmlformats.org/markup-compatibility/2006">
              <mc:Choice xmlns:v="urn:schemas-microsoft-com:vml" Requires="v">
                <p:oleObj name="Photo Editor Photo" r:id="rId6" imgW="11904762" imgH="5780952" progId="MSPhotoEd.3">
                  <p:embed/>
                </p:oleObj>
              </mc:Choice>
              <mc:Fallback>
                <p:oleObj name="Photo Editor Photo" r:id="rId6" imgW="11904762" imgH="5780952" progId="MSPhotoEd.3">
                  <p:embed/>
                  <p:pic>
                    <p:nvPicPr>
                      <p:cNvPr id="2457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8458200"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Rectangle 7"/>
          <p:cNvSpPr>
            <a:spLocks noChangeArrowheads="1"/>
          </p:cNvSpPr>
          <p:nvPr/>
        </p:nvSpPr>
        <p:spPr bwMode="auto">
          <a:xfrm>
            <a:off x="152400" y="6469063"/>
            <a:ext cx="86883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90000"/>
              <a:buBlip>
                <a:blip r:embed="rId8"/>
              </a:buBlip>
              <a:defRPr sz="3200">
                <a:solidFill>
                  <a:schemeClr val="tx1"/>
                </a:solidFill>
                <a:latin typeface="Tahoma" panose="020B0604030504040204" pitchFamily="34" charset="0"/>
              </a:defRPr>
            </a:lvl1pPr>
            <a:lvl2pPr marL="742950" indent="-285750">
              <a:spcBef>
                <a:spcPct val="20000"/>
              </a:spcBef>
              <a:buSzPct val="80000"/>
              <a:buBlip>
                <a:blip r:embed="rId9"/>
              </a:buBlip>
              <a:defRPr sz="2800">
                <a:solidFill>
                  <a:schemeClr val="tx1"/>
                </a:solidFill>
                <a:latin typeface="Tahoma" panose="020B0604030504040204" pitchFamily="34" charset="0"/>
              </a:defRPr>
            </a:lvl2pPr>
            <a:lvl3pPr marL="1143000" indent="-228600">
              <a:spcBef>
                <a:spcPct val="20000"/>
              </a:spcBef>
              <a:buSzPct val="70000"/>
              <a:buBlip>
                <a:blip r:embed="rId10"/>
              </a:buBlip>
              <a:defRPr sz="2400">
                <a:solidFill>
                  <a:schemeClr val="tx1"/>
                </a:solidFill>
                <a:latin typeface="Tahoma" panose="020B0604030504040204" pitchFamily="34" charset="0"/>
              </a:defRPr>
            </a:lvl3pPr>
            <a:lvl4pPr marL="1600200" indent="-228600">
              <a:spcBef>
                <a:spcPct val="20000"/>
              </a:spcBef>
              <a:buSzPct val="70000"/>
              <a:buBlip>
                <a:blip r:embed="rId11"/>
              </a:buBlip>
              <a:defRPr sz="2000">
                <a:solidFill>
                  <a:schemeClr val="tx1"/>
                </a:solidFill>
                <a:latin typeface="Tahoma" panose="020B0604030504040204" pitchFamily="34" charset="0"/>
              </a:defRPr>
            </a:lvl4pPr>
            <a:lvl5pPr marL="2057400" indent="-228600">
              <a:spcBef>
                <a:spcPct val="20000"/>
              </a:spcBef>
              <a:buSzPct val="70000"/>
              <a:buBlip>
                <a:blip r:embed="rId12"/>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12"/>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500">
                <a:latin typeface="Times New Roman" panose="02020603050405020304" pitchFamily="18" charset="0"/>
              </a:rPr>
              <a:t>www-mime.eng.utoledo.edu/people/faculty/rbennett/engineering_management/Powerpoint%20Slides/ch09.ppt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533400"/>
          </a:xfrm>
        </p:spPr>
        <p:txBody>
          <a:bodyPr/>
          <a:lstStyle/>
          <a:p>
            <a:pPr eaLnBrk="1" hangingPunct="1"/>
            <a:r>
              <a:rPr lang="en-US" altLang="en-US" sz="4000" dirty="0"/>
              <a:t>New Entrants: Barriers to Entry</a:t>
            </a:r>
          </a:p>
        </p:txBody>
      </p:sp>
      <p:sp>
        <p:nvSpPr>
          <p:cNvPr id="26627" name="Rectangle 3"/>
          <p:cNvSpPr>
            <a:spLocks noGrp="1" noChangeArrowheads="1"/>
          </p:cNvSpPr>
          <p:nvPr>
            <p:ph type="body" idx="1"/>
          </p:nvPr>
        </p:nvSpPr>
        <p:spPr>
          <a:xfrm>
            <a:off x="685800" y="1066800"/>
            <a:ext cx="7772400" cy="5029200"/>
          </a:xfrm>
        </p:spPr>
        <p:txBody>
          <a:bodyPr/>
          <a:lstStyle/>
          <a:p>
            <a:pPr eaLnBrk="1" hangingPunct="1">
              <a:lnSpc>
                <a:spcPct val="90000"/>
              </a:lnSpc>
            </a:pPr>
            <a:r>
              <a:rPr lang="en-US" altLang="en-US" sz="2400" dirty="0"/>
              <a:t>Economies of Scale </a:t>
            </a:r>
          </a:p>
          <a:p>
            <a:pPr lvl="1" eaLnBrk="1" hangingPunct="1">
              <a:lnSpc>
                <a:spcPct val="90000"/>
              </a:lnSpc>
            </a:pPr>
            <a:r>
              <a:rPr lang="en-US" altLang="en-US" sz="2000" dirty="0"/>
              <a:t>To the extent that there are economies of scale, it will be difficult for a new firm to come in and compete with established firms.</a:t>
            </a:r>
          </a:p>
          <a:p>
            <a:pPr eaLnBrk="1" hangingPunct="1">
              <a:lnSpc>
                <a:spcPct val="90000"/>
              </a:lnSpc>
            </a:pPr>
            <a:r>
              <a:rPr lang="en-US" altLang="en-US" sz="2400" dirty="0"/>
              <a:t>Product Differentiation</a:t>
            </a:r>
          </a:p>
          <a:p>
            <a:pPr lvl="1" eaLnBrk="1" hangingPunct="1">
              <a:lnSpc>
                <a:spcPct val="90000"/>
              </a:lnSpc>
            </a:pPr>
            <a:r>
              <a:rPr lang="en-US" altLang="en-US" sz="2000" dirty="0"/>
              <a:t>To the extent that the firm’s products are distinct and non-</a:t>
            </a:r>
            <a:r>
              <a:rPr lang="en-US" altLang="en-US" sz="2000" dirty="0" err="1"/>
              <a:t>copiable</a:t>
            </a:r>
            <a:r>
              <a:rPr lang="en-US" altLang="en-US" sz="2000" dirty="0"/>
              <a:t>, new firms won’t be able to come in and take away customers.</a:t>
            </a:r>
          </a:p>
          <a:p>
            <a:pPr eaLnBrk="1" hangingPunct="1">
              <a:lnSpc>
                <a:spcPct val="90000"/>
              </a:lnSpc>
            </a:pPr>
            <a:r>
              <a:rPr lang="en-US" altLang="en-US" sz="2400" dirty="0"/>
              <a:t>Brand Identification</a:t>
            </a:r>
          </a:p>
          <a:p>
            <a:pPr lvl="1" eaLnBrk="1" hangingPunct="1">
              <a:lnSpc>
                <a:spcPct val="90000"/>
              </a:lnSpc>
            </a:pPr>
            <a:r>
              <a:rPr lang="en-US" altLang="en-US" sz="2000" dirty="0"/>
              <a:t>To the extent that there is brand identification, customers will remember the firm’s product and will resist switching.</a:t>
            </a:r>
          </a:p>
          <a:p>
            <a:pPr eaLnBrk="1" hangingPunct="1">
              <a:lnSpc>
                <a:spcPct val="90000"/>
              </a:lnSpc>
            </a:pPr>
            <a:r>
              <a:rPr lang="en-US" altLang="en-US" sz="2400" dirty="0"/>
              <a:t>Switching Cost</a:t>
            </a:r>
          </a:p>
          <a:p>
            <a:pPr lvl="1" eaLnBrk="1" hangingPunct="1">
              <a:lnSpc>
                <a:spcPct val="90000"/>
              </a:lnSpc>
            </a:pPr>
            <a:r>
              <a:rPr lang="en-US" altLang="en-US" sz="2000" dirty="0"/>
              <a:t>If it is costly for the customer to switch, new entrants won’t be able to convince them to do so.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533400"/>
          </a:xfrm>
        </p:spPr>
        <p:txBody>
          <a:bodyPr/>
          <a:lstStyle/>
          <a:p>
            <a:pPr eaLnBrk="1" hangingPunct="1"/>
            <a:r>
              <a:rPr lang="en-US" altLang="en-US" sz="4000"/>
              <a:t>New Entrants: Barriers to Entry</a:t>
            </a:r>
          </a:p>
        </p:txBody>
      </p:sp>
      <p:sp>
        <p:nvSpPr>
          <p:cNvPr id="28675" name="Rectangle 3"/>
          <p:cNvSpPr>
            <a:spLocks noGrp="1" noChangeArrowheads="1"/>
          </p:cNvSpPr>
          <p:nvPr>
            <p:ph type="body" idx="1"/>
          </p:nvPr>
        </p:nvSpPr>
        <p:spPr>
          <a:xfrm>
            <a:off x="685800" y="1143000"/>
            <a:ext cx="7772400" cy="4648200"/>
          </a:xfrm>
        </p:spPr>
        <p:txBody>
          <a:bodyPr/>
          <a:lstStyle/>
          <a:p>
            <a:pPr eaLnBrk="1" hangingPunct="1">
              <a:lnSpc>
                <a:spcPct val="90000"/>
              </a:lnSpc>
            </a:pPr>
            <a:r>
              <a:rPr lang="en-US" altLang="en-US" sz="2400" dirty="0"/>
              <a:t>Access to Distribution Channels</a:t>
            </a:r>
          </a:p>
          <a:p>
            <a:pPr lvl="1" eaLnBrk="1" hangingPunct="1">
              <a:lnSpc>
                <a:spcPct val="90000"/>
              </a:lnSpc>
            </a:pPr>
            <a:r>
              <a:rPr lang="en-US" altLang="en-US" sz="2000" dirty="0"/>
              <a:t>If the firm has preferential or monopolistic access to distribution channels, it is more resistant to competition.</a:t>
            </a:r>
          </a:p>
          <a:p>
            <a:pPr eaLnBrk="1" hangingPunct="1">
              <a:lnSpc>
                <a:spcPct val="90000"/>
              </a:lnSpc>
            </a:pPr>
            <a:r>
              <a:rPr lang="en-US" altLang="en-US" sz="2400" dirty="0"/>
              <a:t>Capital Requirements</a:t>
            </a:r>
          </a:p>
          <a:p>
            <a:pPr lvl="1" eaLnBrk="1" hangingPunct="1">
              <a:lnSpc>
                <a:spcPct val="90000"/>
              </a:lnSpc>
            </a:pPr>
            <a:r>
              <a:rPr lang="en-US" altLang="en-US" sz="2000" dirty="0"/>
              <a:t>If capital requirements are high, new under-capitalized firms won’t be able to enter the industry.</a:t>
            </a:r>
          </a:p>
          <a:p>
            <a:pPr eaLnBrk="1" hangingPunct="1">
              <a:lnSpc>
                <a:spcPct val="90000"/>
              </a:lnSpc>
            </a:pPr>
            <a:r>
              <a:rPr lang="en-US" altLang="en-US" sz="2400" dirty="0"/>
              <a:t>Access to Latest Technology</a:t>
            </a:r>
          </a:p>
          <a:p>
            <a:pPr lvl="1" eaLnBrk="1" hangingPunct="1">
              <a:lnSpc>
                <a:spcPct val="90000"/>
              </a:lnSpc>
            </a:pPr>
            <a:r>
              <a:rPr lang="en-US" altLang="en-US" sz="2000" dirty="0"/>
              <a:t>If technology is important in the industry, new firms are less likely to have access to them, which is good for established firms.</a:t>
            </a:r>
          </a:p>
          <a:p>
            <a:pPr eaLnBrk="1" hangingPunct="1">
              <a:lnSpc>
                <a:spcPct val="90000"/>
              </a:lnSpc>
            </a:pPr>
            <a:r>
              <a:rPr lang="en-US" altLang="en-US" sz="2400" dirty="0"/>
              <a:t>Experience and Learning Effects</a:t>
            </a:r>
          </a:p>
          <a:p>
            <a:pPr lvl="1" eaLnBrk="1" hangingPunct="1">
              <a:lnSpc>
                <a:spcPct val="90000"/>
              </a:lnSpc>
            </a:pPr>
            <a:r>
              <a:rPr lang="en-US" altLang="en-US" sz="2000" dirty="0"/>
              <a:t>If experience is necessary for a firm to figure out how to operate efficiently, established firms have a distinct advantage.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0" y="609600"/>
            <a:ext cx="7543800" cy="762000"/>
          </a:xfrm>
        </p:spPr>
        <p:txBody>
          <a:bodyPr/>
          <a:lstStyle/>
          <a:p>
            <a:pPr eaLnBrk="1" hangingPunct="1"/>
            <a:r>
              <a:rPr lang="en-US" altLang="en-US"/>
              <a:t>Barriers to Entry: Examples</a:t>
            </a:r>
          </a:p>
        </p:txBody>
      </p:sp>
      <p:sp>
        <p:nvSpPr>
          <p:cNvPr id="30723" name="Rectangle 3"/>
          <p:cNvSpPr>
            <a:spLocks noGrp="1" noChangeArrowheads="1"/>
          </p:cNvSpPr>
          <p:nvPr>
            <p:ph type="body" idx="1"/>
          </p:nvPr>
        </p:nvSpPr>
        <p:spPr>
          <a:xfrm>
            <a:off x="685800" y="1752600"/>
            <a:ext cx="7772400" cy="4572000"/>
          </a:xfrm>
        </p:spPr>
        <p:txBody>
          <a:bodyPr/>
          <a:lstStyle/>
          <a:p>
            <a:pPr eaLnBrk="1" hangingPunct="1">
              <a:lnSpc>
                <a:spcPct val="80000"/>
              </a:lnSpc>
            </a:pPr>
            <a:r>
              <a:rPr lang="en-US" altLang="en-US" sz="2800" dirty="0"/>
              <a:t>Regulatory restrictions (e.g. banking license) </a:t>
            </a:r>
          </a:p>
          <a:p>
            <a:pPr eaLnBrk="1" hangingPunct="1">
              <a:lnSpc>
                <a:spcPct val="80000"/>
              </a:lnSpc>
            </a:pPr>
            <a:r>
              <a:rPr lang="en-US" altLang="en-US" sz="2800" dirty="0"/>
              <a:t>Brand names </a:t>
            </a:r>
          </a:p>
          <a:p>
            <a:pPr lvl="1" eaLnBrk="1" hangingPunct="1">
              <a:lnSpc>
                <a:spcPct val="80000"/>
              </a:lnSpc>
            </a:pPr>
            <a:r>
              <a:rPr lang="en-US" altLang="en-US" sz="2400" dirty="0"/>
              <a:t>e.g. McDonalds, Starbucks, Apple – can develop customer loyalty; hard to develop and/or imitate</a:t>
            </a:r>
          </a:p>
          <a:p>
            <a:pPr eaLnBrk="1" hangingPunct="1">
              <a:lnSpc>
                <a:spcPct val="80000"/>
              </a:lnSpc>
            </a:pPr>
            <a:r>
              <a:rPr lang="en-US" altLang="en-US" sz="2800" dirty="0"/>
              <a:t>Patents (illegal to exploit without ownership; </a:t>
            </a:r>
          </a:p>
          <a:p>
            <a:pPr lvl="1" eaLnBrk="1" hangingPunct="1">
              <a:lnSpc>
                <a:spcPct val="80000"/>
              </a:lnSpc>
            </a:pPr>
            <a:r>
              <a:rPr lang="en-US" altLang="en-US" sz="2400" dirty="0"/>
              <a:t>e.g. IBM has many AI patents and patents on </a:t>
            </a:r>
            <a:r>
              <a:rPr lang="en-US" sz="2400" dirty="0"/>
              <a:t>improving the security of </a:t>
            </a:r>
            <a:r>
              <a:rPr lang="en-US" sz="2400" dirty="0" err="1"/>
              <a:t>blockchain</a:t>
            </a:r>
            <a:r>
              <a:rPr lang="en-US" sz="2400" dirty="0"/>
              <a:t> networks</a:t>
            </a:r>
            <a:r>
              <a:rPr lang="en-US" altLang="en-US" sz="2400" dirty="0"/>
              <a:t>)</a:t>
            </a:r>
          </a:p>
          <a:p>
            <a:pPr eaLnBrk="1" hangingPunct="1">
              <a:lnSpc>
                <a:spcPct val="80000"/>
              </a:lnSpc>
            </a:pPr>
            <a:r>
              <a:rPr lang="en-US" altLang="en-US" sz="2800" dirty="0"/>
              <a:t>Unique know-how </a:t>
            </a:r>
          </a:p>
          <a:p>
            <a:pPr lvl="1" eaLnBrk="1" hangingPunct="1">
              <a:lnSpc>
                <a:spcPct val="80000"/>
              </a:lnSpc>
            </a:pPr>
            <a:r>
              <a:rPr lang="en-US" altLang="en-US" sz="2400" dirty="0"/>
              <a:t>e.g. </a:t>
            </a:r>
            <a:r>
              <a:rPr lang="en-US" altLang="en-US" sz="2400" dirty="0" err="1"/>
              <a:t>WalMart’s</a:t>
            </a:r>
            <a:r>
              <a:rPr lang="en-US" altLang="en-US" sz="2400" dirty="0"/>
              <a:t> logistics systems, which link to vendors</a:t>
            </a:r>
          </a:p>
          <a:p>
            <a:pPr eaLnBrk="1" hangingPunct="1">
              <a:lnSpc>
                <a:spcPct val="80000"/>
              </a:lnSpc>
            </a:pPr>
            <a:r>
              <a:rPr lang="en-US" altLang="en-US" sz="2800" dirty="0"/>
              <a:t>Accumulated experience (cf. learning curve)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LeeUNkka79lO7WBpUal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21100</TotalTime>
  <Words>3450</Words>
  <Application>Microsoft Office PowerPoint</Application>
  <PresentationFormat>On-screen Show (4:3)</PresentationFormat>
  <Paragraphs>287</Paragraphs>
  <Slides>39</Slides>
  <Notes>32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4" baseType="lpstr">
      <vt:lpstr>Tahoma</vt:lpstr>
      <vt:lpstr>Times New Roman</vt:lpstr>
      <vt:lpstr>Sumi Painting</vt:lpstr>
      <vt:lpstr>think-cell Slide</vt:lpstr>
      <vt:lpstr>Photo Editor Photo</vt:lpstr>
      <vt:lpstr>Porter Analysis, Financial Decisions and Corporate Strategy</vt:lpstr>
      <vt:lpstr>Firm Objectives</vt:lpstr>
      <vt:lpstr>Porter Analysis</vt:lpstr>
      <vt:lpstr>Using Porter Analysis</vt:lpstr>
      <vt:lpstr>Five Forces model of Porter</vt:lpstr>
      <vt:lpstr>Porter: Five Strategic Forces New Entrants</vt:lpstr>
      <vt:lpstr>New Entrants: Barriers to Entry</vt:lpstr>
      <vt:lpstr>New Entrants: Barriers to Entry</vt:lpstr>
      <vt:lpstr>Barriers to Entry: Examples</vt:lpstr>
      <vt:lpstr>New Entrants/ Industry Competition:  Government Action</vt:lpstr>
      <vt:lpstr>Finance and Industry Entry</vt:lpstr>
      <vt:lpstr>Porter: Five Strategic Forces Industry Competition</vt:lpstr>
      <vt:lpstr>Industry Competition: Rivalry Among Competitors</vt:lpstr>
      <vt:lpstr>Industry Competition: Rivalry Among Competitors</vt:lpstr>
      <vt:lpstr>Industry Competition: Barriers to Exit</vt:lpstr>
      <vt:lpstr>Finance and Fighting Competitors</vt:lpstr>
      <vt:lpstr>Porter: Five Strategic Forces Suppliers</vt:lpstr>
      <vt:lpstr>Bargaining Power of Suppliers</vt:lpstr>
      <vt:lpstr>Bargaining Power of Suppliers</vt:lpstr>
      <vt:lpstr>Finance and Suppliers</vt:lpstr>
      <vt:lpstr>Porter: Five Strategic Forces Customers</vt:lpstr>
      <vt:lpstr>Bargaining Power of Customers</vt:lpstr>
      <vt:lpstr>Bargaining Power of Customers</vt:lpstr>
      <vt:lpstr>Finance and Customers</vt:lpstr>
      <vt:lpstr>Porter: Five Strategic Forces Substitutes</vt:lpstr>
      <vt:lpstr>Substitutes</vt:lpstr>
      <vt:lpstr>Finance and Competition from Substitutes</vt:lpstr>
      <vt:lpstr>PowerPoint Presentation</vt:lpstr>
      <vt:lpstr>The Resource Based View</vt:lpstr>
      <vt:lpstr>Resource-based Views of the Firm: Tangible Assets</vt:lpstr>
      <vt:lpstr>Resource-based Views of the Firm: Intangible Assets</vt:lpstr>
      <vt:lpstr>Firm Resources: Organizational Capabilities</vt:lpstr>
      <vt:lpstr>Putting things together</vt:lpstr>
      <vt:lpstr>The impact of finance</vt:lpstr>
      <vt:lpstr>Porter Analysis: Starbucks Power of Competitors</vt:lpstr>
      <vt:lpstr>Bargaining power of buyers</vt:lpstr>
      <vt:lpstr>Bargaining Power of Suppliers</vt:lpstr>
      <vt:lpstr>Threat of Substitutes</vt:lpstr>
      <vt:lpstr>Threat of New Entrants</vt:lpstr>
    </vt:vector>
  </TitlesOfParts>
  <Company>Pace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Tax/Regulation Motivated Financial Innovation</dc:title>
  <dc:creator>P.V. Viswanath</dc:creator>
  <cp:lastModifiedBy>Viswanath, Prof. P.V.</cp:lastModifiedBy>
  <cp:revision>324</cp:revision>
  <cp:lastPrinted>2018-09-05T23:14:54Z</cp:lastPrinted>
  <dcterms:created xsi:type="dcterms:W3CDTF">1999-10-19T17:15:03Z</dcterms:created>
  <dcterms:modified xsi:type="dcterms:W3CDTF">2024-02-04T02:02:39Z</dcterms:modified>
</cp:coreProperties>
</file>