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8"/>
  </p:notesMasterIdLst>
  <p:handoutMasterIdLst>
    <p:handoutMasterId r:id="rId19"/>
  </p:handoutMasterIdLst>
  <p:sldIdLst>
    <p:sldId id="256" r:id="rId2"/>
    <p:sldId id="279" r:id="rId3"/>
    <p:sldId id="280" r:id="rId4"/>
    <p:sldId id="281" r:id="rId5"/>
    <p:sldId id="284" r:id="rId6"/>
    <p:sldId id="285" r:id="rId7"/>
    <p:sldId id="286" r:id="rId8"/>
    <p:sldId id="287" r:id="rId9"/>
    <p:sldId id="288" r:id="rId10"/>
    <p:sldId id="257" r:id="rId11"/>
    <p:sldId id="258" r:id="rId12"/>
    <p:sldId id="259" r:id="rId13"/>
    <p:sldId id="260" r:id="rId14"/>
    <p:sldId id="261" r:id="rId15"/>
    <p:sldId id="263" r:id="rId16"/>
    <p:sldId id="264" r:id="rId17"/>
  </p:sldIdLst>
  <p:sldSz cx="12192000" cy="6858000"/>
  <p:notesSz cx="9236075" cy="6950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72CBD89-6AFF-43D2-8522-4B2944D78DD6}">
          <p14:sldIdLst>
            <p14:sldId id="256"/>
            <p14:sldId id="279"/>
            <p14:sldId id="280"/>
            <p14:sldId id="281"/>
            <p14:sldId id="284"/>
            <p14:sldId id="285"/>
            <p14:sldId id="286"/>
            <p14:sldId id="287"/>
            <p14:sldId id="288"/>
            <p14:sldId id="257"/>
            <p14:sldId id="258"/>
            <p14:sldId id="259"/>
            <p14:sldId id="260"/>
            <p14:sldId id="261"/>
            <p14:sldId id="263"/>
            <p14:sldId id="264"/>
          </p14:sldIdLst>
        </p14:section>
        <p14:section name="Untitled Section" id="{C8507688-32FA-43C9-9A2A-D1446CE56C2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4003136" cy="348818"/>
          </a:xfrm>
          <a:prstGeom prst="rect">
            <a:avLst/>
          </a:prstGeom>
        </p:spPr>
        <p:txBody>
          <a:bodyPr vert="horz" lIns="90059" tIns="45030" rIns="90059" bIns="45030" rtlCol="0"/>
          <a:lstStyle>
            <a:lvl1pPr algn="l">
              <a:defRPr sz="1200"/>
            </a:lvl1pPr>
          </a:lstStyle>
          <a:p>
            <a:endParaRPr lang="en-US"/>
          </a:p>
        </p:txBody>
      </p:sp>
      <p:sp>
        <p:nvSpPr>
          <p:cNvPr id="3" name="Date Placeholder 2"/>
          <p:cNvSpPr>
            <a:spLocks noGrp="1"/>
          </p:cNvSpPr>
          <p:nvPr>
            <p:ph type="dt" sz="quarter" idx="1"/>
          </p:nvPr>
        </p:nvSpPr>
        <p:spPr>
          <a:xfrm>
            <a:off x="5230852" y="0"/>
            <a:ext cx="4003136" cy="348818"/>
          </a:xfrm>
          <a:prstGeom prst="rect">
            <a:avLst/>
          </a:prstGeom>
        </p:spPr>
        <p:txBody>
          <a:bodyPr vert="horz" lIns="90059" tIns="45030" rIns="90059" bIns="45030" rtlCol="0"/>
          <a:lstStyle>
            <a:lvl1pPr algn="r">
              <a:defRPr sz="1200"/>
            </a:lvl1pPr>
          </a:lstStyle>
          <a:p>
            <a:fld id="{C7C8AAF7-0516-4862-B0E2-C9E9E97CF3BD}" type="datetimeFigureOut">
              <a:rPr lang="en-US" smtClean="0"/>
              <a:t>8/31/2018</a:t>
            </a:fld>
            <a:endParaRPr lang="en-US"/>
          </a:p>
        </p:txBody>
      </p:sp>
      <p:sp>
        <p:nvSpPr>
          <p:cNvPr id="4" name="Footer Placeholder 3"/>
          <p:cNvSpPr>
            <a:spLocks noGrp="1"/>
          </p:cNvSpPr>
          <p:nvPr>
            <p:ph type="ftr" sz="quarter" idx="2"/>
          </p:nvPr>
        </p:nvSpPr>
        <p:spPr>
          <a:xfrm>
            <a:off x="3" y="6601258"/>
            <a:ext cx="4003136" cy="348818"/>
          </a:xfrm>
          <a:prstGeom prst="rect">
            <a:avLst/>
          </a:prstGeom>
        </p:spPr>
        <p:txBody>
          <a:bodyPr vert="horz" lIns="90059" tIns="45030" rIns="90059" bIns="45030" rtlCol="0" anchor="b"/>
          <a:lstStyle>
            <a:lvl1pPr algn="l">
              <a:defRPr sz="1200"/>
            </a:lvl1pPr>
          </a:lstStyle>
          <a:p>
            <a:endParaRPr lang="en-US"/>
          </a:p>
        </p:txBody>
      </p:sp>
      <p:sp>
        <p:nvSpPr>
          <p:cNvPr id="5" name="Slide Number Placeholder 4"/>
          <p:cNvSpPr>
            <a:spLocks noGrp="1"/>
          </p:cNvSpPr>
          <p:nvPr>
            <p:ph type="sldNum" sz="quarter" idx="3"/>
          </p:nvPr>
        </p:nvSpPr>
        <p:spPr>
          <a:xfrm>
            <a:off x="5230852" y="6601258"/>
            <a:ext cx="4003136" cy="348818"/>
          </a:xfrm>
          <a:prstGeom prst="rect">
            <a:avLst/>
          </a:prstGeom>
        </p:spPr>
        <p:txBody>
          <a:bodyPr vert="horz" lIns="90059" tIns="45030" rIns="90059" bIns="45030" rtlCol="0" anchor="b"/>
          <a:lstStyle>
            <a:lvl1pPr algn="r">
              <a:defRPr sz="1200"/>
            </a:lvl1pPr>
          </a:lstStyle>
          <a:p>
            <a:fld id="{38CAFBAD-B64C-4AB8-B190-8631DAD8E91C}" type="slidenum">
              <a:rPr lang="en-US" smtClean="0"/>
              <a:t>‹#›</a:t>
            </a:fld>
            <a:endParaRPr lang="en-US"/>
          </a:p>
        </p:txBody>
      </p:sp>
    </p:spTree>
    <p:extLst>
      <p:ext uri="{BB962C8B-B14F-4D97-AF65-F5344CB8AC3E}">
        <p14:creationId xmlns:p14="http://schemas.microsoft.com/office/powerpoint/2010/main" val="221389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2299" cy="348710"/>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idx="1"/>
          </p:nvPr>
        </p:nvSpPr>
        <p:spPr>
          <a:xfrm>
            <a:off x="5231640" y="0"/>
            <a:ext cx="4002299" cy="348710"/>
          </a:xfrm>
          <a:prstGeom prst="rect">
            <a:avLst/>
          </a:prstGeom>
        </p:spPr>
        <p:txBody>
          <a:bodyPr vert="horz" lIns="91428" tIns="45714" rIns="91428" bIns="45714" rtlCol="0"/>
          <a:lstStyle>
            <a:lvl1pPr algn="r">
              <a:defRPr sz="1200"/>
            </a:lvl1pPr>
          </a:lstStyle>
          <a:p>
            <a:fld id="{A6112E89-3E89-41C5-BF4F-350CDACFB092}" type="datetimeFigureOut">
              <a:rPr lang="en-US" smtClean="0"/>
              <a:t>8/31/2018</a:t>
            </a:fld>
            <a:endParaRPr lang="en-US"/>
          </a:p>
        </p:txBody>
      </p:sp>
      <p:sp>
        <p:nvSpPr>
          <p:cNvPr id="4" name="Slide Image Placeholder 3"/>
          <p:cNvSpPr>
            <a:spLocks noGrp="1" noRot="1" noChangeAspect="1"/>
          </p:cNvSpPr>
          <p:nvPr>
            <p:ph type="sldImg" idx="2"/>
          </p:nvPr>
        </p:nvSpPr>
        <p:spPr>
          <a:xfrm>
            <a:off x="2533650" y="868363"/>
            <a:ext cx="4168775" cy="2344737"/>
          </a:xfrm>
          <a:prstGeom prst="rect">
            <a:avLst/>
          </a:prstGeom>
          <a:noFill/>
          <a:ln w="12700">
            <a:solidFill>
              <a:prstClr val="black"/>
            </a:solidFill>
          </a:ln>
        </p:spPr>
        <p:txBody>
          <a:bodyPr vert="horz" lIns="91428" tIns="45714" rIns="91428" bIns="45714" rtlCol="0" anchor="ctr"/>
          <a:lstStyle/>
          <a:p>
            <a:endParaRPr lang="en-US"/>
          </a:p>
        </p:txBody>
      </p:sp>
      <p:sp>
        <p:nvSpPr>
          <p:cNvPr id="5" name="Notes Placeholder 4"/>
          <p:cNvSpPr>
            <a:spLocks noGrp="1"/>
          </p:cNvSpPr>
          <p:nvPr>
            <p:ph type="body" sz="quarter" idx="3"/>
          </p:nvPr>
        </p:nvSpPr>
        <p:spPr>
          <a:xfrm>
            <a:off x="923608" y="3344725"/>
            <a:ext cx="7388860" cy="2736592"/>
          </a:xfrm>
          <a:prstGeom prst="rect">
            <a:avLst/>
          </a:prstGeom>
        </p:spPr>
        <p:txBody>
          <a:bodyPr vert="horz" lIns="91428" tIns="45714" rIns="91428" bIns="457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01367"/>
            <a:ext cx="4002299" cy="348709"/>
          </a:xfrm>
          <a:prstGeom prst="rect">
            <a:avLst/>
          </a:prstGeom>
        </p:spPr>
        <p:txBody>
          <a:bodyPr vert="horz" lIns="91428" tIns="45714" rIns="91428" bIns="45714" rtlCol="0" anchor="b"/>
          <a:lstStyle>
            <a:lvl1pPr algn="l">
              <a:defRPr sz="1200"/>
            </a:lvl1pPr>
          </a:lstStyle>
          <a:p>
            <a:endParaRPr lang="en-US"/>
          </a:p>
        </p:txBody>
      </p:sp>
      <p:sp>
        <p:nvSpPr>
          <p:cNvPr id="7" name="Slide Number Placeholder 6"/>
          <p:cNvSpPr>
            <a:spLocks noGrp="1"/>
          </p:cNvSpPr>
          <p:nvPr>
            <p:ph type="sldNum" sz="quarter" idx="5"/>
          </p:nvPr>
        </p:nvSpPr>
        <p:spPr>
          <a:xfrm>
            <a:off x="5231640" y="6601367"/>
            <a:ext cx="4002299" cy="348709"/>
          </a:xfrm>
          <a:prstGeom prst="rect">
            <a:avLst/>
          </a:prstGeom>
        </p:spPr>
        <p:txBody>
          <a:bodyPr vert="horz" lIns="91428" tIns="45714" rIns="91428" bIns="45714" rtlCol="0" anchor="b"/>
          <a:lstStyle>
            <a:lvl1pPr algn="r">
              <a:defRPr sz="1200"/>
            </a:lvl1pPr>
          </a:lstStyle>
          <a:p>
            <a:fld id="{1E7E8ED4-2BCE-4F9A-9B27-4C5EF33FFDBF}" type="slidenum">
              <a:rPr lang="en-US" smtClean="0"/>
              <a:t>‹#›</a:t>
            </a:fld>
            <a:endParaRPr lang="en-US"/>
          </a:p>
        </p:txBody>
      </p:sp>
    </p:spTree>
    <p:extLst>
      <p:ext uri="{BB962C8B-B14F-4D97-AF65-F5344CB8AC3E}">
        <p14:creationId xmlns:p14="http://schemas.microsoft.com/office/powerpoint/2010/main" val="1217854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10</a:t>
            </a:fld>
            <a:endParaRPr lang="en-US"/>
          </a:p>
        </p:txBody>
      </p:sp>
    </p:spTree>
    <p:extLst>
      <p:ext uri="{BB962C8B-B14F-4D97-AF65-F5344CB8AC3E}">
        <p14:creationId xmlns:p14="http://schemas.microsoft.com/office/powerpoint/2010/main" val="1991369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11</a:t>
            </a:fld>
            <a:endParaRPr lang="en-US"/>
          </a:p>
        </p:txBody>
      </p:sp>
    </p:spTree>
    <p:extLst>
      <p:ext uri="{BB962C8B-B14F-4D97-AF65-F5344CB8AC3E}">
        <p14:creationId xmlns:p14="http://schemas.microsoft.com/office/powerpoint/2010/main" val="3811284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xfrm>
            <a:off x="2262188" y="530225"/>
            <a:ext cx="4711700" cy="2651125"/>
          </a:xfrm>
          <a:ln/>
        </p:spPr>
      </p:sp>
      <p:sp>
        <p:nvSpPr>
          <p:cNvPr id="37891" name="Notes Placeholder 2"/>
          <p:cNvSpPr>
            <a:spLocks noGrp="1"/>
          </p:cNvSpPr>
          <p:nvPr>
            <p:ph type="body" idx="1"/>
          </p:nvPr>
        </p:nvSpPr>
        <p:spPr>
          <a:noFill/>
        </p:spPr>
        <p:txBody>
          <a:bodyPr/>
          <a:lstStyle/>
          <a:p>
            <a:pPr eaLnBrk="1" hangingPunct="1"/>
            <a:endParaRPr lang="en-US" smtClean="0"/>
          </a:p>
        </p:txBody>
      </p:sp>
      <p:sp>
        <p:nvSpPr>
          <p:cNvPr id="37892" name="Slide Number Placeholder 3"/>
          <p:cNvSpPr>
            <a:spLocks noGrp="1"/>
          </p:cNvSpPr>
          <p:nvPr>
            <p:ph type="sldNum" sz="quarter" idx="5"/>
          </p:nvPr>
        </p:nvSpPr>
        <p:spPr>
          <a:noFill/>
        </p:spPr>
        <p:txBody>
          <a:bodyPr/>
          <a:lstStyle>
            <a:lvl1pPr defTabSz="917456" eaLnBrk="0" hangingPunct="0">
              <a:defRPr sz="1400">
                <a:solidFill>
                  <a:schemeClr val="tx1"/>
                </a:solidFill>
                <a:latin typeface="Arial" charset="0"/>
                <a:cs typeface="Arial" charset="0"/>
              </a:defRPr>
            </a:lvl1pPr>
            <a:lvl2pPr marL="742854" indent="-285713" defTabSz="917456" eaLnBrk="0" hangingPunct="0">
              <a:defRPr sz="1400">
                <a:solidFill>
                  <a:schemeClr val="tx1"/>
                </a:solidFill>
                <a:latin typeface="Arial" charset="0"/>
                <a:cs typeface="Arial" charset="0"/>
              </a:defRPr>
            </a:lvl2pPr>
            <a:lvl3pPr marL="1142852" indent="-228571" defTabSz="917456" eaLnBrk="0" hangingPunct="0">
              <a:defRPr sz="1400">
                <a:solidFill>
                  <a:schemeClr val="tx1"/>
                </a:solidFill>
                <a:latin typeface="Arial" charset="0"/>
                <a:cs typeface="Arial" charset="0"/>
              </a:defRPr>
            </a:lvl3pPr>
            <a:lvl4pPr marL="1599993" indent="-228571" defTabSz="917456" eaLnBrk="0" hangingPunct="0">
              <a:defRPr sz="1400">
                <a:solidFill>
                  <a:schemeClr val="tx1"/>
                </a:solidFill>
                <a:latin typeface="Arial" charset="0"/>
                <a:cs typeface="Arial" charset="0"/>
              </a:defRPr>
            </a:lvl4pPr>
            <a:lvl5pPr marL="2057133" indent="-228571" defTabSz="917456" eaLnBrk="0" hangingPunct="0">
              <a:defRPr sz="1400">
                <a:solidFill>
                  <a:schemeClr val="tx1"/>
                </a:solidFill>
                <a:latin typeface="Arial" charset="0"/>
                <a:cs typeface="Arial" charset="0"/>
              </a:defRPr>
            </a:lvl5pPr>
            <a:lvl6pPr marL="2514274"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415"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8556"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5696"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fld id="{51D0E790-58ED-4BB9-95BD-198EBD481AEC}" type="slidenum">
              <a:rPr lang="en-US" sz="1200"/>
              <a:pPr eaLnBrk="1" hangingPunct="1"/>
              <a:t>12</a:t>
            </a:fld>
            <a:endParaRPr lang="en-US" sz="1200"/>
          </a:p>
        </p:txBody>
      </p:sp>
    </p:spTree>
    <p:extLst>
      <p:ext uri="{BB962C8B-B14F-4D97-AF65-F5344CB8AC3E}">
        <p14:creationId xmlns:p14="http://schemas.microsoft.com/office/powerpoint/2010/main" val="1737663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2262188" y="530225"/>
            <a:ext cx="4711700" cy="2651125"/>
          </a:xfrm>
          <a:ln/>
        </p:spPr>
      </p:sp>
      <p:sp>
        <p:nvSpPr>
          <p:cNvPr id="38915" name="Notes Placeholder 2"/>
          <p:cNvSpPr>
            <a:spLocks noGrp="1"/>
          </p:cNvSpPr>
          <p:nvPr>
            <p:ph type="body" idx="1"/>
          </p:nvPr>
        </p:nvSpPr>
        <p:spPr>
          <a:noFill/>
        </p:spPr>
        <p:txBody>
          <a:bodyPr/>
          <a:lstStyle/>
          <a:p>
            <a:pPr eaLnBrk="1" hangingPunct="1"/>
            <a:endParaRPr lang="en-US" smtClean="0"/>
          </a:p>
        </p:txBody>
      </p:sp>
      <p:sp>
        <p:nvSpPr>
          <p:cNvPr id="38916" name="Slide Number Placeholder 3"/>
          <p:cNvSpPr>
            <a:spLocks noGrp="1"/>
          </p:cNvSpPr>
          <p:nvPr>
            <p:ph type="sldNum" sz="quarter" idx="5"/>
          </p:nvPr>
        </p:nvSpPr>
        <p:spPr>
          <a:noFill/>
        </p:spPr>
        <p:txBody>
          <a:bodyPr/>
          <a:lstStyle>
            <a:lvl1pPr defTabSz="917456" eaLnBrk="0" hangingPunct="0">
              <a:defRPr sz="1400">
                <a:solidFill>
                  <a:schemeClr val="tx1"/>
                </a:solidFill>
                <a:latin typeface="Arial" charset="0"/>
                <a:cs typeface="Arial" charset="0"/>
              </a:defRPr>
            </a:lvl1pPr>
            <a:lvl2pPr marL="742854" indent="-285713" defTabSz="917456" eaLnBrk="0" hangingPunct="0">
              <a:defRPr sz="1400">
                <a:solidFill>
                  <a:schemeClr val="tx1"/>
                </a:solidFill>
                <a:latin typeface="Arial" charset="0"/>
                <a:cs typeface="Arial" charset="0"/>
              </a:defRPr>
            </a:lvl2pPr>
            <a:lvl3pPr marL="1142852" indent="-228571" defTabSz="917456" eaLnBrk="0" hangingPunct="0">
              <a:defRPr sz="1400">
                <a:solidFill>
                  <a:schemeClr val="tx1"/>
                </a:solidFill>
                <a:latin typeface="Arial" charset="0"/>
                <a:cs typeface="Arial" charset="0"/>
              </a:defRPr>
            </a:lvl3pPr>
            <a:lvl4pPr marL="1599993" indent="-228571" defTabSz="917456" eaLnBrk="0" hangingPunct="0">
              <a:defRPr sz="1400">
                <a:solidFill>
                  <a:schemeClr val="tx1"/>
                </a:solidFill>
                <a:latin typeface="Arial" charset="0"/>
                <a:cs typeface="Arial" charset="0"/>
              </a:defRPr>
            </a:lvl4pPr>
            <a:lvl5pPr marL="2057133" indent="-228571" defTabSz="917456" eaLnBrk="0" hangingPunct="0">
              <a:defRPr sz="1400">
                <a:solidFill>
                  <a:schemeClr val="tx1"/>
                </a:solidFill>
                <a:latin typeface="Arial" charset="0"/>
                <a:cs typeface="Arial" charset="0"/>
              </a:defRPr>
            </a:lvl5pPr>
            <a:lvl6pPr marL="2514274"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415"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8556"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5696"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fld id="{605D8985-43F5-4FCA-A948-B683AE21B2CF}" type="slidenum">
              <a:rPr lang="en-US" sz="1200"/>
              <a:pPr eaLnBrk="1" hangingPunct="1"/>
              <a:t>13</a:t>
            </a:fld>
            <a:endParaRPr lang="en-US" sz="1200"/>
          </a:p>
        </p:txBody>
      </p:sp>
    </p:spTree>
    <p:extLst>
      <p:ext uri="{BB962C8B-B14F-4D97-AF65-F5344CB8AC3E}">
        <p14:creationId xmlns:p14="http://schemas.microsoft.com/office/powerpoint/2010/main" val="594153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2262188" y="530225"/>
            <a:ext cx="4711700" cy="2651125"/>
          </a:xfrm>
          <a:ln/>
        </p:spPr>
      </p:sp>
      <p:sp>
        <p:nvSpPr>
          <p:cNvPr id="39939" name="Notes Placeholder 2"/>
          <p:cNvSpPr>
            <a:spLocks noGrp="1"/>
          </p:cNvSpPr>
          <p:nvPr>
            <p:ph type="body" idx="1"/>
          </p:nvPr>
        </p:nvSpPr>
        <p:spPr>
          <a:noFill/>
        </p:spPr>
        <p:txBody>
          <a:bodyPr/>
          <a:lstStyle/>
          <a:p>
            <a:pPr eaLnBrk="1" hangingPunct="1"/>
            <a:endParaRPr lang="en-US" smtClean="0"/>
          </a:p>
        </p:txBody>
      </p:sp>
      <p:sp>
        <p:nvSpPr>
          <p:cNvPr id="39940" name="Slide Number Placeholder 3"/>
          <p:cNvSpPr>
            <a:spLocks noGrp="1"/>
          </p:cNvSpPr>
          <p:nvPr>
            <p:ph type="sldNum" sz="quarter" idx="5"/>
          </p:nvPr>
        </p:nvSpPr>
        <p:spPr>
          <a:noFill/>
        </p:spPr>
        <p:txBody>
          <a:bodyPr/>
          <a:lstStyle>
            <a:lvl1pPr defTabSz="917456" eaLnBrk="0" hangingPunct="0">
              <a:defRPr sz="1400">
                <a:solidFill>
                  <a:schemeClr val="tx1"/>
                </a:solidFill>
                <a:latin typeface="Arial" charset="0"/>
                <a:cs typeface="Arial" charset="0"/>
              </a:defRPr>
            </a:lvl1pPr>
            <a:lvl2pPr marL="742854" indent="-285713" defTabSz="917456" eaLnBrk="0" hangingPunct="0">
              <a:defRPr sz="1400">
                <a:solidFill>
                  <a:schemeClr val="tx1"/>
                </a:solidFill>
                <a:latin typeface="Arial" charset="0"/>
                <a:cs typeface="Arial" charset="0"/>
              </a:defRPr>
            </a:lvl2pPr>
            <a:lvl3pPr marL="1142852" indent="-228571" defTabSz="917456" eaLnBrk="0" hangingPunct="0">
              <a:defRPr sz="1400">
                <a:solidFill>
                  <a:schemeClr val="tx1"/>
                </a:solidFill>
                <a:latin typeface="Arial" charset="0"/>
                <a:cs typeface="Arial" charset="0"/>
              </a:defRPr>
            </a:lvl3pPr>
            <a:lvl4pPr marL="1599993" indent="-228571" defTabSz="917456" eaLnBrk="0" hangingPunct="0">
              <a:defRPr sz="1400">
                <a:solidFill>
                  <a:schemeClr val="tx1"/>
                </a:solidFill>
                <a:latin typeface="Arial" charset="0"/>
                <a:cs typeface="Arial" charset="0"/>
              </a:defRPr>
            </a:lvl4pPr>
            <a:lvl5pPr marL="2057133" indent="-228571" defTabSz="917456" eaLnBrk="0" hangingPunct="0">
              <a:defRPr sz="1400">
                <a:solidFill>
                  <a:schemeClr val="tx1"/>
                </a:solidFill>
                <a:latin typeface="Arial" charset="0"/>
                <a:cs typeface="Arial" charset="0"/>
              </a:defRPr>
            </a:lvl5pPr>
            <a:lvl6pPr marL="2514274"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415"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8556"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5696"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fld id="{CA262465-D536-4599-8380-5FFDD5FF2CA2}" type="slidenum">
              <a:rPr lang="en-US" sz="1200"/>
              <a:pPr eaLnBrk="1" hangingPunct="1"/>
              <a:t>14</a:t>
            </a:fld>
            <a:endParaRPr lang="en-US" sz="1200"/>
          </a:p>
        </p:txBody>
      </p:sp>
    </p:spTree>
    <p:extLst>
      <p:ext uri="{BB962C8B-B14F-4D97-AF65-F5344CB8AC3E}">
        <p14:creationId xmlns:p14="http://schemas.microsoft.com/office/powerpoint/2010/main" val="345426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2262188" y="530225"/>
            <a:ext cx="4711700" cy="2651125"/>
          </a:xfrm>
          <a:ln/>
        </p:spPr>
      </p:sp>
      <p:sp>
        <p:nvSpPr>
          <p:cNvPr id="41987" name="Notes Placeholder 2"/>
          <p:cNvSpPr>
            <a:spLocks noGrp="1"/>
          </p:cNvSpPr>
          <p:nvPr>
            <p:ph type="body" idx="1"/>
          </p:nvPr>
        </p:nvSpPr>
        <p:spPr>
          <a:noFill/>
        </p:spPr>
        <p:txBody>
          <a:bodyPr/>
          <a:lstStyle/>
          <a:p>
            <a:pPr eaLnBrk="1" hangingPunct="1"/>
            <a:endParaRPr lang="en-US" smtClean="0"/>
          </a:p>
        </p:txBody>
      </p:sp>
      <p:sp>
        <p:nvSpPr>
          <p:cNvPr id="41988" name="Slide Number Placeholder 3"/>
          <p:cNvSpPr>
            <a:spLocks noGrp="1"/>
          </p:cNvSpPr>
          <p:nvPr>
            <p:ph type="sldNum" sz="quarter" idx="5"/>
          </p:nvPr>
        </p:nvSpPr>
        <p:spPr>
          <a:noFill/>
        </p:spPr>
        <p:txBody>
          <a:bodyPr/>
          <a:lstStyle>
            <a:lvl1pPr defTabSz="917456" eaLnBrk="0" hangingPunct="0">
              <a:defRPr sz="1400">
                <a:solidFill>
                  <a:schemeClr val="tx1"/>
                </a:solidFill>
                <a:latin typeface="Arial" charset="0"/>
                <a:cs typeface="Arial" charset="0"/>
              </a:defRPr>
            </a:lvl1pPr>
            <a:lvl2pPr marL="742854" indent="-285713" defTabSz="917456" eaLnBrk="0" hangingPunct="0">
              <a:defRPr sz="1400">
                <a:solidFill>
                  <a:schemeClr val="tx1"/>
                </a:solidFill>
                <a:latin typeface="Arial" charset="0"/>
                <a:cs typeface="Arial" charset="0"/>
              </a:defRPr>
            </a:lvl2pPr>
            <a:lvl3pPr marL="1142852" indent="-228571" defTabSz="917456" eaLnBrk="0" hangingPunct="0">
              <a:defRPr sz="1400">
                <a:solidFill>
                  <a:schemeClr val="tx1"/>
                </a:solidFill>
                <a:latin typeface="Arial" charset="0"/>
                <a:cs typeface="Arial" charset="0"/>
              </a:defRPr>
            </a:lvl3pPr>
            <a:lvl4pPr marL="1599993" indent="-228571" defTabSz="917456" eaLnBrk="0" hangingPunct="0">
              <a:defRPr sz="1400">
                <a:solidFill>
                  <a:schemeClr val="tx1"/>
                </a:solidFill>
                <a:latin typeface="Arial" charset="0"/>
                <a:cs typeface="Arial" charset="0"/>
              </a:defRPr>
            </a:lvl4pPr>
            <a:lvl5pPr marL="2057133" indent="-228571" defTabSz="917456" eaLnBrk="0" hangingPunct="0">
              <a:defRPr sz="1400">
                <a:solidFill>
                  <a:schemeClr val="tx1"/>
                </a:solidFill>
                <a:latin typeface="Arial" charset="0"/>
                <a:cs typeface="Arial" charset="0"/>
              </a:defRPr>
            </a:lvl5pPr>
            <a:lvl6pPr marL="2514274"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415"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8556"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5696" indent="-228571" algn="ctr" defTabSz="917456"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fld id="{C55DEAA8-5EF3-4B91-9988-6C62E9CE7834}" type="slidenum">
              <a:rPr lang="en-US" sz="1200"/>
              <a:pPr eaLnBrk="1" hangingPunct="1"/>
              <a:t>15</a:t>
            </a:fld>
            <a:endParaRPr lang="en-US" sz="1200"/>
          </a:p>
        </p:txBody>
      </p:sp>
    </p:spTree>
    <p:extLst>
      <p:ext uri="{BB962C8B-B14F-4D97-AF65-F5344CB8AC3E}">
        <p14:creationId xmlns:p14="http://schemas.microsoft.com/office/powerpoint/2010/main" val="1807877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16</a:t>
            </a:fld>
            <a:endParaRPr lang="en-US"/>
          </a:p>
        </p:txBody>
      </p:sp>
    </p:spTree>
    <p:extLst>
      <p:ext uri="{BB962C8B-B14F-4D97-AF65-F5344CB8AC3E}">
        <p14:creationId xmlns:p14="http://schemas.microsoft.com/office/powerpoint/2010/main" val="4180388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8/31/2018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0244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2543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8/31/2018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5999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8/31/2018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42067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8/31/2018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19681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4498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3437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40818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8/31/2018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44596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981200"/>
            <a:ext cx="10972800" cy="3886200"/>
          </a:xfrm>
        </p:spPr>
        <p:txBody>
          <a:bodyPr/>
          <a:lstStyle/>
          <a:p>
            <a:pPr lvl="0"/>
            <a:endParaRPr lang="en-US"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AF59FB8-6C36-46FF-B66C-D763486A1597}" type="slidenum">
              <a:rPr lang="en-US" altLang="en-US"/>
              <a:pPr>
                <a:defRPr/>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25175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3533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8/31/2018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3868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4621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497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15099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3500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92465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5785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8/31/2018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4016970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Stanley_Kubric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en.wikipedia.org/wiki/Dr._Strangelov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Capital Structure and </a:t>
            </a:r>
            <a:r>
              <a:rPr lang="en-US" dirty="0" err="1" smtClean="0"/>
              <a:t>competitiON</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P.V. Viswanath</a:t>
            </a:r>
          </a:p>
          <a:p>
            <a:r>
              <a:rPr lang="en-US" dirty="0" smtClean="0"/>
              <a:t>MBA 673, </a:t>
            </a:r>
            <a:r>
              <a:rPr lang="en-US" dirty="0">
                <a:solidFill>
                  <a:schemeClr val="tx2"/>
                </a:solidFill>
                <a:latin typeface="Tahoma" pitchFamily="34" charset="0"/>
              </a:rPr>
              <a:t>Financial Theory </a:t>
            </a:r>
            <a:r>
              <a:rPr lang="en-US" dirty="0" smtClean="0">
                <a:solidFill>
                  <a:schemeClr val="tx2"/>
                </a:solidFill>
                <a:latin typeface="Tahoma" pitchFamily="34" charset="0"/>
              </a:rPr>
              <a:t> and Strategic </a:t>
            </a:r>
            <a:r>
              <a:rPr lang="en-US" dirty="0">
                <a:solidFill>
                  <a:schemeClr val="tx2"/>
                </a:solidFill>
                <a:latin typeface="Tahoma" pitchFamily="34" charset="0"/>
              </a:rPr>
              <a:t>Decision-Making</a:t>
            </a:r>
          </a:p>
          <a:p>
            <a:endParaRPr lang="en-US" dirty="0"/>
          </a:p>
        </p:txBody>
      </p:sp>
    </p:spTree>
    <p:extLst>
      <p:ext uri="{BB962C8B-B14F-4D97-AF65-F5344CB8AC3E}">
        <p14:creationId xmlns:p14="http://schemas.microsoft.com/office/powerpoint/2010/main" val="3890952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0" y="406400"/>
            <a:ext cx="10566400" cy="533400"/>
          </a:xfrm>
        </p:spPr>
        <p:txBody>
          <a:bodyPr>
            <a:normAutofit fontScale="90000"/>
          </a:bodyPr>
          <a:lstStyle/>
          <a:p>
            <a:r>
              <a:rPr lang="en-US" dirty="0" smtClean="0"/>
              <a:t>Involvement, Commitment </a:t>
            </a:r>
            <a:r>
              <a:rPr lang="en-US" dirty="0" smtClean="0"/>
              <a:t>and Strategy</a:t>
            </a:r>
            <a:endParaRPr lang="en-US" dirty="0"/>
          </a:p>
        </p:txBody>
      </p:sp>
      <p:sp>
        <p:nvSpPr>
          <p:cNvPr id="3" name="Content Placeholder 2"/>
          <p:cNvSpPr>
            <a:spLocks noGrp="1"/>
          </p:cNvSpPr>
          <p:nvPr>
            <p:ph idx="1"/>
          </p:nvPr>
        </p:nvSpPr>
        <p:spPr>
          <a:xfrm>
            <a:off x="2216150" y="1073150"/>
            <a:ext cx="7772400" cy="533400"/>
          </a:xfrm>
        </p:spPr>
        <p:txBody>
          <a:bodyPr/>
          <a:lstStyle/>
          <a:p>
            <a:r>
              <a:rPr lang="en-US" dirty="0" smtClean="0"/>
              <a:t>Consider the following chicken game: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12219174"/>
              </p:ext>
            </p:extLst>
          </p:nvPr>
        </p:nvGraphicFramePr>
        <p:xfrm>
          <a:off x="3333750" y="1739900"/>
          <a:ext cx="5372100" cy="148336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0000"/>
                    </a:ext>
                  </a:extLst>
                </a:gridCol>
                <a:gridCol w="1189383">
                  <a:extLst>
                    <a:ext uri="{9D8B030D-6E8A-4147-A177-3AD203B41FA5}">
                      <a16:colId xmlns:a16="http://schemas.microsoft.com/office/drawing/2014/main" val="20001"/>
                    </a:ext>
                  </a:extLst>
                </a:gridCol>
                <a:gridCol w="1479274">
                  <a:extLst>
                    <a:ext uri="{9D8B030D-6E8A-4147-A177-3AD203B41FA5}">
                      <a16:colId xmlns:a16="http://schemas.microsoft.com/office/drawing/2014/main" val="20002"/>
                    </a:ext>
                  </a:extLst>
                </a:gridCol>
                <a:gridCol w="1712843">
                  <a:extLst>
                    <a:ext uri="{9D8B030D-6E8A-4147-A177-3AD203B41FA5}">
                      <a16:colId xmlns:a16="http://schemas.microsoft.com/office/drawing/2014/main" val="20003"/>
                    </a:ext>
                  </a:extLst>
                </a:gridCol>
              </a:tblGrid>
              <a:tr h="370840">
                <a:tc>
                  <a:txBody>
                    <a:bodyPr/>
                    <a:lstStyle/>
                    <a:p>
                      <a:endParaRPr lang="en-US" dirty="0"/>
                    </a:p>
                  </a:txBody>
                  <a:tcPr/>
                </a:tc>
                <a:tc gridSpan="3">
                  <a:txBody>
                    <a:bodyPr/>
                    <a:lstStyle/>
                    <a:p>
                      <a:pPr algn="ctr"/>
                      <a:r>
                        <a:rPr lang="en-US" dirty="0" smtClean="0">
                          <a:solidFill>
                            <a:schemeClr val="accent4"/>
                          </a:solidFill>
                        </a:rPr>
                        <a:t>Manny</a:t>
                      </a:r>
                      <a:endParaRPr lang="en-US" dirty="0">
                        <a:solidFill>
                          <a:schemeClr val="accent4"/>
                        </a:solidFill>
                      </a:endParaRP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rowSpan="3">
                  <a:txBody>
                    <a:bodyPr/>
                    <a:lstStyle/>
                    <a:p>
                      <a:r>
                        <a:rPr lang="en-US" b="1" dirty="0" smtClean="0">
                          <a:solidFill>
                            <a:schemeClr val="accent4"/>
                          </a:solidFill>
                        </a:rPr>
                        <a:t>Danny</a:t>
                      </a:r>
                      <a:endParaRPr lang="en-US" b="1" dirty="0">
                        <a:solidFill>
                          <a:schemeClr val="accent4"/>
                        </a:solidFill>
                      </a:endParaRPr>
                    </a:p>
                  </a:txBody>
                  <a:tcPr anchor="ctr"/>
                </a:tc>
                <a:tc>
                  <a:txBody>
                    <a:bodyPr/>
                    <a:lstStyle/>
                    <a:p>
                      <a:endParaRPr lang="en-US" dirty="0"/>
                    </a:p>
                  </a:txBody>
                  <a:tcPr/>
                </a:tc>
                <a:tc>
                  <a:txBody>
                    <a:bodyPr/>
                    <a:lstStyle/>
                    <a:p>
                      <a:r>
                        <a:rPr lang="en-US" dirty="0" smtClean="0"/>
                        <a:t>Swerve</a:t>
                      </a:r>
                      <a:endParaRPr lang="en-US" dirty="0"/>
                    </a:p>
                  </a:txBody>
                  <a:tcPr/>
                </a:tc>
                <a:tc>
                  <a:txBody>
                    <a:bodyPr/>
                    <a:lstStyle/>
                    <a:p>
                      <a:r>
                        <a:rPr lang="en-US" dirty="0" smtClean="0"/>
                        <a:t>Straight</a:t>
                      </a:r>
                      <a:endParaRPr lang="en-US" dirty="0"/>
                    </a:p>
                  </a:txBody>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r>
                        <a:rPr lang="en-US" dirty="0" smtClean="0"/>
                        <a:t>Swerve</a:t>
                      </a:r>
                      <a:endParaRPr lang="en-US" dirty="0"/>
                    </a:p>
                  </a:txBody>
                  <a:tcPr/>
                </a:tc>
                <a:tc>
                  <a:txBody>
                    <a:bodyPr/>
                    <a:lstStyle/>
                    <a:p>
                      <a:r>
                        <a:rPr lang="en-US" dirty="0" smtClean="0"/>
                        <a:t>Tie, Tie</a:t>
                      </a:r>
                      <a:endParaRPr lang="en-US" dirty="0"/>
                    </a:p>
                  </a:txBody>
                  <a:tcPr/>
                </a:tc>
                <a:tc>
                  <a:txBody>
                    <a:bodyPr/>
                    <a:lstStyle/>
                    <a:p>
                      <a:r>
                        <a:rPr lang="en-US" dirty="0" smtClean="0"/>
                        <a:t>Lose, Win</a:t>
                      </a:r>
                      <a:endParaRPr lang="en-US" dirty="0"/>
                    </a:p>
                  </a:txBody>
                  <a:tcPr/>
                </a:tc>
                <a:extLst>
                  <a:ext uri="{0D108BD9-81ED-4DB2-BD59-A6C34878D82A}">
                    <a16:rowId xmlns:a16="http://schemas.microsoft.com/office/drawing/2014/main" val="10002"/>
                  </a:ext>
                </a:extLst>
              </a:tr>
              <a:tr h="370840">
                <a:tc vMerge="1">
                  <a:txBody>
                    <a:bodyPr/>
                    <a:lstStyle/>
                    <a:p>
                      <a:endParaRPr lang="en-US" dirty="0"/>
                    </a:p>
                  </a:txBody>
                  <a:tcPr/>
                </a:tc>
                <a:tc>
                  <a:txBody>
                    <a:bodyPr/>
                    <a:lstStyle/>
                    <a:p>
                      <a:r>
                        <a:rPr lang="en-US" dirty="0" smtClean="0"/>
                        <a:t>Straight</a:t>
                      </a:r>
                      <a:endParaRPr lang="en-US" dirty="0"/>
                    </a:p>
                  </a:txBody>
                  <a:tcPr/>
                </a:tc>
                <a:tc>
                  <a:txBody>
                    <a:bodyPr/>
                    <a:lstStyle/>
                    <a:p>
                      <a:r>
                        <a:rPr lang="en-US" dirty="0" smtClean="0"/>
                        <a:t>Win, Lose</a:t>
                      </a:r>
                      <a:endParaRPr lang="en-US" dirty="0"/>
                    </a:p>
                  </a:txBody>
                  <a:tcPr/>
                </a:tc>
                <a:tc>
                  <a:txBody>
                    <a:bodyPr/>
                    <a:lstStyle/>
                    <a:p>
                      <a:r>
                        <a:rPr lang="en-US" dirty="0" smtClean="0"/>
                        <a:t>Crash,</a:t>
                      </a:r>
                      <a:r>
                        <a:rPr lang="en-US" baseline="0" dirty="0" smtClean="0"/>
                        <a:t> Crash</a:t>
                      </a:r>
                      <a:endParaRPr lang="en-US" dirty="0"/>
                    </a:p>
                  </a:txBody>
                  <a:tcPr/>
                </a:tc>
                <a:extLst>
                  <a:ext uri="{0D108BD9-81ED-4DB2-BD59-A6C34878D82A}">
                    <a16:rowId xmlns:a16="http://schemas.microsoft.com/office/drawing/2014/main" val="10003"/>
                  </a:ext>
                </a:extLst>
              </a:tr>
            </a:tbl>
          </a:graphicData>
        </a:graphic>
      </p:graphicFrame>
      <p:sp>
        <p:nvSpPr>
          <p:cNvPr id="9" name="Content Placeholder 2"/>
          <p:cNvSpPr txBox="1">
            <a:spLocks/>
          </p:cNvSpPr>
          <p:nvPr/>
        </p:nvSpPr>
        <p:spPr bwMode="auto">
          <a:xfrm>
            <a:off x="977900" y="3388360"/>
            <a:ext cx="10248900" cy="3164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62500" lnSpcReduction="20000"/>
          </a:bodyPr>
          <a:lstStyle>
            <a:lvl1pPr marL="342900" indent="-342900" algn="l" rtl="0" eaLnBrk="0" fontAlgn="base" hangingPunct="0">
              <a:spcBef>
                <a:spcPct val="20000"/>
              </a:spcBef>
              <a:spcAft>
                <a:spcPct val="0"/>
              </a:spcAft>
              <a:buSzPct val="90000"/>
              <a:buBlip>
                <a:blip r:embed="rId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4"/>
              </a:buBlip>
              <a:defRPr sz="2800">
                <a:solidFill>
                  <a:schemeClr val="tx1"/>
                </a:solidFill>
                <a:latin typeface="+mn-lt"/>
              </a:defRPr>
            </a:lvl2pPr>
            <a:lvl3pPr marL="1143000" indent="-228600" algn="l" rtl="0" eaLnBrk="0" fontAlgn="base" hangingPunct="0">
              <a:spcBef>
                <a:spcPct val="20000"/>
              </a:spcBef>
              <a:spcAft>
                <a:spcPct val="0"/>
              </a:spcAft>
              <a:buSzPct val="70000"/>
              <a:buBlip>
                <a:blip r:embed="rId5"/>
              </a:buBlip>
              <a:defRPr sz="2400">
                <a:solidFill>
                  <a:schemeClr val="tx1"/>
                </a:solidFill>
                <a:latin typeface="+mn-lt"/>
              </a:defRPr>
            </a:lvl3pPr>
            <a:lvl4pPr marL="1600200" indent="-228600" algn="l" rtl="0" eaLnBrk="0" fontAlgn="base" hangingPunct="0">
              <a:spcBef>
                <a:spcPct val="20000"/>
              </a:spcBef>
              <a:spcAft>
                <a:spcPct val="0"/>
              </a:spcAft>
              <a:buSzPct val="70000"/>
              <a:buBlip>
                <a:blip r:embed="rId6"/>
              </a:buBlip>
              <a:defRPr sz="2000">
                <a:solidFill>
                  <a:schemeClr val="tx1"/>
                </a:solidFill>
                <a:latin typeface="+mn-lt"/>
              </a:defRPr>
            </a:lvl4pPr>
            <a:lvl5pPr marL="2057400" indent="-228600" algn="l" rtl="0" eaLnBrk="0" fontAlgn="base" hangingPunct="0">
              <a:spcBef>
                <a:spcPct val="20000"/>
              </a:spcBef>
              <a:spcAft>
                <a:spcPct val="0"/>
              </a:spcAft>
              <a:buSzPct val="70000"/>
              <a:buBlip>
                <a:blip r:embed="rId7"/>
              </a:buBlip>
              <a:defRPr sz="2000">
                <a:solidFill>
                  <a:schemeClr val="tx1"/>
                </a:solidFill>
                <a:latin typeface="+mn-lt"/>
              </a:defRPr>
            </a:lvl5pPr>
            <a:lvl6pPr marL="2514600" indent="-228600" algn="l" rtl="0" fontAlgn="base">
              <a:spcBef>
                <a:spcPct val="20000"/>
              </a:spcBef>
              <a:spcAft>
                <a:spcPct val="0"/>
              </a:spcAft>
              <a:buSzPct val="70000"/>
              <a:buBlip>
                <a:blip r:embed="rId7"/>
              </a:buBlip>
              <a:defRPr sz="2000">
                <a:solidFill>
                  <a:schemeClr val="tx1"/>
                </a:solidFill>
                <a:latin typeface="+mn-lt"/>
              </a:defRPr>
            </a:lvl6pPr>
            <a:lvl7pPr marL="2971800" indent="-228600" algn="l" rtl="0" fontAlgn="base">
              <a:spcBef>
                <a:spcPct val="20000"/>
              </a:spcBef>
              <a:spcAft>
                <a:spcPct val="0"/>
              </a:spcAft>
              <a:buSzPct val="70000"/>
              <a:buBlip>
                <a:blip r:embed="rId7"/>
              </a:buBlip>
              <a:defRPr sz="2000">
                <a:solidFill>
                  <a:schemeClr val="tx1"/>
                </a:solidFill>
                <a:latin typeface="+mn-lt"/>
              </a:defRPr>
            </a:lvl7pPr>
            <a:lvl8pPr marL="3429000" indent="-228600" algn="l" rtl="0" fontAlgn="base">
              <a:spcBef>
                <a:spcPct val="20000"/>
              </a:spcBef>
              <a:spcAft>
                <a:spcPct val="0"/>
              </a:spcAft>
              <a:buSzPct val="70000"/>
              <a:buBlip>
                <a:blip r:embed="rId7"/>
              </a:buBlip>
              <a:defRPr sz="2000">
                <a:solidFill>
                  <a:schemeClr val="tx1"/>
                </a:solidFill>
                <a:latin typeface="+mn-lt"/>
              </a:defRPr>
            </a:lvl8pPr>
            <a:lvl9pPr marL="3886200" indent="-228600" algn="l" rtl="0" fontAlgn="base">
              <a:spcBef>
                <a:spcPct val="20000"/>
              </a:spcBef>
              <a:spcAft>
                <a:spcPct val="0"/>
              </a:spcAft>
              <a:buSzPct val="70000"/>
              <a:buBlip>
                <a:blip r:embed="rId7"/>
              </a:buBlip>
              <a:defRPr sz="2000">
                <a:solidFill>
                  <a:schemeClr val="tx1"/>
                </a:solidFill>
                <a:latin typeface="+mn-lt"/>
              </a:defRPr>
            </a:lvl9pPr>
          </a:lstStyle>
          <a:p>
            <a:r>
              <a:rPr lang="en-US" dirty="0"/>
              <a:t>Because the loss </a:t>
            </a:r>
            <a:r>
              <a:rPr lang="en-US" dirty="0" smtClean="0"/>
              <a:t>from </a:t>
            </a:r>
            <a:r>
              <a:rPr lang="en-US" dirty="0"/>
              <a:t>swerving is so trivial compared to the crash that occurs if nobody swerves, the reasonable strategy would seem to be to swerve before a </a:t>
            </a:r>
            <a:r>
              <a:rPr lang="en-US" dirty="0" smtClean="0"/>
              <a:t>crash happens. </a:t>
            </a:r>
            <a:r>
              <a:rPr lang="en-US" dirty="0"/>
              <a:t>Yet, knowing this, if one believes one's opponent to be reasonable, one may well decide not to swerve at all, in the belief that he will be reasonable and decide to swerve, leaving the other player the winner. </a:t>
            </a:r>
          </a:p>
          <a:p>
            <a:r>
              <a:rPr lang="en-US" dirty="0"/>
              <a:t>This game has no symmetric Nash equilibrium in pure strategies.  If Manny is going to swerve, then Danny should go straight.  If Manny is going to go straight, then Danny should swerve (assuming losing is better than crashing).</a:t>
            </a:r>
          </a:p>
          <a:p>
            <a:r>
              <a:rPr lang="en-US" dirty="0"/>
              <a:t>In other words, there is unresolvable uncertainty in this </a:t>
            </a:r>
            <a:r>
              <a:rPr lang="en-US" dirty="0" smtClean="0"/>
              <a:t>game, as currently stated.</a:t>
            </a:r>
          </a:p>
          <a:p>
            <a:r>
              <a:rPr lang="en-US" dirty="0" smtClean="0"/>
              <a:t>How can the uncertainty be resolved?</a:t>
            </a:r>
            <a:endParaRPr lang="en-US" dirty="0"/>
          </a:p>
          <a:p>
            <a:endParaRPr lang="en-US" dirty="0"/>
          </a:p>
        </p:txBody>
      </p:sp>
    </p:spTree>
    <p:extLst>
      <p:ext uri="{BB962C8B-B14F-4D97-AF65-F5344CB8AC3E}">
        <p14:creationId xmlns:p14="http://schemas.microsoft.com/office/powerpoint/2010/main" val="2007843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7772400" cy="533400"/>
          </a:xfrm>
        </p:spPr>
        <p:txBody>
          <a:bodyPr>
            <a:normAutofit fontScale="90000"/>
          </a:bodyPr>
          <a:lstStyle/>
          <a:p>
            <a:r>
              <a:rPr lang="en-US" dirty="0" smtClean="0"/>
              <a:t>Commitment and Strategy</a:t>
            </a:r>
            <a:endParaRPr lang="en-US" dirty="0"/>
          </a:p>
        </p:txBody>
      </p:sp>
      <p:sp>
        <p:nvSpPr>
          <p:cNvPr id="3" name="Content Placeholder 2"/>
          <p:cNvSpPr>
            <a:spLocks noGrp="1"/>
          </p:cNvSpPr>
          <p:nvPr>
            <p:ph idx="1"/>
          </p:nvPr>
        </p:nvSpPr>
        <p:spPr>
          <a:xfrm>
            <a:off x="1126958" y="1078690"/>
            <a:ext cx="10226842" cy="5638800"/>
          </a:xfrm>
        </p:spPr>
        <p:txBody>
          <a:bodyPr>
            <a:normAutofit lnSpcReduction="10000"/>
          </a:bodyPr>
          <a:lstStyle/>
          <a:p>
            <a:r>
              <a:rPr lang="en-US" dirty="0"/>
              <a:t>One tactic in the game is for one party to signal their intentions convincingly before the game begins. For example, if one party were to </a:t>
            </a:r>
            <a:r>
              <a:rPr lang="en-US" dirty="0" smtClean="0"/>
              <a:t>ostentatiously </a:t>
            </a:r>
            <a:r>
              <a:rPr lang="en-US" dirty="0"/>
              <a:t>disable their steering wheel just before the match, the other party would be compelled to swerve</a:t>
            </a:r>
            <a:r>
              <a:rPr lang="en-US" dirty="0" smtClean="0"/>
              <a:t>. </a:t>
            </a:r>
          </a:p>
          <a:p>
            <a:r>
              <a:rPr lang="en-US" dirty="0" smtClean="0"/>
              <a:t>This </a:t>
            </a:r>
            <a:r>
              <a:rPr lang="en-US" dirty="0"/>
              <a:t>shows that, in some circumstances, reducing one's own options can be a good strategy. </a:t>
            </a:r>
            <a:endParaRPr lang="en-US" dirty="0" smtClean="0"/>
          </a:p>
          <a:p>
            <a:r>
              <a:rPr lang="en-US" dirty="0" smtClean="0"/>
              <a:t>One </a:t>
            </a:r>
            <a:r>
              <a:rPr lang="en-US" dirty="0"/>
              <a:t>real-world example is a protester who handcuffs himself to an object, so that no threat can be made which would compel him to move (since he cannot move). </a:t>
            </a:r>
            <a:endParaRPr lang="en-US" dirty="0" smtClean="0"/>
          </a:p>
          <a:p>
            <a:r>
              <a:rPr lang="en-US" dirty="0" smtClean="0"/>
              <a:t>Another </a:t>
            </a:r>
            <a:r>
              <a:rPr lang="en-US" dirty="0"/>
              <a:t>example, taken from fiction, is found in </a:t>
            </a:r>
            <a:r>
              <a:rPr lang="en-US" dirty="0">
                <a:hlinkClick r:id="rId3" tooltip="Stanley Kubrick"/>
              </a:rPr>
              <a:t>Stanley Kubrick</a:t>
            </a:r>
            <a:r>
              <a:rPr lang="en-US" dirty="0"/>
              <a:t>'s </a:t>
            </a:r>
            <a:r>
              <a:rPr lang="en-US" i="1" dirty="0">
                <a:hlinkClick r:id="rId4" tooltip="Dr. Strangelove"/>
              </a:rPr>
              <a:t>Dr. Strangelove</a:t>
            </a:r>
            <a:r>
              <a:rPr lang="en-US" dirty="0"/>
              <a:t>. In that film, the Russians sought to deter American attack by building a "doomsday machine," a device that would trigger world annihilation if Russia was hit by nuclear weapons or if any attempt were made to disarm it. However, the Russians failed to signal—they deployed their doomsday machine covertly</a:t>
            </a:r>
            <a:r>
              <a:rPr lang="en-US" dirty="0" smtClean="0"/>
              <a:t>.</a:t>
            </a:r>
          </a:p>
          <a:p>
            <a:r>
              <a:rPr lang="en-US" dirty="0" smtClean="0"/>
              <a:t>Obviously, this will not elicit the desired response from the opponent, i.e. backing down.  Revelation of the signal is key.</a:t>
            </a:r>
            <a:endParaRPr lang="en-US" dirty="0"/>
          </a:p>
        </p:txBody>
      </p:sp>
      <p:sp>
        <p:nvSpPr>
          <p:cNvPr id="4" name="TextBox 3"/>
          <p:cNvSpPr txBox="1"/>
          <p:nvPr/>
        </p:nvSpPr>
        <p:spPr>
          <a:xfrm>
            <a:off x="2362200" y="6348158"/>
            <a:ext cx="3429000" cy="369332"/>
          </a:xfrm>
          <a:prstGeom prst="rect">
            <a:avLst/>
          </a:prstGeom>
          <a:noFill/>
        </p:spPr>
        <p:txBody>
          <a:bodyPr wrap="square" rtlCol="0">
            <a:spAutoFit/>
          </a:bodyPr>
          <a:lstStyle/>
          <a:p>
            <a:r>
              <a:rPr lang="en-US" dirty="0"/>
              <a:t>Source: Wikipedia</a:t>
            </a:r>
          </a:p>
        </p:txBody>
      </p:sp>
    </p:spTree>
    <p:extLst>
      <p:ext uri="{BB962C8B-B14F-4D97-AF65-F5344CB8AC3E}">
        <p14:creationId xmlns:p14="http://schemas.microsoft.com/office/powerpoint/2010/main" val="2418391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2243456" y="360760"/>
            <a:ext cx="7772400" cy="762000"/>
          </a:xfrm>
        </p:spPr>
        <p:txBody>
          <a:bodyPr>
            <a:normAutofit fontScale="90000"/>
          </a:bodyPr>
          <a:lstStyle/>
          <a:p>
            <a:pPr eaLnBrk="1" hangingPunct="1"/>
            <a:r>
              <a:rPr lang="en-US" dirty="0" smtClean="0"/>
              <a:t>Commitment vs. Involvement</a:t>
            </a:r>
          </a:p>
        </p:txBody>
      </p:sp>
      <p:sp>
        <p:nvSpPr>
          <p:cNvPr id="10245" name="Rectangle 3"/>
          <p:cNvSpPr>
            <a:spLocks noGrp="1" noChangeArrowheads="1"/>
          </p:cNvSpPr>
          <p:nvPr>
            <p:ph idx="1"/>
          </p:nvPr>
        </p:nvSpPr>
        <p:spPr>
          <a:xfrm>
            <a:off x="1828800" y="1295400"/>
            <a:ext cx="8686800" cy="4749800"/>
          </a:xfrm>
        </p:spPr>
        <p:txBody>
          <a:bodyPr>
            <a:normAutofit lnSpcReduction="10000"/>
          </a:bodyPr>
          <a:lstStyle/>
          <a:p>
            <a:pPr eaLnBrk="1" hangingPunct="1">
              <a:lnSpc>
                <a:spcPct val="90000"/>
              </a:lnSpc>
            </a:pPr>
            <a:r>
              <a:rPr lang="en-US" dirty="0" smtClean="0"/>
              <a:t>Two firms considering market entry:</a:t>
            </a:r>
          </a:p>
          <a:p>
            <a:pPr lvl="1" eaLnBrk="1" hangingPunct="1">
              <a:lnSpc>
                <a:spcPct val="90000"/>
              </a:lnSpc>
            </a:pPr>
            <a:r>
              <a:rPr lang="en-US" dirty="0" smtClean="0"/>
              <a:t>Market potential is $10 million NPV profits</a:t>
            </a:r>
          </a:p>
          <a:p>
            <a:pPr lvl="1" eaLnBrk="1" hangingPunct="1">
              <a:lnSpc>
                <a:spcPct val="90000"/>
              </a:lnSpc>
            </a:pPr>
            <a:r>
              <a:rPr lang="en-US" dirty="0" smtClean="0"/>
              <a:t>Entry costs $7 million; if both enter, both firms lose.</a:t>
            </a:r>
          </a:p>
          <a:p>
            <a:pPr lvl="1" eaLnBrk="1" hangingPunct="1">
              <a:lnSpc>
                <a:spcPct val="90000"/>
              </a:lnSpc>
            </a:pPr>
            <a:endParaRPr lang="en-US" sz="4400" dirty="0"/>
          </a:p>
          <a:p>
            <a:pPr lvl="1" eaLnBrk="1" hangingPunct="1">
              <a:lnSpc>
                <a:spcPct val="90000"/>
              </a:lnSpc>
            </a:pPr>
            <a:endParaRPr lang="en-US" sz="4000" dirty="0"/>
          </a:p>
          <a:p>
            <a:pPr lvl="1" eaLnBrk="1" hangingPunct="1">
              <a:lnSpc>
                <a:spcPct val="90000"/>
              </a:lnSpc>
            </a:pPr>
            <a:endParaRPr lang="en-US" sz="2400" dirty="0"/>
          </a:p>
          <a:p>
            <a:pPr lvl="1" eaLnBrk="1" hangingPunct="1">
              <a:lnSpc>
                <a:spcPct val="90000"/>
              </a:lnSpc>
            </a:pPr>
            <a:endParaRPr lang="en-US" sz="2400" dirty="0"/>
          </a:p>
          <a:p>
            <a:pPr lvl="1" eaLnBrk="1" hangingPunct="1">
              <a:lnSpc>
                <a:spcPct val="90000"/>
              </a:lnSpc>
            </a:pPr>
            <a:endParaRPr lang="en-US" dirty="0" smtClean="0"/>
          </a:p>
          <a:p>
            <a:pPr lvl="1" eaLnBrk="1" hangingPunct="1">
              <a:lnSpc>
                <a:spcPct val="90000"/>
              </a:lnSpc>
            </a:pPr>
            <a:endParaRPr lang="en-US" dirty="0"/>
          </a:p>
          <a:p>
            <a:pPr lvl="1" eaLnBrk="1" hangingPunct="1">
              <a:lnSpc>
                <a:spcPct val="90000"/>
              </a:lnSpc>
            </a:pPr>
            <a:r>
              <a:rPr lang="en-US" dirty="0" smtClean="0"/>
              <a:t>It is in our best interest to stay out if we think that the other firm will enter.</a:t>
            </a:r>
          </a:p>
          <a:p>
            <a:pPr lvl="1" eaLnBrk="1" hangingPunct="1">
              <a:lnSpc>
                <a:spcPct val="90000"/>
              </a:lnSpc>
            </a:pPr>
            <a:r>
              <a:rPr lang="en-US" dirty="0" smtClean="0"/>
              <a:t>So this is like the chicken game.</a:t>
            </a:r>
          </a:p>
        </p:txBody>
      </p:sp>
      <p:sp>
        <p:nvSpPr>
          <p:cNvPr id="10242" name="Date Placeholder 3"/>
          <p:cNvSpPr>
            <a:spLocks noGrp="1"/>
          </p:cNvSpPr>
          <p:nvPr>
            <p:ph type="dt" sz="half" idx="10"/>
          </p:nvPr>
        </p:nvSpPr>
        <p:spPr>
          <a:noFill/>
        </p:spPr>
        <p:txBody>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8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90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62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r>
              <a:rPr lang="en-US" sz="1000"/>
              <a:t>Mike Shor</a:t>
            </a:r>
          </a:p>
          <a:p>
            <a:pPr eaLnBrk="1" hangingPunct="1"/>
            <a:r>
              <a:rPr lang="en-US" sz="1000"/>
              <a:t>Game Theory &amp; Business Strategy</a:t>
            </a:r>
          </a:p>
        </p:txBody>
      </p:sp>
      <p:graphicFrame>
        <p:nvGraphicFramePr>
          <p:cNvPr id="974852" name="Group 4"/>
          <p:cNvGraphicFramePr>
            <a:graphicFrameLocks noGrp="1"/>
          </p:cNvGraphicFramePr>
          <p:nvPr>
            <p:extLst>
              <p:ext uri="{D42A27DB-BD31-4B8C-83A1-F6EECF244321}">
                <p14:modId xmlns:p14="http://schemas.microsoft.com/office/powerpoint/2010/main" val="603471300"/>
              </p:ext>
            </p:extLst>
          </p:nvPr>
        </p:nvGraphicFramePr>
        <p:xfrm>
          <a:off x="3413126" y="2790825"/>
          <a:ext cx="6054727" cy="1554426"/>
        </p:xfrm>
        <a:graphic>
          <a:graphicData uri="http://schemas.openxmlformats.org/drawingml/2006/table">
            <a:tbl>
              <a:tblPr/>
              <a:tblGrid>
                <a:gridCol w="208270">
                  <a:extLst>
                    <a:ext uri="{9D8B030D-6E8A-4147-A177-3AD203B41FA5}">
                      <a16:colId xmlns:a16="http://schemas.microsoft.com/office/drawing/2014/main" val="20000"/>
                    </a:ext>
                  </a:extLst>
                </a:gridCol>
                <a:gridCol w="1031821">
                  <a:extLst>
                    <a:ext uri="{9D8B030D-6E8A-4147-A177-3AD203B41FA5}">
                      <a16:colId xmlns:a16="http://schemas.microsoft.com/office/drawing/2014/main" val="20001"/>
                    </a:ext>
                  </a:extLst>
                </a:gridCol>
                <a:gridCol w="944513">
                  <a:extLst>
                    <a:ext uri="{9D8B030D-6E8A-4147-A177-3AD203B41FA5}">
                      <a16:colId xmlns:a16="http://schemas.microsoft.com/office/drawing/2014/main" val="20002"/>
                    </a:ext>
                  </a:extLst>
                </a:gridCol>
                <a:gridCol w="1935062">
                  <a:extLst>
                    <a:ext uri="{9D8B030D-6E8A-4147-A177-3AD203B41FA5}">
                      <a16:colId xmlns:a16="http://schemas.microsoft.com/office/drawing/2014/main" val="20003"/>
                    </a:ext>
                  </a:extLst>
                </a:gridCol>
                <a:gridCol w="1935061">
                  <a:extLst>
                    <a:ext uri="{9D8B030D-6E8A-4147-A177-3AD203B41FA5}">
                      <a16:colId xmlns:a16="http://schemas.microsoft.com/office/drawing/2014/main" val="20004"/>
                    </a:ext>
                  </a:extLst>
                </a:gridCol>
              </a:tblGrid>
              <a:tr h="518054">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marL="91435" marR="91435" marT="45711" marB="45711" horzOverflow="overflow">
                    <a:lnL cap="flat">
                      <a:noFill/>
                    </a:lnL>
                    <a:lnR>
                      <a:noFill/>
                    </a:lnR>
                    <a:lnT cap="fla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marL="91435" marR="91435" marT="45711" marB="45711" horzOverflow="overflow">
                    <a:lnL>
                      <a:noFill/>
                    </a:lnL>
                    <a:lnR>
                      <a:noFill/>
                    </a:lnR>
                    <a:lnT cap="fla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dirty="0" smtClean="0">
                          <a:ln>
                            <a:noFill/>
                          </a:ln>
                          <a:solidFill>
                            <a:schemeClr val="folHlink"/>
                          </a:solidFill>
                          <a:effectLst/>
                          <a:latin typeface="Arial" charset="0"/>
                          <a:cs typeface="Arial" charset="0"/>
                        </a:rPr>
                        <a:t>In</a:t>
                      </a:r>
                    </a:p>
                  </a:txBody>
                  <a:tcPr marL="91435" marR="91435" marT="45711" marB="4571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chemeClr val="folHlink"/>
                          </a:solidFill>
                          <a:effectLst/>
                          <a:latin typeface="Arial" charset="0"/>
                          <a:cs typeface="Arial" charset="0"/>
                        </a:rPr>
                        <a:t>Out</a:t>
                      </a:r>
                    </a:p>
                  </a:txBody>
                  <a:tcPr marL="91435" marR="91435" marT="45711" marB="45711" horzOverflow="overflow">
                    <a:lnL>
                      <a:noFill/>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rowSpan="2" gridSpan="2">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rgbClr val="000099"/>
                          </a:solidFill>
                          <a:effectLst/>
                          <a:latin typeface="Arial" charset="0"/>
                          <a:cs typeface="Arial" charset="0"/>
                        </a:rPr>
                        <a:t>Us</a:t>
                      </a:r>
                    </a:p>
                  </a:txBody>
                  <a:tcPr marL="91435" marR="91435" marT="45711" marB="45711" anchor="ctr" horzOverflow="overflow">
                    <a:lnL cap="flat">
                      <a:noFill/>
                    </a:lnL>
                    <a:lnR>
                      <a:noFill/>
                    </a:lnR>
                    <a:lnT>
                      <a:noFill/>
                    </a:lnT>
                    <a:lnB cap="flat">
                      <a:noFill/>
                    </a:lnB>
                    <a:lnTlToBr>
                      <a:noFill/>
                    </a:lnTlToBr>
                    <a:lnBlToTr>
                      <a:noFill/>
                    </a:lnBlToTr>
                    <a:noFill/>
                  </a:tcPr>
                </a:tc>
                <a:tc rowSpan="2"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rgbClr val="000099"/>
                          </a:solidFill>
                          <a:effectLst/>
                          <a:latin typeface="Arial" charset="0"/>
                          <a:cs typeface="Arial" charset="0"/>
                        </a:rPr>
                        <a:t>In</a:t>
                      </a:r>
                    </a:p>
                  </a:txBody>
                  <a:tcPr marL="91435" marR="91435" marT="45711" marB="45711"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rgbClr val="000099"/>
                          </a:solidFill>
                          <a:effectLst/>
                          <a:latin typeface="Courier New" pitchFamily="49" charset="0"/>
                          <a:cs typeface="Arial" charset="0"/>
                        </a:rPr>
                        <a:t> -2</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none" strike="noStrike" cap="none" normalizeH="0" baseline="0" smtClean="0">
                          <a:ln>
                            <a:noFill/>
                          </a:ln>
                          <a:solidFill>
                            <a:schemeClr val="folHlink"/>
                          </a:solidFill>
                          <a:effectLst/>
                          <a:latin typeface="Courier New" pitchFamily="49" charset="0"/>
                          <a:cs typeface="Arial" charset="0"/>
                        </a:rPr>
                        <a:t>-2</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chemeClr val="tx1"/>
                          </a:solidFill>
                          <a:effectLst/>
                          <a:latin typeface="Courier New" pitchFamily="49" charset="0"/>
                          <a:cs typeface="Arial" charset="0"/>
                        </a:rPr>
                        <a:t>  </a:t>
                      </a:r>
                      <a:r>
                        <a:rPr kumimoji="0" lang="en-US" sz="2800" b="1" i="0" u="sng" strike="noStrike" cap="none" normalizeH="0" baseline="0" smtClean="0">
                          <a:ln>
                            <a:noFill/>
                          </a:ln>
                          <a:solidFill>
                            <a:srgbClr val="000099"/>
                          </a:solidFill>
                          <a:effectLst/>
                          <a:latin typeface="Courier New" pitchFamily="49" charset="0"/>
                          <a:cs typeface="Arial" charset="0"/>
                        </a:rPr>
                        <a:t>3</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sng" strike="noStrike" cap="none" normalizeH="0" baseline="0" smtClean="0">
                          <a:ln>
                            <a:noFill/>
                          </a:ln>
                          <a:solidFill>
                            <a:schemeClr val="folHlink"/>
                          </a:solidFill>
                          <a:effectLst/>
                          <a:latin typeface="Courier New" pitchFamily="49" charset="0"/>
                          <a:cs typeface="Arial" charset="0"/>
                        </a:rPr>
                        <a:t>0</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gridSpan="2"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rgbClr val="000099"/>
                          </a:solidFill>
                          <a:effectLst/>
                          <a:latin typeface="Arial" charset="0"/>
                          <a:cs typeface="Arial" charset="0"/>
                        </a:rPr>
                        <a:t>Out</a:t>
                      </a:r>
                    </a:p>
                  </a:txBody>
                  <a:tcPr marL="91435" marR="91435" marT="45711" marB="45711"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rgbClr val="000099"/>
                          </a:solidFill>
                          <a:effectLst/>
                          <a:latin typeface="Courier New" pitchFamily="49" charset="0"/>
                          <a:cs typeface="Arial" charset="0"/>
                        </a:rPr>
                        <a:t>  </a:t>
                      </a:r>
                      <a:r>
                        <a:rPr kumimoji="0" lang="en-US" sz="2800" b="1" i="0" u="sng" strike="noStrike" cap="none" normalizeH="0" baseline="0" smtClean="0">
                          <a:ln>
                            <a:noFill/>
                          </a:ln>
                          <a:solidFill>
                            <a:srgbClr val="000099"/>
                          </a:solidFill>
                          <a:effectLst/>
                          <a:latin typeface="Courier New" pitchFamily="49" charset="0"/>
                          <a:cs typeface="Arial" charset="0"/>
                        </a:rPr>
                        <a:t>0</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sng" strike="noStrike" cap="none" normalizeH="0" baseline="0" smtClean="0">
                          <a:ln>
                            <a:noFill/>
                          </a:ln>
                          <a:solidFill>
                            <a:schemeClr val="folHlink"/>
                          </a:solidFill>
                          <a:effectLst/>
                          <a:latin typeface="Courier New" pitchFamily="49" charset="0"/>
                          <a:cs typeface="Arial" charset="0"/>
                        </a:rPr>
                        <a:t>3</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dirty="0" smtClean="0">
                          <a:ln>
                            <a:noFill/>
                          </a:ln>
                          <a:solidFill>
                            <a:schemeClr val="tx1"/>
                          </a:solidFill>
                          <a:effectLst/>
                          <a:latin typeface="Courier New" pitchFamily="49" charset="0"/>
                          <a:cs typeface="Arial" charset="0"/>
                        </a:rPr>
                        <a:t> </a:t>
                      </a:r>
                      <a:r>
                        <a:rPr kumimoji="0" lang="en-US" sz="2800" b="1" i="0" u="none" strike="noStrike" cap="none" normalizeH="0" baseline="0" dirty="0" smtClean="0">
                          <a:ln>
                            <a:noFill/>
                          </a:ln>
                          <a:solidFill>
                            <a:srgbClr val="000099"/>
                          </a:solidFill>
                          <a:effectLst/>
                          <a:latin typeface="Courier New" pitchFamily="49" charset="0"/>
                          <a:cs typeface="Arial" charset="0"/>
                        </a:rPr>
                        <a:t> 0</a:t>
                      </a:r>
                      <a:r>
                        <a:rPr kumimoji="0" lang="en-US" sz="2800" b="1" i="0" u="none" strike="noStrike" cap="none" normalizeH="0" baseline="0" dirty="0" smtClean="0">
                          <a:ln>
                            <a:noFill/>
                          </a:ln>
                          <a:solidFill>
                            <a:schemeClr val="tx1"/>
                          </a:solidFill>
                          <a:effectLst/>
                          <a:latin typeface="Courier New" pitchFamily="49" charset="0"/>
                          <a:cs typeface="Arial" charset="0"/>
                        </a:rPr>
                        <a:t> , </a:t>
                      </a:r>
                      <a:r>
                        <a:rPr kumimoji="0" lang="en-US" sz="2800" b="1" i="0" u="none" strike="noStrike" cap="none" normalizeH="0" baseline="0" dirty="0" smtClean="0">
                          <a:ln>
                            <a:noFill/>
                          </a:ln>
                          <a:solidFill>
                            <a:schemeClr val="folHlink"/>
                          </a:solidFill>
                          <a:effectLst/>
                          <a:latin typeface="Courier New" pitchFamily="49" charset="0"/>
                          <a:cs typeface="Arial" charset="0"/>
                        </a:rPr>
                        <a:t>0</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0264" name="Text Box 30"/>
          <p:cNvSpPr txBox="1">
            <a:spLocks noChangeArrowheads="1"/>
          </p:cNvSpPr>
          <p:nvPr/>
        </p:nvSpPr>
        <p:spPr bwMode="auto">
          <a:xfrm>
            <a:off x="6950076" y="2445544"/>
            <a:ext cx="19970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8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90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62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spcBef>
                <a:spcPct val="50000"/>
              </a:spcBef>
              <a:buFont typeface="Wingdings" pitchFamily="2" charset="2"/>
              <a:buNone/>
            </a:pPr>
            <a:r>
              <a:rPr lang="en-US" sz="2800" dirty="0">
                <a:solidFill>
                  <a:schemeClr val="tx2"/>
                </a:solidFill>
              </a:rPr>
              <a:t>Them</a:t>
            </a:r>
          </a:p>
        </p:txBody>
      </p:sp>
    </p:spTree>
    <p:extLst>
      <p:ext uri="{BB962C8B-B14F-4D97-AF65-F5344CB8AC3E}">
        <p14:creationId xmlns:p14="http://schemas.microsoft.com/office/powerpoint/2010/main" val="3704699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2286000" y="152400"/>
            <a:ext cx="7772400" cy="838200"/>
          </a:xfrm>
        </p:spPr>
        <p:txBody>
          <a:bodyPr/>
          <a:lstStyle/>
          <a:p>
            <a:pPr eaLnBrk="1" hangingPunct="1"/>
            <a:r>
              <a:rPr lang="en-US" dirty="0" smtClean="0"/>
              <a:t>Involvement</a:t>
            </a:r>
          </a:p>
        </p:txBody>
      </p:sp>
      <p:sp>
        <p:nvSpPr>
          <p:cNvPr id="11269" name="Rectangle 3"/>
          <p:cNvSpPr>
            <a:spLocks noGrp="1" noChangeArrowheads="1"/>
          </p:cNvSpPr>
          <p:nvPr>
            <p:ph idx="1"/>
          </p:nvPr>
        </p:nvSpPr>
        <p:spPr>
          <a:xfrm>
            <a:off x="1804737" y="1384299"/>
            <a:ext cx="8590547" cy="4972051"/>
          </a:xfrm>
        </p:spPr>
        <p:txBody>
          <a:bodyPr>
            <a:normAutofit lnSpcReduction="10000"/>
          </a:bodyPr>
          <a:lstStyle/>
          <a:p>
            <a:pPr eaLnBrk="1" hangingPunct="1">
              <a:lnSpc>
                <a:spcPct val="90000"/>
              </a:lnSpc>
            </a:pPr>
            <a:r>
              <a:rPr lang="en-US" dirty="0" smtClean="0"/>
              <a:t>How can we strategically resolve this uncertainty?</a:t>
            </a:r>
          </a:p>
          <a:p>
            <a:pPr eaLnBrk="1" hangingPunct="1">
              <a:lnSpc>
                <a:spcPct val="90000"/>
              </a:lnSpc>
            </a:pPr>
            <a:r>
              <a:rPr lang="en-US" dirty="0" smtClean="0"/>
              <a:t>Consider making a small initial investment:</a:t>
            </a:r>
          </a:p>
          <a:p>
            <a:pPr lvl="1" eaLnBrk="1" hangingPunct="1">
              <a:lnSpc>
                <a:spcPct val="90000"/>
              </a:lnSpc>
            </a:pPr>
            <a:r>
              <a:rPr lang="en-US" dirty="0" smtClean="0"/>
              <a:t>Invest first </a:t>
            </a:r>
            <a:r>
              <a:rPr lang="en-US" dirty="0" smtClean="0">
                <a:solidFill>
                  <a:srgbClr val="040F76"/>
                </a:solidFill>
              </a:rPr>
              <a:t>$1 million</a:t>
            </a:r>
            <a:r>
              <a:rPr lang="en-US" dirty="0" smtClean="0"/>
              <a:t> to deter entry, which is lost if we then quit.</a:t>
            </a:r>
          </a:p>
          <a:p>
            <a:pPr lvl="1" eaLnBrk="1" hangingPunct="1">
              <a:lnSpc>
                <a:spcPct val="90000"/>
              </a:lnSpc>
              <a:buFont typeface="Wingdings" pitchFamily="2" charset="2"/>
              <a:buNone/>
            </a:pPr>
            <a:endParaRPr lang="en-US" dirty="0" smtClean="0"/>
          </a:p>
          <a:p>
            <a:pPr lvl="1" eaLnBrk="1" hangingPunct="1">
              <a:lnSpc>
                <a:spcPct val="90000"/>
              </a:lnSpc>
            </a:pPr>
            <a:endParaRPr lang="en-US" sz="4400" dirty="0"/>
          </a:p>
          <a:p>
            <a:pPr lvl="1" eaLnBrk="1" hangingPunct="1">
              <a:lnSpc>
                <a:spcPct val="90000"/>
              </a:lnSpc>
            </a:pPr>
            <a:endParaRPr lang="en-US" sz="4000" dirty="0"/>
          </a:p>
          <a:p>
            <a:pPr lvl="1" eaLnBrk="1" hangingPunct="1">
              <a:lnSpc>
                <a:spcPct val="90000"/>
              </a:lnSpc>
            </a:pPr>
            <a:endParaRPr lang="en-US" sz="2400" dirty="0"/>
          </a:p>
          <a:p>
            <a:pPr lvl="1" eaLnBrk="1" hangingPunct="1">
              <a:lnSpc>
                <a:spcPct val="90000"/>
              </a:lnSpc>
            </a:pPr>
            <a:endParaRPr lang="en-US" sz="2400" dirty="0"/>
          </a:p>
          <a:p>
            <a:pPr lvl="1" eaLnBrk="1" hangingPunct="1">
              <a:lnSpc>
                <a:spcPct val="90000"/>
              </a:lnSpc>
            </a:pPr>
            <a:endParaRPr lang="en-US" dirty="0" smtClean="0"/>
          </a:p>
          <a:p>
            <a:pPr lvl="1" eaLnBrk="1" hangingPunct="1">
              <a:lnSpc>
                <a:spcPct val="90000"/>
              </a:lnSpc>
            </a:pPr>
            <a:r>
              <a:rPr lang="en-US" dirty="0" smtClean="0"/>
              <a:t>It is </a:t>
            </a:r>
            <a:r>
              <a:rPr lang="en-US" b="1" i="1" dirty="0" smtClean="0">
                <a:solidFill>
                  <a:schemeClr val="accent6">
                    <a:lumMod val="75000"/>
                  </a:schemeClr>
                </a:solidFill>
              </a:rPr>
              <a:t>still</a:t>
            </a:r>
            <a:r>
              <a:rPr lang="en-US" b="1" i="1" dirty="0" smtClean="0">
                <a:solidFill>
                  <a:schemeClr val="bg2"/>
                </a:solidFill>
              </a:rPr>
              <a:t> </a:t>
            </a:r>
            <a:r>
              <a:rPr lang="en-US" dirty="0" smtClean="0"/>
              <a:t>in our best interest to stay out if we think that the other firm will enter.</a:t>
            </a:r>
          </a:p>
          <a:p>
            <a:pPr lvl="1"/>
            <a:r>
              <a:rPr lang="en-US" dirty="0" smtClean="0"/>
              <a:t>This level of involvement is insufficient: we still have uncertainty that remains unresolved </a:t>
            </a:r>
            <a:r>
              <a:rPr lang="en-US" dirty="0"/>
              <a:t>.</a:t>
            </a:r>
            <a:endParaRPr lang="en-US" dirty="0" smtClean="0"/>
          </a:p>
        </p:txBody>
      </p:sp>
      <p:sp>
        <p:nvSpPr>
          <p:cNvPr id="11266" name="Date Placeholder 3"/>
          <p:cNvSpPr>
            <a:spLocks noGrp="1"/>
          </p:cNvSpPr>
          <p:nvPr>
            <p:ph type="dt" sz="half" idx="10"/>
          </p:nvPr>
        </p:nvSpPr>
        <p:spPr>
          <a:noFill/>
        </p:spPr>
        <p:txBody>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8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90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62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r>
              <a:rPr lang="en-US" sz="1000"/>
              <a:t>Mike Shor</a:t>
            </a:r>
          </a:p>
          <a:p>
            <a:pPr eaLnBrk="1" hangingPunct="1"/>
            <a:r>
              <a:rPr lang="en-US" sz="1000"/>
              <a:t>Game Theory &amp; Business Strategy</a:t>
            </a:r>
          </a:p>
        </p:txBody>
      </p:sp>
      <p:graphicFrame>
        <p:nvGraphicFramePr>
          <p:cNvPr id="965636" name="Group 4"/>
          <p:cNvGraphicFramePr>
            <a:graphicFrameLocks noGrp="1"/>
          </p:cNvGraphicFramePr>
          <p:nvPr/>
        </p:nvGraphicFramePr>
        <p:xfrm>
          <a:off x="3425826" y="3286125"/>
          <a:ext cx="6054727" cy="1554426"/>
        </p:xfrm>
        <a:graphic>
          <a:graphicData uri="http://schemas.openxmlformats.org/drawingml/2006/table">
            <a:tbl>
              <a:tblPr/>
              <a:tblGrid>
                <a:gridCol w="208270">
                  <a:extLst>
                    <a:ext uri="{9D8B030D-6E8A-4147-A177-3AD203B41FA5}">
                      <a16:colId xmlns:a16="http://schemas.microsoft.com/office/drawing/2014/main" val="20000"/>
                    </a:ext>
                  </a:extLst>
                </a:gridCol>
                <a:gridCol w="1031821">
                  <a:extLst>
                    <a:ext uri="{9D8B030D-6E8A-4147-A177-3AD203B41FA5}">
                      <a16:colId xmlns:a16="http://schemas.microsoft.com/office/drawing/2014/main" val="20001"/>
                    </a:ext>
                  </a:extLst>
                </a:gridCol>
                <a:gridCol w="944513">
                  <a:extLst>
                    <a:ext uri="{9D8B030D-6E8A-4147-A177-3AD203B41FA5}">
                      <a16:colId xmlns:a16="http://schemas.microsoft.com/office/drawing/2014/main" val="20002"/>
                    </a:ext>
                  </a:extLst>
                </a:gridCol>
                <a:gridCol w="1935062">
                  <a:extLst>
                    <a:ext uri="{9D8B030D-6E8A-4147-A177-3AD203B41FA5}">
                      <a16:colId xmlns:a16="http://schemas.microsoft.com/office/drawing/2014/main" val="20003"/>
                    </a:ext>
                  </a:extLst>
                </a:gridCol>
                <a:gridCol w="1935061">
                  <a:extLst>
                    <a:ext uri="{9D8B030D-6E8A-4147-A177-3AD203B41FA5}">
                      <a16:colId xmlns:a16="http://schemas.microsoft.com/office/drawing/2014/main" val="20004"/>
                    </a:ext>
                  </a:extLst>
                </a:gridCol>
              </a:tblGrid>
              <a:tr h="518054">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marL="91435" marR="91435" marT="45711" marB="45711" horzOverflow="overflow">
                    <a:lnL cap="flat">
                      <a:noFill/>
                    </a:lnL>
                    <a:lnR>
                      <a:noFill/>
                    </a:lnR>
                    <a:lnT cap="fla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marL="91435" marR="91435" marT="45711" marB="45711" horzOverflow="overflow">
                    <a:lnL>
                      <a:noFill/>
                    </a:lnL>
                    <a:lnR>
                      <a:noFill/>
                    </a:lnR>
                    <a:lnT cap="fla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chemeClr val="folHlink"/>
                          </a:solidFill>
                          <a:effectLst/>
                          <a:latin typeface="Arial" charset="0"/>
                          <a:cs typeface="Arial" charset="0"/>
                        </a:rPr>
                        <a:t>In</a:t>
                      </a:r>
                    </a:p>
                  </a:txBody>
                  <a:tcPr marL="91435" marR="91435" marT="45711" marB="4571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chemeClr val="folHlink"/>
                          </a:solidFill>
                          <a:effectLst/>
                          <a:latin typeface="Arial" charset="0"/>
                          <a:cs typeface="Arial" charset="0"/>
                        </a:rPr>
                        <a:t>Out</a:t>
                      </a:r>
                    </a:p>
                  </a:txBody>
                  <a:tcPr marL="91435" marR="91435" marT="45711" marB="45711" horzOverflow="overflow">
                    <a:lnL>
                      <a:noFill/>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rowSpan="2" gridSpan="2">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rgbClr val="000099"/>
                          </a:solidFill>
                          <a:effectLst/>
                          <a:latin typeface="Arial" charset="0"/>
                          <a:cs typeface="Arial" charset="0"/>
                        </a:rPr>
                        <a:t>Us</a:t>
                      </a:r>
                    </a:p>
                  </a:txBody>
                  <a:tcPr marL="91435" marR="91435" marT="45711" marB="45711" anchor="ctr" horzOverflow="overflow">
                    <a:lnL cap="flat">
                      <a:noFill/>
                    </a:lnL>
                    <a:lnR>
                      <a:noFill/>
                    </a:lnR>
                    <a:lnT>
                      <a:noFill/>
                    </a:lnT>
                    <a:lnB cap="flat">
                      <a:noFill/>
                    </a:lnB>
                    <a:lnTlToBr>
                      <a:noFill/>
                    </a:lnTlToBr>
                    <a:lnBlToTr>
                      <a:noFill/>
                    </a:lnBlToTr>
                    <a:noFill/>
                  </a:tcPr>
                </a:tc>
                <a:tc rowSpan="2"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rgbClr val="000099"/>
                          </a:solidFill>
                          <a:effectLst/>
                          <a:latin typeface="Arial" charset="0"/>
                          <a:cs typeface="Arial" charset="0"/>
                        </a:rPr>
                        <a:t>In</a:t>
                      </a:r>
                    </a:p>
                  </a:txBody>
                  <a:tcPr marL="91435" marR="91435" marT="45711" marB="45711"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rgbClr val="000099"/>
                          </a:solidFill>
                          <a:effectLst/>
                          <a:latin typeface="Courier New" pitchFamily="49" charset="0"/>
                          <a:cs typeface="Arial" charset="0"/>
                        </a:rPr>
                        <a:t> -2</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none" strike="noStrike" cap="none" normalizeH="0" baseline="0" smtClean="0">
                          <a:ln>
                            <a:noFill/>
                          </a:ln>
                          <a:solidFill>
                            <a:schemeClr val="folHlink"/>
                          </a:solidFill>
                          <a:effectLst/>
                          <a:latin typeface="Courier New" pitchFamily="49" charset="0"/>
                          <a:cs typeface="Arial" charset="0"/>
                        </a:rPr>
                        <a:t>-2</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chemeClr val="tx1"/>
                          </a:solidFill>
                          <a:effectLst/>
                          <a:latin typeface="Courier New" pitchFamily="49" charset="0"/>
                          <a:cs typeface="Arial" charset="0"/>
                        </a:rPr>
                        <a:t>  </a:t>
                      </a:r>
                      <a:r>
                        <a:rPr kumimoji="0" lang="en-US" sz="2800" b="1" i="0" u="sng" strike="noStrike" cap="none" normalizeH="0" baseline="0" smtClean="0">
                          <a:ln>
                            <a:noFill/>
                          </a:ln>
                          <a:solidFill>
                            <a:srgbClr val="000099"/>
                          </a:solidFill>
                          <a:effectLst/>
                          <a:latin typeface="Courier New" pitchFamily="49" charset="0"/>
                          <a:cs typeface="Arial" charset="0"/>
                        </a:rPr>
                        <a:t>3</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sng" strike="noStrike" cap="none" normalizeH="0" baseline="0" smtClean="0">
                          <a:ln>
                            <a:noFill/>
                          </a:ln>
                          <a:solidFill>
                            <a:schemeClr val="folHlink"/>
                          </a:solidFill>
                          <a:effectLst/>
                          <a:latin typeface="Courier New" pitchFamily="49" charset="0"/>
                          <a:cs typeface="Arial" charset="0"/>
                        </a:rPr>
                        <a:t>0</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gridSpan="2"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rgbClr val="000099"/>
                          </a:solidFill>
                          <a:effectLst/>
                          <a:latin typeface="Arial" charset="0"/>
                          <a:cs typeface="Arial" charset="0"/>
                        </a:rPr>
                        <a:t>Out</a:t>
                      </a:r>
                    </a:p>
                  </a:txBody>
                  <a:tcPr marL="91435" marR="91435" marT="45711" marB="45711"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rgbClr val="000099"/>
                          </a:solidFill>
                          <a:effectLst/>
                          <a:latin typeface="Courier New" pitchFamily="49" charset="0"/>
                          <a:cs typeface="Arial" charset="0"/>
                        </a:rPr>
                        <a:t> </a:t>
                      </a:r>
                      <a:r>
                        <a:rPr kumimoji="0" lang="en-US" sz="2800" b="1" i="0" u="sng" strike="noStrike" cap="none" normalizeH="0" baseline="0" smtClean="0">
                          <a:ln>
                            <a:noFill/>
                          </a:ln>
                          <a:solidFill>
                            <a:srgbClr val="000099"/>
                          </a:solidFill>
                          <a:effectLst/>
                          <a:latin typeface="Courier New" pitchFamily="49" charset="0"/>
                          <a:cs typeface="Arial" charset="0"/>
                        </a:rPr>
                        <a:t>-1</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sng" strike="noStrike" cap="none" normalizeH="0" baseline="0" smtClean="0">
                          <a:ln>
                            <a:noFill/>
                          </a:ln>
                          <a:solidFill>
                            <a:schemeClr val="folHlink"/>
                          </a:solidFill>
                          <a:effectLst/>
                          <a:latin typeface="Courier New" pitchFamily="49" charset="0"/>
                          <a:cs typeface="Arial" charset="0"/>
                        </a:rPr>
                        <a:t>3</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chemeClr val="tx1"/>
                          </a:solidFill>
                          <a:effectLst/>
                          <a:latin typeface="Courier New" pitchFamily="49" charset="0"/>
                          <a:cs typeface="Arial" charset="0"/>
                        </a:rPr>
                        <a:t> </a:t>
                      </a:r>
                      <a:r>
                        <a:rPr kumimoji="0" lang="en-US" sz="2800" b="1" i="0" u="none" strike="noStrike" cap="none" normalizeH="0" baseline="0" smtClean="0">
                          <a:ln>
                            <a:noFill/>
                          </a:ln>
                          <a:solidFill>
                            <a:srgbClr val="000099"/>
                          </a:solidFill>
                          <a:effectLst/>
                          <a:latin typeface="Courier New" pitchFamily="49" charset="0"/>
                          <a:cs typeface="Arial" charset="0"/>
                        </a:rPr>
                        <a:t>-1</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none" strike="noStrike" cap="none" normalizeH="0" baseline="0" smtClean="0">
                          <a:ln>
                            <a:noFill/>
                          </a:ln>
                          <a:solidFill>
                            <a:schemeClr val="folHlink"/>
                          </a:solidFill>
                          <a:effectLst/>
                          <a:latin typeface="Courier New" pitchFamily="49" charset="0"/>
                          <a:cs typeface="Arial" charset="0"/>
                        </a:rPr>
                        <a:t>0</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1288" name="Text Box 30"/>
          <p:cNvSpPr txBox="1">
            <a:spLocks noChangeArrowheads="1"/>
          </p:cNvSpPr>
          <p:nvPr/>
        </p:nvSpPr>
        <p:spPr bwMode="auto">
          <a:xfrm>
            <a:off x="6988176" y="2894807"/>
            <a:ext cx="19970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8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90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62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spcBef>
                <a:spcPct val="50000"/>
              </a:spcBef>
              <a:buFont typeface="Wingdings" pitchFamily="2" charset="2"/>
              <a:buNone/>
            </a:pPr>
            <a:r>
              <a:rPr lang="en-US" sz="2800" dirty="0">
                <a:solidFill>
                  <a:schemeClr val="tx2"/>
                </a:solidFill>
              </a:rPr>
              <a:t>Them</a:t>
            </a:r>
          </a:p>
        </p:txBody>
      </p:sp>
    </p:spTree>
    <p:extLst>
      <p:ext uri="{BB962C8B-B14F-4D97-AF65-F5344CB8AC3E}">
        <p14:creationId xmlns:p14="http://schemas.microsoft.com/office/powerpoint/2010/main" val="4033092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a:xfrm>
            <a:off x="2133600" y="381000"/>
            <a:ext cx="7772400" cy="374650"/>
          </a:xfrm>
        </p:spPr>
        <p:txBody>
          <a:bodyPr>
            <a:normAutofit fontScale="90000"/>
          </a:bodyPr>
          <a:lstStyle/>
          <a:p>
            <a:pPr eaLnBrk="1" hangingPunct="1"/>
            <a:r>
              <a:rPr lang="en-US" dirty="0" smtClean="0"/>
              <a:t>CREDIBLE Commitment</a:t>
            </a:r>
          </a:p>
        </p:txBody>
      </p:sp>
      <p:sp>
        <p:nvSpPr>
          <p:cNvPr id="12293" name="Rectangle 3"/>
          <p:cNvSpPr>
            <a:spLocks noGrp="1" noChangeArrowheads="1"/>
          </p:cNvSpPr>
          <p:nvPr>
            <p:ph idx="1"/>
          </p:nvPr>
        </p:nvSpPr>
        <p:spPr>
          <a:xfrm>
            <a:off x="2597785" y="1203324"/>
            <a:ext cx="8001000" cy="5143501"/>
          </a:xfrm>
        </p:spPr>
        <p:txBody>
          <a:bodyPr>
            <a:normAutofit lnSpcReduction="10000"/>
          </a:bodyPr>
          <a:lstStyle/>
          <a:p>
            <a:pPr eaLnBrk="1" hangingPunct="1">
              <a:lnSpc>
                <a:spcPct val="90000"/>
              </a:lnSpc>
            </a:pPr>
            <a:r>
              <a:rPr lang="en-US" dirty="0" smtClean="0"/>
              <a:t>Now suppose we make a larger initial investment:</a:t>
            </a:r>
          </a:p>
          <a:p>
            <a:pPr lvl="1"/>
            <a:r>
              <a:rPr lang="en-US" dirty="0" smtClean="0"/>
              <a:t>Invest first </a:t>
            </a:r>
            <a:r>
              <a:rPr lang="en-US" dirty="0" smtClean="0">
                <a:solidFill>
                  <a:srgbClr val="040F76"/>
                </a:solidFill>
              </a:rPr>
              <a:t>$3 million</a:t>
            </a:r>
            <a:r>
              <a:rPr lang="en-US" dirty="0" smtClean="0"/>
              <a:t> to deter entry, </a:t>
            </a:r>
            <a:r>
              <a:rPr lang="en-US" dirty="0"/>
              <a:t>which </a:t>
            </a:r>
            <a:r>
              <a:rPr lang="en-US" dirty="0" smtClean="0"/>
              <a:t>amount is </a:t>
            </a:r>
            <a:r>
              <a:rPr lang="en-US" dirty="0"/>
              <a:t>lost if we then quit.</a:t>
            </a:r>
            <a:endParaRPr lang="en-US" dirty="0" smtClean="0"/>
          </a:p>
          <a:p>
            <a:pPr lvl="1" eaLnBrk="1" hangingPunct="1">
              <a:lnSpc>
                <a:spcPct val="90000"/>
              </a:lnSpc>
              <a:buFont typeface="Wingdings" pitchFamily="2" charset="2"/>
              <a:buNone/>
            </a:pPr>
            <a:endParaRPr lang="en-US" dirty="0" smtClean="0"/>
          </a:p>
          <a:p>
            <a:pPr lvl="1" eaLnBrk="1" hangingPunct="1">
              <a:lnSpc>
                <a:spcPct val="90000"/>
              </a:lnSpc>
            </a:pPr>
            <a:endParaRPr lang="en-US" sz="4400" dirty="0">
              <a:solidFill>
                <a:srgbClr val="FF0000"/>
              </a:solidFill>
            </a:endParaRPr>
          </a:p>
          <a:p>
            <a:pPr lvl="1" eaLnBrk="1" hangingPunct="1">
              <a:lnSpc>
                <a:spcPct val="90000"/>
              </a:lnSpc>
            </a:pPr>
            <a:endParaRPr lang="en-US" sz="4000" dirty="0">
              <a:solidFill>
                <a:srgbClr val="FF0000"/>
              </a:solidFill>
            </a:endParaRPr>
          </a:p>
          <a:p>
            <a:pPr lvl="1" eaLnBrk="1" hangingPunct="1">
              <a:lnSpc>
                <a:spcPct val="90000"/>
              </a:lnSpc>
            </a:pPr>
            <a:endParaRPr lang="en-US" sz="2400" dirty="0">
              <a:solidFill>
                <a:srgbClr val="FF0000"/>
              </a:solidFill>
            </a:endParaRPr>
          </a:p>
          <a:p>
            <a:pPr lvl="1" eaLnBrk="1" hangingPunct="1">
              <a:lnSpc>
                <a:spcPct val="90000"/>
              </a:lnSpc>
            </a:pPr>
            <a:endParaRPr lang="en-US" sz="2400" dirty="0">
              <a:solidFill>
                <a:srgbClr val="FF0000"/>
              </a:solidFill>
            </a:endParaRPr>
          </a:p>
          <a:p>
            <a:pPr lvl="1" eaLnBrk="1" hangingPunct="1">
              <a:lnSpc>
                <a:spcPct val="90000"/>
              </a:lnSpc>
            </a:pPr>
            <a:endParaRPr lang="en-US" dirty="0" smtClean="0">
              <a:solidFill>
                <a:srgbClr val="FF0000"/>
              </a:solidFill>
            </a:endParaRPr>
          </a:p>
          <a:p>
            <a:pPr lvl="1" eaLnBrk="1" hangingPunct="1">
              <a:lnSpc>
                <a:spcPct val="90000"/>
              </a:lnSpc>
            </a:pPr>
            <a:r>
              <a:rPr lang="en-US" dirty="0" smtClean="0"/>
              <a:t>Now, it is our </a:t>
            </a:r>
            <a:r>
              <a:rPr lang="en-US" b="1" i="1" dirty="0" smtClean="0">
                <a:solidFill>
                  <a:schemeClr val="bg2"/>
                </a:solidFill>
              </a:rPr>
              <a:t>dominant strategy </a:t>
            </a:r>
            <a:r>
              <a:rPr lang="en-US" dirty="0" smtClean="0"/>
              <a:t>to enter regardless of what the other firm will do.</a:t>
            </a:r>
          </a:p>
          <a:p>
            <a:r>
              <a:rPr lang="en-US" dirty="0"/>
              <a:t>By reducing our own payoffs from staying out, we have committed to </a:t>
            </a:r>
            <a:r>
              <a:rPr lang="en-US" dirty="0" smtClean="0"/>
              <a:t>entry.</a:t>
            </a:r>
            <a:endParaRPr lang="en-US" dirty="0"/>
          </a:p>
          <a:p>
            <a:r>
              <a:rPr lang="en-US" dirty="0"/>
              <a:t>This is like a first-mover </a:t>
            </a:r>
            <a:r>
              <a:rPr lang="en-US" dirty="0" smtClean="0"/>
              <a:t>advantage.</a:t>
            </a:r>
            <a:endParaRPr lang="en-US" dirty="0"/>
          </a:p>
          <a:p>
            <a:pPr lvl="1" eaLnBrk="1" hangingPunct="1">
              <a:lnSpc>
                <a:spcPct val="90000"/>
              </a:lnSpc>
            </a:pPr>
            <a:endParaRPr lang="en-US" dirty="0" smtClean="0"/>
          </a:p>
        </p:txBody>
      </p:sp>
      <p:sp>
        <p:nvSpPr>
          <p:cNvPr id="12290" name="Date Placeholder 3"/>
          <p:cNvSpPr>
            <a:spLocks noGrp="1"/>
          </p:cNvSpPr>
          <p:nvPr>
            <p:ph type="dt" sz="half" idx="10"/>
          </p:nvPr>
        </p:nvSpPr>
        <p:spPr>
          <a:noFill/>
        </p:spPr>
        <p:txBody>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8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90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62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r>
              <a:rPr lang="en-US" sz="1000"/>
              <a:t>Mike Shor</a:t>
            </a:r>
          </a:p>
          <a:p>
            <a:pPr eaLnBrk="1" hangingPunct="1"/>
            <a:r>
              <a:rPr lang="en-US" sz="1000"/>
              <a:t>Game Theory &amp; Business Strategy</a:t>
            </a:r>
          </a:p>
        </p:txBody>
      </p:sp>
      <p:graphicFrame>
        <p:nvGraphicFramePr>
          <p:cNvPr id="969732" name="Group 4"/>
          <p:cNvGraphicFramePr>
            <a:graphicFrameLocks noGrp="1"/>
          </p:cNvGraphicFramePr>
          <p:nvPr>
            <p:extLst>
              <p:ext uri="{D42A27DB-BD31-4B8C-83A1-F6EECF244321}">
                <p14:modId xmlns:p14="http://schemas.microsoft.com/office/powerpoint/2010/main" val="3678709250"/>
              </p:ext>
            </p:extLst>
          </p:nvPr>
        </p:nvGraphicFramePr>
        <p:xfrm>
          <a:off x="3019424" y="2816225"/>
          <a:ext cx="6054727" cy="1554426"/>
        </p:xfrm>
        <a:graphic>
          <a:graphicData uri="http://schemas.openxmlformats.org/drawingml/2006/table">
            <a:tbl>
              <a:tblPr/>
              <a:tblGrid>
                <a:gridCol w="208270">
                  <a:extLst>
                    <a:ext uri="{9D8B030D-6E8A-4147-A177-3AD203B41FA5}">
                      <a16:colId xmlns:a16="http://schemas.microsoft.com/office/drawing/2014/main" val="20000"/>
                    </a:ext>
                  </a:extLst>
                </a:gridCol>
                <a:gridCol w="1031821">
                  <a:extLst>
                    <a:ext uri="{9D8B030D-6E8A-4147-A177-3AD203B41FA5}">
                      <a16:colId xmlns:a16="http://schemas.microsoft.com/office/drawing/2014/main" val="20001"/>
                    </a:ext>
                  </a:extLst>
                </a:gridCol>
                <a:gridCol w="944513">
                  <a:extLst>
                    <a:ext uri="{9D8B030D-6E8A-4147-A177-3AD203B41FA5}">
                      <a16:colId xmlns:a16="http://schemas.microsoft.com/office/drawing/2014/main" val="20002"/>
                    </a:ext>
                  </a:extLst>
                </a:gridCol>
                <a:gridCol w="1935062">
                  <a:extLst>
                    <a:ext uri="{9D8B030D-6E8A-4147-A177-3AD203B41FA5}">
                      <a16:colId xmlns:a16="http://schemas.microsoft.com/office/drawing/2014/main" val="20003"/>
                    </a:ext>
                  </a:extLst>
                </a:gridCol>
                <a:gridCol w="1935061">
                  <a:extLst>
                    <a:ext uri="{9D8B030D-6E8A-4147-A177-3AD203B41FA5}">
                      <a16:colId xmlns:a16="http://schemas.microsoft.com/office/drawing/2014/main" val="20004"/>
                    </a:ext>
                  </a:extLst>
                </a:gridCol>
              </a:tblGrid>
              <a:tr h="518054">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marL="91435" marR="91435" marT="45711" marB="45711" horzOverflow="overflow">
                    <a:lnL cap="flat">
                      <a:noFill/>
                    </a:lnL>
                    <a:lnR>
                      <a:noFill/>
                    </a:lnR>
                    <a:lnT cap="fla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marL="91435" marR="91435" marT="45711" marB="45711" horzOverflow="overflow">
                    <a:lnL>
                      <a:noFill/>
                    </a:lnL>
                    <a:lnR>
                      <a:noFill/>
                    </a:lnR>
                    <a:lnT cap="fla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chemeClr val="folHlink"/>
                          </a:solidFill>
                          <a:effectLst/>
                          <a:latin typeface="Arial" charset="0"/>
                          <a:cs typeface="Arial" charset="0"/>
                        </a:rPr>
                        <a:t>In</a:t>
                      </a:r>
                    </a:p>
                  </a:txBody>
                  <a:tcPr marL="91435" marR="91435" marT="45711" marB="45711" horzOverflow="overflow">
                    <a:lnL>
                      <a:noFill/>
                    </a:lnL>
                    <a:lnR>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chemeClr val="folHlink"/>
                          </a:solidFill>
                          <a:effectLst/>
                          <a:latin typeface="Arial" charset="0"/>
                          <a:cs typeface="Arial" charset="0"/>
                        </a:rPr>
                        <a:t>Out</a:t>
                      </a:r>
                    </a:p>
                  </a:txBody>
                  <a:tcPr marL="91435" marR="91435" marT="45711" marB="45711" horzOverflow="overflow">
                    <a:lnL>
                      <a:noFill/>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054">
                <a:tc rowSpan="2" gridSpan="2">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dirty="0" smtClean="0">
                          <a:ln>
                            <a:noFill/>
                          </a:ln>
                          <a:solidFill>
                            <a:srgbClr val="000099"/>
                          </a:solidFill>
                          <a:effectLst/>
                          <a:latin typeface="Arial" charset="0"/>
                          <a:cs typeface="Arial" charset="0"/>
                        </a:rPr>
                        <a:t>Us</a:t>
                      </a:r>
                    </a:p>
                  </a:txBody>
                  <a:tcPr marL="91435" marR="91435" marT="45711" marB="45711" anchor="ctr" horzOverflow="overflow">
                    <a:lnL cap="flat">
                      <a:noFill/>
                    </a:lnL>
                    <a:lnR>
                      <a:noFill/>
                    </a:lnR>
                    <a:lnT>
                      <a:noFill/>
                    </a:lnT>
                    <a:lnB cap="flat">
                      <a:noFill/>
                    </a:lnB>
                    <a:lnTlToBr>
                      <a:noFill/>
                    </a:lnTlToBr>
                    <a:lnBlToTr>
                      <a:noFill/>
                    </a:lnBlToTr>
                    <a:noFill/>
                  </a:tcPr>
                </a:tc>
                <a:tc rowSpan="2"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rgbClr val="000099"/>
                          </a:solidFill>
                          <a:effectLst/>
                          <a:latin typeface="Arial" charset="0"/>
                          <a:cs typeface="Arial" charset="0"/>
                        </a:rPr>
                        <a:t>In</a:t>
                      </a:r>
                    </a:p>
                  </a:txBody>
                  <a:tcPr marL="91435" marR="91435" marT="45711" marB="45711"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rgbClr val="000099"/>
                          </a:solidFill>
                          <a:effectLst/>
                          <a:latin typeface="Courier New" pitchFamily="49" charset="0"/>
                          <a:cs typeface="Arial" charset="0"/>
                        </a:rPr>
                        <a:t> </a:t>
                      </a:r>
                      <a:r>
                        <a:rPr kumimoji="0" lang="en-US" sz="2800" b="1" i="0" u="sng" strike="noStrike" cap="none" normalizeH="0" baseline="0" smtClean="0">
                          <a:ln>
                            <a:noFill/>
                          </a:ln>
                          <a:solidFill>
                            <a:srgbClr val="000099"/>
                          </a:solidFill>
                          <a:effectLst/>
                          <a:latin typeface="Courier New" pitchFamily="49" charset="0"/>
                          <a:cs typeface="Arial" charset="0"/>
                        </a:rPr>
                        <a:t>-2</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none" strike="noStrike" cap="none" normalizeH="0" baseline="0" smtClean="0">
                          <a:ln>
                            <a:noFill/>
                          </a:ln>
                          <a:solidFill>
                            <a:schemeClr val="folHlink"/>
                          </a:solidFill>
                          <a:effectLst/>
                          <a:latin typeface="Courier New" pitchFamily="49" charset="0"/>
                          <a:cs typeface="Arial" charset="0"/>
                        </a:rPr>
                        <a:t>-2</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chemeClr val="tx1"/>
                          </a:solidFill>
                          <a:effectLst/>
                          <a:latin typeface="Courier New" pitchFamily="49" charset="0"/>
                          <a:cs typeface="Arial" charset="0"/>
                        </a:rPr>
                        <a:t>  </a:t>
                      </a:r>
                      <a:r>
                        <a:rPr kumimoji="0" lang="en-US" sz="2800" b="1" i="0" u="sng" strike="noStrike" cap="none" normalizeH="0" baseline="0" smtClean="0">
                          <a:ln>
                            <a:noFill/>
                          </a:ln>
                          <a:solidFill>
                            <a:srgbClr val="000099"/>
                          </a:solidFill>
                          <a:effectLst/>
                          <a:latin typeface="Courier New" pitchFamily="49" charset="0"/>
                          <a:cs typeface="Arial" charset="0"/>
                        </a:rPr>
                        <a:t>3</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sng" strike="noStrike" cap="none" normalizeH="0" baseline="0" smtClean="0">
                          <a:ln>
                            <a:noFill/>
                          </a:ln>
                          <a:solidFill>
                            <a:schemeClr val="folHlink"/>
                          </a:solidFill>
                          <a:effectLst/>
                          <a:latin typeface="Courier New" pitchFamily="49" charset="0"/>
                          <a:cs typeface="Arial" charset="0"/>
                        </a:rPr>
                        <a:t>0</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gridSpan="2" vMerge="1">
                  <a:txBody>
                    <a:bodyPr/>
                    <a:lstStyle/>
                    <a:p>
                      <a:endParaRPr lang="en-US"/>
                    </a:p>
                  </a:txBody>
                  <a:tcPr/>
                </a:tc>
                <a:tc hMerge="1"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0" i="0" u="none" strike="noStrike" cap="none" normalizeH="0" baseline="0" smtClean="0">
                          <a:ln>
                            <a:noFill/>
                          </a:ln>
                          <a:solidFill>
                            <a:srgbClr val="000099"/>
                          </a:solidFill>
                          <a:effectLst/>
                          <a:latin typeface="Arial" charset="0"/>
                          <a:cs typeface="Arial" charset="0"/>
                        </a:rPr>
                        <a:t>Out</a:t>
                      </a:r>
                    </a:p>
                  </a:txBody>
                  <a:tcPr marL="91435" marR="91435" marT="45711" marB="45711"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smtClean="0">
                          <a:ln>
                            <a:noFill/>
                          </a:ln>
                          <a:solidFill>
                            <a:srgbClr val="000099"/>
                          </a:solidFill>
                          <a:effectLst/>
                          <a:latin typeface="Courier New" pitchFamily="49" charset="0"/>
                          <a:cs typeface="Arial" charset="0"/>
                        </a:rPr>
                        <a:t> -3</a:t>
                      </a:r>
                      <a:r>
                        <a:rPr kumimoji="0" lang="en-US" sz="2800" b="1" i="0" u="none" strike="noStrike" cap="none" normalizeH="0" baseline="0" smtClean="0">
                          <a:ln>
                            <a:noFill/>
                          </a:ln>
                          <a:solidFill>
                            <a:schemeClr val="tx1"/>
                          </a:solidFill>
                          <a:effectLst/>
                          <a:latin typeface="Courier New" pitchFamily="49" charset="0"/>
                          <a:cs typeface="Arial" charset="0"/>
                        </a:rPr>
                        <a:t> ,  </a:t>
                      </a:r>
                      <a:r>
                        <a:rPr kumimoji="0" lang="en-US" sz="2800" b="1" i="0" u="sng" strike="noStrike" cap="none" normalizeH="0" baseline="0" smtClean="0">
                          <a:ln>
                            <a:noFill/>
                          </a:ln>
                          <a:solidFill>
                            <a:schemeClr val="folHlink"/>
                          </a:solidFill>
                          <a:effectLst/>
                          <a:latin typeface="Courier New" pitchFamily="49" charset="0"/>
                          <a:cs typeface="Arial" charset="0"/>
                        </a:rPr>
                        <a:t>3</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40F76"/>
                        </a:buClr>
                        <a:buSzPct val="75000"/>
                        <a:buFont typeface="Wingdings" pitchFamily="2" charset="2"/>
                        <a:buNone/>
                        <a:tabLst/>
                      </a:pPr>
                      <a:r>
                        <a:rPr kumimoji="0" lang="en-US" sz="2800" b="1" i="0" u="none" strike="noStrike" cap="none" normalizeH="0" baseline="0" dirty="0" smtClean="0">
                          <a:ln>
                            <a:noFill/>
                          </a:ln>
                          <a:solidFill>
                            <a:schemeClr val="tx1"/>
                          </a:solidFill>
                          <a:effectLst/>
                          <a:latin typeface="Courier New" pitchFamily="49" charset="0"/>
                          <a:cs typeface="Arial" charset="0"/>
                        </a:rPr>
                        <a:t> </a:t>
                      </a:r>
                      <a:r>
                        <a:rPr kumimoji="0" lang="en-US" sz="2800" b="1" i="0" u="none" strike="noStrike" cap="none" normalizeH="0" baseline="0" dirty="0" smtClean="0">
                          <a:ln>
                            <a:noFill/>
                          </a:ln>
                          <a:solidFill>
                            <a:srgbClr val="000099"/>
                          </a:solidFill>
                          <a:effectLst/>
                          <a:latin typeface="Courier New" pitchFamily="49" charset="0"/>
                          <a:cs typeface="Arial" charset="0"/>
                        </a:rPr>
                        <a:t>-3</a:t>
                      </a:r>
                      <a:r>
                        <a:rPr kumimoji="0" lang="en-US" sz="2800" b="1" i="0" u="none" strike="noStrike" cap="none" normalizeH="0" baseline="0" dirty="0" smtClean="0">
                          <a:ln>
                            <a:noFill/>
                          </a:ln>
                          <a:solidFill>
                            <a:schemeClr val="tx1"/>
                          </a:solidFill>
                          <a:effectLst/>
                          <a:latin typeface="Courier New" pitchFamily="49" charset="0"/>
                          <a:cs typeface="Arial" charset="0"/>
                        </a:rPr>
                        <a:t> , </a:t>
                      </a:r>
                      <a:r>
                        <a:rPr kumimoji="0" lang="en-US" sz="2800" b="1" i="0" u="none" strike="noStrike" cap="none" normalizeH="0" baseline="0" dirty="0" smtClean="0">
                          <a:ln>
                            <a:noFill/>
                          </a:ln>
                          <a:solidFill>
                            <a:schemeClr val="folHlink"/>
                          </a:solidFill>
                          <a:effectLst/>
                          <a:latin typeface="Courier New" pitchFamily="49" charset="0"/>
                          <a:cs typeface="Arial" charset="0"/>
                        </a:rPr>
                        <a:t>0</a:t>
                      </a:r>
                    </a:p>
                  </a:txBody>
                  <a:tcPr marL="91435" marR="91435" marT="45711" marB="4571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2312" name="Text Box 30"/>
          <p:cNvSpPr txBox="1">
            <a:spLocks noChangeArrowheads="1"/>
          </p:cNvSpPr>
          <p:nvPr/>
        </p:nvSpPr>
        <p:spPr bwMode="auto">
          <a:xfrm>
            <a:off x="6598285" y="2401888"/>
            <a:ext cx="19970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6pPr>
            <a:lvl7pPr marL="29718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7pPr>
            <a:lvl8pPr marL="34290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8pPr>
            <a:lvl9pPr marL="3886200" indent="-228600" algn="ctr" eaLnBrk="0" fontAlgn="base" hangingPunct="0">
              <a:spcBef>
                <a:spcPct val="20000"/>
              </a:spcBef>
              <a:spcAft>
                <a:spcPct val="0"/>
              </a:spcAft>
              <a:buClr>
                <a:schemeClr val="bg1"/>
              </a:buClr>
              <a:buFont typeface="Wingdings" pitchFamily="2" charset="2"/>
              <a:buChar char="•"/>
              <a:defRPr sz="1400">
                <a:solidFill>
                  <a:schemeClr val="tx1"/>
                </a:solidFill>
                <a:latin typeface="Arial" charset="0"/>
                <a:cs typeface="Arial" charset="0"/>
              </a:defRPr>
            </a:lvl9pPr>
          </a:lstStyle>
          <a:p>
            <a:pPr eaLnBrk="1" hangingPunct="1">
              <a:spcBef>
                <a:spcPct val="50000"/>
              </a:spcBef>
              <a:buFont typeface="Wingdings" pitchFamily="2" charset="2"/>
              <a:buNone/>
            </a:pPr>
            <a:r>
              <a:rPr lang="en-US" sz="2800" dirty="0">
                <a:solidFill>
                  <a:schemeClr val="tx2"/>
                </a:solidFill>
              </a:rPr>
              <a:t>Them</a:t>
            </a:r>
          </a:p>
        </p:txBody>
      </p:sp>
    </p:spTree>
    <p:extLst>
      <p:ext uri="{BB962C8B-B14F-4D97-AF65-F5344CB8AC3E}">
        <p14:creationId xmlns:p14="http://schemas.microsoft.com/office/powerpoint/2010/main" val="1966169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2209800" y="152400"/>
            <a:ext cx="9017000" cy="914400"/>
          </a:xfrm>
        </p:spPr>
        <p:txBody>
          <a:bodyPr>
            <a:normAutofit fontScale="90000"/>
          </a:bodyPr>
          <a:lstStyle/>
          <a:p>
            <a:pPr eaLnBrk="1" hangingPunct="1"/>
            <a:r>
              <a:rPr lang="en-US" dirty="0" smtClean="0"/>
              <a:t>Reducing Payoffs: Contracting</a:t>
            </a:r>
          </a:p>
        </p:txBody>
      </p:sp>
      <p:sp>
        <p:nvSpPr>
          <p:cNvPr id="14341" name="Rectangle 3"/>
          <p:cNvSpPr>
            <a:spLocks noGrp="1" noChangeArrowheads="1"/>
          </p:cNvSpPr>
          <p:nvPr>
            <p:ph idx="1"/>
          </p:nvPr>
        </p:nvSpPr>
        <p:spPr>
          <a:xfrm>
            <a:off x="1828799" y="1066800"/>
            <a:ext cx="9288379" cy="5289550"/>
          </a:xfrm>
        </p:spPr>
        <p:txBody>
          <a:bodyPr>
            <a:normAutofit lnSpcReduction="10000"/>
          </a:bodyPr>
          <a:lstStyle/>
          <a:p>
            <a:pPr eaLnBrk="1" hangingPunct="1">
              <a:lnSpc>
                <a:spcPct val="90000"/>
              </a:lnSpc>
            </a:pPr>
            <a:r>
              <a:rPr lang="en-US" dirty="0" smtClean="0"/>
              <a:t>Consider another example of a credible commitment.</a:t>
            </a:r>
          </a:p>
          <a:p>
            <a:r>
              <a:rPr lang="en-US" dirty="0" smtClean="0"/>
              <a:t>Suppose you don’t want to pay more </a:t>
            </a:r>
            <a:r>
              <a:rPr lang="en-US" dirty="0"/>
              <a:t>than $200 </a:t>
            </a:r>
            <a:r>
              <a:rPr lang="en-US" dirty="0" smtClean="0"/>
              <a:t>million for an acquisition target.</a:t>
            </a:r>
            <a:endParaRPr lang="en-US" dirty="0"/>
          </a:p>
          <a:p>
            <a:pPr eaLnBrk="1" hangingPunct="1">
              <a:lnSpc>
                <a:spcPct val="90000"/>
              </a:lnSpc>
            </a:pPr>
            <a:r>
              <a:rPr lang="en-US" dirty="0" smtClean="0"/>
              <a:t>It is known that you can “afford” payments of $20 million/yr. for 20 years; if the interest rate is 7%, this means that you can afford $211.88m (PV of $20/yr. for 20 years at 7%). How can you hold out for $200m.?</a:t>
            </a:r>
          </a:p>
          <a:p>
            <a:pPr eaLnBrk="1" hangingPunct="1">
              <a:lnSpc>
                <a:spcPct val="90000"/>
              </a:lnSpc>
            </a:pPr>
            <a:r>
              <a:rPr lang="en-US" dirty="0" smtClean="0"/>
              <a:t>Suppose you finance takeover for 20 years at 7%</a:t>
            </a:r>
          </a:p>
          <a:p>
            <a:pPr lvl="1" eaLnBrk="1" hangingPunct="1">
              <a:lnSpc>
                <a:spcPct val="90000"/>
              </a:lnSpc>
            </a:pPr>
            <a:r>
              <a:rPr lang="en-US" dirty="0" smtClean="0"/>
              <a:t>Add penalty: if amount greater than $200 million, +1.5 points on interest rate</a:t>
            </a:r>
          </a:p>
          <a:p>
            <a:pPr eaLnBrk="1" hangingPunct="1">
              <a:lnSpc>
                <a:spcPct val="90000"/>
              </a:lnSpc>
            </a:pPr>
            <a:r>
              <a:rPr lang="en-US" dirty="0" smtClean="0"/>
              <a:t>Annual Payments:</a:t>
            </a:r>
          </a:p>
          <a:p>
            <a:pPr lvl="2" eaLnBrk="1" hangingPunct="1">
              <a:lnSpc>
                <a:spcPct val="90000"/>
              </a:lnSpc>
            </a:pPr>
            <a:r>
              <a:rPr lang="en-US" dirty="0" smtClean="0"/>
              <a:t>$200 million:		$18.8 million / year</a:t>
            </a:r>
          </a:p>
          <a:p>
            <a:pPr lvl="2" eaLnBrk="1" hangingPunct="1">
              <a:lnSpc>
                <a:spcPct val="90000"/>
              </a:lnSpc>
            </a:pPr>
            <a:r>
              <a:rPr lang="en-US" dirty="0" smtClean="0"/>
              <a:t>$210 million:		$19.82 million / year – still affordable</a:t>
            </a:r>
          </a:p>
          <a:p>
            <a:pPr lvl="2" eaLnBrk="1" hangingPunct="1">
              <a:lnSpc>
                <a:spcPct val="90000"/>
              </a:lnSpc>
            </a:pPr>
            <a:r>
              <a:rPr lang="en-US" dirty="0" smtClean="0"/>
              <a:t>But with penalty: 	$22.19 million / year -- unaffordable</a:t>
            </a:r>
          </a:p>
          <a:p>
            <a:pPr eaLnBrk="1" hangingPunct="1">
              <a:lnSpc>
                <a:spcPct val="90000"/>
              </a:lnSpc>
            </a:pPr>
            <a:r>
              <a:rPr lang="en-US" dirty="0" smtClean="0"/>
              <a:t>So it’s clear that the acquirer will not pay more than $200m.</a:t>
            </a:r>
          </a:p>
          <a:p>
            <a:pPr eaLnBrk="1" hangingPunct="1">
              <a:lnSpc>
                <a:spcPct val="90000"/>
              </a:lnSpc>
            </a:pPr>
            <a:r>
              <a:rPr lang="en-US" dirty="0" smtClean="0"/>
              <a:t>This is, therefore, a credible commitment.</a:t>
            </a:r>
          </a:p>
        </p:txBody>
      </p:sp>
    </p:spTree>
    <p:extLst>
      <p:ext uri="{BB962C8B-B14F-4D97-AF65-F5344CB8AC3E}">
        <p14:creationId xmlns:p14="http://schemas.microsoft.com/office/powerpoint/2010/main" val="4074288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
            <a:ext cx="9944100" cy="838200"/>
          </a:xfrm>
        </p:spPr>
        <p:txBody>
          <a:bodyPr>
            <a:normAutofit/>
          </a:bodyPr>
          <a:lstStyle/>
          <a:p>
            <a:r>
              <a:rPr lang="en-US" dirty="0" smtClean="0"/>
              <a:t>Commitment with Financing Policy</a:t>
            </a:r>
            <a:endParaRPr lang="en-US" dirty="0"/>
          </a:p>
        </p:txBody>
      </p:sp>
      <p:sp>
        <p:nvSpPr>
          <p:cNvPr id="3" name="Content Placeholder 2"/>
          <p:cNvSpPr>
            <a:spLocks noGrp="1"/>
          </p:cNvSpPr>
          <p:nvPr>
            <p:ph idx="1"/>
          </p:nvPr>
        </p:nvSpPr>
        <p:spPr>
          <a:xfrm>
            <a:off x="1981200" y="1143000"/>
            <a:ext cx="9245600" cy="5410200"/>
          </a:xfrm>
        </p:spPr>
        <p:txBody>
          <a:bodyPr>
            <a:normAutofit lnSpcReduction="10000"/>
          </a:bodyPr>
          <a:lstStyle/>
          <a:p>
            <a:r>
              <a:rPr lang="en-US" dirty="0" smtClean="0"/>
              <a:t>Managers have an incentive to take negative NPV projects if they have private benefits (from perks) from firm investment.  </a:t>
            </a:r>
          </a:p>
          <a:p>
            <a:r>
              <a:rPr lang="en-US" dirty="0" smtClean="0"/>
              <a:t>This would discourage outside investment and might even discourage good employees from working for the firm, if we assume that good employees would rather work for profitable firms.  How would resolve this problem?</a:t>
            </a:r>
          </a:p>
          <a:p>
            <a:r>
              <a:rPr lang="en-US" dirty="0" smtClean="0"/>
              <a:t>One solution is for the firm to take on debt.  The existence of debt means that managers are forced to choose profitable projects.  Else the firm would be forced into bankruptcy and possibly liquidation and managers would lose their firm-specific human capital.</a:t>
            </a:r>
          </a:p>
          <a:p>
            <a:r>
              <a:rPr lang="en-US" dirty="0" smtClean="0"/>
              <a:t>Investors/employees would have reason to worry about suboptimal actions by management; to counteract this, managers can use debt as a commitment device.  By taking on debt, managers commit to take on profitable projects.</a:t>
            </a:r>
          </a:p>
          <a:p>
            <a:r>
              <a:rPr lang="en-US" dirty="0" smtClean="0"/>
              <a:t>This is the basis for Michael Jensen’s Free Cashflow Hypothesis</a:t>
            </a:r>
            <a:r>
              <a:rPr lang="en-US" dirty="0" smtClean="0"/>
              <a:t>.</a:t>
            </a:r>
            <a:endParaRPr lang="en-US" dirty="0" smtClean="0"/>
          </a:p>
        </p:txBody>
      </p:sp>
    </p:spTree>
    <p:extLst>
      <p:ext uri="{BB962C8B-B14F-4D97-AF65-F5344CB8AC3E}">
        <p14:creationId xmlns:p14="http://schemas.microsoft.com/office/powerpoint/2010/main" val="330821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971800" y="457200"/>
            <a:ext cx="7239000" cy="838200"/>
          </a:xfrm>
        </p:spPr>
        <p:txBody>
          <a:bodyPr/>
          <a:lstStyle/>
          <a:p>
            <a:r>
              <a:rPr lang="en-US" altLang="en-US" dirty="0" smtClean="0"/>
              <a:t>Game Theory</a:t>
            </a:r>
          </a:p>
        </p:txBody>
      </p:sp>
      <p:sp>
        <p:nvSpPr>
          <p:cNvPr id="3" name="Content Placeholder 2"/>
          <p:cNvSpPr>
            <a:spLocks noGrp="1"/>
          </p:cNvSpPr>
          <p:nvPr>
            <p:ph idx="1"/>
          </p:nvPr>
        </p:nvSpPr>
        <p:spPr>
          <a:xfrm>
            <a:off x="1981200" y="1447800"/>
            <a:ext cx="8229600" cy="3870158"/>
          </a:xfrm>
        </p:spPr>
        <p:txBody>
          <a:bodyPr/>
          <a:lstStyle/>
          <a:p>
            <a:pPr>
              <a:buFont typeface="Wingdings" panose="05000000000000000000" pitchFamily="2" charset="2"/>
              <a:buNone/>
              <a:defRPr/>
            </a:pPr>
            <a:r>
              <a:rPr lang="en-US" sz="4000" dirty="0">
                <a:solidFill>
                  <a:schemeClr val="tx2"/>
                </a:solidFill>
              </a:rPr>
              <a:t>	</a:t>
            </a:r>
            <a:r>
              <a:rPr lang="en-US" dirty="0">
                <a:solidFill>
                  <a:schemeClr val="tx2"/>
                </a:solidFill>
              </a:rPr>
              <a:t>Game theory is the study of strategic </a:t>
            </a:r>
            <a:r>
              <a:rPr lang="en-US" dirty="0" smtClean="0">
                <a:solidFill>
                  <a:schemeClr val="tx2"/>
                </a:solidFill>
              </a:rPr>
              <a:t>decision making. More formally, it is the study of mathematical models of conflict and cooperation between intelligent rational decision-makers.</a:t>
            </a:r>
          </a:p>
          <a:p>
            <a:pPr>
              <a:buFont typeface="Wingdings" panose="05000000000000000000" pitchFamily="2" charset="2"/>
              <a:buNone/>
              <a:defRPr/>
            </a:pPr>
            <a:endParaRPr lang="en-US" dirty="0" smtClean="0">
              <a:solidFill>
                <a:schemeClr val="tx2"/>
              </a:solidFill>
            </a:endParaRPr>
          </a:p>
          <a:p>
            <a:pPr>
              <a:buFont typeface="Wingdings" panose="05000000000000000000" pitchFamily="2" charset="2"/>
              <a:buNone/>
              <a:defRPr/>
            </a:pPr>
            <a:r>
              <a:rPr lang="en-US" dirty="0" smtClean="0">
                <a:solidFill>
                  <a:schemeClr val="tx2"/>
                </a:solidFill>
              </a:rPr>
              <a:t>	</a:t>
            </a:r>
            <a:r>
              <a:rPr lang="en-US" dirty="0">
                <a:solidFill>
                  <a:schemeClr val="tx2"/>
                </a:solidFill>
              </a:rPr>
              <a:t>Game Theory is used to analyze how firms interact but has many other applications</a:t>
            </a:r>
            <a:r>
              <a:rPr lang="en-US" dirty="0" smtClean="0">
                <a:solidFill>
                  <a:schemeClr val="tx2"/>
                </a:solidFill>
              </a:rPr>
              <a:t>.</a:t>
            </a:r>
          </a:p>
          <a:p>
            <a:pPr>
              <a:buFont typeface="Wingdings" panose="05000000000000000000" pitchFamily="2" charset="2"/>
              <a:buNone/>
              <a:defRPr/>
            </a:pPr>
            <a:endParaRPr lang="en-US" dirty="0">
              <a:solidFill>
                <a:schemeClr val="tx2"/>
              </a:solidFill>
            </a:endParaRPr>
          </a:p>
          <a:p>
            <a:pPr>
              <a:buFont typeface="Wingdings" panose="05000000000000000000" pitchFamily="2" charset="2"/>
              <a:buNone/>
              <a:defRPr/>
            </a:pPr>
            <a:endParaRPr lang="en-US" sz="4000" dirty="0">
              <a:solidFill>
                <a:schemeClr val="tx2"/>
              </a:solidFill>
            </a:endParaRPr>
          </a:p>
        </p:txBody>
      </p:sp>
      <p:sp>
        <p:nvSpPr>
          <p:cNvPr id="2" name="Rectangle 1"/>
          <p:cNvSpPr/>
          <p:nvPr/>
        </p:nvSpPr>
        <p:spPr>
          <a:xfrm>
            <a:off x="4902200" y="6207175"/>
            <a:ext cx="7106433" cy="369332"/>
          </a:xfrm>
          <a:prstGeom prst="rect">
            <a:avLst/>
          </a:prstGeom>
        </p:spPr>
        <p:txBody>
          <a:bodyPr wrap="none">
            <a:spAutoFit/>
          </a:bodyPr>
          <a:lstStyle/>
          <a:p>
            <a:pPr>
              <a:buFont typeface="Wingdings" panose="05000000000000000000" pitchFamily="2" charset="2"/>
              <a:buNone/>
              <a:defRPr/>
            </a:pPr>
            <a:r>
              <a:rPr lang="en-US" dirty="0">
                <a:solidFill>
                  <a:schemeClr val="tx2"/>
                </a:solidFill>
              </a:rPr>
              <a:t>(Some slides taken from Michael </a:t>
            </a:r>
            <a:r>
              <a:rPr lang="en-US" dirty="0" err="1">
                <a:solidFill>
                  <a:schemeClr val="tx2"/>
                </a:solidFill>
              </a:rPr>
              <a:t>Conlin</a:t>
            </a:r>
            <a:r>
              <a:rPr lang="en-US" dirty="0">
                <a:solidFill>
                  <a:schemeClr val="tx2"/>
                </a:solidFill>
              </a:rPr>
              <a:t>, </a:t>
            </a:r>
            <a:r>
              <a:rPr lang="en-US" dirty="0" smtClean="0">
                <a:solidFill>
                  <a:schemeClr val="tx2"/>
                </a:solidFill>
              </a:rPr>
              <a:t>online and Mike Shor.)</a:t>
            </a:r>
            <a:endParaRPr lang="en-US" dirty="0">
              <a:solidFill>
                <a:schemeClr val="tx2"/>
              </a:solidFill>
            </a:endParaRPr>
          </a:p>
        </p:txBody>
      </p:sp>
    </p:spTree>
    <p:extLst>
      <p:ext uri="{BB962C8B-B14F-4D97-AF65-F5344CB8AC3E}">
        <p14:creationId xmlns:p14="http://schemas.microsoft.com/office/powerpoint/2010/main" val="1445412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altLang="en-US" smtClean="0"/>
              <a:t>Game Theory Terminology</a:t>
            </a:r>
          </a:p>
        </p:txBody>
      </p:sp>
      <p:sp>
        <p:nvSpPr>
          <p:cNvPr id="51203" name="Rectangle 3"/>
          <p:cNvSpPr>
            <a:spLocks noGrp="1" noChangeArrowheads="1"/>
          </p:cNvSpPr>
          <p:nvPr>
            <p:ph type="body" idx="1"/>
          </p:nvPr>
        </p:nvSpPr>
        <p:spPr>
          <a:xfrm>
            <a:off x="1804736" y="2194560"/>
            <a:ext cx="9300411" cy="4024125"/>
          </a:xfrm>
        </p:spPr>
        <p:txBody>
          <a:bodyPr/>
          <a:lstStyle/>
          <a:p>
            <a:pPr eaLnBrk="1" hangingPunct="1"/>
            <a:r>
              <a:rPr lang="en-US" altLang="en-US" dirty="0" smtClean="0"/>
              <a:t>In game theory, a </a:t>
            </a:r>
            <a:r>
              <a:rPr lang="en-US" altLang="en-US" u="sng" dirty="0" smtClean="0"/>
              <a:t>strategy </a:t>
            </a:r>
            <a:r>
              <a:rPr lang="en-US" altLang="en-US" dirty="0" smtClean="0"/>
              <a:t>is a decision rule that describes the actions a player will take at each decision point.</a:t>
            </a:r>
            <a:endParaRPr lang="en-US" altLang="en-US" u="sng" dirty="0" smtClean="0"/>
          </a:p>
          <a:p>
            <a:r>
              <a:rPr lang="en-US" altLang="en-US" dirty="0" smtClean="0"/>
              <a:t>A representation of a game indicating the players, their possible strategies, and the payoffs resulting from alternative strategies, called </a:t>
            </a:r>
            <a:r>
              <a:rPr lang="en-US" altLang="en-US" u="sng" dirty="0"/>
              <a:t>Normal Form </a:t>
            </a:r>
            <a:r>
              <a:rPr lang="en-US" altLang="en-US" u="sng" dirty="0" smtClean="0"/>
              <a:t>Game </a:t>
            </a:r>
            <a:r>
              <a:rPr lang="en-US" altLang="en-US" dirty="0" smtClean="0"/>
              <a:t>is usually used to represent simple games.</a:t>
            </a:r>
          </a:p>
          <a:p>
            <a:endParaRPr lang="en-US" altLang="en-US" dirty="0"/>
          </a:p>
          <a:p>
            <a:r>
              <a:rPr lang="en-US" altLang="en-US" dirty="0" smtClean="0"/>
              <a:t>Let’s see how this works with a prisoner’s dilemma, presented as a normal form game.</a:t>
            </a:r>
          </a:p>
        </p:txBody>
      </p:sp>
    </p:spTree>
    <p:extLst>
      <p:ext uri="{BB962C8B-B14F-4D97-AF65-F5344CB8AC3E}">
        <p14:creationId xmlns:p14="http://schemas.microsoft.com/office/powerpoint/2010/main" val="28464216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1203">
                                            <p:txEl>
                                              <p:pRg st="1" end="1"/>
                                            </p:txEl>
                                          </p:spTgt>
                                        </p:tgtEl>
                                        <p:attrNameLst>
                                          <p:attrName>style.visibility</p:attrName>
                                        </p:attrNameLst>
                                      </p:cBhvr>
                                      <p:to>
                                        <p:strVal val="visible"/>
                                      </p:to>
                                    </p:set>
                                    <p:animEffect transition="in" filter="wipe(down)">
                                      <p:cBhvr>
                                        <p:cTn id="7" dur="500"/>
                                        <p:tgtEl>
                                          <p:spTgt spid="5120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1203">
                                            <p:txEl>
                                              <p:pRg st="3" end="3"/>
                                            </p:txEl>
                                          </p:spTgt>
                                        </p:tgtEl>
                                        <p:attrNameLst>
                                          <p:attrName>style.visibility</p:attrName>
                                        </p:attrNameLst>
                                      </p:cBhvr>
                                      <p:to>
                                        <p:strVal val="visible"/>
                                      </p:to>
                                    </p:set>
                                    <p:animEffect transition="in" filter="wipe(down)">
                                      <p:cBhvr>
                                        <p:cTn id="12" dur="500"/>
                                        <p:tgtEl>
                                          <p:spTgt spid="512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altLang="en-US"/>
              <a:t>Example 1:  Prisoner’s Dilemma</a:t>
            </a:r>
            <a:br>
              <a:rPr lang="en-US" altLang="en-US"/>
            </a:br>
            <a:r>
              <a:rPr lang="en-US" altLang="en-US"/>
              <a:t>(</a:t>
            </a:r>
            <a:r>
              <a:rPr lang="en-US" altLang="en-US" sz="3200"/>
              <a:t>Normal Form of Simultaneous Move Game)</a:t>
            </a:r>
            <a:r>
              <a:rPr lang="en-US" altLang="en-US"/>
              <a:t>  </a:t>
            </a:r>
          </a:p>
        </p:txBody>
      </p:sp>
      <p:graphicFrame>
        <p:nvGraphicFramePr>
          <p:cNvPr id="2" name="Group 3"/>
          <p:cNvGraphicFramePr>
            <a:graphicFrameLocks noGrp="1"/>
          </p:cNvGraphicFramePr>
          <p:nvPr>
            <p:ph idx="1"/>
            <p:extLst>
              <p:ext uri="{D42A27DB-BD31-4B8C-83A1-F6EECF244321}">
                <p14:modId xmlns:p14="http://schemas.microsoft.com/office/powerpoint/2010/main" val="1764529454"/>
              </p:ext>
            </p:extLst>
          </p:nvPr>
        </p:nvGraphicFramePr>
        <p:xfrm>
          <a:off x="1981200" y="1981201"/>
          <a:ext cx="8229600" cy="3428415"/>
        </p:xfrm>
        <a:graphic>
          <a:graphicData uri="http://schemas.openxmlformats.org/drawingml/2006/table">
            <a:tbl>
              <a:tblPr/>
              <a:tblGrid>
                <a:gridCol w="1681163">
                  <a:extLst>
                    <a:ext uri="{9D8B030D-6E8A-4147-A177-3AD203B41FA5}">
                      <a16:colId xmlns:a16="http://schemas.microsoft.com/office/drawing/2014/main" val="20000"/>
                    </a:ext>
                  </a:extLst>
                </a:gridCol>
                <a:gridCol w="2293937">
                  <a:extLst>
                    <a:ext uri="{9D8B030D-6E8A-4147-A177-3AD203B41FA5}">
                      <a16:colId xmlns:a16="http://schemas.microsoft.com/office/drawing/2014/main" val="20001"/>
                    </a:ext>
                  </a:extLst>
                </a:gridCol>
                <a:gridCol w="2127250">
                  <a:extLst>
                    <a:ext uri="{9D8B030D-6E8A-4147-A177-3AD203B41FA5}">
                      <a16:colId xmlns:a16="http://schemas.microsoft.com/office/drawing/2014/main" val="20002"/>
                    </a:ext>
                  </a:extLst>
                </a:gridCol>
                <a:gridCol w="2127250">
                  <a:extLst>
                    <a:ext uri="{9D8B030D-6E8A-4147-A177-3AD203B41FA5}">
                      <a16:colId xmlns:a16="http://schemas.microsoft.com/office/drawing/2014/main" val="20003"/>
                    </a:ext>
                  </a:extLst>
                </a:gridCol>
              </a:tblGrid>
              <a:tr h="10001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Martha’s options</a:t>
                      </a: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54392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Don’t Confess</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Confess</a:t>
                      </a: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84238">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Peter’s Options</a:t>
                      </a: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Don’t Confess</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M:  2 years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P:  2 years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M:  1 year</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P:  10 years</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0125">
                <a:tc vMerge="1">
                  <a:txBody>
                    <a:bodyPr/>
                    <a:lstStyle/>
                    <a:p>
                      <a:endParaRPr lang="en-US"/>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Confess</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M:  10 years</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P:  1 year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M:  6 years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P:  6 years</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7438" name="Rectangle 29"/>
          <p:cNvSpPr>
            <a:spLocks noChangeArrowheads="1"/>
          </p:cNvSpPr>
          <p:nvPr/>
        </p:nvSpPr>
        <p:spPr bwMode="auto">
          <a:xfrm>
            <a:off x="1612231" y="5435345"/>
            <a:ext cx="69242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200" dirty="0">
                <a:solidFill>
                  <a:schemeClr val="accent6">
                    <a:lumMod val="75000"/>
                  </a:schemeClr>
                </a:solidFill>
              </a:rPr>
              <a:t>What is Peter’s best option if Martha doesn’t confess?</a:t>
            </a:r>
          </a:p>
        </p:txBody>
      </p:sp>
      <p:sp>
        <p:nvSpPr>
          <p:cNvPr id="17439" name="Rectangle 30"/>
          <p:cNvSpPr>
            <a:spLocks noChangeArrowheads="1"/>
          </p:cNvSpPr>
          <p:nvPr/>
        </p:nvSpPr>
        <p:spPr bwMode="auto">
          <a:xfrm>
            <a:off x="1618582" y="5860795"/>
            <a:ext cx="593521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200" dirty="0">
                <a:solidFill>
                  <a:schemeClr val="accent6">
                    <a:lumMod val="75000"/>
                  </a:schemeClr>
                </a:solidFill>
              </a:rPr>
              <a:t>What is Peter’s best option if Martha confess?</a:t>
            </a:r>
          </a:p>
        </p:txBody>
      </p:sp>
      <p:sp>
        <p:nvSpPr>
          <p:cNvPr id="3" name="Rectangle 31"/>
          <p:cNvSpPr>
            <a:spLocks noChangeArrowheads="1"/>
          </p:cNvSpPr>
          <p:nvPr/>
        </p:nvSpPr>
        <p:spPr bwMode="auto">
          <a:xfrm>
            <a:off x="8307899" y="5435345"/>
            <a:ext cx="2192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dirty="0">
                <a:solidFill>
                  <a:srgbClr val="FF0000"/>
                </a:solidFill>
              </a:rPr>
              <a:t>Confess (1&lt;2)</a:t>
            </a:r>
          </a:p>
        </p:txBody>
      </p:sp>
      <p:sp>
        <p:nvSpPr>
          <p:cNvPr id="24608" name="Rectangle 32"/>
          <p:cNvSpPr>
            <a:spLocks noChangeArrowheads="1"/>
          </p:cNvSpPr>
          <p:nvPr/>
        </p:nvSpPr>
        <p:spPr bwMode="auto">
          <a:xfrm>
            <a:off x="8307899" y="5816345"/>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2400">
                <a:solidFill>
                  <a:srgbClr val="FF0000"/>
                </a:solidFill>
              </a:rPr>
              <a:t>Confess (6&lt;10)</a:t>
            </a:r>
          </a:p>
        </p:txBody>
      </p:sp>
      <p:sp>
        <p:nvSpPr>
          <p:cNvPr id="24609" name="Rectangle 33"/>
          <p:cNvSpPr>
            <a:spLocks noChangeArrowheads="1"/>
          </p:cNvSpPr>
          <p:nvPr/>
        </p:nvSpPr>
        <p:spPr bwMode="auto">
          <a:xfrm>
            <a:off x="5943600" y="4419600"/>
            <a:ext cx="2133600" cy="990016"/>
          </a:xfrm>
          <a:prstGeom prst="rect">
            <a:avLst/>
          </a:prstGeom>
          <a:noFill/>
          <a:ln w="635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2400"/>
          </a:p>
        </p:txBody>
      </p:sp>
      <p:sp>
        <p:nvSpPr>
          <p:cNvPr id="24610" name="Oval 34"/>
          <p:cNvSpPr>
            <a:spLocks noChangeArrowheads="1"/>
          </p:cNvSpPr>
          <p:nvPr/>
        </p:nvSpPr>
        <p:spPr bwMode="auto">
          <a:xfrm>
            <a:off x="5943600" y="4710115"/>
            <a:ext cx="1527175" cy="914400"/>
          </a:xfrm>
          <a:prstGeom prst="ellipse">
            <a:avLst/>
          </a:prstGeom>
          <a:noFill/>
          <a:ln w="635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2400"/>
          </a:p>
        </p:txBody>
      </p:sp>
      <p:sp>
        <p:nvSpPr>
          <p:cNvPr id="24611" name="Oval 35"/>
          <p:cNvSpPr>
            <a:spLocks noChangeArrowheads="1"/>
          </p:cNvSpPr>
          <p:nvPr/>
        </p:nvSpPr>
        <p:spPr bwMode="auto">
          <a:xfrm>
            <a:off x="8077200" y="4655725"/>
            <a:ext cx="1527175" cy="914400"/>
          </a:xfrm>
          <a:prstGeom prst="ellipse">
            <a:avLst/>
          </a:prstGeom>
          <a:noFill/>
          <a:ln w="635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2400"/>
          </a:p>
        </p:txBody>
      </p:sp>
      <p:sp>
        <p:nvSpPr>
          <p:cNvPr id="24612" name="Rectangle 36"/>
          <p:cNvSpPr>
            <a:spLocks noChangeArrowheads="1"/>
          </p:cNvSpPr>
          <p:nvPr/>
        </p:nvSpPr>
        <p:spPr bwMode="auto">
          <a:xfrm>
            <a:off x="8077200" y="4419600"/>
            <a:ext cx="2133600" cy="990016"/>
          </a:xfrm>
          <a:prstGeom prst="rect">
            <a:avLst/>
          </a:prstGeom>
          <a:noFill/>
          <a:ln w="635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2400"/>
          </a:p>
        </p:txBody>
      </p:sp>
      <p:sp>
        <p:nvSpPr>
          <p:cNvPr id="4" name="TextBox 3"/>
          <p:cNvSpPr txBox="1"/>
          <p:nvPr/>
        </p:nvSpPr>
        <p:spPr>
          <a:xfrm>
            <a:off x="1509963" y="6307379"/>
            <a:ext cx="9516979" cy="369332"/>
          </a:xfrm>
          <a:prstGeom prst="rect">
            <a:avLst/>
          </a:prstGeom>
          <a:noFill/>
        </p:spPr>
        <p:txBody>
          <a:bodyPr wrap="square" rtlCol="0">
            <a:spAutoFit/>
          </a:bodyPr>
          <a:lstStyle/>
          <a:p>
            <a:r>
              <a:rPr lang="en-US" dirty="0" smtClean="0"/>
              <a:t>A dominant strategy that is optimal independent of what the opponent’s does</a:t>
            </a:r>
            <a:endParaRPr lang="en-US" dirty="0"/>
          </a:p>
        </p:txBody>
      </p:sp>
    </p:spTree>
    <p:extLst>
      <p:ext uri="{BB962C8B-B14F-4D97-AF65-F5344CB8AC3E}">
        <p14:creationId xmlns:p14="http://schemas.microsoft.com/office/powerpoint/2010/main" val="3244805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609"/>
                                        </p:tgtEl>
                                        <p:attrNameLst>
                                          <p:attrName>style.visibility</p:attrName>
                                        </p:attrNameLst>
                                      </p:cBhvr>
                                      <p:to>
                                        <p:strVal val="visible"/>
                                      </p:to>
                                    </p:set>
                                    <p:animEffect transition="in" filter="wipe(down)">
                                      <p:cBhvr>
                                        <p:cTn id="7" dur="500"/>
                                        <p:tgtEl>
                                          <p:spTgt spid="246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xit" presetSubtype="4" fill="hold" grpId="1" nodeType="clickEffect">
                                  <p:stCondLst>
                                    <p:cond delay="0"/>
                                  </p:stCondLst>
                                  <p:childTnLst>
                                    <p:animEffect transition="out" filter="wipe(down)">
                                      <p:cBhvr>
                                        <p:cTn id="11" dur="500"/>
                                        <p:tgtEl>
                                          <p:spTgt spid="24609"/>
                                        </p:tgtEl>
                                      </p:cBhvr>
                                    </p:animEffect>
                                    <p:set>
                                      <p:cBhvr>
                                        <p:cTn id="12" dur="1" fill="hold">
                                          <p:stCondLst>
                                            <p:cond delay="499"/>
                                          </p:stCondLst>
                                        </p:cTn>
                                        <p:tgtEl>
                                          <p:spTgt spid="24609"/>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4610"/>
                                        </p:tgtEl>
                                        <p:attrNameLst>
                                          <p:attrName>style.visibility</p:attrName>
                                        </p:attrNameLst>
                                      </p:cBhvr>
                                      <p:to>
                                        <p:strVal val="visible"/>
                                      </p:to>
                                    </p:set>
                                    <p:animEffect transition="in" filter="wipe(down)">
                                      <p:cBhvr>
                                        <p:cTn id="17" dur="500"/>
                                        <p:tgtEl>
                                          <p:spTgt spid="246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xit" presetSubtype="4" fill="hold" grpId="1" nodeType="clickEffect">
                                  <p:stCondLst>
                                    <p:cond delay="0"/>
                                  </p:stCondLst>
                                  <p:childTnLst>
                                    <p:animEffect transition="out" filter="wipe(down)">
                                      <p:cBhvr>
                                        <p:cTn id="26" dur="500"/>
                                        <p:tgtEl>
                                          <p:spTgt spid="24610"/>
                                        </p:tgtEl>
                                      </p:cBhvr>
                                    </p:animEffect>
                                    <p:set>
                                      <p:cBhvr>
                                        <p:cTn id="27" dur="1" fill="hold">
                                          <p:stCondLst>
                                            <p:cond delay="499"/>
                                          </p:stCondLst>
                                        </p:cTn>
                                        <p:tgtEl>
                                          <p:spTgt spid="24610"/>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4612"/>
                                        </p:tgtEl>
                                        <p:attrNameLst>
                                          <p:attrName>style.visibility</p:attrName>
                                        </p:attrNameLst>
                                      </p:cBhvr>
                                      <p:to>
                                        <p:strVal val="visible"/>
                                      </p:to>
                                    </p:set>
                                    <p:animEffect transition="in" filter="wipe(down)">
                                      <p:cBhvr>
                                        <p:cTn id="32" dur="500"/>
                                        <p:tgtEl>
                                          <p:spTgt spid="2461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xit" presetSubtype="4" fill="hold" grpId="1" nodeType="clickEffect">
                                  <p:stCondLst>
                                    <p:cond delay="0"/>
                                  </p:stCondLst>
                                  <p:childTnLst>
                                    <p:animEffect transition="out" filter="wipe(down)">
                                      <p:cBhvr>
                                        <p:cTn id="36" dur="500"/>
                                        <p:tgtEl>
                                          <p:spTgt spid="24612"/>
                                        </p:tgtEl>
                                      </p:cBhvr>
                                    </p:animEffect>
                                    <p:set>
                                      <p:cBhvr>
                                        <p:cTn id="37" dur="1" fill="hold">
                                          <p:stCondLst>
                                            <p:cond delay="499"/>
                                          </p:stCondLst>
                                        </p:cTn>
                                        <p:tgtEl>
                                          <p:spTgt spid="24612"/>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4611"/>
                                        </p:tgtEl>
                                        <p:attrNameLst>
                                          <p:attrName>style.visibility</p:attrName>
                                        </p:attrNameLst>
                                      </p:cBhvr>
                                      <p:to>
                                        <p:strVal val="visible"/>
                                      </p:to>
                                    </p:set>
                                    <p:animEffect transition="in" filter="wipe(down)">
                                      <p:cBhvr>
                                        <p:cTn id="42" dur="500"/>
                                        <p:tgtEl>
                                          <p:spTgt spid="2461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xit" presetSubtype="4" fill="hold" grpId="1" nodeType="clickEffect">
                                  <p:stCondLst>
                                    <p:cond delay="0"/>
                                  </p:stCondLst>
                                  <p:childTnLst>
                                    <p:animEffect transition="out" filter="wipe(down)">
                                      <p:cBhvr>
                                        <p:cTn id="46" dur="500"/>
                                        <p:tgtEl>
                                          <p:spTgt spid="24611"/>
                                        </p:tgtEl>
                                      </p:cBhvr>
                                    </p:animEffect>
                                    <p:set>
                                      <p:cBhvr>
                                        <p:cTn id="47" dur="1" fill="hold">
                                          <p:stCondLst>
                                            <p:cond delay="499"/>
                                          </p:stCondLst>
                                        </p:cTn>
                                        <p:tgtEl>
                                          <p:spTgt spid="24611"/>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4608"/>
                                        </p:tgtEl>
                                        <p:attrNameLst>
                                          <p:attrName>style.visibility</p:attrName>
                                        </p:attrNameLst>
                                      </p:cBhvr>
                                      <p:to>
                                        <p:strVal val="visible"/>
                                      </p:to>
                                    </p:set>
                                    <p:animEffect transition="in" filter="wipe(down)">
                                      <p:cBhvr>
                                        <p:cTn id="52" dur="500"/>
                                        <p:tgtEl>
                                          <p:spTgt spid="246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4608" grpId="0"/>
      <p:bldP spid="24609" grpId="0" animBg="1"/>
      <p:bldP spid="24609" grpId="1" animBg="1"/>
      <p:bldP spid="24610" grpId="0" animBg="1"/>
      <p:bldP spid="24610" grpId="1" animBg="1"/>
      <p:bldP spid="24611" grpId="0" animBg="1"/>
      <p:bldP spid="24611" grpId="1" animBg="1"/>
      <p:bldP spid="24612" grpId="0" animBg="1"/>
      <p:bldP spid="2461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Grp="1" noChangeArrowheads="1"/>
          </p:cNvSpPr>
          <p:nvPr>
            <p:ph type="title"/>
          </p:nvPr>
        </p:nvSpPr>
        <p:spPr/>
        <p:txBody>
          <a:bodyPr/>
          <a:lstStyle/>
          <a:p>
            <a:pPr eaLnBrk="1" hangingPunct="1"/>
            <a:r>
              <a:rPr lang="en-US" altLang="en-US" smtClean="0"/>
              <a:t>Example 2: Price Setting Game</a:t>
            </a:r>
            <a:r>
              <a:rPr lang="en-US" altLang="en-US" sz="2200"/>
              <a:t> </a:t>
            </a:r>
          </a:p>
        </p:txBody>
      </p:sp>
      <p:graphicFrame>
        <p:nvGraphicFramePr>
          <p:cNvPr id="27768" name="Group 120"/>
          <p:cNvGraphicFramePr>
            <a:graphicFrameLocks noGrp="1"/>
          </p:cNvGraphicFramePr>
          <p:nvPr>
            <p:ph idx="1"/>
          </p:nvPr>
        </p:nvGraphicFramePr>
        <p:xfrm>
          <a:off x="1981200" y="1981200"/>
          <a:ext cx="8229600" cy="3886201"/>
        </p:xfrm>
        <a:graphic>
          <a:graphicData uri="http://schemas.openxmlformats.org/drawingml/2006/table">
            <a:tbl>
              <a:tblPr/>
              <a:tblGrid>
                <a:gridCol w="1681163">
                  <a:extLst>
                    <a:ext uri="{9D8B030D-6E8A-4147-A177-3AD203B41FA5}">
                      <a16:colId xmlns:a16="http://schemas.microsoft.com/office/drawing/2014/main" val="20000"/>
                    </a:ext>
                  </a:extLst>
                </a:gridCol>
                <a:gridCol w="2052637">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10001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Firm B’s options</a:t>
                      </a: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10017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Low Price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High Price</a:t>
                      </a: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84238">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Firm A’s Options</a:t>
                      </a: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Low Price  </a:t>
                      </a: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0 , 0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50 , -10</a:t>
                      </a: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0125">
                <a:tc v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High Price </a:t>
                      </a: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-10 , 50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10 , 10 </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7758" name="Rectangle 110"/>
          <p:cNvSpPr>
            <a:spLocks noChangeArrowheads="1"/>
          </p:cNvSpPr>
          <p:nvPr/>
        </p:nvSpPr>
        <p:spPr bwMode="auto">
          <a:xfrm>
            <a:off x="1676400" y="5932489"/>
            <a:ext cx="56909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0">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400"/>
              <a:t>Is there a dominant strategy for Firm B? </a:t>
            </a:r>
          </a:p>
        </p:txBody>
      </p:sp>
      <p:sp>
        <p:nvSpPr>
          <p:cNvPr id="27759" name="Rectangle 111"/>
          <p:cNvSpPr>
            <a:spLocks noChangeArrowheads="1"/>
          </p:cNvSpPr>
          <p:nvPr/>
        </p:nvSpPr>
        <p:spPr bwMode="auto">
          <a:xfrm>
            <a:off x="1676401" y="6313489"/>
            <a:ext cx="56739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0">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400"/>
              <a:t>Is there a dominant strategy for Firm A? </a:t>
            </a:r>
          </a:p>
        </p:txBody>
      </p:sp>
      <p:sp>
        <p:nvSpPr>
          <p:cNvPr id="27760" name="Oval 112"/>
          <p:cNvSpPr>
            <a:spLocks noChangeArrowheads="1"/>
          </p:cNvSpPr>
          <p:nvPr/>
        </p:nvSpPr>
        <p:spPr bwMode="auto">
          <a:xfrm>
            <a:off x="5867400" y="2971800"/>
            <a:ext cx="1981200" cy="3048000"/>
          </a:xfrm>
          <a:prstGeom prst="ellipse">
            <a:avLst/>
          </a:prstGeom>
          <a:noFill/>
          <a:ln w="635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2400"/>
          </a:p>
        </p:txBody>
      </p:sp>
      <p:sp>
        <p:nvSpPr>
          <p:cNvPr id="27761" name="Rectangle 113"/>
          <p:cNvSpPr>
            <a:spLocks noChangeArrowheads="1"/>
          </p:cNvSpPr>
          <p:nvPr/>
        </p:nvSpPr>
        <p:spPr bwMode="auto">
          <a:xfrm>
            <a:off x="7467601" y="5957888"/>
            <a:ext cx="19623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0">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800"/>
              <a:t>Low Price  </a:t>
            </a:r>
          </a:p>
        </p:txBody>
      </p:sp>
      <p:sp>
        <p:nvSpPr>
          <p:cNvPr id="27762" name="Rectangle 114"/>
          <p:cNvSpPr>
            <a:spLocks noChangeArrowheads="1"/>
          </p:cNvSpPr>
          <p:nvPr/>
        </p:nvSpPr>
        <p:spPr bwMode="auto">
          <a:xfrm>
            <a:off x="7467601" y="6338888"/>
            <a:ext cx="18630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0">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2800"/>
              <a:t>Low Price </a:t>
            </a:r>
          </a:p>
        </p:txBody>
      </p:sp>
      <p:sp>
        <p:nvSpPr>
          <p:cNvPr id="27763" name="Oval 115"/>
          <p:cNvSpPr>
            <a:spLocks noChangeArrowheads="1"/>
          </p:cNvSpPr>
          <p:nvPr/>
        </p:nvSpPr>
        <p:spPr bwMode="auto">
          <a:xfrm>
            <a:off x="3581400" y="3886200"/>
            <a:ext cx="6629400" cy="914400"/>
          </a:xfrm>
          <a:prstGeom prst="ellipse">
            <a:avLst/>
          </a:prstGeom>
          <a:noFill/>
          <a:ln w="635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2400"/>
          </a:p>
        </p:txBody>
      </p:sp>
    </p:spTree>
    <p:extLst>
      <p:ext uri="{BB962C8B-B14F-4D97-AF65-F5344CB8AC3E}">
        <p14:creationId xmlns:p14="http://schemas.microsoft.com/office/powerpoint/2010/main" val="19361233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758"/>
                                        </p:tgtEl>
                                        <p:attrNameLst>
                                          <p:attrName>style.visibility</p:attrName>
                                        </p:attrNameLst>
                                      </p:cBhvr>
                                      <p:to>
                                        <p:strVal val="visible"/>
                                      </p:to>
                                    </p:set>
                                    <p:animEffect transition="in" filter="wipe(down)">
                                      <p:cBhvr>
                                        <p:cTn id="7" dur="500"/>
                                        <p:tgtEl>
                                          <p:spTgt spid="277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760"/>
                                        </p:tgtEl>
                                        <p:attrNameLst>
                                          <p:attrName>style.visibility</p:attrName>
                                        </p:attrNameLst>
                                      </p:cBhvr>
                                      <p:to>
                                        <p:strVal val="visible"/>
                                      </p:to>
                                    </p:set>
                                    <p:animEffect transition="in" filter="wipe(down)">
                                      <p:cBhvr>
                                        <p:cTn id="12" dur="500"/>
                                        <p:tgtEl>
                                          <p:spTgt spid="277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7761"/>
                                        </p:tgtEl>
                                        <p:attrNameLst>
                                          <p:attrName>style.visibility</p:attrName>
                                        </p:attrNameLst>
                                      </p:cBhvr>
                                      <p:to>
                                        <p:strVal val="visible"/>
                                      </p:to>
                                    </p:set>
                                    <p:animEffect transition="in" filter="wipe(down)">
                                      <p:cBhvr>
                                        <p:cTn id="17" dur="500"/>
                                        <p:tgtEl>
                                          <p:spTgt spid="277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xit" presetSubtype="4" fill="hold" grpId="1" nodeType="clickEffect">
                                  <p:stCondLst>
                                    <p:cond delay="0"/>
                                  </p:stCondLst>
                                  <p:childTnLst>
                                    <p:animEffect transition="out" filter="wipe(down)">
                                      <p:cBhvr>
                                        <p:cTn id="21" dur="500"/>
                                        <p:tgtEl>
                                          <p:spTgt spid="27760"/>
                                        </p:tgtEl>
                                      </p:cBhvr>
                                    </p:animEffect>
                                    <p:set>
                                      <p:cBhvr>
                                        <p:cTn id="22" dur="1" fill="hold">
                                          <p:stCondLst>
                                            <p:cond delay="499"/>
                                          </p:stCondLst>
                                        </p:cTn>
                                        <p:tgtEl>
                                          <p:spTgt spid="27760"/>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7759"/>
                                        </p:tgtEl>
                                        <p:attrNameLst>
                                          <p:attrName>style.visibility</p:attrName>
                                        </p:attrNameLst>
                                      </p:cBhvr>
                                      <p:to>
                                        <p:strVal val="visible"/>
                                      </p:to>
                                    </p:set>
                                    <p:animEffect transition="in" filter="wipe(down)">
                                      <p:cBhvr>
                                        <p:cTn id="27" dur="500"/>
                                        <p:tgtEl>
                                          <p:spTgt spid="2775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7763"/>
                                        </p:tgtEl>
                                        <p:attrNameLst>
                                          <p:attrName>style.visibility</p:attrName>
                                        </p:attrNameLst>
                                      </p:cBhvr>
                                      <p:to>
                                        <p:strVal val="visible"/>
                                      </p:to>
                                    </p:set>
                                    <p:animEffect transition="in" filter="wipe(down)">
                                      <p:cBhvr>
                                        <p:cTn id="32" dur="500"/>
                                        <p:tgtEl>
                                          <p:spTgt spid="2776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7762"/>
                                        </p:tgtEl>
                                        <p:attrNameLst>
                                          <p:attrName>style.visibility</p:attrName>
                                        </p:attrNameLst>
                                      </p:cBhvr>
                                      <p:to>
                                        <p:strVal val="visible"/>
                                      </p:to>
                                    </p:set>
                                    <p:animEffect transition="in" filter="wipe(down)">
                                      <p:cBhvr>
                                        <p:cTn id="37" dur="500"/>
                                        <p:tgtEl>
                                          <p:spTgt spid="27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8" grpId="0"/>
      <p:bldP spid="27759" grpId="0"/>
      <p:bldP spid="27760" grpId="0" animBg="1"/>
      <p:bldP spid="27760" grpId="1" animBg="1"/>
      <p:bldP spid="27761" grpId="0"/>
      <p:bldP spid="27762" grpId="0"/>
      <p:bldP spid="2776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2518610" y="755684"/>
            <a:ext cx="8610600" cy="763638"/>
          </a:xfrm>
        </p:spPr>
        <p:txBody>
          <a:bodyPr/>
          <a:lstStyle/>
          <a:p>
            <a:pPr eaLnBrk="1" hangingPunct="1"/>
            <a:r>
              <a:rPr lang="en-US" altLang="en-US" dirty="0" smtClean="0"/>
              <a:t>Nash Equilibrium</a:t>
            </a:r>
          </a:p>
        </p:txBody>
      </p:sp>
      <p:sp>
        <p:nvSpPr>
          <p:cNvPr id="2" name="Rectangle 3"/>
          <p:cNvSpPr>
            <a:spLocks noGrp="1" noChangeArrowheads="1"/>
          </p:cNvSpPr>
          <p:nvPr>
            <p:ph type="body" idx="1"/>
          </p:nvPr>
        </p:nvSpPr>
        <p:spPr>
          <a:xfrm>
            <a:off x="1046747" y="1528011"/>
            <a:ext cx="10082463" cy="5037889"/>
          </a:xfrm>
        </p:spPr>
        <p:txBody>
          <a:bodyPr>
            <a:normAutofit fontScale="92500" lnSpcReduction="10000"/>
          </a:bodyPr>
          <a:lstStyle/>
          <a:p>
            <a:pPr eaLnBrk="1" hangingPunct="1"/>
            <a:r>
              <a:rPr lang="en-US" altLang="en-US" dirty="0" smtClean="0"/>
              <a:t>If </a:t>
            </a:r>
            <a:r>
              <a:rPr lang="en-US" altLang="en-US" dirty="0" smtClean="0"/>
              <a:t>both players have dominant , then that will </a:t>
            </a:r>
            <a:r>
              <a:rPr lang="en-US" altLang="en-US" dirty="0" smtClean="0"/>
              <a:t>most likely be what happens in equilibrium?  </a:t>
            </a:r>
            <a:endParaRPr lang="en-US" altLang="en-US" dirty="0" smtClean="0"/>
          </a:p>
          <a:p>
            <a:pPr eaLnBrk="1" hangingPunct="1"/>
            <a:r>
              <a:rPr lang="en-US" altLang="en-US" dirty="0" smtClean="0"/>
              <a:t>But what if there are no mutually dominant strategies?</a:t>
            </a:r>
          </a:p>
          <a:p>
            <a:pPr eaLnBrk="1" hangingPunct="1"/>
            <a:r>
              <a:rPr lang="en-US" altLang="en-US" dirty="0" smtClean="0"/>
              <a:t>In this case, John Nash, came up with an equilibrium, </a:t>
            </a:r>
            <a:r>
              <a:rPr lang="en-US" altLang="en-US" dirty="0" smtClean="0"/>
              <a:t>which, </a:t>
            </a:r>
            <a:r>
              <a:rPr lang="en-US" altLang="en-US" dirty="0" smtClean="0"/>
              <a:t>he </a:t>
            </a:r>
            <a:r>
              <a:rPr lang="en-US" altLang="en-US" dirty="0" smtClean="0"/>
              <a:t>suggested, </a:t>
            </a:r>
            <a:r>
              <a:rPr lang="en-US" altLang="en-US" dirty="0" smtClean="0"/>
              <a:t>could describe outcomes.  This is called a Nash equilibrium.  </a:t>
            </a:r>
          </a:p>
          <a:p>
            <a:pPr eaLnBrk="1" hangingPunct="1"/>
            <a:r>
              <a:rPr lang="en-US" altLang="en-US" dirty="0" smtClean="0"/>
              <a:t>A Nash equilibrium is a condition describing a set of strategies in which no player can improve her payoff by unilaterally changing her own strategy, given the other player’s strategy. </a:t>
            </a:r>
          </a:p>
          <a:p>
            <a:pPr eaLnBrk="1" hangingPunct="1"/>
            <a:r>
              <a:rPr lang="en-US" altLang="en-US" dirty="0" smtClean="0"/>
              <a:t>In other words, every player is doing the best they possibly can given the other player’s strategy.</a:t>
            </a:r>
          </a:p>
          <a:p>
            <a:r>
              <a:rPr lang="en-US" altLang="en-US" dirty="0" smtClean="0"/>
              <a:t>If a pair of </a:t>
            </a:r>
            <a:r>
              <a:rPr lang="en-US" altLang="en-US" dirty="0" smtClean="0"/>
              <a:t>dominant </a:t>
            </a:r>
            <a:r>
              <a:rPr lang="en-US" altLang="en-US" dirty="0" smtClean="0"/>
              <a:t>strategies exist, </a:t>
            </a:r>
            <a:r>
              <a:rPr lang="en-US" altLang="en-US" dirty="0" smtClean="0"/>
              <a:t>the equilibrium consisting of those two strategies will </a:t>
            </a:r>
            <a:r>
              <a:rPr lang="en-US" altLang="en-US" dirty="0" smtClean="0"/>
              <a:t>also be Nash, but not all Nash equilibria correspond to dominant strategies.</a:t>
            </a:r>
          </a:p>
          <a:p>
            <a:r>
              <a:rPr lang="en-US" altLang="en-US" dirty="0" smtClean="0"/>
              <a:t>Nash </a:t>
            </a:r>
            <a:r>
              <a:rPr lang="en-US" altLang="en-US" dirty="0"/>
              <a:t>equilibria don’t always exist for a given game, but if they do, then there is a strong argument that that would describe the actual outcome of the game.</a:t>
            </a:r>
          </a:p>
          <a:p>
            <a:r>
              <a:rPr lang="en-US" altLang="en-US" dirty="0"/>
              <a:t>(But sometimes there can be more than one Nash equilibrium!)</a:t>
            </a:r>
          </a:p>
          <a:p>
            <a:pPr eaLnBrk="1" hangingPunct="1"/>
            <a:endParaRPr lang="en-US" altLang="en-US" dirty="0" smtClean="0"/>
          </a:p>
        </p:txBody>
      </p:sp>
    </p:spTree>
    <p:extLst>
      <p:ext uri="{BB962C8B-B14F-4D97-AF65-F5344CB8AC3E}">
        <p14:creationId xmlns:p14="http://schemas.microsoft.com/office/powerpoint/2010/main" val="40934322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dow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dow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down)">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down)">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09600" y="457200"/>
            <a:ext cx="9601200" cy="1371600"/>
          </a:xfrm>
        </p:spPr>
        <p:txBody>
          <a:bodyPr/>
          <a:lstStyle/>
          <a:p>
            <a:pPr eaLnBrk="1" hangingPunct="1"/>
            <a:r>
              <a:rPr lang="en-US" altLang="en-US" dirty="0" smtClean="0"/>
              <a:t>Example 1:  Nash? </a:t>
            </a:r>
          </a:p>
        </p:txBody>
      </p:sp>
      <p:graphicFrame>
        <p:nvGraphicFramePr>
          <p:cNvPr id="31784" name="Group 40"/>
          <p:cNvGraphicFramePr>
            <a:graphicFrameLocks noGrp="1"/>
          </p:cNvGraphicFramePr>
          <p:nvPr>
            <p:ph idx="1"/>
            <p:extLst>
              <p:ext uri="{D42A27DB-BD31-4B8C-83A1-F6EECF244321}">
                <p14:modId xmlns:p14="http://schemas.microsoft.com/office/powerpoint/2010/main" val="2813006473"/>
              </p:ext>
            </p:extLst>
          </p:nvPr>
        </p:nvGraphicFramePr>
        <p:xfrm>
          <a:off x="1981200" y="1485899"/>
          <a:ext cx="8229600" cy="3886201"/>
        </p:xfrm>
        <a:graphic>
          <a:graphicData uri="http://schemas.openxmlformats.org/drawingml/2006/table">
            <a:tbl>
              <a:tblPr/>
              <a:tblGrid>
                <a:gridCol w="1681163">
                  <a:extLst>
                    <a:ext uri="{9D8B030D-6E8A-4147-A177-3AD203B41FA5}">
                      <a16:colId xmlns:a16="http://schemas.microsoft.com/office/drawing/2014/main" val="20000"/>
                    </a:ext>
                  </a:extLst>
                </a:gridCol>
                <a:gridCol w="2052637">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10001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Martha’s options</a:t>
                      </a: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10017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Don’t Confess</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Confess</a:t>
                      </a: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84238">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Peter’s Options</a:t>
                      </a:r>
                      <a:endParaRPr kumimoji="0" lang="en-US" sz="2400" b="0" i="0" u="none" strike="noStrike" cap="none" normalizeH="0" baseline="0" smtClean="0">
                        <a:ln>
                          <a:noFill/>
                        </a:ln>
                        <a:solidFill>
                          <a:schemeClr val="tx1"/>
                        </a:solidFill>
                        <a:effectLst/>
                        <a:latin typeface="Arial"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Don’t Confess</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2 years , 2 years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10 years , 1 year</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0125">
                <a:tc vMerge="1">
                  <a:txBody>
                    <a:bodyPr/>
                    <a:lstStyle/>
                    <a:p>
                      <a:endParaRPr lang="en-US"/>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Confess</a:t>
                      </a: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1 year , 10 years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6 years , 6 years </a:t>
                      </a: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1781" name="Rectangle 37"/>
          <p:cNvSpPr>
            <a:spLocks noChangeArrowheads="1"/>
          </p:cNvSpPr>
          <p:nvPr/>
        </p:nvSpPr>
        <p:spPr bwMode="auto">
          <a:xfrm>
            <a:off x="7924800" y="4381500"/>
            <a:ext cx="2286000" cy="990600"/>
          </a:xfrm>
          <a:prstGeom prst="rect">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2400"/>
          </a:p>
        </p:txBody>
      </p:sp>
      <p:sp>
        <p:nvSpPr>
          <p:cNvPr id="31786" name="Text Box 42"/>
          <p:cNvSpPr txBox="1">
            <a:spLocks noChangeArrowheads="1"/>
          </p:cNvSpPr>
          <p:nvPr/>
        </p:nvSpPr>
        <p:spPr bwMode="auto">
          <a:xfrm>
            <a:off x="609600" y="5372100"/>
            <a:ext cx="10528300" cy="14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0">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ts val="600"/>
              </a:spcBef>
              <a:buClrTx/>
              <a:buSzTx/>
              <a:buFontTx/>
              <a:buNone/>
            </a:pPr>
            <a:r>
              <a:rPr lang="en-US" altLang="en-US" sz="4000" dirty="0" smtClean="0">
                <a:solidFill>
                  <a:srgbClr val="006600"/>
                </a:solidFill>
              </a:rPr>
              <a:t>One Nash Equilibrium is: </a:t>
            </a:r>
            <a:r>
              <a:rPr lang="en-US" altLang="en-US" sz="4000" dirty="0">
                <a:solidFill>
                  <a:srgbClr val="006600"/>
                </a:solidFill>
              </a:rPr>
              <a:t>(Confess, Confess</a:t>
            </a:r>
            <a:r>
              <a:rPr lang="en-US" altLang="en-US" sz="4000" dirty="0" smtClean="0">
                <a:solidFill>
                  <a:srgbClr val="006600"/>
                </a:solidFill>
              </a:rPr>
              <a:t>)</a:t>
            </a:r>
          </a:p>
          <a:p>
            <a:pPr>
              <a:spcBef>
                <a:spcPts val="600"/>
              </a:spcBef>
              <a:buClrTx/>
              <a:buSzTx/>
              <a:buFontTx/>
              <a:buNone/>
            </a:pPr>
            <a:r>
              <a:rPr lang="en-US" altLang="en-US" sz="4000" dirty="0" smtClean="0">
                <a:solidFill>
                  <a:srgbClr val="006600"/>
                </a:solidFill>
              </a:rPr>
              <a:t>Are there any other Nash equilibria?</a:t>
            </a:r>
            <a:endParaRPr lang="en-US" altLang="en-US" sz="4000" dirty="0">
              <a:solidFill>
                <a:srgbClr val="006600"/>
              </a:solidFill>
            </a:endParaRPr>
          </a:p>
        </p:txBody>
      </p:sp>
    </p:spTree>
    <p:extLst>
      <p:ext uri="{BB962C8B-B14F-4D97-AF65-F5344CB8AC3E}">
        <p14:creationId xmlns:p14="http://schemas.microsoft.com/office/powerpoint/2010/main" val="209626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781"/>
                                        </p:tgtEl>
                                        <p:attrNameLst>
                                          <p:attrName>style.visibility</p:attrName>
                                        </p:attrNameLst>
                                      </p:cBhvr>
                                      <p:to>
                                        <p:strVal val="visible"/>
                                      </p:to>
                                    </p:set>
                                    <p:animEffect transition="in" filter="wipe(down)">
                                      <p:cBhvr>
                                        <p:cTn id="7" dur="500"/>
                                        <p:tgtEl>
                                          <p:spTgt spid="317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1786"/>
                                        </p:tgtEl>
                                        <p:attrNameLst>
                                          <p:attrName>style.visibility</p:attrName>
                                        </p:attrNameLst>
                                      </p:cBhvr>
                                      <p:to>
                                        <p:strVal val="visible"/>
                                      </p:to>
                                    </p:set>
                                    <p:animEffect transition="in" filter="wipe(down)">
                                      <p:cBhvr>
                                        <p:cTn id="12" dur="500"/>
                                        <p:tgtEl>
                                          <p:spTgt spid="31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81" grpId="0" animBg="1"/>
      <p:bldP spid="3178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09600" y="304800"/>
            <a:ext cx="9460832" cy="1371600"/>
          </a:xfrm>
        </p:spPr>
        <p:txBody>
          <a:bodyPr/>
          <a:lstStyle/>
          <a:p>
            <a:pPr eaLnBrk="1" hangingPunct="1"/>
            <a:r>
              <a:rPr lang="en-US" altLang="en-US" sz="4800" dirty="0"/>
              <a:t>Example 2:  Nash?</a:t>
            </a:r>
            <a:r>
              <a:rPr lang="en-US" altLang="en-US" sz="2200" dirty="0"/>
              <a:t> </a:t>
            </a:r>
          </a:p>
        </p:txBody>
      </p:sp>
      <p:graphicFrame>
        <p:nvGraphicFramePr>
          <p:cNvPr id="32842" name="Group 74"/>
          <p:cNvGraphicFramePr>
            <a:graphicFrameLocks noGrp="1"/>
          </p:cNvGraphicFramePr>
          <p:nvPr>
            <p:ph idx="1"/>
            <p:extLst>
              <p:ext uri="{D42A27DB-BD31-4B8C-83A1-F6EECF244321}">
                <p14:modId xmlns:p14="http://schemas.microsoft.com/office/powerpoint/2010/main" val="2407655433"/>
              </p:ext>
            </p:extLst>
          </p:nvPr>
        </p:nvGraphicFramePr>
        <p:xfrm>
          <a:off x="1981200" y="1981200"/>
          <a:ext cx="8089232" cy="3481138"/>
        </p:xfrm>
        <a:graphic>
          <a:graphicData uri="http://schemas.openxmlformats.org/drawingml/2006/table">
            <a:tbl>
              <a:tblPr/>
              <a:tblGrid>
                <a:gridCol w="1652488">
                  <a:extLst>
                    <a:ext uri="{9D8B030D-6E8A-4147-A177-3AD203B41FA5}">
                      <a16:colId xmlns:a16="http://schemas.microsoft.com/office/drawing/2014/main" val="20000"/>
                    </a:ext>
                  </a:extLst>
                </a:gridCol>
                <a:gridCol w="2017626">
                  <a:extLst>
                    <a:ext uri="{9D8B030D-6E8A-4147-A177-3AD203B41FA5}">
                      <a16:colId xmlns:a16="http://schemas.microsoft.com/office/drawing/2014/main" val="20001"/>
                    </a:ext>
                  </a:extLst>
                </a:gridCol>
                <a:gridCol w="2172109">
                  <a:extLst>
                    <a:ext uri="{9D8B030D-6E8A-4147-A177-3AD203B41FA5}">
                      <a16:colId xmlns:a16="http://schemas.microsoft.com/office/drawing/2014/main" val="20002"/>
                    </a:ext>
                  </a:extLst>
                </a:gridCol>
                <a:gridCol w="2247009">
                  <a:extLst>
                    <a:ext uri="{9D8B030D-6E8A-4147-A177-3AD203B41FA5}">
                      <a16:colId xmlns:a16="http://schemas.microsoft.com/office/drawing/2014/main" val="20003"/>
                    </a:ext>
                  </a:extLst>
                </a:gridCol>
              </a:tblGrid>
              <a:tr h="89588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Firm B’s options</a:t>
                      </a: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89730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Low Price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High Price</a:t>
                      </a: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92073">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Firm A’s Options</a:t>
                      </a: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Low Price  </a:t>
                      </a: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0 , 0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50 , -10</a:t>
                      </a: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95881">
                <a:tc v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High Price </a:t>
                      </a:r>
                      <a:endParaRPr kumimoji="0" lang="en-US" sz="2400" b="0" i="0" u="none" strike="noStrike" cap="none" normalizeH="0" baseline="0" smtClean="0">
                        <a:ln>
                          <a:noFill/>
                        </a:ln>
                        <a:solidFill>
                          <a:schemeClr val="tx1"/>
                        </a:solidFill>
                        <a:effectLst/>
                        <a:latin typeface="Arial" charset="0"/>
                      </a:endParaRPr>
                    </a:p>
                  </a:txBody>
                  <a:tcPr horzOverflow="overflow">
                    <a:lnL w="635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cs typeface="Times New Roman" pitchFamily="18" charset="0"/>
                        </a:rPr>
                        <a:t>-10 , 50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10 , 10 </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635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2869" name="Rectangle 101"/>
          <p:cNvSpPr>
            <a:spLocks noChangeArrowheads="1"/>
          </p:cNvSpPr>
          <p:nvPr/>
        </p:nvSpPr>
        <p:spPr bwMode="auto">
          <a:xfrm>
            <a:off x="5715000" y="3805990"/>
            <a:ext cx="2093495" cy="681789"/>
          </a:xfrm>
          <a:prstGeom prst="rect">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2400"/>
          </a:p>
        </p:txBody>
      </p:sp>
      <p:sp>
        <p:nvSpPr>
          <p:cNvPr id="32870" name="Text Box 102"/>
          <p:cNvSpPr txBox="1">
            <a:spLocks noChangeArrowheads="1"/>
          </p:cNvSpPr>
          <p:nvPr/>
        </p:nvSpPr>
        <p:spPr bwMode="auto">
          <a:xfrm>
            <a:off x="1764632" y="5462338"/>
            <a:ext cx="9144000"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0">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ts val="600"/>
              </a:spcBef>
              <a:buClrTx/>
              <a:buSzTx/>
              <a:buFontTx/>
              <a:buNone/>
            </a:pPr>
            <a:r>
              <a:rPr lang="en-US" altLang="en-US" sz="3600" dirty="0">
                <a:solidFill>
                  <a:srgbClr val="006600"/>
                </a:solidFill>
              </a:rPr>
              <a:t>Nash Equilibrium: (Low Price, Low Price</a:t>
            </a:r>
            <a:r>
              <a:rPr lang="en-US" altLang="en-US" sz="3600" dirty="0" smtClean="0">
                <a:solidFill>
                  <a:srgbClr val="006600"/>
                </a:solidFill>
              </a:rPr>
              <a:t>)</a:t>
            </a:r>
          </a:p>
          <a:p>
            <a:pPr>
              <a:spcBef>
                <a:spcPts val="600"/>
              </a:spcBef>
              <a:buClrTx/>
              <a:buSzTx/>
              <a:buNone/>
            </a:pPr>
            <a:r>
              <a:rPr lang="en-US" sz="3600" dirty="0">
                <a:solidFill>
                  <a:srgbClr val="006600"/>
                </a:solidFill>
              </a:rPr>
              <a:t>Are there any other Nash equilibria</a:t>
            </a:r>
            <a:r>
              <a:rPr lang="en-US" sz="3600" dirty="0">
                <a:solidFill>
                  <a:srgbClr val="006600"/>
                </a:solidFill>
              </a:rPr>
              <a:t>?</a:t>
            </a:r>
            <a:endParaRPr lang="en-US" sz="3600" dirty="0">
              <a:solidFill>
                <a:srgbClr val="006600"/>
              </a:solidFill>
            </a:endParaRPr>
          </a:p>
        </p:txBody>
      </p:sp>
    </p:spTree>
    <p:extLst>
      <p:ext uri="{BB962C8B-B14F-4D97-AF65-F5344CB8AC3E}">
        <p14:creationId xmlns:p14="http://schemas.microsoft.com/office/powerpoint/2010/main" val="2500129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2869"/>
                                        </p:tgtEl>
                                        <p:attrNameLst>
                                          <p:attrName>style.visibility</p:attrName>
                                        </p:attrNameLst>
                                      </p:cBhvr>
                                      <p:to>
                                        <p:strVal val="visible"/>
                                      </p:to>
                                    </p:set>
                                    <p:animEffect transition="in" filter="wipe(down)">
                                      <p:cBhvr>
                                        <p:cTn id="7" dur="500"/>
                                        <p:tgtEl>
                                          <p:spTgt spid="3286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2870"/>
                                        </p:tgtEl>
                                        <p:attrNameLst>
                                          <p:attrName>style.visibility</p:attrName>
                                        </p:attrNameLst>
                                      </p:cBhvr>
                                      <p:to>
                                        <p:strVal val="visible"/>
                                      </p:to>
                                    </p:set>
                                    <p:animEffect transition="in" filter="wipe(down)">
                                      <p:cBhvr>
                                        <p:cTn id="12" dur="500"/>
                                        <p:tgtEl>
                                          <p:spTgt spid="32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69" grpId="0" animBg="1"/>
      <p:bldP spid="328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Commitment games</a:t>
            </a:r>
            <a:endParaRPr lang="en-US" dirty="0"/>
          </a:p>
        </p:txBody>
      </p:sp>
      <p:sp>
        <p:nvSpPr>
          <p:cNvPr id="3" name="Content Placeholder 2"/>
          <p:cNvSpPr>
            <a:spLocks noGrp="1"/>
          </p:cNvSpPr>
          <p:nvPr>
            <p:ph idx="1"/>
          </p:nvPr>
        </p:nvSpPr>
        <p:spPr/>
        <p:txBody>
          <a:bodyPr/>
          <a:lstStyle/>
          <a:p>
            <a:r>
              <a:rPr lang="en-US" dirty="0" smtClean="0"/>
              <a:t>We will now look at some games and </a:t>
            </a:r>
            <a:r>
              <a:rPr lang="en-US" dirty="0" smtClean="0"/>
              <a:t>examine the role </a:t>
            </a:r>
            <a:r>
              <a:rPr lang="en-US" dirty="0"/>
              <a:t>of </a:t>
            </a:r>
            <a:r>
              <a:rPr lang="en-US" dirty="0" smtClean="0"/>
              <a:t>involvement, commitment</a:t>
            </a:r>
            <a:r>
              <a:rPr lang="en-US" dirty="0"/>
              <a:t>, and </a:t>
            </a:r>
            <a:r>
              <a:rPr lang="en-US" dirty="0" smtClean="0"/>
              <a:t>other devices </a:t>
            </a:r>
            <a:r>
              <a:rPr lang="en-US" dirty="0" smtClean="0"/>
              <a:t>in the resolution of uncertainty </a:t>
            </a:r>
            <a:r>
              <a:rPr lang="en-US" dirty="0" smtClean="0"/>
              <a:t>in these games.</a:t>
            </a:r>
            <a:endParaRPr lang="en-US" dirty="0"/>
          </a:p>
        </p:txBody>
      </p:sp>
    </p:spTree>
    <p:extLst>
      <p:ext uri="{BB962C8B-B14F-4D97-AF65-F5344CB8AC3E}">
        <p14:creationId xmlns:p14="http://schemas.microsoft.com/office/powerpoint/2010/main" val="38183296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TC104033937[[fn=Vapor Trail]]</Template>
  <TotalTime>38101</TotalTime>
  <Words>1506</Words>
  <Application>Microsoft Office PowerPoint</Application>
  <PresentationFormat>Widescreen</PresentationFormat>
  <Paragraphs>205</Paragraphs>
  <Slides>16</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Century Gothic</vt:lpstr>
      <vt:lpstr>Courier New</vt:lpstr>
      <vt:lpstr>Tahoma</vt:lpstr>
      <vt:lpstr>Times New Roman</vt:lpstr>
      <vt:lpstr>Wingdings</vt:lpstr>
      <vt:lpstr>Vapor Trail</vt:lpstr>
      <vt:lpstr>Capital Structure and competitiON</vt:lpstr>
      <vt:lpstr>Game Theory</vt:lpstr>
      <vt:lpstr>Game Theory Terminology</vt:lpstr>
      <vt:lpstr>Example 1:  Prisoner’s Dilemma (Normal Form of Simultaneous Move Game)  </vt:lpstr>
      <vt:lpstr>Example 2: Price Setting Game </vt:lpstr>
      <vt:lpstr>Nash Equilibrium</vt:lpstr>
      <vt:lpstr>Example 1:  Nash? </vt:lpstr>
      <vt:lpstr>Example 2:  Nash? </vt:lpstr>
      <vt:lpstr>Commitment games</vt:lpstr>
      <vt:lpstr>Involvement, Commitment and Strategy</vt:lpstr>
      <vt:lpstr>Commitment and Strategy</vt:lpstr>
      <vt:lpstr>Commitment vs. Involvement</vt:lpstr>
      <vt:lpstr>Involvement</vt:lpstr>
      <vt:lpstr>CREDIBLE Commitment</vt:lpstr>
      <vt:lpstr>Reducing Payoffs: Contracting</vt:lpstr>
      <vt:lpstr>Commitment with Financing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Structure and competitive strategy</dc:title>
  <dc:creator>Viswanath, Prof. Plachikkat</dc:creator>
  <cp:lastModifiedBy>Viswanath, Prof. P.V.</cp:lastModifiedBy>
  <cp:revision>69</cp:revision>
  <cp:lastPrinted>2018-08-31T18:09:31Z</cp:lastPrinted>
  <dcterms:created xsi:type="dcterms:W3CDTF">2013-10-22T23:02:08Z</dcterms:created>
  <dcterms:modified xsi:type="dcterms:W3CDTF">2018-08-31T21:03:16Z</dcterms:modified>
</cp:coreProperties>
</file>