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
  </p:notesMasterIdLst>
  <p:handoutMasterIdLst>
    <p:handoutMasterId r:id="rId8"/>
  </p:handoutMasterIdLst>
  <p:sldIdLst>
    <p:sldId id="258" r:id="rId2"/>
    <p:sldId id="300" r:id="rId3"/>
    <p:sldId id="301" r:id="rId4"/>
    <p:sldId id="302" r:id="rId5"/>
    <p:sldId id="303" r:id="rId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26"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28" autoAdjust="0"/>
    <p:restoredTop sz="90953" autoAdjust="0"/>
  </p:normalViewPr>
  <p:slideViewPr>
    <p:cSldViewPr>
      <p:cViewPr varScale="1">
        <p:scale>
          <a:sx n="67" d="100"/>
          <a:sy n="67" d="100"/>
        </p:scale>
        <p:origin x="7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1-29T14:12:39.630" idx="26">
    <p:pos x="5148" y="984"/>
    <p:text>What does this paper have to say?  You didn't mention it..</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39394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174688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495a7adfad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495a7adfa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7246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grpSp>
        <p:nvGrpSpPr>
          <p:cNvPr id="85" name="Google Shape;85;p4"/>
          <p:cNvGrpSpPr/>
          <p:nvPr/>
        </p:nvGrpSpPr>
        <p:grpSpPr>
          <a:xfrm>
            <a:off x="625966" y="399168"/>
            <a:ext cx="999312" cy="1332416"/>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8" name="Google Shape;88;p4"/>
          <p:cNvSpPr txBox="1">
            <a:spLocks noGrp="1"/>
          </p:cNvSpPr>
          <p:nvPr>
            <p:ph type="title"/>
          </p:nvPr>
        </p:nvSpPr>
        <p:spPr>
          <a:xfrm>
            <a:off x="1303800" y="798100"/>
            <a:ext cx="7030500" cy="13324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2653400"/>
            <a:ext cx="7030500" cy="3388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6315968"/>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15377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066800"/>
            <a:ext cx="77724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7"/>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8"/>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9"/>
        </a:buBlip>
        <a:defRPr sz="2000">
          <a:solidFill>
            <a:schemeClr val="tx1"/>
          </a:solidFill>
          <a:latin typeface="+mn-lt"/>
        </a:defRPr>
      </a:lvl5pPr>
      <a:lvl6pPr marL="2514600" indent="-228600" algn="l" rtl="0" fontAlgn="base">
        <a:spcBef>
          <a:spcPct val="20000"/>
        </a:spcBef>
        <a:spcAft>
          <a:spcPct val="0"/>
        </a:spcAft>
        <a:buSzPct val="70000"/>
        <a:buBlip>
          <a:blip r:embed="rId19"/>
        </a:buBlip>
        <a:defRPr sz="2000">
          <a:solidFill>
            <a:schemeClr val="tx1"/>
          </a:solidFill>
          <a:latin typeface="+mn-lt"/>
        </a:defRPr>
      </a:lvl6pPr>
      <a:lvl7pPr marL="2971800" indent="-228600" algn="l" rtl="0" fontAlgn="base">
        <a:spcBef>
          <a:spcPct val="20000"/>
        </a:spcBef>
        <a:spcAft>
          <a:spcPct val="0"/>
        </a:spcAft>
        <a:buSzPct val="70000"/>
        <a:buBlip>
          <a:blip r:embed="rId19"/>
        </a:buBlip>
        <a:defRPr sz="2000">
          <a:solidFill>
            <a:schemeClr val="tx1"/>
          </a:solidFill>
          <a:latin typeface="+mn-lt"/>
        </a:defRPr>
      </a:lvl7pPr>
      <a:lvl8pPr marL="3429000" indent="-228600" algn="l" rtl="0" fontAlgn="base">
        <a:spcBef>
          <a:spcPct val="20000"/>
        </a:spcBef>
        <a:spcAft>
          <a:spcPct val="0"/>
        </a:spcAft>
        <a:buSzPct val="70000"/>
        <a:buBlip>
          <a:blip r:embed="rId19"/>
        </a:buBlip>
        <a:defRPr sz="2000">
          <a:solidFill>
            <a:schemeClr val="tx1"/>
          </a:solidFill>
          <a:latin typeface="+mn-lt"/>
        </a:defRPr>
      </a:lvl8pPr>
      <a:lvl9pPr marL="3886200" indent="-228600" algn="l" rtl="0" fontAlgn="base">
        <a:spcBef>
          <a:spcPct val="20000"/>
        </a:spcBef>
        <a:spcAft>
          <a:spcPct val="0"/>
        </a:spcAft>
        <a:buSzPct val="70000"/>
        <a:buBlip>
          <a:blip r:embed="rId19"/>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kaplancollectionagency.com/uncategorized/is-your-credit-policy-costing-you-money/" TargetMode="External"/><Relationship Id="rId3" Type="http://schemas.openxmlformats.org/officeDocument/2006/relationships/hyperlink" Target="http://www.jstor.org/stable/3094490" TargetMode="External"/><Relationship Id="rId7" Type="http://schemas.openxmlformats.org/officeDocument/2006/relationships/hyperlink" Target="https://www.investopedia.com/terms/t/trade-credit.asp"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www.jstor.org/stable/2118445" TargetMode="External"/><Relationship Id="rId5" Type="http://schemas.openxmlformats.org/officeDocument/2006/relationships/hyperlink" Target="http://www.jstor.org/stable/2962200" TargetMode="External"/><Relationship Id="rId4" Type="http://schemas.openxmlformats.org/officeDocument/2006/relationships/hyperlink" Target="http://www.jstor.org/stable/30035586" TargetMode="External"/><Relationship Id="rId9"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458200" cy="1143000"/>
          </a:xfrm>
        </p:spPr>
        <p:txBody>
          <a:bodyPr/>
          <a:lstStyle/>
          <a:p>
            <a:pPr eaLnBrk="1" hangingPunct="1"/>
            <a:r>
              <a:rPr lang="en-US" dirty="0" smtClean="0"/>
              <a:t>Short Term Financing and Operating Strategies</a:t>
            </a:r>
          </a:p>
        </p:txBody>
      </p:sp>
      <p:sp>
        <p:nvSpPr>
          <p:cNvPr id="3075" name="Text Box 8"/>
          <p:cNvSpPr txBox="1">
            <a:spLocks noChangeArrowheads="1"/>
          </p:cNvSpPr>
          <p:nvPr/>
        </p:nvSpPr>
        <p:spPr bwMode="auto">
          <a:xfrm>
            <a:off x="23622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dirty="0">
                <a:latin typeface="Tahoma" pitchFamily="34" charset="0"/>
                <a:cs typeface="Tahoma" pitchFamily="34" charset="0"/>
              </a:rPr>
              <a:t>P.V. Viswanath</a:t>
            </a:r>
          </a:p>
        </p:txBody>
      </p:sp>
      <p:sp>
        <p:nvSpPr>
          <p:cNvPr id="3076" name="Rectangle 9"/>
          <p:cNvSpPr>
            <a:spLocks noChangeArrowheads="1"/>
          </p:cNvSpPr>
          <p:nvPr/>
        </p:nvSpPr>
        <p:spPr bwMode="auto">
          <a:xfrm>
            <a:off x="9906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dirty="0">
                <a:solidFill>
                  <a:schemeClr val="tx2"/>
                </a:solidFill>
                <a:latin typeface="Tahoma" pitchFamily="34" charset="0"/>
              </a:rPr>
              <a:t>Financial </a:t>
            </a:r>
            <a:r>
              <a:rPr lang="en-US" sz="4000" dirty="0" smtClean="0">
                <a:solidFill>
                  <a:schemeClr val="tx2"/>
                </a:solidFill>
                <a:latin typeface="Tahoma" pitchFamily="34" charset="0"/>
              </a:rPr>
              <a:t>Strategy </a:t>
            </a:r>
            <a:endParaRPr lang="en-US" sz="4000" dirty="0">
              <a:solidFill>
                <a:schemeClr val="tx2"/>
              </a:solidFill>
              <a:latin typeface="Tahoma" pitchFamily="34" charset="0"/>
            </a:endParaRPr>
          </a:p>
          <a:p>
            <a:pPr algn="ctr"/>
            <a:r>
              <a:rPr lang="en-US" dirty="0">
                <a:solidFill>
                  <a:schemeClr val="tx2"/>
                </a:solidFill>
                <a:latin typeface="Tahoma" pitchFamily="34" charset="0"/>
              </a:rPr>
              <a:t>and </a:t>
            </a:r>
          </a:p>
          <a:p>
            <a:pPr algn="ctr"/>
            <a:r>
              <a:rPr lang="en-US" sz="4000" dirty="0" smtClean="0">
                <a:solidFill>
                  <a:schemeClr val="tx2"/>
                </a:solidFill>
                <a:latin typeface="Tahoma" pitchFamily="34" charset="0"/>
              </a:rPr>
              <a:t>Business Decisions</a:t>
            </a:r>
            <a:endParaRPr lang="en-US" sz="4000" dirty="0">
              <a:solidFill>
                <a:schemeClr val="tx2"/>
              </a:solidFill>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685800" y="1066800"/>
            <a:ext cx="7772400" cy="5257800"/>
          </a:xfrm>
        </p:spPr>
        <p:txBody>
          <a:bodyPr>
            <a:normAutofit/>
          </a:bodyPr>
          <a:lstStyle/>
          <a:p>
            <a:r>
              <a:rPr lang="en-US" dirty="0" smtClean="0"/>
              <a:t>Using trade credit to price discriminate</a:t>
            </a:r>
          </a:p>
          <a:p>
            <a:endParaRPr lang="en-US" dirty="0" smtClean="0"/>
          </a:p>
          <a:p>
            <a:endParaRPr lang="en-US" dirty="0" smtClean="0"/>
          </a:p>
          <a:p>
            <a:endParaRPr lang="en-US" dirty="0"/>
          </a:p>
        </p:txBody>
      </p:sp>
    </p:spTree>
    <p:extLst>
      <p:ext uri="{BB962C8B-B14F-4D97-AF65-F5344CB8AC3E}">
        <p14:creationId xmlns:p14="http://schemas.microsoft.com/office/powerpoint/2010/main" val="338989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29200"/>
          </a:xfrm>
        </p:spPr>
        <p:txBody>
          <a:bodyPr>
            <a:normAutofit fontScale="47500" lnSpcReduction="20000"/>
          </a:bodyPr>
          <a:lstStyle/>
          <a:p>
            <a:r>
              <a:rPr lang="en-US" dirty="0"/>
              <a:t>Trade credit may be offered even if the supplier does not have a funding advantage over financial institutions because credit may be used to price discriminate.5Since credit terms are usually invariant to the credit quality of the buyer, trade credit reduces the effective price to low quality borrowers. If this is the most price elastic segment of the market, then trade credit is an effective means of price discrimination. A natural reason why this segment’s demand may be more price elastic is because it is typically credit rationed. If so, trade credit both lowers the effective price of the good and permits this segment to express its demand. Another way of seeing this is to note that firms with a high margin (between sales and variable costs) for their product clearly have a strong incentive to make additional sales, but without cutting the price to existing customers. Since their profit on the next unit is higher, they would be willing to incur a positive cost to sell an additional unit, so long as it does not affect their previous sales. Under the assumption that anti-trust laws prevent direct price discrimination, high priced trade credit may be a subsidy targeted at risky customers, Creditworthy customers will find the trade credit overpriced and repay it as soon as possible. On the other hand, risky customers will find it worthwhile to borrow because trade credit may still be cheaper than the other sources they have access to.  (Quote from PR article.)</a:t>
            </a:r>
          </a:p>
          <a:p>
            <a:r>
              <a:rPr lang="en-US" dirty="0">
                <a:solidFill>
                  <a:srgbClr val="FF0000"/>
                </a:solidFill>
              </a:rPr>
              <a:t>Another way of thinking about this is that by providing credit to weak buyers, sellers can keep selling to financially strong buyers at a higher prices; thus the average </a:t>
            </a:r>
            <a:r>
              <a:rPr lang="en-US" dirty="0" smtClean="0">
                <a:solidFill>
                  <a:srgbClr val="FF0000"/>
                </a:solidFill>
              </a:rPr>
              <a:t>gross profit margin </a:t>
            </a:r>
            <a:r>
              <a:rPr lang="en-US" dirty="0">
                <a:solidFill>
                  <a:srgbClr val="FF0000"/>
                </a:solidFill>
              </a:rPr>
              <a:t>can be kept high</a:t>
            </a:r>
            <a:r>
              <a:rPr lang="en-US" dirty="0" smtClean="0">
                <a:solidFill>
                  <a:srgbClr val="FF0000"/>
                </a:solidFill>
              </a:rPr>
              <a:t>.  However, the net profit margin, net of all expenses, including the cost of trade credit would be lower.</a:t>
            </a:r>
          </a:p>
          <a:p>
            <a:pPr marL="0" indent="0">
              <a:buNone/>
            </a:pPr>
            <a:endParaRPr lang="en-US" dirty="0">
              <a:solidFill>
                <a:srgbClr val="FF0000"/>
              </a:solidFill>
            </a:endParaRPr>
          </a:p>
          <a:p>
            <a:endParaRPr lang="en-US" dirty="0"/>
          </a:p>
        </p:txBody>
      </p:sp>
      <p:sp>
        <p:nvSpPr>
          <p:cNvPr id="4" name="Rectangle 3"/>
          <p:cNvSpPr/>
          <p:nvPr/>
        </p:nvSpPr>
        <p:spPr>
          <a:xfrm>
            <a:off x="1905000" y="6106633"/>
            <a:ext cx="4572000" cy="523220"/>
          </a:xfrm>
          <a:prstGeom prst="rect">
            <a:avLst/>
          </a:prstGeom>
        </p:spPr>
        <p:txBody>
          <a:bodyPr>
            <a:spAutoFit/>
          </a:bodyPr>
          <a:lstStyle/>
          <a:p>
            <a:pPr marL="457200" lvl="0" indent="-311150">
              <a:spcBef>
                <a:spcPts val="800"/>
              </a:spcBef>
              <a:spcAft>
                <a:spcPts val="0"/>
              </a:spcAft>
              <a:buSzPts val="1300"/>
              <a:buChar char="●"/>
            </a:pPr>
            <a:r>
              <a:rPr lang="en-US" sz="1400" b="1" i="1" dirty="0">
                <a:solidFill>
                  <a:srgbClr val="000000"/>
                </a:solidFill>
                <a:latin typeface="Arial"/>
                <a:ea typeface="Arial"/>
                <a:cs typeface="Arial"/>
                <a:sym typeface="Arial"/>
              </a:rPr>
              <a:t>TRADE CREDIT: THEORIES AND EVIDENCE</a:t>
            </a:r>
            <a:r>
              <a:rPr lang="en-US" sz="1400" dirty="0">
                <a:solidFill>
                  <a:srgbClr val="000000"/>
                </a:solidFill>
                <a:latin typeface="Arial"/>
                <a:ea typeface="Arial"/>
                <a:cs typeface="Arial"/>
                <a:sym typeface="Arial"/>
              </a:rPr>
              <a:t>, Mitchell Peterson and </a:t>
            </a:r>
            <a:r>
              <a:rPr lang="en-US" sz="1400" dirty="0" err="1">
                <a:solidFill>
                  <a:srgbClr val="000000"/>
                </a:solidFill>
                <a:latin typeface="Arial"/>
                <a:ea typeface="Arial"/>
                <a:cs typeface="Arial"/>
                <a:sym typeface="Arial"/>
              </a:rPr>
              <a:t>Raghuram</a:t>
            </a:r>
            <a:r>
              <a:rPr lang="en-US" sz="1400" dirty="0">
                <a:solidFill>
                  <a:srgbClr val="000000"/>
                </a:solidFill>
                <a:latin typeface="Arial"/>
                <a:ea typeface="Arial"/>
                <a:cs typeface="Arial"/>
                <a:sym typeface="Arial"/>
              </a:rPr>
              <a:t> Rajan, 1996</a:t>
            </a:r>
            <a:endParaRPr lang="en-US" sz="1400" b="1" dirty="0">
              <a:latin typeface="Maven Pro"/>
              <a:ea typeface="Maven Pro"/>
              <a:cs typeface="Maven Pro"/>
              <a:sym typeface="Maven Pro"/>
            </a:endParaRPr>
          </a:p>
        </p:txBody>
      </p:sp>
    </p:spTree>
    <p:extLst>
      <p:ext uri="{BB962C8B-B14F-4D97-AF65-F5344CB8AC3E}">
        <p14:creationId xmlns:p14="http://schemas.microsoft.com/office/powerpoint/2010/main" val="23237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Summers and Wilson suggest that suppliers might provide credit to large buyers.  If large buyers get special price breaks, then there would be a negative correlation between PM and AR.</a:t>
            </a:r>
          </a:p>
          <a:p>
            <a:r>
              <a:rPr lang="en-US" dirty="0"/>
              <a:t>SW suggest that trade credit could establish long-term relationships, get clients used to relying on supplier credit and thus reduce their power to fight price increases.</a:t>
            </a:r>
          </a:p>
          <a:p>
            <a:r>
              <a:rPr lang="en-US" dirty="0"/>
              <a:t>SW cite a </a:t>
            </a:r>
            <a:r>
              <a:rPr lang="en-US" dirty="0" err="1"/>
              <a:t>Nadiri</a:t>
            </a:r>
            <a:r>
              <a:rPr lang="en-US" dirty="0"/>
              <a:t> (1969) and a Schwartz (1974) paper that trade credit is comparable to advertising; see what </a:t>
            </a:r>
            <a:r>
              <a:rPr lang="en-US" dirty="0" err="1"/>
              <a:t>Nadiri</a:t>
            </a:r>
            <a:r>
              <a:rPr lang="en-US" dirty="0"/>
              <a:t> and Schwartz say.  If such “implicit price reductions” complement explicit price reductions to attract higher sales volume, then you could have a negative correlation between AR and PM.  If they are substitutes, then the correlation would be positive.</a:t>
            </a:r>
          </a:p>
          <a:p>
            <a:r>
              <a:rPr lang="en-US" dirty="0"/>
              <a:t>Also look at the section on Contract Compliance in SW (page 441) where a rationale is provided as to why trade credit would be correlated with product quality and hence potentially profit margin.</a:t>
            </a:r>
          </a:p>
          <a:p>
            <a:endParaRPr lang="en-US" dirty="0"/>
          </a:p>
        </p:txBody>
      </p:sp>
      <p:sp>
        <p:nvSpPr>
          <p:cNvPr id="4" name="Rectangle 3"/>
          <p:cNvSpPr/>
          <p:nvPr/>
        </p:nvSpPr>
        <p:spPr>
          <a:xfrm>
            <a:off x="990600" y="6248400"/>
            <a:ext cx="8001000" cy="523220"/>
          </a:xfrm>
          <a:prstGeom prst="rect">
            <a:avLst/>
          </a:prstGeom>
        </p:spPr>
        <p:txBody>
          <a:bodyPr wrap="square">
            <a:spAutoFit/>
          </a:bodyPr>
          <a:lstStyle/>
          <a:p>
            <a:r>
              <a:rPr lang="en-US" sz="1400" dirty="0"/>
              <a:t>Trade credit and customer </a:t>
            </a:r>
            <a:r>
              <a:rPr lang="en-US" sz="1400" dirty="0" smtClean="0"/>
              <a:t>relationships</a:t>
            </a:r>
            <a:br>
              <a:rPr lang="en-US" sz="1400" dirty="0" smtClean="0"/>
            </a:br>
            <a:r>
              <a:rPr lang="en-US" sz="1400" dirty="0" smtClean="0"/>
              <a:t>B </a:t>
            </a:r>
            <a:r>
              <a:rPr lang="en-US" sz="1400" dirty="0"/>
              <a:t>Summers, N </a:t>
            </a:r>
            <a:r>
              <a:rPr lang="en-US" sz="1400" dirty="0" smtClean="0"/>
              <a:t>Wilson, Managerial </a:t>
            </a:r>
            <a:r>
              <a:rPr lang="en-US" sz="1400" dirty="0"/>
              <a:t>and Decision Economics 24 (6‐7), 439-455</a:t>
            </a:r>
          </a:p>
        </p:txBody>
      </p:sp>
    </p:spTree>
    <p:extLst>
      <p:ext uri="{BB962C8B-B14F-4D97-AF65-F5344CB8AC3E}">
        <p14:creationId xmlns:p14="http://schemas.microsoft.com/office/powerpoint/2010/main" val="2058748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30"/>
          <p:cNvSpPr txBox="1">
            <a:spLocks noGrp="1"/>
          </p:cNvSpPr>
          <p:nvPr>
            <p:ph type="title"/>
          </p:nvPr>
        </p:nvSpPr>
        <p:spPr>
          <a:xfrm>
            <a:off x="1303800" y="1455825"/>
            <a:ext cx="7030500" cy="999300"/>
          </a:xfrm>
          <a:prstGeom prst="rect">
            <a:avLst/>
          </a:prstGeom>
        </p:spPr>
        <p:txBody>
          <a:bodyPr spcFirstLastPara="1" vert="horz" wrap="square" lIns="91425" tIns="91425" rIns="91425" bIns="91425" numCol="1" anchor="t" anchorCtr="0" compatLnSpc="1">
            <a:prstTxWarp prst="textNoShape">
              <a:avLst/>
            </a:prstTxWarp>
            <a:noAutofit/>
          </a:bodyPr>
          <a:lstStyle/>
          <a:p>
            <a:pPr algn="l"/>
            <a:r>
              <a:rPr lang="en"/>
              <a:t>References</a:t>
            </a:r>
            <a:endParaRPr/>
          </a:p>
        </p:txBody>
      </p:sp>
      <p:sp>
        <p:nvSpPr>
          <p:cNvPr id="384" name="Google Shape;384;p30"/>
          <p:cNvSpPr txBox="1">
            <a:spLocks noGrp="1"/>
          </p:cNvSpPr>
          <p:nvPr>
            <p:ph type="body" idx="1"/>
          </p:nvPr>
        </p:nvSpPr>
        <p:spPr>
          <a:xfrm>
            <a:off x="1303800" y="2146074"/>
            <a:ext cx="7030500" cy="3797525"/>
          </a:xfrm>
          <a:prstGeom prst="rect">
            <a:avLst/>
          </a:prstGeom>
        </p:spPr>
        <p:txBody>
          <a:bodyPr spcFirstLastPara="1" vert="horz" wrap="square" lIns="91425" tIns="91425" rIns="91425" bIns="91425" numCol="1" anchor="t" anchorCtr="0" compatLnSpc="1">
            <a:prstTxWarp prst="textNoShape">
              <a:avLst/>
            </a:prstTxWarp>
            <a:noAutofit/>
          </a:bodyPr>
          <a:lstStyle/>
          <a:p>
            <a:pPr marL="0" indent="0">
              <a:buClr>
                <a:srgbClr val="000000"/>
              </a:buClr>
              <a:buSzPts val="1100"/>
              <a:buNone/>
            </a:pPr>
            <a:endParaRPr sz="1400" dirty="0">
              <a:solidFill>
                <a:srgbClr val="000000"/>
              </a:solidFill>
              <a:latin typeface="Arial"/>
              <a:ea typeface="Arial"/>
              <a:cs typeface="Arial"/>
              <a:sym typeface="Arial"/>
            </a:endParaRPr>
          </a:p>
          <a:p>
            <a:pPr indent="-298450">
              <a:buClr>
                <a:srgbClr val="000000"/>
              </a:buClr>
              <a:buSzPts val="1100"/>
              <a:buFont typeface="Arial"/>
              <a:buChar char="●"/>
            </a:pPr>
            <a:r>
              <a:rPr lang="en" sz="1400" dirty="0">
                <a:solidFill>
                  <a:srgbClr val="333333"/>
                </a:solidFill>
                <a:highlight>
                  <a:srgbClr val="FFFFFF"/>
                </a:highlight>
                <a:latin typeface="Arial"/>
                <a:ea typeface="Arial"/>
                <a:cs typeface="Arial"/>
                <a:sym typeface="Arial"/>
              </a:rPr>
              <a:t>Fisman, Raymond, and Inessa Love. “Trade Credit, Financial Intermediary Development, and Industry Growth.” </a:t>
            </a:r>
            <a:r>
              <a:rPr lang="en" sz="1400" i="1" dirty="0">
                <a:solidFill>
                  <a:srgbClr val="333333"/>
                </a:solidFill>
                <a:latin typeface="Arial"/>
                <a:ea typeface="Arial"/>
                <a:cs typeface="Arial"/>
                <a:sym typeface="Arial"/>
              </a:rPr>
              <a:t>The Journal of Finance</a:t>
            </a:r>
            <a:r>
              <a:rPr lang="en" sz="1400" dirty="0">
                <a:solidFill>
                  <a:srgbClr val="333333"/>
                </a:solidFill>
                <a:highlight>
                  <a:srgbClr val="FFFFFF"/>
                </a:highlight>
                <a:latin typeface="Arial"/>
                <a:ea typeface="Arial"/>
                <a:cs typeface="Arial"/>
                <a:sym typeface="Arial"/>
              </a:rPr>
              <a:t>, vol. 58, no. 1, 2003, pp. 353–374. </a:t>
            </a:r>
            <a:r>
              <a:rPr lang="en" sz="1400" i="1" dirty="0">
                <a:solidFill>
                  <a:srgbClr val="333333"/>
                </a:solidFill>
                <a:latin typeface="Arial"/>
                <a:ea typeface="Arial"/>
                <a:cs typeface="Arial"/>
                <a:sym typeface="Arial"/>
              </a:rPr>
              <a:t>JSTOR</a:t>
            </a:r>
            <a:r>
              <a:rPr lang="en" sz="1400" dirty="0">
                <a:solidFill>
                  <a:srgbClr val="333333"/>
                </a:solidFill>
                <a:highlight>
                  <a:srgbClr val="FFFFFF"/>
                </a:highlight>
                <a:latin typeface="Arial"/>
                <a:ea typeface="Arial"/>
                <a:cs typeface="Arial"/>
                <a:sym typeface="Arial"/>
              </a:rPr>
              <a:t>, JSTOR, </a:t>
            </a:r>
            <a:r>
              <a:rPr lang="en" sz="1400" u="sng" dirty="0">
                <a:solidFill>
                  <a:srgbClr val="1155CC"/>
                </a:solidFill>
                <a:highlight>
                  <a:srgbClr val="FFFFFF"/>
                </a:highlight>
                <a:latin typeface="Arial"/>
                <a:ea typeface="Arial"/>
                <a:cs typeface="Arial"/>
                <a:sym typeface="Arial"/>
                <a:hlinkClick r:id="rId3"/>
              </a:rPr>
              <a:t>www.jstor.org/stable/3094490</a:t>
            </a:r>
            <a:r>
              <a:rPr lang="en" sz="1400" dirty="0">
                <a:solidFill>
                  <a:srgbClr val="333333"/>
                </a:solidFill>
                <a:highlight>
                  <a:srgbClr val="FFFFFF"/>
                </a:highlight>
                <a:latin typeface="Arial"/>
                <a:ea typeface="Arial"/>
                <a:cs typeface="Arial"/>
                <a:sym typeface="Arial"/>
              </a:rPr>
              <a:t>.</a:t>
            </a:r>
            <a:endParaRPr sz="1400" dirty="0">
              <a:solidFill>
                <a:srgbClr val="333333"/>
              </a:solidFill>
              <a:highlight>
                <a:srgbClr val="FFFFFF"/>
              </a:highlight>
              <a:latin typeface="Arial"/>
              <a:ea typeface="Arial"/>
              <a:cs typeface="Arial"/>
              <a:sym typeface="Arial"/>
            </a:endParaRPr>
          </a:p>
          <a:p>
            <a:pPr indent="-298450">
              <a:buClr>
                <a:srgbClr val="333333"/>
              </a:buClr>
              <a:buSzPts val="1100"/>
              <a:buFont typeface="Arial"/>
              <a:buChar char="●"/>
            </a:pPr>
            <a:r>
              <a:rPr lang="en" sz="1400" dirty="0">
                <a:solidFill>
                  <a:srgbClr val="333333"/>
                </a:solidFill>
                <a:highlight>
                  <a:srgbClr val="FFFFFF"/>
                </a:highlight>
                <a:latin typeface="Arial"/>
                <a:ea typeface="Arial"/>
                <a:cs typeface="Arial"/>
                <a:sym typeface="Arial"/>
              </a:rPr>
              <a:t>Summers, Barbara, and Nicholas Wilson. “Trade Credit and Customer Relationships.” </a:t>
            </a:r>
            <a:r>
              <a:rPr lang="en" sz="1400" i="1" dirty="0">
                <a:solidFill>
                  <a:srgbClr val="333333"/>
                </a:solidFill>
                <a:highlight>
                  <a:srgbClr val="FFFFFF"/>
                </a:highlight>
                <a:latin typeface="Arial"/>
                <a:ea typeface="Arial"/>
                <a:cs typeface="Arial"/>
                <a:sym typeface="Arial"/>
              </a:rPr>
              <a:t>Managerial and Decision Economics</a:t>
            </a:r>
            <a:r>
              <a:rPr lang="en" sz="1400" dirty="0">
                <a:solidFill>
                  <a:srgbClr val="333333"/>
                </a:solidFill>
                <a:highlight>
                  <a:srgbClr val="FFFFFF"/>
                </a:highlight>
                <a:latin typeface="Arial"/>
                <a:ea typeface="Arial"/>
                <a:cs typeface="Arial"/>
                <a:sym typeface="Arial"/>
              </a:rPr>
              <a:t>, vol. 24, no. 6/7, 2003, pp. 439–455. </a:t>
            </a:r>
            <a:r>
              <a:rPr lang="en" sz="1400" i="1" dirty="0">
                <a:solidFill>
                  <a:srgbClr val="333333"/>
                </a:solidFill>
                <a:highlight>
                  <a:srgbClr val="FFFFFF"/>
                </a:highlight>
                <a:latin typeface="Arial"/>
                <a:ea typeface="Arial"/>
                <a:cs typeface="Arial"/>
                <a:sym typeface="Arial"/>
              </a:rPr>
              <a:t>JSTOR</a:t>
            </a:r>
            <a:r>
              <a:rPr lang="en" sz="1400" dirty="0">
                <a:solidFill>
                  <a:srgbClr val="333333"/>
                </a:solidFill>
                <a:highlight>
                  <a:srgbClr val="FFFFFF"/>
                </a:highlight>
                <a:latin typeface="Arial"/>
                <a:ea typeface="Arial"/>
                <a:cs typeface="Arial"/>
                <a:sym typeface="Arial"/>
              </a:rPr>
              <a:t>, JSTOR, </a:t>
            </a:r>
            <a:r>
              <a:rPr lang="en" sz="1400" u="sng" dirty="0">
                <a:solidFill>
                  <a:srgbClr val="1155CC"/>
                </a:solidFill>
                <a:highlight>
                  <a:srgbClr val="FFFFFF"/>
                </a:highlight>
                <a:latin typeface="Arial"/>
                <a:ea typeface="Arial"/>
                <a:cs typeface="Arial"/>
                <a:sym typeface="Arial"/>
                <a:hlinkClick r:id="rId4"/>
              </a:rPr>
              <a:t>www.jstor.org/stable/30035586</a:t>
            </a:r>
            <a:r>
              <a:rPr lang="en" sz="1400" dirty="0">
                <a:solidFill>
                  <a:srgbClr val="333333"/>
                </a:solidFill>
                <a:highlight>
                  <a:srgbClr val="FFFFFF"/>
                </a:highlight>
                <a:latin typeface="Arial"/>
                <a:ea typeface="Arial"/>
                <a:cs typeface="Arial"/>
                <a:sym typeface="Arial"/>
              </a:rPr>
              <a:t>.</a:t>
            </a:r>
            <a:endParaRPr sz="1400" dirty="0">
              <a:solidFill>
                <a:srgbClr val="333333"/>
              </a:solidFill>
              <a:highlight>
                <a:srgbClr val="FFFFFF"/>
              </a:highlight>
              <a:latin typeface="Arial"/>
              <a:ea typeface="Arial"/>
              <a:cs typeface="Arial"/>
              <a:sym typeface="Arial"/>
            </a:endParaRPr>
          </a:p>
          <a:p>
            <a:pPr indent="-298450">
              <a:buClr>
                <a:srgbClr val="333333"/>
              </a:buClr>
              <a:buSzPts val="1100"/>
              <a:buFont typeface="Arial"/>
              <a:buChar char="●"/>
            </a:pPr>
            <a:r>
              <a:rPr lang="en" sz="1400" dirty="0">
                <a:solidFill>
                  <a:srgbClr val="333333"/>
                </a:solidFill>
                <a:highlight>
                  <a:srgbClr val="FFFFFF"/>
                </a:highlight>
                <a:latin typeface="Arial"/>
                <a:ea typeface="Arial"/>
                <a:cs typeface="Arial"/>
                <a:sym typeface="Arial"/>
              </a:rPr>
              <a:t>Petersen, Mitchell A., and Raghuram G. Rajan. “Trade Credit: Theories and Evidence.” </a:t>
            </a:r>
            <a:r>
              <a:rPr lang="en" sz="1400" i="1" dirty="0">
                <a:solidFill>
                  <a:srgbClr val="333333"/>
                </a:solidFill>
                <a:highlight>
                  <a:srgbClr val="FFFFFF"/>
                </a:highlight>
                <a:latin typeface="Arial"/>
                <a:ea typeface="Arial"/>
                <a:cs typeface="Arial"/>
                <a:sym typeface="Arial"/>
              </a:rPr>
              <a:t>The Review of Financial Studies</a:t>
            </a:r>
            <a:r>
              <a:rPr lang="en" sz="1400" dirty="0">
                <a:solidFill>
                  <a:srgbClr val="333333"/>
                </a:solidFill>
                <a:highlight>
                  <a:srgbClr val="FFFFFF"/>
                </a:highlight>
                <a:latin typeface="Arial"/>
                <a:ea typeface="Arial"/>
                <a:cs typeface="Arial"/>
                <a:sym typeface="Arial"/>
              </a:rPr>
              <a:t>, vol. 10, no. 3, 1997, pp. 661–691. </a:t>
            </a:r>
            <a:r>
              <a:rPr lang="en" sz="1400" i="1" dirty="0">
                <a:solidFill>
                  <a:srgbClr val="333333"/>
                </a:solidFill>
                <a:highlight>
                  <a:srgbClr val="FFFFFF"/>
                </a:highlight>
                <a:latin typeface="Arial"/>
                <a:ea typeface="Arial"/>
                <a:cs typeface="Arial"/>
                <a:sym typeface="Arial"/>
              </a:rPr>
              <a:t>JSTOR</a:t>
            </a:r>
            <a:r>
              <a:rPr lang="en" sz="1400" dirty="0">
                <a:solidFill>
                  <a:srgbClr val="333333"/>
                </a:solidFill>
                <a:highlight>
                  <a:srgbClr val="FFFFFF"/>
                </a:highlight>
                <a:latin typeface="Arial"/>
                <a:ea typeface="Arial"/>
                <a:cs typeface="Arial"/>
                <a:sym typeface="Arial"/>
              </a:rPr>
              <a:t>, JSTOR, </a:t>
            </a:r>
            <a:r>
              <a:rPr lang="en" sz="1400" u="sng" dirty="0">
                <a:solidFill>
                  <a:srgbClr val="1155CC"/>
                </a:solidFill>
                <a:highlight>
                  <a:srgbClr val="FFFFFF"/>
                </a:highlight>
                <a:latin typeface="Arial"/>
                <a:ea typeface="Arial"/>
                <a:cs typeface="Arial"/>
                <a:sym typeface="Arial"/>
                <a:hlinkClick r:id="rId5"/>
              </a:rPr>
              <a:t>www.jstor.org/stable/2962200</a:t>
            </a:r>
            <a:r>
              <a:rPr lang="en" sz="1400" dirty="0">
                <a:solidFill>
                  <a:srgbClr val="333333"/>
                </a:solidFill>
                <a:highlight>
                  <a:srgbClr val="FFFFFF"/>
                </a:highlight>
                <a:latin typeface="Arial"/>
                <a:ea typeface="Arial"/>
                <a:cs typeface="Arial"/>
                <a:sym typeface="Arial"/>
              </a:rPr>
              <a:t>.</a:t>
            </a:r>
            <a:endParaRPr sz="1400" dirty="0">
              <a:solidFill>
                <a:srgbClr val="333333"/>
              </a:solidFill>
              <a:highlight>
                <a:srgbClr val="FFFFFF"/>
              </a:highlight>
              <a:latin typeface="Arial"/>
              <a:ea typeface="Arial"/>
              <a:cs typeface="Arial"/>
              <a:sym typeface="Arial"/>
            </a:endParaRPr>
          </a:p>
          <a:p>
            <a:pPr indent="-298450">
              <a:buClr>
                <a:srgbClr val="333333"/>
              </a:buClr>
              <a:buSzPts val="1100"/>
              <a:buFont typeface="Arial"/>
              <a:buChar char="●"/>
            </a:pPr>
            <a:r>
              <a:rPr lang="en" sz="1400" dirty="0">
                <a:solidFill>
                  <a:srgbClr val="333333"/>
                </a:solidFill>
                <a:highlight>
                  <a:srgbClr val="FFFFFF"/>
                </a:highlight>
                <a:latin typeface="Arial"/>
                <a:ea typeface="Arial"/>
                <a:cs typeface="Arial"/>
                <a:sym typeface="Arial"/>
              </a:rPr>
              <a:t>Petersen, Mitchell A., and Raghuram G. Rajan. “The Effect of Credit Market Competition on Lending Relationships.” </a:t>
            </a:r>
            <a:r>
              <a:rPr lang="en" sz="1400" i="1" dirty="0">
                <a:solidFill>
                  <a:srgbClr val="333333"/>
                </a:solidFill>
                <a:highlight>
                  <a:srgbClr val="FFFFFF"/>
                </a:highlight>
                <a:latin typeface="Arial"/>
                <a:ea typeface="Arial"/>
                <a:cs typeface="Arial"/>
                <a:sym typeface="Arial"/>
              </a:rPr>
              <a:t>The Quarterly Journal of Economics</a:t>
            </a:r>
            <a:r>
              <a:rPr lang="en" sz="1400" dirty="0">
                <a:solidFill>
                  <a:srgbClr val="333333"/>
                </a:solidFill>
                <a:highlight>
                  <a:srgbClr val="FFFFFF"/>
                </a:highlight>
                <a:latin typeface="Arial"/>
                <a:ea typeface="Arial"/>
                <a:cs typeface="Arial"/>
                <a:sym typeface="Arial"/>
              </a:rPr>
              <a:t>, vol. 110, no. 2, 1995, pp. 407–443. </a:t>
            </a:r>
            <a:r>
              <a:rPr lang="en" sz="1400" i="1" dirty="0">
                <a:solidFill>
                  <a:srgbClr val="333333"/>
                </a:solidFill>
                <a:highlight>
                  <a:srgbClr val="FFFFFF"/>
                </a:highlight>
                <a:latin typeface="Arial"/>
                <a:ea typeface="Arial"/>
                <a:cs typeface="Arial"/>
                <a:sym typeface="Arial"/>
              </a:rPr>
              <a:t>JSTOR</a:t>
            </a:r>
            <a:r>
              <a:rPr lang="en" sz="1400" dirty="0">
                <a:solidFill>
                  <a:srgbClr val="333333"/>
                </a:solidFill>
                <a:highlight>
                  <a:srgbClr val="FFFFFF"/>
                </a:highlight>
                <a:latin typeface="Arial"/>
                <a:ea typeface="Arial"/>
                <a:cs typeface="Arial"/>
                <a:sym typeface="Arial"/>
              </a:rPr>
              <a:t>, JSTOR, </a:t>
            </a:r>
            <a:r>
              <a:rPr lang="en" sz="1400" u="sng" dirty="0">
                <a:solidFill>
                  <a:srgbClr val="1155CC"/>
                </a:solidFill>
                <a:highlight>
                  <a:srgbClr val="FFFFFF"/>
                </a:highlight>
                <a:latin typeface="Arial"/>
                <a:ea typeface="Arial"/>
                <a:cs typeface="Arial"/>
                <a:sym typeface="Arial"/>
                <a:hlinkClick r:id="rId6"/>
              </a:rPr>
              <a:t>www.jstor.org/stable/2118445</a:t>
            </a:r>
            <a:r>
              <a:rPr lang="en" sz="1400" dirty="0">
                <a:solidFill>
                  <a:srgbClr val="333333"/>
                </a:solidFill>
                <a:highlight>
                  <a:srgbClr val="FFFFFF"/>
                </a:highlight>
                <a:latin typeface="Arial"/>
                <a:ea typeface="Arial"/>
                <a:cs typeface="Arial"/>
                <a:sym typeface="Arial"/>
              </a:rPr>
              <a:t>.</a:t>
            </a:r>
            <a:endParaRPr sz="1400" dirty="0">
              <a:solidFill>
                <a:srgbClr val="333333"/>
              </a:solidFill>
              <a:highlight>
                <a:srgbClr val="FFFFFF"/>
              </a:highlight>
              <a:latin typeface="Arial"/>
              <a:ea typeface="Arial"/>
              <a:cs typeface="Arial"/>
              <a:sym typeface="Arial"/>
            </a:endParaRPr>
          </a:p>
          <a:p>
            <a:pPr indent="-298450">
              <a:buClr>
                <a:srgbClr val="000000"/>
              </a:buClr>
              <a:buSzPts val="1100"/>
              <a:buFont typeface="Arial"/>
              <a:buChar char="●"/>
            </a:pPr>
            <a:r>
              <a:rPr lang="en" sz="1400" u="sng" dirty="0">
                <a:solidFill>
                  <a:srgbClr val="1155CC"/>
                </a:solidFill>
                <a:latin typeface="Arial"/>
                <a:ea typeface="Arial"/>
                <a:cs typeface="Arial"/>
                <a:sym typeface="Arial"/>
                <a:hlinkClick r:id="rId7"/>
              </a:rPr>
              <a:t>https://www.investopedia.com/terms/t/trade-credit.asp</a:t>
            </a:r>
            <a:endParaRPr sz="1400" dirty="0">
              <a:solidFill>
                <a:srgbClr val="000000"/>
              </a:solidFill>
              <a:latin typeface="Arial"/>
              <a:ea typeface="Arial"/>
              <a:cs typeface="Arial"/>
              <a:sym typeface="Arial"/>
            </a:endParaRPr>
          </a:p>
          <a:p>
            <a:pPr indent="-298450">
              <a:buClr>
                <a:srgbClr val="000000"/>
              </a:buClr>
              <a:buSzPts val="1100"/>
              <a:buFont typeface="Arial"/>
              <a:buChar char="●"/>
            </a:pPr>
            <a:r>
              <a:rPr lang="en" sz="1400" u="sng" dirty="0">
                <a:solidFill>
                  <a:srgbClr val="1155CC"/>
                </a:solidFill>
                <a:latin typeface="Arial"/>
                <a:ea typeface="Arial"/>
                <a:cs typeface="Arial"/>
                <a:sym typeface="Arial"/>
                <a:hlinkClick r:id="rId8"/>
              </a:rPr>
              <a:t>https://www.kaplancollectionagency.com/uncategorized/is-your-credit-policy-costing-you-money/</a:t>
            </a:r>
            <a:endParaRPr sz="1400" dirty="0"/>
          </a:p>
        </p:txBody>
      </p:sp>
    </p:spTree>
    <p:extLst>
      <p:ext uri="{BB962C8B-B14F-4D97-AF65-F5344CB8AC3E}">
        <p14:creationId xmlns:p14="http://schemas.microsoft.com/office/powerpoint/2010/main" val="3156912276"/>
      </p:ext>
    </p:extLst>
  </p:cSld>
  <p:clrMapOvr>
    <a:masterClrMapping/>
  </p:clrMapOvr>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25869</TotalTime>
  <Words>741</Words>
  <Application>Microsoft Office PowerPoint</Application>
  <PresentationFormat>On-screen Show (4:3)</PresentationFormat>
  <Paragraphs>26</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Maven Pro</vt:lpstr>
      <vt:lpstr>Arial</vt:lpstr>
      <vt:lpstr>Tahoma</vt:lpstr>
      <vt:lpstr>Times New Roman</vt:lpstr>
      <vt:lpstr>Sumi Painting</vt:lpstr>
      <vt:lpstr>Short Term Financing and Operating Strategies</vt:lpstr>
      <vt:lpstr>Outline </vt:lpstr>
      <vt:lpstr>PowerPoint Presentation</vt:lpstr>
      <vt:lpstr>PowerPoint Presentation</vt:lpstr>
      <vt:lpstr>References</vt:lpstr>
    </vt:vector>
  </TitlesOfParts>
  <Company>Pace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P.V.</cp:lastModifiedBy>
  <cp:revision>377</cp:revision>
  <cp:lastPrinted>2013-11-19T02:01:14Z</cp:lastPrinted>
  <dcterms:created xsi:type="dcterms:W3CDTF">1999-10-19T17:15:03Z</dcterms:created>
  <dcterms:modified xsi:type="dcterms:W3CDTF">2021-01-19T03:07:26Z</dcterms:modified>
</cp:coreProperties>
</file>