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
  </p:notesMasterIdLst>
  <p:handoutMasterIdLst>
    <p:handoutMasterId r:id="rId8"/>
  </p:handoutMasterIdLst>
  <p:sldIdLst>
    <p:sldId id="258" r:id="rId2"/>
    <p:sldId id="300" r:id="rId3"/>
    <p:sldId id="301" r:id="rId4"/>
    <p:sldId id="302" r:id="rId5"/>
    <p:sldId id="303" r:id="rId6"/>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swanath, Prof. P.V." initials="VPP" lastIdx="26" clrIdx="0">
    <p:extLst>
      <p:ext uri="{19B8F6BF-5375-455C-9EA6-DF929625EA0E}">
        <p15:presenceInfo xmlns:p15="http://schemas.microsoft.com/office/powerpoint/2012/main" userId="S-1-5-21-254494878-1253622069-3383492343-328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28" autoAdjust="0"/>
    <p:restoredTop sz="90953" autoAdjust="0"/>
  </p:normalViewPr>
  <p:slideViewPr>
    <p:cSldViewPr>
      <p:cViewPr varScale="1">
        <p:scale>
          <a:sx n="67" d="100"/>
          <a:sy n="67" d="100"/>
        </p:scale>
        <p:origin x="7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1-29T14:12:39.630" idx="26">
    <p:pos x="5148" y="984"/>
    <p:text>What does this paper have to say?  You didn't mention it..</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9635"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9636"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9637"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12735AE-40DC-4BF8-917E-4D6ECF170387}" type="slidenum">
              <a:rPr lang="en-US"/>
              <a:pPr>
                <a:defRPr/>
              </a:pPr>
              <a:t>‹#›</a:t>
            </a:fld>
            <a:endParaRPr lang="en-US"/>
          </a:p>
        </p:txBody>
      </p:sp>
    </p:spTree>
    <p:extLst>
      <p:ext uri="{BB962C8B-B14F-4D97-AF65-F5344CB8AC3E}">
        <p14:creationId xmlns:p14="http://schemas.microsoft.com/office/powerpoint/2010/main" val="3506095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1026"/>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3731" name="Rectangle 1027"/>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1028"/>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1029"/>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3734" name="Rectangle 1030"/>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3735" name="Rectangle 1031"/>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04E25A6-48FD-4967-8EFF-4B3C285A6450}" type="slidenum">
              <a:rPr lang="en-US"/>
              <a:pPr>
                <a:defRPr/>
              </a:pPr>
              <a:t>‹#›</a:t>
            </a:fld>
            <a:endParaRPr lang="en-US"/>
          </a:p>
        </p:txBody>
      </p:sp>
    </p:spTree>
    <p:extLst>
      <p:ext uri="{BB962C8B-B14F-4D97-AF65-F5344CB8AC3E}">
        <p14:creationId xmlns:p14="http://schemas.microsoft.com/office/powerpoint/2010/main" val="35115860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7F2D92B-0E12-496B-A911-EF71200066B2}" type="slidenum">
              <a:rPr lang="en-US" sz="1200" smtClean="0"/>
              <a:pPr eaLnBrk="1" hangingPunct="1"/>
              <a:t>1</a:t>
            </a:fld>
            <a:endParaRPr lang="en-US" sz="1200"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439394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2</a:t>
            </a:fld>
            <a:endParaRPr lang="en-US"/>
          </a:p>
        </p:txBody>
      </p:sp>
    </p:spTree>
    <p:extLst>
      <p:ext uri="{BB962C8B-B14F-4D97-AF65-F5344CB8AC3E}">
        <p14:creationId xmlns:p14="http://schemas.microsoft.com/office/powerpoint/2010/main" val="174688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g495a7adfad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1" name="Google Shape;381;g495a7adfa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77246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9050" y="1109663"/>
            <a:ext cx="9156700" cy="757237"/>
            <a:chOff x="0" y="0"/>
            <a:chExt cx="5768" cy="477"/>
          </a:xfrm>
        </p:grpSpPr>
        <p:sp>
          <p:nvSpPr>
            <p:cNvPr id="5" name="Freeform 3"/>
            <p:cNvSpPr>
              <a:spLocks/>
            </p:cNvSpPr>
            <p:nvPr userDrawn="1"/>
          </p:nvSpPr>
          <p:spPr bwMode="auto">
            <a:xfrm>
              <a:off x="5" y="0"/>
              <a:ext cx="5763" cy="477"/>
            </a:xfrm>
            <a:custGeom>
              <a:avLst/>
              <a:gdLst>
                <a:gd name="T0" fmla="*/ 0 w 5763"/>
                <a:gd name="T1" fmla="*/ 450 h 477"/>
                <a:gd name="T2" fmla="*/ 3 w 5763"/>
                <a:gd name="T3" fmla="*/ 0 h 477"/>
                <a:gd name="T4" fmla="*/ 5763 w 5763"/>
                <a:gd name="T5" fmla="*/ 0 h 477"/>
                <a:gd name="T6" fmla="*/ 5763 w 5763"/>
                <a:gd name="T7" fmla="*/ 465 h 477"/>
                <a:gd name="T8" fmla="*/ 4821 w 5763"/>
                <a:gd name="T9" fmla="*/ 477 h 477"/>
                <a:gd name="T10" fmla="*/ 4326 w 5763"/>
                <a:gd name="T11" fmla="*/ 447 h 477"/>
                <a:gd name="T12" fmla="*/ 3783 w 5763"/>
                <a:gd name="T13" fmla="*/ 465 h 477"/>
                <a:gd name="T14" fmla="*/ 3417 w 5763"/>
                <a:gd name="T15" fmla="*/ 456 h 477"/>
                <a:gd name="T16" fmla="*/ 2973 w 5763"/>
                <a:gd name="T17" fmla="*/ 459 h 477"/>
                <a:gd name="T18" fmla="*/ 2451 w 5763"/>
                <a:gd name="T19" fmla="*/ 453 h 477"/>
                <a:gd name="T20" fmla="*/ 2289 w 5763"/>
                <a:gd name="T21" fmla="*/ 441 h 477"/>
                <a:gd name="T22" fmla="*/ 2010 w 5763"/>
                <a:gd name="T23" fmla="*/ 453 h 477"/>
                <a:gd name="T24" fmla="*/ 1827 w 5763"/>
                <a:gd name="T25" fmla="*/ 450 h 477"/>
                <a:gd name="T26" fmla="*/ 1215 w 5763"/>
                <a:gd name="T27" fmla="*/ 465 h 477"/>
                <a:gd name="T28" fmla="*/ 660 w 5763"/>
                <a:gd name="T29" fmla="*/ 456 h 477"/>
                <a:gd name="T30" fmla="*/ 0 w 5763"/>
                <a:gd name="T31" fmla="*/ 450 h 4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195"/>
              </a:schemeClr>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6" name="Freeform 4"/>
            <p:cNvSpPr>
              <a:spLocks/>
            </p:cNvSpPr>
            <p:nvPr userDrawn="1"/>
          </p:nvSpPr>
          <p:spPr bwMode="auto">
            <a:xfrm>
              <a:off x="0" y="98"/>
              <a:ext cx="256" cy="253"/>
            </a:xfrm>
            <a:custGeom>
              <a:avLst/>
              <a:gdLst>
                <a:gd name="T0" fmla="*/ 8 w 256"/>
                <a:gd name="T1" fmla="*/ 190 h 253"/>
                <a:gd name="T2" fmla="*/ 71 w 256"/>
                <a:gd name="T3" fmla="*/ 115 h 253"/>
                <a:gd name="T4" fmla="*/ 203 w 256"/>
                <a:gd name="T5" fmla="*/ 16 h 253"/>
                <a:gd name="T6" fmla="*/ 251 w 256"/>
                <a:gd name="T7" fmla="*/ 19 h 253"/>
                <a:gd name="T8" fmla="*/ 236 w 256"/>
                <a:gd name="T9" fmla="*/ 46 h 253"/>
                <a:gd name="T10" fmla="*/ 176 w 256"/>
                <a:gd name="T11" fmla="*/ 82 h 253"/>
                <a:gd name="T12" fmla="*/ 92 w 256"/>
                <a:gd name="T13" fmla="*/ 154 h 253"/>
                <a:gd name="T14" fmla="*/ 23 w 256"/>
                <a:gd name="T15" fmla="*/ 247 h 253"/>
                <a:gd name="T16" fmla="*/ 8 w 256"/>
                <a:gd name="T17" fmla="*/ 190 h 2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 name="Freeform 5"/>
            <p:cNvSpPr>
              <a:spLocks/>
            </p:cNvSpPr>
            <p:nvPr userDrawn="1"/>
          </p:nvSpPr>
          <p:spPr bwMode="auto">
            <a:xfrm>
              <a:off x="56" y="0"/>
              <a:ext cx="708" cy="459"/>
            </a:xfrm>
            <a:custGeom>
              <a:avLst/>
              <a:gdLst/>
              <a:ahLst/>
              <a:cxnLst>
                <a:cxn ang="0">
                  <a:pos x="0" y="432"/>
                </a:cxn>
                <a:cxn ang="0">
                  <a:pos x="0" y="453"/>
                </a:cxn>
                <a:cxn ang="0">
                  <a:pos x="72" y="324"/>
                </a:cxn>
                <a:cxn ang="0">
                  <a:pos x="198" y="201"/>
                </a:cxn>
                <a:cxn ang="0">
                  <a:pos x="366" y="102"/>
                </a:cxn>
                <a:cxn ang="0">
                  <a:pos x="531" y="36"/>
                </a:cxn>
                <a:cxn ang="0">
                  <a:pos x="609" y="0"/>
                </a:cxn>
                <a:cxn ang="0">
                  <a:pos x="708" y="3"/>
                </a:cxn>
                <a:cxn ang="0">
                  <a:pos x="591" y="66"/>
                </a:cxn>
                <a:cxn ang="0">
                  <a:pos x="417" y="126"/>
                </a:cxn>
                <a:cxn ang="0">
                  <a:pos x="237" y="231"/>
                </a:cxn>
                <a:cxn ang="0">
                  <a:pos x="117" y="345"/>
                </a:cxn>
                <a:cxn ang="0">
                  <a:pos x="51" y="459"/>
                </a:cxn>
                <a:cxn ang="0">
                  <a:pos x="0" y="453"/>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 name="Freeform 6"/>
            <p:cNvSpPr>
              <a:spLocks/>
            </p:cNvSpPr>
            <p:nvPr userDrawn="1"/>
          </p:nvSpPr>
          <p:spPr bwMode="auto">
            <a:xfrm>
              <a:off x="131" y="269"/>
              <a:ext cx="251" cy="194"/>
            </a:xfrm>
            <a:custGeom>
              <a:avLst/>
              <a:gdLst>
                <a:gd name="T0" fmla="*/ 21 w 251"/>
                <a:gd name="T1" fmla="*/ 163 h 194"/>
                <a:gd name="T2" fmla="*/ 9 w 251"/>
                <a:gd name="T3" fmla="*/ 184 h 194"/>
                <a:gd name="T4" fmla="*/ 75 w 251"/>
                <a:gd name="T5" fmla="*/ 103 h 194"/>
                <a:gd name="T6" fmla="*/ 165 w 251"/>
                <a:gd name="T7" fmla="*/ 28 h 194"/>
                <a:gd name="T8" fmla="*/ 207 w 251"/>
                <a:gd name="T9" fmla="*/ 7 h 194"/>
                <a:gd name="T10" fmla="*/ 246 w 251"/>
                <a:gd name="T11" fmla="*/ 4 h 194"/>
                <a:gd name="T12" fmla="*/ 237 w 251"/>
                <a:gd name="T13" fmla="*/ 34 h 194"/>
                <a:gd name="T14" fmla="*/ 183 w 251"/>
                <a:gd name="T15" fmla="*/ 61 h 194"/>
                <a:gd name="T16" fmla="*/ 108 w 251"/>
                <a:gd name="T17" fmla="*/ 124 h 194"/>
                <a:gd name="T18" fmla="*/ 54 w 251"/>
                <a:gd name="T19" fmla="*/ 190 h 194"/>
                <a:gd name="T20" fmla="*/ 6 w 251"/>
                <a:gd name="T21" fmla="*/ 184 h 1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 name="Freeform 7"/>
            <p:cNvSpPr>
              <a:spLocks/>
            </p:cNvSpPr>
            <p:nvPr userDrawn="1"/>
          </p:nvSpPr>
          <p:spPr bwMode="auto">
            <a:xfrm>
              <a:off x="341" y="0"/>
              <a:ext cx="159" cy="72"/>
            </a:xfrm>
            <a:custGeom>
              <a:avLst/>
              <a:gdLst>
                <a:gd name="T0" fmla="*/ 99 w 159"/>
                <a:gd name="T1" fmla="*/ 0 h 72"/>
                <a:gd name="T2" fmla="*/ 15 w 159"/>
                <a:gd name="T3" fmla="*/ 36 h 72"/>
                <a:gd name="T4" fmla="*/ 6 w 159"/>
                <a:gd name="T5" fmla="*/ 60 h 72"/>
                <a:gd name="T6" fmla="*/ 36 w 159"/>
                <a:gd name="T7" fmla="*/ 69 h 72"/>
                <a:gd name="T8" fmla="*/ 87 w 159"/>
                <a:gd name="T9" fmla="*/ 42 h 72"/>
                <a:gd name="T10" fmla="*/ 159 w 159"/>
                <a:gd name="T11" fmla="*/ 0 h 72"/>
                <a:gd name="T12" fmla="*/ 99 w 159"/>
                <a:gd name="T13" fmla="*/ 0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 name="Freeform 8"/>
            <p:cNvSpPr>
              <a:spLocks/>
            </p:cNvSpPr>
            <p:nvPr userDrawn="1"/>
          </p:nvSpPr>
          <p:spPr bwMode="auto">
            <a:xfrm>
              <a:off x="488" y="0"/>
              <a:ext cx="455" cy="216"/>
            </a:xfrm>
            <a:custGeom>
              <a:avLst/>
              <a:gdLst>
                <a:gd name="T0" fmla="*/ 395 w 455"/>
                <a:gd name="T1" fmla="*/ 0 h 216"/>
                <a:gd name="T2" fmla="*/ 338 w 455"/>
                <a:gd name="T3" fmla="*/ 48 h 216"/>
                <a:gd name="T4" fmla="*/ 242 w 455"/>
                <a:gd name="T5" fmla="*/ 102 h 216"/>
                <a:gd name="T6" fmla="*/ 104 w 455"/>
                <a:gd name="T7" fmla="*/ 147 h 216"/>
                <a:gd name="T8" fmla="*/ 35 w 455"/>
                <a:gd name="T9" fmla="*/ 168 h 216"/>
                <a:gd name="T10" fmla="*/ 8 w 455"/>
                <a:gd name="T11" fmla="*/ 192 h 216"/>
                <a:gd name="T12" fmla="*/ 8 w 455"/>
                <a:gd name="T13" fmla="*/ 213 h 216"/>
                <a:gd name="T14" fmla="*/ 59 w 455"/>
                <a:gd name="T15" fmla="*/ 213 h 216"/>
                <a:gd name="T16" fmla="*/ 86 w 455"/>
                <a:gd name="T17" fmla="*/ 192 h 216"/>
                <a:gd name="T18" fmla="*/ 173 w 455"/>
                <a:gd name="T19" fmla="*/ 159 h 216"/>
                <a:gd name="T20" fmla="*/ 299 w 455"/>
                <a:gd name="T21" fmla="*/ 126 h 216"/>
                <a:gd name="T22" fmla="*/ 392 w 455"/>
                <a:gd name="T23" fmla="*/ 72 h 216"/>
                <a:gd name="T24" fmla="*/ 455 w 455"/>
                <a:gd name="T25" fmla="*/ 0 h 216"/>
                <a:gd name="T26" fmla="*/ 395 w 455"/>
                <a:gd name="T27" fmla="*/ 0 h 2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 name="Freeform 9"/>
            <p:cNvSpPr>
              <a:spLocks/>
            </p:cNvSpPr>
            <p:nvPr userDrawn="1"/>
          </p:nvSpPr>
          <p:spPr bwMode="auto">
            <a:xfrm>
              <a:off x="1448" y="37"/>
              <a:ext cx="414" cy="108"/>
            </a:xfrm>
            <a:custGeom>
              <a:avLst/>
              <a:gdLst>
                <a:gd name="T0" fmla="*/ 0 w 414"/>
                <a:gd name="T1" fmla="*/ 11 h 108"/>
                <a:gd name="T2" fmla="*/ 24 w 414"/>
                <a:gd name="T3" fmla="*/ 11 h 108"/>
                <a:gd name="T4" fmla="*/ 156 w 414"/>
                <a:gd name="T5" fmla="*/ 2 h 108"/>
                <a:gd name="T6" fmla="*/ 288 w 414"/>
                <a:gd name="T7" fmla="*/ 23 h 108"/>
                <a:gd name="T8" fmla="*/ 384 w 414"/>
                <a:gd name="T9" fmla="*/ 53 h 108"/>
                <a:gd name="T10" fmla="*/ 411 w 414"/>
                <a:gd name="T11" fmla="*/ 74 h 108"/>
                <a:gd name="T12" fmla="*/ 405 w 414"/>
                <a:gd name="T13" fmla="*/ 104 h 108"/>
                <a:gd name="T14" fmla="*/ 363 w 414"/>
                <a:gd name="T15" fmla="*/ 101 h 108"/>
                <a:gd name="T16" fmla="*/ 294 w 414"/>
                <a:gd name="T17" fmla="*/ 77 h 108"/>
                <a:gd name="T18" fmla="*/ 174 w 414"/>
                <a:gd name="T19" fmla="*/ 50 h 108"/>
                <a:gd name="T20" fmla="*/ 72 w 414"/>
                <a:gd name="T21" fmla="*/ 62 h 108"/>
                <a:gd name="T22" fmla="*/ 36 w 414"/>
                <a:gd name="T23" fmla="*/ 59 h 108"/>
                <a:gd name="T24" fmla="*/ 0 w 414"/>
                <a:gd name="T25" fmla="*/ 11 h 1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 name="Freeform 10"/>
            <p:cNvSpPr>
              <a:spLocks/>
            </p:cNvSpPr>
            <p:nvPr userDrawn="1"/>
          </p:nvSpPr>
          <p:spPr bwMode="auto">
            <a:xfrm>
              <a:off x="1790" y="0"/>
              <a:ext cx="520" cy="225"/>
            </a:xfrm>
            <a:custGeom>
              <a:avLst/>
              <a:gdLst>
                <a:gd name="T0" fmla="*/ 42 w 520"/>
                <a:gd name="T1" fmla="*/ 0 h 225"/>
                <a:gd name="T2" fmla="*/ 12 w 520"/>
                <a:gd name="T3" fmla="*/ 24 h 225"/>
                <a:gd name="T4" fmla="*/ 114 w 520"/>
                <a:gd name="T5" fmla="*/ 54 h 225"/>
                <a:gd name="T6" fmla="*/ 240 w 520"/>
                <a:gd name="T7" fmla="*/ 117 h 225"/>
                <a:gd name="T8" fmla="*/ 333 w 520"/>
                <a:gd name="T9" fmla="*/ 153 h 225"/>
                <a:gd name="T10" fmla="*/ 438 w 520"/>
                <a:gd name="T11" fmla="*/ 219 h 225"/>
                <a:gd name="T12" fmla="*/ 426 w 520"/>
                <a:gd name="T13" fmla="*/ 192 h 225"/>
                <a:gd name="T14" fmla="*/ 441 w 520"/>
                <a:gd name="T15" fmla="*/ 180 h 225"/>
                <a:gd name="T16" fmla="*/ 519 w 520"/>
                <a:gd name="T17" fmla="*/ 216 h 225"/>
                <a:gd name="T18" fmla="*/ 450 w 520"/>
                <a:gd name="T19" fmla="*/ 162 h 225"/>
                <a:gd name="T20" fmla="*/ 381 w 520"/>
                <a:gd name="T21" fmla="*/ 135 h 225"/>
                <a:gd name="T22" fmla="*/ 285 w 520"/>
                <a:gd name="T23" fmla="*/ 84 h 225"/>
                <a:gd name="T24" fmla="*/ 186 w 520"/>
                <a:gd name="T25" fmla="*/ 18 h 225"/>
                <a:gd name="T26" fmla="*/ 123 w 520"/>
                <a:gd name="T27" fmla="*/ 0 h 225"/>
                <a:gd name="T28" fmla="*/ 42 w 520"/>
                <a:gd name="T29" fmla="*/ 0 h 2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3" name="Freeform 11"/>
            <p:cNvSpPr>
              <a:spLocks/>
            </p:cNvSpPr>
            <p:nvPr userDrawn="1"/>
          </p:nvSpPr>
          <p:spPr bwMode="auto">
            <a:xfrm>
              <a:off x="1943" y="154"/>
              <a:ext cx="431" cy="233"/>
            </a:xfrm>
            <a:custGeom>
              <a:avLst/>
              <a:gdLst>
                <a:gd name="T0" fmla="*/ 6 w 431"/>
                <a:gd name="T1" fmla="*/ 38 h 233"/>
                <a:gd name="T2" fmla="*/ 9 w 431"/>
                <a:gd name="T3" fmla="*/ 20 h 233"/>
                <a:gd name="T4" fmla="*/ 42 w 431"/>
                <a:gd name="T5" fmla="*/ 2 h 233"/>
                <a:gd name="T6" fmla="*/ 90 w 431"/>
                <a:gd name="T7" fmla="*/ 35 h 233"/>
                <a:gd name="T8" fmla="*/ 189 w 431"/>
                <a:gd name="T9" fmla="*/ 89 h 233"/>
                <a:gd name="T10" fmla="*/ 288 w 431"/>
                <a:gd name="T11" fmla="*/ 140 h 233"/>
                <a:gd name="T12" fmla="*/ 375 w 431"/>
                <a:gd name="T13" fmla="*/ 176 h 233"/>
                <a:gd name="T14" fmla="*/ 396 w 431"/>
                <a:gd name="T15" fmla="*/ 176 h 233"/>
                <a:gd name="T16" fmla="*/ 429 w 431"/>
                <a:gd name="T17" fmla="*/ 212 h 233"/>
                <a:gd name="T18" fmla="*/ 408 w 431"/>
                <a:gd name="T19" fmla="*/ 233 h 233"/>
                <a:gd name="T20" fmla="*/ 333 w 431"/>
                <a:gd name="T21" fmla="*/ 212 h 233"/>
                <a:gd name="T22" fmla="*/ 186 w 431"/>
                <a:gd name="T23" fmla="*/ 143 h 233"/>
                <a:gd name="T24" fmla="*/ 48 w 431"/>
                <a:gd name="T25" fmla="*/ 68 h 233"/>
                <a:gd name="T26" fmla="*/ 6 w 431"/>
                <a:gd name="T27" fmla="*/ 38 h 2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4" name="Freeform 12"/>
            <p:cNvSpPr>
              <a:spLocks/>
            </p:cNvSpPr>
            <p:nvPr userDrawn="1"/>
          </p:nvSpPr>
          <p:spPr bwMode="auto">
            <a:xfrm>
              <a:off x="2262" y="87"/>
              <a:ext cx="396" cy="227"/>
            </a:xfrm>
            <a:custGeom>
              <a:avLst/>
              <a:gdLst>
                <a:gd name="T0" fmla="*/ 2 w 396"/>
                <a:gd name="T1" fmla="*/ 9 h 227"/>
                <a:gd name="T2" fmla="*/ 53 w 396"/>
                <a:gd name="T3" fmla="*/ 66 h 227"/>
                <a:gd name="T4" fmla="*/ 176 w 396"/>
                <a:gd name="T5" fmla="*/ 132 h 227"/>
                <a:gd name="T6" fmla="*/ 293 w 396"/>
                <a:gd name="T7" fmla="*/ 189 h 227"/>
                <a:gd name="T8" fmla="*/ 341 w 396"/>
                <a:gd name="T9" fmla="*/ 222 h 227"/>
                <a:gd name="T10" fmla="*/ 377 w 396"/>
                <a:gd name="T11" fmla="*/ 219 h 227"/>
                <a:gd name="T12" fmla="*/ 377 w 396"/>
                <a:gd name="T13" fmla="*/ 180 h 227"/>
                <a:gd name="T14" fmla="*/ 260 w 396"/>
                <a:gd name="T15" fmla="*/ 126 h 227"/>
                <a:gd name="T16" fmla="*/ 113 w 396"/>
                <a:gd name="T17" fmla="*/ 51 h 227"/>
                <a:gd name="T18" fmla="*/ 41 w 396"/>
                <a:gd name="T19" fmla="*/ 9 h 227"/>
                <a:gd name="T20" fmla="*/ 2 w 396"/>
                <a:gd name="T21" fmla="*/ 9 h 2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5" name="Freeform 13"/>
            <p:cNvSpPr>
              <a:spLocks/>
            </p:cNvSpPr>
            <p:nvPr userDrawn="1"/>
          </p:nvSpPr>
          <p:spPr bwMode="auto">
            <a:xfrm>
              <a:off x="2264" y="240"/>
              <a:ext cx="516" cy="223"/>
            </a:xfrm>
            <a:custGeom>
              <a:avLst/>
              <a:gdLst>
                <a:gd name="T0" fmla="*/ 3 w 516"/>
                <a:gd name="T1" fmla="*/ 10 h 223"/>
                <a:gd name="T2" fmla="*/ 105 w 516"/>
                <a:gd name="T3" fmla="*/ 97 h 223"/>
                <a:gd name="T4" fmla="*/ 243 w 516"/>
                <a:gd name="T5" fmla="*/ 178 h 223"/>
                <a:gd name="T6" fmla="*/ 357 w 516"/>
                <a:gd name="T7" fmla="*/ 217 h 223"/>
                <a:gd name="T8" fmla="*/ 498 w 516"/>
                <a:gd name="T9" fmla="*/ 214 h 223"/>
                <a:gd name="T10" fmla="*/ 468 w 516"/>
                <a:gd name="T11" fmla="*/ 187 h 223"/>
                <a:gd name="T12" fmla="*/ 309 w 516"/>
                <a:gd name="T13" fmla="*/ 136 h 223"/>
                <a:gd name="T14" fmla="*/ 123 w 516"/>
                <a:gd name="T15" fmla="*/ 34 h 223"/>
                <a:gd name="T16" fmla="*/ 3 w 516"/>
                <a:gd name="T17" fmla="*/ 10 h 2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6" name="Freeform 14"/>
            <p:cNvSpPr>
              <a:spLocks/>
            </p:cNvSpPr>
            <p:nvPr userDrawn="1"/>
          </p:nvSpPr>
          <p:spPr bwMode="auto">
            <a:xfrm>
              <a:off x="2723" y="324"/>
              <a:ext cx="414" cy="100"/>
            </a:xfrm>
            <a:custGeom>
              <a:avLst/>
              <a:gdLst>
                <a:gd name="T0" fmla="*/ 69 w 414"/>
                <a:gd name="T1" fmla="*/ 60 h 100"/>
                <a:gd name="T2" fmla="*/ 12 w 414"/>
                <a:gd name="T3" fmla="*/ 42 h 100"/>
                <a:gd name="T4" fmla="*/ 3 w 414"/>
                <a:gd name="T5" fmla="*/ 15 h 100"/>
                <a:gd name="T6" fmla="*/ 30 w 414"/>
                <a:gd name="T7" fmla="*/ 0 h 100"/>
                <a:gd name="T8" fmla="*/ 117 w 414"/>
                <a:gd name="T9" fmla="*/ 18 h 100"/>
                <a:gd name="T10" fmla="*/ 243 w 414"/>
                <a:gd name="T11" fmla="*/ 48 h 100"/>
                <a:gd name="T12" fmla="*/ 387 w 414"/>
                <a:gd name="T13" fmla="*/ 48 h 100"/>
                <a:gd name="T14" fmla="*/ 408 w 414"/>
                <a:gd name="T15" fmla="*/ 54 h 100"/>
                <a:gd name="T16" fmla="*/ 381 w 414"/>
                <a:gd name="T17" fmla="*/ 87 h 100"/>
                <a:gd name="T18" fmla="*/ 318 w 414"/>
                <a:gd name="T19" fmla="*/ 99 h 100"/>
                <a:gd name="T20" fmla="*/ 195 w 414"/>
                <a:gd name="T21" fmla="*/ 93 h 100"/>
                <a:gd name="T22" fmla="*/ 69 w 414"/>
                <a:gd name="T23" fmla="*/ 60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7" name="Freeform 15"/>
            <p:cNvSpPr>
              <a:spLocks/>
            </p:cNvSpPr>
            <p:nvPr userDrawn="1"/>
          </p:nvSpPr>
          <p:spPr bwMode="auto">
            <a:xfrm>
              <a:off x="3165" y="375"/>
              <a:ext cx="150" cy="72"/>
            </a:xfrm>
            <a:custGeom>
              <a:avLst/>
              <a:gdLst>
                <a:gd name="T0" fmla="*/ 3 w 150"/>
                <a:gd name="T1" fmla="*/ 67 h 72"/>
                <a:gd name="T2" fmla="*/ 84 w 150"/>
                <a:gd name="T3" fmla="*/ 19 h 72"/>
                <a:gd name="T4" fmla="*/ 123 w 150"/>
                <a:gd name="T5" fmla="*/ 1 h 72"/>
                <a:gd name="T6" fmla="*/ 150 w 150"/>
                <a:gd name="T7" fmla="*/ 22 h 72"/>
                <a:gd name="T8" fmla="*/ 123 w 150"/>
                <a:gd name="T9" fmla="*/ 55 h 72"/>
                <a:gd name="T10" fmla="*/ 90 w 150"/>
                <a:gd name="T11" fmla="*/ 70 h 72"/>
                <a:gd name="T12" fmla="*/ 0 w 150"/>
                <a:gd name="T13" fmla="*/ 67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8" name="Freeform 16"/>
            <p:cNvSpPr>
              <a:spLocks/>
            </p:cNvSpPr>
            <p:nvPr userDrawn="1"/>
          </p:nvSpPr>
          <p:spPr bwMode="auto">
            <a:xfrm>
              <a:off x="3463" y="267"/>
              <a:ext cx="148" cy="91"/>
            </a:xfrm>
            <a:custGeom>
              <a:avLst/>
              <a:gdLst>
                <a:gd name="T0" fmla="*/ 1 w 148"/>
                <a:gd name="T1" fmla="*/ 69 h 91"/>
                <a:gd name="T2" fmla="*/ 25 w 148"/>
                <a:gd name="T3" fmla="*/ 51 h 91"/>
                <a:gd name="T4" fmla="*/ 100 w 148"/>
                <a:gd name="T5" fmla="*/ 9 h 91"/>
                <a:gd name="T6" fmla="*/ 133 w 148"/>
                <a:gd name="T7" fmla="*/ 3 h 91"/>
                <a:gd name="T8" fmla="*/ 136 w 148"/>
                <a:gd name="T9" fmla="*/ 27 h 91"/>
                <a:gd name="T10" fmla="*/ 61 w 148"/>
                <a:gd name="T11" fmla="*/ 75 h 91"/>
                <a:gd name="T12" fmla="*/ 19 w 148"/>
                <a:gd name="T13" fmla="*/ 90 h 91"/>
                <a:gd name="T14" fmla="*/ 1 w 148"/>
                <a:gd name="T15" fmla="*/ 69 h 9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9" name="Freeform 17"/>
            <p:cNvSpPr>
              <a:spLocks/>
            </p:cNvSpPr>
            <p:nvPr userDrawn="1"/>
          </p:nvSpPr>
          <p:spPr bwMode="auto">
            <a:xfrm>
              <a:off x="3580" y="58"/>
              <a:ext cx="938" cy="158"/>
            </a:xfrm>
            <a:custGeom>
              <a:avLst/>
              <a:gdLst>
                <a:gd name="T0" fmla="*/ 172 w 938"/>
                <a:gd name="T1" fmla="*/ 86 h 158"/>
                <a:gd name="T2" fmla="*/ 61 w 938"/>
                <a:gd name="T3" fmla="*/ 137 h 158"/>
                <a:gd name="T4" fmla="*/ 16 w 938"/>
                <a:gd name="T5" fmla="*/ 155 h 158"/>
                <a:gd name="T6" fmla="*/ 7 w 938"/>
                <a:gd name="T7" fmla="*/ 122 h 158"/>
                <a:gd name="T8" fmla="*/ 58 w 938"/>
                <a:gd name="T9" fmla="*/ 80 h 158"/>
                <a:gd name="T10" fmla="*/ 172 w 938"/>
                <a:gd name="T11" fmla="*/ 38 h 158"/>
                <a:gd name="T12" fmla="*/ 304 w 938"/>
                <a:gd name="T13" fmla="*/ 11 h 158"/>
                <a:gd name="T14" fmla="*/ 463 w 938"/>
                <a:gd name="T15" fmla="*/ 2 h 158"/>
                <a:gd name="T16" fmla="*/ 631 w 938"/>
                <a:gd name="T17" fmla="*/ 23 h 158"/>
                <a:gd name="T18" fmla="*/ 796 w 938"/>
                <a:gd name="T19" fmla="*/ 53 h 158"/>
                <a:gd name="T20" fmla="*/ 841 w 938"/>
                <a:gd name="T21" fmla="*/ 47 h 158"/>
                <a:gd name="T22" fmla="*/ 907 w 938"/>
                <a:gd name="T23" fmla="*/ 71 h 158"/>
                <a:gd name="T24" fmla="*/ 919 w 938"/>
                <a:gd name="T25" fmla="*/ 101 h 158"/>
                <a:gd name="T26" fmla="*/ 793 w 938"/>
                <a:gd name="T27" fmla="*/ 98 h 158"/>
                <a:gd name="T28" fmla="*/ 634 w 938"/>
                <a:gd name="T29" fmla="*/ 62 h 158"/>
                <a:gd name="T30" fmla="*/ 439 w 938"/>
                <a:gd name="T31" fmla="*/ 38 h 158"/>
                <a:gd name="T32" fmla="*/ 238 w 938"/>
                <a:gd name="T33" fmla="*/ 59 h 158"/>
                <a:gd name="T34" fmla="*/ 172 w 938"/>
                <a:gd name="T35" fmla="*/ 86 h 1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0" name="Freeform 18"/>
            <p:cNvSpPr>
              <a:spLocks/>
            </p:cNvSpPr>
            <p:nvPr userDrawn="1"/>
          </p:nvSpPr>
          <p:spPr bwMode="auto">
            <a:xfrm>
              <a:off x="3686" y="145"/>
              <a:ext cx="372" cy="98"/>
            </a:xfrm>
            <a:custGeom>
              <a:avLst/>
              <a:gdLst>
                <a:gd name="T0" fmla="*/ 18 w 372"/>
                <a:gd name="T1" fmla="*/ 47 h 98"/>
                <a:gd name="T2" fmla="*/ 141 w 372"/>
                <a:gd name="T3" fmla="*/ 17 h 98"/>
                <a:gd name="T4" fmla="*/ 246 w 372"/>
                <a:gd name="T5" fmla="*/ 2 h 98"/>
                <a:gd name="T6" fmla="*/ 351 w 372"/>
                <a:gd name="T7" fmla="*/ 5 h 98"/>
                <a:gd name="T8" fmla="*/ 372 w 372"/>
                <a:gd name="T9" fmla="*/ 23 h 98"/>
                <a:gd name="T10" fmla="*/ 354 w 372"/>
                <a:gd name="T11" fmla="*/ 44 h 98"/>
                <a:gd name="T12" fmla="*/ 264 w 372"/>
                <a:gd name="T13" fmla="*/ 50 h 98"/>
                <a:gd name="T14" fmla="*/ 168 w 372"/>
                <a:gd name="T15" fmla="*/ 53 h 98"/>
                <a:gd name="T16" fmla="*/ 72 w 372"/>
                <a:gd name="T17" fmla="*/ 77 h 98"/>
                <a:gd name="T18" fmla="*/ 15 w 372"/>
                <a:gd name="T19" fmla="*/ 95 h 98"/>
                <a:gd name="T20" fmla="*/ 0 w 372"/>
                <a:gd name="T21" fmla="*/ 56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1" name="Freeform 19"/>
            <p:cNvSpPr>
              <a:spLocks/>
            </p:cNvSpPr>
            <p:nvPr userDrawn="1"/>
          </p:nvSpPr>
          <p:spPr bwMode="auto">
            <a:xfrm>
              <a:off x="3618" y="308"/>
              <a:ext cx="318" cy="158"/>
            </a:xfrm>
            <a:custGeom>
              <a:avLst/>
              <a:gdLst/>
              <a:ahLst/>
              <a:cxnLst>
                <a:cxn ang="0">
                  <a:pos x="0" y="158"/>
                </a:cxn>
                <a:cxn ang="0">
                  <a:pos x="12" y="137"/>
                </a:cxn>
                <a:cxn ang="0">
                  <a:pos x="162" y="71"/>
                </a:cxn>
                <a:cxn ang="0">
                  <a:pos x="249" y="20"/>
                </a:cxn>
                <a:cxn ang="0">
                  <a:pos x="285" y="2"/>
                </a:cxn>
                <a:cxn ang="0">
                  <a:pos x="309" y="11"/>
                </a:cxn>
                <a:cxn ang="0">
                  <a:pos x="303" y="47"/>
                </a:cxn>
                <a:cxn ang="0">
                  <a:pos x="219" y="89"/>
                </a:cxn>
                <a:cxn ang="0">
                  <a:pos x="108" y="140"/>
                </a:cxn>
                <a:cxn ang="0">
                  <a:pos x="57" y="152"/>
                </a:cxn>
                <a:cxn ang="0">
                  <a:pos x="0" y="158"/>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 name="Freeform 20"/>
            <p:cNvSpPr>
              <a:spLocks/>
            </p:cNvSpPr>
            <p:nvPr userDrawn="1"/>
          </p:nvSpPr>
          <p:spPr bwMode="auto">
            <a:xfrm>
              <a:off x="3413" y="291"/>
              <a:ext cx="380" cy="174"/>
            </a:xfrm>
            <a:custGeom>
              <a:avLst/>
              <a:gdLst>
                <a:gd name="T0" fmla="*/ 3 w 380"/>
                <a:gd name="T1" fmla="*/ 165 h 174"/>
                <a:gd name="T2" fmla="*/ 129 w 380"/>
                <a:gd name="T3" fmla="*/ 93 h 174"/>
                <a:gd name="T4" fmla="*/ 261 w 380"/>
                <a:gd name="T5" fmla="*/ 30 h 174"/>
                <a:gd name="T6" fmla="*/ 351 w 380"/>
                <a:gd name="T7" fmla="*/ 0 h 174"/>
                <a:gd name="T8" fmla="*/ 378 w 380"/>
                <a:gd name="T9" fmla="*/ 27 h 174"/>
                <a:gd name="T10" fmla="*/ 336 w 380"/>
                <a:gd name="T11" fmla="*/ 51 h 174"/>
                <a:gd name="T12" fmla="*/ 291 w 380"/>
                <a:gd name="T13" fmla="*/ 60 h 174"/>
                <a:gd name="T14" fmla="*/ 240 w 380"/>
                <a:gd name="T15" fmla="*/ 75 h 174"/>
                <a:gd name="T16" fmla="*/ 189 w 380"/>
                <a:gd name="T17" fmla="*/ 120 h 174"/>
                <a:gd name="T18" fmla="*/ 102 w 380"/>
                <a:gd name="T19" fmla="*/ 174 h 174"/>
                <a:gd name="T20" fmla="*/ 0 w 380"/>
                <a:gd name="T21" fmla="*/ 162 h 1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3" name="Freeform 21"/>
            <p:cNvSpPr>
              <a:spLocks/>
            </p:cNvSpPr>
            <p:nvPr userDrawn="1"/>
          </p:nvSpPr>
          <p:spPr bwMode="auto">
            <a:xfrm>
              <a:off x="4178" y="187"/>
              <a:ext cx="523" cy="69"/>
            </a:xfrm>
            <a:custGeom>
              <a:avLst/>
              <a:gdLst>
                <a:gd name="T0" fmla="*/ 84 w 523"/>
                <a:gd name="T1" fmla="*/ 11 h 69"/>
                <a:gd name="T2" fmla="*/ 27 w 523"/>
                <a:gd name="T3" fmla="*/ 5 h 69"/>
                <a:gd name="T4" fmla="*/ 9 w 523"/>
                <a:gd name="T5" fmla="*/ 35 h 69"/>
                <a:gd name="T6" fmla="*/ 81 w 523"/>
                <a:gd name="T7" fmla="*/ 56 h 69"/>
                <a:gd name="T8" fmla="*/ 255 w 523"/>
                <a:gd name="T9" fmla="*/ 68 h 69"/>
                <a:gd name="T10" fmla="*/ 432 w 523"/>
                <a:gd name="T11" fmla="*/ 50 h 69"/>
                <a:gd name="T12" fmla="*/ 513 w 523"/>
                <a:gd name="T13" fmla="*/ 5 h 69"/>
                <a:gd name="T14" fmla="*/ 372 w 523"/>
                <a:gd name="T15" fmla="*/ 20 h 69"/>
                <a:gd name="T16" fmla="*/ 141 w 523"/>
                <a:gd name="T17" fmla="*/ 14 h 69"/>
                <a:gd name="T18" fmla="*/ 84 w 523"/>
                <a:gd name="T19" fmla="*/ 11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4" name="Freeform 22"/>
            <p:cNvSpPr>
              <a:spLocks/>
            </p:cNvSpPr>
            <p:nvPr userDrawn="1"/>
          </p:nvSpPr>
          <p:spPr bwMode="auto">
            <a:xfrm>
              <a:off x="4689" y="186"/>
              <a:ext cx="537" cy="120"/>
            </a:xfrm>
            <a:custGeom>
              <a:avLst/>
              <a:gdLst/>
              <a:ahLst/>
              <a:cxnLst>
                <a:cxn ang="0">
                  <a:pos x="23" y="6"/>
                </a:cxn>
                <a:cxn ang="0">
                  <a:pos x="188" y="3"/>
                </a:cxn>
                <a:cxn ang="0">
                  <a:pos x="323" y="27"/>
                </a:cxn>
                <a:cxn ang="0">
                  <a:pos x="464" y="69"/>
                </a:cxn>
                <a:cxn ang="0">
                  <a:pos x="521" y="90"/>
                </a:cxn>
                <a:cxn ang="0">
                  <a:pos x="533" y="105"/>
                </a:cxn>
                <a:cxn ang="0">
                  <a:pos x="497" y="120"/>
                </a:cxn>
                <a:cxn ang="0">
                  <a:pos x="452" y="108"/>
                </a:cxn>
                <a:cxn ang="0">
                  <a:pos x="350" y="72"/>
                </a:cxn>
                <a:cxn ang="0">
                  <a:pos x="158" y="39"/>
                </a:cxn>
                <a:cxn ang="0">
                  <a:pos x="50" y="39"/>
                </a:cxn>
                <a:cxn ang="0">
                  <a:pos x="23" y="6"/>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w="9525">
              <a:noFill/>
              <a:round/>
              <a:headEnd/>
              <a:tailEnd/>
            </a:ln>
            <a:effectLst/>
          </p:spPr>
          <p:txBody>
            <a:bodyPr wrap="none" anchor="ctr"/>
            <a:lstStyle/>
            <a:p>
              <a:pPr>
                <a:defRPr/>
              </a:pPr>
              <a:endParaRPr lang="en-US"/>
            </a:p>
          </p:txBody>
        </p:sp>
        <p:sp>
          <p:nvSpPr>
            <p:cNvPr id="25" name="Freeform 23"/>
            <p:cNvSpPr>
              <a:spLocks/>
            </p:cNvSpPr>
            <p:nvPr userDrawn="1"/>
          </p:nvSpPr>
          <p:spPr bwMode="auto">
            <a:xfrm>
              <a:off x="4968" y="312"/>
              <a:ext cx="800" cy="143"/>
            </a:xfrm>
            <a:custGeom>
              <a:avLst/>
              <a:gdLst/>
              <a:ahLst/>
              <a:cxnLst>
                <a:cxn ang="0">
                  <a:pos x="800" y="24"/>
                </a:cxn>
                <a:cxn ang="0">
                  <a:pos x="782" y="15"/>
                </a:cxn>
                <a:cxn ang="0">
                  <a:pos x="659" y="63"/>
                </a:cxn>
                <a:cxn ang="0">
                  <a:pos x="500" y="84"/>
                </a:cxn>
                <a:cxn ang="0">
                  <a:pos x="326" y="69"/>
                </a:cxn>
                <a:cxn ang="0">
                  <a:pos x="98" y="21"/>
                </a:cxn>
                <a:cxn ang="0">
                  <a:pos x="11" y="6"/>
                </a:cxn>
                <a:cxn ang="0">
                  <a:pos x="32" y="60"/>
                </a:cxn>
                <a:cxn ang="0">
                  <a:pos x="155" y="96"/>
                </a:cxn>
                <a:cxn ang="0">
                  <a:pos x="410" y="138"/>
                </a:cxn>
                <a:cxn ang="0">
                  <a:pos x="596" y="129"/>
                </a:cxn>
                <a:cxn ang="0">
                  <a:pos x="737" y="90"/>
                </a:cxn>
                <a:cxn ang="0">
                  <a:pos x="788" y="69"/>
                </a:cxn>
                <a:cxn ang="0">
                  <a:pos x="800" y="24"/>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w="9525">
              <a:noFill/>
              <a:round/>
              <a:headEnd/>
              <a:tailEnd/>
            </a:ln>
            <a:effectLst/>
          </p:spPr>
          <p:txBody>
            <a:bodyPr wrap="none" anchor="ctr"/>
            <a:lstStyle/>
            <a:p>
              <a:pPr>
                <a:defRPr/>
              </a:pPr>
              <a:endParaRPr lang="en-US"/>
            </a:p>
          </p:txBody>
        </p:sp>
        <p:sp>
          <p:nvSpPr>
            <p:cNvPr id="26" name="Freeform 24"/>
            <p:cNvSpPr>
              <a:spLocks/>
            </p:cNvSpPr>
            <p:nvPr userDrawn="1"/>
          </p:nvSpPr>
          <p:spPr bwMode="auto">
            <a:xfrm>
              <a:off x="5318" y="240"/>
              <a:ext cx="402" cy="115"/>
            </a:xfrm>
            <a:custGeom>
              <a:avLst/>
              <a:gdLst>
                <a:gd name="T0" fmla="*/ 402 w 402"/>
                <a:gd name="T1" fmla="*/ 0 h 115"/>
                <a:gd name="T2" fmla="*/ 384 w 402"/>
                <a:gd name="T3" fmla="*/ 12 h 115"/>
                <a:gd name="T4" fmla="*/ 276 w 402"/>
                <a:gd name="T5" fmla="*/ 51 h 115"/>
                <a:gd name="T6" fmla="*/ 165 w 402"/>
                <a:gd name="T7" fmla="*/ 66 h 115"/>
                <a:gd name="T8" fmla="*/ 51 w 402"/>
                <a:gd name="T9" fmla="*/ 57 h 115"/>
                <a:gd name="T10" fmla="*/ 15 w 402"/>
                <a:gd name="T11" fmla="*/ 54 h 115"/>
                <a:gd name="T12" fmla="*/ 3 w 402"/>
                <a:gd name="T13" fmla="*/ 69 h 115"/>
                <a:gd name="T14" fmla="*/ 9 w 402"/>
                <a:gd name="T15" fmla="*/ 93 h 115"/>
                <a:gd name="T16" fmla="*/ 54 w 402"/>
                <a:gd name="T17" fmla="*/ 102 h 115"/>
                <a:gd name="T18" fmla="*/ 198 w 402"/>
                <a:gd name="T19" fmla="*/ 111 h 115"/>
                <a:gd name="T20" fmla="*/ 336 w 402"/>
                <a:gd name="T21" fmla="*/ 75 h 115"/>
                <a:gd name="T22" fmla="*/ 375 w 402"/>
                <a:gd name="T23" fmla="*/ 54 h 115"/>
                <a:gd name="T24" fmla="*/ 402 w 402"/>
                <a:gd name="T25" fmla="*/ 0 h 1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27" name="Group 25"/>
          <p:cNvGrpSpPr>
            <a:grpSpLocks/>
          </p:cNvGrpSpPr>
          <p:nvPr/>
        </p:nvGrpSpPr>
        <p:grpSpPr bwMode="auto">
          <a:xfrm>
            <a:off x="20638" y="6161088"/>
            <a:ext cx="9169400" cy="138112"/>
            <a:chOff x="0" y="4032"/>
            <a:chExt cx="5776" cy="87"/>
          </a:xfrm>
        </p:grpSpPr>
        <p:sp>
          <p:nvSpPr>
            <p:cNvPr id="28" name="Freeform 26"/>
            <p:cNvSpPr>
              <a:spLocks/>
            </p:cNvSpPr>
            <p:nvPr userDrawn="1"/>
          </p:nvSpPr>
          <p:spPr bwMode="auto">
            <a:xfrm>
              <a:off x="4041" y="4047"/>
              <a:ext cx="1735" cy="72"/>
            </a:xfrm>
            <a:custGeom>
              <a:avLst/>
              <a:gdLst>
                <a:gd name="T0" fmla="*/ 165 w 1735"/>
                <a:gd name="T1" fmla="*/ 6 h 72"/>
                <a:gd name="T2" fmla="*/ 450 w 1735"/>
                <a:gd name="T3" fmla="*/ 3 h 72"/>
                <a:gd name="T4" fmla="*/ 714 w 1735"/>
                <a:gd name="T5" fmla="*/ 12 h 72"/>
                <a:gd name="T6" fmla="*/ 957 w 1735"/>
                <a:gd name="T7" fmla="*/ 24 h 72"/>
                <a:gd name="T8" fmla="*/ 1173 w 1735"/>
                <a:gd name="T9" fmla="*/ 24 h 72"/>
                <a:gd name="T10" fmla="*/ 1473 w 1735"/>
                <a:gd name="T11" fmla="*/ 15 h 72"/>
                <a:gd name="T12" fmla="*/ 1617 w 1735"/>
                <a:gd name="T13" fmla="*/ 0 h 72"/>
                <a:gd name="T14" fmla="*/ 1719 w 1735"/>
                <a:gd name="T15" fmla="*/ 15 h 72"/>
                <a:gd name="T16" fmla="*/ 1716 w 1735"/>
                <a:gd name="T17" fmla="*/ 66 h 72"/>
                <a:gd name="T18" fmla="*/ 1632 w 1735"/>
                <a:gd name="T19" fmla="*/ 51 h 72"/>
                <a:gd name="T20" fmla="*/ 1407 w 1735"/>
                <a:gd name="T21" fmla="*/ 51 h 72"/>
                <a:gd name="T22" fmla="*/ 1191 w 1735"/>
                <a:gd name="T23" fmla="*/ 48 h 72"/>
                <a:gd name="T24" fmla="*/ 870 w 1735"/>
                <a:gd name="T25" fmla="*/ 60 h 72"/>
                <a:gd name="T26" fmla="*/ 492 w 1735"/>
                <a:gd name="T27" fmla="*/ 48 h 72"/>
                <a:gd name="T28" fmla="*/ 291 w 1735"/>
                <a:gd name="T29" fmla="*/ 27 h 72"/>
                <a:gd name="T30" fmla="*/ 21 w 1735"/>
                <a:gd name="T31" fmla="*/ 36 h 72"/>
                <a:gd name="T32" fmla="*/ 165 w 1735"/>
                <a:gd name="T33" fmla="*/ 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9" name="Freeform 27"/>
            <p:cNvSpPr>
              <a:spLocks/>
            </p:cNvSpPr>
            <p:nvPr userDrawn="1"/>
          </p:nvSpPr>
          <p:spPr bwMode="auto">
            <a:xfrm>
              <a:off x="1727" y="4038"/>
              <a:ext cx="2655" cy="60"/>
            </a:xfrm>
            <a:custGeom>
              <a:avLst/>
              <a:gdLst>
                <a:gd name="T0" fmla="*/ 2641 w 2655"/>
                <a:gd name="T1" fmla="*/ 6 h 60"/>
                <a:gd name="T2" fmla="*/ 2620 w 2655"/>
                <a:gd name="T3" fmla="*/ 30 h 60"/>
                <a:gd name="T4" fmla="*/ 2368 w 2655"/>
                <a:gd name="T5" fmla="*/ 45 h 60"/>
                <a:gd name="T6" fmla="*/ 2023 w 2655"/>
                <a:gd name="T7" fmla="*/ 60 h 60"/>
                <a:gd name="T8" fmla="*/ 1786 w 2655"/>
                <a:gd name="T9" fmla="*/ 48 h 60"/>
                <a:gd name="T10" fmla="*/ 1525 w 2655"/>
                <a:gd name="T11" fmla="*/ 36 h 60"/>
                <a:gd name="T12" fmla="*/ 1195 w 2655"/>
                <a:gd name="T13" fmla="*/ 45 h 60"/>
                <a:gd name="T14" fmla="*/ 817 w 2655"/>
                <a:gd name="T15" fmla="*/ 39 h 60"/>
                <a:gd name="T16" fmla="*/ 499 w 2655"/>
                <a:gd name="T17" fmla="*/ 27 h 60"/>
                <a:gd name="T18" fmla="*/ 136 w 2655"/>
                <a:gd name="T19" fmla="*/ 39 h 60"/>
                <a:gd name="T20" fmla="*/ 10 w 2655"/>
                <a:gd name="T21" fmla="*/ 33 h 60"/>
                <a:gd name="T22" fmla="*/ 76 w 2655"/>
                <a:gd name="T23" fmla="*/ 24 h 60"/>
                <a:gd name="T24" fmla="*/ 310 w 2655"/>
                <a:gd name="T25" fmla="*/ 18 h 60"/>
                <a:gd name="T26" fmla="*/ 544 w 2655"/>
                <a:gd name="T27" fmla="*/ 0 h 60"/>
                <a:gd name="T28" fmla="*/ 853 w 2655"/>
                <a:gd name="T29" fmla="*/ 21 h 60"/>
                <a:gd name="T30" fmla="*/ 1114 w 2655"/>
                <a:gd name="T31" fmla="*/ 21 h 60"/>
                <a:gd name="T32" fmla="*/ 1399 w 2655"/>
                <a:gd name="T33" fmla="*/ 3 h 60"/>
                <a:gd name="T34" fmla="*/ 1588 w 2655"/>
                <a:gd name="T35" fmla="*/ 9 h 60"/>
                <a:gd name="T36" fmla="*/ 1807 w 2655"/>
                <a:gd name="T37" fmla="*/ 21 h 60"/>
                <a:gd name="T38" fmla="*/ 2035 w 2655"/>
                <a:gd name="T39" fmla="*/ 12 h 60"/>
                <a:gd name="T40" fmla="*/ 2290 w 2655"/>
                <a:gd name="T41" fmla="*/ 18 h 60"/>
                <a:gd name="T42" fmla="*/ 2596 w 2655"/>
                <a:gd name="T43" fmla="*/ 3 h 60"/>
                <a:gd name="T44" fmla="*/ 2641 w 2655"/>
                <a:gd name="T45" fmla="*/ 6 h 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0" name="Freeform 28"/>
            <p:cNvSpPr>
              <a:spLocks/>
            </p:cNvSpPr>
            <p:nvPr userDrawn="1"/>
          </p:nvSpPr>
          <p:spPr bwMode="auto">
            <a:xfrm>
              <a:off x="0" y="4032"/>
              <a:ext cx="2041" cy="62"/>
            </a:xfrm>
            <a:custGeom>
              <a:avLst/>
              <a:gdLst>
                <a:gd name="T0" fmla="*/ 1893 w 2041"/>
                <a:gd name="T1" fmla="*/ 39 h 62"/>
                <a:gd name="T2" fmla="*/ 1578 w 2041"/>
                <a:gd name="T3" fmla="*/ 45 h 62"/>
                <a:gd name="T4" fmla="*/ 1011 w 2041"/>
                <a:gd name="T5" fmla="*/ 60 h 62"/>
                <a:gd name="T6" fmla="*/ 438 w 2041"/>
                <a:gd name="T7" fmla="*/ 57 h 62"/>
                <a:gd name="T8" fmla="*/ 0 w 2041"/>
                <a:gd name="T9" fmla="*/ 36 h 62"/>
                <a:gd name="T10" fmla="*/ 0 w 2041"/>
                <a:gd name="T11" fmla="*/ 3 h 62"/>
                <a:gd name="T12" fmla="*/ 210 w 2041"/>
                <a:gd name="T13" fmla="*/ 18 h 62"/>
                <a:gd name="T14" fmla="*/ 474 w 2041"/>
                <a:gd name="T15" fmla="*/ 21 h 62"/>
                <a:gd name="T16" fmla="*/ 678 w 2041"/>
                <a:gd name="T17" fmla="*/ 9 h 62"/>
                <a:gd name="T18" fmla="*/ 897 w 2041"/>
                <a:gd name="T19" fmla="*/ 9 h 62"/>
                <a:gd name="T20" fmla="*/ 1167 w 2041"/>
                <a:gd name="T21" fmla="*/ 30 h 62"/>
                <a:gd name="T22" fmla="*/ 1500 w 2041"/>
                <a:gd name="T23" fmla="*/ 24 h 62"/>
                <a:gd name="T24" fmla="*/ 1758 w 2041"/>
                <a:gd name="T25" fmla="*/ 3 h 62"/>
                <a:gd name="T26" fmla="*/ 1938 w 2041"/>
                <a:gd name="T27" fmla="*/ 18 h 62"/>
                <a:gd name="T28" fmla="*/ 2034 w 2041"/>
                <a:gd name="T29" fmla="*/ 33 h 62"/>
                <a:gd name="T30" fmla="*/ 1893 w 2041"/>
                <a:gd name="T31" fmla="*/ 39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4125" name="Rectangle 29"/>
          <p:cNvSpPr>
            <a:spLocks noGrp="1" noChangeArrowheads="1"/>
          </p:cNvSpPr>
          <p:nvPr>
            <p:ph type="ctrTitle" sz="quarter"/>
          </p:nvPr>
        </p:nvSpPr>
        <p:spPr>
          <a:xfrm>
            <a:off x="685800" y="1868488"/>
            <a:ext cx="7772400" cy="1600200"/>
          </a:xfrm>
        </p:spPr>
        <p:txBody>
          <a:bodyPr anchorCtr="1"/>
          <a:lstStyle>
            <a:lvl1pPr>
              <a:defRPr/>
            </a:lvl1pPr>
          </a:lstStyle>
          <a:p>
            <a:r>
              <a:rPr lang="en-US"/>
              <a:t>Click to edit Master title style</a:t>
            </a:r>
          </a:p>
        </p:txBody>
      </p:sp>
      <p:sp>
        <p:nvSpPr>
          <p:cNvPr id="4126" name="Rectangle 30"/>
          <p:cNvSpPr>
            <a:spLocks noGrp="1" noChangeArrowheads="1"/>
          </p:cNvSpPr>
          <p:nvPr>
            <p:ph type="subTitle" sz="quarter" idx="1"/>
          </p:nvPr>
        </p:nvSpPr>
        <p:spPr>
          <a:xfrm>
            <a:off x="1273175" y="3729038"/>
            <a:ext cx="6400800" cy="1371600"/>
          </a:xfrm>
        </p:spPr>
        <p:txBody>
          <a:bodyPr anchorCtr="1"/>
          <a:lstStyle>
            <a:lvl1pPr marL="0" indent="0" algn="ctr">
              <a:buFontTx/>
              <a:buNone/>
              <a:defRPr/>
            </a:lvl1pPr>
          </a:lstStyle>
          <a:p>
            <a:r>
              <a:rPr lang="en-US"/>
              <a:t>Click to edit Master subtitle style</a:t>
            </a:r>
          </a:p>
        </p:txBody>
      </p:sp>
      <p:sp>
        <p:nvSpPr>
          <p:cNvPr id="31" name="Rectangle 31"/>
          <p:cNvSpPr>
            <a:spLocks noGrp="1" noChangeArrowheads="1"/>
          </p:cNvSpPr>
          <p:nvPr>
            <p:ph type="dt" sz="quarter" idx="10"/>
          </p:nvPr>
        </p:nvSpPr>
        <p:spPr>
          <a:xfrm>
            <a:off x="685800" y="6348413"/>
            <a:ext cx="1905000" cy="457200"/>
          </a:xfrm>
        </p:spPr>
        <p:txBody>
          <a:bodyPr/>
          <a:lstStyle>
            <a:lvl1pPr>
              <a:defRPr/>
            </a:lvl1pPr>
          </a:lstStyle>
          <a:p>
            <a:pPr>
              <a:defRPr/>
            </a:pPr>
            <a:endParaRPr lang="en-US"/>
          </a:p>
        </p:txBody>
      </p:sp>
      <p:sp>
        <p:nvSpPr>
          <p:cNvPr id="32" name="Rectangle 32"/>
          <p:cNvSpPr>
            <a:spLocks noGrp="1" noChangeArrowheads="1"/>
          </p:cNvSpPr>
          <p:nvPr>
            <p:ph type="ftr" sz="quarter" idx="11"/>
          </p:nvPr>
        </p:nvSpPr>
        <p:spPr>
          <a:xfrm>
            <a:off x="3124200" y="6348413"/>
            <a:ext cx="2895600" cy="457200"/>
          </a:xfrm>
        </p:spPr>
        <p:txBody>
          <a:bodyPr/>
          <a:lstStyle>
            <a:lvl1pPr>
              <a:defRPr/>
            </a:lvl1pPr>
          </a:lstStyle>
          <a:p>
            <a:pPr>
              <a:defRPr/>
            </a:pPr>
            <a:endParaRPr lang="en-US"/>
          </a:p>
        </p:txBody>
      </p:sp>
      <p:sp>
        <p:nvSpPr>
          <p:cNvPr id="33" name="Rectangle 33"/>
          <p:cNvSpPr>
            <a:spLocks noGrp="1" noChangeArrowheads="1"/>
          </p:cNvSpPr>
          <p:nvPr>
            <p:ph type="sldNum" sz="quarter" idx="12"/>
          </p:nvPr>
        </p:nvSpPr>
        <p:spPr>
          <a:xfrm>
            <a:off x="6553200" y="6348413"/>
            <a:ext cx="1905000" cy="457200"/>
          </a:xfrm>
        </p:spPr>
        <p:txBody>
          <a:bodyPr/>
          <a:lstStyle>
            <a:lvl1pPr>
              <a:defRPr/>
            </a:lvl1pPr>
          </a:lstStyle>
          <a:p>
            <a:pPr>
              <a:defRPr/>
            </a:pPr>
            <a:fld id="{62699E2E-F436-4690-9006-56A3BD31A3B3}" type="slidenum">
              <a:rPr lang="en-US"/>
              <a:pPr>
                <a:defRPr/>
              </a:pPr>
              <a:t>‹#›</a:t>
            </a:fld>
            <a:endParaRPr lang="en-US"/>
          </a:p>
        </p:txBody>
      </p:sp>
    </p:spTree>
    <p:extLst>
      <p:ext uri="{BB962C8B-B14F-4D97-AF65-F5344CB8AC3E}">
        <p14:creationId xmlns:p14="http://schemas.microsoft.com/office/powerpoint/2010/main" val="760386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C3E2B38E-5CF1-4CDA-93BF-4A6312437528}" type="slidenum">
              <a:rPr lang="en-US"/>
              <a:pPr>
                <a:defRPr/>
              </a:pPr>
              <a:t>‹#›</a:t>
            </a:fld>
            <a:endParaRPr lang="en-US"/>
          </a:p>
        </p:txBody>
      </p:sp>
    </p:spTree>
    <p:extLst>
      <p:ext uri="{BB962C8B-B14F-4D97-AF65-F5344CB8AC3E}">
        <p14:creationId xmlns:p14="http://schemas.microsoft.com/office/powerpoint/2010/main" val="333550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768350"/>
            <a:ext cx="1943100" cy="5327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8350"/>
            <a:ext cx="5676900" cy="5327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97457A24-4FEB-4ADC-86C9-FD8F40EF552F}" type="slidenum">
              <a:rPr lang="en-US"/>
              <a:pPr>
                <a:defRPr/>
              </a:pPr>
              <a:t>‹#›</a:t>
            </a:fld>
            <a:endParaRPr lang="en-US"/>
          </a:p>
        </p:txBody>
      </p:sp>
    </p:spTree>
    <p:extLst>
      <p:ext uri="{BB962C8B-B14F-4D97-AF65-F5344CB8AC3E}">
        <p14:creationId xmlns:p14="http://schemas.microsoft.com/office/powerpoint/2010/main" val="3816028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84"/>
        <p:cNvGrpSpPr/>
        <p:nvPr/>
      </p:nvGrpSpPr>
      <p:grpSpPr>
        <a:xfrm>
          <a:off x="0" y="0"/>
          <a:ext cx="0" cy="0"/>
          <a:chOff x="0" y="0"/>
          <a:chExt cx="0" cy="0"/>
        </a:xfrm>
      </p:grpSpPr>
      <p:grpSp>
        <p:nvGrpSpPr>
          <p:cNvPr id="85" name="Google Shape;85;p4"/>
          <p:cNvGrpSpPr/>
          <p:nvPr/>
        </p:nvGrpSpPr>
        <p:grpSpPr>
          <a:xfrm>
            <a:off x="625966" y="399168"/>
            <a:ext cx="999312" cy="1332416"/>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8" name="Google Shape;88;p4"/>
          <p:cNvSpPr txBox="1">
            <a:spLocks noGrp="1"/>
          </p:cNvSpPr>
          <p:nvPr>
            <p:ph type="title"/>
          </p:nvPr>
        </p:nvSpPr>
        <p:spPr>
          <a:xfrm>
            <a:off x="1303800" y="798100"/>
            <a:ext cx="7030500" cy="13324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2653400"/>
            <a:ext cx="7030500" cy="33888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0" name="Google Shape;90;p4"/>
          <p:cNvSpPr txBox="1">
            <a:spLocks noGrp="1"/>
          </p:cNvSpPr>
          <p:nvPr>
            <p:ph type="sldNum" idx="12"/>
          </p:nvPr>
        </p:nvSpPr>
        <p:spPr>
          <a:xfrm>
            <a:off x="8451046" y="6315968"/>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15377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609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066800"/>
            <a:ext cx="7772400" cy="5029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BA16F3D1-DC23-4CF0-8CBD-AFED6E19E9CD}" type="slidenum">
              <a:rPr lang="en-US"/>
              <a:pPr>
                <a:defRPr/>
              </a:pPr>
              <a:t>‹#›</a:t>
            </a:fld>
            <a:endParaRPr lang="en-US"/>
          </a:p>
        </p:txBody>
      </p:sp>
    </p:spTree>
    <p:extLst>
      <p:ext uri="{BB962C8B-B14F-4D97-AF65-F5344CB8AC3E}">
        <p14:creationId xmlns:p14="http://schemas.microsoft.com/office/powerpoint/2010/main" val="223089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471680CA-E1B4-448E-AA3D-CE6CF706B5CA}" type="slidenum">
              <a:rPr lang="en-US"/>
              <a:pPr>
                <a:defRPr/>
              </a:pPr>
              <a:t>‹#›</a:t>
            </a:fld>
            <a:endParaRPr lang="en-US"/>
          </a:p>
        </p:txBody>
      </p:sp>
    </p:spTree>
    <p:extLst>
      <p:ext uri="{BB962C8B-B14F-4D97-AF65-F5344CB8AC3E}">
        <p14:creationId xmlns:p14="http://schemas.microsoft.com/office/powerpoint/2010/main" val="1271272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11498E23-4CE7-4694-9F54-C7DEAC01A45B}" type="slidenum">
              <a:rPr lang="en-US"/>
              <a:pPr>
                <a:defRPr/>
              </a:pPr>
              <a:t>‹#›</a:t>
            </a:fld>
            <a:endParaRPr lang="en-US"/>
          </a:p>
        </p:txBody>
      </p:sp>
    </p:spTree>
    <p:extLst>
      <p:ext uri="{BB962C8B-B14F-4D97-AF65-F5344CB8AC3E}">
        <p14:creationId xmlns:p14="http://schemas.microsoft.com/office/powerpoint/2010/main" val="1819454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1"/>
          <p:cNvSpPr>
            <a:spLocks noGrp="1" noChangeArrowheads="1"/>
          </p:cNvSpPr>
          <p:nvPr>
            <p:ph type="dt" sz="half" idx="10"/>
          </p:nvPr>
        </p:nvSpPr>
        <p:spPr>
          <a:ln/>
        </p:spPr>
        <p:txBody>
          <a:bodyPr/>
          <a:lstStyle>
            <a:lvl1pPr>
              <a:defRPr/>
            </a:lvl1pPr>
          </a:lstStyle>
          <a:p>
            <a:pPr>
              <a:defRPr/>
            </a:pPr>
            <a:endParaRPr lang="en-US"/>
          </a:p>
        </p:txBody>
      </p:sp>
      <p:sp>
        <p:nvSpPr>
          <p:cNvPr id="8" name="Rectangle 32"/>
          <p:cNvSpPr>
            <a:spLocks noGrp="1" noChangeArrowheads="1"/>
          </p:cNvSpPr>
          <p:nvPr>
            <p:ph type="ftr" sz="quarter" idx="11"/>
          </p:nvPr>
        </p:nvSpPr>
        <p:spPr>
          <a:ln/>
        </p:spPr>
        <p:txBody>
          <a:bodyPr/>
          <a:lstStyle>
            <a:lvl1pPr>
              <a:defRPr/>
            </a:lvl1pPr>
          </a:lstStyle>
          <a:p>
            <a:pPr>
              <a:defRPr/>
            </a:pPr>
            <a:endParaRPr lang="en-US"/>
          </a:p>
        </p:txBody>
      </p:sp>
      <p:sp>
        <p:nvSpPr>
          <p:cNvPr id="9" name="Rectangle 33"/>
          <p:cNvSpPr>
            <a:spLocks noGrp="1" noChangeArrowheads="1"/>
          </p:cNvSpPr>
          <p:nvPr>
            <p:ph type="sldNum" sz="quarter" idx="12"/>
          </p:nvPr>
        </p:nvSpPr>
        <p:spPr>
          <a:ln/>
        </p:spPr>
        <p:txBody>
          <a:bodyPr/>
          <a:lstStyle>
            <a:lvl1pPr>
              <a:defRPr/>
            </a:lvl1pPr>
          </a:lstStyle>
          <a:p>
            <a:pPr>
              <a:defRPr/>
            </a:pPr>
            <a:fld id="{54ABC568-6C0E-424A-951F-896FAD63D5DD}" type="slidenum">
              <a:rPr lang="en-US"/>
              <a:pPr>
                <a:defRPr/>
              </a:pPr>
              <a:t>‹#›</a:t>
            </a:fld>
            <a:endParaRPr lang="en-US"/>
          </a:p>
        </p:txBody>
      </p:sp>
    </p:spTree>
    <p:extLst>
      <p:ext uri="{BB962C8B-B14F-4D97-AF65-F5344CB8AC3E}">
        <p14:creationId xmlns:p14="http://schemas.microsoft.com/office/powerpoint/2010/main" val="464296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1"/>
          <p:cNvSpPr>
            <a:spLocks noGrp="1" noChangeArrowheads="1"/>
          </p:cNvSpPr>
          <p:nvPr>
            <p:ph type="dt" sz="half" idx="10"/>
          </p:nvPr>
        </p:nvSpPr>
        <p:spPr>
          <a:ln/>
        </p:spPr>
        <p:txBody>
          <a:bodyPr/>
          <a:lstStyle>
            <a:lvl1pPr>
              <a:defRPr/>
            </a:lvl1pPr>
          </a:lstStyle>
          <a:p>
            <a:pPr>
              <a:defRPr/>
            </a:pPr>
            <a:endParaRPr lang="en-US"/>
          </a:p>
        </p:txBody>
      </p:sp>
      <p:sp>
        <p:nvSpPr>
          <p:cNvPr id="4" name="Rectangle 32"/>
          <p:cNvSpPr>
            <a:spLocks noGrp="1" noChangeArrowheads="1"/>
          </p:cNvSpPr>
          <p:nvPr>
            <p:ph type="ftr" sz="quarter" idx="11"/>
          </p:nvPr>
        </p:nvSpPr>
        <p:spPr>
          <a:ln/>
        </p:spPr>
        <p:txBody>
          <a:bodyPr/>
          <a:lstStyle>
            <a:lvl1pPr>
              <a:defRPr/>
            </a:lvl1pPr>
          </a:lstStyle>
          <a:p>
            <a:pPr>
              <a:defRPr/>
            </a:pPr>
            <a:endParaRPr lang="en-US"/>
          </a:p>
        </p:txBody>
      </p:sp>
      <p:sp>
        <p:nvSpPr>
          <p:cNvPr id="5" name="Rectangle 33"/>
          <p:cNvSpPr>
            <a:spLocks noGrp="1" noChangeArrowheads="1"/>
          </p:cNvSpPr>
          <p:nvPr>
            <p:ph type="sldNum" sz="quarter" idx="12"/>
          </p:nvPr>
        </p:nvSpPr>
        <p:spPr>
          <a:ln/>
        </p:spPr>
        <p:txBody>
          <a:bodyPr/>
          <a:lstStyle>
            <a:lvl1pPr>
              <a:defRPr/>
            </a:lvl1pPr>
          </a:lstStyle>
          <a:p>
            <a:pPr>
              <a:defRPr/>
            </a:pPr>
            <a:fld id="{BB2ADDFC-1346-40BA-96EB-9F9641818BE4}" type="slidenum">
              <a:rPr lang="en-US"/>
              <a:pPr>
                <a:defRPr/>
              </a:pPr>
              <a:t>‹#›</a:t>
            </a:fld>
            <a:endParaRPr lang="en-US"/>
          </a:p>
        </p:txBody>
      </p:sp>
    </p:spTree>
    <p:extLst>
      <p:ext uri="{BB962C8B-B14F-4D97-AF65-F5344CB8AC3E}">
        <p14:creationId xmlns:p14="http://schemas.microsoft.com/office/powerpoint/2010/main" val="1560572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1"/>
          <p:cNvSpPr>
            <a:spLocks noGrp="1" noChangeArrowheads="1"/>
          </p:cNvSpPr>
          <p:nvPr>
            <p:ph type="dt" sz="half" idx="10"/>
          </p:nvPr>
        </p:nvSpPr>
        <p:spPr>
          <a:ln/>
        </p:spPr>
        <p:txBody>
          <a:bodyPr/>
          <a:lstStyle>
            <a:lvl1pPr>
              <a:defRPr/>
            </a:lvl1pPr>
          </a:lstStyle>
          <a:p>
            <a:pPr>
              <a:defRPr/>
            </a:pPr>
            <a:endParaRPr lang="en-US"/>
          </a:p>
        </p:txBody>
      </p:sp>
      <p:sp>
        <p:nvSpPr>
          <p:cNvPr id="3" name="Rectangle 32"/>
          <p:cNvSpPr>
            <a:spLocks noGrp="1" noChangeArrowheads="1"/>
          </p:cNvSpPr>
          <p:nvPr>
            <p:ph type="ftr" sz="quarter" idx="11"/>
          </p:nvPr>
        </p:nvSpPr>
        <p:spPr>
          <a:ln/>
        </p:spPr>
        <p:txBody>
          <a:bodyPr/>
          <a:lstStyle>
            <a:lvl1pPr>
              <a:defRPr/>
            </a:lvl1pPr>
          </a:lstStyle>
          <a:p>
            <a:pPr>
              <a:defRPr/>
            </a:pPr>
            <a:endParaRPr lang="en-US"/>
          </a:p>
        </p:txBody>
      </p:sp>
      <p:sp>
        <p:nvSpPr>
          <p:cNvPr id="4" name="Rectangle 33"/>
          <p:cNvSpPr>
            <a:spLocks noGrp="1" noChangeArrowheads="1"/>
          </p:cNvSpPr>
          <p:nvPr>
            <p:ph type="sldNum" sz="quarter" idx="12"/>
          </p:nvPr>
        </p:nvSpPr>
        <p:spPr>
          <a:ln/>
        </p:spPr>
        <p:txBody>
          <a:bodyPr/>
          <a:lstStyle>
            <a:lvl1pPr>
              <a:defRPr/>
            </a:lvl1pPr>
          </a:lstStyle>
          <a:p>
            <a:pPr>
              <a:defRPr/>
            </a:pPr>
            <a:fld id="{3E2C7872-930F-4951-B0A8-427C199803C3}" type="slidenum">
              <a:rPr lang="en-US"/>
              <a:pPr>
                <a:defRPr/>
              </a:pPr>
              <a:t>‹#›</a:t>
            </a:fld>
            <a:endParaRPr lang="en-US"/>
          </a:p>
        </p:txBody>
      </p:sp>
    </p:spTree>
    <p:extLst>
      <p:ext uri="{BB962C8B-B14F-4D97-AF65-F5344CB8AC3E}">
        <p14:creationId xmlns:p14="http://schemas.microsoft.com/office/powerpoint/2010/main" val="2477439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25F56C1B-F5F1-4D29-95F4-88DED02C3515}" type="slidenum">
              <a:rPr lang="en-US"/>
              <a:pPr>
                <a:defRPr/>
              </a:pPr>
              <a:t>‹#›</a:t>
            </a:fld>
            <a:endParaRPr lang="en-US"/>
          </a:p>
        </p:txBody>
      </p:sp>
    </p:spTree>
    <p:extLst>
      <p:ext uri="{BB962C8B-B14F-4D97-AF65-F5344CB8AC3E}">
        <p14:creationId xmlns:p14="http://schemas.microsoft.com/office/powerpoint/2010/main" val="331451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EA77E8B4-54B9-402D-A092-1D1A43EED256}" type="slidenum">
              <a:rPr lang="en-US"/>
              <a:pPr>
                <a:defRPr/>
              </a:pPr>
              <a:t>‹#›</a:t>
            </a:fld>
            <a:endParaRPr lang="en-US"/>
          </a:p>
        </p:txBody>
      </p:sp>
    </p:spTree>
    <p:extLst>
      <p:ext uri="{BB962C8B-B14F-4D97-AF65-F5344CB8AC3E}">
        <p14:creationId xmlns:p14="http://schemas.microsoft.com/office/powerpoint/2010/main" val="3038436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6700" cy="757238"/>
            <a:chOff x="0" y="0"/>
            <a:chExt cx="5768" cy="477"/>
          </a:xfrm>
        </p:grpSpPr>
        <p:sp>
          <p:nvSpPr>
            <p:cNvPr id="1036" name="Freeform 3"/>
            <p:cNvSpPr>
              <a:spLocks/>
            </p:cNvSpPr>
            <p:nvPr userDrawn="1"/>
          </p:nvSpPr>
          <p:spPr bwMode="auto">
            <a:xfrm>
              <a:off x="5" y="0"/>
              <a:ext cx="5763" cy="477"/>
            </a:xfrm>
            <a:custGeom>
              <a:avLst/>
              <a:gdLst>
                <a:gd name="T0" fmla="*/ 0 w 5763"/>
                <a:gd name="T1" fmla="*/ 450 h 477"/>
                <a:gd name="T2" fmla="*/ 3 w 5763"/>
                <a:gd name="T3" fmla="*/ 0 h 477"/>
                <a:gd name="T4" fmla="*/ 5763 w 5763"/>
                <a:gd name="T5" fmla="*/ 0 h 477"/>
                <a:gd name="T6" fmla="*/ 5763 w 5763"/>
                <a:gd name="T7" fmla="*/ 465 h 477"/>
                <a:gd name="T8" fmla="*/ 4821 w 5763"/>
                <a:gd name="T9" fmla="*/ 477 h 477"/>
                <a:gd name="T10" fmla="*/ 4326 w 5763"/>
                <a:gd name="T11" fmla="*/ 447 h 477"/>
                <a:gd name="T12" fmla="*/ 3783 w 5763"/>
                <a:gd name="T13" fmla="*/ 465 h 477"/>
                <a:gd name="T14" fmla="*/ 3417 w 5763"/>
                <a:gd name="T15" fmla="*/ 456 h 477"/>
                <a:gd name="T16" fmla="*/ 2973 w 5763"/>
                <a:gd name="T17" fmla="*/ 459 h 477"/>
                <a:gd name="T18" fmla="*/ 2451 w 5763"/>
                <a:gd name="T19" fmla="*/ 453 h 477"/>
                <a:gd name="T20" fmla="*/ 2289 w 5763"/>
                <a:gd name="T21" fmla="*/ 441 h 477"/>
                <a:gd name="T22" fmla="*/ 2010 w 5763"/>
                <a:gd name="T23" fmla="*/ 453 h 477"/>
                <a:gd name="T24" fmla="*/ 1827 w 5763"/>
                <a:gd name="T25" fmla="*/ 450 h 477"/>
                <a:gd name="T26" fmla="*/ 1215 w 5763"/>
                <a:gd name="T27" fmla="*/ 465 h 477"/>
                <a:gd name="T28" fmla="*/ 660 w 5763"/>
                <a:gd name="T29" fmla="*/ 456 h 477"/>
                <a:gd name="T30" fmla="*/ 0 w 5763"/>
                <a:gd name="T31" fmla="*/ 450 h 4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195"/>
              </a:schemeClr>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1037" name="Freeform 4"/>
            <p:cNvSpPr>
              <a:spLocks/>
            </p:cNvSpPr>
            <p:nvPr userDrawn="1"/>
          </p:nvSpPr>
          <p:spPr bwMode="auto">
            <a:xfrm>
              <a:off x="0" y="98"/>
              <a:ext cx="256" cy="253"/>
            </a:xfrm>
            <a:custGeom>
              <a:avLst/>
              <a:gdLst>
                <a:gd name="T0" fmla="*/ 8 w 256"/>
                <a:gd name="T1" fmla="*/ 190 h 253"/>
                <a:gd name="T2" fmla="*/ 71 w 256"/>
                <a:gd name="T3" fmla="*/ 115 h 253"/>
                <a:gd name="T4" fmla="*/ 203 w 256"/>
                <a:gd name="T5" fmla="*/ 16 h 253"/>
                <a:gd name="T6" fmla="*/ 251 w 256"/>
                <a:gd name="T7" fmla="*/ 19 h 253"/>
                <a:gd name="T8" fmla="*/ 236 w 256"/>
                <a:gd name="T9" fmla="*/ 46 h 253"/>
                <a:gd name="T10" fmla="*/ 176 w 256"/>
                <a:gd name="T11" fmla="*/ 82 h 253"/>
                <a:gd name="T12" fmla="*/ 92 w 256"/>
                <a:gd name="T13" fmla="*/ 154 h 253"/>
                <a:gd name="T14" fmla="*/ 23 w 256"/>
                <a:gd name="T15" fmla="*/ 247 h 253"/>
                <a:gd name="T16" fmla="*/ 8 w 256"/>
                <a:gd name="T17" fmla="*/ 190 h 2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 name="Freeform 5"/>
            <p:cNvSpPr>
              <a:spLocks/>
            </p:cNvSpPr>
            <p:nvPr userDrawn="1"/>
          </p:nvSpPr>
          <p:spPr bwMode="auto">
            <a:xfrm>
              <a:off x="56" y="0"/>
              <a:ext cx="708" cy="459"/>
            </a:xfrm>
            <a:custGeom>
              <a:avLst/>
              <a:gdLst/>
              <a:ahLst/>
              <a:cxnLst>
                <a:cxn ang="0">
                  <a:pos x="0" y="432"/>
                </a:cxn>
                <a:cxn ang="0">
                  <a:pos x="0" y="453"/>
                </a:cxn>
                <a:cxn ang="0">
                  <a:pos x="72" y="324"/>
                </a:cxn>
                <a:cxn ang="0">
                  <a:pos x="198" y="201"/>
                </a:cxn>
                <a:cxn ang="0">
                  <a:pos x="366" y="102"/>
                </a:cxn>
                <a:cxn ang="0">
                  <a:pos x="531" y="36"/>
                </a:cxn>
                <a:cxn ang="0">
                  <a:pos x="609" y="0"/>
                </a:cxn>
                <a:cxn ang="0">
                  <a:pos x="708" y="3"/>
                </a:cxn>
                <a:cxn ang="0">
                  <a:pos x="591" y="66"/>
                </a:cxn>
                <a:cxn ang="0">
                  <a:pos x="417" y="126"/>
                </a:cxn>
                <a:cxn ang="0">
                  <a:pos x="237" y="231"/>
                </a:cxn>
                <a:cxn ang="0">
                  <a:pos x="117" y="345"/>
                </a:cxn>
                <a:cxn ang="0">
                  <a:pos x="51" y="459"/>
                </a:cxn>
                <a:cxn ang="0">
                  <a:pos x="0" y="453"/>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39" name="Freeform 6"/>
            <p:cNvSpPr>
              <a:spLocks/>
            </p:cNvSpPr>
            <p:nvPr userDrawn="1"/>
          </p:nvSpPr>
          <p:spPr bwMode="auto">
            <a:xfrm>
              <a:off x="131" y="269"/>
              <a:ext cx="251" cy="194"/>
            </a:xfrm>
            <a:custGeom>
              <a:avLst/>
              <a:gdLst>
                <a:gd name="T0" fmla="*/ 21 w 251"/>
                <a:gd name="T1" fmla="*/ 163 h 194"/>
                <a:gd name="T2" fmla="*/ 9 w 251"/>
                <a:gd name="T3" fmla="*/ 184 h 194"/>
                <a:gd name="T4" fmla="*/ 75 w 251"/>
                <a:gd name="T5" fmla="*/ 103 h 194"/>
                <a:gd name="T6" fmla="*/ 165 w 251"/>
                <a:gd name="T7" fmla="*/ 28 h 194"/>
                <a:gd name="T8" fmla="*/ 207 w 251"/>
                <a:gd name="T9" fmla="*/ 7 h 194"/>
                <a:gd name="T10" fmla="*/ 246 w 251"/>
                <a:gd name="T11" fmla="*/ 4 h 194"/>
                <a:gd name="T12" fmla="*/ 237 w 251"/>
                <a:gd name="T13" fmla="*/ 34 h 194"/>
                <a:gd name="T14" fmla="*/ 183 w 251"/>
                <a:gd name="T15" fmla="*/ 61 h 194"/>
                <a:gd name="T16" fmla="*/ 108 w 251"/>
                <a:gd name="T17" fmla="*/ 124 h 194"/>
                <a:gd name="T18" fmla="*/ 54 w 251"/>
                <a:gd name="T19" fmla="*/ 190 h 194"/>
                <a:gd name="T20" fmla="*/ 6 w 251"/>
                <a:gd name="T21" fmla="*/ 184 h 1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0" name="Freeform 7"/>
            <p:cNvSpPr>
              <a:spLocks/>
            </p:cNvSpPr>
            <p:nvPr userDrawn="1"/>
          </p:nvSpPr>
          <p:spPr bwMode="auto">
            <a:xfrm>
              <a:off x="341" y="0"/>
              <a:ext cx="159" cy="72"/>
            </a:xfrm>
            <a:custGeom>
              <a:avLst/>
              <a:gdLst>
                <a:gd name="T0" fmla="*/ 99 w 159"/>
                <a:gd name="T1" fmla="*/ 0 h 72"/>
                <a:gd name="T2" fmla="*/ 15 w 159"/>
                <a:gd name="T3" fmla="*/ 36 h 72"/>
                <a:gd name="T4" fmla="*/ 6 w 159"/>
                <a:gd name="T5" fmla="*/ 60 h 72"/>
                <a:gd name="T6" fmla="*/ 36 w 159"/>
                <a:gd name="T7" fmla="*/ 69 h 72"/>
                <a:gd name="T8" fmla="*/ 87 w 159"/>
                <a:gd name="T9" fmla="*/ 42 h 72"/>
                <a:gd name="T10" fmla="*/ 159 w 159"/>
                <a:gd name="T11" fmla="*/ 0 h 72"/>
                <a:gd name="T12" fmla="*/ 99 w 159"/>
                <a:gd name="T13" fmla="*/ 0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1" name="Freeform 8"/>
            <p:cNvSpPr>
              <a:spLocks/>
            </p:cNvSpPr>
            <p:nvPr userDrawn="1"/>
          </p:nvSpPr>
          <p:spPr bwMode="auto">
            <a:xfrm>
              <a:off x="488" y="0"/>
              <a:ext cx="455" cy="216"/>
            </a:xfrm>
            <a:custGeom>
              <a:avLst/>
              <a:gdLst>
                <a:gd name="T0" fmla="*/ 395 w 455"/>
                <a:gd name="T1" fmla="*/ 0 h 216"/>
                <a:gd name="T2" fmla="*/ 338 w 455"/>
                <a:gd name="T3" fmla="*/ 48 h 216"/>
                <a:gd name="T4" fmla="*/ 242 w 455"/>
                <a:gd name="T5" fmla="*/ 102 h 216"/>
                <a:gd name="T6" fmla="*/ 104 w 455"/>
                <a:gd name="T7" fmla="*/ 147 h 216"/>
                <a:gd name="T8" fmla="*/ 35 w 455"/>
                <a:gd name="T9" fmla="*/ 168 h 216"/>
                <a:gd name="T10" fmla="*/ 8 w 455"/>
                <a:gd name="T11" fmla="*/ 192 h 216"/>
                <a:gd name="T12" fmla="*/ 8 w 455"/>
                <a:gd name="T13" fmla="*/ 213 h 216"/>
                <a:gd name="T14" fmla="*/ 59 w 455"/>
                <a:gd name="T15" fmla="*/ 213 h 216"/>
                <a:gd name="T16" fmla="*/ 86 w 455"/>
                <a:gd name="T17" fmla="*/ 192 h 216"/>
                <a:gd name="T18" fmla="*/ 173 w 455"/>
                <a:gd name="T19" fmla="*/ 159 h 216"/>
                <a:gd name="T20" fmla="*/ 299 w 455"/>
                <a:gd name="T21" fmla="*/ 126 h 216"/>
                <a:gd name="T22" fmla="*/ 392 w 455"/>
                <a:gd name="T23" fmla="*/ 72 h 216"/>
                <a:gd name="T24" fmla="*/ 455 w 455"/>
                <a:gd name="T25" fmla="*/ 0 h 216"/>
                <a:gd name="T26" fmla="*/ 395 w 455"/>
                <a:gd name="T27" fmla="*/ 0 h 2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2" name="Freeform 9"/>
            <p:cNvSpPr>
              <a:spLocks/>
            </p:cNvSpPr>
            <p:nvPr userDrawn="1"/>
          </p:nvSpPr>
          <p:spPr bwMode="auto">
            <a:xfrm>
              <a:off x="1448" y="37"/>
              <a:ext cx="414" cy="108"/>
            </a:xfrm>
            <a:custGeom>
              <a:avLst/>
              <a:gdLst>
                <a:gd name="T0" fmla="*/ 0 w 414"/>
                <a:gd name="T1" fmla="*/ 11 h 108"/>
                <a:gd name="T2" fmla="*/ 24 w 414"/>
                <a:gd name="T3" fmla="*/ 11 h 108"/>
                <a:gd name="T4" fmla="*/ 156 w 414"/>
                <a:gd name="T5" fmla="*/ 2 h 108"/>
                <a:gd name="T6" fmla="*/ 288 w 414"/>
                <a:gd name="T7" fmla="*/ 23 h 108"/>
                <a:gd name="T8" fmla="*/ 384 w 414"/>
                <a:gd name="T9" fmla="*/ 53 h 108"/>
                <a:gd name="T10" fmla="*/ 411 w 414"/>
                <a:gd name="T11" fmla="*/ 74 h 108"/>
                <a:gd name="T12" fmla="*/ 405 w 414"/>
                <a:gd name="T13" fmla="*/ 104 h 108"/>
                <a:gd name="T14" fmla="*/ 363 w 414"/>
                <a:gd name="T15" fmla="*/ 101 h 108"/>
                <a:gd name="T16" fmla="*/ 294 w 414"/>
                <a:gd name="T17" fmla="*/ 77 h 108"/>
                <a:gd name="T18" fmla="*/ 174 w 414"/>
                <a:gd name="T19" fmla="*/ 50 h 108"/>
                <a:gd name="T20" fmla="*/ 72 w 414"/>
                <a:gd name="T21" fmla="*/ 62 h 108"/>
                <a:gd name="T22" fmla="*/ 36 w 414"/>
                <a:gd name="T23" fmla="*/ 59 h 108"/>
                <a:gd name="T24" fmla="*/ 0 w 414"/>
                <a:gd name="T25" fmla="*/ 11 h 1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3" name="Freeform 10"/>
            <p:cNvSpPr>
              <a:spLocks/>
            </p:cNvSpPr>
            <p:nvPr userDrawn="1"/>
          </p:nvSpPr>
          <p:spPr bwMode="auto">
            <a:xfrm>
              <a:off x="1790" y="0"/>
              <a:ext cx="520" cy="225"/>
            </a:xfrm>
            <a:custGeom>
              <a:avLst/>
              <a:gdLst>
                <a:gd name="T0" fmla="*/ 42 w 520"/>
                <a:gd name="T1" fmla="*/ 0 h 225"/>
                <a:gd name="T2" fmla="*/ 12 w 520"/>
                <a:gd name="T3" fmla="*/ 24 h 225"/>
                <a:gd name="T4" fmla="*/ 114 w 520"/>
                <a:gd name="T5" fmla="*/ 54 h 225"/>
                <a:gd name="T6" fmla="*/ 240 w 520"/>
                <a:gd name="T7" fmla="*/ 117 h 225"/>
                <a:gd name="T8" fmla="*/ 333 w 520"/>
                <a:gd name="T9" fmla="*/ 153 h 225"/>
                <a:gd name="T10" fmla="*/ 438 w 520"/>
                <a:gd name="T11" fmla="*/ 219 h 225"/>
                <a:gd name="T12" fmla="*/ 426 w 520"/>
                <a:gd name="T13" fmla="*/ 192 h 225"/>
                <a:gd name="T14" fmla="*/ 441 w 520"/>
                <a:gd name="T15" fmla="*/ 180 h 225"/>
                <a:gd name="T16" fmla="*/ 519 w 520"/>
                <a:gd name="T17" fmla="*/ 216 h 225"/>
                <a:gd name="T18" fmla="*/ 450 w 520"/>
                <a:gd name="T19" fmla="*/ 162 h 225"/>
                <a:gd name="T20" fmla="*/ 381 w 520"/>
                <a:gd name="T21" fmla="*/ 135 h 225"/>
                <a:gd name="T22" fmla="*/ 285 w 520"/>
                <a:gd name="T23" fmla="*/ 84 h 225"/>
                <a:gd name="T24" fmla="*/ 186 w 520"/>
                <a:gd name="T25" fmla="*/ 18 h 225"/>
                <a:gd name="T26" fmla="*/ 123 w 520"/>
                <a:gd name="T27" fmla="*/ 0 h 225"/>
                <a:gd name="T28" fmla="*/ 42 w 520"/>
                <a:gd name="T29" fmla="*/ 0 h 2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4" name="Freeform 11"/>
            <p:cNvSpPr>
              <a:spLocks/>
            </p:cNvSpPr>
            <p:nvPr userDrawn="1"/>
          </p:nvSpPr>
          <p:spPr bwMode="auto">
            <a:xfrm>
              <a:off x="1943" y="154"/>
              <a:ext cx="431" cy="233"/>
            </a:xfrm>
            <a:custGeom>
              <a:avLst/>
              <a:gdLst>
                <a:gd name="T0" fmla="*/ 6 w 431"/>
                <a:gd name="T1" fmla="*/ 38 h 233"/>
                <a:gd name="T2" fmla="*/ 9 w 431"/>
                <a:gd name="T3" fmla="*/ 20 h 233"/>
                <a:gd name="T4" fmla="*/ 42 w 431"/>
                <a:gd name="T5" fmla="*/ 2 h 233"/>
                <a:gd name="T6" fmla="*/ 90 w 431"/>
                <a:gd name="T7" fmla="*/ 35 h 233"/>
                <a:gd name="T8" fmla="*/ 189 w 431"/>
                <a:gd name="T9" fmla="*/ 89 h 233"/>
                <a:gd name="T10" fmla="*/ 288 w 431"/>
                <a:gd name="T11" fmla="*/ 140 h 233"/>
                <a:gd name="T12" fmla="*/ 375 w 431"/>
                <a:gd name="T13" fmla="*/ 176 h 233"/>
                <a:gd name="T14" fmla="*/ 396 w 431"/>
                <a:gd name="T15" fmla="*/ 176 h 233"/>
                <a:gd name="T16" fmla="*/ 429 w 431"/>
                <a:gd name="T17" fmla="*/ 212 h 233"/>
                <a:gd name="T18" fmla="*/ 408 w 431"/>
                <a:gd name="T19" fmla="*/ 233 h 233"/>
                <a:gd name="T20" fmla="*/ 333 w 431"/>
                <a:gd name="T21" fmla="*/ 212 h 233"/>
                <a:gd name="T22" fmla="*/ 186 w 431"/>
                <a:gd name="T23" fmla="*/ 143 h 233"/>
                <a:gd name="T24" fmla="*/ 48 w 431"/>
                <a:gd name="T25" fmla="*/ 68 h 233"/>
                <a:gd name="T26" fmla="*/ 6 w 431"/>
                <a:gd name="T27" fmla="*/ 38 h 2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5" name="Freeform 12"/>
            <p:cNvSpPr>
              <a:spLocks/>
            </p:cNvSpPr>
            <p:nvPr userDrawn="1"/>
          </p:nvSpPr>
          <p:spPr bwMode="auto">
            <a:xfrm>
              <a:off x="2262" y="87"/>
              <a:ext cx="396" cy="227"/>
            </a:xfrm>
            <a:custGeom>
              <a:avLst/>
              <a:gdLst>
                <a:gd name="T0" fmla="*/ 2 w 396"/>
                <a:gd name="T1" fmla="*/ 9 h 227"/>
                <a:gd name="T2" fmla="*/ 53 w 396"/>
                <a:gd name="T3" fmla="*/ 66 h 227"/>
                <a:gd name="T4" fmla="*/ 176 w 396"/>
                <a:gd name="T5" fmla="*/ 132 h 227"/>
                <a:gd name="T6" fmla="*/ 293 w 396"/>
                <a:gd name="T7" fmla="*/ 189 h 227"/>
                <a:gd name="T8" fmla="*/ 341 w 396"/>
                <a:gd name="T9" fmla="*/ 222 h 227"/>
                <a:gd name="T10" fmla="*/ 377 w 396"/>
                <a:gd name="T11" fmla="*/ 219 h 227"/>
                <a:gd name="T12" fmla="*/ 377 w 396"/>
                <a:gd name="T13" fmla="*/ 180 h 227"/>
                <a:gd name="T14" fmla="*/ 260 w 396"/>
                <a:gd name="T15" fmla="*/ 126 h 227"/>
                <a:gd name="T16" fmla="*/ 113 w 396"/>
                <a:gd name="T17" fmla="*/ 51 h 227"/>
                <a:gd name="T18" fmla="*/ 41 w 396"/>
                <a:gd name="T19" fmla="*/ 9 h 227"/>
                <a:gd name="T20" fmla="*/ 2 w 396"/>
                <a:gd name="T21" fmla="*/ 9 h 2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6" name="Freeform 13"/>
            <p:cNvSpPr>
              <a:spLocks/>
            </p:cNvSpPr>
            <p:nvPr userDrawn="1"/>
          </p:nvSpPr>
          <p:spPr bwMode="auto">
            <a:xfrm>
              <a:off x="2264" y="240"/>
              <a:ext cx="516" cy="223"/>
            </a:xfrm>
            <a:custGeom>
              <a:avLst/>
              <a:gdLst>
                <a:gd name="T0" fmla="*/ 3 w 516"/>
                <a:gd name="T1" fmla="*/ 10 h 223"/>
                <a:gd name="T2" fmla="*/ 105 w 516"/>
                <a:gd name="T3" fmla="*/ 97 h 223"/>
                <a:gd name="T4" fmla="*/ 243 w 516"/>
                <a:gd name="T5" fmla="*/ 178 h 223"/>
                <a:gd name="T6" fmla="*/ 357 w 516"/>
                <a:gd name="T7" fmla="*/ 217 h 223"/>
                <a:gd name="T8" fmla="*/ 498 w 516"/>
                <a:gd name="T9" fmla="*/ 214 h 223"/>
                <a:gd name="T10" fmla="*/ 468 w 516"/>
                <a:gd name="T11" fmla="*/ 187 h 223"/>
                <a:gd name="T12" fmla="*/ 309 w 516"/>
                <a:gd name="T13" fmla="*/ 136 h 223"/>
                <a:gd name="T14" fmla="*/ 123 w 516"/>
                <a:gd name="T15" fmla="*/ 34 h 223"/>
                <a:gd name="T16" fmla="*/ 3 w 516"/>
                <a:gd name="T17" fmla="*/ 10 h 2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7" name="Freeform 14"/>
            <p:cNvSpPr>
              <a:spLocks/>
            </p:cNvSpPr>
            <p:nvPr userDrawn="1"/>
          </p:nvSpPr>
          <p:spPr bwMode="auto">
            <a:xfrm>
              <a:off x="2723" y="324"/>
              <a:ext cx="414" cy="100"/>
            </a:xfrm>
            <a:custGeom>
              <a:avLst/>
              <a:gdLst>
                <a:gd name="T0" fmla="*/ 69 w 414"/>
                <a:gd name="T1" fmla="*/ 60 h 100"/>
                <a:gd name="T2" fmla="*/ 12 w 414"/>
                <a:gd name="T3" fmla="*/ 42 h 100"/>
                <a:gd name="T4" fmla="*/ 3 w 414"/>
                <a:gd name="T5" fmla="*/ 15 h 100"/>
                <a:gd name="T6" fmla="*/ 30 w 414"/>
                <a:gd name="T7" fmla="*/ 0 h 100"/>
                <a:gd name="T8" fmla="*/ 117 w 414"/>
                <a:gd name="T9" fmla="*/ 18 h 100"/>
                <a:gd name="T10" fmla="*/ 243 w 414"/>
                <a:gd name="T11" fmla="*/ 48 h 100"/>
                <a:gd name="T12" fmla="*/ 387 w 414"/>
                <a:gd name="T13" fmla="*/ 48 h 100"/>
                <a:gd name="T14" fmla="*/ 408 w 414"/>
                <a:gd name="T15" fmla="*/ 54 h 100"/>
                <a:gd name="T16" fmla="*/ 381 w 414"/>
                <a:gd name="T17" fmla="*/ 87 h 100"/>
                <a:gd name="T18" fmla="*/ 318 w 414"/>
                <a:gd name="T19" fmla="*/ 99 h 100"/>
                <a:gd name="T20" fmla="*/ 195 w 414"/>
                <a:gd name="T21" fmla="*/ 93 h 100"/>
                <a:gd name="T22" fmla="*/ 69 w 414"/>
                <a:gd name="T23" fmla="*/ 60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8" name="Freeform 15"/>
            <p:cNvSpPr>
              <a:spLocks/>
            </p:cNvSpPr>
            <p:nvPr userDrawn="1"/>
          </p:nvSpPr>
          <p:spPr bwMode="auto">
            <a:xfrm>
              <a:off x="3165" y="375"/>
              <a:ext cx="150" cy="72"/>
            </a:xfrm>
            <a:custGeom>
              <a:avLst/>
              <a:gdLst>
                <a:gd name="T0" fmla="*/ 3 w 150"/>
                <a:gd name="T1" fmla="*/ 67 h 72"/>
                <a:gd name="T2" fmla="*/ 84 w 150"/>
                <a:gd name="T3" fmla="*/ 19 h 72"/>
                <a:gd name="T4" fmla="*/ 123 w 150"/>
                <a:gd name="T5" fmla="*/ 1 h 72"/>
                <a:gd name="T6" fmla="*/ 150 w 150"/>
                <a:gd name="T7" fmla="*/ 22 h 72"/>
                <a:gd name="T8" fmla="*/ 123 w 150"/>
                <a:gd name="T9" fmla="*/ 55 h 72"/>
                <a:gd name="T10" fmla="*/ 90 w 150"/>
                <a:gd name="T11" fmla="*/ 70 h 72"/>
                <a:gd name="T12" fmla="*/ 0 w 150"/>
                <a:gd name="T13" fmla="*/ 67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9" name="Freeform 16"/>
            <p:cNvSpPr>
              <a:spLocks/>
            </p:cNvSpPr>
            <p:nvPr userDrawn="1"/>
          </p:nvSpPr>
          <p:spPr bwMode="auto">
            <a:xfrm>
              <a:off x="3463" y="267"/>
              <a:ext cx="148" cy="91"/>
            </a:xfrm>
            <a:custGeom>
              <a:avLst/>
              <a:gdLst>
                <a:gd name="T0" fmla="*/ 1 w 148"/>
                <a:gd name="T1" fmla="*/ 69 h 91"/>
                <a:gd name="T2" fmla="*/ 25 w 148"/>
                <a:gd name="T3" fmla="*/ 51 h 91"/>
                <a:gd name="T4" fmla="*/ 100 w 148"/>
                <a:gd name="T5" fmla="*/ 9 h 91"/>
                <a:gd name="T6" fmla="*/ 133 w 148"/>
                <a:gd name="T7" fmla="*/ 3 h 91"/>
                <a:gd name="T8" fmla="*/ 136 w 148"/>
                <a:gd name="T9" fmla="*/ 27 h 91"/>
                <a:gd name="T10" fmla="*/ 61 w 148"/>
                <a:gd name="T11" fmla="*/ 75 h 91"/>
                <a:gd name="T12" fmla="*/ 19 w 148"/>
                <a:gd name="T13" fmla="*/ 90 h 91"/>
                <a:gd name="T14" fmla="*/ 1 w 148"/>
                <a:gd name="T15" fmla="*/ 69 h 9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50" name="Freeform 17"/>
            <p:cNvSpPr>
              <a:spLocks/>
            </p:cNvSpPr>
            <p:nvPr userDrawn="1"/>
          </p:nvSpPr>
          <p:spPr bwMode="auto">
            <a:xfrm>
              <a:off x="3580" y="58"/>
              <a:ext cx="938" cy="158"/>
            </a:xfrm>
            <a:custGeom>
              <a:avLst/>
              <a:gdLst>
                <a:gd name="T0" fmla="*/ 172 w 938"/>
                <a:gd name="T1" fmla="*/ 86 h 158"/>
                <a:gd name="T2" fmla="*/ 61 w 938"/>
                <a:gd name="T3" fmla="*/ 137 h 158"/>
                <a:gd name="T4" fmla="*/ 16 w 938"/>
                <a:gd name="T5" fmla="*/ 155 h 158"/>
                <a:gd name="T6" fmla="*/ 7 w 938"/>
                <a:gd name="T7" fmla="*/ 122 h 158"/>
                <a:gd name="T8" fmla="*/ 58 w 938"/>
                <a:gd name="T9" fmla="*/ 80 h 158"/>
                <a:gd name="T10" fmla="*/ 172 w 938"/>
                <a:gd name="T11" fmla="*/ 38 h 158"/>
                <a:gd name="T12" fmla="*/ 304 w 938"/>
                <a:gd name="T13" fmla="*/ 11 h 158"/>
                <a:gd name="T14" fmla="*/ 463 w 938"/>
                <a:gd name="T15" fmla="*/ 2 h 158"/>
                <a:gd name="T16" fmla="*/ 631 w 938"/>
                <a:gd name="T17" fmla="*/ 23 h 158"/>
                <a:gd name="T18" fmla="*/ 796 w 938"/>
                <a:gd name="T19" fmla="*/ 53 h 158"/>
                <a:gd name="T20" fmla="*/ 841 w 938"/>
                <a:gd name="T21" fmla="*/ 47 h 158"/>
                <a:gd name="T22" fmla="*/ 907 w 938"/>
                <a:gd name="T23" fmla="*/ 71 h 158"/>
                <a:gd name="T24" fmla="*/ 919 w 938"/>
                <a:gd name="T25" fmla="*/ 101 h 158"/>
                <a:gd name="T26" fmla="*/ 793 w 938"/>
                <a:gd name="T27" fmla="*/ 98 h 158"/>
                <a:gd name="T28" fmla="*/ 634 w 938"/>
                <a:gd name="T29" fmla="*/ 62 h 158"/>
                <a:gd name="T30" fmla="*/ 439 w 938"/>
                <a:gd name="T31" fmla="*/ 38 h 158"/>
                <a:gd name="T32" fmla="*/ 238 w 938"/>
                <a:gd name="T33" fmla="*/ 59 h 158"/>
                <a:gd name="T34" fmla="*/ 172 w 938"/>
                <a:gd name="T35" fmla="*/ 86 h 1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51" name="Freeform 18"/>
            <p:cNvSpPr>
              <a:spLocks/>
            </p:cNvSpPr>
            <p:nvPr userDrawn="1"/>
          </p:nvSpPr>
          <p:spPr bwMode="auto">
            <a:xfrm>
              <a:off x="3686" y="145"/>
              <a:ext cx="372" cy="98"/>
            </a:xfrm>
            <a:custGeom>
              <a:avLst/>
              <a:gdLst>
                <a:gd name="T0" fmla="*/ 18 w 372"/>
                <a:gd name="T1" fmla="*/ 47 h 98"/>
                <a:gd name="T2" fmla="*/ 141 w 372"/>
                <a:gd name="T3" fmla="*/ 17 h 98"/>
                <a:gd name="T4" fmla="*/ 246 w 372"/>
                <a:gd name="T5" fmla="*/ 2 h 98"/>
                <a:gd name="T6" fmla="*/ 351 w 372"/>
                <a:gd name="T7" fmla="*/ 5 h 98"/>
                <a:gd name="T8" fmla="*/ 372 w 372"/>
                <a:gd name="T9" fmla="*/ 23 h 98"/>
                <a:gd name="T10" fmla="*/ 354 w 372"/>
                <a:gd name="T11" fmla="*/ 44 h 98"/>
                <a:gd name="T12" fmla="*/ 264 w 372"/>
                <a:gd name="T13" fmla="*/ 50 h 98"/>
                <a:gd name="T14" fmla="*/ 168 w 372"/>
                <a:gd name="T15" fmla="*/ 53 h 98"/>
                <a:gd name="T16" fmla="*/ 72 w 372"/>
                <a:gd name="T17" fmla="*/ 77 h 98"/>
                <a:gd name="T18" fmla="*/ 15 w 372"/>
                <a:gd name="T19" fmla="*/ 95 h 98"/>
                <a:gd name="T20" fmla="*/ 0 w 372"/>
                <a:gd name="T21" fmla="*/ 56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091" name="Freeform 19"/>
            <p:cNvSpPr>
              <a:spLocks/>
            </p:cNvSpPr>
            <p:nvPr userDrawn="1"/>
          </p:nvSpPr>
          <p:spPr bwMode="auto">
            <a:xfrm>
              <a:off x="3618" y="308"/>
              <a:ext cx="318" cy="158"/>
            </a:xfrm>
            <a:custGeom>
              <a:avLst/>
              <a:gdLst/>
              <a:ahLst/>
              <a:cxnLst>
                <a:cxn ang="0">
                  <a:pos x="0" y="158"/>
                </a:cxn>
                <a:cxn ang="0">
                  <a:pos x="12" y="137"/>
                </a:cxn>
                <a:cxn ang="0">
                  <a:pos x="162" y="71"/>
                </a:cxn>
                <a:cxn ang="0">
                  <a:pos x="249" y="20"/>
                </a:cxn>
                <a:cxn ang="0">
                  <a:pos x="285" y="2"/>
                </a:cxn>
                <a:cxn ang="0">
                  <a:pos x="309" y="11"/>
                </a:cxn>
                <a:cxn ang="0">
                  <a:pos x="303" y="47"/>
                </a:cxn>
                <a:cxn ang="0">
                  <a:pos x="219" y="89"/>
                </a:cxn>
                <a:cxn ang="0">
                  <a:pos x="108" y="140"/>
                </a:cxn>
                <a:cxn ang="0">
                  <a:pos x="57" y="152"/>
                </a:cxn>
                <a:cxn ang="0">
                  <a:pos x="0" y="158"/>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53" name="Freeform 20"/>
            <p:cNvSpPr>
              <a:spLocks/>
            </p:cNvSpPr>
            <p:nvPr userDrawn="1"/>
          </p:nvSpPr>
          <p:spPr bwMode="auto">
            <a:xfrm>
              <a:off x="3413" y="291"/>
              <a:ext cx="380" cy="174"/>
            </a:xfrm>
            <a:custGeom>
              <a:avLst/>
              <a:gdLst>
                <a:gd name="T0" fmla="*/ 3 w 380"/>
                <a:gd name="T1" fmla="*/ 165 h 174"/>
                <a:gd name="T2" fmla="*/ 129 w 380"/>
                <a:gd name="T3" fmla="*/ 93 h 174"/>
                <a:gd name="T4" fmla="*/ 261 w 380"/>
                <a:gd name="T5" fmla="*/ 30 h 174"/>
                <a:gd name="T6" fmla="*/ 351 w 380"/>
                <a:gd name="T7" fmla="*/ 0 h 174"/>
                <a:gd name="T8" fmla="*/ 378 w 380"/>
                <a:gd name="T9" fmla="*/ 27 h 174"/>
                <a:gd name="T10" fmla="*/ 336 w 380"/>
                <a:gd name="T11" fmla="*/ 51 h 174"/>
                <a:gd name="T12" fmla="*/ 291 w 380"/>
                <a:gd name="T13" fmla="*/ 60 h 174"/>
                <a:gd name="T14" fmla="*/ 240 w 380"/>
                <a:gd name="T15" fmla="*/ 75 h 174"/>
                <a:gd name="T16" fmla="*/ 189 w 380"/>
                <a:gd name="T17" fmla="*/ 120 h 174"/>
                <a:gd name="T18" fmla="*/ 102 w 380"/>
                <a:gd name="T19" fmla="*/ 174 h 174"/>
                <a:gd name="T20" fmla="*/ 0 w 380"/>
                <a:gd name="T21" fmla="*/ 162 h 1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54" name="Freeform 21"/>
            <p:cNvSpPr>
              <a:spLocks/>
            </p:cNvSpPr>
            <p:nvPr userDrawn="1"/>
          </p:nvSpPr>
          <p:spPr bwMode="auto">
            <a:xfrm>
              <a:off x="4178" y="187"/>
              <a:ext cx="523" cy="69"/>
            </a:xfrm>
            <a:custGeom>
              <a:avLst/>
              <a:gdLst>
                <a:gd name="T0" fmla="*/ 84 w 523"/>
                <a:gd name="T1" fmla="*/ 11 h 69"/>
                <a:gd name="T2" fmla="*/ 27 w 523"/>
                <a:gd name="T3" fmla="*/ 5 h 69"/>
                <a:gd name="T4" fmla="*/ 9 w 523"/>
                <a:gd name="T5" fmla="*/ 35 h 69"/>
                <a:gd name="T6" fmla="*/ 81 w 523"/>
                <a:gd name="T7" fmla="*/ 56 h 69"/>
                <a:gd name="T8" fmla="*/ 255 w 523"/>
                <a:gd name="T9" fmla="*/ 68 h 69"/>
                <a:gd name="T10" fmla="*/ 432 w 523"/>
                <a:gd name="T11" fmla="*/ 50 h 69"/>
                <a:gd name="T12" fmla="*/ 513 w 523"/>
                <a:gd name="T13" fmla="*/ 5 h 69"/>
                <a:gd name="T14" fmla="*/ 372 w 523"/>
                <a:gd name="T15" fmla="*/ 20 h 69"/>
                <a:gd name="T16" fmla="*/ 141 w 523"/>
                <a:gd name="T17" fmla="*/ 14 h 69"/>
                <a:gd name="T18" fmla="*/ 84 w 523"/>
                <a:gd name="T19" fmla="*/ 11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094" name="Freeform 22"/>
            <p:cNvSpPr>
              <a:spLocks/>
            </p:cNvSpPr>
            <p:nvPr userDrawn="1"/>
          </p:nvSpPr>
          <p:spPr bwMode="auto">
            <a:xfrm>
              <a:off x="4689" y="186"/>
              <a:ext cx="537" cy="120"/>
            </a:xfrm>
            <a:custGeom>
              <a:avLst/>
              <a:gdLst/>
              <a:ahLst/>
              <a:cxnLst>
                <a:cxn ang="0">
                  <a:pos x="23" y="6"/>
                </a:cxn>
                <a:cxn ang="0">
                  <a:pos x="188" y="3"/>
                </a:cxn>
                <a:cxn ang="0">
                  <a:pos x="323" y="27"/>
                </a:cxn>
                <a:cxn ang="0">
                  <a:pos x="464" y="69"/>
                </a:cxn>
                <a:cxn ang="0">
                  <a:pos x="521" y="90"/>
                </a:cxn>
                <a:cxn ang="0">
                  <a:pos x="533" y="105"/>
                </a:cxn>
                <a:cxn ang="0">
                  <a:pos x="497" y="120"/>
                </a:cxn>
                <a:cxn ang="0">
                  <a:pos x="452" y="108"/>
                </a:cxn>
                <a:cxn ang="0">
                  <a:pos x="350" y="72"/>
                </a:cxn>
                <a:cxn ang="0">
                  <a:pos x="158" y="39"/>
                </a:cxn>
                <a:cxn ang="0">
                  <a:pos x="50" y="39"/>
                </a:cxn>
                <a:cxn ang="0">
                  <a:pos x="23" y="6"/>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w="9525">
              <a:noFill/>
              <a:round/>
              <a:headEnd/>
              <a:tailEnd/>
            </a:ln>
            <a:effectLst/>
          </p:spPr>
          <p:txBody>
            <a:bodyPr wrap="none" anchor="ctr"/>
            <a:lstStyle/>
            <a:p>
              <a:pPr>
                <a:defRPr/>
              </a:pPr>
              <a:endParaRPr lang="en-US"/>
            </a:p>
          </p:txBody>
        </p:sp>
        <p:sp>
          <p:nvSpPr>
            <p:cNvPr id="3095" name="Freeform 23"/>
            <p:cNvSpPr>
              <a:spLocks/>
            </p:cNvSpPr>
            <p:nvPr userDrawn="1"/>
          </p:nvSpPr>
          <p:spPr bwMode="auto">
            <a:xfrm>
              <a:off x="4968" y="312"/>
              <a:ext cx="800" cy="143"/>
            </a:xfrm>
            <a:custGeom>
              <a:avLst/>
              <a:gdLst/>
              <a:ahLst/>
              <a:cxnLst>
                <a:cxn ang="0">
                  <a:pos x="800" y="24"/>
                </a:cxn>
                <a:cxn ang="0">
                  <a:pos x="782" y="15"/>
                </a:cxn>
                <a:cxn ang="0">
                  <a:pos x="659" y="63"/>
                </a:cxn>
                <a:cxn ang="0">
                  <a:pos x="500" y="84"/>
                </a:cxn>
                <a:cxn ang="0">
                  <a:pos x="326" y="69"/>
                </a:cxn>
                <a:cxn ang="0">
                  <a:pos x="98" y="21"/>
                </a:cxn>
                <a:cxn ang="0">
                  <a:pos x="11" y="6"/>
                </a:cxn>
                <a:cxn ang="0">
                  <a:pos x="32" y="60"/>
                </a:cxn>
                <a:cxn ang="0">
                  <a:pos x="155" y="96"/>
                </a:cxn>
                <a:cxn ang="0">
                  <a:pos x="410" y="138"/>
                </a:cxn>
                <a:cxn ang="0">
                  <a:pos x="596" y="129"/>
                </a:cxn>
                <a:cxn ang="0">
                  <a:pos x="737" y="90"/>
                </a:cxn>
                <a:cxn ang="0">
                  <a:pos x="788" y="69"/>
                </a:cxn>
                <a:cxn ang="0">
                  <a:pos x="800" y="24"/>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w="9525">
              <a:noFill/>
              <a:round/>
              <a:headEnd/>
              <a:tailEnd/>
            </a:ln>
            <a:effectLst/>
          </p:spPr>
          <p:txBody>
            <a:bodyPr wrap="none" anchor="ctr"/>
            <a:lstStyle/>
            <a:p>
              <a:pPr>
                <a:defRPr/>
              </a:pPr>
              <a:endParaRPr lang="en-US"/>
            </a:p>
          </p:txBody>
        </p:sp>
        <p:sp>
          <p:nvSpPr>
            <p:cNvPr id="1057" name="Freeform 24"/>
            <p:cNvSpPr>
              <a:spLocks/>
            </p:cNvSpPr>
            <p:nvPr userDrawn="1"/>
          </p:nvSpPr>
          <p:spPr bwMode="auto">
            <a:xfrm>
              <a:off x="5318" y="240"/>
              <a:ext cx="402" cy="115"/>
            </a:xfrm>
            <a:custGeom>
              <a:avLst/>
              <a:gdLst>
                <a:gd name="T0" fmla="*/ 402 w 402"/>
                <a:gd name="T1" fmla="*/ 0 h 115"/>
                <a:gd name="T2" fmla="*/ 384 w 402"/>
                <a:gd name="T3" fmla="*/ 12 h 115"/>
                <a:gd name="T4" fmla="*/ 276 w 402"/>
                <a:gd name="T5" fmla="*/ 51 h 115"/>
                <a:gd name="T6" fmla="*/ 165 w 402"/>
                <a:gd name="T7" fmla="*/ 66 h 115"/>
                <a:gd name="T8" fmla="*/ 51 w 402"/>
                <a:gd name="T9" fmla="*/ 57 h 115"/>
                <a:gd name="T10" fmla="*/ 15 w 402"/>
                <a:gd name="T11" fmla="*/ 54 h 115"/>
                <a:gd name="T12" fmla="*/ 3 w 402"/>
                <a:gd name="T13" fmla="*/ 69 h 115"/>
                <a:gd name="T14" fmla="*/ 9 w 402"/>
                <a:gd name="T15" fmla="*/ 93 h 115"/>
                <a:gd name="T16" fmla="*/ 54 w 402"/>
                <a:gd name="T17" fmla="*/ 102 h 115"/>
                <a:gd name="T18" fmla="*/ 198 w 402"/>
                <a:gd name="T19" fmla="*/ 111 h 115"/>
                <a:gd name="T20" fmla="*/ 336 w 402"/>
                <a:gd name="T21" fmla="*/ 75 h 115"/>
                <a:gd name="T22" fmla="*/ 375 w 402"/>
                <a:gd name="T23" fmla="*/ 54 h 115"/>
                <a:gd name="T24" fmla="*/ 402 w 402"/>
                <a:gd name="T25" fmla="*/ 0 h 1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27" name="Group 25"/>
          <p:cNvGrpSpPr>
            <a:grpSpLocks/>
          </p:cNvGrpSpPr>
          <p:nvPr/>
        </p:nvGrpSpPr>
        <p:grpSpPr bwMode="auto">
          <a:xfrm>
            <a:off x="0" y="6180138"/>
            <a:ext cx="9169400" cy="138112"/>
            <a:chOff x="0" y="4032"/>
            <a:chExt cx="5776" cy="87"/>
          </a:xfrm>
        </p:grpSpPr>
        <p:sp>
          <p:nvSpPr>
            <p:cNvPr id="1033" name="Freeform 26"/>
            <p:cNvSpPr>
              <a:spLocks/>
            </p:cNvSpPr>
            <p:nvPr userDrawn="1"/>
          </p:nvSpPr>
          <p:spPr bwMode="auto">
            <a:xfrm>
              <a:off x="4041" y="4047"/>
              <a:ext cx="1735" cy="72"/>
            </a:xfrm>
            <a:custGeom>
              <a:avLst/>
              <a:gdLst>
                <a:gd name="T0" fmla="*/ 165 w 1735"/>
                <a:gd name="T1" fmla="*/ 6 h 72"/>
                <a:gd name="T2" fmla="*/ 450 w 1735"/>
                <a:gd name="T3" fmla="*/ 3 h 72"/>
                <a:gd name="T4" fmla="*/ 714 w 1735"/>
                <a:gd name="T5" fmla="*/ 12 h 72"/>
                <a:gd name="T6" fmla="*/ 957 w 1735"/>
                <a:gd name="T7" fmla="*/ 24 h 72"/>
                <a:gd name="T8" fmla="*/ 1173 w 1735"/>
                <a:gd name="T9" fmla="*/ 24 h 72"/>
                <a:gd name="T10" fmla="*/ 1473 w 1735"/>
                <a:gd name="T11" fmla="*/ 15 h 72"/>
                <a:gd name="T12" fmla="*/ 1617 w 1735"/>
                <a:gd name="T13" fmla="*/ 0 h 72"/>
                <a:gd name="T14" fmla="*/ 1719 w 1735"/>
                <a:gd name="T15" fmla="*/ 15 h 72"/>
                <a:gd name="T16" fmla="*/ 1716 w 1735"/>
                <a:gd name="T17" fmla="*/ 66 h 72"/>
                <a:gd name="T18" fmla="*/ 1632 w 1735"/>
                <a:gd name="T19" fmla="*/ 51 h 72"/>
                <a:gd name="T20" fmla="*/ 1407 w 1735"/>
                <a:gd name="T21" fmla="*/ 51 h 72"/>
                <a:gd name="T22" fmla="*/ 1191 w 1735"/>
                <a:gd name="T23" fmla="*/ 48 h 72"/>
                <a:gd name="T24" fmla="*/ 870 w 1735"/>
                <a:gd name="T25" fmla="*/ 60 h 72"/>
                <a:gd name="T26" fmla="*/ 492 w 1735"/>
                <a:gd name="T27" fmla="*/ 48 h 72"/>
                <a:gd name="T28" fmla="*/ 291 w 1735"/>
                <a:gd name="T29" fmla="*/ 27 h 72"/>
                <a:gd name="T30" fmla="*/ 21 w 1735"/>
                <a:gd name="T31" fmla="*/ 36 h 72"/>
                <a:gd name="T32" fmla="*/ 165 w 1735"/>
                <a:gd name="T33" fmla="*/ 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34" name="Freeform 27"/>
            <p:cNvSpPr>
              <a:spLocks/>
            </p:cNvSpPr>
            <p:nvPr userDrawn="1"/>
          </p:nvSpPr>
          <p:spPr bwMode="auto">
            <a:xfrm>
              <a:off x="1727" y="4038"/>
              <a:ext cx="2655" cy="60"/>
            </a:xfrm>
            <a:custGeom>
              <a:avLst/>
              <a:gdLst>
                <a:gd name="T0" fmla="*/ 2641 w 2655"/>
                <a:gd name="T1" fmla="*/ 6 h 60"/>
                <a:gd name="T2" fmla="*/ 2620 w 2655"/>
                <a:gd name="T3" fmla="*/ 30 h 60"/>
                <a:gd name="T4" fmla="*/ 2368 w 2655"/>
                <a:gd name="T5" fmla="*/ 45 h 60"/>
                <a:gd name="T6" fmla="*/ 2023 w 2655"/>
                <a:gd name="T7" fmla="*/ 60 h 60"/>
                <a:gd name="T8" fmla="*/ 1786 w 2655"/>
                <a:gd name="T9" fmla="*/ 48 h 60"/>
                <a:gd name="T10" fmla="*/ 1525 w 2655"/>
                <a:gd name="T11" fmla="*/ 36 h 60"/>
                <a:gd name="T12" fmla="*/ 1195 w 2655"/>
                <a:gd name="T13" fmla="*/ 45 h 60"/>
                <a:gd name="T14" fmla="*/ 817 w 2655"/>
                <a:gd name="T15" fmla="*/ 39 h 60"/>
                <a:gd name="T16" fmla="*/ 499 w 2655"/>
                <a:gd name="T17" fmla="*/ 27 h 60"/>
                <a:gd name="T18" fmla="*/ 136 w 2655"/>
                <a:gd name="T19" fmla="*/ 39 h 60"/>
                <a:gd name="T20" fmla="*/ 10 w 2655"/>
                <a:gd name="T21" fmla="*/ 33 h 60"/>
                <a:gd name="T22" fmla="*/ 76 w 2655"/>
                <a:gd name="T23" fmla="*/ 24 h 60"/>
                <a:gd name="T24" fmla="*/ 310 w 2655"/>
                <a:gd name="T25" fmla="*/ 18 h 60"/>
                <a:gd name="T26" fmla="*/ 544 w 2655"/>
                <a:gd name="T27" fmla="*/ 0 h 60"/>
                <a:gd name="T28" fmla="*/ 853 w 2655"/>
                <a:gd name="T29" fmla="*/ 21 h 60"/>
                <a:gd name="T30" fmla="*/ 1114 w 2655"/>
                <a:gd name="T31" fmla="*/ 21 h 60"/>
                <a:gd name="T32" fmla="*/ 1399 w 2655"/>
                <a:gd name="T33" fmla="*/ 3 h 60"/>
                <a:gd name="T34" fmla="*/ 1588 w 2655"/>
                <a:gd name="T35" fmla="*/ 9 h 60"/>
                <a:gd name="T36" fmla="*/ 1807 w 2655"/>
                <a:gd name="T37" fmla="*/ 21 h 60"/>
                <a:gd name="T38" fmla="*/ 2035 w 2655"/>
                <a:gd name="T39" fmla="*/ 12 h 60"/>
                <a:gd name="T40" fmla="*/ 2290 w 2655"/>
                <a:gd name="T41" fmla="*/ 18 h 60"/>
                <a:gd name="T42" fmla="*/ 2596 w 2655"/>
                <a:gd name="T43" fmla="*/ 3 h 60"/>
                <a:gd name="T44" fmla="*/ 2641 w 2655"/>
                <a:gd name="T45" fmla="*/ 6 h 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35" name="Freeform 28"/>
            <p:cNvSpPr>
              <a:spLocks/>
            </p:cNvSpPr>
            <p:nvPr userDrawn="1"/>
          </p:nvSpPr>
          <p:spPr bwMode="auto">
            <a:xfrm>
              <a:off x="0" y="4032"/>
              <a:ext cx="2041" cy="62"/>
            </a:xfrm>
            <a:custGeom>
              <a:avLst/>
              <a:gdLst>
                <a:gd name="T0" fmla="*/ 1893 w 2041"/>
                <a:gd name="T1" fmla="*/ 39 h 62"/>
                <a:gd name="T2" fmla="*/ 1578 w 2041"/>
                <a:gd name="T3" fmla="*/ 45 h 62"/>
                <a:gd name="T4" fmla="*/ 1011 w 2041"/>
                <a:gd name="T5" fmla="*/ 60 h 62"/>
                <a:gd name="T6" fmla="*/ 438 w 2041"/>
                <a:gd name="T7" fmla="*/ 57 h 62"/>
                <a:gd name="T8" fmla="*/ 0 w 2041"/>
                <a:gd name="T9" fmla="*/ 36 h 62"/>
                <a:gd name="T10" fmla="*/ 0 w 2041"/>
                <a:gd name="T11" fmla="*/ 3 h 62"/>
                <a:gd name="T12" fmla="*/ 210 w 2041"/>
                <a:gd name="T13" fmla="*/ 18 h 62"/>
                <a:gd name="T14" fmla="*/ 474 w 2041"/>
                <a:gd name="T15" fmla="*/ 21 h 62"/>
                <a:gd name="T16" fmla="*/ 678 w 2041"/>
                <a:gd name="T17" fmla="*/ 9 h 62"/>
                <a:gd name="T18" fmla="*/ 897 w 2041"/>
                <a:gd name="T19" fmla="*/ 9 h 62"/>
                <a:gd name="T20" fmla="*/ 1167 w 2041"/>
                <a:gd name="T21" fmla="*/ 30 h 62"/>
                <a:gd name="T22" fmla="*/ 1500 w 2041"/>
                <a:gd name="T23" fmla="*/ 24 h 62"/>
                <a:gd name="T24" fmla="*/ 1758 w 2041"/>
                <a:gd name="T25" fmla="*/ 3 h 62"/>
                <a:gd name="T26" fmla="*/ 1938 w 2041"/>
                <a:gd name="T27" fmla="*/ 18 h 62"/>
                <a:gd name="T28" fmla="*/ 2034 w 2041"/>
                <a:gd name="T29" fmla="*/ 33 h 62"/>
                <a:gd name="T30" fmla="*/ 1893 w 2041"/>
                <a:gd name="T31" fmla="*/ 39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1028" name="Rectangle 29"/>
          <p:cNvSpPr>
            <a:spLocks noGrp="1" noChangeArrowheads="1"/>
          </p:cNvSpPr>
          <p:nvPr>
            <p:ph type="title"/>
          </p:nvPr>
        </p:nvSpPr>
        <p:spPr bwMode="auto">
          <a:xfrm>
            <a:off x="685800" y="76835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Rectangle 30"/>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03" name="Rectangle 31"/>
          <p:cNvSpPr>
            <a:spLocks noGrp="1" noChangeArrowheads="1"/>
          </p:cNvSpPr>
          <p:nvPr>
            <p:ph type="dt" sz="half" idx="2"/>
          </p:nvPr>
        </p:nvSpPr>
        <p:spPr bwMode="auto">
          <a:xfrm>
            <a:off x="6651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a:p>
        </p:txBody>
      </p:sp>
      <p:sp>
        <p:nvSpPr>
          <p:cNvPr id="3104" name="Rectangle 32"/>
          <p:cNvSpPr>
            <a:spLocks noGrp="1" noChangeArrowheads="1"/>
          </p:cNvSpPr>
          <p:nvPr>
            <p:ph type="ftr" sz="quarter" idx="3"/>
          </p:nvPr>
        </p:nvSpPr>
        <p:spPr bwMode="auto">
          <a:xfrm>
            <a:off x="3103563" y="63674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p>
        </p:txBody>
      </p:sp>
      <p:sp>
        <p:nvSpPr>
          <p:cNvPr id="3105" name="Rectangle 33"/>
          <p:cNvSpPr>
            <a:spLocks noGrp="1" noChangeArrowheads="1"/>
          </p:cNvSpPr>
          <p:nvPr>
            <p:ph type="sldNum" sz="quarter" idx="4"/>
          </p:nvPr>
        </p:nvSpPr>
        <p:spPr bwMode="auto">
          <a:xfrm>
            <a:off x="65325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6BD59D1D-8687-41DD-9A85-67B1F2A6D04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fontAlgn="base">
        <a:spcBef>
          <a:spcPct val="0"/>
        </a:spcBef>
        <a:spcAft>
          <a:spcPct val="0"/>
        </a:spcAft>
        <a:defRPr sz="4400">
          <a:solidFill>
            <a:schemeClr val="tx2"/>
          </a:solidFill>
          <a:latin typeface="Tahoma" pitchFamily="34" charset="0"/>
        </a:defRPr>
      </a:lvl6pPr>
      <a:lvl7pPr marL="914400" algn="ctr" rtl="0" fontAlgn="base">
        <a:spcBef>
          <a:spcPct val="0"/>
        </a:spcBef>
        <a:spcAft>
          <a:spcPct val="0"/>
        </a:spcAft>
        <a:defRPr sz="4400">
          <a:solidFill>
            <a:schemeClr val="tx2"/>
          </a:solidFill>
          <a:latin typeface="Tahoma" pitchFamily="34" charset="0"/>
        </a:defRPr>
      </a:lvl7pPr>
      <a:lvl8pPr marL="1371600" algn="ctr" rtl="0" fontAlgn="base">
        <a:spcBef>
          <a:spcPct val="0"/>
        </a:spcBef>
        <a:spcAft>
          <a:spcPct val="0"/>
        </a:spcAft>
        <a:defRPr sz="4400">
          <a:solidFill>
            <a:schemeClr val="tx2"/>
          </a:solidFill>
          <a:latin typeface="Tahoma" pitchFamily="34" charset="0"/>
        </a:defRPr>
      </a:lvl8pPr>
      <a:lvl9pPr marL="1828800" algn="ctr"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SzPct val="90000"/>
        <a:buBlip>
          <a:blip r:embed="rId15"/>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16"/>
        </a:buBlip>
        <a:defRPr sz="2800">
          <a:solidFill>
            <a:schemeClr val="tx1"/>
          </a:solidFill>
          <a:latin typeface="+mn-lt"/>
        </a:defRPr>
      </a:lvl2pPr>
      <a:lvl3pPr marL="1143000" indent="-228600" algn="l" rtl="0" eaLnBrk="0" fontAlgn="base" hangingPunct="0">
        <a:spcBef>
          <a:spcPct val="20000"/>
        </a:spcBef>
        <a:spcAft>
          <a:spcPct val="0"/>
        </a:spcAft>
        <a:buSzPct val="70000"/>
        <a:buBlip>
          <a:blip r:embed="rId17"/>
        </a:buBlip>
        <a:defRPr sz="2400">
          <a:solidFill>
            <a:schemeClr val="tx1"/>
          </a:solidFill>
          <a:latin typeface="+mn-lt"/>
        </a:defRPr>
      </a:lvl3pPr>
      <a:lvl4pPr marL="1600200" indent="-228600" algn="l" rtl="0" eaLnBrk="0" fontAlgn="base" hangingPunct="0">
        <a:spcBef>
          <a:spcPct val="20000"/>
        </a:spcBef>
        <a:spcAft>
          <a:spcPct val="0"/>
        </a:spcAft>
        <a:buSzPct val="70000"/>
        <a:buBlip>
          <a:blip r:embed="rId18"/>
        </a:buBlip>
        <a:defRPr sz="2000">
          <a:solidFill>
            <a:schemeClr val="tx1"/>
          </a:solidFill>
          <a:latin typeface="+mn-lt"/>
        </a:defRPr>
      </a:lvl4pPr>
      <a:lvl5pPr marL="2057400" indent="-228600" algn="l" rtl="0" eaLnBrk="0" fontAlgn="base" hangingPunct="0">
        <a:spcBef>
          <a:spcPct val="20000"/>
        </a:spcBef>
        <a:spcAft>
          <a:spcPct val="0"/>
        </a:spcAft>
        <a:buSzPct val="70000"/>
        <a:buBlip>
          <a:blip r:embed="rId19"/>
        </a:buBlip>
        <a:defRPr sz="2000">
          <a:solidFill>
            <a:schemeClr val="tx1"/>
          </a:solidFill>
          <a:latin typeface="+mn-lt"/>
        </a:defRPr>
      </a:lvl5pPr>
      <a:lvl6pPr marL="2514600" indent="-228600" algn="l" rtl="0" fontAlgn="base">
        <a:spcBef>
          <a:spcPct val="20000"/>
        </a:spcBef>
        <a:spcAft>
          <a:spcPct val="0"/>
        </a:spcAft>
        <a:buSzPct val="70000"/>
        <a:buBlip>
          <a:blip r:embed="rId19"/>
        </a:buBlip>
        <a:defRPr sz="2000">
          <a:solidFill>
            <a:schemeClr val="tx1"/>
          </a:solidFill>
          <a:latin typeface="+mn-lt"/>
        </a:defRPr>
      </a:lvl6pPr>
      <a:lvl7pPr marL="2971800" indent="-228600" algn="l" rtl="0" fontAlgn="base">
        <a:spcBef>
          <a:spcPct val="20000"/>
        </a:spcBef>
        <a:spcAft>
          <a:spcPct val="0"/>
        </a:spcAft>
        <a:buSzPct val="70000"/>
        <a:buBlip>
          <a:blip r:embed="rId19"/>
        </a:buBlip>
        <a:defRPr sz="2000">
          <a:solidFill>
            <a:schemeClr val="tx1"/>
          </a:solidFill>
          <a:latin typeface="+mn-lt"/>
        </a:defRPr>
      </a:lvl7pPr>
      <a:lvl8pPr marL="3429000" indent="-228600" algn="l" rtl="0" fontAlgn="base">
        <a:spcBef>
          <a:spcPct val="20000"/>
        </a:spcBef>
        <a:spcAft>
          <a:spcPct val="0"/>
        </a:spcAft>
        <a:buSzPct val="70000"/>
        <a:buBlip>
          <a:blip r:embed="rId19"/>
        </a:buBlip>
        <a:defRPr sz="2000">
          <a:solidFill>
            <a:schemeClr val="tx1"/>
          </a:solidFill>
          <a:latin typeface="+mn-lt"/>
        </a:defRPr>
      </a:lvl8pPr>
      <a:lvl9pPr marL="3886200" indent="-228600" algn="l" rtl="0" fontAlgn="base">
        <a:spcBef>
          <a:spcPct val="20000"/>
        </a:spcBef>
        <a:spcAft>
          <a:spcPct val="0"/>
        </a:spcAft>
        <a:buSzPct val="70000"/>
        <a:buBlip>
          <a:blip r:embed="rId19"/>
        </a:buBlip>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kaplancollectionagency.com/uncategorized/is-your-credit-policy-costing-you-money/" TargetMode="External"/><Relationship Id="rId3" Type="http://schemas.openxmlformats.org/officeDocument/2006/relationships/hyperlink" Target="http://www.jstor.org/stable/3094490" TargetMode="External"/><Relationship Id="rId7" Type="http://schemas.openxmlformats.org/officeDocument/2006/relationships/hyperlink" Target="https://www.investopedia.com/terms/t/trade-credit.asp"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www.jstor.org/stable/2118445" TargetMode="External"/><Relationship Id="rId5" Type="http://schemas.openxmlformats.org/officeDocument/2006/relationships/hyperlink" Target="http://www.jstor.org/stable/2962200" TargetMode="External"/><Relationship Id="rId4" Type="http://schemas.openxmlformats.org/officeDocument/2006/relationships/hyperlink" Target="http://www.jstor.org/stable/30035586" TargetMode="External"/><Relationship Id="rId9"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533400"/>
            <a:ext cx="8458200" cy="1143000"/>
          </a:xfrm>
        </p:spPr>
        <p:txBody>
          <a:bodyPr/>
          <a:lstStyle/>
          <a:p>
            <a:pPr eaLnBrk="1" hangingPunct="1"/>
            <a:r>
              <a:rPr lang="en-US" dirty="0" smtClean="0"/>
              <a:t>Short Term Financing and Operating Strategies</a:t>
            </a:r>
          </a:p>
        </p:txBody>
      </p:sp>
      <p:sp>
        <p:nvSpPr>
          <p:cNvPr id="3075" name="Text Box 8"/>
          <p:cNvSpPr txBox="1">
            <a:spLocks noChangeArrowheads="1"/>
          </p:cNvSpPr>
          <p:nvPr/>
        </p:nvSpPr>
        <p:spPr bwMode="auto">
          <a:xfrm>
            <a:off x="2362200" y="2901950"/>
            <a:ext cx="4419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3600" dirty="0">
                <a:latin typeface="Tahoma" pitchFamily="34" charset="0"/>
                <a:cs typeface="Tahoma" pitchFamily="34" charset="0"/>
              </a:rPr>
              <a:t>P.V. Viswanath</a:t>
            </a:r>
          </a:p>
        </p:txBody>
      </p:sp>
      <p:sp>
        <p:nvSpPr>
          <p:cNvPr id="3076" name="Rectangle 9"/>
          <p:cNvSpPr>
            <a:spLocks noChangeArrowheads="1"/>
          </p:cNvSpPr>
          <p:nvPr/>
        </p:nvSpPr>
        <p:spPr bwMode="auto">
          <a:xfrm>
            <a:off x="990600" y="5029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lang="en-US" sz="4000" dirty="0">
                <a:solidFill>
                  <a:schemeClr val="tx2"/>
                </a:solidFill>
                <a:latin typeface="Tahoma" pitchFamily="34" charset="0"/>
              </a:rPr>
              <a:t>Financial </a:t>
            </a:r>
            <a:r>
              <a:rPr lang="en-US" sz="4000" dirty="0" smtClean="0">
                <a:solidFill>
                  <a:schemeClr val="tx2"/>
                </a:solidFill>
                <a:latin typeface="Tahoma" pitchFamily="34" charset="0"/>
              </a:rPr>
              <a:t>Strategy </a:t>
            </a:r>
            <a:endParaRPr lang="en-US" sz="4000" dirty="0">
              <a:solidFill>
                <a:schemeClr val="tx2"/>
              </a:solidFill>
              <a:latin typeface="Tahoma" pitchFamily="34" charset="0"/>
            </a:endParaRPr>
          </a:p>
          <a:p>
            <a:pPr algn="ctr"/>
            <a:r>
              <a:rPr lang="en-US" dirty="0">
                <a:solidFill>
                  <a:schemeClr val="tx2"/>
                </a:solidFill>
                <a:latin typeface="Tahoma" pitchFamily="34" charset="0"/>
              </a:rPr>
              <a:t>and </a:t>
            </a:r>
          </a:p>
          <a:p>
            <a:pPr algn="ctr"/>
            <a:r>
              <a:rPr lang="en-US" sz="4000" dirty="0" smtClean="0">
                <a:solidFill>
                  <a:schemeClr val="tx2"/>
                </a:solidFill>
                <a:latin typeface="Tahoma" pitchFamily="34" charset="0"/>
              </a:rPr>
              <a:t>Business Decisions</a:t>
            </a:r>
            <a:endParaRPr lang="en-US" sz="4000" dirty="0">
              <a:solidFill>
                <a:schemeClr val="tx2"/>
              </a:solidFill>
              <a:latin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idx="1"/>
          </p:nvPr>
        </p:nvSpPr>
        <p:spPr>
          <a:xfrm>
            <a:off x="685800" y="1066800"/>
            <a:ext cx="7772400" cy="5257800"/>
          </a:xfrm>
        </p:spPr>
        <p:txBody>
          <a:bodyPr>
            <a:normAutofit/>
          </a:bodyPr>
          <a:lstStyle/>
          <a:p>
            <a:r>
              <a:rPr lang="en-US" dirty="0" smtClean="0"/>
              <a:t>Using trade credit to price discriminate</a:t>
            </a:r>
          </a:p>
          <a:p>
            <a:endParaRPr lang="en-US" dirty="0" smtClean="0"/>
          </a:p>
          <a:p>
            <a:endParaRPr lang="en-US" dirty="0" smtClean="0"/>
          </a:p>
          <a:p>
            <a:endParaRPr lang="en-US" dirty="0"/>
          </a:p>
        </p:txBody>
      </p:sp>
    </p:spTree>
    <p:extLst>
      <p:ext uri="{BB962C8B-B14F-4D97-AF65-F5344CB8AC3E}">
        <p14:creationId xmlns:p14="http://schemas.microsoft.com/office/powerpoint/2010/main" val="3389898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029200"/>
          </a:xfrm>
        </p:spPr>
        <p:txBody>
          <a:bodyPr>
            <a:normAutofit fontScale="47500" lnSpcReduction="20000"/>
          </a:bodyPr>
          <a:lstStyle/>
          <a:p>
            <a:r>
              <a:rPr lang="en-US" dirty="0"/>
              <a:t>Trade credit may be offered even if the supplier does not have a funding advantage over financial institutions because credit may be used to price discriminate.5Since credit terms are usually invariant to the credit quality of the buyer, trade credit reduces the effective price to low quality borrowers. If this is the most price elastic segment of the market, then trade credit is an effective means of price discrimination. A natural reason why this segment’s demand may be more price elastic is because it is typically credit rationed. If so, trade credit both lowers the effective price of the good and permits this segment to express its demand. Another way of seeing this is to note that firms with a high margin (between sales and variable costs) for their product clearly have a strong incentive to make additional sales, but without cutting the price to existing customers. Since their profit on the next unit is higher, they would be willing to incur a positive cost to sell an additional unit, so long as it does not affect their previous sales. Under the assumption that anti-trust laws prevent direct price discrimination, high priced trade credit may be a subsidy targeted at risky customers, Creditworthy customers will find the trade credit overpriced and repay it as soon as possible. On the other hand, risky customers will find it worthwhile to borrow because trade credit may still be cheaper than the other sources they have access to.  (Quote from PR article.)</a:t>
            </a:r>
          </a:p>
          <a:p>
            <a:r>
              <a:rPr lang="en-US" dirty="0">
                <a:solidFill>
                  <a:srgbClr val="FF0000"/>
                </a:solidFill>
              </a:rPr>
              <a:t>Another way of thinking about this is that by providing credit to weak buyers, sellers can keep selling to financially strong buyers at a higher prices; thus the average </a:t>
            </a:r>
            <a:r>
              <a:rPr lang="en-US" dirty="0" smtClean="0">
                <a:solidFill>
                  <a:srgbClr val="FF0000"/>
                </a:solidFill>
              </a:rPr>
              <a:t>gross profit margin </a:t>
            </a:r>
            <a:r>
              <a:rPr lang="en-US" dirty="0">
                <a:solidFill>
                  <a:srgbClr val="FF0000"/>
                </a:solidFill>
              </a:rPr>
              <a:t>can be kept high</a:t>
            </a:r>
            <a:r>
              <a:rPr lang="en-US" dirty="0" smtClean="0">
                <a:solidFill>
                  <a:srgbClr val="FF0000"/>
                </a:solidFill>
              </a:rPr>
              <a:t>.  However, the net profit margin, net of all expenses, including the cost of trade credit would be lower.</a:t>
            </a:r>
          </a:p>
          <a:p>
            <a:pPr marL="0" indent="0">
              <a:buNone/>
            </a:pPr>
            <a:endParaRPr lang="en-US" dirty="0">
              <a:solidFill>
                <a:srgbClr val="FF0000"/>
              </a:solidFill>
            </a:endParaRPr>
          </a:p>
          <a:p>
            <a:endParaRPr lang="en-US" dirty="0"/>
          </a:p>
        </p:txBody>
      </p:sp>
      <p:sp>
        <p:nvSpPr>
          <p:cNvPr id="4" name="Rectangle 3"/>
          <p:cNvSpPr/>
          <p:nvPr/>
        </p:nvSpPr>
        <p:spPr>
          <a:xfrm>
            <a:off x="1905000" y="6106633"/>
            <a:ext cx="4572000" cy="523220"/>
          </a:xfrm>
          <a:prstGeom prst="rect">
            <a:avLst/>
          </a:prstGeom>
        </p:spPr>
        <p:txBody>
          <a:bodyPr>
            <a:spAutoFit/>
          </a:bodyPr>
          <a:lstStyle/>
          <a:p>
            <a:pPr marL="457200" lvl="0" indent="-311150">
              <a:spcBef>
                <a:spcPts val="800"/>
              </a:spcBef>
              <a:spcAft>
                <a:spcPts val="0"/>
              </a:spcAft>
              <a:buSzPts val="1300"/>
              <a:buChar char="●"/>
            </a:pPr>
            <a:r>
              <a:rPr lang="en-US" sz="1400" b="1" i="1" dirty="0">
                <a:solidFill>
                  <a:srgbClr val="000000"/>
                </a:solidFill>
                <a:latin typeface="Arial"/>
                <a:ea typeface="Arial"/>
                <a:cs typeface="Arial"/>
                <a:sym typeface="Arial"/>
              </a:rPr>
              <a:t>TRADE CREDIT: THEORIES AND EVIDENCE</a:t>
            </a:r>
            <a:r>
              <a:rPr lang="en-US" sz="1400" dirty="0">
                <a:solidFill>
                  <a:srgbClr val="000000"/>
                </a:solidFill>
                <a:latin typeface="Arial"/>
                <a:ea typeface="Arial"/>
                <a:cs typeface="Arial"/>
                <a:sym typeface="Arial"/>
              </a:rPr>
              <a:t>, Mitchell Peterson and </a:t>
            </a:r>
            <a:r>
              <a:rPr lang="en-US" sz="1400" dirty="0" err="1">
                <a:solidFill>
                  <a:srgbClr val="000000"/>
                </a:solidFill>
                <a:latin typeface="Arial"/>
                <a:ea typeface="Arial"/>
                <a:cs typeface="Arial"/>
                <a:sym typeface="Arial"/>
              </a:rPr>
              <a:t>Raghuram</a:t>
            </a:r>
            <a:r>
              <a:rPr lang="en-US" sz="1400" dirty="0">
                <a:solidFill>
                  <a:srgbClr val="000000"/>
                </a:solidFill>
                <a:latin typeface="Arial"/>
                <a:ea typeface="Arial"/>
                <a:cs typeface="Arial"/>
                <a:sym typeface="Arial"/>
              </a:rPr>
              <a:t> Rajan, 1996</a:t>
            </a:r>
            <a:endParaRPr lang="en-US" sz="1400" b="1" dirty="0">
              <a:latin typeface="Maven Pro"/>
              <a:ea typeface="Maven Pro"/>
              <a:cs typeface="Maven Pro"/>
              <a:sym typeface="Maven Pro"/>
            </a:endParaRPr>
          </a:p>
        </p:txBody>
      </p:sp>
    </p:spTree>
    <p:extLst>
      <p:ext uri="{BB962C8B-B14F-4D97-AF65-F5344CB8AC3E}">
        <p14:creationId xmlns:p14="http://schemas.microsoft.com/office/powerpoint/2010/main" val="232379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Summers and Wilson suggest that suppliers might provide credit to large buyers.  If large buyers get special price breaks, then there would be a negative correlation between PM and AR.</a:t>
            </a:r>
          </a:p>
          <a:p>
            <a:r>
              <a:rPr lang="en-US" dirty="0"/>
              <a:t>SW suggest that trade credit could establish long-term relationships, get clients used to relying on supplier credit and thus reduce their power to fight price increases.</a:t>
            </a:r>
          </a:p>
          <a:p>
            <a:r>
              <a:rPr lang="en-US" dirty="0"/>
              <a:t>SW cite a </a:t>
            </a:r>
            <a:r>
              <a:rPr lang="en-US" dirty="0" err="1"/>
              <a:t>Nadiri</a:t>
            </a:r>
            <a:r>
              <a:rPr lang="en-US" dirty="0"/>
              <a:t> (1969) and a Schwartz (1974) paper that trade credit is comparable to advertising; see what </a:t>
            </a:r>
            <a:r>
              <a:rPr lang="en-US" dirty="0" err="1"/>
              <a:t>Nadiri</a:t>
            </a:r>
            <a:r>
              <a:rPr lang="en-US" dirty="0"/>
              <a:t> and Schwartz say.  If such “implicit price reductions” complement explicit price reductions to attract higher sales volume, then you could have a negative correlation between AR and PM.  If they are substitutes, then the correlation would be positive.</a:t>
            </a:r>
          </a:p>
          <a:p>
            <a:r>
              <a:rPr lang="en-US" dirty="0"/>
              <a:t>Also look at the section on Contract Compliance in SW (page 441) where a rationale is provided as to why trade credit would be correlated with product quality and hence potentially profit margin.</a:t>
            </a:r>
          </a:p>
          <a:p>
            <a:endParaRPr lang="en-US" dirty="0"/>
          </a:p>
        </p:txBody>
      </p:sp>
      <p:sp>
        <p:nvSpPr>
          <p:cNvPr id="4" name="Rectangle 3"/>
          <p:cNvSpPr/>
          <p:nvPr/>
        </p:nvSpPr>
        <p:spPr>
          <a:xfrm>
            <a:off x="990600" y="6248400"/>
            <a:ext cx="8001000" cy="523220"/>
          </a:xfrm>
          <a:prstGeom prst="rect">
            <a:avLst/>
          </a:prstGeom>
        </p:spPr>
        <p:txBody>
          <a:bodyPr wrap="square">
            <a:spAutoFit/>
          </a:bodyPr>
          <a:lstStyle/>
          <a:p>
            <a:r>
              <a:rPr lang="en-US" sz="1400" dirty="0"/>
              <a:t>Trade credit and customer </a:t>
            </a:r>
            <a:r>
              <a:rPr lang="en-US" sz="1400" dirty="0" smtClean="0"/>
              <a:t>relationships</a:t>
            </a:r>
            <a:br>
              <a:rPr lang="en-US" sz="1400" dirty="0" smtClean="0"/>
            </a:br>
            <a:r>
              <a:rPr lang="en-US" sz="1400" dirty="0" smtClean="0"/>
              <a:t>B </a:t>
            </a:r>
            <a:r>
              <a:rPr lang="en-US" sz="1400" dirty="0"/>
              <a:t>Summers, N </a:t>
            </a:r>
            <a:r>
              <a:rPr lang="en-US" sz="1400" dirty="0" smtClean="0"/>
              <a:t>Wilson, Managerial </a:t>
            </a:r>
            <a:r>
              <a:rPr lang="en-US" sz="1400" dirty="0"/>
              <a:t>and Decision Economics 24 (6‐7), 439-455</a:t>
            </a:r>
          </a:p>
        </p:txBody>
      </p:sp>
    </p:spTree>
    <p:extLst>
      <p:ext uri="{BB962C8B-B14F-4D97-AF65-F5344CB8AC3E}">
        <p14:creationId xmlns:p14="http://schemas.microsoft.com/office/powerpoint/2010/main" val="2058748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30"/>
          <p:cNvSpPr txBox="1">
            <a:spLocks noGrp="1"/>
          </p:cNvSpPr>
          <p:nvPr>
            <p:ph type="title"/>
          </p:nvPr>
        </p:nvSpPr>
        <p:spPr>
          <a:xfrm>
            <a:off x="1303800" y="1455825"/>
            <a:ext cx="7030500" cy="9993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a:t>References</a:t>
            </a:r>
            <a:endParaRPr/>
          </a:p>
        </p:txBody>
      </p:sp>
      <p:sp>
        <p:nvSpPr>
          <p:cNvPr id="384" name="Google Shape;384;p30"/>
          <p:cNvSpPr txBox="1">
            <a:spLocks noGrp="1"/>
          </p:cNvSpPr>
          <p:nvPr>
            <p:ph type="body" idx="1"/>
          </p:nvPr>
        </p:nvSpPr>
        <p:spPr>
          <a:xfrm>
            <a:off x="1303800" y="2146074"/>
            <a:ext cx="7030500" cy="3797525"/>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buClr>
                <a:srgbClr val="000000"/>
              </a:buClr>
              <a:buSzPts val="1100"/>
              <a:buNone/>
            </a:pPr>
            <a:endParaRPr sz="1400" dirty="0">
              <a:solidFill>
                <a:srgbClr val="000000"/>
              </a:solidFill>
              <a:latin typeface="Arial"/>
              <a:ea typeface="Arial"/>
              <a:cs typeface="Arial"/>
              <a:sym typeface="Arial"/>
            </a:endParaRPr>
          </a:p>
          <a:p>
            <a:pPr indent="-298450">
              <a:buClr>
                <a:srgbClr val="000000"/>
              </a:buClr>
              <a:buSzPts val="1100"/>
              <a:buFont typeface="Arial"/>
              <a:buChar char="●"/>
            </a:pPr>
            <a:r>
              <a:rPr lang="en" sz="1400" dirty="0">
                <a:solidFill>
                  <a:srgbClr val="333333"/>
                </a:solidFill>
                <a:highlight>
                  <a:srgbClr val="FFFFFF"/>
                </a:highlight>
                <a:latin typeface="Arial"/>
                <a:ea typeface="Arial"/>
                <a:cs typeface="Arial"/>
                <a:sym typeface="Arial"/>
              </a:rPr>
              <a:t>Fisman, Raymond, and Inessa Love. “Trade Credit, Financial Intermediary Development, and Industry Growth.” </a:t>
            </a:r>
            <a:r>
              <a:rPr lang="en" sz="1400" i="1" dirty="0">
                <a:solidFill>
                  <a:srgbClr val="333333"/>
                </a:solidFill>
                <a:latin typeface="Arial"/>
                <a:ea typeface="Arial"/>
                <a:cs typeface="Arial"/>
                <a:sym typeface="Arial"/>
              </a:rPr>
              <a:t>The Journal of Finance</a:t>
            </a:r>
            <a:r>
              <a:rPr lang="en" sz="1400" dirty="0">
                <a:solidFill>
                  <a:srgbClr val="333333"/>
                </a:solidFill>
                <a:highlight>
                  <a:srgbClr val="FFFFFF"/>
                </a:highlight>
                <a:latin typeface="Arial"/>
                <a:ea typeface="Arial"/>
                <a:cs typeface="Arial"/>
                <a:sym typeface="Arial"/>
              </a:rPr>
              <a:t>, vol. 58, no. 1, 2003, pp. 353–374. </a:t>
            </a:r>
            <a:r>
              <a:rPr lang="en" sz="1400" i="1" dirty="0">
                <a:solidFill>
                  <a:srgbClr val="333333"/>
                </a:solidFill>
                <a:latin typeface="Arial"/>
                <a:ea typeface="Arial"/>
                <a:cs typeface="Arial"/>
                <a:sym typeface="Arial"/>
              </a:rPr>
              <a:t>JSTOR</a:t>
            </a:r>
            <a:r>
              <a:rPr lang="en" sz="1400" dirty="0">
                <a:solidFill>
                  <a:srgbClr val="333333"/>
                </a:solidFill>
                <a:highlight>
                  <a:srgbClr val="FFFFFF"/>
                </a:highlight>
                <a:latin typeface="Arial"/>
                <a:ea typeface="Arial"/>
                <a:cs typeface="Arial"/>
                <a:sym typeface="Arial"/>
              </a:rPr>
              <a:t>, JSTOR, </a:t>
            </a:r>
            <a:r>
              <a:rPr lang="en" sz="1400" u="sng" dirty="0">
                <a:solidFill>
                  <a:srgbClr val="1155CC"/>
                </a:solidFill>
                <a:highlight>
                  <a:srgbClr val="FFFFFF"/>
                </a:highlight>
                <a:latin typeface="Arial"/>
                <a:ea typeface="Arial"/>
                <a:cs typeface="Arial"/>
                <a:sym typeface="Arial"/>
                <a:hlinkClick r:id="rId3"/>
              </a:rPr>
              <a:t>www.jstor.org/stable/3094490</a:t>
            </a:r>
            <a:r>
              <a:rPr lang="en" sz="1400" dirty="0">
                <a:solidFill>
                  <a:srgbClr val="333333"/>
                </a:solidFill>
                <a:highlight>
                  <a:srgbClr val="FFFFFF"/>
                </a:highlight>
                <a:latin typeface="Arial"/>
                <a:ea typeface="Arial"/>
                <a:cs typeface="Arial"/>
                <a:sym typeface="Arial"/>
              </a:rPr>
              <a:t>.</a:t>
            </a:r>
            <a:endParaRPr sz="1400" dirty="0">
              <a:solidFill>
                <a:srgbClr val="333333"/>
              </a:solidFill>
              <a:highlight>
                <a:srgbClr val="FFFFFF"/>
              </a:highlight>
              <a:latin typeface="Arial"/>
              <a:ea typeface="Arial"/>
              <a:cs typeface="Arial"/>
              <a:sym typeface="Arial"/>
            </a:endParaRPr>
          </a:p>
          <a:p>
            <a:pPr indent="-298450">
              <a:buClr>
                <a:srgbClr val="333333"/>
              </a:buClr>
              <a:buSzPts val="1100"/>
              <a:buFont typeface="Arial"/>
              <a:buChar char="●"/>
            </a:pPr>
            <a:r>
              <a:rPr lang="en" sz="1400" dirty="0">
                <a:solidFill>
                  <a:srgbClr val="333333"/>
                </a:solidFill>
                <a:highlight>
                  <a:srgbClr val="FFFFFF"/>
                </a:highlight>
                <a:latin typeface="Arial"/>
                <a:ea typeface="Arial"/>
                <a:cs typeface="Arial"/>
                <a:sym typeface="Arial"/>
              </a:rPr>
              <a:t>Summers, Barbara, and Nicholas Wilson. “Trade Credit and Customer Relationships.” </a:t>
            </a:r>
            <a:r>
              <a:rPr lang="en" sz="1400" i="1" dirty="0">
                <a:solidFill>
                  <a:srgbClr val="333333"/>
                </a:solidFill>
                <a:highlight>
                  <a:srgbClr val="FFFFFF"/>
                </a:highlight>
                <a:latin typeface="Arial"/>
                <a:ea typeface="Arial"/>
                <a:cs typeface="Arial"/>
                <a:sym typeface="Arial"/>
              </a:rPr>
              <a:t>Managerial and Decision Economics</a:t>
            </a:r>
            <a:r>
              <a:rPr lang="en" sz="1400" dirty="0">
                <a:solidFill>
                  <a:srgbClr val="333333"/>
                </a:solidFill>
                <a:highlight>
                  <a:srgbClr val="FFFFFF"/>
                </a:highlight>
                <a:latin typeface="Arial"/>
                <a:ea typeface="Arial"/>
                <a:cs typeface="Arial"/>
                <a:sym typeface="Arial"/>
              </a:rPr>
              <a:t>, vol. 24, no. 6/7, 2003, pp. 439–455. </a:t>
            </a:r>
            <a:r>
              <a:rPr lang="en" sz="1400" i="1" dirty="0">
                <a:solidFill>
                  <a:srgbClr val="333333"/>
                </a:solidFill>
                <a:highlight>
                  <a:srgbClr val="FFFFFF"/>
                </a:highlight>
                <a:latin typeface="Arial"/>
                <a:ea typeface="Arial"/>
                <a:cs typeface="Arial"/>
                <a:sym typeface="Arial"/>
              </a:rPr>
              <a:t>JSTOR</a:t>
            </a:r>
            <a:r>
              <a:rPr lang="en" sz="1400" dirty="0">
                <a:solidFill>
                  <a:srgbClr val="333333"/>
                </a:solidFill>
                <a:highlight>
                  <a:srgbClr val="FFFFFF"/>
                </a:highlight>
                <a:latin typeface="Arial"/>
                <a:ea typeface="Arial"/>
                <a:cs typeface="Arial"/>
                <a:sym typeface="Arial"/>
              </a:rPr>
              <a:t>, JSTOR, </a:t>
            </a:r>
            <a:r>
              <a:rPr lang="en" sz="1400" u="sng" dirty="0">
                <a:solidFill>
                  <a:srgbClr val="1155CC"/>
                </a:solidFill>
                <a:highlight>
                  <a:srgbClr val="FFFFFF"/>
                </a:highlight>
                <a:latin typeface="Arial"/>
                <a:ea typeface="Arial"/>
                <a:cs typeface="Arial"/>
                <a:sym typeface="Arial"/>
                <a:hlinkClick r:id="rId4"/>
              </a:rPr>
              <a:t>www.jstor.org/stable/30035586</a:t>
            </a:r>
            <a:r>
              <a:rPr lang="en" sz="1400" dirty="0">
                <a:solidFill>
                  <a:srgbClr val="333333"/>
                </a:solidFill>
                <a:highlight>
                  <a:srgbClr val="FFFFFF"/>
                </a:highlight>
                <a:latin typeface="Arial"/>
                <a:ea typeface="Arial"/>
                <a:cs typeface="Arial"/>
                <a:sym typeface="Arial"/>
              </a:rPr>
              <a:t>.</a:t>
            </a:r>
            <a:endParaRPr sz="1400" dirty="0">
              <a:solidFill>
                <a:srgbClr val="333333"/>
              </a:solidFill>
              <a:highlight>
                <a:srgbClr val="FFFFFF"/>
              </a:highlight>
              <a:latin typeface="Arial"/>
              <a:ea typeface="Arial"/>
              <a:cs typeface="Arial"/>
              <a:sym typeface="Arial"/>
            </a:endParaRPr>
          </a:p>
          <a:p>
            <a:pPr indent="-298450">
              <a:buClr>
                <a:srgbClr val="333333"/>
              </a:buClr>
              <a:buSzPts val="1100"/>
              <a:buFont typeface="Arial"/>
              <a:buChar char="●"/>
            </a:pPr>
            <a:r>
              <a:rPr lang="en" sz="1400" dirty="0">
                <a:solidFill>
                  <a:srgbClr val="333333"/>
                </a:solidFill>
                <a:highlight>
                  <a:srgbClr val="FFFFFF"/>
                </a:highlight>
                <a:latin typeface="Arial"/>
                <a:ea typeface="Arial"/>
                <a:cs typeface="Arial"/>
                <a:sym typeface="Arial"/>
              </a:rPr>
              <a:t>Petersen, Mitchell A., and Raghuram G. Rajan. “Trade Credit: Theories and Evidence.” </a:t>
            </a:r>
            <a:r>
              <a:rPr lang="en" sz="1400" i="1" dirty="0">
                <a:solidFill>
                  <a:srgbClr val="333333"/>
                </a:solidFill>
                <a:highlight>
                  <a:srgbClr val="FFFFFF"/>
                </a:highlight>
                <a:latin typeface="Arial"/>
                <a:ea typeface="Arial"/>
                <a:cs typeface="Arial"/>
                <a:sym typeface="Arial"/>
              </a:rPr>
              <a:t>The Review of Financial Studies</a:t>
            </a:r>
            <a:r>
              <a:rPr lang="en" sz="1400" dirty="0">
                <a:solidFill>
                  <a:srgbClr val="333333"/>
                </a:solidFill>
                <a:highlight>
                  <a:srgbClr val="FFFFFF"/>
                </a:highlight>
                <a:latin typeface="Arial"/>
                <a:ea typeface="Arial"/>
                <a:cs typeface="Arial"/>
                <a:sym typeface="Arial"/>
              </a:rPr>
              <a:t>, vol. 10, no. 3, 1997, pp. 661–691. </a:t>
            </a:r>
            <a:r>
              <a:rPr lang="en" sz="1400" i="1" dirty="0">
                <a:solidFill>
                  <a:srgbClr val="333333"/>
                </a:solidFill>
                <a:highlight>
                  <a:srgbClr val="FFFFFF"/>
                </a:highlight>
                <a:latin typeface="Arial"/>
                <a:ea typeface="Arial"/>
                <a:cs typeface="Arial"/>
                <a:sym typeface="Arial"/>
              </a:rPr>
              <a:t>JSTOR</a:t>
            </a:r>
            <a:r>
              <a:rPr lang="en" sz="1400" dirty="0">
                <a:solidFill>
                  <a:srgbClr val="333333"/>
                </a:solidFill>
                <a:highlight>
                  <a:srgbClr val="FFFFFF"/>
                </a:highlight>
                <a:latin typeface="Arial"/>
                <a:ea typeface="Arial"/>
                <a:cs typeface="Arial"/>
                <a:sym typeface="Arial"/>
              </a:rPr>
              <a:t>, JSTOR, </a:t>
            </a:r>
            <a:r>
              <a:rPr lang="en" sz="1400" u="sng" dirty="0">
                <a:solidFill>
                  <a:srgbClr val="1155CC"/>
                </a:solidFill>
                <a:highlight>
                  <a:srgbClr val="FFFFFF"/>
                </a:highlight>
                <a:latin typeface="Arial"/>
                <a:ea typeface="Arial"/>
                <a:cs typeface="Arial"/>
                <a:sym typeface="Arial"/>
                <a:hlinkClick r:id="rId5"/>
              </a:rPr>
              <a:t>www.jstor.org/stable/2962200</a:t>
            </a:r>
            <a:r>
              <a:rPr lang="en" sz="1400" dirty="0">
                <a:solidFill>
                  <a:srgbClr val="333333"/>
                </a:solidFill>
                <a:highlight>
                  <a:srgbClr val="FFFFFF"/>
                </a:highlight>
                <a:latin typeface="Arial"/>
                <a:ea typeface="Arial"/>
                <a:cs typeface="Arial"/>
                <a:sym typeface="Arial"/>
              </a:rPr>
              <a:t>.</a:t>
            </a:r>
            <a:endParaRPr sz="1400" dirty="0">
              <a:solidFill>
                <a:srgbClr val="333333"/>
              </a:solidFill>
              <a:highlight>
                <a:srgbClr val="FFFFFF"/>
              </a:highlight>
              <a:latin typeface="Arial"/>
              <a:ea typeface="Arial"/>
              <a:cs typeface="Arial"/>
              <a:sym typeface="Arial"/>
            </a:endParaRPr>
          </a:p>
          <a:p>
            <a:pPr indent="-298450">
              <a:buClr>
                <a:srgbClr val="333333"/>
              </a:buClr>
              <a:buSzPts val="1100"/>
              <a:buFont typeface="Arial"/>
              <a:buChar char="●"/>
            </a:pPr>
            <a:r>
              <a:rPr lang="en" sz="1400" dirty="0">
                <a:solidFill>
                  <a:srgbClr val="333333"/>
                </a:solidFill>
                <a:highlight>
                  <a:srgbClr val="FFFFFF"/>
                </a:highlight>
                <a:latin typeface="Arial"/>
                <a:ea typeface="Arial"/>
                <a:cs typeface="Arial"/>
                <a:sym typeface="Arial"/>
              </a:rPr>
              <a:t>Petersen, Mitchell A., and Raghuram G. Rajan. “The Effect of Credit Market Competition on Lending Relationships.” </a:t>
            </a:r>
            <a:r>
              <a:rPr lang="en" sz="1400" i="1" dirty="0">
                <a:solidFill>
                  <a:srgbClr val="333333"/>
                </a:solidFill>
                <a:highlight>
                  <a:srgbClr val="FFFFFF"/>
                </a:highlight>
                <a:latin typeface="Arial"/>
                <a:ea typeface="Arial"/>
                <a:cs typeface="Arial"/>
                <a:sym typeface="Arial"/>
              </a:rPr>
              <a:t>The Quarterly Journal of Economics</a:t>
            </a:r>
            <a:r>
              <a:rPr lang="en" sz="1400" dirty="0">
                <a:solidFill>
                  <a:srgbClr val="333333"/>
                </a:solidFill>
                <a:highlight>
                  <a:srgbClr val="FFFFFF"/>
                </a:highlight>
                <a:latin typeface="Arial"/>
                <a:ea typeface="Arial"/>
                <a:cs typeface="Arial"/>
                <a:sym typeface="Arial"/>
              </a:rPr>
              <a:t>, vol. 110, no. 2, 1995, pp. 407–443. </a:t>
            </a:r>
            <a:r>
              <a:rPr lang="en" sz="1400" i="1" dirty="0">
                <a:solidFill>
                  <a:srgbClr val="333333"/>
                </a:solidFill>
                <a:highlight>
                  <a:srgbClr val="FFFFFF"/>
                </a:highlight>
                <a:latin typeface="Arial"/>
                <a:ea typeface="Arial"/>
                <a:cs typeface="Arial"/>
                <a:sym typeface="Arial"/>
              </a:rPr>
              <a:t>JSTOR</a:t>
            </a:r>
            <a:r>
              <a:rPr lang="en" sz="1400" dirty="0">
                <a:solidFill>
                  <a:srgbClr val="333333"/>
                </a:solidFill>
                <a:highlight>
                  <a:srgbClr val="FFFFFF"/>
                </a:highlight>
                <a:latin typeface="Arial"/>
                <a:ea typeface="Arial"/>
                <a:cs typeface="Arial"/>
                <a:sym typeface="Arial"/>
              </a:rPr>
              <a:t>, JSTOR, </a:t>
            </a:r>
            <a:r>
              <a:rPr lang="en" sz="1400" u="sng" dirty="0">
                <a:solidFill>
                  <a:srgbClr val="1155CC"/>
                </a:solidFill>
                <a:highlight>
                  <a:srgbClr val="FFFFFF"/>
                </a:highlight>
                <a:latin typeface="Arial"/>
                <a:ea typeface="Arial"/>
                <a:cs typeface="Arial"/>
                <a:sym typeface="Arial"/>
                <a:hlinkClick r:id="rId6"/>
              </a:rPr>
              <a:t>www.jstor.org/stable/2118445</a:t>
            </a:r>
            <a:r>
              <a:rPr lang="en" sz="1400" dirty="0">
                <a:solidFill>
                  <a:srgbClr val="333333"/>
                </a:solidFill>
                <a:highlight>
                  <a:srgbClr val="FFFFFF"/>
                </a:highlight>
                <a:latin typeface="Arial"/>
                <a:ea typeface="Arial"/>
                <a:cs typeface="Arial"/>
                <a:sym typeface="Arial"/>
              </a:rPr>
              <a:t>.</a:t>
            </a:r>
            <a:endParaRPr sz="1400" dirty="0">
              <a:solidFill>
                <a:srgbClr val="333333"/>
              </a:solidFill>
              <a:highlight>
                <a:srgbClr val="FFFFFF"/>
              </a:highlight>
              <a:latin typeface="Arial"/>
              <a:ea typeface="Arial"/>
              <a:cs typeface="Arial"/>
              <a:sym typeface="Arial"/>
            </a:endParaRPr>
          </a:p>
          <a:p>
            <a:pPr indent="-298450">
              <a:buClr>
                <a:srgbClr val="000000"/>
              </a:buClr>
              <a:buSzPts val="1100"/>
              <a:buFont typeface="Arial"/>
              <a:buChar char="●"/>
            </a:pPr>
            <a:r>
              <a:rPr lang="en" sz="1400" u="sng" dirty="0">
                <a:solidFill>
                  <a:srgbClr val="1155CC"/>
                </a:solidFill>
                <a:latin typeface="Arial"/>
                <a:ea typeface="Arial"/>
                <a:cs typeface="Arial"/>
                <a:sym typeface="Arial"/>
                <a:hlinkClick r:id="rId7"/>
              </a:rPr>
              <a:t>https://www.investopedia.com/terms/t/trade-credit.asp</a:t>
            </a:r>
            <a:endParaRPr sz="1400" dirty="0">
              <a:solidFill>
                <a:srgbClr val="000000"/>
              </a:solidFill>
              <a:latin typeface="Arial"/>
              <a:ea typeface="Arial"/>
              <a:cs typeface="Arial"/>
              <a:sym typeface="Arial"/>
            </a:endParaRPr>
          </a:p>
          <a:p>
            <a:pPr indent="-298450">
              <a:buClr>
                <a:srgbClr val="000000"/>
              </a:buClr>
              <a:buSzPts val="1100"/>
              <a:buFont typeface="Arial"/>
              <a:buChar char="●"/>
            </a:pPr>
            <a:r>
              <a:rPr lang="en" sz="1400" u="sng" dirty="0">
                <a:solidFill>
                  <a:srgbClr val="1155CC"/>
                </a:solidFill>
                <a:latin typeface="Arial"/>
                <a:ea typeface="Arial"/>
                <a:cs typeface="Arial"/>
                <a:sym typeface="Arial"/>
                <a:hlinkClick r:id="rId8"/>
              </a:rPr>
              <a:t>https://www.kaplancollectionagency.com/uncategorized/is-your-credit-policy-costing-you-money/</a:t>
            </a:r>
            <a:endParaRPr sz="1400" dirty="0"/>
          </a:p>
        </p:txBody>
      </p:sp>
    </p:spTree>
    <p:extLst>
      <p:ext uri="{BB962C8B-B14F-4D97-AF65-F5344CB8AC3E}">
        <p14:creationId xmlns:p14="http://schemas.microsoft.com/office/powerpoint/2010/main" val="3156912276"/>
      </p:ext>
    </p:extLst>
  </p:cSld>
  <p:clrMapOvr>
    <a:masterClrMapping/>
  </p:clrMapOvr>
</p:sld>
</file>

<file path=ppt/theme/theme1.xml><?xml version="1.0" encoding="utf-8"?>
<a:theme xmlns:a="http://schemas.openxmlformats.org/drawingml/2006/main" name="Sumi Painting">
  <a:themeElements>
    <a:clrScheme name="Sumi Painting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fontScheme name="Sumi Painting">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umi Painting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Sumi Painting 2">
        <a:dk1>
          <a:srgbClr val="545472"/>
        </a:dk1>
        <a:lt1>
          <a:srgbClr val="FFFFFF"/>
        </a:lt1>
        <a:dk2>
          <a:srgbClr val="892D5B"/>
        </a:dk2>
        <a:lt2>
          <a:srgbClr val="68A7BE"/>
        </a:lt2>
        <a:accent1>
          <a:srgbClr val="CAACCC"/>
        </a:accent1>
        <a:accent2>
          <a:srgbClr val="A7CCD9"/>
        </a:accent2>
        <a:accent3>
          <a:srgbClr val="FFFFFF"/>
        </a:accent3>
        <a:accent4>
          <a:srgbClr val="464660"/>
        </a:accent4>
        <a:accent5>
          <a:srgbClr val="E1D2E2"/>
        </a:accent5>
        <a:accent6>
          <a:srgbClr val="97B9C4"/>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Sumi Painting 3">
        <a:dk1>
          <a:srgbClr val="000000"/>
        </a:dk1>
        <a:lt1>
          <a:srgbClr val="FFFFFF"/>
        </a:lt1>
        <a:dk2>
          <a:srgbClr val="000000"/>
        </a:dk2>
        <a:lt2>
          <a:srgbClr val="333333"/>
        </a:lt2>
        <a:accent1>
          <a:srgbClr val="B2B2B2"/>
        </a:accent1>
        <a:accent2>
          <a:srgbClr val="DDDDDD"/>
        </a:accent2>
        <a:accent3>
          <a:srgbClr val="FFFFFF"/>
        </a:accent3>
        <a:accent4>
          <a:srgbClr val="000000"/>
        </a:accent4>
        <a:accent5>
          <a:srgbClr val="D5D5D5"/>
        </a:accent5>
        <a:accent6>
          <a:srgbClr val="C8C8C8"/>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Sumi Painting 4">
        <a:dk1>
          <a:srgbClr val="545472"/>
        </a:dk1>
        <a:lt1>
          <a:srgbClr val="FFFFFF"/>
        </a:lt1>
        <a:dk2>
          <a:srgbClr val="892D5B"/>
        </a:dk2>
        <a:lt2>
          <a:srgbClr val="AC3872"/>
        </a:lt2>
        <a:accent1>
          <a:srgbClr val="660066"/>
        </a:accent1>
        <a:accent2>
          <a:srgbClr val="E2A6C4"/>
        </a:accent2>
        <a:accent3>
          <a:srgbClr val="FFFFFF"/>
        </a:accent3>
        <a:accent4>
          <a:srgbClr val="464660"/>
        </a:accent4>
        <a:accent5>
          <a:srgbClr val="B8AAB8"/>
        </a:accent5>
        <a:accent6>
          <a:srgbClr val="CD96B1"/>
        </a:accent6>
        <a:hlink>
          <a:srgbClr val="8585FF"/>
        </a:hlink>
        <a:folHlink>
          <a:srgbClr val="563EE8"/>
        </a:folHlink>
      </a:clrScheme>
      <a:clrMap bg1="lt1" tx1="dk1" bg2="lt2" tx2="dk2" accent1="accent1" accent2="accent2" accent3="accent3" accent4="accent4" accent5="accent5" accent6="accent6" hlink="hlink" folHlink="folHlink"/>
    </a:extraClrScheme>
    <a:extraClrScheme>
      <a:clrScheme name="Sumi Painting 5">
        <a:dk1>
          <a:srgbClr val="545472"/>
        </a:dk1>
        <a:lt1>
          <a:srgbClr val="FFFFFF"/>
        </a:lt1>
        <a:dk2>
          <a:srgbClr val="892D5B"/>
        </a:dk2>
        <a:lt2>
          <a:srgbClr val="515BA7"/>
        </a:lt2>
        <a:accent1>
          <a:srgbClr val="8BD8E7"/>
        </a:accent1>
        <a:accent2>
          <a:srgbClr val="A5AAD3"/>
        </a:accent2>
        <a:accent3>
          <a:srgbClr val="FFFFFF"/>
        </a:accent3>
        <a:accent4>
          <a:srgbClr val="464660"/>
        </a:accent4>
        <a:accent5>
          <a:srgbClr val="C4E9F1"/>
        </a:accent5>
        <a:accent6>
          <a:srgbClr val="959ABF"/>
        </a:accent6>
        <a:hlink>
          <a:srgbClr val="B78AFA"/>
        </a:hlink>
        <a:folHlink>
          <a:srgbClr val="A0A5D0"/>
        </a:folHlink>
      </a:clrScheme>
      <a:clrMap bg1="lt1" tx1="dk1" bg2="lt2" tx2="dk2" accent1="accent1" accent2="accent2" accent3="accent3" accent4="accent4" accent5="accent5" accent6="accent6" hlink="hlink" folHlink="folHlink"/>
    </a:extraClrScheme>
    <a:extraClrScheme>
      <a:clrScheme name="Sumi Painting 6">
        <a:dk1>
          <a:srgbClr val="545472"/>
        </a:dk1>
        <a:lt1>
          <a:srgbClr val="FFFFFF"/>
        </a:lt1>
        <a:dk2>
          <a:srgbClr val="37467F"/>
        </a:dk2>
        <a:lt2>
          <a:srgbClr val="547A3C"/>
        </a:lt2>
        <a:accent1>
          <a:srgbClr val="8BD8E7"/>
        </a:accent1>
        <a:accent2>
          <a:srgbClr val="B7D3A5"/>
        </a:accent2>
        <a:accent3>
          <a:srgbClr val="FFFFFF"/>
        </a:accent3>
        <a:accent4>
          <a:srgbClr val="464660"/>
        </a:accent4>
        <a:accent5>
          <a:srgbClr val="C4E9F1"/>
        </a:accent5>
        <a:accent6>
          <a:srgbClr val="A6BF95"/>
        </a:accent6>
        <a:hlink>
          <a:srgbClr val="619147"/>
        </a:hlink>
        <a:folHlink>
          <a:srgbClr val="94BE7C"/>
        </a:folHlink>
      </a:clrScheme>
      <a:clrMap bg1="lt1" tx1="dk1" bg2="lt2" tx2="dk2" accent1="accent1" accent2="accent2" accent3="accent3" accent4="accent4" accent5="accent5" accent6="accent6" hlink="hlink" folHlink="folHlink"/>
    </a:extraClrScheme>
    <a:extraClrScheme>
      <a:clrScheme name="Sumi Painting 7">
        <a:dk1>
          <a:srgbClr val="545472"/>
        </a:dk1>
        <a:lt1>
          <a:srgbClr val="FFFFFF"/>
        </a:lt1>
        <a:dk2>
          <a:srgbClr val="655851"/>
        </a:dk2>
        <a:lt2>
          <a:srgbClr val="B49234"/>
        </a:lt2>
        <a:accent1>
          <a:srgbClr val="F8C684"/>
        </a:accent1>
        <a:accent2>
          <a:srgbClr val="E1CE97"/>
        </a:accent2>
        <a:accent3>
          <a:srgbClr val="FFFFFF"/>
        </a:accent3>
        <a:accent4>
          <a:srgbClr val="464660"/>
        </a:accent4>
        <a:accent5>
          <a:srgbClr val="FBDFC2"/>
        </a:accent5>
        <a:accent6>
          <a:srgbClr val="CCBA88"/>
        </a:accent6>
        <a:hlink>
          <a:srgbClr val="7C6148"/>
        </a:hlink>
        <a:folHlink>
          <a:srgbClr val="8E856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Designs\Sumi Painting.pot</Template>
  <TotalTime>25869</TotalTime>
  <Words>741</Words>
  <Application>Microsoft Office PowerPoint</Application>
  <PresentationFormat>On-screen Show (4:3)</PresentationFormat>
  <Paragraphs>26</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Maven Pro</vt:lpstr>
      <vt:lpstr>Arial</vt:lpstr>
      <vt:lpstr>Tahoma</vt:lpstr>
      <vt:lpstr>Times New Roman</vt:lpstr>
      <vt:lpstr>Sumi Painting</vt:lpstr>
      <vt:lpstr>Short Term Financing and Operating Strategies</vt:lpstr>
      <vt:lpstr>Outline </vt:lpstr>
      <vt:lpstr>PowerPoint Presentation</vt:lpstr>
      <vt:lpstr>PowerPoint Presentation</vt:lpstr>
      <vt:lpstr>References</vt:lpstr>
    </vt:vector>
  </TitlesOfParts>
  <Company>Pace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Tax/Regulation Motivated Financial Innovation</dc:title>
  <dc:creator>P.V. Viswanath</dc:creator>
  <cp:lastModifiedBy>Viswanath, Prof. P.V.</cp:lastModifiedBy>
  <cp:revision>377</cp:revision>
  <cp:lastPrinted>2013-11-19T02:01:14Z</cp:lastPrinted>
  <dcterms:created xsi:type="dcterms:W3CDTF">1999-10-19T17:15:03Z</dcterms:created>
  <dcterms:modified xsi:type="dcterms:W3CDTF">2021-01-19T03:07:26Z</dcterms:modified>
</cp:coreProperties>
</file>