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8" r:id="rId2"/>
    <p:sldId id="301" r:id="rId3"/>
    <p:sldId id="302" r:id="rId4"/>
    <p:sldId id="303" r:id="rId5"/>
    <p:sldId id="304" r:id="rId6"/>
    <p:sldId id="305" r:id="rId7"/>
    <p:sldId id="306" r:id="rId8"/>
    <p:sldId id="307" r:id="rId9"/>
    <p:sldId id="308" r:id="rId10"/>
    <p:sldId id="309" r:id="rId11"/>
    <p:sldId id="310" r:id="rId12"/>
    <p:sldId id="311" r:id="rId13"/>
    <p:sldId id="312" r:id="rId14"/>
    <p:sldId id="313" r:id="rId15"/>
    <p:sldId id="314" r:id="rId16"/>
    <p:sldId id="315" r:id="rId17"/>
    <p:sldId id="316" r:id="rId18"/>
    <p:sldId id="317" r:id="rId19"/>
    <p:sldId id="319" r:id="rId20"/>
    <p:sldId id="318" r:id="rId21"/>
    <p:sldId id="321" r:id="rId22"/>
    <p:sldId id="320" r:id="rId23"/>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0925" autoAdjust="0"/>
  </p:normalViewPr>
  <p:slideViewPr>
    <p:cSldViewPr>
      <p:cViewPr>
        <p:scale>
          <a:sx n="97" d="100"/>
          <a:sy n="97" d="100"/>
        </p:scale>
        <p:origin x="-114" y="-16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6963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963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6963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12735AE-40DC-4BF8-917E-4D6ECF170387}" type="slidenum">
              <a:rPr lang="en-US"/>
              <a:pPr>
                <a:defRPr/>
              </a:pPr>
              <a:t>‹#›</a:t>
            </a:fld>
            <a:endParaRPr lang="en-US"/>
          </a:p>
        </p:txBody>
      </p:sp>
    </p:spTree>
    <p:extLst>
      <p:ext uri="{BB962C8B-B14F-4D97-AF65-F5344CB8AC3E}">
        <p14:creationId xmlns:p14="http://schemas.microsoft.com/office/powerpoint/2010/main" val="35060951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1026"/>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3731" name="Rectangle 1027"/>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1028"/>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1029"/>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3734" name="Rectangle 1030"/>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3735" name="Rectangle 1031"/>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04E25A6-48FD-4967-8EFF-4B3C285A6450}" type="slidenum">
              <a:rPr lang="en-US"/>
              <a:pPr>
                <a:defRPr/>
              </a:pPr>
              <a:t>‹#›</a:t>
            </a:fld>
            <a:endParaRPr lang="en-US"/>
          </a:p>
        </p:txBody>
      </p:sp>
    </p:spTree>
    <p:extLst>
      <p:ext uri="{BB962C8B-B14F-4D97-AF65-F5344CB8AC3E}">
        <p14:creationId xmlns:p14="http://schemas.microsoft.com/office/powerpoint/2010/main" val="35115860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3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F2D92B-0E12-496B-A911-EF71200066B2}" type="slidenum">
              <a:rPr lang="en-US" sz="1200" smtClean="0"/>
              <a:pPr eaLnBrk="1" hangingPunct="1"/>
              <a:t>1</a:t>
            </a:fld>
            <a:endParaRPr lang="en-US" sz="1200"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10</a:t>
            </a:fld>
            <a:endParaRPr lang="en-US"/>
          </a:p>
        </p:txBody>
      </p:sp>
    </p:spTree>
    <p:extLst>
      <p:ext uri="{BB962C8B-B14F-4D97-AF65-F5344CB8AC3E}">
        <p14:creationId xmlns:p14="http://schemas.microsoft.com/office/powerpoint/2010/main" val="10027471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11</a:t>
            </a:fld>
            <a:endParaRPr lang="en-US"/>
          </a:p>
        </p:txBody>
      </p:sp>
    </p:spTree>
    <p:extLst>
      <p:ext uri="{BB962C8B-B14F-4D97-AF65-F5344CB8AC3E}">
        <p14:creationId xmlns:p14="http://schemas.microsoft.com/office/powerpoint/2010/main" val="3274486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12</a:t>
            </a:fld>
            <a:endParaRPr lang="en-US"/>
          </a:p>
        </p:txBody>
      </p:sp>
    </p:spTree>
    <p:extLst>
      <p:ext uri="{BB962C8B-B14F-4D97-AF65-F5344CB8AC3E}">
        <p14:creationId xmlns:p14="http://schemas.microsoft.com/office/powerpoint/2010/main" val="3353466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13</a:t>
            </a:fld>
            <a:endParaRPr lang="en-US"/>
          </a:p>
        </p:txBody>
      </p:sp>
    </p:spTree>
    <p:extLst>
      <p:ext uri="{BB962C8B-B14F-4D97-AF65-F5344CB8AC3E}">
        <p14:creationId xmlns:p14="http://schemas.microsoft.com/office/powerpoint/2010/main" val="3374955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14</a:t>
            </a:fld>
            <a:endParaRPr lang="en-US"/>
          </a:p>
        </p:txBody>
      </p:sp>
    </p:spTree>
    <p:extLst>
      <p:ext uri="{BB962C8B-B14F-4D97-AF65-F5344CB8AC3E}">
        <p14:creationId xmlns:p14="http://schemas.microsoft.com/office/powerpoint/2010/main" val="3979452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15</a:t>
            </a:fld>
            <a:endParaRPr lang="en-US"/>
          </a:p>
        </p:txBody>
      </p:sp>
    </p:spTree>
    <p:extLst>
      <p:ext uri="{BB962C8B-B14F-4D97-AF65-F5344CB8AC3E}">
        <p14:creationId xmlns:p14="http://schemas.microsoft.com/office/powerpoint/2010/main" val="190018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16</a:t>
            </a:fld>
            <a:endParaRPr lang="en-US"/>
          </a:p>
        </p:txBody>
      </p:sp>
    </p:spTree>
    <p:extLst>
      <p:ext uri="{BB962C8B-B14F-4D97-AF65-F5344CB8AC3E}">
        <p14:creationId xmlns:p14="http://schemas.microsoft.com/office/powerpoint/2010/main" val="32769800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17</a:t>
            </a:fld>
            <a:endParaRPr lang="en-US"/>
          </a:p>
        </p:txBody>
      </p:sp>
    </p:spTree>
    <p:extLst>
      <p:ext uri="{BB962C8B-B14F-4D97-AF65-F5344CB8AC3E}">
        <p14:creationId xmlns:p14="http://schemas.microsoft.com/office/powerpoint/2010/main" val="13996892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18</a:t>
            </a:fld>
            <a:endParaRPr lang="en-US"/>
          </a:p>
        </p:txBody>
      </p:sp>
    </p:spTree>
    <p:extLst>
      <p:ext uri="{BB962C8B-B14F-4D97-AF65-F5344CB8AC3E}">
        <p14:creationId xmlns:p14="http://schemas.microsoft.com/office/powerpoint/2010/main" val="3045673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ea typeface="ＭＳ Ｐゴシック" pitchFamily="34" charset="-128"/>
              </a:defRPr>
            </a:lvl1pPr>
            <a:lvl2pPr marL="742950" indent="-285750">
              <a:defRPr sz="2400">
                <a:solidFill>
                  <a:schemeClr val="tx1"/>
                </a:solidFill>
                <a:latin typeface="Arial" pitchFamily="34" charset="0"/>
                <a:ea typeface="ＭＳ Ｐゴシック" pitchFamily="34" charset="-128"/>
              </a:defRPr>
            </a:lvl2pPr>
            <a:lvl3pPr marL="1143000" indent="-228600">
              <a:defRPr sz="2400">
                <a:solidFill>
                  <a:schemeClr val="tx1"/>
                </a:solidFill>
                <a:latin typeface="Arial" pitchFamily="34" charset="0"/>
                <a:ea typeface="ＭＳ Ｐゴシック" pitchFamily="34" charset="-128"/>
              </a:defRPr>
            </a:lvl3pPr>
            <a:lvl4pPr marL="1600200" indent="-228600">
              <a:defRPr sz="2400">
                <a:solidFill>
                  <a:schemeClr val="tx1"/>
                </a:solidFill>
                <a:latin typeface="Arial" pitchFamily="34" charset="0"/>
                <a:ea typeface="ＭＳ Ｐゴシック" pitchFamily="34" charset="-128"/>
              </a:defRPr>
            </a:lvl4pPr>
            <a:lvl5pPr marL="2057400" indent="-22860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fld id="{FC92219E-1BDC-46DC-8EF4-51B0567BFF1E}" type="slidenum">
              <a:rPr lang="en-US" sz="1200"/>
              <a:pPr/>
              <a:t>19</a:t>
            </a:fld>
            <a:endParaRPr lang="en-US" sz="1200"/>
          </a:p>
        </p:txBody>
      </p:sp>
      <p:sp>
        <p:nvSpPr>
          <p:cNvPr id="254979" name="Rectangle 2"/>
          <p:cNvSpPr>
            <a:spLocks noGrp="1" noRot="1" noChangeAspect="1" noChangeArrowheads="1" noTextEdit="1"/>
          </p:cNvSpPr>
          <p:nvPr>
            <p:ph type="sldImg"/>
          </p:nvPr>
        </p:nvSpPr>
        <p:spPr>
          <a:solidFill>
            <a:srgbClr val="FFFFFF"/>
          </a:solidFill>
          <a:ln/>
        </p:spPr>
      </p:sp>
      <p:sp>
        <p:nvSpPr>
          <p:cNvPr id="254980" name="Rectangle 3"/>
          <p:cNvSpPr>
            <a:spLocks noGrp="1" noChangeArrowheads="1"/>
          </p:cNvSpPr>
          <p:nvPr>
            <p:ph type="body" idx="1"/>
          </p:nvPr>
        </p:nvSpPr>
        <p:spPr>
          <a:xfrm>
            <a:off x="685800" y="4415790"/>
            <a:ext cx="5486400" cy="4183380"/>
          </a:xfrm>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a:t>
            </a:fld>
            <a:endParaRPr lang="en-US"/>
          </a:p>
        </p:txBody>
      </p:sp>
    </p:spTree>
    <p:extLst>
      <p:ext uri="{BB962C8B-B14F-4D97-AF65-F5344CB8AC3E}">
        <p14:creationId xmlns:p14="http://schemas.microsoft.com/office/powerpoint/2010/main" val="8350041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20</a:t>
            </a:fld>
            <a:endParaRPr lang="en-US"/>
          </a:p>
        </p:txBody>
      </p:sp>
    </p:spTree>
    <p:extLst>
      <p:ext uri="{BB962C8B-B14F-4D97-AF65-F5344CB8AC3E}">
        <p14:creationId xmlns:p14="http://schemas.microsoft.com/office/powerpoint/2010/main" val="682588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21</a:t>
            </a:fld>
            <a:endParaRPr lang="en-US"/>
          </a:p>
        </p:txBody>
      </p:sp>
    </p:spTree>
    <p:extLst>
      <p:ext uri="{BB962C8B-B14F-4D97-AF65-F5344CB8AC3E}">
        <p14:creationId xmlns:p14="http://schemas.microsoft.com/office/powerpoint/2010/main" val="40977628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22</a:t>
            </a:fld>
            <a:endParaRPr lang="en-US"/>
          </a:p>
        </p:txBody>
      </p:sp>
    </p:spTree>
    <p:extLst>
      <p:ext uri="{BB962C8B-B14F-4D97-AF65-F5344CB8AC3E}">
        <p14:creationId xmlns:p14="http://schemas.microsoft.com/office/powerpoint/2010/main" val="144272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3</a:t>
            </a:fld>
            <a:endParaRPr lang="en-US"/>
          </a:p>
        </p:txBody>
      </p:sp>
    </p:spTree>
    <p:extLst>
      <p:ext uri="{BB962C8B-B14F-4D97-AF65-F5344CB8AC3E}">
        <p14:creationId xmlns:p14="http://schemas.microsoft.com/office/powerpoint/2010/main" val="2038053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4</a:t>
            </a:fld>
            <a:endParaRPr lang="en-US"/>
          </a:p>
        </p:txBody>
      </p:sp>
    </p:spTree>
    <p:extLst>
      <p:ext uri="{BB962C8B-B14F-4D97-AF65-F5344CB8AC3E}">
        <p14:creationId xmlns:p14="http://schemas.microsoft.com/office/powerpoint/2010/main" val="3436368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5</a:t>
            </a:fld>
            <a:endParaRPr lang="en-US"/>
          </a:p>
        </p:txBody>
      </p:sp>
    </p:spTree>
    <p:extLst>
      <p:ext uri="{BB962C8B-B14F-4D97-AF65-F5344CB8AC3E}">
        <p14:creationId xmlns:p14="http://schemas.microsoft.com/office/powerpoint/2010/main" val="2607766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6</a:t>
            </a:fld>
            <a:endParaRPr lang="en-US"/>
          </a:p>
        </p:txBody>
      </p:sp>
    </p:spTree>
    <p:extLst>
      <p:ext uri="{BB962C8B-B14F-4D97-AF65-F5344CB8AC3E}">
        <p14:creationId xmlns:p14="http://schemas.microsoft.com/office/powerpoint/2010/main" val="147458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7</a:t>
            </a:fld>
            <a:endParaRPr lang="en-US"/>
          </a:p>
        </p:txBody>
      </p:sp>
    </p:spTree>
    <p:extLst>
      <p:ext uri="{BB962C8B-B14F-4D97-AF65-F5344CB8AC3E}">
        <p14:creationId xmlns:p14="http://schemas.microsoft.com/office/powerpoint/2010/main" val="2255749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8</a:t>
            </a:fld>
            <a:endParaRPr lang="en-US"/>
          </a:p>
        </p:txBody>
      </p:sp>
    </p:spTree>
    <p:extLst>
      <p:ext uri="{BB962C8B-B14F-4D97-AF65-F5344CB8AC3E}">
        <p14:creationId xmlns:p14="http://schemas.microsoft.com/office/powerpoint/2010/main" val="1300205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04E25A6-48FD-4967-8EFF-4B3C285A6450}" type="slidenum">
              <a:rPr lang="en-US" smtClean="0"/>
              <a:pPr>
                <a:defRPr/>
              </a:pPr>
              <a:t>9</a:t>
            </a:fld>
            <a:endParaRPr lang="en-US"/>
          </a:p>
        </p:txBody>
      </p:sp>
    </p:spTree>
    <p:extLst>
      <p:ext uri="{BB962C8B-B14F-4D97-AF65-F5344CB8AC3E}">
        <p14:creationId xmlns:p14="http://schemas.microsoft.com/office/powerpoint/2010/main" val="2538847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9050" y="1109663"/>
            <a:ext cx="9156700" cy="757237"/>
            <a:chOff x="0" y="0"/>
            <a:chExt cx="5768" cy="477"/>
          </a:xfrm>
        </p:grpSpPr>
        <p:sp>
          <p:nvSpPr>
            <p:cNvPr id="5"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6"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8"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4"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6"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7"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8"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9"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0"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22"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3"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2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26"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27" name="Group 25"/>
          <p:cNvGrpSpPr>
            <a:grpSpLocks/>
          </p:cNvGrpSpPr>
          <p:nvPr/>
        </p:nvGrpSpPr>
        <p:grpSpPr bwMode="auto">
          <a:xfrm>
            <a:off x="20638" y="6161088"/>
            <a:ext cx="9169400" cy="138112"/>
            <a:chOff x="0" y="4032"/>
            <a:chExt cx="5776" cy="87"/>
          </a:xfrm>
        </p:grpSpPr>
        <p:sp>
          <p:nvSpPr>
            <p:cNvPr id="28"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29"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4125" name="Rectangle 29"/>
          <p:cNvSpPr>
            <a:spLocks noGrp="1" noChangeArrowheads="1"/>
          </p:cNvSpPr>
          <p:nvPr>
            <p:ph type="ctrTitle" sz="quarter"/>
          </p:nvPr>
        </p:nvSpPr>
        <p:spPr>
          <a:xfrm>
            <a:off x="685800" y="1868488"/>
            <a:ext cx="7772400" cy="1600200"/>
          </a:xfrm>
        </p:spPr>
        <p:txBody>
          <a:bodyPr anchorCtr="1"/>
          <a:lstStyle>
            <a:lvl1pPr>
              <a:defRPr/>
            </a:lvl1pPr>
          </a:lstStyle>
          <a:p>
            <a:r>
              <a:rPr lang="en-US"/>
              <a:t>Click to edit Master title style</a:t>
            </a:r>
          </a:p>
        </p:txBody>
      </p:sp>
      <p:sp>
        <p:nvSpPr>
          <p:cNvPr id="4126" name="Rectangle 30"/>
          <p:cNvSpPr>
            <a:spLocks noGrp="1" noChangeArrowheads="1"/>
          </p:cNvSpPr>
          <p:nvPr>
            <p:ph type="subTitle" sz="quarter" idx="1"/>
          </p:nvPr>
        </p:nvSpPr>
        <p:spPr>
          <a:xfrm>
            <a:off x="1273175" y="3729038"/>
            <a:ext cx="6400800" cy="1371600"/>
          </a:xfrm>
        </p:spPr>
        <p:txBody>
          <a:bodyPr anchorCtr="1"/>
          <a:lstStyle>
            <a:lvl1pPr marL="0" indent="0" algn="ctr">
              <a:buFontTx/>
              <a:buNone/>
              <a:defRPr/>
            </a:lvl1pPr>
          </a:lstStyle>
          <a:p>
            <a:r>
              <a:rPr lang="en-US"/>
              <a:t>Click to edit Master subtitle style</a:t>
            </a:r>
          </a:p>
        </p:txBody>
      </p:sp>
      <p:sp>
        <p:nvSpPr>
          <p:cNvPr id="31" name="Rectangle 31"/>
          <p:cNvSpPr>
            <a:spLocks noGrp="1" noChangeArrowheads="1"/>
          </p:cNvSpPr>
          <p:nvPr>
            <p:ph type="dt" sz="quarter" idx="10"/>
          </p:nvPr>
        </p:nvSpPr>
        <p:spPr>
          <a:xfrm>
            <a:off x="685800" y="6348413"/>
            <a:ext cx="1905000" cy="457200"/>
          </a:xfrm>
        </p:spPr>
        <p:txBody>
          <a:bodyPr/>
          <a:lstStyle>
            <a:lvl1pPr>
              <a:defRPr/>
            </a:lvl1pPr>
          </a:lstStyle>
          <a:p>
            <a:pPr>
              <a:defRPr/>
            </a:pPr>
            <a:endParaRPr lang="en-US"/>
          </a:p>
        </p:txBody>
      </p:sp>
      <p:sp>
        <p:nvSpPr>
          <p:cNvPr id="32" name="Rectangle 32"/>
          <p:cNvSpPr>
            <a:spLocks noGrp="1" noChangeArrowheads="1"/>
          </p:cNvSpPr>
          <p:nvPr>
            <p:ph type="ftr" sz="quarter" idx="11"/>
          </p:nvPr>
        </p:nvSpPr>
        <p:spPr>
          <a:xfrm>
            <a:off x="3124200" y="6348413"/>
            <a:ext cx="2895600" cy="457200"/>
          </a:xfrm>
        </p:spPr>
        <p:txBody>
          <a:bodyPr/>
          <a:lstStyle>
            <a:lvl1pPr>
              <a:defRPr/>
            </a:lvl1pPr>
          </a:lstStyle>
          <a:p>
            <a:pPr>
              <a:defRPr/>
            </a:pPr>
            <a:endParaRPr lang="en-US"/>
          </a:p>
        </p:txBody>
      </p:sp>
      <p:sp>
        <p:nvSpPr>
          <p:cNvPr id="33" name="Rectangle 33"/>
          <p:cNvSpPr>
            <a:spLocks noGrp="1" noChangeArrowheads="1"/>
          </p:cNvSpPr>
          <p:nvPr>
            <p:ph type="sldNum" sz="quarter" idx="12"/>
          </p:nvPr>
        </p:nvSpPr>
        <p:spPr>
          <a:xfrm>
            <a:off x="6553200" y="6348413"/>
            <a:ext cx="1905000" cy="457200"/>
          </a:xfrm>
        </p:spPr>
        <p:txBody>
          <a:bodyPr/>
          <a:lstStyle>
            <a:lvl1pPr>
              <a:defRPr/>
            </a:lvl1pPr>
          </a:lstStyle>
          <a:p>
            <a:pPr>
              <a:defRPr/>
            </a:pPr>
            <a:fld id="{62699E2E-F436-4690-9006-56A3BD31A3B3}" type="slidenum">
              <a:rPr lang="en-US"/>
              <a:pPr>
                <a:defRPr/>
              </a:pPr>
              <a:t>‹#›</a:t>
            </a:fld>
            <a:endParaRPr lang="en-US"/>
          </a:p>
        </p:txBody>
      </p:sp>
    </p:spTree>
    <p:extLst>
      <p:ext uri="{BB962C8B-B14F-4D97-AF65-F5344CB8AC3E}">
        <p14:creationId xmlns:p14="http://schemas.microsoft.com/office/powerpoint/2010/main" val="76038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C3E2B38E-5CF1-4CDA-93BF-4A6312437528}" type="slidenum">
              <a:rPr lang="en-US"/>
              <a:pPr>
                <a:defRPr/>
              </a:pPr>
              <a:t>‹#›</a:t>
            </a:fld>
            <a:endParaRPr lang="en-US"/>
          </a:p>
        </p:txBody>
      </p:sp>
    </p:spTree>
    <p:extLst>
      <p:ext uri="{BB962C8B-B14F-4D97-AF65-F5344CB8AC3E}">
        <p14:creationId xmlns:p14="http://schemas.microsoft.com/office/powerpoint/2010/main" val="3335504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8350"/>
            <a:ext cx="1943100" cy="5327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8350"/>
            <a:ext cx="5676900" cy="532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97457A24-4FEB-4ADC-86C9-FD8F40EF552F}" type="slidenum">
              <a:rPr lang="en-US"/>
              <a:pPr>
                <a:defRPr/>
              </a:pPr>
              <a:t>‹#›</a:t>
            </a:fld>
            <a:endParaRPr lang="en-US"/>
          </a:p>
        </p:txBody>
      </p:sp>
    </p:spTree>
    <p:extLst>
      <p:ext uri="{BB962C8B-B14F-4D97-AF65-F5344CB8AC3E}">
        <p14:creationId xmlns:p14="http://schemas.microsoft.com/office/powerpoint/2010/main" val="3816028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85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066800"/>
            <a:ext cx="7772400" cy="5029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BA16F3D1-DC23-4CF0-8CBD-AFED6E19E9CD}" type="slidenum">
              <a:rPr lang="en-US"/>
              <a:pPr>
                <a:defRPr/>
              </a:pPr>
              <a:t>‹#›</a:t>
            </a:fld>
            <a:endParaRPr lang="en-US"/>
          </a:p>
        </p:txBody>
      </p:sp>
    </p:spTree>
    <p:extLst>
      <p:ext uri="{BB962C8B-B14F-4D97-AF65-F5344CB8AC3E}">
        <p14:creationId xmlns:p14="http://schemas.microsoft.com/office/powerpoint/2010/main" val="22308988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1"/>
          <p:cNvSpPr>
            <a:spLocks noGrp="1" noChangeArrowheads="1"/>
          </p:cNvSpPr>
          <p:nvPr>
            <p:ph type="dt" sz="half" idx="10"/>
          </p:nvPr>
        </p:nvSpPr>
        <p:spPr>
          <a:ln/>
        </p:spPr>
        <p:txBody>
          <a:bodyPr/>
          <a:lstStyle>
            <a:lvl1pPr>
              <a:defRPr/>
            </a:lvl1pPr>
          </a:lstStyle>
          <a:p>
            <a:pPr>
              <a:defRPr/>
            </a:pPr>
            <a:endParaRPr lang="en-US"/>
          </a:p>
        </p:txBody>
      </p:sp>
      <p:sp>
        <p:nvSpPr>
          <p:cNvPr id="5" name="Rectangle 32"/>
          <p:cNvSpPr>
            <a:spLocks noGrp="1" noChangeArrowheads="1"/>
          </p:cNvSpPr>
          <p:nvPr>
            <p:ph type="ftr" sz="quarter" idx="11"/>
          </p:nvPr>
        </p:nvSpPr>
        <p:spPr>
          <a:ln/>
        </p:spPr>
        <p:txBody>
          <a:bodyPr/>
          <a:lstStyle>
            <a:lvl1pPr>
              <a:defRPr/>
            </a:lvl1pPr>
          </a:lstStyle>
          <a:p>
            <a:pPr>
              <a:defRPr/>
            </a:pPr>
            <a:endParaRPr lang="en-US"/>
          </a:p>
        </p:txBody>
      </p:sp>
      <p:sp>
        <p:nvSpPr>
          <p:cNvPr id="6" name="Rectangle 33"/>
          <p:cNvSpPr>
            <a:spLocks noGrp="1" noChangeArrowheads="1"/>
          </p:cNvSpPr>
          <p:nvPr>
            <p:ph type="sldNum" sz="quarter" idx="12"/>
          </p:nvPr>
        </p:nvSpPr>
        <p:spPr>
          <a:ln/>
        </p:spPr>
        <p:txBody>
          <a:bodyPr/>
          <a:lstStyle>
            <a:lvl1pPr>
              <a:defRPr/>
            </a:lvl1pPr>
          </a:lstStyle>
          <a:p>
            <a:pPr>
              <a:defRPr/>
            </a:pPr>
            <a:fld id="{471680CA-E1B4-448E-AA3D-CE6CF706B5CA}" type="slidenum">
              <a:rPr lang="en-US"/>
              <a:pPr>
                <a:defRPr/>
              </a:pPr>
              <a:t>‹#›</a:t>
            </a:fld>
            <a:endParaRPr lang="en-US"/>
          </a:p>
        </p:txBody>
      </p:sp>
    </p:spTree>
    <p:extLst>
      <p:ext uri="{BB962C8B-B14F-4D97-AF65-F5344CB8AC3E}">
        <p14:creationId xmlns:p14="http://schemas.microsoft.com/office/powerpoint/2010/main" val="127127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11498E23-4CE7-4694-9F54-C7DEAC01A45B}" type="slidenum">
              <a:rPr lang="en-US"/>
              <a:pPr>
                <a:defRPr/>
              </a:pPr>
              <a:t>‹#›</a:t>
            </a:fld>
            <a:endParaRPr lang="en-US"/>
          </a:p>
        </p:txBody>
      </p:sp>
    </p:spTree>
    <p:extLst>
      <p:ext uri="{BB962C8B-B14F-4D97-AF65-F5344CB8AC3E}">
        <p14:creationId xmlns:p14="http://schemas.microsoft.com/office/powerpoint/2010/main" val="1819454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1"/>
          <p:cNvSpPr>
            <a:spLocks noGrp="1" noChangeArrowheads="1"/>
          </p:cNvSpPr>
          <p:nvPr>
            <p:ph type="dt" sz="half" idx="10"/>
          </p:nvPr>
        </p:nvSpPr>
        <p:spPr>
          <a:ln/>
        </p:spPr>
        <p:txBody>
          <a:bodyPr/>
          <a:lstStyle>
            <a:lvl1pPr>
              <a:defRPr/>
            </a:lvl1pPr>
          </a:lstStyle>
          <a:p>
            <a:pPr>
              <a:defRPr/>
            </a:pPr>
            <a:endParaRPr lang="en-US"/>
          </a:p>
        </p:txBody>
      </p:sp>
      <p:sp>
        <p:nvSpPr>
          <p:cNvPr id="8" name="Rectangle 32"/>
          <p:cNvSpPr>
            <a:spLocks noGrp="1" noChangeArrowheads="1"/>
          </p:cNvSpPr>
          <p:nvPr>
            <p:ph type="ftr" sz="quarter" idx="11"/>
          </p:nvPr>
        </p:nvSpPr>
        <p:spPr>
          <a:ln/>
        </p:spPr>
        <p:txBody>
          <a:bodyPr/>
          <a:lstStyle>
            <a:lvl1pPr>
              <a:defRPr/>
            </a:lvl1pPr>
          </a:lstStyle>
          <a:p>
            <a:pPr>
              <a:defRPr/>
            </a:pPr>
            <a:endParaRPr lang="en-US"/>
          </a:p>
        </p:txBody>
      </p:sp>
      <p:sp>
        <p:nvSpPr>
          <p:cNvPr id="9" name="Rectangle 33"/>
          <p:cNvSpPr>
            <a:spLocks noGrp="1" noChangeArrowheads="1"/>
          </p:cNvSpPr>
          <p:nvPr>
            <p:ph type="sldNum" sz="quarter" idx="12"/>
          </p:nvPr>
        </p:nvSpPr>
        <p:spPr>
          <a:ln/>
        </p:spPr>
        <p:txBody>
          <a:bodyPr/>
          <a:lstStyle>
            <a:lvl1pPr>
              <a:defRPr/>
            </a:lvl1pPr>
          </a:lstStyle>
          <a:p>
            <a:pPr>
              <a:defRPr/>
            </a:pPr>
            <a:fld id="{54ABC568-6C0E-424A-951F-896FAD63D5DD}" type="slidenum">
              <a:rPr lang="en-US"/>
              <a:pPr>
                <a:defRPr/>
              </a:pPr>
              <a:t>‹#›</a:t>
            </a:fld>
            <a:endParaRPr lang="en-US"/>
          </a:p>
        </p:txBody>
      </p:sp>
    </p:spTree>
    <p:extLst>
      <p:ext uri="{BB962C8B-B14F-4D97-AF65-F5344CB8AC3E}">
        <p14:creationId xmlns:p14="http://schemas.microsoft.com/office/powerpoint/2010/main" val="46429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1"/>
          <p:cNvSpPr>
            <a:spLocks noGrp="1" noChangeArrowheads="1"/>
          </p:cNvSpPr>
          <p:nvPr>
            <p:ph type="dt" sz="half" idx="10"/>
          </p:nvPr>
        </p:nvSpPr>
        <p:spPr>
          <a:ln/>
        </p:spPr>
        <p:txBody>
          <a:bodyPr/>
          <a:lstStyle>
            <a:lvl1pPr>
              <a:defRPr/>
            </a:lvl1pPr>
          </a:lstStyle>
          <a:p>
            <a:pPr>
              <a:defRPr/>
            </a:pPr>
            <a:endParaRPr lang="en-US"/>
          </a:p>
        </p:txBody>
      </p:sp>
      <p:sp>
        <p:nvSpPr>
          <p:cNvPr id="4" name="Rectangle 32"/>
          <p:cNvSpPr>
            <a:spLocks noGrp="1" noChangeArrowheads="1"/>
          </p:cNvSpPr>
          <p:nvPr>
            <p:ph type="ftr" sz="quarter" idx="11"/>
          </p:nvPr>
        </p:nvSpPr>
        <p:spPr>
          <a:ln/>
        </p:spPr>
        <p:txBody>
          <a:bodyPr/>
          <a:lstStyle>
            <a:lvl1pPr>
              <a:defRPr/>
            </a:lvl1pPr>
          </a:lstStyle>
          <a:p>
            <a:pPr>
              <a:defRPr/>
            </a:pPr>
            <a:endParaRPr lang="en-US"/>
          </a:p>
        </p:txBody>
      </p:sp>
      <p:sp>
        <p:nvSpPr>
          <p:cNvPr id="5" name="Rectangle 33"/>
          <p:cNvSpPr>
            <a:spLocks noGrp="1" noChangeArrowheads="1"/>
          </p:cNvSpPr>
          <p:nvPr>
            <p:ph type="sldNum" sz="quarter" idx="12"/>
          </p:nvPr>
        </p:nvSpPr>
        <p:spPr>
          <a:ln/>
        </p:spPr>
        <p:txBody>
          <a:bodyPr/>
          <a:lstStyle>
            <a:lvl1pPr>
              <a:defRPr/>
            </a:lvl1pPr>
          </a:lstStyle>
          <a:p>
            <a:pPr>
              <a:defRPr/>
            </a:pPr>
            <a:fld id="{BB2ADDFC-1346-40BA-96EB-9F9641818BE4}" type="slidenum">
              <a:rPr lang="en-US"/>
              <a:pPr>
                <a:defRPr/>
              </a:pPr>
              <a:t>‹#›</a:t>
            </a:fld>
            <a:endParaRPr lang="en-US"/>
          </a:p>
        </p:txBody>
      </p:sp>
    </p:spTree>
    <p:extLst>
      <p:ext uri="{BB962C8B-B14F-4D97-AF65-F5344CB8AC3E}">
        <p14:creationId xmlns:p14="http://schemas.microsoft.com/office/powerpoint/2010/main" val="156057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1"/>
          <p:cNvSpPr>
            <a:spLocks noGrp="1" noChangeArrowheads="1"/>
          </p:cNvSpPr>
          <p:nvPr>
            <p:ph type="dt" sz="half" idx="10"/>
          </p:nvPr>
        </p:nvSpPr>
        <p:spPr>
          <a:ln/>
        </p:spPr>
        <p:txBody>
          <a:bodyPr/>
          <a:lstStyle>
            <a:lvl1pPr>
              <a:defRPr/>
            </a:lvl1pPr>
          </a:lstStyle>
          <a:p>
            <a:pPr>
              <a:defRPr/>
            </a:pPr>
            <a:endParaRPr lang="en-US"/>
          </a:p>
        </p:txBody>
      </p:sp>
      <p:sp>
        <p:nvSpPr>
          <p:cNvPr id="3" name="Rectangle 32"/>
          <p:cNvSpPr>
            <a:spLocks noGrp="1" noChangeArrowheads="1"/>
          </p:cNvSpPr>
          <p:nvPr>
            <p:ph type="ftr" sz="quarter" idx="11"/>
          </p:nvPr>
        </p:nvSpPr>
        <p:spPr>
          <a:ln/>
        </p:spPr>
        <p:txBody>
          <a:bodyPr/>
          <a:lstStyle>
            <a:lvl1pPr>
              <a:defRPr/>
            </a:lvl1pPr>
          </a:lstStyle>
          <a:p>
            <a:pPr>
              <a:defRPr/>
            </a:pPr>
            <a:endParaRPr lang="en-US"/>
          </a:p>
        </p:txBody>
      </p:sp>
      <p:sp>
        <p:nvSpPr>
          <p:cNvPr id="4" name="Rectangle 33"/>
          <p:cNvSpPr>
            <a:spLocks noGrp="1" noChangeArrowheads="1"/>
          </p:cNvSpPr>
          <p:nvPr>
            <p:ph type="sldNum" sz="quarter" idx="12"/>
          </p:nvPr>
        </p:nvSpPr>
        <p:spPr>
          <a:ln/>
        </p:spPr>
        <p:txBody>
          <a:bodyPr/>
          <a:lstStyle>
            <a:lvl1pPr>
              <a:defRPr/>
            </a:lvl1pPr>
          </a:lstStyle>
          <a:p>
            <a:pPr>
              <a:defRPr/>
            </a:pPr>
            <a:fld id="{3E2C7872-930F-4951-B0A8-427C199803C3}" type="slidenum">
              <a:rPr lang="en-US"/>
              <a:pPr>
                <a:defRPr/>
              </a:pPr>
              <a:t>‹#›</a:t>
            </a:fld>
            <a:endParaRPr lang="en-US"/>
          </a:p>
        </p:txBody>
      </p:sp>
    </p:spTree>
    <p:extLst>
      <p:ext uri="{BB962C8B-B14F-4D97-AF65-F5344CB8AC3E}">
        <p14:creationId xmlns:p14="http://schemas.microsoft.com/office/powerpoint/2010/main" val="247743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25F56C1B-F5F1-4D29-95F4-88DED02C3515}" type="slidenum">
              <a:rPr lang="en-US"/>
              <a:pPr>
                <a:defRPr/>
              </a:pPr>
              <a:t>‹#›</a:t>
            </a:fld>
            <a:endParaRPr lang="en-US"/>
          </a:p>
        </p:txBody>
      </p:sp>
    </p:spTree>
    <p:extLst>
      <p:ext uri="{BB962C8B-B14F-4D97-AF65-F5344CB8AC3E}">
        <p14:creationId xmlns:p14="http://schemas.microsoft.com/office/powerpoint/2010/main" val="3314514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1"/>
          <p:cNvSpPr>
            <a:spLocks noGrp="1" noChangeArrowheads="1"/>
          </p:cNvSpPr>
          <p:nvPr>
            <p:ph type="dt" sz="half" idx="10"/>
          </p:nvPr>
        </p:nvSpPr>
        <p:spPr>
          <a:ln/>
        </p:spPr>
        <p:txBody>
          <a:bodyPr/>
          <a:lstStyle>
            <a:lvl1pPr>
              <a:defRPr/>
            </a:lvl1pPr>
          </a:lstStyle>
          <a:p>
            <a:pPr>
              <a:defRPr/>
            </a:pPr>
            <a:endParaRPr lang="en-US"/>
          </a:p>
        </p:txBody>
      </p:sp>
      <p:sp>
        <p:nvSpPr>
          <p:cNvPr id="6" name="Rectangle 32"/>
          <p:cNvSpPr>
            <a:spLocks noGrp="1" noChangeArrowheads="1"/>
          </p:cNvSpPr>
          <p:nvPr>
            <p:ph type="ftr" sz="quarter" idx="11"/>
          </p:nvPr>
        </p:nvSpPr>
        <p:spPr>
          <a:ln/>
        </p:spPr>
        <p:txBody>
          <a:bodyPr/>
          <a:lstStyle>
            <a:lvl1pPr>
              <a:defRPr/>
            </a:lvl1pPr>
          </a:lstStyle>
          <a:p>
            <a:pPr>
              <a:defRPr/>
            </a:pPr>
            <a:endParaRPr lang="en-US"/>
          </a:p>
        </p:txBody>
      </p:sp>
      <p:sp>
        <p:nvSpPr>
          <p:cNvPr id="7" name="Rectangle 33"/>
          <p:cNvSpPr>
            <a:spLocks noGrp="1" noChangeArrowheads="1"/>
          </p:cNvSpPr>
          <p:nvPr>
            <p:ph type="sldNum" sz="quarter" idx="12"/>
          </p:nvPr>
        </p:nvSpPr>
        <p:spPr>
          <a:ln/>
        </p:spPr>
        <p:txBody>
          <a:bodyPr/>
          <a:lstStyle>
            <a:lvl1pPr>
              <a:defRPr/>
            </a:lvl1pPr>
          </a:lstStyle>
          <a:p>
            <a:pPr>
              <a:defRPr/>
            </a:pPr>
            <a:fld id="{EA77E8B4-54B9-402D-A092-1D1A43EED256}" type="slidenum">
              <a:rPr lang="en-US"/>
              <a:pPr>
                <a:defRPr/>
              </a:pPr>
              <a:t>‹#›</a:t>
            </a:fld>
            <a:endParaRPr lang="en-US"/>
          </a:p>
        </p:txBody>
      </p:sp>
    </p:spTree>
    <p:extLst>
      <p:ext uri="{BB962C8B-B14F-4D97-AF65-F5344CB8AC3E}">
        <p14:creationId xmlns:p14="http://schemas.microsoft.com/office/powerpoint/2010/main" val="3038436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6700" cy="757238"/>
            <a:chOff x="0" y="0"/>
            <a:chExt cx="5768" cy="477"/>
          </a:xfrm>
        </p:grpSpPr>
        <p:sp>
          <p:nvSpPr>
            <p:cNvPr id="1036" name="Freeform 3"/>
            <p:cNvSpPr>
              <a:spLocks/>
            </p:cNvSpPr>
            <p:nvPr userDrawn="1"/>
          </p:nvSpPr>
          <p:spPr bwMode="auto">
            <a:xfrm>
              <a:off x="5" y="0"/>
              <a:ext cx="5763" cy="477"/>
            </a:xfrm>
            <a:custGeom>
              <a:avLst/>
              <a:gdLst>
                <a:gd name="T0" fmla="*/ 0 w 5763"/>
                <a:gd name="T1" fmla="*/ 450 h 477"/>
                <a:gd name="T2" fmla="*/ 3 w 5763"/>
                <a:gd name="T3" fmla="*/ 0 h 477"/>
                <a:gd name="T4" fmla="*/ 5763 w 5763"/>
                <a:gd name="T5" fmla="*/ 0 h 477"/>
                <a:gd name="T6" fmla="*/ 5763 w 5763"/>
                <a:gd name="T7" fmla="*/ 465 h 477"/>
                <a:gd name="T8" fmla="*/ 4821 w 5763"/>
                <a:gd name="T9" fmla="*/ 477 h 477"/>
                <a:gd name="T10" fmla="*/ 4326 w 5763"/>
                <a:gd name="T11" fmla="*/ 447 h 477"/>
                <a:gd name="T12" fmla="*/ 3783 w 5763"/>
                <a:gd name="T13" fmla="*/ 465 h 477"/>
                <a:gd name="T14" fmla="*/ 3417 w 5763"/>
                <a:gd name="T15" fmla="*/ 456 h 477"/>
                <a:gd name="T16" fmla="*/ 2973 w 5763"/>
                <a:gd name="T17" fmla="*/ 459 h 477"/>
                <a:gd name="T18" fmla="*/ 2451 w 5763"/>
                <a:gd name="T19" fmla="*/ 453 h 477"/>
                <a:gd name="T20" fmla="*/ 2289 w 5763"/>
                <a:gd name="T21" fmla="*/ 441 h 477"/>
                <a:gd name="T22" fmla="*/ 2010 w 5763"/>
                <a:gd name="T23" fmla="*/ 453 h 477"/>
                <a:gd name="T24" fmla="*/ 1827 w 5763"/>
                <a:gd name="T25" fmla="*/ 450 h 477"/>
                <a:gd name="T26" fmla="*/ 1215 w 5763"/>
                <a:gd name="T27" fmla="*/ 465 h 477"/>
                <a:gd name="T28" fmla="*/ 660 w 5763"/>
                <a:gd name="T29" fmla="*/ 456 h 477"/>
                <a:gd name="T30" fmla="*/ 0 w 5763"/>
                <a:gd name="T31" fmla="*/ 450 h 47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5763" h="477">
                  <a:moveTo>
                    <a:pt x="0" y="450"/>
                  </a:moveTo>
                  <a:lnTo>
                    <a:pt x="3" y="0"/>
                  </a:lnTo>
                  <a:lnTo>
                    <a:pt x="5763" y="0"/>
                  </a:lnTo>
                  <a:lnTo>
                    <a:pt x="5763" y="465"/>
                  </a:lnTo>
                  <a:lnTo>
                    <a:pt x="4821" y="477"/>
                  </a:lnTo>
                  <a:lnTo>
                    <a:pt x="4326" y="447"/>
                  </a:lnTo>
                  <a:lnTo>
                    <a:pt x="3783" y="465"/>
                  </a:lnTo>
                  <a:lnTo>
                    <a:pt x="3417" y="456"/>
                  </a:lnTo>
                  <a:lnTo>
                    <a:pt x="2973" y="459"/>
                  </a:lnTo>
                  <a:lnTo>
                    <a:pt x="2451" y="453"/>
                  </a:lnTo>
                  <a:lnTo>
                    <a:pt x="2289" y="441"/>
                  </a:lnTo>
                  <a:lnTo>
                    <a:pt x="2010" y="453"/>
                  </a:lnTo>
                  <a:lnTo>
                    <a:pt x="1827" y="450"/>
                  </a:lnTo>
                  <a:lnTo>
                    <a:pt x="1215" y="465"/>
                  </a:lnTo>
                  <a:lnTo>
                    <a:pt x="660" y="456"/>
                  </a:lnTo>
                  <a:lnTo>
                    <a:pt x="0" y="450"/>
                  </a:lnTo>
                  <a:close/>
                </a:path>
              </a:pathLst>
            </a:custGeom>
            <a:solidFill>
              <a:schemeClr val="accent2">
                <a:alpha val="50195"/>
              </a:schemeClr>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037" name="Freeform 4"/>
            <p:cNvSpPr>
              <a:spLocks/>
            </p:cNvSpPr>
            <p:nvPr userDrawn="1"/>
          </p:nvSpPr>
          <p:spPr bwMode="auto">
            <a:xfrm>
              <a:off x="0" y="98"/>
              <a:ext cx="256" cy="253"/>
            </a:xfrm>
            <a:custGeom>
              <a:avLst/>
              <a:gdLst>
                <a:gd name="T0" fmla="*/ 8 w 256"/>
                <a:gd name="T1" fmla="*/ 190 h 253"/>
                <a:gd name="T2" fmla="*/ 71 w 256"/>
                <a:gd name="T3" fmla="*/ 115 h 253"/>
                <a:gd name="T4" fmla="*/ 203 w 256"/>
                <a:gd name="T5" fmla="*/ 16 h 253"/>
                <a:gd name="T6" fmla="*/ 251 w 256"/>
                <a:gd name="T7" fmla="*/ 19 h 253"/>
                <a:gd name="T8" fmla="*/ 236 w 256"/>
                <a:gd name="T9" fmla="*/ 46 h 253"/>
                <a:gd name="T10" fmla="*/ 176 w 256"/>
                <a:gd name="T11" fmla="*/ 82 h 253"/>
                <a:gd name="T12" fmla="*/ 92 w 256"/>
                <a:gd name="T13" fmla="*/ 154 h 253"/>
                <a:gd name="T14" fmla="*/ 23 w 256"/>
                <a:gd name="T15" fmla="*/ 247 h 253"/>
                <a:gd name="T16" fmla="*/ 8 w 256"/>
                <a:gd name="T17" fmla="*/ 190 h 25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56" h="253">
                  <a:moveTo>
                    <a:pt x="8" y="190"/>
                  </a:moveTo>
                  <a:cubicBezTo>
                    <a:pt x="16" y="168"/>
                    <a:pt x="38" y="144"/>
                    <a:pt x="71" y="115"/>
                  </a:cubicBezTo>
                  <a:cubicBezTo>
                    <a:pt x="104" y="86"/>
                    <a:pt x="173" y="32"/>
                    <a:pt x="203" y="16"/>
                  </a:cubicBezTo>
                  <a:cubicBezTo>
                    <a:pt x="233" y="0"/>
                    <a:pt x="246" y="14"/>
                    <a:pt x="251" y="19"/>
                  </a:cubicBezTo>
                  <a:cubicBezTo>
                    <a:pt x="256" y="24"/>
                    <a:pt x="249" y="35"/>
                    <a:pt x="236" y="46"/>
                  </a:cubicBezTo>
                  <a:cubicBezTo>
                    <a:pt x="223" y="57"/>
                    <a:pt x="200" y="64"/>
                    <a:pt x="176" y="82"/>
                  </a:cubicBezTo>
                  <a:cubicBezTo>
                    <a:pt x="152" y="100"/>
                    <a:pt x="118" y="126"/>
                    <a:pt x="92" y="154"/>
                  </a:cubicBezTo>
                  <a:cubicBezTo>
                    <a:pt x="66" y="182"/>
                    <a:pt x="36" y="241"/>
                    <a:pt x="23" y="247"/>
                  </a:cubicBezTo>
                  <a:cubicBezTo>
                    <a:pt x="10" y="253"/>
                    <a:pt x="0" y="212"/>
                    <a:pt x="8" y="190"/>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4" name="Freeform 5"/>
            <p:cNvSpPr>
              <a:spLocks/>
            </p:cNvSpPr>
            <p:nvPr userDrawn="1"/>
          </p:nvSpPr>
          <p:spPr bwMode="auto">
            <a:xfrm>
              <a:off x="56" y="0"/>
              <a:ext cx="708" cy="459"/>
            </a:xfrm>
            <a:custGeom>
              <a:avLst/>
              <a:gdLst/>
              <a:ahLst/>
              <a:cxnLst>
                <a:cxn ang="0">
                  <a:pos x="0" y="432"/>
                </a:cxn>
                <a:cxn ang="0">
                  <a:pos x="0" y="453"/>
                </a:cxn>
                <a:cxn ang="0">
                  <a:pos x="72" y="324"/>
                </a:cxn>
                <a:cxn ang="0">
                  <a:pos x="198" y="201"/>
                </a:cxn>
                <a:cxn ang="0">
                  <a:pos x="366" y="102"/>
                </a:cxn>
                <a:cxn ang="0">
                  <a:pos x="531" y="36"/>
                </a:cxn>
                <a:cxn ang="0">
                  <a:pos x="609" y="0"/>
                </a:cxn>
                <a:cxn ang="0">
                  <a:pos x="708" y="3"/>
                </a:cxn>
                <a:cxn ang="0">
                  <a:pos x="591" y="66"/>
                </a:cxn>
                <a:cxn ang="0">
                  <a:pos x="417" y="126"/>
                </a:cxn>
                <a:cxn ang="0">
                  <a:pos x="237" y="231"/>
                </a:cxn>
                <a:cxn ang="0">
                  <a:pos x="117" y="345"/>
                </a:cxn>
                <a:cxn ang="0">
                  <a:pos x="51" y="459"/>
                </a:cxn>
                <a:cxn ang="0">
                  <a:pos x="0" y="453"/>
                </a:cxn>
              </a:cxnLst>
              <a:rect l="0" t="0" r="r" b="b"/>
              <a:pathLst>
                <a:path w="708" h="459">
                  <a:moveTo>
                    <a:pt x="0" y="432"/>
                  </a:moveTo>
                  <a:lnTo>
                    <a:pt x="0" y="453"/>
                  </a:lnTo>
                  <a:cubicBezTo>
                    <a:pt x="12" y="435"/>
                    <a:pt x="39" y="366"/>
                    <a:pt x="72" y="324"/>
                  </a:cubicBezTo>
                  <a:cubicBezTo>
                    <a:pt x="105" y="282"/>
                    <a:pt x="149" y="238"/>
                    <a:pt x="198" y="201"/>
                  </a:cubicBezTo>
                  <a:cubicBezTo>
                    <a:pt x="247" y="164"/>
                    <a:pt x="311" y="129"/>
                    <a:pt x="366" y="102"/>
                  </a:cubicBezTo>
                  <a:cubicBezTo>
                    <a:pt x="421" y="75"/>
                    <a:pt x="490" y="53"/>
                    <a:pt x="531" y="36"/>
                  </a:cubicBezTo>
                  <a:cubicBezTo>
                    <a:pt x="572" y="19"/>
                    <a:pt x="580" y="5"/>
                    <a:pt x="609" y="0"/>
                  </a:cubicBezTo>
                  <a:lnTo>
                    <a:pt x="708" y="3"/>
                  </a:lnTo>
                  <a:cubicBezTo>
                    <a:pt x="705" y="14"/>
                    <a:pt x="640" y="45"/>
                    <a:pt x="591" y="66"/>
                  </a:cubicBezTo>
                  <a:cubicBezTo>
                    <a:pt x="542" y="87"/>
                    <a:pt x="476" y="98"/>
                    <a:pt x="417" y="126"/>
                  </a:cubicBezTo>
                  <a:cubicBezTo>
                    <a:pt x="358" y="154"/>
                    <a:pt x="287" y="195"/>
                    <a:pt x="237" y="231"/>
                  </a:cubicBezTo>
                  <a:cubicBezTo>
                    <a:pt x="187" y="267"/>
                    <a:pt x="148" y="307"/>
                    <a:pt x="117" y="345"/>
                  </a:cubicBezTo>
                  <a:cubicBezTo>
                    <a:pt x="86" y="383"/>
                    <a:pt x="70" y="441"/>
                    <a:pt x="51" y="459"/>
                  </a:cubicBezTo>
                  <a:lnTo>
                    <a:pt x="0" y="453"/>
                  </a:lnTo>
                </a:path>
              </a:pathLst>
            </a:custGeom>
            <a:gradFill rotWithShape="0">
              <a:gsLst>
                <a:gs pos="0">
                  <a:schemeClr val="bg2"/>
                </a:gs>
                <a:gs pos="50000">
                  <a:schemeClr val="accent2"/>
                </a:gs>
                <a:gs pos="100000">
                  <a:schemeClr val="bg2"/>
                </a:gs>
              </a:gsLst>
              <a:lin ang="54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39" name="Freeform 6"/>
            <p:cNvSpPr>
              <a:spLocks/>
            </p:cNvSpPr>
            <p:nvPr userDrawn="1"/>
          </p:nvSpPr>
          <p:spPr bwMode="auto">
            <a:xfrm>
              <a:off x="131" y="269"/>
              <a:ext cx="251" cy="194"/>
            </a:xfrm>
            <a:custGeom>
              <a:avLst/>
              <a:gdLst>
                <a:gd name="T0" fmla="*/ 21 w 251"/>
                <a:gd name="T1" fmla="*/ 163 h 194"/>
                <a:gd name="T2" fmla="*/ 9 w 251"/>
                <a:gd name="T3" fmla="*/ 184 h 194"/>
                <a:gd name="T4" fmla="*/ 75 w 251"/>
                <a:gd name="T5" fmla="*/ 103 h 194"/>
                <a:gd name="T6" fmla="*/ 165 w 251"/>
                <a:gd name="T7" fmla="*/ 28 h 194"/>
                <a:gd name="T8" fmla="*/ 207 w 251"/>
                <a:gd name="T9" fmla="*/ 7 h 194"/>
                <a:gd name="T10" fmla="*/ 246 w 251"/>
                <a:gd name="T11" fmla="*/ 4 h 194"/>
                <a:gd name="T12" fmla="*/ 237 w 251"/>
                <a:gd name="T13" fmla="*/ 34 h 194"/>
                <a:gd name="T14" fmla="*/ 183 w 251"/>
                <a:gd name="T15" fmla="*/ 61 h 194"/>
                <a:gd name="T16" fmla="*/ 108 w 251"/>
                <a:gd name="T17" fmla="*/ 124 h 194"/>
                <a:gd name="T18" fmla="*/ 54 w 251"/>
                <a:gd name="T19" fmla="*/ 190 h 194"/>
                <a:gd name="T20" fmla="*/ 6 w 251"/>
                <a:gd name="T21" fmla="*/ 184 h 19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51" h="194">
                  <a:moveTo>
                    <a:pt x="21" y="163"/>
                  </a:moveTo>
                  <a:cubicBezTo>
                    <a:pt x="10" y="178"/>
                    <a:pt x="0" y="194"/>
                    <a:pt x="9" y="184"/>
                  </a:cubicBezTo>
                  <a:cubicBezTo>
                    <a:pt x="18" y="174"/>
                    <a:pt x="49" y="129"/>
                    <a:pt x="75" y="103"/>
                  </a:cubicBezTo>
                  <a:cubicBezTo>
                    <a:pt x="101" y="77"/>
                    <a:pt x="143" y="44"/>
                    <a:pt x="165" y="28"/>
                  </a:cubicBezTo>
                  <a:cubicBezTo>
                    <a:pt x="187" y="12"/>
                    <a:pt x="194" y="11"/>
                    <a:pt x="207" y="7"/>
                  </a:cubicBezTo>
                  <a:cubicBezTo>
                    <a:pt x="220" y="3"/>
                    <a:pt x="241" y="0"/>
                    <a:pt x="246" y="4"/>
                  </a:cubicBezTo>
                  <a:cubicBezTo>
                    <a:pt x="251" y="8"/>
                    <a:pt x="247" y="25"/>
                    <a:pt x="237" y="34"/>
                  </a:cubicBezTo>
                  <a:cubicBezTo>
                    <a:pt x="227" y="43"/>
                    <a:pt x="204" y="46"/>
                    <a:pt x="183" y="61"/>
                  </a:cubicBezTo>
                  <a:cubicBezTo>
                    <a:pt x="162" y="76"/>
                    <a:pt x="129" y="103"/>
                    <a:pt x="108" y="124"/>
                  </a:cubicBezTo>
                  <a:cubicBezTo>
                    <a:pt x="87" y="145"/>
                    <a:pt x="71" y="180"/>
                    <a:pt x="54" y="190"/>
                  </a:cubicBezTo>
                  <a:lnTo>
                    <a:pt x="6" y="184"/>
                  </a:lnTo>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0" name="Freeform 7"/>
            <p:cNvSpPr>
              <a:spLocks/>
            </p:cNvSpPr>
            <p:nvPr userDrawn="1"/>
          </p:nvSpPr>
          <p:spPr bwMode="auto">
            <a:xfrm>
              <a:off x="341" y="0"/>
              <a:ext cx="159" cy="72"/>
            </a:xfrm>
            <a:custGeom>
              <a:avLst/>
              <a:gdLst>
                <a:gd name="T0" fmla="*/ 99 w 159"/>
                <a:gd name="T1" fmla="*/ 0 h 72"/>
                <a:gd name="T2" fmla="*/ 15 w 159"/>
                <a:gd name="T3" fmla="*/ 36 h 72"/>
                <a:gd name="T4" fmla="*/ 6 w 159"/>
                <a:gd name="T5" fmla="*/ 60 h 72"/>
                <a:gd name="T6" fmla="*/ 36 w 159"/>
                <a:gd name="T7" fmla="*/ 69 h 72"/>
                <a:gd name="T8" fmla="*/ 87 w 159"/>
                <a:gd name="T9" fmla="*/ 42 h 72"/>
                <a:gd name="T10" fmla="*/ 159 w 159"/>
                <a:gd name="T11" fmla="*/ 0 h 72"/>
                <a:gd name="T12" fmla="*/ 99 w 159"/>
                <a:gd name="T13" fmla="*/ 0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9" h="72">
                  <a:moveTo>
                    <a:pt x="99" y="0"/>
                  </a:moveTo>
                  <a:cubicBezTo>
                    <a:pt x="75" y="6"/>
                    <a:pt x="30" y="26"/>
                    <a:pt x="15" y="36"/>
                  </a:cubicBezTo>
                  <a:cubicBezTo>
                    <a:pt x="0" y="46"/>
                    <a:pt x="3" y="55"/>
                    <a:pt x="6" y="60"/>
                  </a:cubicBezTo>
                  <a:cubicBezTo>
                    <a:pt x="9" y="65"/>
                    <a:pt x="23" y="72"/>
                    <a:pt x="36" y="69"/>
                  </a:cubicBezTo>
                  <a:cubicBezTo>
                    <a:pt x="49" y="66"/>
                    <a:pt x="67" y="53"/>
                    <a:pt x="87" y="42"/>
                  </a:cubicBezTo>
                  <a:cubicBezTo>
                    <a:pt x="107" y="31"/>
                    <a:pt x="158" y="6"/>
                    <a:pt x="159" y="0"/>
                  </a:cubicBezTo>
                  <a:lnTo>
                    <a:pt x="99"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1" name="Freeform 8"/>
            <p:cNvSpPr>
              <a:spLocks/>
            </p:cNvSpPr>
            <p:nvPr userDrawn="1"/>
          </p:nvSpPr>
          <p:spPr bwMode="auto">
            <a:xfrm>
              <a:off x="488" y="0"/>
              <a:ext cx="455" cy="216"/>
            </a:xfrm>
            <a:custGeom>
              <a:avLst/>
              <a:gdLst>
                <a:gd name="T0" fmla="*/ 395 w 455"/>
                <a:gd name="T1" fmla="*/ 0 h 216"/>
                <a:gd name="T2" fmla="*/ 338 w 455"/>
                <a:gd name="T3" fmla="*/ 48 h 216"/>
                <a:gd name="T4" fmla="*/ 242 w 455"/>
                <a:gd name="T5" fmla="*/ 102 h 216"/>
                <a:gd name="T6" fmla="*/ 104 w 455"/>
                <a:gd name="T7" fmla="*/ 147 h 216"/>
                <a:gd name="T8" fmla="*/ 35 w 455"/>
                <a:gd name="T9" fmla="*/ 168 h 216"/>
                <a:gd name="T10" fmla="*/ 8 w 455"/>
                <a:gd name="T11" fmla="*/ 192 h 216"/>
                <a:gd name="T12" fmla="*/ 8 w 455"/>
                <a:gd name="T13" fmla="*/ 213 h 216"/>
                <a:gd name="T14" fmla="*/ 59 w 455"/>
                <a:gd name="T15" fmla="*/ 213 h 216"/>
                <a:gd name="T16" fmla="*/ 86 w 455"/>
                <a:gd name="T17" fmla="*/ 192 h 216"/>
                <a:gd name="T18" fmla="*/ 173 w 455"/>
                <a:gd name="T19" fmla="*/ 159 h 216"/>
                <a:gd name="T20" fmla="*/ 299 w 455"/>
                <a:gd name="T21" fmla="*/ 126 h 216"/>
                <a:gd name="T22" fmla="*/ 392 w 455"/>
                <a:gd name="T23" fmla="*/ 72 h 216"/>
                <a:gd name="T24" fmla="*/ 455 w 455"/>
                <a:gd name="T25" fmla="*/ 0 h 216"/>
                <a:gd name="T26" fmla="*/ 395 w 455"/>
                <a:gd name="T27" fmla="*/ 0 h 2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55" h="216">
                  <a:moveTo>
                    <a:pt x="395" y="0"/>
                  </a:moveTo>
                  <a:cubicBezTo>
                    <a:pt x="376" y="8"/>
                    <a:pt x="364" y="31"/>
                    <a:pt x="338" y="48"/>
                  </a:cubicBezTo>
                  <a:cubicBezTo>
                    <a:pt x="312" y="65"/>
                    <a:pt x="281" y="86"/>
                    <a:pt x="242" y="102"/>
                  </a:cubicBezTo>
                  <a:cubicBezTo>
                    <a:pt x="203" y="118"/>
                    <a:pt x="138" y="136"/>
                    <a:pt x="104" y="147"/>
                  </a:cubicBezTo>
                  <a:cubicBezTo>
                    <a:pt x="70" y="158"/>
                    <a:pt x="51" y="161"/>
                    <a:pt x="35" y="168"/>
                  </a:cubicBezTo>
                  <a:cubicBezTo>
                    <a:pt x="19" y="175"/>
                    <a:pt x="12" y="185"/>
                    <a:pt x="8" y="192"/>
                  </a:cubicBezTo>
                  <a:cubicBezTo>
                    <a:pt x="4" y="199"/>
                    <a:pt x="0" y="210"/>
                    <a:pt x="8" y="213"/>
                  </a:cubicBezTo>
                  <a:cubicBezTo>
                    <a:pt x="16" y="216"/>
                    <a:pt x="46" y="216"/>
                    <a:pt x="59" y="213"/>
                  </a:cubicBezTo>
                  <a:cubicBezTo>
                    <a:pt x="72" y="210"/>
                    <a:pt x="67" y="201"/>
                    <a:pt x="86" y="192"/>
                  </a:cubicBezTo>
                  <a:cubicBezTo>
                    <a:pt x="105" y="183"/>
                    <a:pt x="138" y="170"/>
                    <a:pt x="173" y="159"/>
                  </a:cubicBezTo>
                  <a:cubicBezTo>
                    <a:pt x="208" y="148"/>
                    <a:pt x="263" y="140"/>
                    <a:pt x="299" y="126"/>
                  </a:cubicBezTo>
                  <a:cubicBezTo>
                    <a:pt x="335" y="112"/>
                    <a:pt x="366" y="93"/>
                    <a:pt x="392" y="72"/>
                  </a:cubicBezTo>
                  <a:cubicBezTo>
                    <a:pt x="418" y="51"/>
                    <a:pt x="454" y="12"/>
                    <a:pt x="455" y="0"/>
                  </a:cubicBezTo>
                  <a:lnTo>
                    <a:pt x="395" y="0"/>
                  </a:ln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2" name="Freeform 9"/>
            <p:cNvSpPr>
              <a:spLocks/>
            </p:cNvSpPr>
            <p:nvPr userDrawn="1"/>
          </p:nvSpPr>
          <p:spPr bwMode="auto">
            <a:xfrm>
              <a:off x="1448" y="37"/>
              <a:ext cx="414" cy="108"/>
            </a:xfrm>
            <a:custGeom>
              <a:avLst/>
              <a:gdLst>
                <a:gd name="T0" fmla="*/ 0 w 414"/>
                <a:gd name="T1" fmla="*/ 11 h 108"/>
                <a:gd name="T2" fmla="*/ 24 w 414"/>
                <a:gd name="T3" fmla="*/ 11 h 108"/>
                <a:gd name="T4" fmla="*/ 156 w 414"/>
                <a:gd name="T5" fmla="*/ 2 h 108"/>
                <a:gd name="T6" fmla="*/ 288 w 414"/>
                <a:gd name="T7" fmla="*/ 23 h 108"/>
                <a:gd name="T8" fmla="*/ 384 w 414"/>
                <a:gd name="T9" fmla="*/ 53 h 108"/>
                <a:gd name="T10" fmla="*/ 411 w 414"/>
                <a:gd name="T11" fmla="*/ 74 h 108"/>
                <a:gd name="T12" fmla="*/ 405 w 414"/>
                <a:gd name="T13" fmla="*/ 104 h 108"/>
                <a:gd name="T14" fmla="*/ 363 w 414"/>
                <a:gd name="T15" fmla="*/ 101 h 108"/>
                <a:gd name="T16" fmla="*/ 294 w 414"/>
                <a:gd name="T17" fmla="*/ 77 h 108"/>
                <a:gd name="T18" fmla="*/ 174 w 414"/>
                <a:gd name="T19" fmla="*/ 50 h 108"/>
                <a:gd name="T20" fmla="*/ 72 w 414"/>
                <a:gd name="T21" fmla="*/ 62 h 108"/>
                <a:gd name="T22" fmla="*/ 36 w 414"/>
                <a:gd name="T23" fmla="*/ 59 h 108"/>
                <a:gd name="T24" fmla="*/ 0 w 414"/>
                <a:gd name="T25" fmla="*/ 11 h 10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4" h="108">
                  <a:moveTo>
                    <a:pt x="0" y="11"/>
                  </a:moveTo>
                  <a:lnTo>
                    <a:pt x="24" y="11"/>
                  </a:lnTo>
                  <a:cubicBezTo>
                    <a:pt x="50" y="9"/>
                    <a:pt x="112" y="0"/>
                    <a:pt x="156" y="2"/>
                  </a:cubicBezTo>
                  <a:cubicBezTo>
                    <a:pt x="200" y="4"/>
                    <a:pt x="250" y="15"/>
                    <a:pt x="288" y="23"/>
                  </a:cubicBezTo>
                  <a:cubicBezTo>
                    <a:pt x="326" y="31"/>
                    <a:pt x="363" y="44"/>
                    <a:pt x="384" y="53"/>
                  </a:cubicBezTo>
                  <a:cubicBezTo>
                    <a:pt x="405" y="62"/>
                    <a:pt x="408" y="66"/>
                    <a:pt x="411" y="74"/>
                  </a:cubicBezTo>
                  <a:cubicBezTo>
                    <a:pt x="414" y="82"/>
                    <a:pt x="413" y="100"/>
                    <a:pt x="405" y="104"/>
                  </a:cubicBezTo>
                  <a:cubicBezTo>
                    <a:pt x="397" y="108"/>
                    <a:pt x="381" y="105"/>
                    <a:pt x="363" y="101"/>
                  </a:cubicBezTo>
                  <a:cubicBezTo>
                    <a:pt x="345" y="97"/>
                    <a:pt x="325" y="85"/>
                    <a:pt x="294" y="77"/>
                  </a:cubicBezTo>
                  <a:cubicBezTo>
                    <a:pt x="263" y="69"/>
                    <a:pt x="211" y="53"/>
                    <a:pt x="174" y="50"/>
                  </a:cubicBezTo>
                  <a:cubicBezTo>
                    <a:pt x="137" y="47"/>
                    <a:pt x="95" y="61"/>
                    <a:pt x="72" y="62"/>
                  </a:cubicBezTo>
                  <a:cubicBezTo>
                    <a:pt x="49" y="63"/>
                    <a:pt x="48" y="66"/>
                    <a:pt x="36" y="59"/>
                  </a:cubicBezTo>
                  <a:cubicBezTo>
                    <a:pt x="24" y="52"/>
                    <a:pt x="13" y="36"/>
                    <a:pt x="0" y="11"/>
                  </a:cubicBezTo>
                  <a:close/>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3" name="Freeform 10"/>
            <p:cNvSpPr>
              <a:spLocks/>
            </p:cNvSpPr>
            <p:nvPr userDrawn="1"/>
          </p:nvSpPr>
          <p:spPr bwMode="auto">
            <a:xfrm>
              <a:off x="1790" y="0"/>
              <a:ext cx="520" cy="225"/>
            </a:xfrm>
            <a:custGeom>
              <a:avLst/>
              <a:gdLst>
                <a:gd name="T0" fmla="*/ 42 w 520"/>
                <a:gd name="T1" fmla="*/ 0 h 225"/>
                <a:gd name="T2" fmla="*/ 12 w 520"/>
                <a:gd name="T3" fmla="*/ 24 h 225"/>
                <a:gd name="T4" fmla="*/ 114 w 520"/>
                <a:gd name="T5" fmla="*/ 54 h 225"/>
                <a:gd name="T6" fmla="*/ 240 w 520"/>
                <a:gd name="T7" fmla="*/ 117 h 225"/>
                <a:gd name="T8" fmla="*/ 333 w 520"/>
                <a:gd name="T9" fmla="*/ 153 h 225"/>
                <a:gd name="T10" fmla="*/ 438 w 520"/>
                <a:gd name="T11" fmla="*/ 219 h 225"/>
                <a:gd name="T12" fmla="*/ 426 w 520"/>
                <a:gd name="T13" fmla="*/ 192 h 225"/>
                <a:gd name="T14" fmla="*/ 441 w 520"/>
                <a:gd name="T15" fmla="*/ 180 h 225"/>
                <a:gd name="T16" fmla="*/ 519 w 520"/>
                <a:gd name="T17" fmla="*/ 216 h 225"/>
                <a:gd name="T18" fmla="*/ 450 w 520"/>
                <a:gd name="T19" fmla="*/ 162 h 225"/>
                <a:gd name="T20" fmla="*/ 381 w 520"/>
                <a:gd name="T21" fmla="*/ 135 h 225"/>
                <a:gd name="T22" fmla="*/ 285 w 520"/>
                <a:gd name="T23" fmla="*/ 84 h 225"/>
                <a:gd name="T24" fmla="*/ 186 w 520"/>
                <a:gd name="T25" fmla="*/ 18 h 225"/>
                <a:gd name="T26" fmla="*/ 123 w 520"/>
                <a:gd name="T27" fmla="*/ 0 h 225"/>
                <a:gd name="T28" fmla="*/ 42 w 520"/>
                <a:gd name="T29" fmla="*/ 0 h 22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20" h="225">
                  <a:moveTo>
                    <a:pt x="42" y="0"/>
                  </a:moveTo>
                  <a:cubicBezTo>
                    <a:pt x="24" y="4"/>
                    <a:pt x="0" y="15"/>
                    <a:pt x="12" y="24"/>
                  </a:cubicBezTo>
                  <a:cubicBezTo>
                    <a:pt x="24" y="33"/>
                    <a:pt x="76" y="39"/>
                    <a:pt x="114" y="54"/>
                  </a:cubicBezTo>
                  <a:cubicBezTo>
                    <a:pt x="152" y="69"/>
                    <a:pt x="203" y="100"/>
                    <a:pt x="240" y="117"/>
                  </a:cubicBezTo>
                  <a:cubicBezTo>
                    <a:pt x="277" y="134"/>
                    <a:pt x="300" y="136"/>
                    <a:pt x="333" y="153"/>
                  </a:cubicBezTo>
                  <a:cubicBezTo>
                    <a:pt x="366" y="170"/>
                    <a:pt x="423" y="213"/>
                    <a:pt x="438" y="219"/>
                  </a:cubicBezTo>
                  <a:cubicBezTo>
                    <a:pt x="453" y="225"/>
                    <a:pt x="426" y="198"/>
                    <a:pt x="426" y="192"/>
                  </a:cubicBezTo>
                  <a:cubicBezTo>
                    <a:pt x="426" y="186"/>
                    <a:pt x="426" y="176"/>
                    <a:pt x="441" y="180"/>
                  </a:cubicBezTo>
                  <a:cubicBezTo>
                    <a:pt x="456" y="184"/>
                    <a:pt x="518" y="219"/>
                    <a:pt x="519" y="216"/>
                  </a:cubicBezTo>
                  <a:cubicBezTo>
                    <a:pt x="520" y="213"/>
                    <a:pt x="473" y="176"/>
                    <a:pt x="450" y="162"/>
                  </a:cubicBezTo>
                  <a:cubicBezTo>
                    <a:pt x="427" y="148"/>
                    <a:pt x="408" y="148"/>
                    <a:pt x="381" y="135"/>
                  </a:cubicBezTo>
                  <a:cubicBezTo>
                    <a:pt x="354" y="122"/>
                    <a:pt x="318" y="104"/>
                    <a:pt x="285" y="84"/>
                  </a:cubicBezTo>
                  <a:cubicBezTo>
                    <a:pt x="252" y="64"/>
                    <a:pt x="213" y="32"/>
                    <a:pt x="186" y="18"/>
                  </a:cubicBezTo>
                  <a:cubicBezTo>
                    <a:pt x="159" y="4"/>
                    <a:pt x="147" y="2"/>
                    <a:pt x="123" y="0"/>
                  </a:cubicBezTo>
                  <a:lnTo>
                    <a:pt x="42" y="0"/>
                  </a:ln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4" name="Freeform 11"/>
            <p:cNvSpPr>
              <a:spLocks/>
            </p:cNvSpPr>
            <p:nvPr userDrawn="1"/>
          </p:nvSpPr>
          <p:spPr bwMode="auto">
            <a:xfrm>
              <a:off x="1943" y="154"/>
              <a:ext cx="431" cy="233"/>
            </a:xfrm>
            <a:custGeom>
              <a:avLst/>
              <a:gdLst>
                <a:gd name="T0" fmla="*/ 6 w 431"/>
                <a:gd name="T1" fmla="*/ 38 h 233"/>
                <a:gd name="T2" fmla="*/ 9 w 431"/>
                <a:gd name="T3" fmla="*/ 20 h 233"/>
                <a:gd name="T4" fmla="*/ 42 w 431"/>
                <a:gd name="T5" fmla="*/ 2 h 233"/>
                <a:gd name="T6" fmla="*/ 90 w 431"/>
                <a:gd name="T7" fmla="*/ 35 h 233"/>
                <a:gd name="T8" fmla="*/ 189 w 431"/>
                <a:gd name="T9" fmla="*/ 89 h 233"/>
                <a:gd name="T10" fmla="*/ 288 w 431"/>
                <a:gd name="T11" fmla="*/ 140 h 233"/>
                <a:gd name="T12" fmla="*/ 375 w 431"/>
                <a:gd name="T13" fmla="*/ 176 h 233"/>
                <a:gd name="T14" fmla="*/ 396 w 431"/>
                <a:gd name="T15" fmla="*/ 176 h 233"/>
                <a:gd name="T16" fmla="*/ 429 w 431"/>
                <a:gd name="T17" fmla="*/ 212 h 233"/>
                <a:gd name="T18" fmla="*/ 408 w 431"/>
                <a:gd name="T19" fmla="*/ 233 h 233"/>
                <a:gd name="T20" fmla="*/ 333 w 431"/>
                <a:gd name="T21" fmla="*/ 212 h 233"/>
                <a:gd name="T22" fmla="*/ 186 w 431"/>
                <a:gd name="T23" fmla="*/ 143 h 233"/>
                <a:gd name="T24" fmla="*/ 48 w 431"/>
                <a:gd name="T25" fmla="*/ 68 h 233"/>
                <a:gd name="T26" fmla="*/ 6 w 431"/>
                <a:gd name="T27" fmla="*/ 38 h 23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31" h="233">
                  <a:moveTo>
                    <a:pt x="6" y="38"/>
                  </a:moveTo>
                  <a:cubicBezTo>
                    <a:pt x="0" y="26"/>
                    <a:pt x="3" y="26"/>
                    <a:pt x="9" y="20"/>
                  </a:cubicBezTo>
                  <a:cubicBezTo>
                    <a:pt x="15" y="14"/>
                    <a:pt x="29" y="0"/>
                    <a:pt x="42" y="2"/>
                  </a:cubicBezTo>
                  <a:cubicBezTo>
                    <a:pt x="55" y="4"/>
                    <a:pt x="66" y="21"/>
                    <a:pt x="90" y="35"/>
                  </a:cubicBezTo>
                  <a:cubicBezTo>
                    <a:pt x="114" y="49"/>
                    <a:pt x="156" y="72"/>
                    <a:pt x="189" y="89"/>
                  </a:cubicBezTo>
                  <a:cubicBezTo>
                    <a:pt x="222" y="106"/>
                    <a:pt x="257" y="126"/>
                    <a:pt x="288" y="140"/>
                  </a:cubicBezTo>
                  <a:cubicBezTo>
                    <a:pt x="319" y="154"/>
                    <a:pt x="357" y="170"/>
                    <a:pt x="375" y="176"/>
                  </a:cubicBezTo>
                  <a:cubicBezTo>
                    <a:pt x="393" y="182"/>
                    <a:pt x="387" y="170"/>
                    <a:pt x="396" y="176"/>
                  </a:cubicBezTo>
                  <a:cubicBezTo>
                    <a:pt x="405" y="182"/>
                    <a:pt x="427" y="203"/>
                    <a:pt x="429" y="212"/>
                  </a:cubicBezTo>
                  <a:cubicBezTo>
                    <a:pt x="431" y="221"/>
                    <a:pt x="424" y="233"/>
                    <a:pt x="408" y="233"/>
                  </a:cubicBezTo>
                  <a:cubicBezTo>
                    <a:pt x="392" y="233"/>
                    <a:pt x="370" y="227"/>
                    <a:pt x="333" y="212"/>
                  </a:cubicBezTo>
                  <a:cubicBezTo>
                    <a:pt x="296" y="197"/>
                    <a:pt x="234" y="167"/>
                    <a:pt x="186" y="143"/>
                  </a:cubicBezTo>
                  <a:cubicBezTo>
                    <a:pt x="138" y="119"/>
                    <a:pt x="78" y="86"/>
                    <a:pt x="48" y="68"/>
                  </a:cubicBezTo>
                  <a:cubicBezTo>
                    <a:pt x="18" y="50"/>
                    <a:pt x="12" y="50"/>
                    <a:pt x="6" y="38"/>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5" name="Freeform 12"/>
            <p:cNvSpPr>
              <a:spLocks/>
            </p:cNvSpPr>
            <p:nvPr userDrawn="1"/>
          </p:nvSpPr>
          <p:spPr bwMode="auto">
            <a:xfrm>
              <a:off x="2262" y="87"/>
              <a:ext cx="396" cy="227"/>
            </a:xfrm>
            <a:custGeom>
              <a:avLst/>
              <a:gdLst>
                <a:gd name="T0" fmla="*/ 2 w 396"/>
                <a:gd name="T1" fmla="*/ 9 h 227"/>
                <a:gd name="T2" fmla="*/ 53 w 396"/>
                <a:gd name="T3" fmla="*/ 66 h 227"/>
                <a:gd name="T4" fmla="*/ 176 w 396"/>
                <a:gd name="T5" fmla="*/ 132 h 227"/>
                <a:gd name="T6" fmla="*/ 293 w 396"/>
                <a:gd name="T7" fmla="*/ 189 h 227"/>
                <a:gd name="T8" fmla="*/ 341 w 396"/>
                <a:gd name="T9" fmla="*/ 222 h 227"/>
                <a:gd name="T10" fmla="*/ 377 w 396"/>
                <a:gd name="T11" fmla="*/ 219 h 227"/>
                <a:gd name="T12" fmla="*/ 377 w 396"/>
                <a:gd name="T13" fmla="*/ 180 h 227"/>
                <a:gd name="T14" fmla="*/ 260 w 396"/>
                <a:gd name="T15" fmla="*/ 126 h 227"/>
                <a:gd name="T16" fmla="*/ 113 w 396"/>
                <a:gd name="T17" fmla="*/ 51 h 227"/>
                <a:gd name="T18" fmla="*/ 41 w 396"/>
                <a:gd name="T19" fmla="*/ 9 h 227"/>
                <a:gd name="T20" fmla="*/ 2 w 396"/>
                <a:gd name="T21" fmla="*/ 9 h 2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6" h="227">
                  <a:moveTo>
                    <a:pt x="2" y="9"/>
                  </a:moveTo>
                  <a:cubicBezTo>
                    <a:pt x="4" y="18"/>
                    <a:pt x="24" y="45"/>
                    <a:pt x="53" y="66"/>
                  </a:cubicBezTo>
                  <a:cubicBezTo>
                    <a:pt x="82" y="87"/>
                    <a:pt x="136" y="111"/>
                    <a:pt x="176" y="132"/>
                  </a:cubicBezTo>
                  <a:cubicBezTo>
                    <a:pt x="216" y="153"/>
                    <a:pt x="266" y="174"/>
                    <a:pt x="293" y="189"/>
                  </a:cubicBezTo>
                  <a:cubicBezTo>
                    <a:pt x="320" y="204"/>
                    <a:pt x="327" y="217"/>
                    <a:pt x="341" y="222"/>
                  </a:cubicBezTo>
                  <a:cubicBezTo>
                    <a:pt x="355" y="227"/>
                    <a:pt x="371" y="226"/>
                    <a:pt x="377" y="219"/>
                  </a:cubicBezTo>
                  <a:cubicBezTo>
                    <a:pt x="383" y="212"/>
                    <a:pt x="396" y="195"/>
                    <a:pt x="377" y="180"/>
                  </a:cubicBezTo>
                  <a:cubicBezTo>
                    <a:pt x="358" y="165"/>
                    <a:pt x="304" y="147"/>
                    <a:pt x="260" y="126"/>
                  </a:cubicBezTo>
                  <a:cubicBezTo>
                    <a:pt x="216" y="105"/>
                    <a:pt x="149" y="70"/>
                    <a:pt x="113" y="51"/>
                  </a:cubicBezTo>
                  <a:cubicBezTo>
                    <a:pt x="77" y="32"/>
                    <a:pt x="60" y="17"/>
                    <a:pt x="41" y="9"/>
                  </a:cubicBezTo>
                  <a:cubicBezTo>
                    <a:pt x="22" y="1"/>
                    <a:pt x="0" y="0"/>
                    <a:pt x="2" y="9"/>
                  </a:cubicBezTo>
                  <a:close/>
                </a:path>
              </a:pathLst>
            </a:custGeom>
            <a:gradFill rotWithShape="0">
              <a:gsLst>
                <a:gs pos="0">
                  <a:schemeClr val="accent2"/>
                </a:gs>
                <a:gs pos="100000">
                  <a:schemeClr val="bg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6" name="Freeform 13"/>
            <p:cNvSpPr>
              <a:spLocks/>
            </p:cNvSpPr>
            <p:nvPr userDrawn="1"/>
          </p:nvSpPr>
          <p:spPr bwMode="auto">
            <a:xfrm>
              <a:off x="2264" y="240"/>
              <a:ext cx="516" cy="223"/>
            </a:xfrm>
            <a:custGeom>
              <a:avLst/>
              <a:gdLst>
                <a:gd name="T0" fmla="*/ 3 w 516"/>
                <a:gd name="T1" fmla="*/ 10 h 223"/>
                <a:gd name="T2" fmla="*/ 105 w 516"/>
                <a:gd name="T3" fmla="*/ 97 h 223"/>
                <a:gd name="T4" fmla="*/ 243 w 516"/>
                <a:gd name="T5" fmla="*/ 178 h 223"/>
                <a:gd name="T6" fmla="*/ 357 w 516"/>
                <a:gd name="T7" fmla="*/ 217 h 223"/>
                <a:gd name="T8" fmla="*/ 498 w 516"/>
                <a:gd name="T9" fmla="*/ 214 h 223"/>
                <a:gd name="T10" fmla="*/ 468 w 516"/>
                <a:gd name="T11" fmla="*/ 187 h 223"/>
                <a:gd name="T12" fmla="*/ 309 w 516"/>
                <a:gd name="T13" fmla="*/ 136 h 223"/>
                <a:gd name="T14" fmla="*/ 123 w 516"/>
                <a:gd name="T15" fmla="*/ 34 h 223"/>
                <a:gd name="T16" fmla="*/ 3 w 516"/>
                <a:gd name="T17" fmla="*/ 10 h 2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6" h="223">
                  <a:moveTo>
                    <a:pt x="3" y="10"/>
                  </a:moveTo>
                  <a:cubicBezTo>
                    <a:pt x="0" y="20"/>
                    <a:pt x="65" y="69"/>
                    <a:pt x="105" y="97"/>
                  </a:cubicBezTo>
                  <a:cubicBezTo>
                    <a:pt x="145" y="125"/>
                    <a:pt x="201" y="158"/>
                    <a:pt x="243" y="178"/>
                  </a:cubicBezTo>
                  <a:cubicBezTo>
                    <a:pt x="285" y="198"/>
                    <a:pt x="315" y="211"/>
                    <a:pt x="357" y="217"/>
                  </a:cubicBezTo>
                  <a:cubicBezTo>
                    <a:pt x="399" y="223"/>
                    <a:pt x="480" y="219"/>
                    <a:pt x="498" y="214"/>
                  </a:cubicBezTo>
                  <a:cubicBezTo>
                    <a:pt x="516" y="209"/>
                    <a:pt x="499" y="200"/>
                    <a:pt x="468" y="187"/>
                  </a:cubicBezTo>
                  <a:cubicBezTo>
                    <a:pt x="437" y="174"/>
                    <a:pt x="366" y="161"/>
                    <a:pt x="309" y="136"/>
                  </a:cubicBezTo>
                  <a:cubicBezTo>
                    <a:pt x="252" y="111"/>
                    <a:pt x="172" y="54"/>
                    <a:pt x="123" y="34"/>
                  </a:cubicBezTo>
                  <a:cubicBezTo>
                    <a:pt x="74" y="14"/>
                    <a:pt x="6" y="0"/>
                    <a:pt x="3" y="10"/>
                  </a:cubicBezTo>
                  <a:close/>
                </a:path>
              </a:pathLst>
            </a:custGeom>
            <a:gradFill rotWithShape="0">
              <a:gsLst>
                <a:gs pos="0">
                  <a:schemeClr val="bg2"/>
                </a:gs>
                <a:gs pos="100000">
                  <a:schemeClr val="accent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7" name="Freeform 14"/>
            <p:cNvSpPr>
              <a:spLocks/>
            </p:cNvSpPr>
            <p:nvPr userDrawn="1"/>
          </p:nvSpPr>
          <p:spPr bwMode="auto">
            <a:xfrm>
              <a:off x="2723" y="324"/>
              <a:ext cx="414" cy="100"/>
            </a:xfrm>
            <a:custGeom>
              <a:avLst/>
              <a:gdLst>
                <a:gd name="T0" fmla="*/ 69 w 414"/>
                <a:gd name="T1" fmla="*/ 60 h 100"/>
                <a:gd name="T2" fmla="*/ 12 w 414"/>
                <a:gd name="T3" fmla="*/ 42 h 100"/>
                <a:gd name="T4" fmla="*/ 3 w 414"/>
                <a:gd name="T5" fmla="*/ 15 h 100"/>
                <a:gd name="T6" fmla="*/ 30 w 414"/>
                <a:gd name="T7" fmla="*/ 0 h 100"/>
                <a:gd name="T8" fmla="*/ 117 w 414"/>
                <a:gd name="T9" fmla="*/ 18 h 100"/>
                <a:gd name="T10" fmla="*/ 243 w 414"/>
                <a:gd name="T11" fmla="*/ 48 h 100"/>
                <a:gd name="T12" fmla="*/ 387 w 414"/>
                <a:gd name="T13" fmla="*/ 48 h 100"/>
                <a:gd name="T14" fmla="*/ 408 w 414"/>
                <a:gd name="T15" fmla="*/ 54 h 100"/>
                <a:gd name="T16" fmla="*/ 381 w 414"/>
                <a:gd name="T17" fmla="*/ 87 h 100"/>
                <a:gd name="T18" fmla="*/ 318 w 414"/>
                <a:gd name="T19" fmla="*/ 99 h 100"/>
                <a:gd name="T20" fmla="*/ 195 w 414"/>
                <a:gd name="T21" fmla="*/ 93 h 100"/>
                <a:gd name="T22" fmla="*/ 69 w 414"/>
                <a:gd name="T23" fmla="*/ 60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414" h="100">
                  <a:moveTo>
                    <a:pt x="69" y="60"/>
                  </a:moveTo>
                  <a:cubicBezTo>
                    <a:pt x="39" y="52"/>
                    <a:pt x="23" y="49"/>
                    <a:pt x="12" y="42"/>
                  </a:cubicBezTo>
                  <a:cubicBezTo>
                    <a:pt x="1" y="35"/>
                    <a:pt x="0" y="22"/>
                    <a:pt x="3" y="15"/>
                  </a:cubicBezTo>
                  <a:cubicBezTo>
                    <a:pt x="6" y="8"/>
                    <a:pt x="11" y="0"/>
                    <a:pt x="30" y="0"/>
                  </a:cubicBezTo>
                  <a:cubicBezTo>
                    <a:pt x="49" y="0"/>
                    <a:pt x="82" y="10"/>
                    <a:pt x="117" y="18"/>
                  </a:cubicBezTo>
                  <a:cubicBezTo>
                    <a:pt x="152" y="26"/>
                    <a:pt x="198" y="43"/>
                    <a:pt x="243" y="48"/>
                  </a:cubicBezTo>
                  <a:cubicBezTo>
                    <a:pt x="288" y="53"/>
                    <a:pt x="360" y="47"/>
                    <a:pt x="387" y="48"/>
                  </a:cubicBezTo>
                  <a:cubicBezTo>
                    <a:pt x="414" y="49"/>
                    <a:pt x="409" y="48"/>
                    <a:pt x="408" y="54"/>
                  </a:cubicBezTo>
                  <a:cubicBezTo>
                    <a:pt x="407" y="60"/>
                    <a:pt x="396" y="80"/>
                    <a:pt x="381" y="87"/>
                  </a:cubicBezTo>
                  <a:cubicBezTo>
                    <a:pt x="366" y="94"/>
                    <a:pt x="349" y="98"/>
                    <a:pt x="318" y="99"/>
                  </a:cubicBezTo>
                  <a:cubicBezTo>
                    <a:pt x="287" y="100"/>
                    <a:pt x="237" y="99"/>
                    <a:pt x="195" y="93"/>
                  </a:cubicBezTo>
                  <a:cubicBezTo>
                    <a:pt x="153" y="87"/>
                    <a:pt x="99" y="68"/>
                    <a:pt x="69" y="6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8" name="Freeform 15"/>
            <p:cNvSpPr>
              <a:spLocks/>
            </p:cNvSpPr>
            <p:nvPr userDrawn="1"/>
          </p:nvSpPr>
          <p:spPr bwMode="auto">
            <a:xfrm>
              <a:off x="3165" y="375"/>
              <a:ext cx="150" cy="72"/>
            </a:xfrm>
            <a:custGeom>
              <a:avLst/>
              <a:gdLst>
                <a:gd name="T0" fmla="*/ 3 w 150"/>
                <a:gd name="T1" fmla="*/ 67 h 72"/>
                <a:gd name="T2" fmla="*/ 84 w 150"/>
                <a:gd name="T3" fmla="*/ 19 h 72"/>
                <a:gd name="T4" fmla="*/ 123 w 150"/>
                <a:gd name="T5" fmla="*/ 1 h 72"/>
                <a:gd name="T6" fmla="*/ 150 w 150"/>
                <a:gd name="T7" fmla="*/ 22 h 72"/>
                <a:gd name="T8" fmla="*/ 123 w 150"/>
                <a:gd name="T9" fmla="*/ 55 h 72"/>
                <a:gd name="T10" fmla="*/ 90 w 150"/>
                <a:gd name="T11" fmla="*/ 70 h 72"/>
                <a:gd name="T12" fmla="*/ 0 w 150"/>
                <a:gd name="T13" fmla="*/ 67 h 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50" h="72">
                  <a:moveTo>
                    <a:pt x="3" y="67"/>
                  </a:moveTo>
                  <a:cubicBezTo>
                    <a:pt x="16" y="59"/>
                    <a:pt x="64" y="30"/>
                    <a:pt x="84" y="19"/>
                  </a:cubicBezTo>
                  <a:cubicBezTo>
                    <a:pt x="104" y="8"/>
                    <a:pt x="112" y="0"/>
                    <a:pt x="123" y="1"/>
                  </a:cubicBezTo>
                  <a:cubicBezTo>
                    <a:pt x="134" y="2"/>
                    <a:pt x="150" y="13"/>
                    <a:pt x="150" y="22"/>
                  </a:cubicBezTo>
                  <a:cubicBezTo>
                    <a:pt x="150" y="31"/>
                    <a:pt x="133" y="47"/>
                    <a:pt x="123" y="55"/>
                  </a:cubicBezTo>
                  <a:cubicBezTo>
                    <a:pt x="113" y="63"/>
                    <a:pt x="110" y="68"/>
                    <a:pt x="90" y="70"/>
                  </a:cubicBezTo>
                  <a:cubicBezTo>
                    <a:pt x="70" y="72"/>
                    <a:pt x="35" y="69"/>
                    <a:pt x="0" y="67"/>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9" name="Freeform 16"/>
            <p:cNvSpPr>
              <a:spLocks/>
            </p:cNvSpPr>
            <p:nvPr userDrawn="1"/>
          </p:nvSpPr>
          <p:spPr bwMode="auto">
            <a:xfrm>
              <a:off x="3463" y="267"/>
              <a:ext cx="148" cy="91"/>
            </a:xfrm>
            <a:custGeom>
              <a:avLst/>
              <a:gdLst>
                <a:gd name="T0" fmla="*/ 1 w 148"/>
                <a:gd name="T1" fmla="*/ 69 h 91"/>
                <a:gd name="T2" fmla="*/ 25 w 148"/>
                <a:gd name="T3" fmla="*/ 51 h 91"/>
                <a:gd name="T4" fmla="*/ 100 w 148"/>
                <a:gd name="T5" fmla="*/ 9 h 91"/>
                <a:gd name="T6" fmla="*/ 133 w 148"/>
                <a:gd name="T7" fmla="*/ 3 h 91"/>
                <a:gd name="T8" fmla="*/ 136 w 148"/>
                <a:gd name="T9" fmla="*/ 27 h 91"/>
                <a:gd name="T10" fmla="*/ 61 w 148"/>
                <a:gd name="T11" fmla="*/ 75 h 91"/>
                <a:gd name="T12" fmla="*/ 19 w 148"/>
                <a:gd name="T13" fmla="*/ 90 h 91"/>
                <a:gd name="T14" fmla="*/ 1 w 148"/>
                <a:gd name="T15" fmla="*/ 69 h 9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8" h="91">
                  <a:moveTo>
                    <a:pt x="1" y="69"/>
                  </a:moveTo>
                  <a:cubicBezTo>
                    <a:pt x="2" y="63"/>
                    <a:pt x="9" y="61"/>
                    <a:pt x="25" y="51"/>
                  </a:cubicBezTo>
                  <a:cubicBezTo>
                    <a:pt x="41" y="41"/>
                    <a:pt x="82" y="17"/>
                    <a:pt x="100" y="9"/>
                  </a:cubicBezTo>
                  <a:cubicBezTo>
                    <a:pt x="118" y="1"/>
                    <a:pt x="127" y="0"/>
                    <a:pt x="133" y="3"/>
                  </a:cubicBezTo>
                  <a:cubicBezTo>
                    <a:pt x="139" y="6"/>
                    <a:pt x="148" y="15"/>
                    <a:pt x="136" y="27"/>
                  </a:cubicBezTo>
                  <a:cubicBezTo>
                    <a:pt x="124" y="39"/>
                    <a:pt x="80" y="65"/>
                    <a:pt x="61" y="75"/>
                  </a:cubicBezTo>
                  <a:cubicBezTo>
                    <a:pt x="42" y="85"/>
                    <a:pt x="29" y="91"/>
                    <a:pt x="19" y="90"/>
                  </a:cubicBezTo>
                  <a:cubicBezTo>
                    <a:pt x="9" y="89"/>
                    <a:pt x="0" y="75"/>
                    <a:pt x="1" y="69"/>
                  </a:cubicBezTo>
                  <a:close/>
                </a:path>
              </a:pathLst>
            </a:custGeom>
            <a:gradFill rotWithShape="0">
              <a:gsLst>
                <a:gs pos="0">
                  <a:schemeClr val="bg2"/>
                </a:gs>
                <a:gs pos="100000">
                  <a:schemeClr val="accent2"/>
                </a:gs>
              </a:gsLst>
              <a:lin ang="27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0" name="Freeform 17"/>
            <p:cNvSpPr>
              <a:spLocks/>
            </p:cNvSpPr>
            <p:nvPr userDrawn="1"/>
          </p:nvSpPr>
          <p:spPr bwMode="auto">
            <a:xfrm>
              <a:off x="3580" y="58"/>
              <a:ext cx="938" cy="158"/>
            </a:xfrm>
            <a:custGeom>
              <a:avLst/>
              <a:gdLst>
                <a:gd name="T0" fmla="*/ 172 w 938"/>
                <a:gd name="T1" fmla="*/ 86 h 158"/>
                <a:gd name="T2" fmla="*/ 61 w 938"/>
                <a:gd name="T3" fmla="*/ 137 h 158"/>
                <a:gd name="T4" fmla="*/ 16 w 938"/>
                <a:gd name="T5" fmla="*/ 155 h 158"/>
                <a:gd name="T6" fmla="*/ 7 w 938"/>
                <a:gd name="T7" fmla="*/ 122 h 158"/>
                <a:gd name="T8" fmla="*/ 58 w 938"/>
                <a:gd name="T9" fmla="*/ 80 h 158"/>
                <a:gd name="T10" fmla="*/ 172 w 938"/>
                <a:gd name="T11" fmla="*/ 38 h 158"/>
                <a:gd name="T12" fmla="*/ 304 w 938"/>
                <a:gd name="T13" fmla="*/ 11 h 158"/>
                <a:gd name="T14" fmla="*/ 463 w 938"/>
                <a:gd name="T15" fmla="*/ 2 h 158"/>
                <a:gd name="T16" fmla="*/ 631 w 938"/>
                <a:gd name="T17" fmla="*/ 23 h 158"/>
                <a:gd name="T18" fmla="*/ 796 w 938"/>
                <a:gd name="T19" fmla="*/ 53 h 158"/>
                <a:gd name="T20" fmla="*/ 841 w 938"/>
                <a:gd name="T21" fmla="*/ 47 h 158"/>
                <a:gd name="T22" fmla="*/ 907 w 938"/>
                <a:gd name="T23" fmla="*/ 71 h 158"/>
                <a:gd name="T24" fmla="*/ 919 w 938"/>
                <a:gd name="T25" fmla="*/ 101 h 158"/>
                <a:gd name="T26" fmla="*/ 793 w 938"/>
                <a:gd name="T27" fmla="*/ 98 h 158"/>
                <a:gd name="T28" fmla="*/ 634 w 938"/>
                <a:gd name="T29" fmla="*/ 62 h 158"/>
                <a:gd name="T30" fmla="*/ 439 w 938"/>
                <a:gd name="T31" fmla="*/ 38 h 158"/>
                <a:gd name="T32" fmla="*/ 238 w 938"/>
                <a:gd name="T33" fmla="*/ 59 h 158"/>
                <a:gd name="T34" fmla="*/ 172 w 938"/>
                <a:gd name="T35" fmla="*/ 86 h 1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938" h="158">
                  <a:moveTo>
                    <a:pt x="172" y="86"/>
                  </a:moveTo>
                  <a:cubicBezTo>
                    <a:pt x="142" y="99"/>
                    <a:pt x="87" y="126"/>
                    <a:pt x="61" y="137"/>
                  </a:cubicBezTo>
                  <a:cubicBezTo>
                    <a:pt x="35" y="148"/>
                    <a:pt x="25" y="158"/>
                    <a:pt x="16" y="155"/>
                  </a:cubicBezTo>
                  <a:cubicBezTo>
                    <a:pt x="7" y="152"/>
                    <a:pt x="0" y="134"/>
                    <a:pt x="7" y="122"/>
                  </a:cubicBezTo>
                  <a:cubicBezTo>
                    <a:pt x="14" y="110"/>
                    <a:pt x="31" y="94"/>
                    <a:pt x="58" y="80"/>
                  </a:cubicBezTo>
                  <a:cubicBezTo>
                    <a:pt x="85" y="66"/>
                    <a:pt x="131" y="49"/>
                    <a:pt x="172" y="38"/>
                  </a:cubicBezTo>
                  <a:cubicBezTo>
                    <a:pt x="213" y="27"/>
                    <a:pt x="256" y="17"/>
                    <a:pt x="304" y="11"/>
                  </a:cubicBezTo>
                  <a:cubicBezTo>
                    <a:pt x="352" y="5"/>
                    <a:pt x="409" y="0"/>
                    <a:pt x="463" y="2"/>
                  </a:cubicBezTo>
                  <a:cubicBezTo>
                    <a:pt x="517" y="4"/>
                    <a:pt x="576" y="15"/>
                    <a:pt x="631" y="23"/>
                  </a:cubicBezTo>
                  <a:cubicBezTo>
                    <a:pt x="686" y="31"/>
                    <a:pt x="761" y="49"/>
                    <a:pt x="796" y="53"/>
                  </a:cubicBezTo>
                  <a:cubicBezTo>
                    <a:pt x="831" y="57"/>
                    <a:pt x="823" y="44"/>
                    <a:pt x="841" y="47"/>
                  </a:cubicBezTo>
                  <a:cubicBezTo>
                    <a:pt x="859" y="50"/>
                    <a:pt x="894" y="62"/>
                    <a:pt x="907" y="71"/>
                  </a:cubicBezTo>
                  <a:cubicBezTo>
                    <a:pt x="920" y="80"/>
                    <a:pt x="938" y="97"/>
                    <a:pt x="919" y="101"/>
                  </a:cubicBezTo>
                  <a:cubicBezTo>
                    <a:pt x="900" y="105"/>
                    <a:pt x="840" y="104"/>
                    <a:pt x="793" y="98"/>
                  </a:cubicBezTo>
                  <a:cubicBezTo>
                    <a:pt x="746" y="92"/>
                    <a:pt x="693" y="72"/>
                    <a:pt x="634" y="62"/>
                  </a:cubicBezTo>
                  <a:cubicBezTo>
                    <a:pt x="575" y="52"/>
                    <a:pt x="505" y="38"/>
                    <a:pt x="439" y="38"/>
                  </a:cubicBezTo>
                  <a:cubicBezTo>
                    <a:pt x="373" y="38"/>
                    <a:pt x="284" y="51"/>
                    <a:pt x="238" y="59"/>
                  </a:cubicBezTo>
                  <a:cubicBezTo>
                    <a:pt x="192" y="67"/>
                    <a:pt x="202" y="73"/>
                    <a:pt x="172" y="86"/>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1" name="Freeform 18"/>
            <p:cNvSpPr>
              <a:spLocks/>
            </p:cNvSpPr>
            <p:nvPr userDrawn="1"/>
          </p:nvSpPr>
          <p:spPr bwMode="auto">
            <a:xfrm>
              <a:off x="3686" y="145"/>
              <a:ext cx="372" cy="98"/>
            </a:xfrm>
            <a:custGeom>
              <a:avLst/>
              <a:gdLst>
                <a:gd name="T0" fmla="*/ 18 w 372"/>
                <a:gd name="T1" fmla="*/ 47 h 98"/>
                <a:gd name="T2" fmla="*/ 141 w 372"/>
                <a:gd name="T3" fmla="*/ 17 h 98"/>
                <a:gd name="T4" fmla="*/ 246 w 372"/>
                <a:gd name="T5" fmla="*/ 2 h 98"/>
                <a:gd name="T6" fmla="*/ 351 w 372"/>
                <a:gd name="T7" fmla="*/ 5 h 98"/>
                <a:gd name="T8" fmla="*/ 372 w 372"/>
                <a:gd name="T9" fmla="*/ 23 h 98"/>
                <a:gd name="T10" fmla="*/ 354 w 372"/>
                <a:gd name="T11" fmla="*/ 44 h 98"/>
                <a:gd name="T12" fmla="*/ 264 w 372"/>
                <a:gd name="T13" fmla="*/ 50 h 98"/>
                <a:gd name="T14" fmla="*/ 168 w 372"/>
                <a:gd name="T15" fmla="*/ 53 h 98"/>
                <a:gd name="T16" fmla="*/ 72 w 372"/>
                <a:gd name="T17" fmla="*/ 77 h 98"/>
                <a:gd name="T18" fmla="*/ 15 w 372"/>
                <a:gd name="T19" fmla="*/ 95 h 98"/>
                <a:gd name="T20" fmla="*/ 0 w 372"/>
                <a:gd name="T21" fmla="*/ 56 h 9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98">
                  <a:moveTo>
                    <a:pt x="18" y="47"/>
                  </a:moveTo>
                  <a:cubicBezTo>
                    <a:pt x="60" y="36"/>
                    <a:pt x="103" y="25"/>
                    <a:pt x="141" y="17"/>
                  </a:cubicBezTo>
                  <a:cubicBezTo>
                    <a:pt x="179" y="9"/>
                    <a:pt x="211" y="4"/>
                    <a:pt x="246" y="2"/>
                  </a:cubicBezTo>
                  <a:cubicBezTo>
                    <a:pt x="281" y="0"/>
                    <a:pt x="330" y="1"/>
                    <a:pt x="351" y="5"/>
                  </a:cubicBezTo>
                  <a:cubicBezTo>
                    <a:pt x="372" y="9"/>
                    <a:pt x="372" y="17"/>
                    <a:pt x="372" y="23"/>
                  </a:cubicBezTo>
                  <a:cubicBezTo>
                    <a:pt x="372" y="29"/>
                    <a:pt x="372" y="40"/>
                    <a:pt x="354" y="44"/>
                  </a:cubicBezTo>
                  <a:cubicBezTo>
                    <a:pt x="336" y="48"/>
                    <a:pt x="295" y="49"/>
                    <a:pt x="264" y="50"/>
                  </a:cubicBezTo>
                  <a:cubicBezTo>
                    <a:pt x="233" y="51"/>
                    <a:pt x="200" y="49"/>
                    <a:pt x="168" y="53"/>
                  </a:cubicBezTo>
                  <a:cubicBezTo>
                    <a:pt x="136" y="57"/>
                    <a:pt x="98" y="70"/>
                    <a:pt x="72" y="77"/>
                  </a:cubicBezTo>
                  <a:cubicBezTo>
                    <a:pt x="46" y="84"/>
                    <a:pt x="27" y="98"/>
                    <a:pt x="15" y="95"/>
                  </a:cubicBezTo>
                  <a:cubicBezTo>
                    <a:pt x="3" y="92"/>
                    <a:pt x="1" y="74"/>
                    <a:pt x="0" y="56"/>
                  </a:cubicBezTo>
                </a:path>
              </a:pathLst>
            </a:custGeom>
            <a:gradFill rotWithShape="0">
              <a:gsLst>
                <a:gs pos="0">
                  <a:schemeClr val="accent2"/>
                </a:gs>
                <a:gs pos="100000">
                  <a:schemeClr val="bg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1" name="Freeform 19"/>
            <p:cNvSpPr>
              <a:spLocks/>
            </p:cNvSpPr>
            <p:nvPr userDrawn="1"/>
          </p:nvSpPr>
          <p:spPr bwMode="auto">
            <a:xfrm>
              <a:off x="3618" y="308"/>
              <a:ext cx="318" cy="158"/>
            </a:xfrm>
            <a:custGeom>
              <a:avLst/>
              <a:gdLst/>
              <a:ahLst/>
              <a:cxnLst>
                <a:cxn ang="0">
                  <a:pos x="0" y="158"/>
                </a:cxn>
                <a:cxn ang="0">
                  <a:pos x="12" y="137"/>
                </a:cxn>
                <a:cxn ang="0">
                  <a:pos x="162" y="71"/>
                </a:cxn>
                <a:cxn ang="0">
                  <a:pos x="249" y="20"/>
                </a:cxn>
                <a:cxn ang="0">
                  <a:pos x="285" y="2"/>
                </a:cxn>
                <a:cxn ang="0">
                  <a:pos x="309" y="11"/>
                </a:cxn>
                <a:cxn ang="0">
                  <a:pos x="303" y="47"/>
                </a:cxn>
                <a:cxn ang="0">
                  <a:pos x="219" y="89"/>
                </a:cxn>
                <a:cxn ang="0">
                  <a:pos x="108" y="140"/>
                </a:cxn>
                <a:cxn ang="0">
                  <a:pos x="57" y="152"/>
                </a:cxn>
                <a:cxn ang="0">
                  <a:pos x="0" y="158"/>
                </a:cxn>
              </a:cxnLst>
              <a:rect l="0" t="0" r="r" b="b"/>
              <a:pathLst>
                <a:path w="318" h="158">
                  <a:moveTo>
                    <a:pt x="0" y="158"/>
                  </a:moveTo>
                  <a:lnTo>
                    <a:pt x="12" y="137"/>
                  </a:lnTo>
                  <a:cubicBezTo>
                    <a:pt x="39" y="123"/>
                    <a:pt x="122" y="90"/>
                    <a:pt x="162" y="71"/>
                  </a:cubicBezTo>
                  <a:cubicBezTo>
                    <a:pt x="202" y="52"/>
                    <a:pt x="229" y="31"/>
                    <a:pt x="249" y="20"/>
                  </a:cubicBezTo>
                  <a:cubicBezTo>
                    <a:pt x="269" y="9"/>
                    <a:pt x="275" y="4"/>
                    <a:pt x="285" y="2"/>
                  </a:cubicBezTo>
                  <a:cubicBezTo>
                    <a:pt x="295" y="0"/>
                    <a:pt x="306" y="4"/>
                    <a:pt x="309" y="11"/>
                  </a:cubicBezTo>
                  <a:cubicBezTo>
                    <a:pt x="312" y="18"/>
                    <a:pt x="318" y="34"/>
                    <a:pt x="303" y="47"/>
                  </a:cubicBezTo>
                  <a:cubicBezTo>
                    <a:pt x="288" y="60"/>
                    <a:pt x="252" y="74"/>
                    <a:pt x="219" y="89"/>
                  </a:cubicBezTo>
                  <a:cubicBezTo>
                    <a:pt x="186" y="104"/>
                    <a:pt x="135" y="130"/>
                    <a:pt x="108" y="140"/>
                  </a:cubicBezTo>
                  <a:cubicBezTo>
                    <a:pt x="81" y="150"/>
                    <a:pt x="74" y="150"/>
                    <a:pt x="57" y="152"/>
                  </a:cubicBezTo>
                  <a:cubicBezTo>
                    <a:pt x="40" y="154"/>
                    <a:pt x="23" y="154"/>
                    <a:pt x="0" y="158"/>
                  </a:cubicBezTo>
                  <a:close/>
                </a:path>
              </a:pathLst>
            </a:custGeom>
            <a:gradFill rotWithShape="0">
              <a:gsLst>
                <a:gs pos="0">
                  <a:schemeClr val="bg2"/>
                </a:gs>
                <a:gs pos="50000">
                  <a:schemeClr val="accent2"/>
                </a:gs>
                <a:gs pos="100000">
                  <a:schemeClr val="bg2"/>
                </a:gs>
              </a:gsLst>
              <a:lin ang="2700000" scaled="1"/>
            </a:gradFill>
            <a:ln w="9525" cap="flat" cmpd="sng">
              <a:noFill/>
              <a:prstDash val="solid"/>
              <a:round/>
              <a:headEnd type="none" w="med" len="med"/>
              <a:tailEnd type="none" w="med" len="med"/>
            </a:ln>
            <a:effectLst/>
          </p:spPr>
          <p:txBody>
            <a:bodyPr wrap="none" anchor="ctr"/>
            <a:lstStyle/>
            <a:p>
              <a:pPr>
                <a:defRPr/>
              </a:pPr>
              <a:endParaRPr lang="en-US"/>
            </a:p>
          </p:txBody>
        </p:sp>
        <p:sp>
          <p:nvSpPr>
            <p:cNvPr id="1053" name="Freeform 20"/>
            <p:cNvSpPr>
              <a:spLocks/>
            </p:cNvSpPr>
            <p:nvPr userDrawn="1"/>
          </p:nvSpPr>
          <p:spPr bwMode="auto">
            <a:xfrm>
              <a:off x="3413" y="291"/>
              <a:ext cx="380" cy="174"/>
            </a:xfrm>
            <a:custGeom>
              <a:avLst/>
              <a:gdLst>
                <a:gd name="T0" fmla="*/ 3 w 380"/>
                <a:gd name="T1" fmla="*/ 165 h 174"/>
                <a:gd name="T2" fmla="*/ 129 w 380"/>
                <a:gd name="T3" fmla="*/ 93 h 174"/>
                <a:gd name="T4" fmla="*/ 261 w 380"/>
                <a:gd name="T5" fmla="*/ 30 h 174"/>
                <a:gd name="T6" fmla="*/ 351 w 380"/>
                <a:gd name="T7" fmla="*/ 0 h 174"/>
                <a:gd name="T8" fmla="*/ 378 w 380"/>
                <a:gd name="T9" fmla="*/ 27 h 174"/>
                <a:gd name="T10" fmla="*/ 336 w 380"/>
                <a:gd name="T11" fmla="*/ 51 h 174"/>
                <a:gd name="T12" fmla="*/ 291 w 380"/>
                <a:gd name="T13" fmla="*/ 60 h 174"/>
                <a:gd name="T14" fmla="*/ 240 w 380"/>
                <a:gd name="T15" fmla="*/ 75 h 174"/>
                <a:gd name="T16" fmla="*/ 189 w 380"/>
                <a:gd name="T17" fmla="*/ 120 h 174"/>
                <a:gd name="T18" fmla="*/ 102 w 380"/>
                <a:gd name="T19" fmla="*/ 174 h 174"/>
                <a:gd name="T20" fmla="*/ 0 w 380"/>
                <a:gd name="T21" fmla="*/ 162 h 1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0" h="174">
                  <a:moveTo>
                    <a:pt x="3" y="165"/>
                  </a:moveTo>
                  <a:cubicBezTo>
                    <a:pt x="24" y="153"/>
                    <a:pt x="86" y="115"/>
                    <a:pt x="129" y="93"/>
                  </a:cubicBezTo>
                  <a:cubicBezTo>
                    <a:pt x="172" y="71"/>
                    <a:pt x="224" y="45"/>
                    <a:pt x="261" y="30"/>
                  </a:cubicBezTo>
                  <a:cubicBezTo>
                    <a:pt x="298" y="15"/>
                    <a:pt x="332" y="0"/>
                    <a:pt x="351" y="0"/>
                  </a:cubicBezTo>
                  <a:cubicBezTo>
                    <a:pt x="370" y="0"/>
                    <a:pt x="380" y="19"/>
                    <a:pt x="378" y="27"/>
                  </a:cubicBezTo>
                  <a:cubicBezTo>
                    <a:pt x="376" y="35"/>
                    <a:pt x="350" y="46"/>
                    <a:pt x="336" y="51"/>
                  </a:cubicBezTo>
                  <a:cubicBezTo>
                    <a:pt x="322" y="56"/>
                    <a:pt x="307" y="56"/>
                    <a:pt x="291" y="60"/>
                  </a:cubicBezTo>
                  <a:cubicBezTo>
                    <a:pt x="275" y="64"/>
                    <a:pt x="257" y="65"/>
                    <a:pt x="240" y="75"/>
                  </a:cubicBezTo>
                  <a:cubicBezTo>
                    <a:pt x="223" y="85"/>
                    <a:pt x="212" y="104"/>
                    <a:pt x="189" y="120"/>
                  </a:cubicBezTo>
                  <a:cubicBezTo>
                    <a:pt x="166" y="136"/>
                    <a:pt x="133" y="167"/>
                    <a:pt x="102" y="174"/>
                  </a:cubicBezTo>
                  <a:lnTo>
                    <a:pt x="0" y="162"/>
                  </a:lnTo>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54" name="Freeform 21"/>
            <p:cNvSpPr>
              <a:spLocks/>
            </p:cNvSpPr>
            <p:nvPr userDrawn="1"/>
          </p:nvSpPr>
          <p:spPr bwMode="auto">
            <a:xfrm>
              <a:off x="4178" y="187"/>
              <a:ext cx="523" cy="69"/>
            </a:xfrm>
            <a:custGeom>
              <a:avLst/>
              <a:gdLst>
                <a:gd name="T0" fmla="*/ 84 w 523"/>
                <a:gd name="T1" fmla="*/ 11 h 69"/>
                <a:gd name="T2" fmla="*/ 27 w 523"/>
                <a:gd name="T3" fmla="*/ 5 h 69"/>
                <a:gd name="T4" fmla="*/ 9 w 523"/>
                <a:gd name="T5" fmla="*/ 35 h 69"/>
                <a:gd name="T6" fmla="*/ 81 w 523"/>
                <a:gd name="T7" fmla="*/ 56 h 69"/>
                <a:gd name="T8" fmla="*/ 255 w 523"/>
                <a:gd name="T9" fmla="*/ 68 h 69"/>
                <a:gd name="T10" fmla="*/ 432 w 523"/>
                <a:gd name="T11" fmla="*/ 50 h 69"/>
                <a:gd name="T12" fmla="*/ 513 w 523"/>
                <a:gd name="T13" fmla="*/ 5 h 69"/>
                <a:gd name="T14" fmla="*/ 372 w 523"/>
                <a:gd name="T15" fmla="*/ 20 h 69"/>
                <a:gd name="T16" fmla="*/ 141 w 523"/>
                <a:gd name="T17" fmla="*/ 14 h 69"/>
                <a:gd name="T18" fmla="*/ 84 w 523"/>
                <a:gd name="T19" fmla="*/ 11 h 6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23" h="69">
                  <a:moveTo>
                    <a:pt x="84" y="11"/>
                  </a:moveTo>
                  <a:cubicBezTo>
                    <a:pt x="65" y="9"/>
                    <a:pt x="40" y="1"/>
                    <a:pt x="27" y="5"/>
                  </a:cubicBezTo>
                  <a:cubicBezTo>
                    <a:pt x="14" y="9"/>
                    <a:pt x="0" y="27"/>
                    <a:pt x="9" y="35"/>
                  </a:cubicBezTo>
                  <a:cubicBezTo>
                    <a:pt x="18" y="43"/>
                    <a:pt x="40" y="51"/>
                    <a:pt x="81" y="56"/>
                  </a:cubicBezTo>
                  <a:cubicBezTo>
                    <a:pt x="122" y="61"/>
                    <a:pt x="197" y="69"/>
                    <a:pt x="255" y="68"/>
                  </a:cubicBezTo>
                  <a:cubicBezTo>
                    <a:pt x="313" y="67"/>
                    <a:pt x="389" y="60"/>
                    <a:pt x="432" y="50"/>
                  </a:cubicBezTo>
                  <a:cubicBezTo>
                    <a:pt x="475" y="40"/>
                    <a:pt x="523" y="10"/>
                    <a:pt x="513" y="5"/>
                  </a:cubicBezTo>
                  <a:cubicBezTo>
                    <a:pt x="503" y="0"/>
                    <a:pt x="434" y="19"/>
                    <a:pt x="372" y="20"/>
                  </a:cubicBezTo>
                  <a:cubicBezTo>
                    <a:pt x="310" y="21"/>
                    <a:pt x="189" y="15"/>
                    <a:pt x="141" y="14"/>
                  </a:cubicBezTo>
                  <a:cubicBezTo>
                    <a:pt x="93" y="13"/>
                    <a:pt x="103" y="13"/>
                    <a:pt x="84" y="11"/>
                  </a:cubicBezTo>
                  <a:close/>
                </a:path>
              </a:pathLst>
            </a:custGeom>
            <a:gradFill rotWithShape="0">
              <a:gsLst>
                <a:gs pos="0">
                  <a:schemeClr val="bg2"/>
                </a:gs>
                <a:gs pos="100000">
                  <a:schemeClr val="accent2"/>
                </a:gs>
              </a:gsLst>
              <a:lin ang="189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3094" name="Freeform 22"/>
            <p:cNvSpPr>
              <a:spLocks/>
            </p:cNvSpPr>
            <p:nvPr userDrawn="1"/>
          </p:nvSpPr>
          <p:spPr bwMode="auto">
            <a:xfrm>
              <a:off x="4689" y="186"/>
              <a:ext cx="537" cy="120"/>
            </a:xfrm>
            <a:custGeom>
              <a:avLst/>
              <a:gdLst/>
              <a:ahLst/>
              <a:cxnLst>
                <a:cxn ang="0">
                  <a:pos x="23" y="6"/>
                </a:cxn>
                <a:cxn ang="0">
                  <a:pos x="188" y="3"/>
                </a:cxn>
                <a:cxn ang="0">
                  <a:pos x="323" y="27"/>
                </a:cxn>
                <a:cxn ang="0">
                  <a:pos x="464" y="69"/>
                </a:cxn>
                <a:cxn ang="0">
                  <a:pos x="521" y="90"/>
                </a:cxn>
                <a:cxn ang="0">
                  <a:pos x="533" y="105"/>
                </a:cxn>
                <a:cxn ang="0">
                  <a:pos x="497" y="120"/>
                </a:cxn>
                <a:cxn ang="0">
                  <a:pos x="452" y="108"/>
                </a:cxn>
                <a:cxn ang="0">
                  <a:pos x="350" y="72"/>
                </a:cxn>
                <a:cxn ang="0">
                  <a:pos x="158" y="39"/>
                </a:cxn>
                <a:cxn ang="0">
                  <a:pos x="50" y="39"/>
                </a:cxn>
                <a:cxn ang="0">
                  <a:pos x="23" y="6"/>
                </a:cxn>
              </a:cxnLst>
              <a:rect l="0" t="0" r="r" b="b"/>
              <a:pathLst>
                <a:path w="537" h="120">
                  <a:moveTo>
                    <a:pt x="23" y="6"/>
                  </a:moveTo>
                  <a:cubicBezTo>
                    <a:pt x="46" y="0"/>
                    <a:pt x="138" y="0"/>
                    <a:pt x="188" y="3"/>
                  </a:cubicBezTo>
                  <a:cubicBezTo>
                    <a:pt x="238" y="6"/>
                    <a:pt x="277" y="16"/>
                    <a:pt x="323" y="27"/>
                  </a:cubicBezTo>
                  <a:cubicBezTo>
                    <a:pt x="369" y="38"/>
                    <a:pt x="431" y="59"/>
                    <a:pt x="464" y="69"/>
                  </a:cubicBezTo>
                  <a:cubicBezTo>
                    <a:pt x="497" y="79"/>
                    <a:pt x="509" y="84"/>
                    <a:pt x="521" y="90"/>
                  </a:cubicBezTo>
                  <a:cubicBezTo>
                    <a:pt x="533" y="96"/>
                    <a:pt x="537" y="100"/>
                    <a:pt x="533" y="105"/>
                  </a:cubicBezTo>
                  <a:cubicBezTo>
                    <a:pt x="529" y="110"/>
                    <a:pt x="510" y="120"/>
                    <a:pt x="497" y="120"/>
                  </a:cubicBezTo>
                  <a:cubicBezTo>
                    <a:pt x="484" y="120"/>
                    <a:pt x="476" y="116"/>
                    <a:pt x="452" y="108"/>
                  </a:cubicBezTo>
                  <a:cubicBezTo>
                    <a:pt x="428" y="100"/>
                    <a:pt x="399" y="84"/>
                    <a:pt x="350" y="72"/>
                  </a:cubicBezTo>
                  <a:cubicBezTo>
                    <a:pt x="301" y="60"/>
                    <a:pt x="208" y="45"/>
                    <a:pt x="158" y="39"/>
                  </a:cubicBezTo>
                  <a:cubicBezTo>
                    <a:pt x="108" y="33"/>
                    <a:pt x="72" y="43"/>
                    <a:pt x="50" y="39"/>
                  </a:cubicBezTo>
                  <a:cubicBezTo>
                    <a:pt x="28" y="35"/>
                    <a:pt x="0" y="12"/>
                    <a:pt x="23" y="6"/>
                  </a:cubicBezTo>
                  <a:close/>
                </a:path>
              </a:pathLst>
            </a:custGeom>
            <a:gradFill rotWithShape="0">
              <a:gsLst>
                <a:gs pos="0">
                  <a:schemeClr val="bg2"/>
                </a:gs>
                <a:gs pos="50000">
                  <a:schemeClr val="accent2"/>
                </a:gs>
                <a:gs pos="100000">
                  <a:schemeClr val="bg2"/>
                </a:gs>
              </a:gsLst>
              <a:lin ang="18900000" scaled="1"/>
            </a:gradFill>
            <a:ln w="9525">
              <a:noFill/>
              <a:round/>
              <a:headEnd/>
              <a:tailEnd/>
            </a:ln>
            <a:effectLst/>
          </p:spPr>
          <p:txBody>
            <a:bodyPr wrap="none" anchor="ctr"/>
            <a:lstStyle/>
            <a:p>
              <a:pPr>
                <a:defRPr/>
              </a:pPr>
              <a:endParaRPr lang="en-US"/>
            </a:p>
          </p:txBody>
        </p:sp>
        <p:sp>
          <p:nvSpPr>
            <p:cNvPr id="3095" name="Freeform 23"/>
            <p:cNvSpPr>
              <a:spLocks/>
            </p:cNvSpPr>
            <p:nvPr userDrawn="1"/>
          </p:nvSpPr>
          <p:spPr bwMode="auto">
            <a:xfrm>
              <a:off x="4968" y="312"/>
              <a:ext cx="800" cy="143"/>
            </a:xfrm>
            <a:custGeom>
              <a:avLst/>
              <a:gdLst/>
              <a:ahLst/>
              <a:cxnLst>
                <a:cxn ang="0">
                  <a:pos x="800" y="24"/>
                </a:cxn>
                <a:cxn ang="0">
                  <a:pos x="782" y="15"/>
                </a:cxn>
                <a:cxn ang="0">
                  <a:pos x="659" y="63"/>
                </a:cxn>
                <a:cxn ang="0">
                  <a:pos x="500" y="84"/>
                </a:cxn>
                <a:cxn ang="0">
                  <a:pos x="326" y="69"/>
                </a:cxn>
                <a:cxn ang="0">
                  <a:pos x="98" y="21"/>
                </a:cxn>
                <a:cxn ang="0">
                  <a:pos x="11" y="6"/>
                </a:cxn>
                <a:cxn ang="0">
                  <a:pos x="32" y="60"/>
                </a:cxn>
                <a:cxn ang="0">
                  <a:pos x="155" y="96"/>
                </a:cxn>
                <a:cxn ang="0">
                  <a:pos x="410" y="138"/>
                </a:cxn>
                <a:cxn ang="0">
                  <a:pos x="596" y="129"/>
                </a:cxn>
                <a:cxn ang="0">
                  <a:pos x="737" y="90"/>
                </a:cxn>
                <a:cxn ang="0">
                  <a:pos x="788" y="69"/>
                </a:cxn>
                <a:cxn ang="0">
                  <a:pos x="800" y="24"/>
                </a:cxn>
              </a:cxnLst>
              <a:rect l="0" t="0" r="r" b="b"/>
              <a:pathLst>
                <a:path w="800" h="143">
                  <a:moveTo>
                    <a:pt x="800" y="24"/>
                  </a:moveTo>
                  <a:lnTo>
                    <a:pt x="782" y="15"/>
                  </a:lnTo>
                  <a:cubicBezTo>
                    <a:pt x="759" y="21"/>
                    <a:pt x="706" y="51"/>
                    <a:pt x="659" y="63"/>
                  </a:cubicBezTo>
                  <a:cubicBezTo>
                    <a:pt x="612" y="75"/>
                    <a:pt x="555" y="83"/>
                    <a:pt x="500" y="84"/>
                  </a:cubicBezTo>
                  <a:cubicBezTo>
                    <a:pt x="445" y="85"/>
                    <a:pt x="393" y="79"/>
                    <a:pt x="326" y="69"/>
                  </a:cubicBezTo>
                  <a:cubicBezTo>
                    <a:pt x="259" y="59"/>
                    <a:pt x="150" y="31"/>
                    <a:pt x="98" y="21"/>
                  </a:cubicBezTo>
                  <a:cubicBezTo>
                    <a:pt x="46" y="11"/>
                    <a:pt x="22" y="0"/>
                    <a:pt x="11" y="6"/>
                  </a:cubicBezTo>
                  <a:cubicBezTo>
                    <a:pt x="0" y="12"/>
                    <a:pt x="8" y="45"/>
                    <a:pt x="32" y="60"/>
                  </a:cubicBezTo>
                  <a:cubicBezTo>
                    <a:pt x="56" y="75"/>
                    <a:pt x="92" y="83"/>
                    <a:pt x="155" y="96"/>
                  </a:cubicBezTo>
                  <a:cubicBezTo>
                    <a:pt x="218" y="109"/>
                    <a:pt x="337" y="133"/>
                    <a:pt x="410" y="138"/>
                  </a:cubicBezTo>
                  <a:cubicBezTo>
                    <a:pt x="483" y="143"/>
                    <a:pt x="542" y="137"/>
                    <a:pt x="596" y="129"/>
                  </a:cubicBezTo>
                  <a:cubicBezTo>
                    <a:pt x="650" y="121"/>
                    <a:pt x="705" y="100"/>
                    <a:pt x="737" y="90"/>
                  </a:cubicBezTo>
                  <a:cubicBezTo>
                    <a:pt x="769" y="80"/>
                    <a:pt x="780" y="80"/>
                    <a:pt x="788" y="69"/>
                  </a:cubicBezTo>
                  <a:cubicBezTo>
                    <a:pt x="796" y="58"/>
                    <a:pt x="792" y="39"/>
                    <a:pt x="800" y="24"/>
                  </a:cubicBezTo>
                  <a:close/>
                </a:path>
              </a:pathLst>
            </a:custGeom>
            <a:gradFill rotWithShape="0">
              <a:gsLst>
                <a:gs pos="0">
                  <a:schemeClr val="bg2"/>
                </a:gs>
                <a:gs pos="50000">
                  <a:schemeClr val="accent2"/>
                </a:gs>
                <a:gs pos="100000">
                  <a:schemeClr val="bg2"/>
                </a:gs>
              </a:gsLst>
              <a:lin ang="0" scaled="1"/>
            </a:gradFill>
            <a:ln w="9525">
              <a:noFill/>
              <a:round/>
              <a:headEnd/>
              <a:tailEnd/>
            </a:ln>
            <a:effectLst/>
          </p:spPr>
          <p:txBody>
            <a:bodyPr wrap="none" anchor="ctr"/>
            <a:lstStyle/>
            <a:p>
              <a:pPr>
                <a:defRPr/>
              </a:pPr>
              <a:endParaRPr lang="en-US"/>
            </a:p>
          </p:txBody>
        </p:sp>
        <p:sp>
          <p:nvSpPr>
            <p:cNvPr id="1057" name="Freeform 24"/>
            <p:cNvSpPr>
              <a:spLocks/>
            </p:cNvSpPr>
            <p:nvPr userDrawn="1"/>
          </p:nvSpPr>
          <p:spPr bwMode="auto">
            <a:xfrm>
              <a:off x="5318" y="240"/>
              <a:ext cx="402" cy="115"/>
            </a:xfrm>
            <a:custGeom>
              <a:avLst/>
              <a:gdLst>
                <a:gd name="T0" fmla="*/ 402 w 402"/>
                <a:gd name="T1" fmla="*/ 0 h 115"/>
                <a:gd name="T2" fmla="*/ 384 w 402"/>
                <a:gd name="T3" fmla="*/ 12 h 115"/>
                <a:gd name="T4" fmla="*/ 276 w 402"/>
                <a:gd name="T5" fmla="*/ 51 h 115"/>
                <a:gd name="T6" fmla="*/ 165 w 402"/>
                <a:gd name="T7" fmla="*/ 66 h 115"/>
                <a:gd name="T8" fmla="*/ 51 w 402"/>
                <a:gd name="T9" fmla="*/ 57 h 115"/>
                <a:gd name="T10" fmla="*/ 15 w 402"/>
                <a:gd name="T11" fmla="*/ 54 h 115"/>
                <a:gd name="T12" fmla="*/ 3 w 402"/>
                <a:gd name="T13" fmla="*/ 69 h 115"/>
                <a:gd name="T14" fmla="*/ 9 w 402"/>
                <a:gd name="T15" fmla="*/ 93 h 115"/>
                <a:gd name="T16" fmla="*/ 54 w 402"/>
                <a:gd name="T17" fmla="*/ 102 h 115"/>
                <a:gd name="T18" fmla="*/ 198 w 402"/>
                <a:gd name="T19" fmla="*/ 111 h 115"/>
                <a:gd name="T20" fmla="*/ 336 w 402"/>
                <a:gd name="T21" fmla="*/ 75 h 115"/>
                <a:gd name="T22" fmla="*/ 375 w 402"/>
                <a:gd name="T23" fmla="*/ 54 h 115"/>
                <a:gd name="T24" fmla="*/ 402 w 402"/>
                <a:gd name="T25" fmla="*/ 0 h 1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02" h="115">
                  <a:moveTo>
                    <a:pt x="402" y="0"/>
                  </a:moveTo>
                  <a:lnTo>
                    <a:pt x="384" y="12"/>
                  </a:lnTo>
                  <a:cubicBezTo>
                    <a:pt x="363" y="20"/>
                    <a:pt x="312" y="42"/>
                    <a:pt x="276" y="51"/>
                  </a:cubicBezTo>
                  <a:cubicBezTo>
                    <a:pt x="240" y="60"/>
                    <a:pt x="202" y="65"/>
                    <a:pt x="165" y="66"/>
                  </a:cubicBezTo>
                  <a:cubicBezTo>
                    <a:pt x="128" y="67"/>
                    <a:pt x="76" y="59"/>
                    <a:pt x="51" y="57"/>
                  </a:cubicBezTo>
                  <a:cubicBezTo>
                    <a:pt x="26" y="55"/>
                    <a:pt x="23" y="52"/>
                    <a:pt x="15" y="54"/>
                  </a:cubicBezTo>
                  <a:cubicBezTo>
                    <a:pt x="7" y="56"/>
                    <a:pt x="4" y="63"/>
                    <a:pt x="3" y="69"/>
                  </a:cubicBezTo>
                  <a:cubicBezTo>
                    <a:pt x="2" y="75"/>
                    <a:pt x="0" y="88"/>
                    <a:pt x="9" y="93"/>
                  </a:cubicBezTo>
                  <a:cubicBezTo>
                    <a:pt x="18" y="98"/>
                    <a:pt x="22" y="99"/>
                    <a:pt x="54" y="102"/>
                  </a:cubicBezTo>
                  <a:cubicBezTo>
                    <a:pt x="86" y="105"/>
                    <a:pt x="151" y="115"/>
                    <a:pt x="198" y="111"/>
                  </a:cubicBezTo>
                  <a:cubicBezTo>
                    <a:pt x="245" y="107"/>
                    <a:pt x="307" y="84"/>
                    <a:pt x="336" y="75"/>
                  </a:cubicBezTo>
                  <a:cubicBezTo>
                    <a:pt x="365" y="66"/>
                    <a:pt x="365" y="65"/>
                    <a:pt x="375" y="54"/>
                  </a:cubicBezTo>
                  <a:cubicBezTo>
                    <a:pt x="385" y="43"/>
                    <a:pt x="392" y="26"/>
                    <a:pt x="402" y="0"/>
                  </a:cubicBezTo>
                  <a:close/>
                </a:path>
              </a:pathLst>
            </a:custGeom>
            <a:gradFill rotWithShape="0">
              <a:gsLst>
                <a:gs pos="0">
                  <a:schemeClr val="bg2"/>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27" name="Group 25"/>
          <p:cNvGrpSpPr>
            <a:grpSpLocks/>
          </p:cNvGrpSpPr>
          <p:nvPr/>
        </p:nvGrpSpPr>
        <p:grpSpPr bwMode="auto">
          <a:xfrm>
            <a:off x="0" y="6180138"/>
            <a:ext cx="9169400" cy="138112"/>
            <a:chOff x="0" y="4032"/>
            <a:chExt cx="5776" cy="87"/>
          </a:xfrm>
        </p:grpSpPr>
        <p:sp>
          <p:nvSpPr>
            <p:cNvPr id="1033" name="Freeform 26"/>
            <p:cNvSpPr>
              <a:spLocks/>
            </p:cNvSpPr>
            <p:nvPr userDrawn="1"/>
          </p:nvSpPr>
          <p:spPr bwMode="auto">
            <a:xfrm>
              <a:off x="4041" y="4047"/>
              <a:ext cx="1735" cy="72"/>
            </a:xfrm>
            <a:custGeom>
              <a:avLst/>
              <a:gdLst>
                <a:gd name="T0" fmla="*/ 165 w 1735"/>
                <a:gd name="T1" fmla="*/ 6 h 72"/>
                <a:gd name="T2" fmla="*/ 450 w 1735"/>
                <a:gd name="T3" fmla="*/ 3 h 72"/>
                <a:gd name="T4" fmla="*/ 714 w 1735"/>
                <a:gd name="T5" fmla="*/ 12 h 72"/>
                <a:gd name="T6" fmla="*/ 957 w 1735"/>
                <a:gd name="T7" fmla="*/ 24 h 72"/>
                <a:gd name="T8" fmla="*/ 1173 w 1735"/>
                <a:gd name="T9" fmla="*/ 24 h 72"/>
                <a:gd name="T10" fmla="*/ 1473 w 1735"/>
                <a:gd name="T11" fmla="*/ 15 h 72"/>
                <a:gd name="T12" fmla="*/ 1617 w 1735"/>
                <a:gd name="T13" fmla="*/ 0 h 72"/>
                <a:gd name="T14" fmla="*/ 1719 w 1735"/>
                <a:gd name="T15" fmla="*/ 15 h 72"/>
                <a:gd name="T16" fmla="*/ 1716 w 1735"/>
                <a:gd name="T17" fmla="*/ 66 h 72"/>
                <a:gd name="T18" fmla="*/ 1632 w 1735"/>
                <a:gd name="T19" fmla="*/ 51 h 72"/>
                <a:gd name="T20" fmla="*/ 1407 w 1735"/>
                <a:gd name="T21" fmla="*/ 51 h 72"/>
                <a:gd name="T22" fmla="*/ 1191 w 1735"/>
                <a:gd name="T23" fmla="*/ 48 h 72"/>
                <a:gd name="T24" fmla="*/ 870 w 1735"/>
                <a:gd name="T25" fmla="*/ 60 h 72"/>
                <a:gd name="T26" fmla="*/ 492 w 1735"/>
                <a:gd name="T27" fmla="*/ 48 h 72"/>
                <a:gd name="T28" fmla="*/ 291 w 1735"/>
                <a:gd name="T29" fmla="*/ 27 h 72"/>
                <a:gd name="T30" fmla="*/ 21 w 1735"/>
                <a:gd name="T31" fmla="*/ 36 h 72"/>
                <a:gd name="T32" fmla="*/ 165 w 1735"/>
                <a:gd name="T33" fmla="*/ 6 h 7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735" h="72">
                  <a:moveTo>
                    <a:pt x="165" y="6"/>
                  </a:moveTo>
                  <a:cubicBezTo>
                    <a:pt x="236" y="1"/>
                    <a:pt x="359" y="2"/>
                    <a:pt x="450" y="3"/>
                  </a:cubicBezTo>
                  <a:cubicBezTo>
                    <a:pt x="541" y="4"/>
                    <a:pt x="630" y="9"/>
                    <a:pt x="714" y="12"/>
                  </a:cubicBezTo>
                  <a:cubicBezTo>
                    <a:pt x="798" y="15"/>
                    <a:pt x="881" y="22"/>
                    <a:pt x="957" y="24"/>
                  </a:cubicBezTo>
                  <a:cubicBezTo>
                    <a:pt x="1033" y="26"/>
                    <a:pt x="1087" y="25"/>
                    <a:pt x="1173" y="24"/>
                  </a:cubicBezTo>
                  <a:cubicBezTo>
                    <a:pt x="1259" y="23"/>
                    <a:pt x="1399" y="19"/>
                    <a:pt x="1473" y="15"/>
                  </a:cubicBezTo>
                  <a:cubicBezTo>
                    <a:pt x="1547" y="11"/>
                    <a:pt x="1576" y="0"/>
                    <a:pt x="1617" y="0"/>
                  </a:cubicBezTo>
                  <a:cubicBezTo>
                    <a:pt x="1658" y="0"/>
                    <a:pt x="1703" y="4"/>
                    <a:pt x="1719" y="15"/>
                  </a:cubicBezTo>
                  <a:cubicBezTo>
                    <a:pt x="1735" y="26"/>
                    <a:pt x="1730" y="60"/>
                    <a:pt x="1716" y="66"/>
                  </a:cubicBezTo>
                  <a:cubicBezTo>
                    <a:pt x="1702" y="72"/>
                    <a:pt x="1683" y="53"/>
                    <a:pt x="1632" y="51"/>
                  </a:cubicBezTo>
                  <a:cubicBezTo>
                    <a:pt x="1581" y="49"/>
                    <a:pt x="1480" y="51"/>
                    <a:pt x="1407" y="51"/>
                  </a:cubicBezTo>
                  <a:cubicBezTo>
                    <a:pt x="1334" y="51"/>
                    <a:pt x="1280" y="47"/>
                    <a:pt x="1191" y="48"/>
                  </a:cubicBezTo>
                  <a:cubicBezTo>
                    <a:pt x="1102" y="49"/>
                    <a:pt x="986" y="60"/>
                    <a:pt x="870" y="60"/>
                  </a:cubicBezTo>
                  <a:cubicBezTo>
                    <a:pt x="754" y="60"/>
                    <a:pt x="588" y="53"/>
                    <a:pt x="492" y="48"/>
                  </a:cubicBezTo>
                  <a:cubicBezTo>
                    <a:pt x="396" y="43"/>
                    <a:pt x="369" y="29"/>
                    <a:pt x="291" y="27"/>
                  </a:cubicBezTo>
                  <a:cubicBezTo>
                    <a:pt x="213" y="25"/>
                    <a:pt x="42" y="39"/>
                    <a:pt x="21" y="36"/>
                  </a:cubicBezTo>
                  <a:cubicBezTo>
                    <a:pt x="0" y="33"/>
                    <a:pt x="94" y="11"/>
                    <a:pt x="165"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4" name="Freeform 27"/>
            <p:cNvSpPr>
              <a:spLocks/>
            </p:cNvSpPr>
            <p:nvPr userDrawn="1"/>
          </p:nvSpPr>
          <p:spPr bwMode="auto">
            <a:xfrm>
              <a:off x="1727" y="4038"/>
              <a:ext cx="2655" cy="60"/>
            </a:xfrm>
            <a:custGeom>
              <a:avLst/>
              <a:gdLst>
                <a:gd name="T0" fmla="*/ 2641 w 2655"/>
                <a:gd name="T1" fmla="*/ 6 h 60"/>
                <a:gd name="T2" fmla="*/ 2620 w 2655"/>
                <a:gd name="T3" fmla="*/ 30 h 60"/>
                <a:gd name="T4" fmla="*/ 2368 w 2655"/>
                <a:gd name="T5" fmla="*/ 45 h 60"/>
                <a:gd name="T6" fmla="*/ 2023 w 2655"/>
                <a:gd name="T7" fmla="*/ 60 h 60"/>
                <a:gd name="T8" fmla="*/ 1786 w 2655"/>
                <a:gd name="T9" fmla="*/ 48 h 60"/>
                <a:gd name="T10" fmla="*/ 1525 w 2655"/>
                <a:gd name="T11" fmla="*/ 36 h 60"/>
                <a:gd name="T12" fmla="*/ 1195 w 2655"/>
                <a:gd name="T13" fmla="*/ 45 h 60"/>
                <a:gd name="T14" fmla="*/ 817 w 2655"/>
                <a:gd name="T15" fmla="*/ 39 h 60"/>
                <a:gd name="T16" fmla="*/ 499 w 2655"/>
                <a:gd name="T17" fmla="*/ 27 h 60"/>
                <a:gd name="T18" fmla="*/ 136 w 2655"/>
                <a:gd name="T19" fmla="*/ 39 h 60"/>
                <a:gd name="T20" fmla="*/ 10 w 2655"/>
                <a:gd name="T21" fmla="*/ 33 h 60"/>
                <a:gd name="T22" fmla="*/ 76 w 2655"/>
                <a:gd name="T23" fmla="*/ 24 h 60"/>
                <a:gd name="T24" fmla="*/ 310 w 2655"/>
                <a:gd name="T25" fmla="*/ 18 h 60"/>
                <a:gd name="T26" fmla="*/ 544 w 2655"/>
                <a:gd name="T27" fmla="*/ 0 h 60"/>
                <a:gd name="T28" fmla="*/ 853 w 2655"/>
                <a:gd name="T29" fmla="*/ 21 h 60"/>
                <a:gd name="T30" fmla="*/ 1114 w 2655"/>
                <a:gd name="T31" fmla="*/ 21 h 60"/>
                <a:gd name="T32" fmla="*/ 1399 w 2655"/>
                <a:gd name="T33" fmla="*/ 3 h 60"/>
                <a:gd name="T34" fmla="*/ 1588 w 2655"/>
                <a:gd name="T35" fmla="*/ 9 h 60"/>
                <a:gd name="T36" fmla="*/ 1807 w 2655"/>
                <a:gd name="T37" fmla="*/ 21 h 60"/>
                <a:gd name="T38" fmla="*/ 2035 w 2655"/>
                <a:gd name="T39" fmla="*/ 12 h 60"/>
                <a:gd name="T40" fmla="*/ 2290 w 2655"/>
                <a:gd name="T41" fmla="*/ 18 h 60"/>
                <a:gd name="T42" fmla="*/ 2596 w 2655"/>
                <a:gd name="T43" fmla="*/ 3 h 60"/>
                <a:gd name="T44" fmla="*/ 2641 w 2655"/>
                <a:gd name="T45" fmla="*/ 6 h 6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655" h="60">
                  <a:moveTo>
                    <a:pt x="2641" y="6"/>
                  </a:moveTo>
                  <a:lnTo>
                    <a:pt x="2620" y="30"/>
                  </a:lnTo>
                  <a:cubicBezTo>
                    <a:pt x="2575" y="36"/>
                    <a:pt x="2467" y="40"/>
                    <a:pt x="2368" y="45"/>
                  </a:cubicBezTo>
                  <a:cubicBezTo>
                    <a:pt x="2269" y="50"/>
                    <a:pt x="2120" y="60"/>
                    <a:pt x="2023" y="60"/>
                  </a:cubicBezTo>
                  <a:cubicBezTo>
                    <a:pt x="1926" y="60"/>
                    <a:pt x="1869" y="52"/>
                    <a:pt x="1786" y="48"/>
                  </a:cubicBezTo>
                  <a:cubicBezTo>
                    <a:pt x="1703" y="44"/>
                    <a:pt x="1623" y="36"/>
                    <a:pt x="1525" y="36"/>
                  </a:cubicBezTo>
                  <a:cubicBezTo>
                    <a:pt x="1427" y="36"/>
                    <a:pt x="1313" y="44"/>
                    <a:pt x="1195" y="45"/>
                  </a:cubicBezTo>
                  <a:cubicBezTo>
                    <a:pt x="1077" y="46"/>
                    <a:pt x="933" y="42"/>
                    <a:pt x="817" y="39"/>
                  </a:cubicBezTo>
                  <a:cubicBezTo>
                    <a:pt x="701" y="36"/>
                    <a:pt x="612" y="27"/>
                    <a:pt x="499" y="27"/>
                  </a:cubicBezTo>
                  <a:cubicBezTo>
                    <a:pt x="386" y="27"/>
                    <a:pt x="217" y="38"/>
                    <a:pt x="136" y="39"/>
                  </a:cubicBezTo>
                  <a:cubicBezTo>
                    <a:pt x="55" y="40"/>
                    <a:pt x="20" y="36"/>
                    <a:pt x="10" y="33"/>
                  </a:cubicBezTo>
                  <a:cubicBezTo>
                    <a:pt x="0" y="30"/>
                    <a:pt x="26" y="27"/>
                    <a:pt x="76" y="24"/>
                  </a:cubicBezTo>
                  <a:cubicBezTo>
                    <a:pt x="126" y="21"/>
                    <a:pt x="232" y="22"/>
                    <a:pt x="310" y="18"/>
                  </a:cubicBezTo>
                  <a:cubicBezTo>
                    <a:pt x="388" y="14"/>
                    <a:pt x="454" y="0"/>
                    <a:pt x="544" y="0"/>
                  </a:cubicBezTo>
                  <a:cubicBezTo>
                    <a:pt x="634" y="0"/>
                    <a:pt x="758" y="18"/>
                    <a:pt x="853" y="21"/>
                  </a:cubicBezTo>
                  <a:cubicBezTo>
                    <a:pt x="948" y="24"/>
                    <a:pt x="1023" y="24"/>
                    <a:pt x="1114" y="21"/>
                  </a:cubicBezTo>
                  <a:cubicBezTo>
                    <a:pt x="1205" y="18"/>
                    <a:pt x="1320" y="5"/>
                    <a:pt x="1399" y="3"/>
                  </a:cubicBezTo>
                  <a:cubicBezTo>
                    <a:pt x="1478" y="1"/>
                    <a:pt x="1520" y="6"/>
                    <a:pt x="1588" y="9"/>
                  </a:cubicBezTo>
                  <a:cubicBezTo>
                    <a:pt x="1656" y="12"/>
                    <a:pt x="1733" y="21"/>
                    <a:pt x="1807" y="21"/>
                  </a:cubicBezTo>
                  <a:cubicBezTo>
                    <a:pt x="1881" y="21"/>
                    <a:pt x="1955" y="12"/>
                    <a:pt x="2035" y="12"/>
                  </a:cubicBezTo>
                  <a:cubicBezTo>
                    <a:pt x="2115" y="12"/>
                    <a:pt x="2197" y="19"/>
                    <a:pt x="2290" y="18"/>
                  </a:cubicBezTo>
                  <a:cubicBezTo>
                    <a:pt x="2383" y="17"/>
                    <a:pt x="2537" y="5"/>
                    <a:pt x="2596" y="3"/>
                  </a:cubicBezTo>
                  <a:cubicBezTo>
                    <a:pt x="2655" y="1"/>
                    <a:pt x="2651" y="3"/>
                    <a:pt x="2641" y="6"/>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35" name="Freeform 28"/>
            <p:cNvSpPr>
              <a:spLocks/>
            </p:cNvSpPr>
            <p:nvPr userDrawn="1"/>
          </p:nvSpPr>
          <p:spPr bwMode="auto">
            <a:xfrm>
              <a:off x="0" y="4032"/>
              <a:ext cx="2041" cy="62"/>
            </a:xfrm>
            <a:custGeom>
              <a:avLst/>
              <a:gdLst>
                <a:gd name="T0" fmla="*/ 1893 w 2041"/>
                <a:gd name="T1" fmla="*/ 39 h 62"/>
                <a:gd name="T2" fmla="*/ 1578 w 2041"/>
                <a:gd name="T3" fmla="*/ 45 h 62"/>
                <a:gd name="T4" fmla="*/ 1011 w 2041"/>
                <a:gd name="T5" fmla="*/ 60 h 62"/>
                <a:gd name="T6" fmla="*/ 438 w 2041"/>
                <a:gd name="T7" fmla="*/ 57 h 62"/>
                <a:gd name="T8" fmla="*/ 0 w 2041"/>
                <a:gd name="T9" fmla="*/ 36 h 62"/>
                <a:gd name="T10" fmla="*/ 0 w 2041"/>
                <a:gd name="T11" fmla="*/ 3 h 62"/>
                <a:gd name="T12" fmla="*/ 210 w 2041"/>
                <a:gd name="T13" fmla="*/ 18 h 62"/>
                <a:gd name="T14" fmla="*/ 474 w 2041"/>
                <a:gd name="T15" fmla="*/ 21 h 62"/>
                <a:gd name="T16" fmla="*/ 678 w 2041"/>
                <a:gd name="T17" fmla="*/ 9 h 62"/>
                <a:gd name="T18" fmla="*/ 897 w 2041"/>
                <a:gd name="T19" fmla="*/ 9 h 62"/>
                <a:gd name="T20" fmla="*/ 1167 w 2041"/>
                <a:gd name="T21" fmla="*/ 30 h 62"/>
                <a:gd name="T22" fmla="*/ 1500 w 2041"/>
                <a:gd name="T23" fmla="*/ 24 h 62"/>
                <a:gd name="T24" fmla="*/ 1758 w 2041"/>
                <a:gd name="T25" fmla="*/ 3 h 62"/>
                <a:gd name="T26" fmla="*/ 1938 w 2041"/>
                <a:gd name="T27" fmla="*/ 18 h 62"/>
                <a:gd name="T28" fmla="*/ 2034 w 2041"/>
                <a:gd name="T29" fmla="*/ 33 h 62"/>
                <a:gd name="T30" fmla="*/ 1893 w 2041"/>
                <a:gd name="T31" fmla="*/ 39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041" h="62">
                  <a:moveTo>
                    <a:pt x="1893" y="39"/>
                  </a:moveTo>
                  <a:cubicBezTo>
                    <a:pt x="1817" y="41"/>
                    <a:pt x="1725" y="42"/>
                    <a:pt x="1578" y="45"/>
                  </a:cubicBezTo>
                  <a:cubicBezTo>
                    <a:pt x="1431" y="48"/>
                    <a:pt x="1201" y="58"/>
                    <a:pt x="1011" y="60"/>
                  </a:cubicBezTo>
                  <a:cubicBezTo>
                    <a:pt x="821" y="62"/>
                    <a:pt x="606" y="61"/>
                    <a:pt x="438" y="57"/>
                  </a:cubicBezTo>
                  <a:cubicBezTo>
                    <a:pt x="270" y="53"/>
                    <a:pt x="73" y="45"/>
                    <a:pt x="0" y="36"/>
                  </a:cubicBezTo>
                  <a:lnTo>
                    <a:pt x="0" y="3"/>
                  </a:lnTo>
                  <a:cubicBezTo>
                    <a:pt x="35" y="0"/>
                    <a:pt x="131" y="15"/>
                    <a:pt x="210" y="18"/>
                  </a:cubicBezTo>
                  <a:cubicBezTo>
                    <a:pt x="289" y="21"/>
                    <a:pt x="396" y="22"/>
                    <a:pt x="474" y="21"/>
                  </a:cubicBezTo>
                  <a:cubicBezTo>
                    <a:pt x="552" y="20"/>
                    <a:pt x="608" y="11"/>
                    <a:pt x="678" y="9"/>
                  </a:cubicBezTo>
                  <a:cubicBezTo>
                    <a:pt x="748" y="7"/>
                    <a:pt x="816" y="6"/>
                    <a:pt x="897" y="9"/>
                  </a:cubicBezTo>
                  <a:cubicBezTo>
                    <a:pt x="978" y="12"/>
                    <a:pt x="1067" y="28"/>
                    <a:pt x="1167" y="30"/>
                  </a:cubicBezTo>
                  <a:cubicBezTo>
                    <a:pt x="1267" y="32"/>
                    <a:pt x="1402" y="28"/>
                    <a:pt x="1500" y="24"/>
                  </a:cubicBezTo>
                  <a:cubicBezTo>
                    <a:pt x="1598" y="20"/>
                    <a:pt x="1685" y="4"/>
                    <a:pt x="1758" y="3"/>
                  </a:cubicBezTo>
                  <a:cubicBezTo>
                    <a:pt x="1831" y="2"/>
                    <a:pt x="1892" y="13"/>
                    <a:pt x="1938" y="18"/>
                  </a:cubicBezTo>
                  <a:cubicBezTo>
                    <a:pt x="1984" y="23"/>
                    <a:pt x="2041" y="30"/>
                    <a:pt x="2034" y="33"/>
                  </a:cubicBezTo>
                  <a:cubicBezTo>
                    <a:pt x="2027" y="36"/>
                    <a:pt x="1969" y="37"/>
                    <a:pt x="1893" y="39"/>
                  </a:cubicBezTo>
                  <a:close/>
                </a:path>
              </a:pathLst>
            </a:custGeom>
            <a:gradFill rotWithShape="0">
              <a:gsLst>
                <a:gs pos="0">
                  <a:schemeClr val="accent2"/>
                </a:gs>
                <a:gs pos="100000">
                  <a:schemeClr val="bg2"/>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1028" name="Rectangle 29"/>
          <p:cNvSpPr>
            <a:spLocks noGrp="1" noChangeArrowheads="1"/>
          </p:cNvSpPr>
          <p:nvPr>
            <p:ph type="title"/>
          </p:nvPr>
        </p:nvSpPr>
        <p:spPr bwMode="auto">
          <a:xfrm>
            <a:off x="685800" y="76835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9" name="Rectangle 30"/>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03" name="Rectangle 31"/>
          <p:cNvSpPr>
            <a:spLocks noGrp="1" noChangeArrowheads="1"/>
          </p:cNvSpPr>
          <p:nvPr>
            <p:ph type="dt" sz="half" idx="2"/>
          </p:nvPr>
        </p:nvSpPr>
        <p:spPr bwMode="auto">
          <a:xfrm>
            <a:off x="6651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n-US"/>
          </a:p>
        </p:txBody>
      </p:sp>
      <p:sp>
        <p:nvSpPr>
          <p:cNvPr id="3104" name="Rectangle 32"/>
          <p:cNvSpPr>
            <a:spLocks noGrp="1" noChangeArrowheads="1"/>
          </p:cNvSpPr>
          <p:nvPr>
            <p:ph type="ftr" sz="quarter" idx="3"/>
          </p:nvPr>
        </p:nvSpPr>
        <p:spPr bwMode="auto">
          <a:xfrm>
            <a:off x="3103563" y="6367463"/>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n-US"/>
          </a:p>
        </p:txBody>
      </p:sp>
      <p:sp>
        <p:nvSpPr>
          <p:cNvPr id="3105" name="Rectangle 33"/>
          <p:cNvSpPr>
            <a:spLocks noGrp="1" noChangeArrowheads="1"/>
          </p:cNvSpPr>
          <p:nvPr>
            <p:ph type="sldNum" sz="quarter" idx="4"/>
          </p:nvPr>
        </p:nvSpPr>
        <p:spPr bwMode="auto">
          <a:xfrm>
            <a:off x="6532563" y="636746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6BD59D1D-8687-41DD-9A85-67B1F2A6D04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fontAlgn="base">
        <a:spcBef>
          <a:spcPct val="0"/>
        </a:spcBef>
        <a:spcAft>
          <a:spcPct val="0"/>
        </a:spcAft>
        <a:defRPr sz="4400">
          <a:solidFill>
            <a:schemeClr val="tx2"/>
          </a:solidFill>
          <a:latin typeface="Tahoma" pitchFamily="34" charset="0"/>
        </a:defRPr>
      </a:lvl6pPr>
      <a:lvl7pPr marL="914400" algn="ctr" rtl="0" fontAlgn="base">
        <a:spcBef>
          <a:spcPct val="0"/>
        </a:spcBef>
        <a:spcAft>
          <a:spcPct val="0"/>
        </a:spcAft>
        <a:defRPr sz="4400">
          <a:solidFill>
            <a:schemeClr val="tx2"/>
          </a:solidFill>
          <a:latin typeface="Tahoma" pitchFamily="34" charset="0"/>
        </a:defRPr>
      </a:lvl7pPr>
      <a:lvl8pPr marL="1371600" algn="ctr" rtl="0" fontAlgn="base">
        <a:spcBef>
          <a:spcPct val="0"/>
        </a:spcBef>
        <a:spcAft>
          <a:spcPct val="0"/>
        </a:spcAft>
        <a:defRPr sz="4400">
          <a:solidFill>
            <a:schemeClr val="tx2"/>
          </a:solidFill>
          <a:latin typeface="Tahoma" pitchFamily="34" charset="0"/>
        </a:defRPr>
      </a:lvl8pPr>
      <a:lvl9pPr marL="1828800" algn="ctr"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SzPct val="90000"/>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15"/>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16"/>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17"/>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18"/>
        </a:buBlip>
        <a:defRPr sz="2000">
          <a:solidFill>
            <a:schemeClr val="tx1"/>
          </a:solidFill>
          <a:latin typeface="+mn-lt"/>
        </a:defRPr>
      </a:lvl5pPr>
      <a:lvl6pPr marL="2514600" indent="-228600" algn="l" rtl="0" fontAlgn="base">
        <a:spcBef>
          <a:spcPct val="20000"/>
        </a:spcBef>
        <a:spcAft>
          <a:spcPct val="0"/>
        </a:spcAft>
        <a:buSzPct val="70000"/>
        <a:buBlip>
          <a:blip r:embed="rId18"/>
        </a:buBlip>
        <a:defRPr sz="2000">
          <a:solidFill>
            <a:schemeClr val="tx1"/>
          </a:solidFill>
          <a:latin typeface="+mn-lt"/>
        </a:defRPr>
      </a:lvl6pPr>
      <a:lvl7pPr marL="2971800" indent="-228600" algn="l" rtl="0" fontAlgn="base">
        <a:spcBef>
          <a:spcPct val="20000"/>
        </a:spcBef>
        <a:spcAft>
          <a:spcPct val="0"/>
        </a:spcAft>
        <a:buSzPct val="70000"/>
        <a:buBlip>
          <a:blip r:embed="rId18"/>
        </a:buBlip>
        <a:defRPr sz="2000">
          <a:solidFill>
            <a:schemeClr val="tx1"/>
          </a:solidFill>
          <a:latin typeface="+mn-lt"/>
        </a:defRPr>
      </a:lvl7pPr>
      <a:lvl8pPr marL="3429000" indent="-228600" algn="l" rtl="0" fontAlgn="base">
        <a:spcBef>
          <a:spcPct val="20000"/>
        </a:spcBef>
        <a:spcAft>
          <a:spcPct val="0"/>
        </a:spcAft>
        <a:buSzPct val="70000"/>
        <a:buBlip>
          <a:blip r:embed="rId18"/>
        </a:buBlip>
        <a:defRPr sz="2000">
          <a:solidFill>
            <a:schemeClr val="tx1"/>
          </a:solidFill>
          <a:latin typeface="+mn-lt"/>
        </a:defRPr>
      </a:lvl8pPr>
      <a:lvl9pPr marL="3886200" indent="-228600" algn="l" rtl="0" fontAlgn="base">
        <a:spcBef>
          <a:spcPct val="20000"/>
        </a:spcBef>
        <a:spcAft>
          <a:spcPct val="0"/>
        </a:spcAft>
        <a:buSzPct val="70000"/>
        <a:buBlip>
          <a:blip r:embed="rId18"/>
        </a:buBlip>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382000" cy="1143000"/>
          </a:xfrm>
        </p:spPr>
        <p:txBody>
          <a:bodyPr/>
          <a:lstStyle/>
          <a:p>
            <a:pPr eaLnBrk="1" hangingPunct="1"/>
            <a:r>
              <a:rPr lang="en-US" dirty="0" smtClean="0"/>
              <a:t>Risk Management </a:t>
            </a:r>
            <a:br>
              <a:rPr lang="en-US" dirty="0" smtClean="0"/>
            </a:br>
            <a:r>
              <a:rPr lang="en-US" dirty="0" smtClean="0"/>
              <a:t>Introduction and Tools</a:t>
            </a:r>
          </a:p>
        </p:txBody>
      </p:sp>
      <p:sp>
        <p:nvSpPr>
          <p:cNvPr id="3075" name="Text Box 8"/>
          <p:cNvSpPr txBox="1">
            <a:spLocks noChangeArrowheads="1"/>
          </p:cNvSpPr>
          <p:nvPr/>
        </p:nvSpPr>
        <p:spPr bwMode="auto">
          <a:xfrm>
            <a:off x="2514600" y="290195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sz="3600">
                <a:latin typeface="Tahoma" pitchFamily="34" charset="0"/>
                <a:cs typeface="Tahoma" pitchFamily="34" charset="0"/>
              </a:rPr>
              <a:t>P.V. Viswanath</a:t>
            </a:r>
          </a:p>
        </p:txBody>
      </p:sp>
      <p:sp>
        <p:nvSpPr>
          <p:cNvPr id="3076" name="Rectangle 9"/>
          <p:cNvSpPr>
            <a:spLocks noChangeArrowheads="1"/>
          </p:cNvSpPr>
          <p:nvPr/>
        </p:nvSpPr>
        <p:spPr bwMode="auto">
          <a:xfrm>
            <a:off x="1143000" y="5029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lgn="ctr"/>
            <a:r>
              <a:rPr lang="en-US" sz="4000">
                <a:solidFill>
                  <a:schemeClr val="tx2"/>
                </a:solidFill>
                <a:latin typeface="Tahoma" pitchFamily="34" charset="0"/>
              </a:rPr>
              <a:t>Financial Theory </a:t>
            </a:r>
          </a:p>
          <a:p>
            <a:pPr algn="ctr"/>
            <a:r>
              <a:rPr lang="en-US">
                <a:solidFill>
                  <a:schemeClr val="tx2"/>
                </a:solidFill>
                <a:latin typeface="Tahoma" pitchFamily="34" charset="0"/>
              </a:rPr>
              <a:t>and </a:t>
            </a:r>
          </a:p>
          <a:p>
            <a:pPr algn="ctr"/>
            <a:r>
              <a:rPr lang="en-US" sz="4000">
                <a:solidFill>
                  <a:schemeClr val="tx2"/>
                </a:solidFill>
                <a:latin typeface="Tahoma" pitchFamily="34" charset="0"/>
              </a:rPr>
              <a:t>Strategic Decision-Making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 Contracts</a:t>
            </a:r>
            <a:endParaRPr lang="en-US" dirty="0"/>
          </a:p>
        </p:txBody>
      </p:sp>
      <p:sp>
        <p:nvSpPr>
          <p:cNvPr id="3" name="Content Placeholder 2"/>
          <p:cNvSpPr>
            <a:spLocks noGrp="1"/>
          </p:cNvSpPr>
          <p:nvPr>
            <p:ph idx="1"/>
          </p:nvPr>
        </p:nvSpPr>
        <p:spPr>
          <a:xfrm>
            <a:off x="304800" y="1066798"/>
            <a:ext cx="8610600" cy="5410201"/>
          </a:xfrm>
        </p:spPr>
        <p:txBody>
          <a:bodyPr>
            <a:normAutofit fontScale="70000" lnSpcReduction="20000"/>
          </a:bodyPr>
          <a:lstStyle/>
          <a:p>
            <a:pPr marL="342900" lvl="1" indent="-342900">
              <a:buSzPct val="90000"/>
              <a:buBlip>
                <a:blip r:embed="rId3"/>
              </a:buBlip>
            </a:pPr>
            <a:r>
              <a:rPr lang="en-US" sz="3200" dirty="0">
                <a:ea typeface="+mn-ea"/>
                <a:cs typeface="+mn-cs"/>
              </a:rPr>
              <a:t>Long-term contracts can also transfer risk to other parties</a:t>
            </a:r>
            <a:r>
              <a:rPr lang="en-US" sz="3200" dirty="0" smtClean="0">
                <a:ea typeface="+mn-ea"/>
                <a:cs typeface="+mn-cs"/>
              </a:rPr>
              <a:t>.  This </a:t>
            </a:r>
            <a:r>
              <a:rPr lang="en-US" sz="3200" dirty="0" smtClean="0">
                <a:ea typeface="+mn-ea"/>
                <a:cs typeface="+mn-cs"/>
              </a:rPr>
              <a:t>can be considered a </a:t>
            </a:r>
            <a:r>
              <a:rPr lang="en-US" sz="3200" dirty="0" smtClean="0">
                <a:ea typeface="+mn-ea"/>
                <a:cs typeface="+mn-cs"/>
              </a:rPr>
              <a:t>form of </a:t>
            </a:r>
            <a:r>
              <a:rPr lang="en-US" sz="3200" dirty="0" smtClean="0">
                <a:ea typeface="+mn-ea"/>
                <a:cs typeface="+mn-cs"/>
              </a:rPr>
              <a:t>hedging.</a:t>
            </a:r>
            <a:endParaRPr lang="en-US" sz="3200" dirty="0">
              <a:ea typeface="+mn-ea"/>
              <a:cs typeface="+mn-cs"/>
            </a:endParaRPr>
          </a:p>
          <a:p>
            <a:pPr marL="342900" lvl="1" indent="-342900">
              <a:buSzPct val="90000"/>
              <a:buBlip>
                <a:blip r:embed="rId3"/>
              </a:buBlip>
            </a:pPr>
            <a:r>
              <a:rPr lang="en-US" sz="3200" dirty="0">
                <a:ea typeface="+mn-ea"/>
                <a:cs typeface="+mn-cs"/>
              </a:rPr>
              <a:t>In early 2000, when oil prices were close to $20 per barrel, the CFO of Southwest Airlines developed a hedging strategy to protect the airline from a surge in oil prices. By the time oil prices soared above $30 per barrel later that year Southwest had signed contracts guaranteeing a price for its fuel equivalent to $23 per barrel. </a:t>
            </a:r>
          </a:p>
          <a:p>
            <a:r>
              <a:rPr lang="en-US" dirty="0"/>
              <a:t>However, had oil prices fallen below $23 per barrel in the fall of 2000, Southwest’s hedging policy would have obligated it to pay $23 per barrel for its oil. </a:t>
            </a:r>
          </a:p>
          <a:p>
            <a:pPr>
              <a:spcBef>
                <a:spcPct val="60000"/>
              </a:spcBef>
            </a:pPr>
            <a:r>
              <a:rPr lang="en-US" dirty="0"/>
              <a:t>Southwest accomplished it’s objective by locking in its cost of oil at $23 per barrel, regardless of what the price of oil did on the open market</a:t>
            </a:r>
            <a:r>
              <a:rPr lang="en-US" dirty="0" smtClean="0"/>
              <a:t>.</a:t>
            </a:r>
          </a:p>
          <a:p>
            <a:pPr>
              <a:spcBef>
                <a:spcPct val="60000"/>
              </a:spcBef>
            </a:pPr>
            <a:r>
              <a:rPr lang="en-US" dirty="0" smtClean="0"/>
              <a:t>Why would yo</a:t>
            </a:r>
            <a:r>
              <a:rPr lang="en-US" dirty="0" smtClean="0"/>
              <a:t>u call this </a:t>
            </a:r>
            <a:r>
              <a:rPr lang="en-US" dirty="0" smtClean="0"/>
              <a:t>hedging?  How is it or is it not similar to insuring?</a:t>
            </a:r>
            <a:endParaRPr lang="en-US" dirty="0"/>
          </a:p>
          <a:p>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14931433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85800"/>
          </a:xfrm>
        </p:spPr>
        <p:txBody>
          <a:bodyPr>
            <a:noAutofit/>
          </a:bodyPr>
          <a:lstStyle/>
          <a:p>
            <a:r>
              <a:rPr lang="en-US" sz="3400" dirty="0" smtClean="0"/>
              <a:t>Hedging w/ Long-term Contracts: Example</a:t>
            </a:r>
            <a:endParaRPr lang="en-US" sz="3400" dirty="0"/>
          </a:p>
        </p:txBody>
      </p:sp>
      <p:pic>
        <p:nvPicPr>
          <p:cNvPr id="4" name="Picture 7" descr="ex30_0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600" y="1066800"/>
            <a:ext cx="8177213" cy="26352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ex30_04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2600" y="3702050"/>
            <a:ext cx="8177213" cy="21780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
        <p:nvSpPr>
          <p:cNvPr id="3" name="TextBox 2"/>
          <p:cNvSpPr txBox="1"/>
          <p:nvPr/>
        </p:nvSpPr>
        <p:spPr>
          <a:xfrm>
            <a:off x="608806" y="5961709"/>
            <a:ext cx="7924800" cy="461665"/>
          </a:xfrm>
          <a:prstGeom prst="rect">
            <a:avLst/>
          </a:prstGeom>
          <a:noFill/>
        </p:spPr>
        <p:txBody>
          <a:bodyPr wrap="square" rtlCol="0">
            <a:spAutoFit/>
          </a:bodyPr>
          <a:lstStyle/>
          <a:p>
            <a:r>
              <a:rPr lang="en-US" dirty="0" smtClean="0"/>
              <a:t>How do you decide which is the better solution of the two?</a:t>
            </a:r>
            <a:endParaRPr lang="en-US" dirty="0"/>
          </a:p>
        </p:txBody>
      </p:sp>
    </p:spTree>
    <p:extLst>
      <p:ext uri="{BB962C8B-B14F-4D97-AF65-F5344CB8AC3E}">
        <p14:creationId xmlns:p14="http://schemas.microsoft.com/office/powerpoint/2010/main" val="964727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85800"/>
          </a:xfrm>
        </p:spPr>
        <p:txBody>
          <a:bodyPr>
            <a:normAutofit fontScale="90000"/>
          </a:bodyPr>
          <a:lstStyle/>
          <a:p>
            <a:r>
              <a:rPr lang="en-US" dirty="0" smtClean="0"/>
              <a:t>Long-term Contracts: Disadvantages</a:t>
            </a:r>
            <a:endParaRPr lang="en-US" dirty="0"/>
          </a:p>
        </p:txBody>
      </p:sp>
      <p:sp>
        <p:nvSpPr>
          <p:cNvPr id="3" name="Content Placeholder 2"/>
          <p:cNvSpPr>
            <a:spLocks noGrp="1"/>
          </p:cNvSpPr>
          <p:nvPr>
            <p:ph idx="1"/>
          </p:nvPr>
        </p:nvSpPr>
        <p:spPr>
          <a:xfrm>
            <a:off x="533400" y="1066800"/>
            <a:ext cx="7924800" cy="5334000"/>
          </a:xfrm>
        </p:spPr>
        <p:txBody>
          <a:bodyPr>
            <a:normAutofit fontScale="77500" lnSpcReduction="20000"/>
          </a:bodyPr>
          <a:lstStyle/>
          <a:p>
            <a:pPr>
              <a:spcBef>
                <a:spcPct val="60000"/>
              </a:spcBef>
            </a:pPr>
            <a:r>
              <a:rPr lang="en-US" dirty="0" smtClean="0"/>
              <a:t>They </a:t>
            </a:r>
            <a:r>
              <a:rPr lang="en-US" dirty="0"/>
              <a:t>expose each party to the risk that the other party may default and fail to live up to the terms of the contract</a:t>
            </a:r>
            <a:r>
              <a:rPr lang="en-US" dirty="0" smtClean="0"/>
              <a:t>.  Thus</a:t>
            </a:r>
            <a:r>
              <a:rPr lang="en-US" dirty="0"/>
              <a:t>, while they insulate the firms from commodity price risk, they expose them to credit risk. </a:t>
            </a:r>
          </a:p>
          <a:p>
            <a:r>
              <a:rPr lang="en-US" dirty="0"/>
              <a:t>Long-term supply contracts cannot be entered </a:t>
            </a:r>
            <a:br>
              <a:rPr lang="en-US" dirty="0"/>
            </a:br>
            <a:r>
              <a:rPr lang="en-US" dirty="0"/>
              <a:t>into anonymously; the buyer and seller know each other’s identity. </a:t>
            </a:r>
            <a:r>
              <a:rPr lang="en-US" dirty="0" smtClean="0"/>
              <a:t> This </a:t>
            </a:r>
            <a:r>
              <a:rPr lang="en-US" dirty="0"/>
              <a:t>lack of anonymity may have strategic disadvantages.</a:t>
            </a:r>
          </a:p>
          <a:p>
            <a:pPr>
              <a:spcBef>
                <a:spcPct val="60000"/>
              </a:spcBef>
            </a:pPr>
            <a:r>
              <a:rPr lang="en-US" dirty="0"/>
              <a:t>The market value of the contract at any point in time may not be easy to determine, making it difficult to track gains and losses, and it may be difficult or even impossible to cancel the contract if necessary</a:t>
            </a:r>
            <a:r>
              <a:rPr lang="en-US" dirty="0" smtClean="0"/>
              <a:t>.</a:t>
            </a:r>
          </a:p>
          <a:p>
            <a:pPr>
              <a:spcBef>
                <a:spcPct val="60000"/>
              </a:spcBef>
            </a:pPr>
            <a:r>
              <a:rPr lang="en-US" dirty="0" smtClean="0"/>
              <a:t>Q: Where does this show up in the balance-sheet?</a:t>
            </a:r>
            <a:endParaRPr lang="en-US" dirty="0"/>
          </a:p>
          <a:p>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3556775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01000" cy="685800"/>
          </a:xfrm>
        </p:spPr>
        <p:txBody>
          <a:bodyPr/>
          <a:lstStyle/>
          <a:p>
            <a:r>
              <a:rPr lang="en-US" dirty="0" smtClean="0"/>
              <a:t>Hedging with Futures Contracts</a:t>
            </a:r>
            <a:endParaRPr lang="en-US" dirty="0"/>
          </a:p>
        </p:txBody>
      </p:sp>
      <p:sp>
        <p:nvSpPr>
          <p:cNvPr id="3" name="Content Placeholder 2"/>
          <p:cNvSpPr>
            <a:spLocks noGrp="1"/>
          </p:cNvSpPr>
          <p:nvPr>
            <p:ph idx="1"/>
          </p:nvPr>
        </p:nvSpPr>
        <p:spPr/>
        <p:txBody>
          <a:bodyPr>
            <a:normAutofit fontScale="77500" lnSpcReduction="20000"/>
          </a:bodyPr>
          <a:lstStyle/>
          <a:p>
            <a:pPr>
              <a:spcBef>
                <a:spcPct val="60000"/>
              </a:spcBef>
            </a:pPr>
            <a:r>
              <a:rPr lang="en-US" dirty="0" smtClean="0"/>
              <a:t>An </a:t>
            </a:r>
            <a:r>
              <a:rPr lang="en-US" dirty="0"/>
              <a:t>agreement to trade an asset on some future date, at a price that is locked in today</a:t>
            </a:r>
          </a:p>
          <a:p>
            <a:pPr lvl="1">
              <a:spcBef>
                <a:spcPct val="40000"/>
              </a:spcBef>
            </a:pPr>
            <a:r>
              <a:rPr lang="en-US" dirty="0"/>
              <a:t>Futures contracts are traded anonymously on an </a:t>
            </a:r>
            <a:r>
              <a:rPr lang="en-US" dirty="0" smtClean="0"/>
              <a:t>exchange </a:t>
            </a:r>
            <a:r>
              <a:rPr lang="en-US" dirty="0"/>
              <a:t>at a publicly observed market price and </a:t>
            </a:r>
            <a:r>
              <a:rPr lang="en-US" dirty="0" smtClean="0"/>
              <a:t>are </a:t>
            </a:r>
            <a:r>
              <a:rPr lang="en-US" dirty="0"/>
              <a:t>generally very liquid. </a:t>
            </a:r>
          </a:p>
          <a:p>
            <a:pPr lvl="1">
              <a:spcBef>
                <a:spcPct val="40000"/>
              </a:spcBef>
            </a:pPr>
            <a:r>
              <a:rPr lang="en-US" dirty="0"/>
              <a:t>Both the buyer and the seller can get out of the contract at any time by selling it to a third party at the current market price.</a:t>
            </a:r>
          </a:p>
          <a:p>
            <a:pPr lvl="1">
              <a:spcBef>
                <a:spcPct val="40000"/>
              </a:spcBef>
            </a:pPr>
            <a:r>
              <a:rPr lang="en-US" dirty="0"/>
              <a:t>Futures contracts eliminate credit risk</a:t>
            </a:r>
            <a:r>
              <a:rPr lang="en-US" dirty="0" smtClean="0"/>
              <a:t>.</a:t>
            </a:r>
          </a:p>
          <a:p>
            <a:r>
              <a:rPr lang="en-US" dirty="0"/>
              <a:t>Futures prices are not prices that are paid today. </a:t>
            </a:r>
          </a:p>
          <a:p>
            <a:pPr lvl="1">
              <a:spcBef>
                <a:spcPct val="60000"/>
              </a:spcBef>
            </a:pPr>
            <a:r>
              <a:rPr lang="en-US" dirty="0"/>
              <a:t>Rather, they are prices </a:t>
            </a:r>
            <a:r>
              <a:rPr lang="en-US" i="1" dirty="0"/>
              <a:t>agreed</a:t>
            </a:r>
            <a:r>
              <a:rPr lang="en-US" dirty="0"/>
              <a:t> to today, to be paid in the future. </a:t>
            </a:r>
          </a:p>
          <a:p>
            <a:pPr lvl="1">
              <a:spcBef>
                <a:spcPct val="40000"/>
              </a:spcBef>
            </a:pPr>
            <a:r>
              <a:rPr lang="en-US" dirty="0"/>
              <a:t>The futures prices are based on the supply and demand for each delivery date.</a:t>
            </a:r>
          </a:p>
          <a:p>
            <a:pPr>
              <a:spcBef>
                <a:spcPct val="40000"/>
              </a:spcBef>
            </a:pPr>
            <a:endParaRPr lang="en-US" dirty="0"/>
          </a:p>
          <a:p>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29528936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Futures Contracts and Credit Risk</a:t>
            </a:r>
            <a:endParaRPr lang="en-US" dirty="0"/>
          </a:p>
        </p:txBody>
      </p:sp>
      <p:sp>
        <p:nvSpPr>
          <p:cNvPr id="3" name="Content Placeholder 2"/>
          <p:cNvSpPr>
            <a:spLocks noGrp="1"/>
          </p:cNvSpPr>
          <p:nvPr>
            <p:ph idx="1"/>
          </p:nvPr>
        </p:nvSpPr>
        <p:spPr/>
        <p:txBody>
          <a:bodyPr>
            <a:normAutofit fontScale="85000" lnSpcReduction="20000"/>
          </a:bodyPr>
          <a:lstStyle/>
          <a:p>
            <a:pPr>
              <a:spcBef>
                <a:spcPct val="60000"/>
              </a:spcBef>
            </a:pPr>
            <a:r>
              <a:rPr lang="en-US" dirty="0"/>
              <a:t>Futures exchanges use two mechanisms to prevent buyers or sellers from defaulting.</a:t>
            </a:r>
          </a:p>
          <a:p>
            <a:pPr lvl="1">
              <a:spcBef>
                <a:spcPct val="40000"/>
              </a:spcBef>
            </a:pPr>
            <a:r>
              <a:rPr lang="en-US" dirty="0"/>
              <a:t>Traders are required to post collateral when buying or selling commodities using futures contracts. </a:t>
            </a:r>
          </a:p>
          <a:p>
            <a:pPr lvl="1">
              <a:spcBef>
                <a:spcPct val="30000"/>
              </a:spcBef>
            </a:pPr>
            <a:r>
              <a:rPr lang="en-US" dirty="0"/>
              <a:t>This </a:t>
            </a:r>
            <a:r>
              <a:rPr lang="en-US" dirty="0" smtClean="0"/>
              <a:t>collateral, which is called margin, </a:t>
            </a:r>
            <a:r>
              <a:rPr lang="en-US" dirty="0"/>
              <a:t>serves as a guarantee that traders will meet their obligations.</a:t>
            </a:r>
          </a:p>
          <a:p>
            <a:pPr>
              <a:spcBef>
                <a:spcPct val="60000"/>
              </a:spcBef>
            </a:pPr>
            <a:r>
              <a:rPr lang="en-US" dirty="0" smtClean="0"/>
              <a:t>Marking </a:t>
            </a:r>
            <a:r>
              <a:rPr lang="en-US" dirty="0"/>
              <a:t>to </a:t>
            </a:r>
            <a:r>
              <a:rPr lang="en-US" dirty="0" smtClean="0"/>
              <a:t>Market </a:t>
            </a:r>
          </a:p>
          <a:p>
            <a:pPr lvl="1">
              <a:spcBef>
                <a:spcPct val="60000"/>
              </a:spcBef>
            </a:pPr>
            <a:r>
              <a:rPr lang="en-US" dirty="0" smtClean="0"/>
              <a:t>Futures contracts are zero-sum contracts.  Gains and losses are computed each day based </a:t>
            </a:r>
            <a:r>
              <a:rPr lang="en-US" dirty="0"/>
              <a:t>on the change in the market price of </a:t>
            </a:r>
            <a:r>
              <a:rPr lang="en-US" dirty="0" smtClean="0"/>
              <a:t>the futures contract.  These gains are paid by the losing party in the futures contract to the gaining party.</a:t>
            </a:r>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1734913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Marking-to-Market: An Example</a:t>
            </a:r>
            <a:endParaRPr lang="en-US" dirty="0"/>
          </a:p>
        </p:txBody>
      </p:sp>
      <p:sp>
        <p:nvSpPr>
          <p:cNvPr id="3" name="Content Placeholder 2"/>
          <p:cNvSpPr>
            <a:spLocks noGrp="1"/>
          </p:cNvSpPr>
          <p:nvPr>
            <p:ph idx="1"/>
          </p:nvPr>
        </p:nvSpPr>
        <p:spPr>
          <a:xfrm>
            <a:off x="685800" y="914400"/>
            <a:ext cx="7772400" cy="5029200"/>
          </a:xfrm>
        </p:spPr>
        <p:txBody>
          <a:bodyPr>
            <a:normAutofit fontScale="70000" lnSpcReduction="20000"/>
          </a:bodyPr>
          <a:lstStyle/>
          <a:p>
            <a:pPr>
              <a:spcBef>
                <a:spcPct val="60000"/>
              </a:spcBef>
            </a:pPr>
            <a:r>
              <a:rPr lang="en-US" dirty="0"/>
              <a:t>Suppose a buyer who enters into the contract has committed to pay the futures price of $81 per barrel for oil. </a:t>
            </a:r>
            <a:endParaRPr lang="en-US" dirty="0" smtClean="0"/>
          </a:p>
          <a:p>
            <a:pPr lvl="1">
              <a:spcBef>
                <a:spcPct val="60000"/>
              </a:spcBef>
            </a:pPr>
            <a:r>
              <a:rPr lang="en-US" dirty="0" smtClean="0"/>
              <a:t>Q: At this point, how much money changes hands?</a:t>
            </a:r>
            <a:endParaRPr lang="en-US" dirty="0"/>
          </a:p>
          <a:p>
            <a:pPr>
              <a:spcBef>
                <a:spcPct val="40000"/>
              </a:spcBef>
            </a:pPr>
            <a:r>
              <a:rPr lang="en-US" dirty="0"/>
              <a:t>If the next day the futures price is only $79 per barrel, the buyer has a loss of $2 per barrel on her position. </a:t>
            </a:r>
            <a:r>
              <a:rPr lang="en-US" dirty="0" smtClean="0"/>
              <a:t>This </a:t>
            </a:r>
            <a:r>
              <a:rPr lang="en-US" dirty="0"/>
              <a:t>loss is settled immediately by deducting $2 from the buyer’s margin account. </a:t>
            </a:r>
            <a:endParaRPr lang="en-US" dirty="0" smtClean="0"/>
          </a:p>
          <a:p>
            <a:pPr lvl="1">
              <a:spcBef>
                <a:spcPct val="40000"/>
              </a:spcBef>
            </a:pPr>
            <a:r>
              <a:rPr lang="en-US" dirty="0" smtClean="0"/>
              <a:t>Q: Who gets the $2?</a:t>
            </a:r>
            <a:endParaRPr lang="en-US" dirty="0"/>
          </a:p>
          <a:p>
            <a:pPr>
              <a:spcBef>
                <a:spcPct val="40000"/>
              </a:spcBef>
            </a:pPr>
            <a:r>
              <a:rPr lang="en-US" dirty="0"/>
              <a:t>If the price rises to $80 per barrel on the following day, the gain of $1 is added to the buyer’s margin account. </a:t>
            </a:r>
            <a:endParaRPr lang="en-US" dirty="0" smtClean="0"/>
          </a:p>
          <a:p>
            <a:pPr>
              <a:spcBef>
                <a:spcPct val="40000"/>
              </a:spcBef>
            </a:pPr>
            <a:r>
              <a:rPr lang="en-US" dirty="0"/>
              <a:t>The buyer’s cumulative loss is the sum of these daily amounts and always equals the difference between the original contract price of $81 per barrel and the current contract price</a:t>
            </a:r>
            <a:r>
              <a:rPr lang="en-US" dirty="0" smtClean="0"/>
              <a:t>.</a:t>
            </a:r>
            <a:endParaRPr lang="en-US" dirty="0"/>
          </a:p>
          <a:p>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
        <p:nvSpPr>
          <p:cNvPr id="5" name="TextBox 4"/>
          <p:cNvSpPr txBox="1"/>
          <p:nvPr/>
        </p:nvSpPr>
        <p:spPr>
          <a:xfrm>
            <a:off x="457200" y="5791200"/>
            <a:ext cx="8382000" cy="646331"/>
          </a:xfrm>
          <a:prstGeom prst="rect">
            <a:avLst/>
          </a:prstGeom>
          <a:noFill/>
        </p:spPr>
        <p:txBody>
          <a:bodyPr wrap="square" rtlCol="0">
            <a:spAutoFit/>
          </a:bodyPr>
          <a:lstStyle/>
          <a:p>
            <a:r>
              <a:rPr lang="en-US" sz="1800" dirty="0" smtClean="0"/>
              <a:t>Fun activity: See the movie “Arbitrage” and “Margin Call.”  The first movie has something to do with margin calls, but the second doesn’t seem to..</a:t>
            </a:r>
            <a:endParaRPr lang="en-US" sz="1800" dirty="0"/>
          </a:p>
        </p:txBody>
      </p:sp>
    </p:spTree>
    <p:extLst>
      <p:ext uri="{BB962C8B-B14F-4D97-AF65-F5344CB8AC3E}">
        <p14:creationId xmlns:p14="http://schemas.microsoft.com/office/powerpoint/2010/main" val="27286786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77200" cy="685800"/>
          </a:xfrm>
        </p:spPr>
        <p:txBody>
          <a:bodyPr/>
          <a:lstStyle/>
          <a:p>
            <a:r>
              <a:rPr lang="en-US" dirty="0"/>
              <a:t>Marking-to-Market: An Example</a:t>
            </a:r>
          </a:p>
        </p:txBody>
      </p:sp>
      <p:sp>
        <p:nvSpPr>
          <p:cNvPr id="3" name="Content Placeholder 2"/>
          <p:cNvSpPr>
            <a:spLocks noGrp="1"/>
          </p:cNvSpPr>
          <p:nvPr>
            <p:ph idx="1"/>
          </p:nvPr>
        </p:nvSpPr>
        <p:spPr>
          <a:xfrm>
            <a:off x="838200" y="990600"/>
            <a:ext cx="7772400" cy="3886200"/>
          </a:xfrm>
        </p:spPr>
        <p:txBody>
          <a:bodyPr>
            <a:normAutofit fontScale="70000" lnSpcReduction="20000"/>
          </a:bodyPr>
          <a:lstStyle/>
          <a:p>
            <a:pPr>
              <a:spcBef>
                <a:spcPct val="60000"/>
              </a:spcBef>
            </a:pPr>
            <a:r>
              <a:rPr lang="en-US" dirty="0"/>
              <a:t>If the price of oil is ultimately $59 per barrel, the buyer will have lost $22 per barrel in her margin account. </a:t>
            </a:r>
          </a:p>
          <a:p>
            <a:pPr>
              <a:spcBef>
                <a:spcPct val="50000"/>
              </a:spcBef>
            </a:pPr>
            <a:r>
              <a:rPr lang="en-US" dirty="0"/>
              <a:t>Thus her total cost is $59 + $22 = $81 per barrel, the price for oil she originally committed to. </a:t>
            </a:r>
          </a:p>
          <a:p>
            <a:pPr>
              <a:spcBef>
                <a:spcPct val="40000"/>
              </a:spcBef>
            </a:pPr>
            <a:r>
              <a:rPr lang="en-US" dirty="0"/>
              <a:t>Through this daily marking to market, buyers and sellers pay for any losses as they occur, rather than waiting until the final delivery date. In this way, the firm avoids the risk of default</a:t>
            </a:r>
            <a:r>
              <a:rPr lang="en-US" dirty="0" smtClean="0"/>
              <a:t>.</a:t>
            </a:r>
          </a:p>
          <a:p>
            <a:pPr>
              <a:spcBef>
                <a:spcPct val="40000"/>
              </a:spcBef>
            </a:pPr>
            <a:r>
              <a:rPr lang="en-US" dirty="0" smtClean="0"/>
              <a:t>However, even though futures hedging can reduce ultimate price risk, it does introduce uncertain demands for cash because of marking-to-market.</a:t>
            </a:r>
            <a:endParaRPr lang="en-US" dirty="0"/>
          </a:p>
          <a:p>
            <a:endParaRPr lang="en-US" dirty="0"/>
          </a:p>
        </p:txBody>
      </p:sp>
      <p:pic>
        <p:nvPicPr>
          <p:cNvPr id="4" name="Picture 7" descr="tbl30_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798" y="4800600"/>
            <a:ext cx="7989887" cy="14065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37894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Hedging with Forwards</a:t>
            </a:r>
            <a:endParaRPr lang="en-US" dirty="0"/>
          </a:p>
        </p:txBody>
      </p:sp>
      <p:sp>
        <p:nvSpPr>
          <p:cNvPr id="3" name="Content Placeholder 2"/>
          <p:cNvSpPr>
            <a:spLocks noGrp="1"/>
          </p:cNvSpPr>
          <p:nvPr>
            <p:ph idx="1"/>
          </p:nvPr>
        </p:nvSpPr>
        <p:spPr>
          <a:xfrm>
            <a:off x="457200" y="914400"/>
            <a:ext cx="8229600" cy="5181600"/>
          </a:xfrm>
        </p:spPr>
        <p:txBody>
          <a:bodyPr>
            <a:normAutofit fontScale="70000" lnSpcReduction="20000"/>
          </a:bodyPr>
          <a:lstStyle/>
          <a:p>
            <a:r>
              <a:rPr lang="en-US" dirty="0" smtClean="0"/>
              <a:t>A forward contract is similar to a futures contract, except that there is no marking-to-market.</a:t>
            </a:r>
          </a:p>
          <a:p>
            <a:r>
              <a:rPr lang="en-US" dirty="0" smtClean="0"/>
              <a:t>Counterparty risk is, therefore, very important.  As a result, forward trading is usually done only between parties that have long-term business relationships, such as banks and their customers.</a:t>
            </a:r>
          </a:p>
          <a:p>
            <a:r>
              <a:rPr lang="en-US" dirty="0" smtClean="0"/>
              <a:t>For example, by </a:t>
            </a:r>
            <a:r>
              <a:rPr lang="en-US" dirty="0"/>
              <a:t>entering into a currency forward contract, a firm can lock in an exchange rate in advance and reduce or eliminate its exposure to fluctuations in a currency’s value.</a:t>
            </a:r>
          </a:p>
          <a:p>
            <a:r>
              <a:rPr lang="en-US" dirty="0"/>
              <a:t>A currency forward contract specifies</a:t>
            </a:r>
          </a:p>
          <a:p>
            <a:pPr lvl="1">
              <a:spcBef>
                <a:spcPct val="60000"/>
              </a:spcBef>
            </a:pPr>
            <a:r>
              <a:rPr lang="en-US" dirty="0" smtClean="0"/>
              <a:t>The forward exchange </a:t>
            </a:r>
            <a:r>
              <a:rPr lang="en-US" dirty="0"/>
              <a:t>rate</a:t>
            </a:r>
          </a:p>
          <a:p>
            <a:pPr lvl="1">
              <a:spcBef>
                <a:spcPct val="60000"/>
              </a:spcBef>
            </a:pPr>
            <a:r>
              <a:rPr lang="en-US" dirty="0"/>
              <a:t>An amount of currency to exchange</a:t>
            </a:r>
          </a:p>
          <a:p>
            <a:pPr lvl="1">
              <a:spcBef>
                <a:spcPct val="60000"/>
              </a:spcBef>
            </a:pPr>
            <a:r>
              <a:rPr lang="en-US" dirty="0"/>
              <a:t>A delivery date on which the exchange will take </a:t>
            </a:r>
            <a:r>
              <a:rPr lang="en-US" dirty="0" smtClean="0"/>
              <a:t>place</a:t>
            </a:r>
          </a:p>
          <a:p>
            <a:pPr>
              <a:spcBef>
                <a:spcPct val="60000"/>
              </a:spcBef>
            </a:pPr>
            <a:r>
              <a:rPr lang="en-US" dirty="0" smtClean="0"/>
              <a:t>Q: Is there a similarity between a forward contract and a long-term business contract?</a:t>
            </a:r>
            <a:endParaRPr lang="en-US" dirty="0"/>
          </a:p>
          <a:p>
            <a:pPr marL="0" indent="0">
              <a:buNone/>
            </a:pPr>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671441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685800"/>
          </a:xfrm>
        </p:spPr>
        <p:txBody>
          <a:bodyPr/>
          <a:lstStyle/>
          <a:p>
            <a:r>
              <a:rPr lang="en-US" sz="4000" dirty="0" smtClean="0"/>
              <a:t>Hedging with Forwards: An example</a:t>
            </a:r>
            <a:endParaRPr lang="en-US" sz="4000" dirty="0"/>
          </a:p>
        </p:txBody>
      </p:sp>
      <p:pic>
        <p:nvPicPr>
          <p:cNvPr id="4" name="Picture 7" descr="ex30_06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838961"/>
            <a:ext cx="7899402" cy="22083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7" descr="ex30_06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0659" y="2971858"/>
            <a:ext cx="7896942" cy="37836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200" y="1752600"/>
            <a:ext cx="492443" cy="4772961"/>
          </a:xfrm>
          <a:prstGeom prst="rect">
            <a:avLst/>
          </a:prstGeom>
          <a:noFill/>
        </p:spPr>
        <p:txBody>
          <a:bodyPr vert="vert270"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14031054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2"/>
          <p:cNvSpPr>
            <a:spLocks noGrp="1" noChangeArrowheads="1"/>
          </p:cNvSpPr>
          <p:nvPr>
            <p:ph type="title" idx="4294967295"/>
          </p:nvPr>
        </p:nvSpPr>
        <p:spPr>
          <a:xfrm>
            <a:off x="685800" y="152400"/>
            <a:ext cx="7772400" cy="533400"/>
          </a:xfrm>
        </p:spPr>
        <p:txBody>
          <a:bodyPr anchor="ctr"/>
          <a:lstStyle/>
          <a:p>
            <a:r>
              <a:rPr lang="en-US" dirty="0"/>
              <a:t>Hedging with Options</a:t>
            </a:r>
          </a:p>
        </p:txBody>
      </p:sp>
      <p:sp>
        <p:nvSpPr>
          <p:cNvPr id="108549" name="Rectangle 3"/>
          <p:cNvSpPr>
            <a:spLocks noGrp="1" noChangeArrowheads="1"/>
          </p:cNvSpPr>
          <p:nvPr>
            <p:ph type="body" idx="4294967295"/>
          </p:nvPr>
        </p:nvSpPr>
        <p:spPr>
          <a:xfrm>
            <a:off x="400665" y="990600"/>
            <a:ext cx="8057535" cy="5257800"/>
          </a:xfrm>
        </p:spPr>
        <p:txBody>
          <a:bodyPr rIns="91440">
            <a:normAutofit fontScale="92500" lnSpcReduction="20000"/>
          </a:bodyPr>
          <a:lstStyle/>
          <a:p>
            <a:r>
              <a:rPr lang="en-US" dirty="0"/>
              <a:t>Currency options are another method to manage exchange rate risk.</a:t>
            </a:r>
          </a:p>
          <a:p>
            <a:pPr>
              <a:spcBef>
                <a:spcPct val="60000"/>
              </a:spcBef>
            </a:pPr>
            <a:r>
              <a:rPr lang="en-US" dirty="0"/>
              <a:t>Assume that in December 2005, the one-year forward exchange rate was $1.20 per euro</a:t>
            </a:r>
            <a:r>
              <a:rPr lang="en-US"/>
              <a:t>. </a:t>
            </a:r>
            <a:endParaRPr lang="en-US" smtClean="0"/>
          </a:p>
          <a:p>
            <a:pPr>
              <a:spcBef>
                <a:spcPct val="60000"/>
              </a:spcBef>
            </a:pPr>
            <a:r>
              <a:rPr lang="en-US" smtClean="0"/>
              <a:t>A </a:t>
            </a:r>
            <a:r>
              <a:rPr lang="en-US" dirty="0"/>
              <a:t>firm that will need euros in one year can buy a call option on the euro, giving it the right to buy euros at a maximum price. </a:t>
            </a:r>
            <a:endParaRPr lang="en-US" dirty="0" smtClean="0"/>
          </a:p>
          <a:p>
            <a:pPr>
              <a:spcBef>
                <a:spcPct val="60000"/>
              </a:spcBef>
            </a:pPr>
            <a:r>
              <a:rPr lang="en-US" dirty="0"/>
              <a:t>Suppose a one-year European call option on the euro with a strike price of $1.20 per euro trades for $0.05 per euro</a:t>
            </a:r>
            <a:r>
              <a:rPr lang="en-US" dirty="0" smtClean="0"/>
              <a:t>.</a:t>
            </a:r>
            <a:endParaRPr lang="en-US" dirty="0"/>
          </a:p>
        </p:txBody>
      </p:sp>
      <p:sp>
        <p:nvSpPr>
          <p:cNvPr id="5" name="TextBox 4"/>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900011181"/>
      </p:ext>
    </p:extLst>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685800"/>
          </a:xfrm>
        </p:spPr>
        <p:txBody>
          <a:bodyPr/>
          <a:lstStyle/>
          <a:p>
            <a:r>
              <a:rPr lang="en-US" dirty="0" smtClean="0"/>
              <a:t>Outline</a:t>
            </a:r>
            <a:endParaRPr lang="en-US" dirty="0"/>
          </a:p>
        </p:txBody>
      </p:sp>
      <p:sp>
        <p:nvSpPr>
          <p:cNvPr id="3" name="Content Placeholder 2"/>
          <p:cNvSpPr>
            <a:spLocks noGrp="1"/>
          </p:cNvSpPr>
          <p:nvPr>
            <p:ph idx="1"/>
          </p:nvPr>
        </p:nvSpPr>
        <p:spPr>
          <a:xfrm>
            <a:off x="685800" y="1066800"/>
            <a:ext cx="7772400" cy="5029200"/>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Content Placeholder 2"/>
          <p:cNvSpPr txBox="1">
            <a:spLocks/>
          </p:cNvSpPr>
          <p:nvPr/>
        </p:nvSpPr>
        <p:spPr bwMode="auto">
          <a:xfrm>
            <a:off x="685800" y="1143000"/>
            <a:ext cx="77724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SzPct val="90000"/>
              <a:buBlip>
                <a:blip r:embed="rId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80000"/>
              <a:buBlip>
                <a:blip r:embed="rId4"/>
              </a:buBlip>
              <a:defRPr sz="2800">
                <a:solidFill>
                  <a:schemeClr val="tx1"/>
                </a:solidFill>
                <a:latin typeface="+mn-lt"/>
              </a:defRPr>
            </a:lvl2pPr>
            <a:lvl3pPr marL="1143000" indent="-228600" algn="l" rtl="0" eaLnBrk="0" fontAlgn="base" hangingPunct="0">
              <a:spcBef>
                <a:spcPct val="20000"/>
              </a:spcBef>
              <a:spcAft>
                <a:spcPct val="0"/>
              </a:spcAft>
              <a:buSzPct val="70000"/>
              <a:buBlip>
                <a:blip r:embed="rId5"/>
              </a:buBlip>
              <a:defRPr sz="2400">
                <a:solidFill>
                  <a:schemeClr val="tx1"/>
                </a:solidFill>
                <a:latin typeface="+mn-lt"/>
              </a:defRPr>
            </a:lvl3pPr>
            <a:lvl4pPr marL="1600200" indent="-228600" algn="l" rtl="0" eaLnBrk="0" fontAlgn="base" hangingPunct="0">
              <a:spcBef>
                <a:spcPct val="20000"/>
              </a:spcBef>
              <a:spcAft>
                <a:spcPct val="0"/>
              </a:spcAft>
              <a:buSzPct val="70000"/>
              <a:buBlip>
                <a:blip r:embed="rId6"/>
              </a:buBlip>
              <a:defRPr sz="2000">
                <a:solidFill>
                  <a:schemeClr val="tx1"/>
                </a:solidFill>
                <a:latin typeface="+mn-lt"/>
              </a:defRPr>
            </a:lvl4pPr>
            <a:lvl5pPr marL="2057400" indent="-228600" algn="l" rtl="0" eaLnBrk="0" fontAlgn="base" hangingPunct="0">
              <a:spcBef>
                <a:spcPct val="20000"/>
              </a:spcBef>
              <a:spcAft>
                <a:spcPct val="0"/>
              </a:spcAft>
              <a:buSzPct val="70000"/>
              <a:buBlip>
                <a:blip r:embed="rId7"/>
              </a:buBlip>
              <a:defRPr sz="2000">
                <a:solidFill>
                  <a:schemeClr val="tx1"/>
                </a:solidFill>
                <a:latin typeface="+mn-lt"/>
              </a:defRPr>
            </a:lvl5pPr>
            <a:lvl6pPr marL="2514600" indent="-228600" algn="l" rtl="0" fontAlgn="base">
              <a:spcBef>
                <a:spcPct val="20000"/>
              </a:spcBef>
              <a:spcAft>
                <a:spcPct val="0"/>
              </a:spcAft>
              <a:buSzPct val="70000"/>
              <a:buBlip>
                <a:blip r:embed="rId7"/>
              </a:buBlip>
              <a:defRPr sz="2000">
                <a:solidFill>
                  <a:schemeClr val="tx1"/>
                </a:solidFill>
                <a:latin typeface="+mn-lt"/>
              </a:defRPr>
            </a:lvl6pPr>
            <a:lvl7pPr marL="2971800" indent="-228600" algn="l" rtl="0" fontAlgn="base">
              <a:spcBef>
                <a:spcPct val="20000"/>
              </a:spcBef>
              <a:spcAft>
                <a:spcPct val="0"/>
              </a:spcAft>
              <a:buSzPct val="70000"/>
              <a:buBlip>
                <a:blip r:embed="rId7"/>
              </a:buBlip>
              <a:defRPr sz="2000">
                <a:solidFill>
                  <a:schemeClr val="tx1"/>
                </a:solidFill>
                <a:latin typeface="+mn-lt"/>
              </a:defRPr>
            </a:lvl7pPr>
            <a:lvl8pPr marL="3429000" indent="-228600" algn="l" rtl="0" fontAlgn="base">
              <a:spcBef>
                <a:spcPct val="20000"/>
              </a:spcBef>
              <a:spcAft>
                <a:spcPct val="0"/>
              </a:spcAft>
              <a:buSzPct val="70000"/>
              <a:buBlip>
                <a:blip r:embed="rId7"/>
              </a:buBlip>
              <a:defRPr sz="2000">
                <a:solidFill>
                  <a:schemeClr val="tx1"/>
                </a:solidFill>
                <a:latin typeface="+mn-lt"/>
              </a:defRPr>
            </a:lvl8pPr>
            <a:lvl9pPr marL="3886200" indent="-228600" algn="l" rtl="0" fontAlgn="base">
              <a:spcBef>
                <a:spcPct val="20000"/>
              </a:spcBef>
              <a:spcAft>
                <a:spcPct val="0"/>
              </a:spcAft>
              <a:buSzPct val="70000"/>
              <a:buBlip>
                <a:blip r:embed="rId7"/>
              </a:buBlip>
              <a:defRPr sz="2000">
                <a:solidFill>
                  <a:schemeClr val="tx1"/>
                </a:solidFill>
                <a:latin typeface="+mn-lt"/>
              </a:defRPr>
            </a:lvl9pPr>
          </a:lstStyle>
          <a:p>
            <a:r>
              <a:rPr lang="en-US" dirty="0" smtClean="0"/>
              <a:t>Risk and Uncertainty</a:t>
            </a:r>
          </a:p>
          <a:p>
            <a:r>
              <a:rPr lang="en-US" dirty="0" smtClean="0"/>
              <a:t>Risk Management</a:t>
            </a:r>
          </a:p>
          <a:p>
            <a:r>
              <a:rPr lang="en-US" dirty="0" smtClean="0"/>
              <a:t>Risk Management using Vertical Integration and Storage</a:t>
            </a:r>
          </a:p>
          <a:p>
            <a:r>
              <a:rPr lang="en-US" dirty="0"/>
              <a:t>Risk Management using </a:t>
            </a:r>
            <a:r>
              <a:rPr lang="en-US" dirty="0" smtClean="0"/>
              <a:t>Long-term </a:t>
            </a:r>
            <a:r>
              <a:rPr lang="en-US" dirty="0"/>
              <a:t>contracts</a:t>
            </a:r>
          </a:p>
          <a:p>
            <a:r>
              <a:rPr lang="en-US" dirty="0" smtClean="0"/>
              <a:t>Hedging with Forwards</a:t>
            </a:r>
          </a:p>
          <a:p>
            <a:r>
              <a:rPr lang="en-US" dirty="0"/>
              <a:t>Hedging with </a:t>
            </a:r>
            <a:r>
              <a:rPr lang="en-US" dirty="0" smtClean="0"/>
              <a:t>Futures</a:t>
            </a:r>
          </a:p>
          <a:p>
            <a:r>
              <a:rPr lang="en-US"/>
              <a:t>Hedging with </a:t>
            </a:r>
            <a:r>
              <a:rPr lang="en-US" smtClean="0"/>
              <a:t>Options</a:t>
            </a:r>
            <a:endParaRPr lang="en-US" dirty="0" smtClean="0"/>
          </a:p>
          <a:p>
            <a:endParaRPr lang="en-US" dirty="0" smtClean="0"/>
          </a:p>
        </p:txBody>
      </p:sp>
    </p:spTree>
    <p:extLst>
      <p:ext uri="{BB962C8B-B14F-4D97-AF65-F5344CB8AC3E}">
        <p14:creationId xmlns:p14="http://schemas.microsoft.com/office/powerpoint/2010/main" val="19894647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Hedging with Options</a:t>
            </a:r>
            <a:endParaRPr lang="en-US" dirty="0"/>
          </a:p>
        </p:txBody>
      </p:sp>
      <p:sp>
        <p:nvSpPr>
          <p:cNvPr id="3" name="Content Placeholder 2"/>
          <p:cNvSpPr>
            <a:spLocks noGrp="1"/>
          </p:cNvSpPr>
          <p:nvPr>
            <p:ph idx="1"/>
          </p:nvPr>
        </p:nvSpPr>
        <p:spPr>
          <a:xfrm>
            <a:off x="685800" y="1066800"/>
            <a:ext cx="7772400" cy="3810000"/>
          </a:xfrm>
        </p:spPr>
        <p:txBody>
          <a:bodyPr>
            <a:normAutofit fontScale="85000" lnSpcReduction="20000"/>
          </a:bodyPr>
          <a:lstStyle/>
          <a:p>
            <a:pPr>
              <a:spcBef>
                <a:spcPct val="60000"/>
              </a:spcBef>
            </a:pPr>
            <a:r>
              <a:rPr lang="en-US" dirty="0" smtClean="0"/>
              <a:t>If </a:t>
            </a:r>
            <a:r>
              <a:rPr lang="en-US" dirty="0"/>
              <a:t>the spot exchange rate is less than the $1.20 per euro strike price of the option, then the firm will not exercise the option and will convert dollars to euros at the spot exchange rate. </a:t>
            </a:r>
          </a:p>
          <a:p>
            <a:r>
              <a:rPr lang="en-US" dirty="0" smtClean="0"/>
              <a:t>If </a:t>
            </a:r>
            <a:r>
              <a:rPr lang="en-US" dirty="0"/>
              <a:t>the spot exchange rate is more than $1.20 per euro, the firm will exercise the option and convert dollars to euros at the rate of $1.20 per euro. Adding in the initial cost of the option gives the total dollar cost per euro paid by the firm. </a:t>
            </a:r>
          </a:p>
          <a:p>
            <a:endParaRPr lang="en-US" dirty="0"/>
          </a:p>
        </p:txBody>
      </p:sp>
      <p:pic>
        <p:nvPicPr>
          <p:cNvPr id="4" name="Picture 7" descr="tbl30_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665" y="5029200"/>
            <a:ext cx="8382000" cy="13239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9317429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86800" cy="685800"/>
          </a:xfrm>
        </p:spPr>
        <p:txBody>
          <a:bodyPr/>
          <a:lstStyle/>
          <a:p>
            <a:r>
              <a:rPr lang="en-US" sz="3800" dirty="0"/>
              <a:t>Forward Contract, Option, or No Hedge</a:t>
            </a:r>
          </a:p>
        </p:txBody>
      </p:sp>
      <p:sp>
        <p:nvSpPr>
          <p:cNvPr id="3" name="Content Placeholder 2"/>
          <p:cNvSpPr>
            <a:spLocks noGrp="1"/>
          </p:cNvSpPr>
          <p:nvPr>
            <p:ph idx="1"/>
          </p:nvPr>
        </p:nvSpPr>
        <p:spPr/>
        <p:txBody>
          <a:bodyPr>
            <a:normAutofit fontScale="85000" lnSpcReduction="10000"/>
          </a:bodyPr>
          <a:lstStyle/>
          <a:p>
            <a:pPr>
              <a:spcBef>
                <a:spcPct val="60000"/>
              </a:spcBef>
            </a:pPr>
            <a:r>
              <a:rPr lang="en-US" dirty="0"/>
              <a:t>If the firm does not hedge at all, its cost for euros is simply the spot exchange rate. </a:t>
            </a:r>
          </a:p>
          <a:p>
            <a:pPr>
              <a:spcBef>
                <a:spcPct val="60000"/>
              </a:spcBef>
            </a:pPr>
            <a:r>
              <a:rPr lang="en-US" dirty="0"/>
              <a:t>If the firm hedges with a forward contract, it locks in the cost of euros at the forward exchange rate and the firm’s cost is fixed. </a:t>
            </a:r>
          </a:p>
          <a:p>
            <a:pPr>
              <a:spcBef>
                <a:spcPct val="60000"/>
              </a:spcBef>
            </a:pPr>
            <a:r>
              <a:rPr lang="en-US" dirty="0"/>
              <a:t>If the firm hedges with options, it puts a cap on its potential cost, but will benefit if the euro depreciates in value</a:t>
            </a:r>
            <a:r>
              <a:rPr lang="en-US" dirty="0" smtClean="0"/>
              <a:t>.</a:t>
            </a:r>
          </a:p>
          <a:p>
            <a:pPr>
              <a:spcBef>
                <a:spcPct val="60000"/>
              </a:spcBef>
            </a:pPr>
            <a:r>
              <a:rPr lang="en-US" dirty="0" smtClean="0"/>
              <a:t>If the firm sells an option or trades forward, there will usually be margin payments and, there could be short-term liquidity problems.</a:t>
            </a:r>
            <a:endParaRPr lang="en-US" dirty="0"/>
          </a:p>
        </p:txBody>
      </p:sp>
      <p:sp>
        <p:nvSpPr>
          <p:cNvPr id="4" name="TextBox 3"/>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7601972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763000" cy="685800"/>
          </a:xfrm>
        </p:spPr>
        <p:txBody>
          <a:bodyPr/>
          <a:lstStyle/>
          <a:p>
            <a:r>
              <a:rPr lang="en-US" sz="3800" dirty="0" smtClean="0"/>
              <a:t>Forward </a:t>
            </a:r>
            <a:r>
              <a:rPr lang="en-US" sz="3800" dirty="0"/>
              <a:t>Contract, </a:t>
            </a:r>
            <a:r>
              <a:rPr lang="en-US" sz="3800" dirty="0" smtClean="0"/>
              <a:t>Option</a:t>
            </a:r>
            <a:r>
              <a:rPr lang="en-US" sz="3800" dirty="0"/>
              <a:t>, or No Hedge</a:t>
            </a:r>
          </a:p>
        </p:txBody>
      </p:sp>
      <p:pic>
        <p:nvPicPr>
          <p:cNvPr id="4" name="Picture 7" descr="fig30_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1295400"/>
            <a:ext cx="7021513" cy="394493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66800" y="6391419"/>
            <a:ext cx="6096000" cy="400110"/>
          </a:xfrm>
          <a:prstGeom prst="rect">
            <a:avLst/>
          </a:prstGeom>
          <a:noFill/>
        </p:spPr>
        <p:txBody>
          <a:bodyPr wrap="square" rtlCol="0">
            <a:spAutoFit/>
          </a:bodyPr>
          <a:lstStyle/>
          <a:p>
            <a:r>
              <a:rPr lang="en-US" sz="2000" dirty="0" err="1" smtClean="0"/>
              <a:t>Berk</a:t>
            </a:r>
            <a:r>
              <a:rPr lang="en-US" sz="2000" dirty="0" smtClean="0"/>
              <a:t> and </a:t>
            </a:r>
            <a:r>
              <a:rPr lang="en-US" sz="2000" dirty="0" err="1" smtClean="0"/>
              <a:t>DeMarzo</a:t>
            </a:r>
            <a:r>
              <a:rPr lang="en-US" sz="2000" dirty="0" smtClean="0"/>
              <a:t>, Corporate Finance</a:t>
            </a:r>
            <a:endParaRPr lang="en-US" sz="2000" dirty="0"/>
          </a:p>
        </p:txBody>
      </p:sp>
    </p:spTree>
    <p:extLst>
      <p:ext uri="{BB962C8B-B14F-4D97-AF65-F5344CB8AC3E}">
        <p14:creationId xmlns:p14="http://schemas.microsoft.com/office/powerpoint/2010/main" val="3134697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762000"/>
          </a:xfrm>
        </p:spPr>
        <p:txBody>
          <a:bodyPr/>
          <a:lstStyle/>
          <a:p>
            <a:r>
              <a:rPr lang="en-US" dirty="0" smtClean="0"/>
              <a:t>Risk and Uncertainty</a:t>
            </a:r>
            <a:endParaRPr lang="en-US" dirty="0"/>
          </a:p>
        </p:txBody>
      </p:sp>
      <p:sp>
        <p:nvSpPr>
          <p:cNvPr id="3" name="Content Placeholder 2"/>
          <p:cNvSpPr>
            <a:spLocks noGrp="1"/>
          </p:cNvSpPr>
          <p:nvPr>
            <p:ph idx="1"/>
          </p:nvPr>
        </p:nvSpPr>
        <p:spPr>
          <a:xfrm>
            <a:off x="685800" y="1143000"/>
            <a:ext cx="7772400" cy="4953000"/>
          </a:xfrm>
        </p:spPr>
        <p:txBody>
          <a:bodyPr>
            <a:normAutofit fontScale="85000" lnSpcReduction="10000"/>
          </a:bodyPr>
          <a:lstStyle/>
          <a:p>
            <a:r>
              <a:rPr lang="en-US" dirty="0" smtClean="0"/>
              <a:t>There is a distinction between risk and uncertainty.</a:t>
            </a:r>
          </a:p>
          <a:p>
            <a:r>
              <a:rPr lang="en-US" dirty="0" smtClean="0"/>
              <a:t>Uncertainty exists whenever we do not know for sure what will occur in the future.</a:t>
            </a:r>
          </a:p>
          <a:p>
            <a:r>
              <a:rPr lang="en-US" dirty="0" smtClean="0"/>
              <a:t>Risk is uncertainty that matters because it affects people’s welfare.</a:t>
            </a:r>
          </a:p>
          <a:p>
            <a:r>
              <a:rPr lang="en-US" dirty="0" smtClean="0"/>
              <a:t>Thus </a:t>
            </a:r>
            <a:r>
              <a:rPr lang="en-US" dirty="0" smtClean="0"/>
              <a:t>if </a:t>
            </a:r>
            <a:r>
              <a:rPr lang="en-US" dirty="0" smtClean="0"/>
              <a:t>a supplier has scheduled a delivery for some time in the morning, there is uncertainty.</a:t>
            </a:r>
          </a:p>
          <a:p>
            <a:r>
              <a:rPr lang="en-US" dirty="0" smtClean="0"/>
              <a:t>But there may be no risk if the supplies are only to be used in the future and employees are available to accept the delivery any time that it is made.</a:t>
            </a:r>
          </a:p>
        </p:txBody>
      </p:sp>
      <p:sp>
        <p:nvSpPr>
          <p:cNvPr id="6" name="TextBox 5"/>
          <p:cNvSpPr txBox="1"/>
          <p:nvPr/>
        </p:nvSpPr>
        <p:spPr>
          <a:xfrm>
            <a:off x="1066800" y="6248400"/>
            <a:ext cx="6781800" cy="461665"/>
          </a:xfrm>
          <a:prstGeom prst="rect">
            <a:avLst/>
          </a:prstGeom>
          <a:noFill/>
        </p:spPr>
        <p:txBody>
          <a:bodyPr wrap="square" rtlCol="0">
            <a:spAutoFit/>
          </a:bodyPr>
          <a:lstStyle/>
          <a:p>
            <a:r>
              <a:rPr lang="en-US" dirty="0" err="1" smtClean="0"/>
              <a:t>Bodie</a:t>
            </a:r>
            <a:r>
              <a:rPr lang="en-US" dirty="0" smtClean="0"/>
              <a:t>, </a:t>
            </a:r>
            <a:r>
              <a:rPr lang="en-US" dirty="0" smtClean="0"/>
              <a:t>Merton and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175051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and Risk Management</a:t>
            </a:r>
            <a:endParaRPr lang="en-US" dirty="0"/>
          </a:p>
        </p:txBody>
      </p:sp>
      <p:sp>
        <p:nvSpPr>
          <p:cNvPr id="3" name="Content Placeholder 2"/>
          <p:cNvSpPr>
            <a:spLocks noGrp="1"/>
          </p:cNvSpPr>
          <p:nvPr>
            <p:ph idx="1"/>
          </p:nvPr>
        </p:nvSpPr>
        <p:spPr>
          <a:xfrm>
            <a:off x="533400" y="1066800"/>
            <a:ext cx="7924800" cy="5334000"/>
          </a:xfrm>
        </p:spPr>
        <p:txBody>
          <a:bodyPr>
            <a:normAutofit fontScale="77500" lnSpcReduction="20000"/>
          </a:bodyPr>
          <a:lstStyle/>
          <a:p>
            <a:r>
              <a:rPr lang="en-US" dirty="0"/>
              <a:t>The riskiness of an asset or a transaction cannot be assessed in isolation; one has to look at the other activities/assets of the person/entity in question.</a:t>
            </a:r>
          </a:p>
          <a:p>
            <a:r>
              <a:rPr lang="en-US" dirty="0" smtClean="0"/>
              <a:t>There </a:t>
            </a:r>
            <a:r>
              <a:rPr lang="en-US" dirty="0"/>
              <a:t>is a trade-off between the benefit of eliminating the risk and the cost of that risk reduction.  The process of formulating the benefit-cost trade-offs of risk reduction and deciding on the course of action to take (including the decision to take no action at all) is called risk management</a:t>
            </a:r>
            <a:r>
              <a:rPr lang="en-US" dirty="0" smtClean="0"/>
              <a:t>.</a:t>
            </a:r>
            <a:endParaRPr lang="en-US" dirty="0"/>
          </a:p>
          <a:p>
            <a:r>
              <a:rPr lang="en-US" dirty="0"/>
              <a:t>The appropriateness of a risk management decision should be made in light of the information available at that time.  Thus, if the event feared does not come to pass, e.g. if the forecasted hurricane is not as severe as expected, the risk management action does not, ex post, become a bad one (or a good one</a:t>
            </a:r>
            <a:r>
              <a:rPr lang="en-US" dirty="0" smtClean="0"/>
              <a:t>).</a:t>
            </a:r>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Bodie</a:t>
            </a:r>
            <a:r>
              <a:rPr lang="en-US" dirty="0" smtClean="0"/>
              <a:t>, Merton,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25968026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 facing </a:t>
            </a:r>
            <a:r>
              <a:rPr lang="en-US" dirty="0" smtClean="0"/>
              <a:t>Firms</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There are several kinds of risk that face firms.  Some of them are:</a:t>
            </a:r>
          </a:p>
          <a:p>
            <a:pPr lvl="1"/>
            <a:r>
              <a:rPr lang="en-US" dirty="0" smtClean="0"/>
              <a:t>Production </a:t>
            </a:r>
            <a:r>
              <a:rPr lang="en-US" dirty="0"/>
              <a:t>risk – the risk that machines will break down, that deliveries of raw materials will not arrive on time, that workers will not show up for work, or that a new technology will make the firm’s existing equipment obsolete.</a:t>
            </a:r>
          </a:p>
          <a:p>
            <a:pPr lvl="1"/>
            <a:r>
              <a:rPr lang="en-US" dirty="0"/>
              <a:t>Price risk of outputs</a:t>
            </a:r>
          </a:p>
          <a:p>
            <a:pPr lvl="1"/>
            <a:r>
              <a:rPr lang="en-US" dirty="0"/>
              <a:t>Price risk of </a:t>
            </a:r>
            <a:r>
              <a:rPr lang="en-US" dirty="0" smtClean="0"/>
              <a:t>inputs</a:t>
            </a:r>
          </a:p>
          <a:p>
            <a:pPr lvl="1"/>
            <a:r>
              <a:rPr lang="en-US" dirty="0" smtClean="0"/>
              <a:t>Other risks, such as </a:t>
            </a:r>
            <a:r>
              <a:rPr lang="en-US" dirty="0" smtClean="0"/>
              <a:t>risk of nonpayment by customers, reputation risk etc.</a:t>
            </a:r>
            <a:endParaRPr lang="en-US" dirty="0"/>
          </a:p>
          <a:p>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Bodie</a:t>
            </a:r>
            <a:r>
              <a:rPr lang="en-US" dirty="0" smtClean="0"/>
              <a:t>, Merton,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4004159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Risk management process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The risk management process consists of several steps:</a:t>
            </a:r>
          </a:p>
          <a:p>
            <a:pPr lvl="1"/>
            <a:r>
              <a:rPr lang="en-US" dirty="0" smtClean="0"/>
              <a:t>Risk </a:t>
            </a:r>
            <a:r>
              <a:rPr lang="en-US" dirty="0"/>
              <a:t>identification – figuring out the most important risk exposures.  It is important to take a holistic approach.  Thus, a firm that sells products and buys inputs abroad in prices that are fixed in foreign currencies has to look at the net effect of exchange rate uncertainty on its revenues less its costs.  The firm’s net exposure to exchange rate uncertainty might be positive or even zero.</a:t>
            </a:r>
          </a:p>
          <a:p>
            <a:pPr lvl="1"/>
            <a:r>
              <a:rPr lang="en-US" dirty="0"/>
              <a:t>Risk assessment – a quantification of the costs associated with the risks that have been identified in the step of risk identification.</a:t>
            </a:r>
          </a:p>
          <a:p>
            <a:pPr lvl="1"/>
            <a:r>
              <a:rPr lang="en-US" dirty="0"/>
              <a:t>Selection of risk-management techniques</a:t>
            </a:r>
          </a:p>
          <a:p>
            <a:pPr lvl="1"/>
            <a:r>
              <a:rPr lang="en-US" dirty="0"/>
              <a:t>Implementation </a:t>
            </a:r>
          </a:p>
          <a:p>
            <a:pPr lvl="1"/>
            <a:r>
              <a:rPr lang="en-US" dirty="0"/>
              <a:t>Review – feedback.</a:t>
            </a:r>
          </a:p>
          <a:p>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Bodie</a:t>
            </a:r>
            <a:r>
              <a:rPr lang="en-US" dirty="0" smtClean="0"/>
              <a:t>, Merton,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25934908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382000" cy="685800"/>
          </a:xfrm>
        </p:spPr>
        <p:txBody>
          <a:bodyPr>
            <a:normAutofit fontScale="90000"/>
          </a:bodyPr>
          <a:lstStyle/>
          <a:p>
            <a:r>
              <a:rPr lang="en-US" dirty="0" smtClean="0"/>
              <a:t> Basic Risk Management Techniques</a:t>
            </a:r>
            <a:endParaRPr lang="en-US" dirty="0"/>
          </a:p>
        </p:txBody>
      </p:sp>
      <p:sp>
        <p:nvSpPr>
          <p:cNvPr id="3" name="Content Placeholder 2"/>
          <p:cNvSpPr>
            <a:spLocks noGrp="1"/>
          </p:cNvSpPr>
          <p:nvPr>
            <p:ph idx="1"/>
          </p:nvPr>
        </p:nvSpPr>
        <p:spPr>
          <a:xfrm>
            <a:off x="609600" y="1066800"/>
            <a:ext cx="8229600" cy="5181600"/>
          </a:xfrm>
        </p:spPr>
        <p:txBody>
          <a:bodyPr>
            <a:normAutofit fontScale="77500" lnSpcReduction="20000"/>
          </a:bodyPr>
          <a:lstStyle/>
          <a:p>
            <a:pPr lvl="0"/>
            <a:r>
              <a:rPr lang="en-US" dirty="0" smtClean="0"/>
              <a:t>Risk avoidance</a:t>
            </a:r>
          </a:p>
          <a:p>
            <a:pPr lvl="1"/>
            <a:r>
              <a:rPr lang="en-US" dirty="0" smtClean="0"/>
              <a:t>a </a:t>
            </a:r>
            <a:r>
              <a:rPr lang="en-US" dirty="0"/>
              <a:t>firm may decide not to produce in a politically sensitive country, so as not to be subject to political risk. </a:t>
            </a:r>
          </a:p>
          <a:p>
            <a:pPr lvl="0"/>
            <a:r>
              <a:rPr lang="en-US" dirty="0"/>
              <a:t>Loss prevention and </a:t>
            </a:r>
            <a:r>
              <a:rPr lang="en-US" dirty="0" smtClean="0"/>
              <a:t>control</a:t>
            </a:r>
          </a:p>
          <a:p>
            <a:pPr lvl="1"/>
            <a:r>
              <a:rPr lang="en-US" dirty="0" smtClean="0"/>
              <a:t>actions </a:t>
            </a:r>
            <a:r>
              <a:rPr lang="en-US" dirty="0"/>
              <a:t>taken to reduce the likelihood and severity of loss; the firm might decide to choose a small scale of operations or a particular geographical location or it might decide to go into a joint undertaking with the government (if nationalization is feared).</a:t>
            </a:r>
          </a:p>
          <a:p>
            <a:pPr lvl="0"/>
            <a:r>
              <a:rPr lang="en-US" dirty="0"/>
              <a:t>Risk </a:t>
            </a:r>
            <a:r>
              <a:rPr lang="en-US" dirty="0" smtClean="0"/>
              <a:t>retention</a:t>
            </a:r>
          </a:p>
          <a:p>
            <a:pPr lvl="1"/>
            <a:r>
              <a:rPr lang="en-US" dirty="0" smtClean="0"/>
              <a:t>a </a:t>
            </a:r>
            <a:r>
              <a:rPr lang="en-US" dirty="0"/>
              <a:t>decision to absorb the risk and covering losses out of the firm’s own resources.</a:t>
            </a:r>
          </a:p>
          <a:p>
            <a:pPr lvl="0"/>
            <a:r>
              <a:rPr lang="en-US" dirty="0"/>
              <a:t>Risk </a:t>
            </a:r>
            <a:r>
              <a:rPr lang="en-US" dirty="0" smtClean="0"/>
              <a:t>transfer</a:t>
            </a:r>
          </a:p>
          <a:p>
            <a:pPr lvl="1"/>
            <a:r>
              <a:rPr lang="en-US" dirty="0" smtClean="0"/>
              <a:t>transferring </a:t>
            </a:r>
            <a:r>
              <a:rPr lang="en-US" dirty="0"/>
              <a:t>the risk to others, e.g. by selling an asset to somebody else, or by buying insurance</a:t>
            </a:r>
            <a:r>
              <a:rPr lang="en-US" dirty="0" smtClean="0"/>
              <a:t>.</a:t>
            </a:r>
          </a:p>
          <a:p>
            <a:r>
              <a:rPr lang="en-US" dirty="0" smtClean="0"/>
              <a:t>Example with an impending hurricane..</a:t>
            </a:r>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Bodie</a:t>
            </a:r>
            <a:r>
              <a:rPr lang="en-US" dirty="0" smtClean="0"/>
              <a:t>, Merton,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28169606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Dimensions </a:t>
            </a:r>
            <a:r>
              <a:rPr lang="en-US" dirty="0"/>
              <a:t>of Risk Transfer</a:t>
            </a:r>
          </a:p>
        </p:txBody>
      </p:sp>
      <p:sp>
        <p:nvSpPr>
          <p:cNvPr id="3" name="Content Placeholder 2"/>
          <p:cNvSpPr>
            <a:spLocks noGrp="1"/>
          </p:cNvSpPr>
          <p:nvPr>
            <p:ph idx="1"/>
          </p:nvPr>
        </p:nvSpPr>
        <p:spPr>
          <a:xfrm>
            <a:off x="609600" y="1066800"/>
            <a:ext cx="8077200" cy="5181600"/>
          </a:xfrm>
        </p:spPr>
        <p:txBody>
          <a:bodyPr>
            <a:normAutofit fontScale="85000" lnSpcReduction="10000"/>
          </a:bodyPr>
          <a:lstStyle/>
          <a:p>
            <a:pPr lvl="0"/>
            <a:r>
              <a:rPr lang="en-US" dirty="0" smtClean="0"/>
              <a:t>Hedging</a:t>
            </a:r>
          </a:p>
          <a:p>
            <a:pPr lvl="1"/>
            <a:r>
              <a:rPr lang="en-US" dirty="0" smtClean="0"/>
              <a:t>reducing </a:t>
            </a:r>
            <a:r>
              <a:rPr lang="en-US" dirty="0"/>
              <a:t>one’s exposure to loss – and also to gain.</a:t>
            </a:r>
          </a:p>
          <a:p>
            <a:pPr lvl="0"/>
            <a:r>
              <a:rPr lang="en-US" dirty="0" smtClean="0"/>
              <a:t>Insuring</a:t>
            </a:r>
          </a:p>
          <a:p>
            <a:pPr lvl="1"/>
            <a:r>
              <a:rPr lang="en-US" dirty="0" smtClean="0"/>
              <a:t>Paying </a:t>
            </a:r>
            <a:r>
              <a:rPr lang="en-US" dirty="0"/>
              <a:t>a premium to avoid solely the loss</a:t>
            </a:r>
            <a:r>
              <a:rPr lang="en-US" dirty="0" smtClean="0"/>
              <a:t>.</a:t>
            </a:r>
          </a:p>
          <a:p>
            <a:pPr lvl="1"/>
            <a:r>
              <a:rPr lang="en-US" dirty="0" smtClean="0"/>
              <a:t> </a:t>
            </a:r>
            <a:r>
              <a:rPr lang="en-US" dirty="0"/>
              <a:t>Q: </a:t>
            </a:r>
            <a:r>
              <a:rPr lang="en-US" dirty="0" smtClean="0"/>
              <a:t>Can you </a:t>
            </a:r>
            <a:r>
              <a:rPr lang="en-US" dirty="0"/>
              <a:t>insure using a financial security</a:t>
            </a:r>
            <a:r>
              <a:rPr lang="en-US" dirty="0" smtClean="0"/>
              <a:t>?</a:t>
            </a:r>
            <a:endParaRPr lang="en-US" dirty="0"/>
          </a:p>
          <a:p>
            <a:pPr lvl="0"/>
            <a:r>
              <a:rPr lang="en-US" dirty="0" smtClean="0"/>
              <a:t>Diversifying</a:t>
            </a:r>
          </a:p>
          <a:p>
            <a:pPr lvl="1"/>
            <a:r>
              <a:rPr lang="en-US" dirty="0" smtClean="0"/>
              <a:t>holding </a:t>
            </a:r>
            <a:r>
              <a:rPr lang="en-US" dirty="0"/>
              <a:t>similar amounts of many risk assets instead of concentrating on only one.  Similarly, investing in many similar projects, but where the loss/gain in one project is unrelated with the loss/gain in another</a:t>
            </a:r>
            <a:r>
              <a:rPr lang="en-US" dirty="0" smtClean="0"/>
              <a:t>.</a:t>
            </a:r>
          </a:p>
          <a:p>
            <a:pPr lvl="1"/>
            <a:r>
              <a:rPr lang="en-US" dirty="0" smtClean="0"/>
              <a:t>Q: What would be an example of diversifying in supply chain management?</a:t>
            </a:r>
            <a:endParaRPr lang="en-US" dirty="0" smtClean="0"/>
          </a:p>
          <a:p>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Bodie</a:t>
            </a:r>
            <a:r>
              <a:rPr lang="en-US" dirty="0" smtClean="0"/>
              <a:t>, Merton, </a:t>
            </a:r>
            <a:r>
              <a:rPr lang="en-US" dirty="0" err="1" smtClean="0"/>
              <a:t>Cleeton</a:t>
            </a:r>
            <a:r>
              <a:rPr lang="en-US" dirty="0" smtClean="0"/>
              <a:t>, Financial Economics</a:t>
            </a:r>
            <a:endParaRPr lang="en-US" dirty="0"/>
          </a:p>
        </p:txBody>
      </p:sp>
    </p:spTree>
    <p:extLst>
      <p:ext uri="{BB962C8B-B14F-4D97-AF65-F5344CB8AC3E}">
        <p14:creationId xmlns:p14="http://schemas.microsoft.com/office/powerpoint/2010/main" val="2593973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Vertical Integration and Storage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Firms can make real investments in assets with offsetting risk.  Two of these are vertical integration and storage. </a:t>
            </a:r>
          </a:p>
          <a:p>
            <a:r>
              <a:rPr lang="en-US" dirty="0" smtClean="0"/>
              <a:t>Vertical integration refers </a:t>
            </a:r>
            <a:r>
              <a:rPr lang="en-US" dirty="0"/>
              <a:t>to the merger of a firm and its supplier or a firm and its customer</a:t>
            </a:r>
            <a:r>
              <a:rPr lang="en-US" dirty="0" smtClean="0"/>
              <a:t>.</a:t>
            </a:r>
            <a:r>
              <a:rPr lang="en-US" dirty="0"/>
              <a:t> Because an increase in the price of the commodity raises the firm’s costs and the supplier’s revenues, these firms can offset their risks by merging</a:t>
            </a:r>
            <a:r>
              <a:rPr lang="en-US" dirty="0" smtClean="0"/>
              <a:t>.</a:t>
            </a:r>
          </a:p>
          <a:p>
            <a:r>
              <a:rPr lang="en-US" dirty="0"/>
              <a:t>Long-term storage of inventory is another strategy for offsetting commodity price risk</a:t>
            </a:r>
            <a:r>
              <a:rPr lang="en-US" dirty="0" smtClean="0"/>
              <a:t>. For </a:t>
            </a:r>
            <a:r>
              <a:rPr lang="en-US" dirty="0"/>
              <a:t>example, an airline concerned about rising fuel costs could purchase a large quantity of fuel today and store the fuel until it is needed. By doing so, the firm locks in its cost for fuel at today’s price plus storage costs.</a:t>
            </a:r>
          </a:p>
          <a:p>
            <a:endParaRPr lang="en-US" dirty="0"/>
          </a:p>
          <a:p>
            <a:pPr>
              <a:spcBef>
                <a:spcPct val="60000"/>
              </a:spcBef>
            </a:pPr>
            <a:endParaRPr lang="en-US" dirty="0"/>
          </a:p>
          <a:p>
            <a:endParaRPr lang="en-US" dirty="0"/>
          </a:p>
        </p:txBody>
      </p:sp>
      <p:sp>
        <p:nvSpPr>
          <p:cNvPr id="4" name="TextBox 3"/>
          <p:cNvSpPr txBox="1"/>
          <p:nvPr/>
        </p:nvSpPr>
        <p:spPr>
          <a:xfrm>
            <a:off x="1066800" y="6248400"/>
            <a:ext cx="6096000" cy="461665"/>
          </a:xfrm>
          <a:prstGeom prst="rect">
            <a:avLst/>
          </a:prstGeom>
          <a:noFill/>
        </p:spPr>
        <p:txBody>
          <a:bodyPr wrap="square" rtlCol="0">
            <a:spAutoFit/>
          </a:bodyPr>
          <a:lstStyle/>
          <a:p>
            <a:r>
              <a:rPr lang="en-US" dirty="0" err="1" smtClean="0"/>
              <a:t>Berk</a:t>
            </a:r>
            <a:r>
              <a:rPr lang="en-US" dirty="0" smtClean="0"/>
              <a:t> and </a:t>
            </a:r>
            <a:r>
              <a:rPr lang="en-US" dirty="0" err="1" smtClean="0"/>
              <a:t>DeMarzo</a:t>
            </a:r>
            <a:r>
              <a:rPr lang="en-US" dirty="0" smtClean="0"/>
              <a:t>, Corporate Finance</a:t>
            </a:r>
            <a:endParaRPr lang="en-US" dirty="0"/>
          </a:p>
        </p:txBody>
      </p:sp>
    </p:spTree>
    <p:extLst>
      <p:ext uri="{BB962C8B-B14F-4D97-AF65-F5344CB8AC3E}">
        <p14:creationId xmlns:p14="http://schemas.microsoft.com/office/powerpoint/2010/main" val="4021762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umi Painting">
  <a:themeElements>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fontScheme name="Sumi Painting">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umi Painting 1">
        <a:dk1>
          <a:srgbClr val="545472"/>
        </a:dk1>
        <a:lt1>
          <a:srgbClr val="FFFFFF"/>
        </a:lt1>
        <a:dk2>
          <a:srgbClr val="660066"/>
        </a:dk2>
        <a:lt2>
          <a:srgbClr val="9797B7"/>
        </a:lt2>
        <a:accent1>
          <a:srgbClr val="A7CCD9"/>
        </a:accent1>
        <a:accent2>
          <a:srgbClr val="C7C7DF"/>
        </a:accent2>
        <a:accent3>
          <a:srgbClr val="FFFFFF"/>
        </a:accent3>
        <a:accent4>
          <a:srgbClr val="464660"/>
        </a:accent4>
        <a:accent5>
          <a:srgbClr val="D0E2E9"/>
        </a:accent5>
        <a:accent6>
          <a:srgbClr val="B4B4CA"/>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2">
        <a:dk1>
          <a:srgbClr val="545472"/>
        </a:dk1>
        <a:lt1>
          <a:srgbClr val="FFFFFF"/>
        </a:lt1>
        <a:dk2>
          <a:srgbClr val="892D5B"/>
        </a:dk2>
        <a:lt2>
          <a:srgbClr val="68A7BE"/>
        </a:lt2>
        <a:accent1>
          <a:srgbClr val="CAACCC"/>
        </a:accent1>
        <a:accent2>
          <a:srgbClr val="A7CCD9"/>
        </a:accent2>
        <a:accent3>
          <a:srgbClr val="FFFFFF"/>
        </a:accent3>
        <a:accent4>
          <a:srgbClr val="464660"/>
        </a:accent4>
        <a:accent5>
          <a:srgbClr val="E1D2E2"/>
        </a:accent5>
        <a:accent6>
          <a:srgbClr val="97B9C4"/>
        </a:accent6>
        <a:hlink>
          <a:srgbClr val="9595FF"/>
        </a:hlink>
        <a:folHlink>
          <a:srgbClr val="8888AE"/>
        </a:folHlink>
      </a:clrScheme>
      <a:clrMap bg1="lt1" tx1="dk1" bg2="lt2" tx2="dk2" accent1="accent1" accent2="accent2" accent3="accent3" accent4="accent4" accent5="accent5" accent6="accent6" hlink="hlink" folHlink="folHlink"/>
    </a:extraClrScheme>
    <a:extraClrScheme>
      <a:clrScheme name="Sumi Painting 3">
        <a:dk1>
          <a:srgbClr val="000000"/>
        </a:dk1>
        <a:lt1>
          <a:srgbClr val="FFFFFF"/>
        </a:lt1>
        <a:dk2>
          <a:srgbClr val="000000"/>
        </a:dk2>
        <a:lt2>
          <a:srgbClr val="333333"/>
        </a:lt2>
        <a:accent1>
          <a:srgbClr val="B2B2B2"/>
        </a:accent1>
        <a:accent2>
          <a:srgbClr val="DDDDDD"/>
        </a:accent2>
        <a:accent3>
          <a:srgbClr val="FFFFFF"/>
        </a:accent3>
        <a:accent4>
          <a:srgbClr val="000000"/>
        </a:accent4>
        <a:accent5>
          <a:srgbClr val="D5D5D5"/>
        </a:accent5>
        <a:accent6>
          <a:srgbClr val="C8C8C8"/>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Sumi Painting 4">
        <a:dk1>
          <a:srgbClr val="545472"/>
        </a:dk1>
        <a:lt1>
          <a:srgbClr val="FFFFFF"/>
        </a:lt1>
        <a:dk2>
          <a:srgbClr val="892D5B"/>
        </a:dk2>
        <a:lt2>
          <a:srgbClr val="AC3872"/>
        </a:lt2>
        <a:accent1>
          <a:srgbClr val="660066"/>
        </a:accent1>
        <a:accent2>
          <a:srgbClr val="E2A6C4"/>
        </a:accent2>
        <a:accent3>
          <a:srgbClr val="FFFFFF"/>
        </a:accent3>
        <a:accent4>
          <a:srgbClr val="464660"/>
        </a:accent4>
        <a:accent5>
          <a:srgbClr val="B8AAB8"/>
        </a:accent5>
        <a:accent6>
          <a:srgbClr val="CD96B1"/>
        </a:accent6>
        <a:hlink>
          <a:srgbClr val="8585FF"/>
        </a:hlink>
        <a:folHlink>
          <a:srgbClr val="563EE8"/>
        </a:folHlink>
      </a:clrScheme>
      <a:clrMap bg1="lt1" tx1="dk1" bg2="lt2" tx2="dk2" accent1="accent1" accent2="accent2" accent3="accent3" accent4="accent4" accent5="accent5" accent6="accent6" hlink="hlink" folHlink="folHlink"/>
    </a:extraClrScheme>
    <a:extraClrScheme>
      <a:clrScheme name="Sumi Painting 5">
        <a:dk1>
          <a:srgbClr val="545472"/>
        </a:dk1>
        <a:lt1>
          <a:srgbClr val="FFFFFF"/>
        </a:lt1>
        <a:dk2>
          <a:srgbClr val="892D5B"/>
        </a:dk2>
        <a:lt2>
          <a:srgbClr val="515BA7"/>
        </a:lt2>
        <a:accent1>
          <a:srgbClr val="8BD8E7"/>
        </a:accent1>
        <a:accent2>
          <a:srgbClr val="A5AAD3"/>
        </a:accent2>
        <a:accent3>
          <a:srgbClr val="FFFFFF"/>
        </a:accent3>
        <a:accent4>
          <a:srgbClr val="464660"/>
        </a:accent4>
        <a:accent5>
          <a:srgbClr val="C4E9F1"/>
        </a:accent5>
        <a:accent6>
          <a:srgbClr val="959ABF"/>
        </a:accent6>
        <a:hlink>
          <a:srgbClr val="B78AFA"/>
        </a:hlink>
        <a:folHlink>
          <a:srgbClr val="A0A5D0"/>
        </a:folHlink>
      </a:clrScheme>
      <a:clrMap bg1="lt1" tx1="dk1" bg2="lt2" tx2="dk2" accent1="accent1" accent2="accent2" accent3="accent3" accent4="accent4" accent5="accent5" accent6="accent6" hlink="hlink" folHlink="folHlink"/>
    </a:extraClrScheme>
    <a:extraClrScheme>
      <a:clrScheme name="Sumi Painting 6">
        <a:dk1>
          <a:srgbClr val="545472"/>
        </a:dk1>
        <a:lt1>
          <a:srgbClr val="FFFFFF"/>
        </a:lt1>
        <a:dk2>
          <a:srgbClr val="37467F"/>
        </a:dk2>
        <a:lt2>
          <a:srgbClr val="547A3C"/>
        </a:lt2>
        <a:accent1>
          <a:srgbClr val="8BD8E7"/>
        </a:accent1>
        <a:accent2>
          <a:srgbClr val="B7D3A5"/>
        </a:accent2>
        <a:accent3>
          <a:srgbClr val="FFFFFF"/>
        </a:accent3>
        <a:accent4>
          <a:srgbClr val="464660"/>
        </a:accent4>
        <a:accent5>
          <a:srgbClr val="C4E9F1"/>
        </a:accent5>
        <a:accent6>
          <a:srgbClr val="A6BF95"/>
        </a:accent6>
        <a:hlink>
          <a:srgbClr val="619147"/>
        </a:hlink>
        <a:folHlink>
          <a:srgbClr val="94BE7C"/>
        </a:folHlink>
      </a:clrScheme>
      <a:clrMap bg1="lt1" tx1="dk1" bg2="lt2" tx2="dk2" accent1="accent1" accent2="accent2" accent3="accent3" accent4="accent4" accent5="accent5" accent6="accent6" hlink="hlink" folHlink="folHlink"/>
    </a:extraClrScheme>
    <a:extraClrScheme>
      <a:clrScheme name="Sumi Painting 7">
        <a:dk1>
          <a:srgbClr val="545472"/>
        </a:dk1>
        <a:lt1>
          <a:srgbClr val="FFFFFF"/>
        </a:lt1>
        <a:dk2>
          <a:srgbClr val="655851"/>
        </a:dk2>
        <a:lt2>
          <a:srgbClr val="B49234"/>
        </a:lt2>
        <a:accent1>
          <a:srgbClr val="F8C684"/>
        </a:accent1>
        <a:accent2>
          <a:srgbClr val="E1CE97"/>
        </a:accent2>
        <a:accent3>
          <a:srgbClr val="FFFFFF"/>
        </a:accent3>
        <a:accent4>
          <a:srgbClr val="464660"/>
        </a:accent4>
        <a:accent5>
          <a:srgbClr val="FBDFC2"/>
        </a:accent5>
        <a:accent6>
          <a:srgbClr val="CCBA88"/>
        </a:accent6>
        <a:hlink>
          <a:srgbClr val="7C6148"/>
        </a:hlink>
        <a:folHlink>
          <a:srgbClr val="8E856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Designs\Sumi Painting.pot</Template>
  <TotalTime>25534</TotalTime>
  <Words>2167</Words>
  <Application>Microsoft Office PowerPoint</Application>
  <PresentationFormat>On-screen Show (4:3)</PresentationFormat>
  <Paragraphs>170</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Sumi Painting</vt:lpstr>
      <vt:lpstr>Risk Management  Introduction and Tools</vt:lpstr>
      <vt:lpstr>Outline</vt:lpstr>
      <vt:lpstr>Risk and Uncertainty</vt:lpstr>
      <vt:lpstr>Risk and Risk Management</vt:lpstr>
      <vt:lpstr>Risks facing Firms</vt:lpstr>
      <vt:lpstr>The Risk management process</vt:lpstr>
      <vt:lpstr> Basic Risk Management Techniques</vt:lpstr>
      <vt:lpstr>Dimensions of Risk Transfer</vt:lpstr>
      <vt:lpstr>Vertical Integration and Storage</vt:lpstr>
      <vt:lpstr>Long-term Contracts</vt:lpstr>
      <vt:lpstr>Hedging w/ Long-term Contracts: Example</vt:lpstr>
      <vt:lpstr>Long-term Contracts: Disadvantages</vt:lpstr>
      <vt:lpstr>Hedging with Futures Contracts</vt:lpstr>
      <vt:lpstr>Futures Contracts and Credit Risk</vt:lpstr>
      <vt:lpstr>Marking-to-Market: An Example</vt:lpstr>
      <vt:lpstr>Marking-to-Market: An Example</vt:lpstr>
      <vt:lpstr>Hedging with Forwards</vt:lpstr>
      <vt:lpstr>Hedging with Forwards: An example</vt:lpstr>
      <vt:lpstr>Hedging with Options</vt:lpstr>
      <vt:lpstr>Hedging with Options</vt:lpstr>
      <vt:lpstr>Forward Contract, Option, or No Hedge</vt:lpstr>
      <vt:lpstr>Forward Contract, Option, or No Hedge</vt:lpstr>
    </vt:vector>
  </TitlesOfParts>
  <Company>Pace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Tax/Regulation Motivated Financial Innovation</dc:title>
  <dc:creator>P.V. Viswanath</dc:creator>
  <cp:lastModifiedBy>PV Viswanath</cp:lastModifiedBy>
  <cp:revision>335</cp:revision>
  <dcterms:created xsi:type="dcterms:W3CDTF">1999-10-19T17:15:03Z</dcterms:created>
  <dcterms:modified xsi:type="dcterms:W3CDTF">2012-11-15T18:05:27Z</dcterms:modified>
</cp:coreProperties>
</file>