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handoutMasterIdLst>
    <p:handoutMasterId r:id="rId25"/>
  </p:handoutMasterIdLst>
  <p:sldIdLst>
    <p:sldId id="258" r:id="rId2"/>
    <p:sldId id="301" r:id="rId3"/>
    <p:sldId id="302" r:id="rId4"/>
    <p:sldId id="303" r:id="rId5"/>
    <p:sldId id="304" r:id="rId6"/>
    <p:sldId id="305"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9" r:id="rId20"/>
    <p:sldId id="318" r:id="rId21"/>
    <p:sldId id="321" r:id="rId22"/>
    <p:sldId id="320" r:id="rId23"/>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90925" autoAdjust="0"/>
  </p:normalViewPr>
  <p:slideViewPr>
    <p:cSldViewPr>
      <p:cViewPr>
        <p:scale>
          <a:sx n="97" d="100"/>
          <a:sy n="97" d="100"/>
        </p:scale>
        <p:origin x="-114" y="-16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9635"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9636"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9637"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12735AE-40DC-4BF8-917E-4D6ECF170387}" type="slidenum">
              <a:rPr lang="en-US"/>
              <a:pPr>
                <a:defRPr/>
              </a:pPr>
              <a:t>‹#›</a:t>
            </a:fld>
            <a:endParaRPr lang="en-US"/>
          </a:p>
        </p:txBody>
      </p:sp>
    </p:spTree>
    <p:extLst>
      <p:ext uri="{BB962C8B-B14F-4D97-AF65-F5344CB8AC3E}">
        <p14:creationId xmlns:p14="http://schemas.microsoft.com/office/powerpoint/2010/main" val="3506095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1026"/>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3731" name="Rectangle 1027"/>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1028"/>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1029"/>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3734" name="Rectangle 1030"/>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3735" name="Rectangle 1031"/>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04E25A6-48FD-4967-8EFF-4B3C285A6450}" type="slidenum">
              <a:rPr lang="en-US"/>
              <a:pPr>
                <a:defRPr/>
              </a:pPr>
              <a:t>‹#›</a:t>
            </a:fld>
            <a:endParaRPr lang="en-US"/>
          </a:p>
        </p:txBody>
      </p:sp>
    </p:spTree>
    <p:extLst>
      <p:ext uri="{BB962C8B-B14F-4D97-AF65-F5344CB8AC3E}">
        <p14:creationId xmlns:p14="http://schemas.microsoft.com/office/powerpoint/2010/main" val="35115860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F2D92B-0E12-496B-A911-EF71200066B2}" type="slidenum">
              <a:rPr lang="en-US" sz="1200" smtClean="0"/>
              <a:pPr eaLnBrk="1" hangingPunct="1"/>
              <a:t>1</a:t>
            </a:fld>
            <a:endParaRPr lang="en-US" sz="1200"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10</a:t>
            </a:fld>
            <a:endParaRPr lang="en-US"/>
          </a:p>
        </p:txBody>
      </p:sp>
    </p:spTree>
    <p:extLst>
      <p:ext uri="{BB962C8B-B14F-4D97-AF65-F5344CB8AC3E}">
        <p14:creationId xmlns:p14="http://schemas.microsoft.com/office/powerpoint/2010/main" val="1002747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11</a:t>
            </a:fld>
            <a:endParaRPr lang="en-US"/>
          </a:p>
        </p:txBody>
      </p:sp>
    </p:spTree>
    <p:extLst>
      <p:ext uri="{BB962C8B-B14F-4D97-AF65-F5344CB8AC3E}">
        <p14:creationId xmlns:p14="http://schemas.microsoft.com/office/powerpoint/2010/main" val="3274486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12</a:t>
            </a:fld>
            <a:endParaRPr lang="en-US"/>
          </a:p>
        </p:txBody>
      </p:sp>
    </p:spTree>
    <p:extLst>
      <p:ext uri="{BB962C8B-B14F-4D97-AF65-F5344CB8AC3E}">
        <p14:creationId xmlns:p14="http://schemas.microsoft.com/office/powerpoint/2010/main" val="3353466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13</a:t>
            </a:fld>
            <a:endParaRPr lang="en-US"/>
          </a:p>
        </p:txBody>
      </p:sp>
    </p:spTree>
    <p:extLst>
      <p:ext uri="{BB962C8B-B14F-4D97-AF65-F5344CB8AC3E}">
        <p14:creationId xmlns:p14="http://schemas.microsoft.com/office/powerpoint/2010/main" val="3374955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14</a:t>
            </a:fld>
            <a:endParaRPr lang="en-US"/>
          </a:p>
        </p:txBody>
      </p:sp>
    </p:spTree>
    <p:extLst>
      <p:ext uri="{BB962C8B-B14F-4D97-AF65-F5344CB8AC3E}">
        <p14:creationId xmlns:p14="http://schemas.microsoft.com/office/powerpoint/2010/main" val="39794522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15</a:t>
            </a:fld>
            <a:endParaRPr lang="en-US"/>
          </a:p>
        </p:txBody>
      </p:sp>
    </p:spTree>
    <p:extLst>
      <p:ext uri="{BB962C8B-B14F-4D97-AF65-F5344CB8AC3E}">
        <p14:creationId xmlns:p14="http://schemas.microsoft.com/office/powerpoint/2010/main" val="1900183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16</a:t>
            </a:fld>
            <a:endParaRPr lang="en-US"/>
          </a:p>
        </p:txBody>
      </p:sp>
    </p:spTree>
    <p:extLst>
      <p:ext uri="{BB962C8B-B14F-4D97-AF65-F5344CB8AC3E}">
        <p14:creationId xmlns:p14="http://schemas.microsoft.com/office/powerpoint/2010/main" val="32769800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17</a:t>
            </a:fld>
            <a:endParaRPr lang="en-US"/>
          </a:p>
        </p:txBody>
      </p:sp>
    </p:spTree>
    <p:extLst>
      <p:ext uri="{BB962C8B-B14F-4D97-AF65-F5344CB8AC3E}">
        <p14:creationId xmlns:p14="http://schemas.microsoft.com/office/powerpoint/2010/main" val="13996892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18</a:t>
            </a:fld>
            <a:endParaRPr lang="en-US"/>
          </a:p>
        </p:txBody>
      </p:sp>
    </p:spTree>
    <p:extLst>
      <p:ext uri="{BB962C8B-B14F-4D97-AF65-F5344CB8AC3E}">
        <p14:creationId xmlns:p14="http://schemas.microsoft.com/office/powerpoint/2010/main" val="3045673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FC92219E-1BDC-46DC-8EF4-51B0567BFF1E}" type="slidenum">
              <a:rPr lang="en-US" sz="1200"/>
              <a:pPr/>
              <a:t>19</a:t>
            </a:fld>
            <a:endParaRPr lang="en-US" sz="1200"/>
          </a:p>
        </p:txBody>
      </p:sp>
      <p:sp>
        <p:nvSpPr>
          <p:cNvPr id="254979" name="Rectangle 2"/>
          <p:cNvSpPr>
            <a:spLocks noGrp="1" noRot="1" noChangeAspect="1" noChangeArrowheads="1" noTextEdit="1"/>
          </p:cNvSpPr>
          <p:nvPr>
            <p:ph type="sldImg"/>
          </p:nvPr>
        </p:nvSpPr>
        <p:spPr>
          <a:solidFill>
            <a:srgbClr val="FFFFFF"/>
          </a:solidFill>
          <a:ln/>
        </p:spPr>
      </p:sp>
      <p:sp>
        <p:nvSpPr>
          <p:cNvPr id="254980" name="Rectangle 3"/>
          <p:cNvSpPr>
            <a:spLocks noGrp="1" noChangeArrowheads="1"/>
          </p:cNvSpPr>
          <p:nvPr>
            <p:ph type="body" idx="1"/>
          </p:nvPr>
        </p:nvSpPr>
        <p:spPr>
          <a:xfrm>
            <a:off x="685800" y="4415790"/>
            <a:ext cx="5486400" cy="4183380"/>
          </a:xfrm>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a:t>
            </a:fld>
            <a:endParaRPr lang="en-US"/>
          </a:p>
        </p:txBody>
      </p:sp>
    </p:spTree>
    <p:extLst>
      <p:ext uri="{BB962C8B-B14F-4D97-AF65-F5344CB8AC3E}">
        <p14:creationId xmlns:p14="http://schemas.microsoft.com/office/powerpoint/2010/main" val="8350041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20</a:t>
            </a:fld>
            <a:endParaRPr lang="en-US"/>
          </a:p>
        </p:txBody>
      </p:sp>
    </p:spTree>
    <p:extLst>
      <p:ext uri="{BB962C8B-B14F-4D97-AF65-F5344CB8AC3E}">
        <p14:creationId xmlns:p14="http://schemas.microsoft.com/office/powerpoint/2010/main" val="6825888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21</a:t>
            </a:fld>
            <a:endParaRPr lang="en-US"/>
          </a:p>
        </p:txBody>
      </p:sp>
    </p:spTree>
    <p:extLst>
      <p:ext uri="{BB962C8B-B14F-4D97-AF65-F5344CB8AC3E}">
        <p14:creationId xmlns:p14="http://schemas.microsoft.com/office/powerpoint/2010/main" val="40977628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22</a:t>
            </a:fld>
            <a:endParaRPr lang="en-US"/>
          </a:p>
        </p:txBody>
      </p:sp>
    </p:spTree>
    <p:extLst>
      <p:ext uri="{BB962C8B-B14F-4D97-AF65-F5344CB8AC3E}">
        <p14:creationId xmlns:p14="http://schemas.microsoft.com/office/powerpoint/2010/main" val="144272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3</a:t>
            </a:fld>
            <a:endParaRPr lang="en-US"/>
          </a:p>
        </p:txBody>
      </p:sp>
    </p:spTree>
    <p:extLst>
      <p:ext uri="{BB962C8B-B14F-4D97-AF65-F5344CB8AC3E}">
        <p14:creationId xmlns:p14="http://schemas.microsoft.com/office/powerpoint/2010/main" val="2038053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4</a:t>
            </a:fld>
            <a:endParaRPr lang="en-US"/>
          </a:p>
        </p:txBody>
      </p:sp>
    </p:spTree>
    <p:extLst>
      <p:ext uri="{BB962C8B-B14F-4D97-AF65-F5344CB8AC3E}">
        <p14:creationId xmlns:p14="http://schemas.microsoft.com/office/powerpoint/2010/main" val="3436368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5</a:t>
            </a:fld>
            <a:endParaRPr lang="en-US"/>
          </a:p>
        </p:txBody>
      </p:sp>
    </p:spTree>
    <p:extLst>
      <p:ext uri="{BB962C8B-B14F-4D97-AF65-F5344CB8AC3E}">
        <p14:creationId xmlns:p14="http://schemas.microsoft.com/office/powerpoint/2010/main" val="2607766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6</a:t>
            </a:fld>
            <a:endParaRPr lang="en-US"/>
          </a:p>
        </p:txBody>
      </p:sp>
    </p:spTree>
    <p:extLst>
      <p:ext uri="{BB962C8B-B14F-4D97-AF65-F5344CB8AC3E}">
        <p14:creationId xmlns:p14="http://schemas.microsoft.com/office/powerpoint/2010/main" val="1474589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7</a:t>
            </a:fld>
            <a:endParaRPr lang="en-US"/>
          </a:p>
        </p:txBody>
      </p:sp>
    </p:spTree>
    <p:extLst>
      <p:ext uri="{BB962C8B-B14F-4D97-AF65-F5344CB8AC3E}">
        <p14:creationId xmlns:p14="http://schemas.microsoft.com/office/powerpoint/2010/main" val="2255749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8</a:t>
            </a:fld>
            <a:endParaRPr lang="en-US"/>
          </a:p>
        </p:txBody>
      </p:sp>
    </p:spTree>
    <p:extLst>
      <p:ext uri="{BB962C8B-B14F-4D97-AF65-F5344CB8AC3E}">
        <p14:creationId xmlns:p14="http://schemas.microsoft.com/office/powerpoint/2010/main" val="1300205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9</a:t>
            </a:fld>
            <a:endParaRPr lang="en-US"/>
          </a:p>
        </p:txBody>
      </p:sp>
    </p:spTree>
    <p:extLst>
      <p:ext uri="{BB962C8B-B14F-4D97-AF65-F5344CB8AC3E}">
        <p14:creationId xmlns:p14="http://schemas.microsoft.com/office/powerpoint/2010/main" val="2538847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9050" y="1109663"/>
            <a:ext cx="9156700" cy="757237"/>
            <a:chOff x="0" y="0"/>
            <a:chExt cx="5768" cy="477"/>
          </a:xfrm>
        </p:grpSpPr>
        <p:sp>
          <p:nvSpPr>
            <p:cNvPr id="5"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6"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3"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4"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5"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6"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7"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8"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9"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0"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3"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2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26"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27" name="Group 25"/>
          <p:cNvGrpSpPr>
            <a:grpSpLocks/>
          </p:cNvGrpSpPr>
          <p:nvPr/>
        </p:nvGrpSpPr>
        <p:grpSpPr bwMode="auto">
          <a:xfrm>
            <a:off x="20638" y="6161088"/>
            <a:ext cx="9169400" cy="138112"/>
            <a:chOff x="0" y="4032"/>
            <a:chExt cx="5776" cy="87"/>
          </a:xfrm>
        </p:grpSpPr>
        <p:sp>
          <p:nvSpPr>
            <p:cNvPr id="28"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9"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4125" name="Rectangle 29"/>
          <p:cNvSpPr>
            <a:spLocks noGrp="1" noChangeArrowheads="1"/>
          </p:cNvSpPr>
          <p:nvPr>
            <p:ph type="ctrTitle" sz="quarter"/>
          </p:nvPr>
        </p:nvSpPr>
        <p:spPr>
          <a:xfrm>
            <a:off x="685800" y="1868488"/>
            <a:ext cx="7772400" cy="1600200"/>
          </a:xfrm>
        </p:spPr>
        <p:txBody>
          <a:bodyPr anchorCtr="1"/>
          <a:lstStyle>
            <a:lvl1pPr>
              <a:defRPr/>
            </a:lvl1pPr>
          </a:lstStyle>
          <a:p>
            <a:r>
              <a:rPr lang="en-US"/>
              <a:t>Click to edit Master title style</a:t>
            </a:r>
          </a:p>
        </p:txBody>
      </p:sp>
      <p:sp>
        <p:nvSpPr>
          <p:cNvPr id="4126" name="Rectangle 30"/>
          <p:cNvSpPr>
            <a:spLocks noGrp="1" noChangeArrowheads="1"/>
          </p:cNvSpPr>
          <p:nvPr>
            <p:ph type="subTitle" sz="quarter" idx="1"/>
          </p:nvPr>
        </p:nvSpPr>
        <p:spPr>
          <a:xfrm>
            <a:off x="1273175" y="3729038"/>
            <a:ext cx="6400800" cy="1371600"/>
          </a:xfrm>
        </p:spPr>
        <p:txBody>
          <a:bodyPr anchorCtr="1"/>
          <a:lstStyle>
            <a:lvl1pPr marL="0" indent="0" algn="ctr">
              <a:buFontTx/>
              <a:buNone/>
              <a:defRPr/>
            </a:lvl1pPr>
          </a:lstStyle>
          <a:p>
            <a:r>
              <a:rPr lang="en-US"/>
              <a:t>Click to edit Master subtitle style</a:t>
            </a:r>
          </a:p>
        </p:txBody>
      </p:sp>
      <p:sp>
        <p:nvSpPr>
          <p:cNvPr id="31" name="Rectangle 31"/>
          <p:cNvSpPr>
            <a:spLocks noGrp="1" noChangeArrowheads="1"/>
          </p:cNvSpPr>
          <p:nvPr>
            <p:ph type="dt" sz="quarter" idx="10"/>
          </p:nvPr>
        </p:nvSpPr>
        <p:spPr>
          <a:xfrm>
            <a:off x="685800" y="6348413"/>
            <a:ext cx="1905000" cy="457200"/>
          </a:xfrm>
        </p:spPr>
        <p:txBody>
          <a:bodyPr/>
          <a:lstStyle>
            <a:lvl1pPr>
              <a:defRPr/>
            </a:lvl1pPr>
          </a:lstStyle>
          <a:p>
            <a:pPr>
              <a:defRPr/>
            </a:pPr>
            <a:endParaRPr lang="en-US"/>
          </a:p>
        </p:txBody>
      </p:sp>
      <p:sp>
        <p:nvSpPr>
          <p:cNvPr id="32" name="Rectangle 32"/>
          <p:cNvSpPr>
            <a:spLocks noGrp="1" noChangeArrowheads="1"/>
          </p:cNvSpPr>
          <p:nvPr>
            <p:ph type="ftr" sz="quarter" idx="11"/>
          </p:nvPr>
        </p:nvSpPr>
        <p:spPr>
          <a:xfrm>
            <a:off x="3124200" y="6348413"/>
            <a:ext cx="2895600" cy="457200"/>
          </a:xfrm>
        </p:spPr>
        <p:txBody>
          <a:bodyPr/>
          <a:lstStyle>
            <a:lvl1pPr>
              <a:defRPr/>
            </a:lvl1pPr>
          </a:lstStyle>
          <a:p>
            <a:pPr>
              <a:defRPr/>
            </a:pPr>
            <a:endParaRPr lang="en-US"/>
          </a:p>
        </p:txBody>
      </p:sp>
      <p:sp>
        <p:nvSpPr>
          <p:cNvPr id="33" name="Rectangle 33"/>
          <p:cNvSpPr>
            <a:spLocks noGrp="1" noChangeArrowheads="1"/>
          </p:cNvSpPr>
          <p:nvPr>
            <p:ph type="sldNum" sz="quarter" idx="12"/>
          </p:nvPr>
        </p:nvSpPr>
        <p:spPr>
          <a:xfrm>
            <a:off x="6553200" y="6348413"/>
            <a:ext cx="1905000" cy="457200"/>
          </a:xfrm>
        </p:spPr>
        <p:txBody>
          <a:bodyPr/>
          <a:lstStyle>
            <a:lvl1pPr>
              <a:defRPr/>
            </a:lvl1pPr>
          </a:lstStyle>
          <a:p>
            <a:pPr>
              <a:defRPr/>
            </a:pPr>
            <a:fld id="{62699E2E-F436-4690-9006-56A3BD31A3B3}" type="slidenum">
              <a:rPr lang="en-US"/>
              <a:pPr>
                <a:defRPr/>
              </a:pPr>
              <a:t>‹#›</a:t>
            </a:fld>
            <a:endParaRPr lang="en-US"/>
          </a:p>
        </p:txBody>
      </p:sp>
    </p:spTree>
    <p:extLst>
      <p:ext uri="{BB962C8B-B14F-4D97-AF65-F5344CB8AC3E}">
        <p14:creationId xmlns:p14="http://schemas.microsoft.com/office/powerpoint/2010/main" val="760386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C3E2B38E-5CF1-4CDA-93BF-4A6312437528}" type="slidenum">
              <a:rPr lang="en-US"/>
              <a:pPr>
                <a:defRPr/>
              </a:pPr>
              <a:t>‹#›</a:t>
            </a:fld>
            <a:endParaRPr lang="en-US"/>
          </a:p>
        </p:txBody>
      </p:sp>
    </p:spTree>
    <p:extLst>
      <p:ext uri="{BB962C8B-B14F-4D97-AF65-F5344CB8AC3E}">
        <p14:creationId xmlns:p14="http://schemas.microsoft.com/office/powerpoint/2010/main" val="333550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8350"/>
            <a:ext cx="1943100" cy="5327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8350"/>
            <a:ext cx="5676900" cy="532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97457A24-4FEB-4ADC-86C9-FD8F40EF552F}" type="slidenum">
              <a:rPr lang="en-US"/>
              <a:pPr>
                <a:defRPr/>
              </a:pPr>
              <a:t>‹#›</a:t>
            </a:fld>
            <a:endParaRPr lang="en-US"/>
          </a:p>
        </p:txBody>
      </p:sp>
    </p:spTree>
    <p:extLst>
      <p:ext uri="{BB962C8B-B14F-4D97-AF65-F5344CB8AC3E}">
        <p14:creationId xmlns:p14="http://schemas.microsoft.com/office/powerpoint/2010/main" val="381602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858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066800"/>
            <a:ext cx="7772400" cy="5029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BA16F3D1-DC23-4CF0-8CBD-AFED6E19E9CD}" type="slidenum">
              <a:rPr lang="en-US"/>
              <a:pPr>
                <a:defRPr/>
              </a:pPr>
              <a:t>‹#›</a:t>
            </a:fld>
            <a:endParaRPr lang="en-US"/>
          </a:p>
        </p:txBody>
      </p:sp>
    </p:spTree>
    <p:extLst>
      <p:ext uri="{BB962C8B-B14F-4D97-AF65-F5344CB8AC3E}">
        <p14:creationId xmlns:p14="http://schemas.microsoft.com/office/powerpoint/2010/main" val="22308988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471680CA-E1B4-448E-AA3D-CE6CF706B5CA}" type="slidenum">
              <a:rPr lang="en-US"/>
              <a:pPr>
                <a:defRPr/>
              </a:pPr>
              <a:t>‹#›</a:t>
            </a:fld>
            <a:endParaRPr lang="en-US"/>
          </a:p>
        </p:txBody>
      </p:sp>
    </p:spTree>
    <p:extLst>
      <p:ext uri="{BB962C8B-B14F-4D97-AF65-F5344CB8AC3E}">
        <p14:creationId xmlns:p14="http://schemas.microsoft.com/office/powerpoint/2010/main" val="127127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11498E23-4CE7-4694-9F54-C7DEAC01A45B}" type="slidenum">
              <a:rPr lang="en-US"/>
              <a:pPr>
                <a:defRPr/>
              </a:pPr>
              <a:t>‹#›</a:t>
            </a:fld>
            <a:endParaRPr lang="en-US"/>
          </a:p>
        </p:txBody>
      </p:sp>
    </p:spTree>
    <p:extLst>
      <p:ext uri="{BB962C8B-B14F-4D97-AF65-F5344CB8AC3E}">
        <p14:creationId xmlns:p14="http://schemas.microsoft.com/office/powerpoint/2010/main" val="1819454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1"/>
          <p:cNvSpPr>
            <a:spLocks noGrp="1" noChangeArrowheads="1"/>
          </p:cNvSpPr>
          <p:nvPr>
            <p:ph type="dt" sz="half" idx="10"/>
          </p:nvPr>
        </p:nvSpPr>
        <p:spPr>
          <a:ln/>
        </p:spPr>
        <p:txBody>
          <a:bodyPr/>
          <a:lstStyle>
            <a:lvl1pPr>
              <a:defRPr/>
            </a:lvl1pPr>
          </a:lstStyle>
          <a:p>
            <a:pPr>
              <a:defRPr/>
            </a:pPr>
            <a:endParaRPr lang="en-US"/>
          </a:p>
        </p:txBody>
      </p:sp>
      <p:sp>
        <p:nvSpPr>
          <p:cNvPr id="8" name="Rectangle 32"/>
          <p:cNvSpPr>
            <a:spLocks noGrp="1" noChangeArrowheads="1"/>
          </p:cNvSpPr>
          <p:nvPr>
            <p:ph type="ftr" sz="quarter" idx="11"/>
          </p:nvPr>
        </p:nvSpPr>
        <p:spPr>
          <a:ln/>
        </p:spPr>
        <p:txBody>
          <a:bodyPr/>
          <a:lstStyle>
            <a:lvl1pPr>
              <a:defRPr/>
            </a:lvl1pPr>
          </a:lstStyle>
          <a:p>
            <a:pPr>
              <a:defRPr/>
            </a:pPr>
            <a:endParaRPr lang="en-US"/>
          </a:p>
        </p:txBody>
      </p:sp>
      <p:sp>
        <p:nvSpPr>
          <p:cNvPr id="9" name="Rectangle 33"/>
          <p:cNvSpPr>
            <a:spLocks noGrp="1" noChangeArrowheads="1"/>
          </p:cNvSpPr>
          <p:nvPr>
            <p:ph type="sldNum" sz="quarter" idx="12"/>
          </p:nvPr>
        </p:nvSpPr>
        <p:spPr>
          <a:ln/>
        </p:spPr>
        <p:txBody>
          <a:bodyPr/>
          <a:lstStyle>
            <a:lvl1pPr>
              <a:defRPr/>
            </a:lvl1pPr>
          </a:lstStyle>
          <a:p>
            <a:pPr>
              <a:defRPr/>
            </a:pPr>
            <a:fld id="{54ABC568-6C0E-424A-951F-896FAD63D5DD}" type="slidenum">
              <a:rPr lang="en-US"/>
              <a:pPr>
                <a:defRPr/>
              </a:pPr>
              <a:t>‹#›</a:t>
            </a:fld>
            <a:endParaRPr lang="en-US"/>
          </a:p>
        </p:txBody>
      </p:sp>
    </p:spTree>
    <p:extLst>
      <p:ext uri="{BB962C8B-B14F-4D97-AF65-F5344CB8AC3E}">
        <p14:creationId xmlns:p14="http://schemas.microsoft.com/office/powerpoint/2010/main" val="46429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1"/>
          <p:cNvSpPr>
            <a:spLocks noGrp="1" noChangeArrowheads="1"/>
          </p:cNvSpPr>
          <p:nvPr>
            <p:ph type="dt" sz="half" idx="10"/>
          </p:nvPr>
        </p:nvSpPr>
        <p:spPr>
          <a:ln/>
        </p:spPr>
        <p:txBody>
          <a:bodyPr/>
          <a:lstStyle>
            <a:lvl1pPr>
              <a:defRPr/>
            </a:lvl1pPr>
          </a:lstStyle>
          <a:p>
            <a:pPr>
              <a:defRPr/>
            </a:pPr>
            <a:endParaRPr lang="en-US"/>
          </a:p>
        </p:txBody>
      </p:sp>
      <p:sp>
        <p:nvSpPr>
          <p:cNvPr id="4" name="Rectangle 32"/>
          <p:cNvSpPr>
            <a:spLocks noGrp="1" noChangeArrowheads="1"/>
          </p:cNvSpPr>
          <p:nvPr>
            <p:ph type="ftr" sz="quarter" idx="11"/>
          </p:nvPr>
        </p:nvSpPr>
        <p:spPr>
          <a:ln/>
        </p:spPr>
        <p:txBody>
          <a:bodyPr/>
          <a:lstStyle>
            <a:lvl1pPr>
              <a:defRPr/>
            </a:lvl1pPr>
          </a:lstStyle>
          <a:p>
            <a:pPr>
              <a:defRPr/>
            </a:pPr>
            <a:endParaRPr lang="en-US"/>
          </a:p>
        </p:txBody>
      </p:sp>
      <p:sp>
        <p:nvSpPr>
          <p:cNvPr id="5" name="Rectangle 33"/>
          <p:cNvSpPr>
            <a:spLocks noGrp="1" noChangeArrowheads="1"/>
          </p:cNvSpPr>
          <p:nvPr>
            <p:ph type="sldNum" sz="quarter" idx="12"/>
          </p:nvPr>
        </p:nvSpPr>
        <p:spPr>
          <a:ln/>
        </p:spPr>
        <p:txBody>
          <a:bodyPr/>
          <a:lstStyle>
            <a:lvl1pPr>
              <a:defRPr/>
            </a:lvl1pPr>
          </a:lstStyle>
          <a:p>
            <a:pPr>
              <a:defRPr/>
            </a:pPr>
            <a:fld id="{BB2ADDFC-1346-40BA-96EB-9F9641818BE4}" type="slidenum">
              <a:rPr lang="en-US"/>
              <a:pPr>
                <a:defRPr/>
              </a:pPr>
              <a:t>‹#›</a:t>
            </a:fld>
            <a:endParaRPr lang="en-US"/>
          </a:p>
        </p:txBody>
      </p:sp>
    </p:spTree>
    <p:extLst>
      <p:ext uri="{BB962C8B-B14F-4D97-AF65-F5344CB8AC3E}">
        <p14:creationId xmlns:p14="http://schemas.microsoft.com/office/powerpoint/2010/main" val="156057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pPr>
              <a:defRPr/>
            </a:pPr>
            <a:endParaRPr lang="en-US"/>
          </a:p>
        </p:txBody>
      </p:sp>
      <p:sp>
        <p:nvSpPr>
          <p:cNvPr id="3" name="Rectangle 32"/>
          <p:cNvSpPr>
            <a:spLocks noGrp="1" noChangeArrowheads="1"/>
          </p:cNvSpPr>
          <p:nvPr>
            <p:ph type="ftr" sz="quarter" idx="11"/>
          </p:nvPr>
        </p:nvSpPr>
        <p:spPr>
          <a:ln/>
        </p:spPr>
        <p:txBody>
          <a:bodyPr/>
          <a:lstStyle>
            <a:lvl1pPr>
              <a:defRPr/>
            </a:lvl1pPr>
          </a:lstStyle>
          <a:p>
            <a:pPr>
              <a:defRPr/>
            </a:pPr>
            <a:endParaRPr lang="en-US"/>
          </a:p>
        </p:txBody>
      </p:sp>
      <p:sp>
        <p:nvSpPr>
          <p:cNvPr id="4" name="Rectangle 33"/>
          <p:cNvSpPr>
            <a:spLocks noGrp="1" noChangeArrowheads="1"/>
          </p:cNvSpPr>
          <p:nvPr>
            <p:ph type="sldNum" sz="quarter" idx="12"/>
          </p:nvPr>
        </p:nvSpPr>
        <p:spPr>
          <a:ln/>
        </p:spPr>
        <p:txBody>
          <a:bodyPr/>
          <a:lstStyle>
            <a:lvl1pPr>
              <a:defRPr/>
            </a:lvl1pPr>
          </a:lstStyle>
          <a:p>
            <a:pPr>
              <a:defRPr/>
            </a:pPr>
            <a:fld id="{3E2C7872-930F-4951-B0A8-427C199803C3}" type="slidenum">
              <a:rPr lang="en-US"/>
              <a:pPr>
                <a:defRPr/>
              </a:pPr>
              <a:t>‹#›</a:t>
            </a:fld>
            <a:endParaRPr lang="en-US"/>
          </a:p>
        </p:txBody>
      </p:sp>
    </p:spTree>
    <p:extLst>
      <p:ext uri="{BB962C8B-B14F-4D97-AF65-F5344CB8AC3E}">
        <p14:creationId xmlns:p14="http://schemas.microsoft.com/office/powerpoint/2010/main" val="247743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25F56C1B-F5F1-4D29-95F4-88DED02C3515}" type="slidenum">
              <a:rPr lang="en-US"/>
              <a:pPr>
                <a:defRPr/>
              </a:pPr>
              <a:t>‹#›</a:t>
            </a:fld>
            <a:endParaRPr lang="en-US"/>
          </a:p>
        </p:txBody>
      </p:sp>
    </p:spTree>
    <p:extLst>
      <p:ext uri="{BB962C8B-B14F-4D97-AF65-F5344CB8AC3E}">
        <p14:creationId xmlns:p14="http://schemas.microsoft.com/office/powerpoint/2010/main" val="331451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EA77E8B4-54B9-402D-A092-1D1A43EED256}" type="slidenum">
              <a:rPr lang="en-US"/>
              <a:pPr>
                <a:defRPr/>
              </a:pPr>
              <a:t>‹#›</a:t>
            </a:fld>
            <a:endParaRPr lang="en-US"/>
          </a:p>
        </p:txBody>
      </p:sp>
    </p:spTree>
    <p:extLst>
      <p:ext uri="{BB962C8B-B14F-4D97-AF65-F5344CB8AC3E}">
        <p14:creationId xmlns:p14="http://schemas.microsoft.com/office/powerpoint/2010/main" val="303843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6700" cy="757238"/>
            <a:chOff x="0" y="0"/>
            <a:chExt cx="5768" cy="477"/>
          </a:xfrm>
        </p:grpSpPr>
        <p:sp>
          <p:nvSpPr>
            <p:cNvPr id="1036"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1037"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39"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0"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1"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2"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3"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4"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5"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6"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7"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8"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9"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0"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1"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53"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4"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309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1057"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27" name="Group 25"/>
          <p:cNvGrpSpPr>
            <a:grpSpLocks/>
          </p:cNvGrpSpPr>
          <p:nvPr/>
        </p:nvGrpSpPr>
        <p:grpSpPr bwMode="auto">
          <a:xfrm>
            <a:off x="0" y="6180138"/>
            <a:ext cx="9169400" cy="138112"/>
            <a:chOff x="0" y="4032"/>
            <a:chExt cx="5776" cy="87"/>
          </a:xfrm>
        </p:grpSpPr>
        <p:sp>
          <p:nvSpPr>
            <p:cNvPr id="1033"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4"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5"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1028" name="Rectangle 29"/>
          <p:cNvSpPr>
            <a:spLocks noGrp="1" noChangeArrowheads="1"/>
          </p:cNvSpPr>
          <p:nvPr>
            <p:ph type="title"/>
          </p:nvPr>
        </p:nvSpPr>
        <p:spPr bwMode="auto">
          <a:xfrm>
            <a:off x="685800" y="76835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30"/>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03" name="Rectangle 31"/>
          <p:cNvSpPr>
            <a:spLocks noGrp="1" noChangeArrowheads="1"/>
          </p:cNvSpPr>
          <p:nvPr>
            <p:ph type="dt" sz="half" idx="2"/>
          </p:nvPr>
        </p:nvSpPr>
        <p:spPr bwMode="auto">
          <a:xfrm>
            <a:off x="6651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3104" name="Rectangle 32"/>
          <p:cNvSpPr>
            <a:spLocks noGrp="1" noChangeArrowheads="1"/>
          </p:cNvSpPr>
          <p:nvPr>
            <p:ph type="ftr" sz="quarter" idx="3"/>
          </p:nvPr>
        </p:nvSpPr>
        <p:spPr bwMode="auto">
          <a:xfrm>
            <a:off x="3103563" y="63674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3105" name="Rectangle 33"/>
          <p:cNvSpPr>
            <a:spLocks noGrp="1" noChangeArrowheads="1"/>
          </p:cNvSpPr>
          <p:nvPr>
            <p:ph type="sldNum" sz="quarter" idx="4"/>
          </p:nvPr>
        </p:nvSpPr>
        <p:spPr bwMode="auto">
          <a:xfrm>
            <a:off x="65325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6BD59D1D-8687-41DD-9A85-67B1F2A6D0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SzPct val="90000"/>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5"/>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6"/>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17"/>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18"/>
        </a:buBlip>
        <a:defRPr sz="2000">
          <a:solidFill>
            <a:schemeClr val="tx1"/>
          </a:solidFill>
          <a:latin typeface="+mn-lt"/>
        </a:defRPr>
      </a:lvl5pPr>
      <a:lvl6pPr marL="2514600" indent="-228600" algn="l" rtl="0" fontAlgn="base">
        <a:spcBef>
          <a:spcPct val="20000"/>
        </a:spcBef>
        <a:spcAft>
          <a:spcPct val="0"/>
        </a:spcAft>
        <a:buSzPct val="70000"/>
        <a:buBlip>
          <a:blip r:embed="rId18"/>
        </a:buBlip>
        <a:defRPr sz="2000">
          <a:solidFill>
            <a:schemeClr val="tx1"/>
          </a:solidFill>
          <a:latin typeface="+mn-lt"/>
        </a:defRPr>
      </a:lvl6pPr>
      <a:lvl7pPr marL="2971800" indent="-228600" algn="l" rtl="0" fontAlgn="base">
        <a:spcBef>
          <a:spcPct val="20000"/>
        </a:spcBef>
        <a:spcAft>
          <a:spcPct val="0"/>
        </a:spcAft>
        <a:buSzPct val="70000"/>
        <a:buBlip>
          <a:blip r:embed="rId18"/>
        </a:buBlip>
        <a:defRPr sz="2000">
          <a:solidFill>
            <a:schemeClr val="tx1"/>
          </a:solidFill>
          <a:latin typeface="+mn-lt"/>
        </a:defRPr>
      </a:lvl7pPr>
      <a:lvl8pPr marL="3429000" indent="-228600" algn="l" rtl="0" fontAlgn="base">
        <a:spcBef>
          <a:spcPct val="20000"/>
        </a:spcBef>
        <a:spcAft>
          <a:spcPct val="0"/>
        </a:spcAft>
        <a:buSzPct val="70000"/>
        <a:buBlip>
          <a:blip r:embed="rId18"/>
        </a:buBlip>
        <a:defRPr sz="2000">
          <a:solidFill>
            <a:schemeClr val="tx1"/>
          </a:solidFill>
          <a:latin typeface="+mn-lt"/>
        </a:defRPr>
      </a:lvl8pPr>
      <a:lvl9pPr marL="3886200" indent="-228600" algn="l" rtl="0" fontAlgn="base">
        <a:spcBef>
          <a:spcPct val="20000"/>
        </a:spcBef>
        <a:spcAft>
          <a:spcPct val="0"/>
        </a:spcAft>
        <a:buSzPct val="70000"/>
        <a:buBlip>
          <a:blip r:embed="rId18"/>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533400"/>
            <a:ext cx="8382000" cy="1143000"/>
          </a:xfrm>
        </p:spPr>
        <p:txBody>
          <a:bodyPr/>
          <a:lstStyle/>
          <a:p>
            <a:pPr eaLnBrk="1" hangingPunct="1"/>
            <a:r>
              <a:rPr lang="en-US" dirty="0" smtClean="0"/>
              <a:t>Risk Management </a:t>
            </a:r>
            <a:br>
              <a:rPr lang="en-US" dirty="0" smtClean="0"/>
            </a:br>
            <a:r>
              <a:rPr lang="en-US" dirty="0" smtClean="0"/>
              <a:t>Introduction and Tools</a:t>
            </a:r>
          </a:p>
        </p:txBody>
      </p:sp>
      <p:sp>
        <p:nvSpPr>
          <p:cNvPr id="3075" name="Text Box 8"/>
          <p:cNvSpPr txBox="1">
            <a:spLocks noChangeArrowheads="1"/>
          </p:cNvSpPr>
          <p:nvPr/>
        </p:nvSpPr>
        <p:spPr bwMode="auto">
          <a:xfrm>
            <a:off x="2514600" y="2901950"/>
            <a:ext cx="441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3600">
                <a:latin typeface="Tahoma" pitchFamily="34" charset="0"/>
                <a:cs typeface="Tahoma" pitchFamily="34" charset="0"/>
              </a:rPr>
              <a:t>P.V. Viswanath</a:t>
            </a:r>
          </a:p>
        </p:txBody>
      </p:sp>
      <p:sp>
        <p:nvSpPr>
          <p:cNvPr id="3076" name="Rectangle 9"/>
          <p:cNvSpPr>
            <a:spLocks noChangeArrowheads="1"/>
          </p:cNvSpPr>
          <p:nvPr/>
        </p:nvSpPr>
        <p:spPr bwMode="auto">
          <a:xfrm>
            <a:off x="1143000" y="5029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en-US" sz="4000">
                <a:solidFill>
                  <a:schemeClr val="tx2"/>
                </a:solidFill>
                <a:latin typeface="Tahoma" pitchFamily="34" charset="0"/>
              </a:rPr>
              <a:t>Financial Theory </a:t>
            </a:r>
          </a:p>
          <a:p>
            <a:pPr algn="ctr"/>
            <a:r>
              <a:rPr lang="en-US">
                <a:solidFill>
                  <a:schemeClr val="tx2"/>
                </a:solidFill>
                <a:latin typeface="Tahoma" pitchFamily="34" charset="0"/>
              </a:rPr>
              <a:t>and </a:t>
            </a:r>
          </a:p>
          <a:p>
            <a:pPr algn="ctr"/>
            <a:r>
              <a:rPr lang="en-US" sz="4000">
                <a:solidFill>
                  <a:schemeClr val="tx2"/>
                </a:solidFill>
                <a:latin typeface="Tahoma" pitchFamily="34" charset="0"/>
              </a:rPr>
              <a:t>Strategic Decision-Making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Long-term Contracts</a:t>
            </a:r>
            <a:endParaRPr lang="en-US" dirty="0"/>
          </a:p>
        </p:txBody>
      </p:sp>
      <p:sp>
        <p:nvSpPr>
          <p:cNvPr id="3" name="Content Placeholder 2"/>
          <p:cNvSpPr>
            <a:spLocks noGrp="1"/>
          </p:cNvSpPr>
          <p:nvPr>
            <p:ph idx="1"/>
          </p:nvPr>
        </p:nvSpPr>
        <p:spPr>
          <a:xfrm>
            <a:off x="304800" y="1066798"/>
            <a:ext cx="8610600" cy="5410201"/>
          </a:xfrm>
        </p:spPr>
        <p:txBody>
          <a:bodyPr>
            <a:normAutofit fontScale="70000" lnSpcReduction="20000"/>
          </a:bodyPr>
          <a:lstStyle/>
          <a:p>
            <a:pPr marL="342900" lvl="1" indent="-342900">
              <a:buSzPct val="90000"/>
              <a:buBlip>
                <a:blip r:embed="rId3"/>
              </a:buBlip>
            </a:pPr>
            <a:r>
              <a:rPr lang="en-US" sz="3200" dirty="0">
                <a:ea typeface="+mn-ea"/>
                <a:cs typeface="+mn-cs"/>
              </a:rPr>
              <a:t>Long-term contracts can also transfer risk to other parties</a:t>
            </a:r>
            <a:r>
              <a:rPr lang="en-US" sz="3200" dirty="0" smtClean="0">
                <a:ea typeface="+mn-ea"/>
                <a:cs typeface="+mn-cs"/>
              </a:rPr>
              <a:t>.  This </a:t>
            </a:r>
            <a:r>
              <a:rPr lang="en-US" sz="3200" dirty="0" smtClean="0">
                <a:ea typeface="+mn-ea"/>
                <a:cs typeface="+mn-cs"/>
              </a:rPr>
              <a:t>can be considered a </a:t>
            </a:r>
            <a:r>
              <a:rPr lang="en-US" sz="3200" dirty="0" smtClean="0">
                <a:ea typeface="+mn-ea"/>
                <a:cs typeface="+mn-cs"/>
              </a:rPr>
              <a:t>form of </a:t>
            </a:r>
            <a:r>
              <a:rPr lang="en-US" sz="3200" dirty="0" smtClean="0">
                <a:ea typeface="+mn-ea"/>
                <a:cs typeface="+mn-cs"/>
              </a:rPr>
              <a:t>hedging.</a:t>
            </a:r>
            <a:endParaRPr lang="en-US" sz="3200" dirty="0">
              <a:ea typeface="+mn-ea"/>
              <a:cs typeface="+mn-cs"/>
            </a:endParaRPr>
          </a:p>
          <a:p>
            <a:pPr marL="342900" lvl="1" indent="-342900">
              <a:buSzPct val="90000"/>
              <a:buBlip>
                <a:blip r:embed="rId3"/>
              </a:buBlip>
            </a:pPr>
            <a:r>
              <a:rPr lang="en-US" sz="3200" dirty="0">
                <a:ea typeface="+mn-ea"/>
                <a:cs typeface="+mn-cs"/>
              </a:rPr>
              <a:t>In early 2000, when oil prices were close to $20 per barrel, the CFO of Southwest Airlines developed a hedging strategy to protect the airline from a surge in oil prices. By the time oil prices soared above $30 per barrel later that year Southwest had signed contracts guaranteeing a price for its fuel equivalent to $23 per barrel. </a:t>
            </a:r>
          </a:p>
          <a:p>
            <a:r>
              <a:rPr lang="en-US" dirty="0"/>
              <a:t>However, had oil prices fallen below $23 per barrel in the fall of 2000, Southwest’s hedging policy would have obligated it to pay $23 per barrel for its oil. </a:t>
            </a:r>
          </a:p>
          <a:p>
            <a:pPr>
              <a:spcBef>
                <a:spcPct val="60000"/>
              </a:spcBef>
            </a:pPr>
            <a:r>
              <a:rPr lang="en-US" dirty="0"/>
              <a:t>Southwest accomplished it’s objective by locking in its cost of oil at $23 per barrel, regardless of what the price of oil did on the open market</a:t>
            </a:r>
            <a:r>
              <a:rPr lang="en-US" dirty="0" smtClean="0"/>
              <a:t>.</a:t>
            </a:r>
          </a:p>
          <a:p>
            <a:pPr>
              <a:spcBef>
                <a:spcPct val="60000"/>
              </a:spcBef>
            </a:pPr>
            <a:r>
              <a:rPr lang="en-US" dirty="0" smtClean="0"/>
              <a:t>Why would yo</a:t>
            </a:r>
            <a:r>
              <a:rPr lang="en-US" dirty="0" smtClean="0"/>
              <a:t>u call this </a:t>
            </a:r>
            <a:r>
              <a:rPr lang="en-US" dirty="0" smtClean="0"/>
              <a:t>hedging?  How is it or is it not similar to insuring?</a:t>
            </a:r>
            <a:endParaRPr lang="en-US" dirty="0"/>
          </a:p>
          <a:p>
            <a:endParaRPr lang="en-US" dirty="0"/>
          </a:p>
        </p:txBody>
      </p:sp>
      <p:sp>
        <p:nvSpPr>
          <p:cNvPr id="4" name="TextBox 3"/>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Tree>
    <p:extLst>
      <p:ext uri="{BB962C8B-B14F-4D97-AF65-F5344CB8AC3E}">
        <p14:creationId xmlns:p14="http://schemas.microsoft.com/office/powerpoint/2010/main" val="14931433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685800"/>
          </a:xfrm>
        </p:spPr>
        <p:txBody>
          <a:bodyPr>
            <a:noAutofit/>
          </a:bodyPr>
          <a:lstStyle/>
          <a:p>
            <a:r>
              <a:rPr lang="en-US" sz="3400" dirty="0" smtClean="0"/>
              <a:t>Hedging w/ Long-term Contracts: Example</a:t>
            </a:r>
            <a:endParaRPr lang="en-US" sz="3400" dirty="0"/>
          </a:p>
        </p:txBody>
      </p:sp>
      <p:pic>
        <p:nvPicPr>
          <p:cNvPr id="4" name="Picture 7" descr="ex30_04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600" y="1066800"/>
            <a:ext cx="8177213" cy="26352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7" descr="ex30_04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600" y="3702050"/>
            <a:ext cx="8177213" cy="21780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
        <p:nvSpPr>
          <p:cNvPr id="3" name="TextBox 2"/>
          <p:cNvSpPr txBox="1"/>
          <p:nvPr/>
        </p:nvSpPr>
        <p:spPr>
          <a:xfrm>
            <a:off x="608806" y="5961709"/>
            <a:ext cx="7924800" cy="461665"/>
          </a:xfrm>
          <a:prstGeom prst="rect">
            <a:avLst/>
          </a:prstGeom>
          <a:noFill/>
        </p:spPr>
        <p:txBody>
          <a:bodyPr wrap="square" rtlCol="0">
            <a:spAutoFit/>
          </a:bodyPr>
          <a:lstStyle/>
          <a:p>
            <a:r>
              <a:rPr lang="en-US" dirty="0" smtClean="0"/>
              <a:t>How do you decide which is the better solution of the two?</a:t>
            </a:r>
            <a:endParaRPr lang="en-US" dirty="0"/>
          </a:p>
        </p:txBody>
      </p:sp>
    </p:spTree>
    <p:extLst>
      <p:ext uri="{BB962C8B-B14F-4D97-AF65-F5344CB8AC3E}">
        <p14:creationId xmlns:p14="http://schemas.microsoft.com/office/powerpoint/2010/main" val="964727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85800"/>
          </a:xfrm>
        </p:spPr>
        <p:txBody>
          <a:bodyPr>
            <a:normAutofit fontScale="90000"/>
          </a:bodyPr>
          <a:lstStyle/>
          <a:p>
            <a:r>
              <a:rPr lang="en-US" dirty="0" smtClean="0"/>
              <a:t>Long-term Contracts: Disadvantages</a:t>
            </a:r>
            <a:endParaRPr lang="en-US" dirty="0"/>
          </a:p>
        </p:txBody>
      </p:sp>
      <p:sp>
        <p:nvSpPr>
          <p:cNvPr id="3" name="Content Placeholder 2"/>
          <p:cNvSpPr>
            <a:spLocks noGrp="1"/>
          </p:cNvSpPr>
          <p:nvPr>
            <p:ph idx="1"/>
          </p:nvPr>
        </p:nvSpPr>
        <p:spPr>
          <a:xfrm>
            <a:off x="533400" y="1066800"/>
            <a:ext cx="7924800" cy="5334000"/>
          </a:xfrm>
        </p:spPr>
        <p:txBody>
          <a:bodyPr>
            <a:normAutofit fontScale="77500" lnSpcReduction="20000"/>
          </a:bodyPr>
          <a:lstStyle/>
          <a:p>
            <a:pPr>
              <a:spcBef>
                <a:spcPct val="60000"/>
              </a:spcBef>
            </a:pPr>
            <a:r>
              <a:rPr lang="en-US" dirty="0" smtClean="0"/>
              <a:t>They </a:t>
            </a:r>
            <a:r>
              <a:rPr lang="en-US" dirty="0"/>
              <a:t>expose each party to the risk that the other party may default and fail to live up to the terms of the contract</a:t>
            </a:r>
            <a:r>
              <a:rPr lang="en-US" dirty="0" smtClean="0"/>
              <a:t>.  Thus</a:t>
            </a:r>
            <a:r>
              <a:rPr lang="en-US" dirty="0"/>
              <a:t>, while they insulate the firms from commodity price risk, they expose them to credit risk. </a:t>
            </a:r>
          </a:p>
          <a:p>
            <a:r>
              <a:rPr lang="en-US" dirty="0"/>
              <a:t>Long-term supply contracts cannot be entered </a:t>
            </a:r>
            <a:br>
              <a:rPr lang="en-US" dirty="0"/>
            </a:br>
            <a:r>
              <a:rPr lang="en-US" dirty="0"/>
              <a:t>into anonymously; the buyer and seller know each other’s identity. </a:t>
            </a:r>
            <a:r>
              <a:rPr lang="en-US" dirty="0" smtClean="0"/>
              <a:t> This </a:t>
            </a:r>
            <a:r>
              <a:rPr lang="en-US" dirty="0"/>
              <a:t>lack of anonymity may have strategic disadvantages.</a:t>
            </a:r>
          </a:p>
          <a:p>
            <a:pPr>
              <a:spcBef>
                <a:spcPct val="60000"/>
              </a:spcBef>
            </a:pPr>
            <a:r>
              <a:rPr lang="en-US" dirty="0"/>
              <a:t>The market value of the contract at any point in time may not be easy to determine, making it difficult to track gains and losses, and it may be difficult or even impossible to cancel the contract if necessary</a:t>
            </a:r>
            <a:r>
              <a:rPr lang="en-US" dirty="0" smtClean="0"/>
              <a:t>.</a:t>
            </a:r>
          </a:p>
          <a:p>
            <a:pPr>
              <a:spcBef>
                <a:spcPct val="60000"/>
              </a:spcBef>
            </a:pPr>
            <a:r>
              <a:rPr lang="en-US" dirty="0" smtClean="0"/>
              <a:t>Q: Where does this show up in the balance-sheet?</a:t>
            </a:r>
            <a:endParaRPr lang="en-US" dirty="0"/>
          </a:p>
          <a:p>
            <a:endParaRPr lang="en-US" dirty="0"/>
          </a:p>
        </p:txBody>
      </p:sp>
      <p:sp>
        <p:nvSpPr>
          <p:cNvPr id="4" name="TextBox 3"/>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Tree>
    <p:extLst>
      <p:ext uri="{BB962C8B-B14F-4D97-AF65-F5344CB8AC3E}">
        <p14:creationId xmlns:p14="http://schemas.microsoft.com/office/powerpoint/2010/main" val="35567750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001000" cy="685800"/>
          </a:xfrm>
        </p:spPr>
        <p:txBody>
          <a:bodyPr/>
          <a:lstStyle/>
          <a:p>
            <a:r>
              <a:rPr lang="en-US" dirty="0" smtClean="0"/>
              <a:t>Hedging with Futures Contracts</a:t>
            </a:r>
            <a:endParaRPr lang="en-US" dirty="0"/>
          </a:p>
        </p:txBody>
      </p:sp>
      <p:sp>
        <p:nvSpPr>
          <p:cNvPr id="3" name="Content Placeholder 2"/>
          <p:cNvSpPr>
            <a:spLocks noGrp="1"/>
          </p:cNvSpPr>
          <p:nvPr>
            <p:ph idx="1"/>
          </p:nvPr>
        </p:nvSpPr>
        <p:spPr/>
        <p:txBody>
          <a:bodyPr>
            <a:normAutofit fontScale="77500" lnSpcReduction="20000"/>
          </a:bodyPr>
          <a:lstStyle/>
          <a:p>
            <a:pPr>
              <a:spcBef>
                <a:spcPct val="60000"/>
              </a:spcBef>
            </a:pPr>
            <a:r>
              <a:rPr lang="en-US" dirty="0" smtClean="0"/>
              <a:t>An </a:t>
            </a:r>
            <a:r>
              <a:rPr lang="en-US" dirty="0"/>
              <a:t>agreement to trade an asset on some future date, at a price that is locked in today</a:t>
            </a:r>
          </a:p>
          <a:p>
            <a:pPr lvl="1">
              <a:spcBef>
                <a:spcPct val="40000"/>
              </a:spcBef>
            </a:pPr>
            <a:r>
              <a:rPr lang="en-US" dirty="0"/>
              <a:t>Futures contracts are traded anonymously on an </a:t>
            </a:r>
            <a:r>
              <a:rPr lang="en-US" dirty="0" smtClean="0"/>
              <a:t>exchange </a:t>
            </a:r>
            <a:r>
              <a:rPr lang="en-US" dirty="0"/>
              <a:t>at a publicly observed market price and </a:t>
            </a:r>
            <a:r>
              <a:rPr lang="en-US" dirty="0" smtClean="0"/>
              <a:t>are </a:t>
            </a:r>
            <a:r>
              <a:rPr lang="en-US" dirty="0"/>
              <a:t>generally very liquid. </a:t>
            </a:r>
          </a:p>
          <a:p>
            <a:pPr lvl="1">
              <a:spcBef>
                <a:spcPct val="40000"/>
              </a:spcBef>
            </a:pPr>
            <a:r>
              <a:rPr lang="en-US" dirty="0"/>
              <a:t>Both the buyer and the seller can get out of the contract at any time by selling it to a third party at the current market price.</a:t>
            </a:r>
          </a:p>
          <a:p>
            <a:pPr lvl="1">
              <a:spcBef>
                <a:spcPct val="40000"/>
              </a:spcBef>
            </a:pPr>
            <a:r>
              <a:rPr lang="en-US" dirty="0"/>
              <a:t>Futures contracts eliminate credit risk</a:t>
            </a:r>
            <a:r>
              <a:rPr lang="en-US" dirty="0" smtClean="0"/>
              <a:t>.</a:t>
            </a:r>
          </a:p>
          <a:p>
            <a:r>
              <a:rPr lang="en-US" dirty="0"/>
              <a:t>Futures prices are not prices that are paid today. </a:t>
            </a:r>
          </a:p>
          <a:p>
            <a:pPr lvl="1">
              <a:spcBef>
                <a:spcPct val="60000"/>
              </a:spcBef>
            </a:pPr>
            <a:r>
              <a:rPr lang="en-US" dirty="0"/>
              <a:t>Rather, they are prices </a:t>
            </a:r>
            <a:r>
              <a:rPr lang="en-US" i="1" dirty="0"/>
              <a:t>agreed</a:t>
            </a:r>
            <a:r>
              <a:rPr lang="en-US" dirty="0"/>
              <a:t> to today, to be paid in the future. </a:t>
            </a:r>
          </a:p>
          <a:p>
            <a:pPr lvl="1">
              <a:spcBef>
                <a:spcPct val="40000"/>
              </a:spcBef>
            </a:pPr>
            <a:r>
              <a:rPr lang="en-US" dirty="0"/>
              <a:t>The futures prices are based on the supply and demand for each delivery date.</a:t>
            </a:r>
          </a:p>
          <a:p>
            <a:pPr>
              <a:spcBef>
                <a:spcPct val="40000"/>
              </a:spcBef>
            </a:pPr>
            <a:endParaRPr lang="en-US" dirty="0"/>
          </a:p>
          <a:p>
            <a:endParaRPr lang="en-US" dirty="0"/>
          </a:p>
        </p:txBody>
      </p:sp>
      <p:sp>
        <p:nvSpPr>
          <p:cNvPr id="4" name="TextBox 3"/>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Tree>
    <p:extLst>
      <p:ext uri="{BB962C8B-B14F-4D97-AF65-F5344CB8AC3E}">
        <p14:creationId xmlns:p14="http://schemas.microsoft.com/office/powerpoint/2010/main" val="2952893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Futures Contracts and Credit Risk</a:t>
            </a:r>
            <a:endParaRPr lang="en-US" dirty="0"/>
          </a:p>
        </p:txBody>
      </p:sp>
      <p:sp>
        <p:nvSpPr>
          <p:cNvPr id="3" name="Content Placeholder 2"/>
          <p:cNvSpPr>
            <a:spLocks noGrp="1"/>
          </p:cNvSpPr>
          <p:nvPr>
            <p:ph idx="1"/>
          </p:nvPr>
        </p:nvSpPr>
        <p:spPr/>
        <p:txBody>
          <a:bodyPr>
            <a:normAutofit fontScale="85000" lnSpcReduction="20000"/>
          </a:bodyPr>
          <a:lstStyle/>
          <a:p>
            <a:pPr>
              <a:spcBef>
                <a:spcPct val="60000"/>
              </a:spcBef>
            </a:pPr>
            <a:r>
              <a:rPr lang="en-US" dirty="0"/>
              <a:t>Futures exchanges use two mechanisms to prevent buyers or sellers from defaulting.</a:t>
            </a:r>
          </a:p>
          <a:p>
            <a:pPr lvl="1">
              <a:spcBef>
                <a:spcPct val="40000"/>
              </a:spcBef>
            </a:pPr>
            <a:r>
              <a:rPr lang="en-US" dirty="0"/>
              <a:t>Traders are required to post collateral when buying or selling commodities using futures contracts. </a:t>
            </a:r>
          </a:p>
          <a:p>
            <a:pPr lvl="1">
              <a:spcBef>
                <a:spcPct val="30000"/>
              </a:spcBef>
            </a:pPr>
            <a:r>
              <a:rPr lang="en-US" dirty="0"/>
              <a:t>This </a:t>
            </a:r>
            <a:r>
              <a:rPr lang="en-US" dirty="0" smtClean="0"/>
              <a:t>collateral, which is called margin, </a:t>
            </a:r>
            <a:r>
              <a:rPr lang="en-US" dirty="0"/>
              <a:t>serves as a guarantee that traders will meet their obligations.</a:t>
            </a:r>
          </a:p>
          <a:p>
            <a:pPr>
              <a:spcBef>
                <a:spcPct val="60000"/>
              </a:spcBef>
            </a:pPr>
            <a:r>
              <a:rPr lang="en-US" dirty="0" smtClean="0"/>
              <a:t>Marking </a:t>
            </a:r>
            <a:r>
              <a:rPr lang="en-US" dirty="0"/>
              <a:t>to </a:t>
            </a:r>
            <a:r>
              <a:rPr lang="en-US" dirty="0" smtClean="0"/>
              <a:t>Market </a:t>
            </a:r>
          </a:p>
          <a:p>
            <a:pPr lvl="1">
              <a:spcBef>
                <a:spcPct val="60000"/>
              </a:spcBef>
            </a:pPr>
            <a:r>
              <a:rPr lang="en-US" dirty="0" smtClean="0"/>
              <a:t>Futures contracts are zero-sum contracts.  Gains and losses are computed each day based </a:t>
            </a:r>
            <a:r>
              <a:rPr lang="en-US" dirty="0"/>
              <a:t>on the change in the market price of </a:t>
            </a:r>
            <a:r>
              <a:rPr lang="en-US" dirty="0" smtClean="0"/>
              <a:t>the futures contract.  These gains are paid by the losing party in the futures contract to the gaining party.</a:t>
            </a:r>
            <a:endParaRPr lang="en-US" dirty="0"/>
          </a:p>
        </p:txBody>
      </p:sp>
      <p:sp>
        <p:nvSpPr>
          <p:cNvPr id="4" name="TextBox 3"/>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Tree>
    <p:extLst>
      <p:ext uri="{BB962C8B-B14F-4D97-AF65-F5344CB8AC3E}">
        <p14:creationId xmlns:p14="http://schemas.microsoft.com/office/powerpoint/2010/main" val="1734913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Marking-to-Market: An Example</a:t>
            </a:r>
            <a:endParaRPr lang="en-US" dirty="0"/>
          </a:p>
        </p:txBody>
      </p:sp>
      <p:sp>
        <p:nvSpPr>
          <p:cNvPr id="3" name="Content Placeholder 2"/>
          <p:cNvSpPr>
            <a:spLocks noGrp="1"/>
          </p:cNvSpPr>
          <p:nvPr>
            <p:ph idx="1"/>
          </p:nvPr>
        </p:nvSpPr>
        <p:spPr>
          <a:xfrm>
            <a:off x="685800" y="914400"/>
            <a:ext cx="7772400" cy="5029200"/>
          </a:xfrm>
        </p:spPr>
        <p:txBody>
          <a:bodyPr>
            <a:normAutofit fontScale="70000" lnSpcReduction="20000"/>
          </a:bodyPr>
          <a:lstStyle/>
          <a:p>
            <a:pPr>
              <a:spcBef>
                <a:spcPct val="60000"/>
              </a:spcBef>
            </a:pPr>
            <a:r>
              <a:rPr lang="en-US" dirty="0"/>
              <a:t>Suppose a buyer who enters into the contract has committed to pay the futures price of $81 per barrel for oil. </a:t>
            </a:r>
            <a:endParaRPr lang="en-US" dirty="0" smtClean="0"/>
          </a:p>
          <a:p>
            <a:pPr lvl="1">
              <a:spcBef>
                <a:spcPct val="60000"/>
              </a:spcBef>
            </a:pPr>
            <a:r>
              <a:rPr lang="en-US" dirty="0" smtClean="0"/>
              <a:t>Q: At this point, how much money changes hands?</a:t>
            </a:r>
            <a:endParaRPr lang="en-US" dirty="0"/>
          </a:p>
          <a:p>
            <a:pPr>
              <a:spcBef>
                <a:spcPct val="40000"/>
              </a:spcBef>
            </a:pPr>
            <a:r>
              <a:rPr lang="en-US" dirty="0"/>
              <a:t>If the next day the futures price is only $79 per barrel, the buyer has a loss of $2 per barrel on her position. </a:t>
            </a:r>
            <a:r>
              <a:rPr lang="en-US" dirty="0" smtClean="0"/>
              <a:t>This </a:t>
            </a:r>
            <a:r>
              <a:rPr lang="en-US" dirty="0"/>
              <a:t>loss is settled immediately by deducting $2 from the buyer’s margin account. </a:t>
            </a:r>
            <a:endParaRPr lang="en-US" dirty="0" smtClean="0"/>
          </a:p>
          <a:p>
            <a:pPr lvl="1">
              <a:spcBef>
                <a:spcPct val="40000"/>
              </a:spcBef>
            </a:pPr>
            <a:r>
              <a:rPr lang="en-US" dirty="0" smtClean="0"/>
              <a:t>Q: Who gets the $2?</a:t>
            </a:r>
            <a:endParaRPr lang="en-US" dirty="0"/>
          </a:p>
          <a:p>
            <a:pPr>
              <a:spcBef>
                <a:spcPct val="40000"/>
              </a:spcBef>
            </a:pPr>
            <a:r>
              <a:rPr lang="en-US" dirty="0"/>
              <a:t>If the price rises to $80 per barrel on the following day, the gain of $1 is added to the buyer’s margin account. </a:t>
            </a:r>
            <a:endParaRPr lang="en-US" dirty="0" smtClean="0"/>
          </a:p>
          <a:p>
            <a:pPr>
              <a:spcBef>
                <a:spcPct val="40000"/>
              </a:spcBef>
            </a:pPr>
            <a:r>
              <a:rPr lang="en-US" dirty="0"/>
              <a:t>The buyer’s cumulative loss is the sum of these daily amounts and always equals the difference between the original contract price of $81 per barrel and the current contract price</a:t>
            </a:r>
            <a:r>
              <a:rPr lang="en-US" dirty="0" smtClean="0"/>
              <a:t>.</a:t>
            </a:r>
            <a:endParaRPr lang="en-US" dirty="0"/>
          </a:p>
          <a:p>
            <a:endParaRPr lang="en-US" dirty="0"/>
          </a:p>
        </p:txBody>
      </p:sp>
      <p:sp>
        <p:nvSpPr>
          <p:cNvPr id="4" name="TextBox 3"/>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
        <p:nvSpPr>
          <p:cNvPr id="5" name="TextBox 4"/>
          <p:cNvSpPr txBox="1"/>
          <p:nvPr/>
        </p:nvSpPr>
        <p:spPr>
          <a:xfrm>
            <a:off x="457200" y="5791200"/>
            <a:ext cx="8382000" cy="646331"/>
          </a:xfrm>
          <a:prstGeom prst="rect">
            <a:avLst/>
          </a:prstGeom>
          <a:noFill/>
        </p:spPr>
        <p:txBody>
          <a:bodyPr wrap="square" rtlCol="0">
            <a:spAutoFit/>
          </a:bodyPr>
          <a:lstStyle/>
          <a:p>
            <a:r>
              <a:rPr lang="en-US" sz="1800" dirty="0" smtClean="0"/>
              <a:t>Fun activity: See the movie “Arbitrage” and “Margin Call.”  The first movie has something to do with margin calls, but the second doesn’t seem to..</a:t>
            </a:r>
            <a:endParaRPr lang="en-US" sz="1800" dirty="0"/>
          </a:p>
        </p:txBody>
      </p:sp>
    </p:spTree>
    <p:extLst>
      <p:ext uri="{BB962C8B-B14F-4D97-AF65-F5344CB8AC3E}">
        <p14:creationId xmlns:p14="http://schemas.microsoft.com/office/powerpoint/2010/main" val="27286786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077200" cy="685800"/>
          </a:xfrm>
        </p:spPr>
        <p:txBody>
          <a:bodyPr/>
          <a:lstStyle/>
          <a:p>
            <a:r>
              <a:rPr lang="en-US" dirty="0"/>
              <a:t>Marking-to-Market: An Example</a:t>
            </a:r>
          </a:p>
        </p:txBody>
      </p:sp>
      <p:sp>
        <p:nvSpPr>
          <p:cNvPr id="3" name="Content Placeholder 2"/>
          <p:cNvSpPr>
            <a:spLocks noGrp="1"/>
          </p:cNvSpPr>
          <p:nvPr>
            <p:ph idx="1"/>
          </p:nvPr>
        </p:nvSpPr>
        <p:spPr>
          <a:xfrm>
            <a:off x="838200" y="990600"/>
            <a:ext cx="7772400" cy="3886200"/>
          </a:xfrm>
        </p:spPr>
        <p:txBody>
          <a:bodyPr>
            <a:normAutofit fontScale="70000" lnSpcReduction="20000"/>
          </a:bodyPr>
          <a:lstStyle/>
          <a:p>
            <a:pPr>
              <a:spcBef>
                <a:spcPct val="60000"/>
              </a:spcBef>
            </a:pPr>
            <a:r>
              <a:rPr lang="en-US" dirty="0"/>
              <a:t>If the price of oil is ultimately $59 per barrel, the buyer will have lost $22 per barrel in her margin account. </a:t>
            </a:r>
          </a:p>
          <a:p>
            <a:pPr>
              <a:spcBef>
                <a:spcPct val="50000"/>
              </a:spcBef>
            </a:pPr>
            <a:r>
              <a:rPr lang="en-US" dirty="0"/>
              <a:t>Thus her total cost is $59 + $22 = $81 per barrel, the price for oil she originally committed to. </a:t>
            </a:r>
          </a:p>
          <a:p>
            <a:pPr>
              <a:spcBef>
                <a:spcPct val="40000"/>
              </a:spcBef>
            </a:pPr>
            <a:r>
              <a:rPr lang="en-US" dirty="0"/>
              <a:t>Through this daily marking to market, buyers and sellers pay for any losses as they occur, rather than waiting until the final delivery date. In this way, the firm avoids the risk of default</a:t>
            </a:r>
            <a:r>
              <a:rPr lang="en-US" dirty="0" smtClean="0"/>
              <a:t>.</a:t>
            </a:r>
          </a:p>
          <a:p>
            <a:pPr>
              <a:spcBef>
                <a:spcPct val="40000"/>
              </a:spcBef>
            </a:pPr>
            <a:r>
              <a:rPr lang="en-US" dirty="0" smtClean="0"/>
              <a:t>However, even though futures hedging can reduce ultimate price risk, it does introduce uncertain demands for cash because of marking-to-market.</a:t>
            </a:r>
            <a:endParaRPr lang="en-US" dirty="0"/>
          </a:p>
          <a:p>
            <a:endParaRPr lang="en-US" dirty="0"/>
          </a:p>
        </p:txBody>
      </p:sp>
      <p:pic>
        <p:nvPicPr>
          <p:cNvPr id="4" name="Picture 7" descr="tbl30_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798" y="4800600"/>
            <a:ext cx="7989887" cy="14065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Tree>
    <p:extLst>
      <p:ext uri="{BB962C8B-B14F-4D97-AF65-F5344CB8AC3E}">
        <p14:creationId xmlns:p14="http://schemas.microsoft.com/office/powerpoint/2010/main" val="378946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Hedging with Forwards</a:t>
            </a:r>
            <a:endParaRPr lang="en-US" dirty="0"/>
          </a:p>
        </p:txBody>
      </p:sp>
      <p:sp>
        <p:nvSpPr>
          <p:cNvPr id="3" name="Content Placeholder 2"/>
          <p:cNvSpPr>
            <a:spLocks noGrp="1"/>
          </p:cNvSpPr>
          <p:nvPr>
            <p:ph idx="1"/>
          </p:nvPr>
        </p:nvSpPr>
        <p:spPr>
          <a:xfrm>
            <a:off x="457200" y="914400"/>
            <a:ext cx="8229600" cy="5181600"/>
          </a:xfrm>
        </p:spPr>
        <p:txBody>
          <a:bodyPr>
            <a:normAutofit fontScale="70000" lnSpcReduction="20000"/>
          </a:bodyPr>
          <a:lstStyle/>
          <a:p>
            <a:r>
              <a:rPr lang="en-US" dirty="0" smtClean="0"/>
              <a:t>A forward contract is similar to a futures contract, except that there is no marking-to-market.</a:t>
            </a:r>
          </a:p>
          <a:p>
            <a:r>
              <a:rPr lang="en-US" dirty="0" smtClean="0"/>
              <a:t>Counterparty risk is, therefore, very important.  As a result, forward trading is usually done only between parties that have long-term business relationships, such as banks and their customers.</a:t>
            </a:r>
          </a:p>
          <a:p>
            <a:r>
              <a:rPr lang="en-US" dirty="0" smtClean="0"/>
              <a:t>For example, by </a:t>
            </a:r>
            <a:r>
              <a:rPr lang="en-US" dirty="0"/>
              <a:t>entering into a currency forward contract, a firm can lock in an exchange rate in advance and reduce or eliminate its exposure to fluctuations in a currency’s value.</a:t>
            </a:r>
          </a:p>
          <a:p>
            <a:r>
              <a:rPr lang="en-US" dirty="0"/>
              <a:t>A currency forward contract specifies</a:t>
            </a:r>
          </a:p>
          <a:p>
            <a:pPr lvl="1">
              <a:spcBef>
                <a:spcPct val="60000"/>
              </a:spcBef>
            </a:pPr>
            <a:r>
              <a:rPr lang="en-US" dirty="0" smtClean="0"/>
              <a:t>The forward exchange </a:t>
            </a:r>
            <a:r>
              <a:rPr lang="en-US" dirty="0"/>
              <a:t>rate</a:t>
            </a:r>
          </a:p>
          <a:p>
            <a:pPr lvl="1">
              <a:spcBef>
                <a:spcPct val="60000"/>
              </a:spcBef>
            </a:pPr>
            <a:r>
              <a:rPr lang="en-US" dirty="0"/>
              <a:t>An amount of currency to exchange</a:t>
            </a:r>
          </a:p>
          <a:p>
            <a:pPr lvl="1">
              <a:spcBef>
                <a:spcPct val="60000"/>
              </a:spcBef>
            </a:pPr>
            <a:r>
              <a:rPr lang="en-US" dirty="0"/>
              <a:t>A delivery date on which the exchange will take </a:t>
            </a:r>
            <a:r>
              <a:rPr lang="en-US" dirty="0" smtClean="0"/>
              <a:t>place</a:t>
            </a:r>
          </a:p>
          <a:p>
            <a:pPr>
              <a:spcBef>
                <a:spcPct val="60000"/>
              </a:spcBef>
            </a:pPr>
            <a:r>
              <a:rPr lang="en-US" dirty="0" smtClean="0"/>
              <a:t>Q: Is there a similarity between a forward contract and a long-term business contract?</a:t>
            </a:r>
            <a:endParaRPr lang="en-US" dirty="0"/>
          </a:p>
          <a:p>
            <a:pPr marL="0" indent="0">
              <a:buNone/>
            </a:pPr>
            <a:endParaRPr lang="en-US" dirty="0"/>
          </a:p>
        </p:txBody>
      </p:sp>
      <p:sp>
        <p:nvSpPr>
          <p:cNvPr id="4" name="TextBox 3"/>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Tree>
    <p:extLst>
      <p:ext uri="{BB962C8B-B14F-4D97-AF65-F5344CB8AC3E}">
        <p14:creationId xmlns:p14="http://schemas.microsoft.com/office/powerpoint/2010/main" val="6714419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685800"/>
          </a:xfrm>
        </p:spPr>
        <p:txBody>
          <a:bodyPr/>
          <a:lstStyle/>
          <a:p>
            <a:r>
              <a:rPr lang="en-US" sz="4000" dirty="0" smtClean="0"/>
              <a:t>Hedging with Forwards: An example</a:t>
            </a:r>
            <a:endParaRPr lang="en-US" sz="4000" dirty="0"/>
          </a:p>
        </p:txBody>
      </p:sp>
      <p:pic>
        <p:nvPicPr>
          <p:cNvPr id="4" name="Picture 7" descr="ex30_06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838961"/>
            <a:ext cx="7899402" cy="220833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7" descr="ex30_06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0659" y="2971858"/>
            <a:ext cx="7896942" cy="37836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200" y="1752600"/>
            <a:ext cx="492443" cy="4772961"/>
          </a:xfrm>
          <a:prstGeom prst="rect">
            <a:avLst/>
          </a:prstGeom>
          <a:noFill/>
        </p:spPr>
        <p:txBody>
          <a:bodyPr vert="vert270"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Tree>
    <p:extLst>
      <p:ext uri="{BB962C8B-B14F-4D97-AF65-F5344CB8AC3E}">
        <p14:creationId xmlns:p14="http://schemas.microsoft.com/office/powerpoint/2010/main" val="14031054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2"/>
          <p:cNvSpPr>
            <a:spLocks noGrp="1" noChangeArrowheads="1"/>
          </p:cNvSpPr>
          <p:nvPr>
            <p:ph type="title" idx="4294967295"/>
          </p:nvPr>
        </p:nvSpPr>
        <p:spPr>
          <a:xfrm>
            <a:off x="685800" y="152400"/>
            <a:ext cx="7772400" cy="533400"/>
          </a:xfrm>
        </p:spPr>
        <p:txBody>
          <a:bodyPr anchor="ctr"/>
          <a:lstStyle/>
          <a:p>
            <a:r>
              <a:rPr lang="en-US" dirty="0"/>
              <a:t>Hedging with Options</a:t>
            </a:r>
          </a:p>
        </p:txBody>
      </p:sp>
      <p:sp>
        <p:nvSpPr>
          <p:cNvPr id="108549" name="Rectangle 3"/>
          <p:cNvSpPr>
            <a:spLocks noGrp="1" noChangeArrowheads="1"/>
          </p:cNvSpPr>
          <p:nvPr>
            <p:ph type="body" idx="4294967295"/>
          </p:nvPr>
        </p:nvSpPr>
        <p:spPr>
          <a:xfrm>
            <a:off x="400665" y="990600"/>
            <a:ext cx="8057535" cy="5257800"/>
          </a:xfrm>
        </p:spPr>
        <p:txBody>
          <a:bodyPr rIns="91440">
            <a:normAutofit fontScale="92500" lnSpcReduction="20000"/>
          </a:bodyPr>
          <a:lstStyle/>
          <a:p>
            <a:r>
              <a:rPr lang="en-US" dirty="0"/>
              <a:t>Currency options are another method to manage exchange rate risk.</a:t>
            </a:r>
          </a:p>
          <a:p>
            <a:pPr>
              <a:spcBef>
                <a:spcPct val="60000"/>
              </a:spcBef>
            </a:pPr>
            <a:r>
              <a:rPr lang="en-US" dirty="0"/>
              <a:t>Assume that in December 2005, the one-year forward exchange rate was $1.20 per euro</a:t>
            </a:r>
            <a:r>
              <a:rPr lang="en-US"/>
              <a:t>. </a:t>
            </a:r>
            <a:endParaRPr lang="en-US" smtClean="0"/>
          </a:p>
          <a:p>
            <a:pPr>
              <a:spcBef>
                <a:spcPct val="60000"/>
              </a:spcBef>
            </a:pPr>
            <a:r>
              <a:rPr lang="en-US" smtClean="0"/>
              <a:t>A </a:t>
            </a:r>
            <a:r>
              <a:rPr lang="en-US" dirty="0"/>
              <a:t>firm that will need euros in one year can buy a call option on the euro, giving it the right to buy euros at a maximum price. </a:t>
            </a:r>
            <a:endParaRPr lang="en-US" dirty="0" smtClean="0"/>
          </a:p>
          <a:p>
            <a:pPr>
              <a:spcBef>
                <a:spcPct val="60000"/>
              </a:spcBef>
            </a:pPr>
            <a:r>
              <a:rPr lang="en-US" dirty="0"/>
              <a:t>Suppose a one-year European call option on the euro with a strike price of $1.20 per euro trades for $0.05 per euro</a:t>
            </a:r>
            <a:r>
              <a:rPr lang="en-US" dirty="0" smtClean="0"/>
              <a:t>.</a:t>
            </a:r>
            <a:endParaRPr lang="en-US" dirty="0"/>
          </a:p>
        </p:txBody>
      </p:sp>
      <p:sp>
        <p:nvSpPr>
          <p:cNvPr id="5" name="TextBox 4"/>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Tree>
    <p:extLst>
      <p:ext uri="{BB962C8B-B14F-4D97-AF65-F5344CB8AC3E}">
        <p14:creationId xmlns:p14="http://schemas.microsoft.com/office/powerpoint/2010/main" val="900011181"/>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85800"/>
          </a:xfrm>
        </p:spPr>
        <p:txBody>
          <a:bodyPr/>
          <a:lstStyle/>
          <a:p>
            <a:r>
              <a:rPr lang="en-US" dirty="0" smtClean="0"/>
              <a:t>Outline</a:t>
            </a:r>
            <a:endParaRPr lang="en-US" dirty="0"/>
          </a:p>
        </p:txBody>
      </p:sp>
      <p:sp>
        <p:nvSpPr>
          <p:cNvPr id="3" name="Content Placeholder 2"/>
          <p:cNvSpPr>
            <a:spLocks noGrp="1"/>
          </p:cNvSpPr>
          <p:nvPr>
            <p:ph idx="1"/>
          </p:nvPr>
        </p:nvSpPr>
        <p:spPr>
          <a:xfrm>
            <a:off x="685800" y="1066800"/>
            <a:ext cx="7772400" cy="5029200"/>
          </a:xfrm>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Content Placeholder 2"/>
          <p:cNvSpPr txBox="1">
            <a:spLocks/>
          </p:cNvSpPr>
          <p:nvPr/>
        </p:nvSpPr>
        <p:spPr bwMode="auto">
          <a:xfrm>
            <a:off x="685800" y="1143000"/>
            <a:ext cx="7772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SzPct val="90000"/>
              <a:buBlip>
                <a:blip r:embed="rId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4"/>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5"/>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6"/>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7"/>
              </a:buBlip>
              <a:defRPr sz="2000">
                <a:solidFill>
                  <a:schemeClr val="tx1"/>
                </a:solidFill>
                <a:latin typeface="+mn-lt"/>
              </a:defRPr>
            </a:lvl5pPr>
            <a:lvl6pPr marL="2514600" indent="-228600" algn="l" rtl="0" fontAlgn="base">
              <a:spcBef>
                <a:spcPct val="20000"/>
              </a:spcBef>
              <a:spcAft>
                <a:spcPct val="0"/>
              </a:spcAft>
              <a:buSzPct val="70000"/>
              <a:buBlip>
                <a:blip r:embed="rId7"/>
              </a:buBlip>
              <a:defRPr sz="2000">
                <a:solidFill>
                  <a:schemeClr val="tx1"/>
                </a:solidFill>
                <a:latin typeface="+mn-lt"/>
              </a:defRPr>
            </a:lvl6pPr>
            <a:lvl7pPr marL="2971800" indent="-228600" algn="l" rtl="0" fontAlgn="base">
              <a:spcBef>
                <a:spcPct val="20000"/>
              </a:spcBef>
              <a:spcAft>
                <a:spcPct val="0"/>
              </a:spcAft>
              <a:buSzPct val="70000"/>
              <a:buBlip>
                <a:blip r:embed="rId7"/>
              </a:buBlip>
              <a:defRPr sz="2000">
                <a:solidFill>
                  <a:schemeClr val="tx1"/>
                </a:solidFill>
                <a:latin typeface="+mn-lt"/>
              </a:defRPr>
            </a:lvl7pPr>
            <a:lvl8pPr marL="3429000" indent="-228600" algn="l" rtl="0" fontAlgn="base">
              <a:spcBef>
                <a:spcPct val="20000"/>
              </a:spcBef>
              <a:spcAft>
                <a:spcPct val="0"/>
              </a:spcAft>
              <a:buSzPct val="70000"/>
              <a:buBlip>
                <a:blip r:embed="rId7"/>
              </a:buBlip>
              <a:defRPr sz="2000">
                <a:solidFill>
                  <a:schemeClr val="tx1"/>
                </a:solidFill>
                <a:latin typeface="+mn-lt"/>
              </a:defRPr>
            </a:lvl8pPr>
            <a:lvl9pPr marL="3886200" indent="-228600" algn="l" rtl="0" fontAlgn="base">
              <a:spcBef>
                <a:spcPct val="20000"/>
              </a:spcBef>
              <a:spcAft>
                <a:spcPct val="0"/>
              </a:spcAft>
              <a:buSzPct val="70000"/>
              <a:buBlip>
                <a:blip r:embed="rId7"/>
              </a:buBlip>
              <a:defRPr sz="2000">
                <a:solidFill>
                  <a:schemeClr val="tx1"/>
                </a:solidFill>
                <a:latin typeface="+mn-lt"/>
              </a:defRPr>
            </a:lvl9pPr>
          </a:lstStyle>
          <a:p>
            <a:r>
              <a:rPr lang="en-US" dirty="0" smtClean="0"/>
              <a:t>Risk and Uncertainty</a:t>
            </a:r>
          </a:p>
          <a:p>
            <a:r>
              <a:rPr lang="en-US" dirty="0" smtClean="0"/>
              <a:t>Risk Management</a:t>
            </a:r>
          </a:p>
          <a:p>
            <a:r>
              <a:rPr lang="en-US" dirty="0" smtClean="0"/>
              <a:t>Risk Management using Vertical Integration and Storage</a:t>
            </a:r>
          </a:p>
          <a:p>
            <a:r>
              <a:rPr lang="en-US" dirty="0"/>
              <a:t>Risk Management using </a:t>
            </a:r>
            <a:r>
              <a:rPr lang="en-US" dirty="0" smtClean="0"/>
              <a:t>Long-term </a:t>
            </a:r>
            <a:r>
              <a:rPr lang="en-US" dirty="0"/>
              <a:t>contracts</a:t>
            </a:r>
          </a:p>
          <a:p>
            <a:r>
              <a:rPr lang="en-US" dirty="0" smtClean="0"/>
              <a:t>Hedging with Forwards</a:t>
            </a:r>
          </a:p>
          <a:p>
            <a:r>
              <a:rPr lang="en-US" dirty="0"/>
              <a:t>Hedging with </a:t>
            </a:r>
            <a:r>
              <a:rPr lang="en-US" dirty="0" smtClean="0"/>
              <a:t>Futures</a:t>
            </a:r>
          </a:p>
          <a:p>
            <a:r>
              <a:rPr lang="en-US"/>
              <a:t>Hedging with </a:t>
            </a:r>
            <a:r>
              <a:rPr lang="en-US" smtClean="0"/>
              <a:t>Options</a:t>
            </a:r>
            <a:endParaRPr lang="en-US" dirty="0" smtClean="0"/>
          </a:p>
          <a:p>
            <a:endParaRPr lang="en-US" dirty="0" smtClean="0"/>
          </a:p>
        </p:txBody>
      </p:sp>
    </p:spTree>
    <p:extLst>
      <p:ext uri="{BB962C8B-B14F-4D97-AF65-F5344CB8AC3E}">
        <p14:creationId xmlns:p14="http://schemas.microsoft.com/office/powerpoint/2010/main" val="19894647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Hedging with Options</a:t>
            </a:r>
            <a:endParaRPr lang="en-US" dirty="0"/>
          </a:p>
        </p:txBody>
      </p:sp>
      <p:sp>
        <p:nvSpPr>
          <p:cNvPr id="3" name="Content Placeholder 2"/>
          <p:cNvSpPr>
            <a:spLocks noGrp="1"/>
          </p:cNvSpPr>
          <p:nvPr>
            <p:ph idx="1"/>
          </p:nvPr>
        </p:nvSpPr>
        <p:spPr>
          <a:xfrm>
            <a:off x="685800" y="1066800"/>
            <a:ext cx="7772400" cy="3810000"/>
          </a:xfrm>
        </p:spPr>
        <p:txBody>
          <a:bodyPr>
            <a:normAutofit fontScale="85000" lnSpcReduction="20000"/>
          </a:bodyPr>
          <a:lstStyle/>
          <a:p>
            <a:pPr>
              <a:spcBef>
                <a:spcPct val="60000"/>
              </a:spcBef>
            </a:pPr>
            <a:r>
              <a:rPr lang="en-US" dirty="0" smtClean="0"/>
              <a:t>If </a:t>
            </a:r>
            <a:r>
              <a:rPr lang="en-US" dirty="0"/>
              <a:t>the spot exchange rate is less than the $1.20 per euro strike price of the option, then the firm will not exercise the option and will convert dollars to euros at the spot exchange rate. </a:t>
            </a:r>
          </a:p>
          <a:p>
            <a:r>
              <a:rPr lang="en-US" dirty="0" smtClean="0"/>
              <a:t>If </a:t>
            </a:r>
            <a:r>
              <a:rPr lang="en-US" dirty="0"/>
              <a:t>the spot exchange rate is more than $1.20 per euro, the firm will exercise the option and convert dollars to euros at the rate of $1.20 per euro. Adding in the initial cost of the option gives the total dollar cost per euro paid by the firm. </a:t>
            </a:r>
          </a:p>
          <a:p>
            <a:endParaRPr lang="en-US" dirty="0"/>
          </a:p>
        </p:txBody>
      </p:sp>
      <p:pic>
        <p:nvPicPr>
          <p:cNvPr id="4" name="Picture 7" descr="tbl30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665" y="5029200"/>
            <a:ext cx="8382000" cy="13239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Tree>
    <p:extLst>
      <p:ext uri="{BB962C8B-B14F-4D97-AF65-F5344CB8AC3E}">
        <p14:creationId xmlns:p14="http://schemas.microsoft.com/office/powerpoint/2010/main" val="9317429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685800"/>
          </a:xfrm>
        </p:spPr>
        <p:txBody>
          <a:bodyPr/>
          <a:lstStyle/>
          <a:p>
            <a:r>
              <a:rPr lang="en-US" sz="3800" dirty="0"/>
              <a:t>Forward Contract, Option, or No Hedge</a:t>
            </a:r>
          </a:p>
        </p:txBody>
      </p:sp>
      <p:sp>
        <p:nvSpPr>
          <p:cNvPr id="3" name="Content Placeholder 2"/>
          <p:cNvSpPr>
            <a:spLocks noGrp="1"/>
          </p:cNvSpPr>
          <p:nvPr>
            <p:ph idx="1"/>
          </p:nvPr>
        </p:nvSpPr>
        <p:spPr/>
        <p:txBody>
          <a:bodyPr>
            <a:normAutofit fontScale="85000" lnSpcReduction="10000"/>
          </a:bodyPr>
          <a:lstStyle/>
          <a:p>
            <a:pPr>
              <a:spcBef>
                <a:spcPct val="60000"/>
              </a:spcBef>
            </a:pPr>
            <a:r>
              <a:rPr lang="en-US" dirty="0"/>
              <a:t>If the firm does not hedge at all, its cost for euros is simply the spot exchange rate. </a:t>
            </a:r>
          </a:p>
          <a:p>
            <a:pPr>
              <a:spcBef>
                <a:spcPct val="60000"/>
              </a:spcBef>
            </a:pPr>
            <a:r>
              <a:rPr lang="en-US" dirty="0"/>
              <a:t>If the firm hedges with a forward contract, it locks in the cost of euros at the forward exchange rate and the firm’s cost is fixed. </a:t>
            </a:r>
          </a:p>
          <a:p>
            <a:pPr>
              <a:spcBef>
                <a:spcPct val="60000"/>
              </a:spcBef>
            </a:pPr>
            <a:r>
              <a:rPr lang="en-US" dirty="0"/>
              <a:t>If the firm hedges with options, it puts a cap on its potential cost, but will benefit if the euro depreciates in value</a:t>
            </a:r>
            <a:r>
              <a:rPr lang="en-US" dirty="0" smtClean="0"/>
              <a:t>.</a:t>
            </a:r>
          </a:p>
          <a:p>
            <a:pPr>
              <a:spcBef>
                <a:spcPct val="60000"/>
              </a:spcBef>
            </a:pPr>
            <a:r>
              <a:rPr lang="en-US" dirty="0" smtClean="0"/>
              <a:t>If the firm sells an option or trades forward, there will usually be margin payments and, there could be short-term liquidity problems.</a:t>
            </a:r>
            <a:endParaRPr lang="en-US" dirty="0"/>
          </a:p>
        </p:txBody>
      </p:sp>
      <p:sp>
        <p:nvSpPr>
          <p:cNvPr id="4" name="TextBox 3"/>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Tree>
    <p:extLst>
      <p:ext uri="{BB962C8B-B14F-4D97-AF65-F5344CB8AC3E}">
        <p14:creationId xmlns:p14="http://schemas.microsoft.com/office/powerpoint/2010/main" val="7601972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685800"/>
          </a:xfrm>
        </p:spPr>
        <p:txBody>
          <a:bodyPr/>
          <a:lstStyle/>
          <a:p>
            <a:r>
              <a:rPr lang="en-US" sz="3800" dirty="0" smtClean="0"/>
              <a:t>Forward </a:t>
            </a:r>
            <a:r>
              <a:rPr lang="en-US" sz="3800" dirty="0"/>
              <a:t>Contract, </a:t>
            </a:r>
            <a:r>
              <a:rPr lang="en-US" sz="3800" dirty="0" smtClean="0"/>
              <a:t>Option</a:t>
            </a:r>
            <a:r>
              <a:rPr lang="en-US" sz="3800" dirty="0"/>
              <a:t>, or No Hedge</a:t>
            </a:r>
          </a:p>
        </p:txBody>
      </p:sp>
      <p:pic>
        <p:nvPicPr>
          <p:cNvPr id="4" name="Picture 7" descr="fig30_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295400"/>
            <a:ext cx="7021513" cy="394493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066800" y="6391419"/>
            <a:ext cx="6096000" cy="400110"/>
          </a:xfrm>
          <a:prstGeom prst="rect">
            <a:avLst/>
          </a:prstGeom>
          <a:noFill/>
        </p:spPr>
        <p:txBody>
          <a:bodyPr wrap="square" rtlCol="0">
            <a:spAutoFit/>
          </a:bodyPr>
          <a:lstStyle/>
          <a:p>
            <a:r>
              <a:rPr lang="en-US" sz="2000" dirty="0" err="1" smtClean="0"/>
              <a:t>Berk</a:t>
            </a:r>
            <a:r>
              <a:rPr lang="en-US" sz="2000" dirty="0" smtClean="0"/>
              <a:t> and </a:t>
            </a:r>
            <a:r>
              <a:rPr lang="en-US" sz="2000" dirty="0" err="1" smtClean="0"/>
              <a:t>DeMarzo</a:t>
            </a:r>
            <a:r>
              <a:rPr lang="en-US" sz="2000" dirty="0" smtClean="0"/>
              <a:t>, Corporate Finance</a:t>
            </a:r>
            <a:endParaRPr lang="en-US" sz="2000" dirty="0"/>
          </a:p>
        </p:txBody>
      </p:sp>
    </p:spTree>
    <p:extLst>
      <p:ext uri="{BB962C8B-B14F-4D97-AF65-F5344CB8AC3E}">
        <p14:creationId xmlns:p14="http://schemas.microsoft.com/office/powerpoint/2010/main" val="3134697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762000"/>
          </a:xfrm>
        </p:spPr>
        <p:txBody>
          <a:bodyPr/>
          <a:lstStyle/>
          <a:p>
            <a:r>
              <a:rPr lang="en-US" dirty="0" smtClean="0"/>
              <a:t>Risk and Uncertainty</a:t>
            </a:r>
            <a:endParaRPr lang="en-US" dirty="0"/>
          </a:p>
        </p:txBody>
      </p:sp>
      <p:sp>
        <p:nvSpPr>
          <p:cNvPr id="3" name="Content Placeholder 2"/>
          <p:cNvSpPr>
            <a:spLocks noGrp="1"/>
          </p:cNvSpPr>
          <p:nvPr>
            <p:ph idx="1"/>
          </p:nvPr>
        </p:nvSpPr>
        <p:spPr>
          <a:xfrm>
            <a:off x="685800" y="1143000"/>
            <a:ext cx="7772400" cy="4953000"/>
          </a:xfrm>
        </p:spPr>
        <p:txBody>
          <a:bodyPr>
            <a:normAutofit fontScale="85000" lnSpcReduction="10000"/>
          </a:bodyPr>
          <a:lstStyle/>
          <a:p>
            <a:r>
              <a:rPr lang="en-US" dirty="0" smtClean="0"/>
              <a:t>There is a distinction between risk and uncertainty.</a:t>
            </a:r>
          </a:p>
          <a:p>
            <a:r>
              <a:rPr lang="en-US" dirty="0" smtClean="0"/>
              <a:t>Uncertainty exists whenever we do not know for sure what will occur in the future.</a:t>
            </a:r>
          </a:p>
          <a:p>
            <a:r>
              <a:rPr lang="en-US" dirty="0" smtClean="0"/>
              <a:t>Risk is uncertainty that matters because it affects people’s welfare.</a:t>
            </a:r>
          </a:p>
          <a:p>
            <a:r>
              <a:rPr lang="en-US" dirty="0" smtClean="0"/>
              <a:t>Thus </a:t>
            </a:r>
            <a:r>
              <a:rPr lang="en-US" dirty="0" smtClean="0"/>
              <a:t>if </a:t>
            </a:r>
            <a:r>
              <a:rPr lang="en-US" dirty="0" smtClean="0"/>
              <a:t>a supplier has scheduled a delivery for some time in the morning, there is uncertainty.</a:t>
            </a:r>
          </a:p>
          <a:p>
            <a:r>
              <a:rPr lang="en-US" dirty="0" smtClean="0"/>
              <a:t>But there may be no risk if the supplies are only to be used in the future and employees are available to accept the delivery any time that it is made.</a:t>
            </a:r>
          </a:p>
        </p:txBody>
      </p:sp>
      <p:sp>
        <p:nvSpPr>
          <p:cNvPr id="6" name="TextBox 5"/>
          <p:cNvSpPr txBox="1"/>
          <p:nvPr/>
        </p:nvSpPr>
        <p:spPr>
          <a:xfrm>
            <a:off x="1066800" y="6248400"/>
            <a:ext cx="6781800" cy="461665"/>
          </a:xfrm>
          <a:prstGeom prst="rect">
            <a:avLst/>
          </a:prstGeom>
          <a:noFill/>
        </p:spPr>
        <p:txBody>
          <a:bodyPr wrap="square" rtlCol="0">
            <a:spAutoFit/>
          </a:bodyPr>
          <a:lstStyle/>
          <a:p>
            <a:r>
              <a:rPr lang="en-US" dirty="0" err="1" smtClean="0"/>
              <a:t>Bodie</a:t>
            </a:r>
            <a:r>
              <a:rPr lang="en-US" dirty="0" smtClean="0"/>
              <a:t>, </a:t>
            </a:r>
            <a:r>
              <a:rPr lang="en-US" dirty="0" smtClean="0"/>
              <a:t>Merton and </a:t>
            </a:r>
            <a:r>
              <a:rPr lang="en-US" dirty="0" err="1" smtClean="0"/>
              <a:t>Cleeton</a:t>
            </a:r>
            <a:r>
              <a:rPr lang="en-US" dirty="0" smtClean="0"/>
              <a:t>, Financial Economics</a:t>
            </a:r>
            <a:endParaRPr lang="en-US" dirty="0"/>
          </a:p>
        </p:txBody>
      </p:sp>
    </p:spTree>
    <p:extLst>
      <p:ext uri="{BB962C8B-B14F-4D97-AF65-F5344CB8AC3E}">
        <p14:creationId xmlns:p14="http://schemas.microsoft.com/office/powerpoint/2010/main" val="175051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and Risk Management</a:t>
            </a:r>
            <a:endParaRPr lang="en-US" dirty="0"/>
          </a:p>
        </p:txBody>
      </p:sp>
      <p:sp>
        <p:nvSpPr>
          <p:cNvPr id="3" name="Content Placeholder 2"/>
          <p:cNvSpPr>
            <a:spLocks noGrp="1"/>
          </p:cNvSpPr>
          <p:nvPr>
            <p:ph idx="1"/>
          </p:nvPr>
        </p:nvSpPr>
        <p:spPr>
          <a:xfrm>
            <a:off x="533400" y="1066800"/>
            <a:ext cx="7924800" cy="5334000"/>
          </a:xfrm>
        </p:spPr>
        <p:txBody>
          <a:bodyPr>
            <a:normAutofit fontScale="77500" lnSpcReduction="20000"/>
          </a:bodyPr>
          <a:lstStyle/>
          <a:p>
            <a:r>
              <a:rPr lang="en-US" dirty="0"/>
              <a:t>The riskiness of an asset or a transaction cannot be assessed in isolation; one has to look at the other activities/assets of the person/entity in question.</a:t>
            </a:r>
          </a:p>
          <a:p>
            <a:r>
              <a:rPr lang="en-US" dirty="0" smtClean="0"/>
              <a:t>There </a:t>
            </a:r>
            <a:r>
              <a:rPr lang="en-US" dirty="0"/>
              <a:t>is a trade-off between the benefit of eliminating the risk and the cost of that risk reduction.  The process of formulating the benefit-cost trade-offs of risk reduction and deciding on the course of action to take (including the decision to take no action at all) is called risk management</a:t>
            </a:r>
            <a:r>
              <a:rPr lang="en-US" dirty="0" smtClean="0"/>
              <a:t>.</a:t>
            </a:r>
            <a:endParaRPr lang="en-US" dirty="0"/>
          </a:p>
          <a:p>
            <a:r>
              <a:rPr lang="en-US" dirty="0"/>
              <a:t>The appropriateness of a risk management decision should be made in light of the information available at that time.  Thus, if the event feared does not come to pass, e.g. if the forecasted hurricane is not as severe as expected, the risk management action does not, ex post, become a bad one (or a good one</a:t>
            </a:r>
            <a:r>
              <a:rPr lang="en-US" dirty="0" smtClean="0"/>
              <a:t>).</a:t>
            </a:r>
            <a:endParaRPr lang="en-US" dirty="0"/>
          </a:p>
        </p:txBody>
      </p:sp>
      <p:sp>
        <p:nvSpPr>
          <p:cNvPr id="4" name="TextBox 3"/>
          <p:cNvSpPr txBox="1"/>
          <p:nvPr/>
        </p:nvSpPr>
        <p:spPr>
          <a:xfrm>
            <a:off x="1066800" y="6248400"/>
            <a:ext cx="6096000" cy="461665"/>
          </a:xfrm>
          <a:prstGeom prst="rect">
            <a:avLst/>
          </a:prstGeom>
          <a:noFill/>
        </p:spPr>
        <p:txBody>
          <a:bodyPr wrap="square" rtlCol="0">
            <a:spAutoFit/>
          </a:bodyPr>
          <a:lstStyle/>
          <a:p>
            <a:r>
              <a:rPr lang="en-US" dirty="0" err="1" smtClean="0"/>
              <a:t>Bodie</a:t>
            </a:r>
            <a:r>
              <a:rPr lang="en-US" dirty="0" smtClean="0"/>
              <a:t>, Merton, </a:t>
            </a:r>
            <a:r>
              <a:rPr lang="en-US" dirty="0" err="1" smtClean="0"/>
              <a:t>Cleeton</a:t>
            </a:r>
            <a:r>
              <a:rPr lang="en-US" dirty="0" smtClean="0"/>
              <a:t>, Financial Economics</a:t>
            </a:r>
            <a:endParaRPr lang="en-US" dirty="0"/>
          </a:p>
        </p:txBody>
      </p:sp>
    </p:spTree>
    <p:extLst>
      <p:ext uri="{BB962C8B-B14F-4D97-AF65-F5344CB8AC3E}">
        <p14:creationId xmlns:p14="http://schemas.microsoft.com/office/powerpoint/2010/main" val="2596802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Risks facing </a:t>
            </a:r>
            <a:r>
              <a:rPr lang="en-US" dirty="0" smtClean="0"/>
              <a:t>Firms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There are several kinds of risk that face firms.  Some of them are:</a:t>
            </a:r>
          </a:p>
          <a:p>
            <a:pPr lvl="1"/>
            <a:r>
              <a:rPr lang="en-US" dirty="0" smtClean="0"/>
              <a:t>Production </a:t>
            </a:r>
            <a:r>
              <a:rPr lang="en-US" dirty="0"/>
              <a:t>risk – the risk that machines will break down, that deliveries of raw materials will not arrive on time, that workers will not show up for work, or that a new technology will make the firm’s existing equipment obsolete.</a:t>
            </a:r>
          </a:p>
          <a:p>
            <a:pPr lvl="1"/>
            <a:r>
              <a:rPr lang="en-US" dirty="0"/>
              <a:t>Price risk of outputs</a:t>
            </a:r>
          </a:p>
          <a:p>
            <a:pPr lvl="1"/>
            <a:r>
              <a:rPr lang="en-US" dirty="0"/>
              <a:t>Price risk of </a:t>
            </a:r>
            <a:r>
              <a:rPr lang="en-US" dirty="0" smtClean="0"/>
              <a:t>inputs</a:t>
            </a:r>
          </a:p>
          <a:p>
            <a:pPr lvl="1"/>
            <a:r>
              <a:rPr lang="en-US" dirty="0" smtClean="0"/>
              <a:t>Other risks, such as </a:t>
            </a:r>
            <a:r>
              <a:rPr lang="en-US" dirty="0" smtClean="0"/>
              <a:t>risk of nonpayment by customers, reputation risk etc.</a:t>
            </a:r>
            <a:endParaRPr lang="en-US" dirty="0"/>
          </a:p>
          <a:p>
            <a:endParaRPr lang="en-US" dirty="0"/>
          </a:p>
        </p:txBody>
      </p:sp>
      <p:sp>
        <p:nvSpPr>
          <p:cNvPr id="4" name="TextBox 3"/>
          <p:cNvSpPr txBox="1"/>
          <p:nvPr/>
        </p:nvSpPr>
        <p:spPr>
          <a:xfrm>
            <a:off x="1066800" y="6248400"/>
            <a:ext cx="6096000" cy="461665"/>
          </a:xfrm>
          <a:prstGeom prst="rect">
            <a:avLst/>
          </a:prstGeom>
          <a:noFill/>
        </p:spPr>
        <p:txBody>
          <a:bodyPr wrap="square" rtlCol="0">
            <a:spAutoFit/>
          </a:bodyPr>
          <a:lstStyle/>
          <a:p>
            <a:r>
              <a:rPr lang="en-US" dirty="0" err="1" smtClean="0"/>
              <a:t>Bodie</a:t>
            </a:r>
            <a:r>
              <a:rPr lang="en-US" dirty="0" smtClean="0"/>
              <a:t>, Merton, </a:t>
            </a:r>
            <a:r>
              <a:rPr lang="en-US" dirty="0" err="1" smtClean="0"/>
              <a:t>Cleeton</a:t>
            </a:r>
            <a:r>
              <a:rPr lang="en-US" dirty="0" smtClean="0"/>
              <a:t>, Financial Economics</a:t>
            </a:r>
            <a:endParaRPr lang="en-US" dirty="0"/>
          </a:p>
        </p:txBody>
      </p:sp>
    </p:spTree>
    <p:extLst>
      <p:ext uri="{BB962C8B-B14F-4D97-AF65-F5344CB8AC3E}">
        <p14:creationId xmlns:p14="http://schemas.microsoft.com/office/powerpoint/2010/main" val="4004159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Risk management process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The risk management process consists of several steps:</a:t>
            </a:r>
          </a:p>
          <a:p>
            <a:pPr lvl="1"/>
            <a:r>
              <a:rPr lang="en-US" dirty="0" smtClean="0"/>
              <a:t>Risk </a:t>
            </a:r>
            <a:r>
              <a:rPr lang="en-US" dirty="0"/>
              <a:t>identification – figuring out the most important risk exposures.  It is important to take a holistic approach.  Thus, a firm that sells products and buys inputs abroad in prices that are fixed in foreign currencies has to look at the net effect of exchange rate uncertainty on its revenues less its costs.  The firm’s net exposure to exchange rate uncertainty might be positive or even zero.</a:t>
            </a:r>
          </a:p>
          <a:p>
            <a:pPr lvl="1"/>
            <a:r>
              <a:rPr lang="en-US" dirty="0"/>
              <a:t>Risk assessment – a quantification of the costs associated with the risks that have been identified in the step of risk identification.</a:t>
            </a:r>
          </a:p>
          <a:p>
            <a:pPr lvl="1"/>
            <a:r>
              <a:rPr lang="en-US" dirty="0"/>
              <a:t>Selection of risk-management techniques</a:t>
            </a:r>
          </a:p>
          <a:p>
            <a:pPr lvl="1"/>
            <a:r>
              <a:rPr lang="en-US" dirty="0"/>
              <a:t>Implementation </a:t>
            </a:r>
          </a:p>
          <a:p>
            <a:pPr lvl="1"/>
            <a:r>
              <a:rPr lang="en-US" dirty="0"/>
              <a:t>Review – feedback.</a:t>
            </a:r>
          </a:p>
          <a:p>
            <a:endParaRPr lang="en-US" dirty="0"/>
          </a:p>
        </p:txBody>
      </p:sp>
      <p:sp>
        <p:nvSpPr>
          <p:cNvPr id="4" name="TextBox 3"/>
          <p:cNvSpPr txBox="1"/>
          <p:nvPr/>
        </p:nvSpPr>
        <p:spPr>
          <a:xfrm>
            <a:off x="1066800" y="6248400"/>
            <a:ext cx="6096000" cy="461665"/>
          </a:xfrm>
          <a:prstGeom prst="rect">
            <a:avLst/>
          </a:prstGeom>
          <a:noFill/>
        </p:spPr>
        <p:txBody>
          <a:bodyPr wrap="square" rtlCol="0">
            <a:spAutoFit/>
          </a:bodyPr>
          <a:lstStyle/>
          <a:p>
            <a:r>
              <a:rPr lang="en-US" dirty="0" err="1" smtClean="0"/>
              <a:t>Bodie</a:t>
            </a:r>
            <a:r>
              <a:rPr lang="en-US" dirty="0" smtClean="0"/>
              <a:t>, Merton, </a:t>
            </a:r>
            <a:r>
              <a:rPr lang="en-US" dirty="0" err="1" smtClean="0"/>
              <a:t>Cleeton</a:t>
            </a:r>
            <a:r>
              <a:rPr lang="en-US" dirty="0" smtClean="0"/>
              <a:t>, Financial Economics</a:t>
            </a:r>
            <a:endParaRPr lang="en-US" dirty="0"/>
          </a:p>
        </p:txBody>
      </p:sp>
    </p:spTree>
    <p:extLst>
      <p:ext uri="{BB962C8B-B14F-4D97-AF65-F5344CB8AC3E}">
        <p14:creationId xmlns:p14="http://schemas.microsoft.com/office/powerpoint/2010/main" val="2593490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382000" cy="685800"/>
          </a:xfrm>
        </p:spPr>
        <p:txBody>
          <a:bodyPr>
            <a:normAutofit fontScale="90000"/>
          </a:bodyPr>
          <a:lstStyle/>
          <a:p>
            <a:r>
              <a:rPr lang="en-US" dirty="0" smtClean="0"/>
              <a:t> Basic Risk Management Techniques</a:t>
            </a:r>
            <a:endParaRPr lang="en-US" dirty="0"/>
          </a:p>
        </p:txBody>
      </p:sp>
      <p:sp>
        <p:nvSpPr>
          <p:cNvPr id="3" name="Content Placeholder 2"/>
          <p:cNvSpPr>
            <a:spLocks noGrp="1"/>
          </p:cNvSpPr>
          <p:nvPr>
            <p:ph idx="1"/>
          </p:nvPr>
        </p:nvSpPr>
        <p:spPr>
          <a:xfrm>
            <a:off x="609600" y="1066800"/>
            <a:ext cx="8229600" cy="5181600"/>
          </a:xfrm>
        </p:spPr>
        <p:txBody>
          <a:bodyPr>
            <a:normAutofit fontScale="77500" lnSpcReduction="20000"/>
          </a:bodyPr>
          <a:lstStyle/>
          <a:p>
            <a:pPr lvl="0"/>
            <a:r>
              <a:rPr lang="en-US" dirty="0" smtClean="0"/>
              <a:t>Risk avoidance</a:t>
            </a:r>
          </a:p>
          <a:p>
            <a:pPr lvl="1"/>
            <a:r>
              <a:rPr lang="en-US" dirty="0" smtClean="0"/>
              <a:t>a </a:t>
            </a:r>
            <a:r>
              <a:rPr lang="en-US" dirty="0"/>
              <a:t>firm may decide not to produce in a politically sensitive country, so as not to be subject to political risk. </a:t>
            </a:r>
          </a:p>
          <a:p>
            <a:pPr lvl="0"/>
            <a:r>
              <a:rPr lang="en-US" dirty="0"/>
              <a:t>Loss prevention and </a:t>
            </a:r>
            <a:r>
              <a:rPr lang="en-US" dirty="0" smtClean="0"/>
              <a:t>control</a:t>
            </a:r>
          </a:p>
          <a:p>
            <a:pPr lvl="1"/>
            <a:r>
              <a:rPr lang="en-US" dirty="0" smtClean="0"/>
              <a:t>actions </a:t>
            </a:r>
            <a:r>
              <a:rPr lang="en-US" dirty="0"/>
              <a:t>taken to reduce the likelihood and severity of loss; the firm might decide to choose a small scale of operations or a particular geographical location or it might decide to go into a joint undertaking with the government (if nationalization is feared).</a:t>
            </a:r>
          </a:p>
          <a:p>
            <a:pPr lvl="0"/>
            <a:r>
              <a:rPr lang="en-US" dirty="0"/>
              <a:t>Risk </a:t>
            </a:r>
            <a:r>
              <a:rPr lang="en-US" dirty="0" smtClean="0"/>
              <a:t>retention</a:t>
            </a:r>
          </a:p>
          <a:p>
            <a:pPr lvl="1"/>
            <a:r>
              <a:rPr lang="en-US" dirty="0" smtClean="0"/>
              <a:t>a </a:t>
            </a:r>
            <a:r>
              <a:rPr lang="en-US" dirty="0"/>
              <a:t>decision to absorb the risk and covering losses out of the firm’s own resources.</a:t>
            </a:r>
          </a:p>
          <a:p>
            <a:pPr lvl="0"/>
            <a:r>
              <a:rPr lang="en-US" dirty="0"/>
              <a:t>Risk </a:t>
            </a:r>
            <a:r>
              <a:rPr lang="en-US" dirty="0" smtClean="0"/>
              <a:t>transfer</a:t>
            </a:r>
          </a:p>
          <a:p>
            <a:pPr lvl="1"/>
            <a:r>
              <a:rPr lang="en-US" dirty="0" smtClean="0"/>
              <a:t>transferring </a:t>
            </a:r>
            <a:r>
              <a:rPr lang="en-US" dirty="0"/>
              <a:t>the risk to others, e.g. by selling an asset to somebody else, or by buying insurance</a:t>
            </a:r>
            <a:r>
              <a:rPr lang="en-US" dirty="0" smtClean="0"/>
              <a:t>.</a:t>
            </a:r>
          </a:p>
          <a:p>
            <a:r>
              <a:rPr lang="en-US" dirty="0" smtClean="0"/>
              <a:t>Example with an impending hurricane..</a:t>
            </a:r>
            <a:endParaRPr lang="en-US" dirty="0"/>
          </a:p>
        </p:txBody>
      </p:sp>
      <p:sp>
        <p:nvSpPr>
          <p:cNvPr id="4" name="TextBox 3"/>
          <p:cNvSpPr txBox="1"/>
          <p:nvPr/>
        </p:nvSpPr>
        <p:spPr>
          <a:xfrm>
            <a:off x="1066800" y="6248400"/>
            <a:ext cx="6096000" cy="461665"/>
          </a:xfrm>
          <a:prstGeom prst="rect">
            <a:avLst/>
          </a:prstGeom>
          <a:noFill/>
        </p:spPr>
        <p:txBody>
          <a:bodyPr wrap="square" rtlCol="0">
            <a:spAutoFit/>
          </a:bodyPr>
          <a:lstStyle/>
          <a:p>
            <a:r>
              <a:rPr lang="en-US" dirty="0" err="1" smtClean="0"/>
              <a:t>Bodie</a:t>
            </a:r>
            <a:r>
              <a:rPr lang="en-US" dirty="0" smtClean="0"/>
              <a:t>, Merton, </a:t>
            </a:r>
            <a:r>
              <a:rPr lang="en-US" dirty="0" err="1" smtClean="0"/>
              <a:t>Cleeton</a:t>
            </a:r>
            <a:r>
              <a:rPr lang="en-US" dirty="0" smtClean="0"/>
              <a:t>, Financial Economics</a:t>
            </a:r>
            <a:endParaRPr lang="en-US" dirty="0"/>
          </a:p>
        </p:txBody>
      </p:sp>
    </p:spTree>
    <p:extLst>
      <p:ext uri="{BB962C8B-B14F-4D97-AF65-F5344CB8AC3E}">
        <p14:creationId xmlns:p14="http://schemas.microsoft.com/office/powerpoint/2010/main" val="2816960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Dimensions </a:t>
            </a:r>
            <a:r>
              <a:rPr lang="en-US" dirty="0"/>
              <a:t>of Risk Transfer</a:t>
            </a:r>
          </a:p>
        </p:txBody>
      </p:sp>
      <p:sp>
        <p:nvSpPr>
          <p:cNvPr id="3" name="Content Placeholder 2"/>
          <p:cNvSpPr>
            <a:spLocks noGrp="1"/>
          </p:cNvSpPr>
          <p:nvPr>
            <p:ph idx="1"/>
          </p:nvPr>
        </p:nvSpPr>
        <p:spPr>
          <a:xfrm>
            <a:off x="609600" y="1066800"/>
            <a:ext cx="8077200" cy="5181600"/>
          </a:xfrm>
        </p:spPr>
        <p:txBody>
          <a:bodyPr>
            <a:normAutofit fontScale="85000" lnSpcReduction="10000"/>
          </a:bodyPr>
          <a:lstStyle/>
          <a:p>
            <a:pPr lvl="0"/>
            <a:r>
              <a:rPr lang="en-US" dirty="0" smtClean="0"/>
              <a:t>Hedging</a:t>
            </a:r>
          </a:p>
          <a:p>
            <a:pPr lvl="1"/>
            <a:r>
              <a:rPr lang="en-US" dirty="0" smtClean="0"/>
              <a:t>reducing </a:t>
            </a:r>
            <a:r>
              <a:rPr lang="en-US" dirty="0"/>
              <a:t>one’s exposure to loss – and also to gain.</a:t>
            </a:r>
          </a:p>
          <a:p>
            <a:pPr lvl="0"/>
            <a:r>
              <a:rPr lang="en-US" dirty="0" smtClean="0"/>
              <a:t>Insuring</a:t>
            </a:r>
          </a:p>
          <a:p>
            <a:pPr lvl="1"/>
            <a:r>
              <a:rPr lang="en-US" dirty="0" smtClean="0"/>
              <a:t>Paying </a:t>
            </a:r>
            <a:r>
              <a:rPr lang="en-US" dirty="0"/>
              <a:t>a premium to avoid solely the loss</a:t>
            </a:r>
            <a:r>
              <a:rPr lang="en-US" dirty="0" smtClean="0"/>
              <a:t>.</a:t>
            </a:r>
          </a:p>
          <a:p>
            <a:pPr lvl="1"/>
            <a:r>
              <a:rPr lang="en-US" dirty="0" smtClean="0"/>
              <a:t> </a:t>
            </a:r>
            <a:r>
              <a:rPr lang="en-US" dirty="0"/>
              <a:t>Q: </a:t>
            </a:r>
            <a:r>
              <a:rPr lang="en-US" dirty="0" smtClean="0"/>
              <a:t>Can you </a:t>
            </a:r>
            <a:r>
              <a:rPr lang="en-US" dirty="0"/>
              <a:t>insure using a financial security</a:t>
            </a:r>
            <a:r>
              <a:rPr lang="en-US" dirty="0" smtClean="0"/>
              <a:t>?</a:t>
            </a:r>
            <a:endParaRPr lang="en-US" dirty="0"/>
          </a:p>
          <a:p>
            <a:pPr lvl="0"/>
            <a:r>
              <a:rPr lang="en-US" dirty="0" smtClean="0"/>
              <a:t>Diversifying</a:t>
            </a:r>
          </a:p>
          <a:p>
            <a:pPr lvl="1"/>
            <a:r>
              <a:rPr lang="en-US" dirty="0" smtClean="0"/>
              <a:t>holding </a:t>
            </a:r>
            <a:r>
              <a:rPr lang="en-US" dirty="0"/>
              <a:t>similar amounts of many risk assets instead of concentrating on only one.  Similarly, investing in many similar projects, but where the loss/gain in one project is unrelated with the loss/gain in another</a:t>
            </a:r>
            <a:r>
              <a:rPr lang="en-US" dirty="0" smtClean="0"/>
              <a:t>.</a:t>
            </a:r>
          </a:p>
          <a:p>
            <a:pPr lvl="1"/>
            <a:r>
              <a:rPr lang="en-US" dirty="0" smtClean="0"/>
              <a:t>Q: What would be an example of diversifying in supply chain management?</a:t>
            </a:r>
            <a:endParaRPr lang="en-US" dirty="0" smtClean="0"/>
          </a:p>
          <a:p>
            <a:endParaRPr lang="en-US" dirty="0"/>
          </a:p>
        </p:txBody>
      </p:sp>
      <p:sp>
        <p:nvSpPr>
          <p:cNvPr id="4" name="TextBox 3"/>
          <p:cNvSpPr txBox="1"/>
          <p:nvPr/>
        </p:nvSpPr>
        <p:spPr>
          <a:xfrm>
            <a:off x="1066800" y="6248400"/>
            <a:ext cx="6096000" cy="461665"/>
          </a:xfrm>
          <a:prstGeom prst="rect">
            <a:avLst/>
          </a:prstGeom>
          <a:noFill/>
        </p:spPr>
        <p:txBody>
          <a:bodyPr wrap="square" rtlCol="0">
            <a:spAutoFit/>
          </a:bodyPr>
          <a:lstStyle/>
          <a:p>
            <a:r>
              <a:rPr lang="en-US" dirty="0" err="1" smtClean="0"/>
              <a:t>Bodie</a:t>
            </a:r>
            <a:r>
              <a:rPr lang="en-US" dirty="0" smtClean="0"/>
              <a:t>, Merton, </a:t>
            </a:r>
            <a:r>
              <a:rPr lang="en-US" dirty="0" err="1" smtClean="0"/>
              <a:t>Cleeton</a:t>
            </a:r>
            <a:r>
              <a:rPr lang="en-US" dirty="0" smtClean="0"/>
              <a:t>, Financial Economics</a:t>
            </a:r>
            <a:endParaRPr lang="en-US" dirty="0"/>
          </a:p>
        </p:txBody>
      </p:sp>
    </p:spTree>
    <p:extLst>
      <p:ext uri="{BB962C8B-B14F-4D97-AF65-F5344CB8AC3E}">
        <p14:creationId xmlns:p14="http://schemas.microsoft.com/office/powerpoint/2010/main" val="2593973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Vertical Integration and Storage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Firms can make real investments in assets with offsetting risk.  Two of these are vertical integration and storage. </a:t>
            </a:r>
          </a:p>
          <a:p>
            <a:r>
              <a:rPr lang="en-US" dirty="0" smtClean="0"/>
              <a:t>Vertical integration refers </a:t>
            </a:r>
            <a:r>
              <a:rPr lang="en-US" dirty="0"/>
              <a:t>to the merger of a firm and its supplier or a firm and its customer</a:t>
            </a:r>
            <a:r>
              <a:rPr lang="en-US" dirty="0" smtClean="0"/>
              <a:t>.</a:t>
            </a:r>
            <a:r>
              <a:rPr lang="en-US" dirty="0"/>
              <a:t> Because an increase in the price of the commodity raises the firm’s costs and the supplier’s revenues, these firms can offset their risks by merging</a:t>
            </a:r>
            <a:r>
              <a:rPr lang="en-US" dirty="0" smtClean="0"/>
              <a:t>.</a:t>
            </a:r>
          </a:p>
          <a:p>
            <a:r>
              <a:rPr lang="en-US" dirty="0"/>
              <a:t>Long-term storage of inventory is another strategy for offsetting commodity price risk</a:t>
            </a:r>
            <a:r>
              <a:rPr lang="en-US" dirty="0" smtClean="0"/>
              <a:t>. For </a:t>
            </a:r>
            <a:r>
              <a:rPr lang="en-US" dirty="0"/>
              <a:t>example, an airline concerned about rising fuel costs could purchase a large quantity of fuel today and store the fuel until it is needed. By doing so, the firm locks in its cost for fuel at today’s price plus storage costs.</a:t>
            </a:r>
          </a:p>
          <a:p>
            <a:endParaRPr lang="en-US" dirty="0"/>
          </a:p>
          <a:p>
            <a:pPr>
              <a:spcBef>
                <a:spcPct val="60000"/>
              </a:spcBef>
            </a:pPr>
            <a:endParaRPr lang="en-US" dirty="0"/>
          </a:p>
          <a:p>
            <a:endParaRPr lang="en-US" dirty="0"/>
          </a:p>
        </p:txBody>
      </p:sp>
      <p:sp>
        <p:nvSpPr>
          <p:cNvPr id="4" name="TextBox 3"/>
          <p:cNvSpPr txBox="1"/>
          <p:nvPr/>
        </p:nvSpPr>
        <p:spPr>
          <a:xfrm>
            <a:off x="1066800" y="6248400"/>
            <a:ext cx="6096000" cy="461665"/>
          </a:xfrm>
          <a:prstGeom prst="rect">
            <a:avLst/>
          </a:prstGeom>
          <a:noFill/>
        </p:spPr>
        <p:txBody>
          <a:bodyPr wrap="square" rtlCol="0">
            <a:spAutoFit/>
          </a:bodyPr>
          <a:lstStyle/>
          <a:p>
            <a:r>
              <a:rPr lang="en-US" dirty="0" err="1" smtClean="0"/>
              <a:t>Berk</a:t>
            </a:r>
            <a:r>
              <a:rPr lang="en-US" dirty="0" smtClean="0"/>
              <a:t> and </a:t>
            </a:r>
            <a:r>
              <a:rPr lang="en-US" dirty="0" err="1" smtClean="0"/>
              <a:t>DeMarzo</a:t>
            </a:r>
            <a:r>
              <a:rPr lang="en-US" dirty="0" smtClean="0"/>
              <a:t>, Corporate Finance</a:t>
            </a:r>
            <a:endParaRPr lang="en-US" dirty="0"/>
          </a:p>
        </p:txBody>
      </p:sp>
    </p:spTree>
    <p:extLst>
      <p:ext uri="{BB962C8B-B14F-4D97-AF65-F5344CB8AC3E}">
        <p14:creationId xmlns:p14="http://schemas.microsoft.com/office/powerpoint/2010/main" val="4021762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Sumi Painting">
  <a:themeElements>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Sumi Paint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Sumi Painting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Sumi Painting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Sumi Painting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Sumi Painting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Designs\Sumi Painting.pot</Template>
  <TotalTime>25534</TotalTime>
  <Words>2167</Words>
  <Application>Microsoft Office PowerPoint</Application>
  <PresentationFormat>On-screen Show (4:3)</PresentationFormat>
  <Paragraphs>170</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Sumi Painting</vt:lpstr>
      <vt:lpstr>Risk Management  Introduction and Tools</vt:lpstr>
      <vt:lpstr>Outline</vt:lpstr>
      <vt:lpstr>Risk and Uncertainty</vt:lpstr>
      <vt:lpstr>Risk and Risk Management</vt:lpstr>
      <vt:lpstr>Risks facing Firms</vt:lpstr>
      <vt:lpstr>The Risk management process</vt:lpstr>
      <vt:lpstr> Basic Risk Management Techniques</vt:lpstr>
      <vt:lpstr>Dimensions of Risk Transfer</vt:lpstr>
      <vt:lpstr>Vertical Integration and Storage</vt:lpstr>
      <vt:lpstr>Long-term Contracts</vt:lpstr>
      <vt:lpstr>Hedging w/ Long-term Contracts: Example</vt:lpstr>
      <vt:lpstr>Long-term Contracts: Disadvantages</vt:lpstr>
      <vt:lpstr>Hedging with Futures Contracts</vt:lpstr>
      <vt:lpstr>Futures Contracts and Credit Risk</vt:lpstr>
      <vt:lpstr>Marking-to-Market: An Example</vt:lpstr>
      <vt:lpstr>Marking-to-Market: An Example</vt:lpstr>
      <vt:lpstr>Hedging with Forwards</vt:lpstr>
      <vt:lpstr>Hedging with Forwards: An example</vt:lpstr>
      <vt:lpstr>Hedging with Options</vt:lpstr>
      <vt:lpstr>Hedging with Options</vt:lpstr>
      <vt:lpstr>Forward Contract, Option, or No Hedge</vt:lpstr>
      <vt:lpstr>Forward Contract, Option, or No Hedge</vt:lpstr>
    </vt:vector>
  </TitlesOfParts>
  <Company>Pace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Tax/Regulation Motivated Financial Innovation</dc:title>
  <dc:creator>P.V. Viswanath</dc:creator>
  <cp:lastModifiedBy>PV Viswanath</cp:lastModifiedBy>
  <cp:revision>335</cp:revision>
  <dcterms:created xsi:type="dcterms:W3CDTF">1999-10-19T17:15:03Z</dcterms:created>
  <dcterms:modified xsi:type="dcterms:W3CDTF">2012-11-15T18:05:27Z</dcterms:modified>
</cp:coreProperties>
</file>