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notesMasterIdLst>
    <p:notesMasterId r:id="rId13"/>
  </p:notesMasterIdLst>
  <p:handoutMasterIdLst>
    <p:handoutMasterId r:id="rId14"/>
  </p:handoutMasterIdLst>
  <p:sldIdLst>
    <p:sldId id="256" r:id="rId2"/>
    <p:sldId id="286" r:id="rId3"/>
    <p:sldId id="278" r:id="rId4"/>
    <p:sldId id="279" r:id="rId5"/>
    <p:sldId id="281" r:id="rId6"/>
    <p:sldId id="282" r:id="rId7"/>
    <p:sldId id="280" r:id="rId8"/>
    <p:sldId id="283" r:id="rId9"/>
    <p:sldId id="284" r:id="rId10"/>
    <p:sldId id="285" r:id="rId11"/>
    <p:sldId id="287" r:id="rId12"/>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96362" autoAdjust="0"/>
  </p:normalViewPr>
  <p:slideViewPr>
    <p:cSldViewPr snapToGrid="0">
      <p:cViewPr varScale="1">
        <p:scale>
          <a:sx n="76" d="100"/>
          <a:sy n="76" d="100"/>
        </p:scale>
        <p:origin x="132" y="978"/>
      </p:cViewPr>
      <p:guideLst/>
    </p:cSldViewPr>
  </p:slideViewPr>
  <p:outlineViewPr>
    <p:cViewPr>
      <p:scale>
        <a:sx n="33" d="100"/>
        <a:sy n="33" d="100"/>
      </p:scale>
      <p:origin x="0" y="-125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E27CEE94-147A-45DD-8E0D-2802A7CE2130}" type="datetimeFigureOut">
              <a:rPr lang="en-US" smtClean="0"/>
              <a:t>3/17/2014</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118CDFCA-5FC9-4AF4-A30D-736CF0710741}" type="slidenum">
              <a:rPr lang="en-US" smtClean="0"/>
              <a:t>‹#›</a:t>
            </a:fld>
            <a:endParaRPr lang="en-US"/>
          </a:p>
        </p:txBody>
      </p:sp>
    </p:spTree>
    <p:extLst>
      <p:ext uri="{BB962C8B-B14F-4D97-AF65-F5344CB8AC3E}">
        <p14:creationId xmlns:p14="http://schemas.microsoft.com/office/powerpoint/2010/main" val="2993150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AE03CBEF-4042-40D9-B0E2-92C7F9D4BA82}" type="datetimeFigureOut">
              <a:rPr lang="en-US" smtClean="0"/>
              <a:t>3/17/2014</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2D5E067C-D283-41E4-9467-0F7CB4708635}" type="slidenum">
              <a:rPr lang="en-US" smtClean="0"/>
              <a:t>‹#›</a:t>
            </a:fld>
            <a:endParaRPr lang="en-US"/>
          </a:p>
        </p:txBody>
      </p:sp>
    </p:spTree>
    <p:extLst>
      <p:ext uri="{BB962C8B-B14F-4D97-AF65-F5344CB8AC3E}">
        <p14:creationId xmlns:p14="http://schemas.microsoft.com/office/powerpoint/2010/main" val="2350760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5E067C-D283-41E4-9467-0F7CB4708635}" type="slidenum">
              <a:rPr lang="en-US" smtClean="0"/>
              <a:t>3</a:t>
            </a:fld>
            <a:endParaRPr lang="en-US"/>
          </a:p>
        </p:txBody>
      </p:sp>
    </p:spTree>
    <p:extLst>
      <p:ext uri="{BB962C8B-B14F-4D97-AF65-F5344CB8AC3E}">
        <p14:creationId xmlns:p14="http://schemas.microsoft.com/office/powerpoint/2010/main" val="7334628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6C4767-A5CC-49A7-975E-DC2DE5A422E4}" type="datetime1">
              <a:rPr lang="en-US" smtClean="0"/>
              <a:t>3/17/2014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80035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7CD96-8336-4A49-97CF-B11AC5BBE7D3}" type="datetime1">
              <a:rPr lang="en-US" smtClean="0"/>
              <a:t>3/17/2014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71026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7ACC9-0F1C-4B28-BC78-7FD91063D950}" type="datetime1">
              <a:rPr lang="en-US" smtClean="0"/>
              <a:t>3/17/2014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64622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2B8764-9CC4-4A84-8BF4-EA73A24B1314}" type="datetime1">
              <a:rPr lang="en-US" smtClean="0"/>
              <a:t>3/17/2014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30510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E397D-BA14-4992-BEA1-2868B969DC6E}" type="datetime1">
              <a:rPr lang="en-US" smtClean="0"/>
              <a:t>3/17/2014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50966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14A0DE-BF25-4E18-AFCA-606F058D6788}" type="datetime1">
              <a:rPr lang="en-US" smtClean="0"/>
              <a:t>3/17/2014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66916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3A03F4D-57D5-4D33-AE8F-3C5BACC17B09}" type="datetime1">
              <a:rPr lang="en-US" smtClean="0"/>
              <a:t>3/17/2014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2011276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68DE9B-3083-4DC0-9B58-C1DD71CD1C38}" type="datetime1">
              <a:rPr lang="en-US" smtClean="0"/>
              <a:t>3/17/2014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16033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4229BB-85C0-44CB-A267-E10017720BD4}" type="datetime1">
              <a:rPr lang="en-US" smtClean="0"/>
              <a:t>3/17/2014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7188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149" y="349805"/>
            <a:ext cx="10364451" cy="1085295"/>
          </a:xfrm>
        </p:spPr>
        <p:txBody>
          <a:bodyPr/>
          <a:lstStyle/>
          <a:p>
            <a:r>
              <a:rPr lang="en-US" dirty="0" smtClean="0"/>
              <a:t>Click to edit Master title style</a:t>
            </a:r>
            <a:endParaRPr lang="en-US" dirty="0"/>
          </a:p>
        </p:txBody>
      </p:sp>
      <p:sp>
        <p:nvSpPr>
          <p:cNvPr id="12" name="Content Placeholder 2"/>
          <p:cNvSpPr>
            <a:spLocks noGrp="1"/>
          </p:cNvSpPr>
          <p:nvPr>
            <p:ph sz="quarter" idx="13"/>
          </p:nvPr>
        </p:nvSpPr>
        <p:spPr>
          <a:xfrm>
            <a:off x="913774" y="1663700"/>
            <a:ext cx="10363826" cy="4127499"/>
          </a:xfrm>
        </p:spPr>
        <p:txBody>
          <a:bodyPr/>
          <a:lstStyle>
            <a:lvl1pPr>
              <a:lnSpc>
                <a:spcPct val="100000"/>
              </a:lnSpc>
              <a:spcBef>
                <a:spcPts val="500"/>
              </a:spcBef>
              <a:defRPr cap="none" baseline="0"/>
            </a:lvl1pPr>
            <a:lvl2pPr>
              <a:lnSpc>
                <a:spcPct val="100000"/>
              </a:lnSpc>
              <a:defRPr cap="none" baseline="0"/>
            </a:lvl2pPr>
            <a:lvl3pPr>
              <a:lnSpc>
                <a:spcPct val="100000"/>
              </a:lnSpc>
              <a:defRPr cap="none" baseline="0"/>
            </a:lvl3pPr>
            <a:lvl4pPr>
              <a:lnSpc>
                <a:spcPct val="100000"/>
              </a:lnSpc>
              <a:defRPr cap="none" baseline="0"/>
            </a:lvl4pPr>
            <a:lvl5pPr>
              <a:lnSpc>
                <a:spcPct val="100000"/>
              </a:lnSpc>
              <a:defRPr cap="none"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F2B6FED-0ABE-4B83-AE05-763F9D180646}" type="datetime1">
              <a:rPr lang="en-US" smtClean="0"/>
              <a:t>3/17/2014</a:t>
            </a:fld>
            <a:endParaRPr lang="en-US" dirty="0"/>
          </a:p>
        </p:txBody>
      </p:sp>
      <p:sp>
        <p:nvSpPr>
          <p:cNvPr id="5" name="Footer Placeholder 4"/>
          <p:cNvSpPr>
            <a:spLocks noGrp="1"/>
          </p:cNvSpPr>
          <p:nvPr>
            <p:ph type="ftr" sz="quarter" idx="11"/>
          </p:nvPr>
        </p:nvSpPr>
        <p:spPr>
          <a:xfrm>
            <a:off x="913776" y="6142037"/>
            <a:ext cx="6672887" cy="365125"/>
          </a:xfrm>
        </p:spPr>
        <p:txBody>
          <a:bodyPr/>
          <a:lstStyle>
            <a:lvl1pPr>
              <a:defRPr sz="1600"/>
            </a:lvl1pPr>
          </a:lstStyle>
          <a:p>
            <a:r>
              <a:rPr lang="en-US" dirty="0" smtClean="0"/>
              <a:t>P.V. Viswanath</a:t>
            </a:r>
            <a:endParaRPr lang="en-US" dirty="0"/>
          </a:p>
        </p:txBody>
      </p:sp>
      <p:sp>
        <p:nvSpPr>
          <p:cNvPr id="6" name="Slide Number Placeholder 5"/>
          <p:cNvSpPr>
            <a:spLocks noGrp="1"/>
          </p:cNvSpPr>
          <p:nvPr>
            <p:ph type="sldNum" sz="quarter" idx="12"/>
          </p:nvPr>
        </p:nvSpPr>
        <p:spPr>
          <a:xfrm>
            <a:off x="10513385" y="6154737"/>
            <a:ext cx="764215" cy="365125"/>
          </a:xfrm>
        </p:spPr>
        <p:txBody>
          <a:bodyPr/>
          <a:lstStyle>
            <a:lvl1pPr>
              <a:defRPr sz="1600"/>
            </a:lvl1pPr>
          </a:lstStyle>
          <a:p>
            <a:fld id="{FE248736-F942-4936-A07E-F5A3D144938B}" type="slidenum">
              <a:rPr lang="en-US" smtClean="0"/>
              <a:pPr/>
              <a:t>‹#›</a:t>
            </a:fld>
            <a:endParaRPr lang="en-US" dirty="0"/>
          </a:p>
        </p:txBody>
      </p:sp>
    </p:spTree>
    <p:extLst>
      <p:ext uri="{BB962C8B-B14F-4D97-AF65-F5344CB8AC3E}">
        <p14:creationId xmlns:p14="http://schemas.microsoft.com/office/powerpoint/2010/main" val="11876619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C25D6-5B2C-4604-A878-E0247D53E9AF}" type="datetime1">
              <a:rPr lang="en-US" smtClean="0"/>
              <a:t>3/17/2014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0929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2BE99F-FECE-4D09-B599-1747A116EC98}" type="datetime1">
              <a:rPr lang="en-US" smtClean="0"/>
              <a:t>3/17/2014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67324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2AED9A-4574-43F2-ABD1-578167E75D3F}" type="datetime1">
              <a:rPr lang="en-US" smtClean="0"/>
              <a:t>3/17/2014</a:t>
            </a:fld>
            <a:endParaRPr lang="en-US"/>
          </a:p>
        </p:txBody>
      </p:sp>
      <p:sp>
        <p:nvSpPr>
          <p:cNvPr id="8" name="Footer Placeholder 7"/>
          <p:cNvSpPr>
            <a:spLocks noGrp="1"/>
          </p:cNvSpPr>
          <p:nvPr>
            <p:ph type="ftr" sz="quarter" idx="11"/>
          </p:nvPr>
        </p:nvSpPr>
        <p:spPr/>
        <p:txBody>
          <a:bodyPr/>
          <a:lstStyle/>
          <a:p>
            <a:r>
              <a:rPr lang="en-US" smtClean="0"/>
              <a:t>Presentation to Confucius Institute Seminar, P.V. Viswanath</a:t>
            </a:r>
            <a:endParaRPr lang="en-US"/>
          </a:p>
        </p:txBody>
      </p:sp>
      <p:sp>
        <p:nvSpPr>
          <p:cNvPr id="9" name="Slide Number Placeholder 8"/>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76510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DD7C74-0430-4DD2-A52F-3392BF583DDE}" type="datetime1">
              <a:rPr lang="en-US" smtClean="0"/>
              <a:t>3/17/2014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88573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8289E7D-08B3-4C1F-B4DA-C4827DA0F6D1}" type="datetime1">
              <a:rPr lang="en-US" smtClean="0"/>
              <a:t>3/17/2014</a:t>
            </a:fld>
            <a:endParaRPr lang="en-US"/>
          </a:p>
        </p:txBody>
      </p:sp>
      <p:sp>
        <p:nvSpPr>
          <p:cNvPr id="3" name="Footer Placeholder 2"/>
          <p:cNvSpPr>
            <a:spLocks noGrp="1"/>
          </p:cNvSpPr>
          <p:nvPr>
            <p:ph type="ftr" sz="quarter" idx="11"/>
          </p:nvPr>
        </p:nvSpPr>
        <p:spPr/>
        <p:txBody>
          <a:bodyPr/>
          <a:lstStyle/>
          <a:p>
            <a:r>
              <a:rPr lang="en-US" smtClean="0"/>
              <a:t>Presentation to Confucius Institute Seminar, P.V. Viswanath</a:t>
            </a:r>
            <a:endParaRPr lang="en-US"/>
          </a:p>
        </p:txBody>
      </p:sp>
      <p:sp>
        <p:nvSpPr>
          <p:cNvPr id="4" name="Slide Number Placeholder 3"/>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1966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B38A1-581F-4712-8845-75DF1DB03486}" type="datetime1">
              <a:rPr lang="en-US" smtClean="0"/>
              <a:t>3/17/2014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5595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C8F7B-07F3-4534-8F6A-F0E193E29CB2}" type="datetime1">
              <a:rPr lang="en-US" smtClean="0"/>
              <a:t>3/17/2014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3429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7B0531C-D494-426B-B73D-B753900C947D}" type="datetime1">
              <a:rPr lang="en-US" smtClean="0"/>
              <a:t>3/17/2014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Presentation to Confucius Institute Seminar, P.V. Viswanath</a:t>
            </a:r>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E248736-F942-4936-A07E-F5A3D144938B}" type="slidenum">
              <a:rPr lang="en-US" smtClean="0"/>
              <a:t>‹#›</a:t>
            </a:fld>
            <a:endParaRPr lang="en-US"/>
          </a:p>
        </p:txBody>
      </p:sp>
    </p:spTree>
    <p:extLst>
      <p:ext uri="{BB962C8B-B14F-4D97-AF65-F5344CB8AC3E}">
        <p14:creationId xmlns:p14="http://schemas.microsoft.com/office/powerpoint/2010/main" val="3778586432"/>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 id="2147483937" r:id="rId14"/>
    <p:sldLayoutId id="2147483938" r:id="rId15"/>
    <p:sldLayoutId id="2147483939" r:id="rId16"/>
    <p:sldLayoutId id="2147483940"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Banking</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The Chinese financial system, spring 2014</a:t>
            </a:r>
          </a:p>
          <a:p>
            <a:r>
              <a:rPr lang="en-US" dirty="0" smtClean="0"/>
              <a:t>PV Viswanath</a:t>
            </a:r>
          </a:p>
          <a:p>
            <a:r>
              <a:rPr lang="en-US" dirty="0" err="1" smtClean="0"/>
              <a:t>Lubin</a:t>
            </a:r>
            <a:r>
              <a:rPr lang="en-US" dirty="0" smtClean="0"/>
              <a:t> school of business</a:t>
            </a:r>
            <a:endParaRPr lang="en-US" dirty="0"/>
          </a:p>
        </p:txBody>
      </p:sp>
      <p:sp>
        <p:nvSpPr>
          <p:cNvPr id="4" name="Footer Placeholder 3"/>
          <p:cNvSpPr>
            <a:spLocks noGrp="1"/>
          </p:cNvSpPr>
          <p:nvPr>
            <p:ph type="ftr" sz="quarter" idx="11"/>
          </p:nvPr>
        </p:nvSpPr>
        <p:spPr/>
        <p:txBody>
          <a:bodyPr/>
          <a:lstStyle/>
          <a:p>
            <a:r>
              <a:rPr lang="en-US" sz="1600" dirty="0" smtClean="0"/>
              <a:t>P.V. Viswanath</a:t>
            </a:r>
            <a:endParaRPr lang="en-US" sz="1600" dirty="0"/>
          </a:p>
        </p:txBody>
      </p:sp>
    </p:spTree>
    <p:extLst>
      <p:ext uri="{BB962C8B-B14F-4D97-AF65-F5344CB8AC3E}">
        <p14:creationId xmlns:p14="http://schemas.microsoft.com/office/powerpoint/2010/main" val="20071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management companies</a:t>
            </a:r>
            <a:endParaRPr lang="en-US" dirty="0"/>
          </a:p>
        </p:txBody>
      </p:sp>
      <p:sp>
        <p:nvSpPr>
          <p:cNvPr id="3" name="Content Placeholder 2"/>
          <p:cNvSpPr>
            <a:spLocks noGrp="1"/>
          </p:cNvSpPr>
          <p:nvPr>
            <p:ph sz="quarter" idx="13"/>
          </p:nvPr>
        </p:nvSpPr>
        <p:spPr>
          <a:xfrm>
            <a:off x="711200" y="1663700"/>
            <a:ext cx="10566400" cy="4478337"/>
          </a:xfrm>
        </p:spPr>
        <p:txBody>
          <a:bodyPr>
            <a:normAutofit fontScale="92500" lnSpcReduction="20000"/>
          </a:bodyPr>
          <a:lstStyle/>
          <a:p>
            <a:r>
              <a:rPr lang="en-US" dirty="0" smtClean="0"/>
              <a:t>Although the bank itself should be in a better position to manage problem assets because </a:t>
            </a:r>
            <a:r>
              <a:rPr lang="en-US" dirty="0"/>
              <a:t>of the bank’s knowledge of the borrower and the ownership of loan files and collateral</a:t>
            </a:r>
            <a:r>
              <a:rPr lang="en-US" dirty="0" smtClean="0"/>
              <a:t>, sometimes </a:t>
            </a:r>
            <a:r>
              <a:rPr lang="en-US" dirty="0"/>
              <a:t>successful workout of loans requires specialized skills and resources that may not be present at an individual bank, so in some circumstances </a:t>
            </a:r>
            <a:r>
              <a:rPr lang="en-US" dirty="0" smtClean="0"/>
              <a:t>Asset Management Companies (AMCs) may </a:t>
            </a:r>
            <a:r>
              <a:rPr lang="en-US" dirty="0"/>
              <a:t>be better at disposing of troubled assets. </a:t>
            </a:r>
            <a:endParaRPr lang="en-US" dirty="0" smtClean="0"/>
          </a:p>
          <a:p>
            <a:r>
              <a:rPr lang="en-US" dirty="0" smtClean="0"/>
              <a:t>Asset </a:t>
            </a:r>
            <a:r>
              <a:rPr lang="en-US" dirty="0"/>
              <a:t>management can be handled by public or private entities, but must be based on the correct incentives so that borrowers will repay their debts and assets will be sold for the highest obtainable prices. Successful asset recovery will reduce the cost of dealing with a banking crisis. </a:t>
            </a:r>
            <a:endParaRPr lang="en-US" dirty="0" smtClean="0"/>
          </a:p>
          <a:p>
            <a:r>
              <a:rPr lang="en-US" dirty="0"/>
              <a:t>When a substantial </a:t>
            </a:r>
            <a:r>
              <a:rPr lang="en-US" dirty="0" smtClean="0"/>
              <a:t>amount of </a:t>
            </a:r>
            <a:r>
              <a:rPr lang="en-US" dirty="0"/>
              <a:t>bad loans and assets has to be transferred to an AMC over a short period of time, it is often </a:t>
            </a:r>
            <a:r>
              <a:rPr lang="en-US" dirty="0" smtClean="0"/>
              <a:t>difficult </a:t>
            </a:r>
            <a:r>
              <a:rPr lang="en-US" dirty="0"/>
              <a:t>to </a:t>
            </a:r>
            <a:r>
              <a:rPr lang="en-US" dirty="0" smtClean="0"/>
              <a:t>find </a:t>
            </a:r>
            <a:r>
              <a:rPr lang="en-US" dirty="0"/>
              <a:t>a private </a:t>
            </a:r>
            <a:r>
              <a:rPr lang="en-US" dirty="0" smtClean="0"/>
              <a:t>investor willing </a:t>
            </a:r>
            <a:r>
              <a:rPr lang="en-US" dirty="0"/>
              <a:t>to own such an AMC without asking for far-reaching government guarantees covering the future value of the asset portfolio</a:t>
            </a:r>
            <a:r>
              <a:rPr lang="en-US" dirty="0" smtClean="0"/>
              <a:t>.  In </a:t>
            </a:r>
            <a:r>
              <a:rPr lang="en-US" dirty="0"/>
              <a:t>this situation, the government is in a more favorable position owning the AMC itself rather than providing guarantees</a:t>
            </a:r>
            <a:r>
              <a:rPr lang="en-US" dirty="0" smtClean="0"/>
              <a:t>, since </a:t>
            </a:r>
            <a:r>
              <a:rPr lang="en-US" dirty="0"/>
              <a:t>it might then </a:t>
            </a:r>
            <a:r>
              <a:rPr lang="en-US" dirty="0" smtClean="0"/>
              <a:t>benefit </a:t>
            </a:r>
            <a:r>
              <a:rPr lang="en-US" dirty="0"/>
              <a:t>from any future upward price movements of the AMC’s assets. In addition, it is </a:t>
            </a:r>
            <a:r>
              <a:rPr lang="en-US" dirty="0" smtClean="0"/>
              <a:t>difficult </a:t>
            </a:r>
            <a:r>
              <a:rPr lang="en-US" dirty="0"/>
              <a:t>to </a:t>
            </a:r>
            <a:r>
              <a:rPr lang="en-US" dirty="0" smtClean="0"/>
              <a:t>formulate guarantees </a:t>
            </a:r>
            <a:r>
              <a:rPr lang="en-US" dirty="0"/>
              <a:t>that would give a private owner strong incentives to sell the assets at the best </a:t>
            </a:r>
            <a:r>
              <a:rPr lang="en-US" dirty="0" smtClean="0"/>
              <a:t>prices; this </a:t>
            </a:r>
            <a:r>
              <a:rPr lang="en-US" dirty="0"/>
              <a:t>could lead to further </a:t>
            </a:r>
            <a:r>
              <a:rPr lang="en-US" dirty="0" smtClean="0"/>
              <a:t>losses for </a:t>
            </a:r>
            <a:r>
              <a:rPr lang="en-US" dirty="0"/>
              <a:t>the state</a:t>
            </a:r>
            <a:r>
              <a:rPr lang="en-US" dirty="0" smtClean="0"/>
              <a:t>.</a:t>
            </a:r>
          </a:p>
          <a:p>
            <a:r>
              <a:rPr lang="en-US" dirty="0" smtClean="0"/>
              <a:t>In other words, there may be a significant issue of liquidity.  Then, rather than pay a sizeable liquidity premium to a private AMC, the government may set up its own AMC.</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10</a:t>
            </a:fld>
            <a:endParaRPr lang="en-US" dirty="0"/>
          </a:p>
        </p:txBody>
      </p:sp>
    </p:spTree>
    <p:extLst>
      <p:ext uri="{BB962C8B-B14F-4D97-AF65-F5344CB8AC3E}">
        <p14:creationId xmlns:p14="http://schemas.microsoft.com/office/powerpoint/2010/main" val="3536672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quarter" idx="13"/>
          </p:nvPr>
        </p:nvSpPr>
        <p:spPr/>
        <p:txBody>
          <a:bodyPr/>
          <a:lstStyle/>
          <a:p>
            <a:r>
              <a:rPr lang="en-US" dirty="0" smtClean="0"/>
              <a:t>Banks are special because they provide a location for clients to keep money relatively risk-free for short periods of time, either for precautionary purposes or to facilitate financial transactions.</a:t>
            </a:r>
          </a:p>
          <a:p>
            <a:r>
              <a:rPr lang="en-US" dirty="0" smtClean="0"/>
              <a:t>The key aspect of financial transactions in the economy means that banks particularly need to be regulated that customers have access to their funds when they need them.  The alternative can be financial collapse.</a:t>
            </a:r>
          </a:p>
          <a:p>
            <a:r>
              <a:rPr lang="en-US" dirty="0" smtClean="0"/>
              <a:t>When banks fail, they need infusions of new capital; Asset Management Companies can play an important in restoring the health of failed banks.</a:t>
            </a:r>
          </a:p>
          <a:p>
            <a:r>
              <a:rPr lang="en-US" dirty="0" smtClean="0"/>
              <a:t>Banks also play an important role in the transmission of monetary policy, which the Fed orchestrates either through reserve requirements or through open market operations or both.</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11</a:t>
            </a:fld>
            <a:endParaRPr lang="en-US" dirty="0"/>
          </a:p>
        </p:txBody>
      </p:sp>
    </p:spTree>
    <p:extLst>
      <p:ext uri="{BB962C8B-B14F-4D97-AF65-F5344CB8AC3E}">
        <p14:creationId xmlns:p14="http://schemas.microsoft.com/office/powerpoint/2010/main" val="200395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3"/>
          </p:nvPr>
        </p:nvSpPr>
        <p:spPr>
          <a:xfrm>
            <a:off x="913774" y="1781503"/>
            <a:ext cx="10363826" cy="4009696"/>
          </a:xfrm>
        </p:spPr>
        <p:txBody>
          <a:bodyPr/>
          <a:lstStyle/>
          <a:p>
            <a:r>
              <a:rPr lang="en-US" dirty="0" smtClean="0"/>
              <a:t>What is a bank?  What does it do?</a:t>
            </a:r>
          </a:p>
          <a:p>
            <a:r>
              <a:rPr lang="en-US" dirty="0" smtClean="0"/>
              <a:t>What makes a bank different from other financial intermediaries?</a:t>
            </a:r>
          </a:p>
          <a:p>
            <a:r>
              <a:rPr lang="en-US" dirty="0" smtClean="0"/>
              <a:t>Why does the banking sector need more regulation than other financial sectors?</a:t>
            </a:r>
          </a:p>
          <a:p>
            <a:r>
              <a:rPr lang="en-US" dirty="0" smtClean="0"/>
              <a:t>What is the role of the central bank?</a:t>
            </a:r>
          </a:p>
          <a:p>
            <a:r>
              <a:rPr lang="en-US" dirty="0"/>
              <a:t>Why are banks and other financial institutions important elements in situations of systemic failure? </a:t>
            </a:r>
            <a:endParaRPr lang="en-US" dirty="0" smtClean="0"/>
          </a:p>
          <a:p>
            <a:r>
              <a:rPr lang="en-US" dirty="0" smtClean="0"/>
              <a:t>What is the “too big to fail” problem?</a:t>
            </a:r>
          </a:p>
          <a:p>
            <a:r>
              <a:rPr lang="en-US" dirty="0" smtClean="0"/>
              <a:t>How can troubled banks be restored?</a:t>
            </a:r>
          </a:p>
          <a:p>
            <a:r>
              <a:rPr lang="en-US" dirty="0" smtClean="0"/>
              <a:t>What are asset management companies and what is their role in restoring troubled banks?</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a:t>
            </a:fld>
            <a:endParaRPr lang="en-US" dirty="0"/>
          </a:p>
        </p:txBody>
      </p:sp>
    </p:spTree>
    <p:extLst>
      <p:ext uri="{BB962C8B-B14F-4D97-AF65-F5344CB8AC3E}">
        <p14:creationId xmlns:p14="http://schemas.microsoft.com/office/powerpoint/2010/main" val="617462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bank?</a:t>
            </a:r>
            <a:endParaRPr lang="en-US" dirty="0"/>
          </a:p>
        </p:txBody>
      </p:sp>
      <p:sp>
        <p:nvSpPr>
          <p:cNvPr id="3" name="Content Placeholder 2"/>
          <p:cNvSpPr>
            <a:spLocks noGrp="1"/>
          </p:cNvSpPr>
          <p:nvPr>
            <p:ph sz="quarter" idx="13"/>
          </p:nvPr>
        </p:nvSpPr>
        <p:spPr>
          <a:xfrm>
            <a:off x="482600" y="1435100"/>
            <a:ext cx="11468100" cy="4432300"/>
          </a:xfrm>
        </p:spPr>
        <p:txBody>
          <a:bodyPr>
            <a:normAutofit fontScale="92500" lnSpcReduction="20000"/>
          </a:bodyPr>
          <a:lstStyle/>
          <a:p>
            <a:pPr>
              <a:lnSpc>
                <a:spcPct val="110000"/>
              </a:lnSpc>
              <a:spcBef>
                <a:spcPts val="600"/>
              </a:spcBef>
            </a:pPr>
            <a:r>
              <a:rPr lang="en-US" dirty="0" smtClean="0"/>
              <a:t>The primary role of a bank is to take in funds – called deposits – from those with money, pool them, and lend them to those who need funds.</a:t>
            </a:r>
          </a:p>
          <a:p>
            <a:pPr>
              <a:lnSpc>
                <a:spcPct val="110000"/>
              </a:lnSpc>
              <a:spcBef>
                <a:spcPts val="600"/>
              </a:spcBef>
            </a:pPr>
            <a:r>
              <a:rPr lang="en-US" dirty="0" smtClean="0"/>
              <a:t>They are intermediaries between depositors and borrowers.  Deposits can be available on demand (such as a checking account) or with some restrictions (such as savings and time deposits).</a:t>
            </a:r>
          </a:p>
          <a:p>
            <a:pPr>
              <a:lnSpc>
                <a:spcPct val="110000"/>
              </a:lnSpc>
              <a:spcBef>
                <a:spcPts val="600"/>
              </a:spcBef>
            </a:pPr>
            <a:r>
              <a:rPr lang="en-US" dirty="0" smtClean="0"/>
              <a:t>Banks are used by depositors in many countries, not only as an investment vehicle, but also as an intermediary that facilitates payments and as a temporary parking spot for money.  For this purpose, deposits need to be short-term.  Loans, usually, need to be longer-term, e.g. those made to corporations either for working capital or for capital projects.  As such, banks engage in maturity transformation, i.e. the conversion of short-term liabilities (deposits) to long-term assets (loans).</a:t>
            </a:r>
          </a:p>
          <a:p>
            <a:pPr>
              <a:lnSpc>
                <a:spcPct val="110000"/>
              </a:lnSpc>
              <a:spcBef>
                <a:spcPts val="600"/>
              </a:spcBef>
            </a:pPr>
            <a:r>
              <a:rPr lang="en-US" dirty="0" smtClean="0"/>
              <a:t>Because of this mismatch in maturities that is an essential part of their business, they are subject to interest rate risk.  This risk, in addition to the normal default risk on their loans, has the potential to expose depositors to risk.  </a:t>
            </a:r>
          </a:p>
          <a:p>
            <a:pPr>
              <a:lnSpc>
                <a:spcPct val="110000"/>
              </a:lnSpc>
              <a:spcBef>
                <a:spcPts val="600"/>
              </a:spcBef>
            </a:pPr>
            <a:r>
              <a:rPr lang="en-US" dirty="0" smtClean="0"/>
              <a:t>It is precisely a riskless intermediary, though, that depositors seek in their banks.  Since banks play an important part in the payments system, a default by banks would cripple the financial system.  Hence banks are heavily regulated.</a:t>
            </a:r>
          </a:p>
        </p:txBody>
      </p:sp>
      <p:sp>
        <p:nvSpPr>
          <p:cNvPr id="4" name="Footer Placeholder 3"/>
          <p:cNvSpPr>
            <a:spLocks noGrp="1"/>
          </p:cNvSpPr>
          <p:nvPr>
            <p:ph type="ftr" sz="quarter" idx="11"/>
          </p:nvPr>
        </p:nvSpPr>
        <p:spPr/>
        <p:txBody>
          <a:bodyPr/>
          <a:lstStyle/>
          <a:p>
            <a:r>
              <a:rPr lang="en-US" sz="1600" dirty="0" smtClean="0"/>
              <a:t>P.V. Viswanath</a:t>
            </a:r>
            <a:endParaRPr lang="en-US" sz="1600" dirty="0"/>
          </a:p>
        </p:txBody>
      </p:sp>
      <p:sp>
        <p:nvSpPr>
          <p:cNvPr id="5" name="Slide Number Placeholder 4"/>
          <p:cNvSpPr>
            <a:spLocks noGrp="1"/>
          </p:cNvSpPr>
          <p:nvPr>
            <p:ph type="sldNum" sz="quarter" idx="12"/>
          </p:nvPr>
        </p:nvSpPr>
        <p:spPr/>
        <p:txBody>
          <a:bodyPr/>
          <a:lstStyle/>
          <a:p>
            <a:fld id="{FE248736-F942-4936-A07E-F5A3D144938B}" type="slidenum">
              <a:rPr lang="en-US" sz="1600" smtClean="0"/>
              <a:t>3</a:t>
            </a:fld>
            <a:endParaRPr lang="en-US" sz="1600" dirty="0"/>
          </a:p>
        </p:txBody>
      </p:sp>
      <p:sp>
        <p:nvSpPr>
          <p:cNvPr id="6" name="TextBox 5"/>
          <p:cNvSpPr txBox="1"/>
          <p:nvPr/>
        </p:nvSpPr>
        <p:spPr>
          <a:xfrm>
            <a:off x="2411891" y="5785405"/>
            <a:ext cx="8483601" cy="369332"/>
          </a:xfrm>
          <a:prstGeom prst="rect">
            <a:avLst/>
          </a:prstGeom>
          <a:noFill/>
        </p:spPr>
        <p:txBody>
          <a:bodyPr wrap="square" rtlCol="0">
            <a:spAutoFit/>
          </a:bodyPr>
          <a:lstStyle/>
          <a:p>
            <a:r>
              <a:rPr lang="en-US" dirty="0" smtClean="0"/>
              <a:t>Jeanne Gobat, What is a Bank?, Finance and Development, March 2012, p. 38-39.</a:t>
            </a:r>
            <a:endParaRPr lang="en-US" dirty="0"/>
          </a:p>
        </p:txBody>
      </p:sp>
    </p:spTree>
    <p:extLst>
      <p:ext uri="{BB962C8B-B14F-4D97-AF65-F5344CB8AC3E}">
        <p14:creationId xmlns:p14="http://schemas.microsoft.com/office/powerpoint/2010/main" val="274603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regulation</a:t>
            </a:r>
            <a:endParaRPr lang="en-US" dirty="0"/>
          </a:p>
        </p:txBody>
      </p:sp>
      <p:sp>
        <p:nvSpPr>
          <p:cNvPr id="3" name="Content Placeholder 2"/>
          <p:cNvSpPr>
            <a:spLocks noGrp="1"/>
          </p:cNvSpPr>
          <p:nvPr>
            <p:ph sz="quarter" idx="13"/>
          </p:nvPr>
        </p:nvSpPr>
        <p:spPr>
          <a:xfrm>
            <a:off x="913774" y="1557338"/>
            <a:ext cx="10363826" cy="4584699"/>
          </a:xfrm>
        </p:spPr>
        <p:txBody>
          <a:bodyPr>
            <a:normAutofit/>
          </a:bodyPr>
          <a:lstStyle/>
          <a:p>
            <a:pPr>
              <a:lnSpc>
                <a:spcPct val="110000"/>
              </a:lnSpc>
              <a:spcBef>
                <a:spcPts val="500"/>
              </a:spcBef>
            </a:pPr>
            <a:r>
              <a:rPr lang="en-US" dirty="0" smtClean="0"/>
              <a:t>Regulators require that banks have sufficient capital to absorb any losses that they might bear because of the risks previously mentioned.</a:t>
            </a:r>
          </a:p>
          <a:p>
            <a:pPr>
              <a:lnSpc>
                <a:spcPct val="110000"/>
              </a:lnSpc>
              <a:spcBef>
                <a:spcPts val="500"/>
              </a:spcBef>
            </a:pPr>
            <a:r>
              <a:rPr lang="en-US" dirty="0" smtClean="0"/>
              <a:t>The Basel Accords issued by the Basel Committee on Banking Supervision consist of a set of recommendations, dealing primarily with the minimum capital requirements.  </a:t>
            </a:r>
          </a:p>
          <a:p>
            <a:pPr>
              <a:lnSpc>
                <a:spcPct val="110000"/>
              </a:lnSpc>
              <a:spcBef>
                <a:spcPts val="500"/>
              </a:spcBef>
            </a:pPr>
            <a:r>
              <a:rPr lang="en-US" dirty="0" smtClean="0"/>
              <a:t>Basel </a:t>
            </a:r>
            <a:r>
              <a:rPr lang="en-US" dirty="0"/>
              <a:t>I and Basel II primarily </a:t>
            </a:r>
            <a:r>
              <a:rPr lang="en-US" dirty="0" smtClean="0"/>
              <a:t>relate </a:t>
            </a:r>
            <a:r>
              <a:rPr lang="en-US" dirty="0"/>
              <a:t>to the required level of </a:t>
            </a:r>
            <a:r>
              <a:rPr lang="en-US" dirty="0" smtClean="0"/>
              <a:t>reserves </a:t>
            </a:r>
            <a:r>
              <a:rPr lang="en-US" dirty="0"/>
              <a:t>that must be held by banks for various classes of loans and other investments and </a:t>
            </a:r>
            <a:r>
              <a:rPr lang="en-US" dirty="0" smtClean="0"/>
              <a:t>assets in accordance with their perceived risk</a:t>
            </a:r>
            <a:r>
              <a:rPr lang="en-US" dirty="0"/>
              <a:t>. Basel III </a:t>
            </a:r>
            <a:r>
              <a:rPr lang="en-US" dirty="0" smtClean="0"/>
              <a:t>is </a:t>
            </a:r>
            <a:r>
              <a:rPr lang="en-US" dirty="0"/>
              <a:t>supposed to strengthen </a:t>
            </a:r>
            <a:r>
              <a:rPr lang="en-US" dirty="0" smtClean="0"/>
              <a:t>bank capital adequacy by </a:t>
            </a:r>
            <a:r>
              <a:rPr lang="en-US" dirty="0"/>
              <a:t>increasing bank liquidity and decreasing </a:t>
            </a:r>
            <a:r>
              <a:rPr lang="en-US" dirty="0" smtClean="0"/>
              <a:t>bank leverage.</a:t>
            </a:r>
          </a:p>
          <a:p>
            <a:pPr>
              <a:lnSpc>
                <a:spcPct val="110000"/>
              </a:lnSpc>
              <a:spcBef>
                <a:spcPts val="500"/>
              </a:spcBef>
            </a:pPr>
            <a:r>
              <a:rPr lang="en-US" dirty="0" smtClean="0"/>
              <a:t>Other regulations may pertain to client confidentiality and money laundering.</a:t>
            </a:r>
          </a:p>
          <a:p>
            <a:pPr>
              <a:lnSpc>
                <a:spcPct val="110000"/>
              </a:lnSpc>
              <a:spcBef>
                <a:spcPts val="500"/>
              </a:spcBef>
            </a:pPr>
            <a:r>
              <a:rPr lang="en-US" dirty="0" smtClean="0"/>
              <a:t>In China and in several other countries, banks are also used for credit allocation – to direct credit to favored sectors.</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4</a:t>
            </a:fld>
            <a:endParaRPr lang="en-US" dirty="0"/>
          </a:p>
        </p:txBody>
      </p:sp>
    </p:spTree>
    <p:extLst>
      <p:ext uri="{BB962C8B-B14F-4D97-AF65-F5344CB8AC3E}">
        <p14:creationId xmlns:p14="http://schemas.microsoft.com/office/powerpoint/2010/main" val="3908623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Monetary policy</a:t>
            </a:r>
            <a:endParaRPr lang="en-US" dirty="0"/>
          </a:p>
        </p:txBody>
      </p:sp>
      <p:sp>
        <p:nvSpPr>
          <p:cNvPr id="3" name="Content Placeholder 2"/>
          <p:cNvSpPr>
            <a:spLocks noGrp="1"/>
          </p:cNvSpPr>
          <p:nvPr>
            <p:ph sz="quarter" idx="13"/>
          </p:nvPr>
        </p:nvSpPr>
        <p:spPr>
          <a:xfrm>
            <a:off x="913774" y="1295400"/>
            <a:ext cx="10363826" cy="4495799"/>
          </a:xfrm>
        </p:spPr>
        <p:txBody>
          <a:bodyPr/>
          <a:lstStyle/>
          <a:p>
            <a:r>
              <a:rPr lang="en-US" dirty="0"/>
              <a:t>Banks also play a role in the transmission of monetary </a:t>
            </a:r>
            <a:r>
              <a:rPr lang="en-US" dirty="0" smtClean="0"/>
              <a:t>policy, one of the government’s most important tools for achieving economic growth without inflation.</a:t>
            </a:r>
          </a:p>
          <a:p>
            <a:r>
              <a:rPr lang="en-US" dirty="0" smtClean="0"/>
              <a:t>Simply put, we can understand the price level essentially as the amount of money available for transactions (the money supply times the frequency with which money is re-used, i.e. money velocity) divided by the amount of goods. Hence if the money supply increases too much relative to the amount of goods and services available, the inflation rate will increase.  If there is not enough money supply, transactions will be difficult to conduct.  </a:t>
            </a:r>
          </a:p>
          <a:p>
            <a:r>
              <a:rPr lang="en-US" dirty="0" smtClean="0"/>
              <a:t>Furthermore, increasing the money supply reduces the real cost of loans (at least in the short run) and encourages more investment; often, this can jumpstart a weak economy, thus increasing economic growth without increasing inflation.  However if the economy is operating close to capacity or if producers lack confidence in the economy, the result will simply be higher inflation.</a:t>
            </a:r>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5</a:t>
            </a:fld>
            <a:endParaRPr lang="en-US" dirty="0"/>
          </a:p>
        </p:txBody>
      </p:sp>
    </p:spTree>
    <p:extLst>
      <p:ext uri="{BB962C8B-B14F-4D97-AF65-F5344CB8AC3E}">
        <p14:creationId xmlns:p14="http://schemas.microsoft.com/office/powerpoint/2010/main" val="2300617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Monetary policy</a:t>
            </a:r>
            <a:endParaRPr lang="en-US" dirty="0"/>
          </a:p>
        </p:txBody>
      </p:sp>
      <p:sp>
        <p:nvSpPr>
          <p:cNvPr id="3" name="Content Placeholder 2"/>
          <p:cNvSpPr>
            <a:spLocks noGrp="1"/>
          </p:cNvSpPr>
          <p:nvPr>
            <p:ph sz="quarter" idx="13"/>
          </p:nvPr>
        </p:nvSpPr>
        <p:spPr>
          <a:xfrm>
            <a:off x="711200" y="1435100"/>
            <a:ext cx="10820400" cy="4356099"/>
          </a:xfrm>
        </p:spPr>
        <p:txBody>
          <a:bodyPr>
            <a:normAutofit fontScale="92500" lnSpcReduction="10000"/>
          </a:bodyPr>
          <a:lstStyle/>
          <a:p>
            <a:r>
              <a:rPr lang="en-US" dirty="0" smtClean="0"/>
              <a:t>The central bank (the </a:t>
            </a:r>
            <a:r>
              <a:rPr lang="en-US" dirty="0"/>
              <a:t>People’s Bank of China </a:t>
            </a:r>
            <a:r>
              <a:rPr lang="en-US" dirty="0" smtClean="0"/>
              <a:t>– PBOC – in the case of China, the Fed in the case of the US) controls the money supply at the national level, but banks, as mentioned above, facilitate the flow of money in the markets in which they operate.</a:t>
            </a:r>
          </a:p>
          <a:p>
            <a:r>
              <a:rPr lang="en-US" dirty="0" smtClean="0"/>
              <a:t>Central banks can reduce (increase) the money supply by increasing (decreasing) banks’ reserve requirements (i.e. the proportion of deposits that banks must hold in vault cash or with the central bank).  The greater the reserve requirements, the lower the amount of loans that the banks can make.</a:t>
            </a:r>
          </a:p>
          <a:p>
            <a:r>
              <a:rPr lang="en-US" dirty="0" smtClean="0"/>
              <a:t>Central banks can also conduct open market operations, i.e. selling or buying securities.  When the central bank sells government securities to the banks, they have to pay for them, which reduces the amount of funds available to them to loan out to borrowers.</a:t>
            </a:r>
          </a:p>
          <a:p>
            <a:r>
              <a:rPr lang="en-US" dirty="0" smtClean="0"/>
              <a:t>A sharp increase in required bank reserves relative to supply can lead to a credit crunch which can lead to higher borrowing costs as customers pay more for scarcer bank funds.  </a:t>
            </a:r>
            <a:r>
              <a:rPr lang="en-US" dirty="0"/>
              <a:t>For example, </a:t>
            </a:r>
            <a:r>
              <a:rPr lang="en-US" dirty="0" smtClean="0"/>
              <a:t>on </a:t>
            </a:r>
            <a:r>
              <a:rPr lang="en-US" dirty="0"/>
              <a:t>June 20, </a:t>
            </a:r>
            <a:r>
              <a:rPr lang="en-US" dirty="0" smtClean="0"/>
              <a:t>2013, the </a:t>
            </a:r>
            <a:r>
              <a:rPr lang="en-US" dirty="0"/>
              <a:t>overnight repurchase rate set a record at 13.91 percent, before the </a:t>
            </a:r>
            <a:r>
              <a:rPr lang="en-US" dirty="0" smtClean="0"/>
              <a:t>PBOC injected </a:t>
            </a:r>
            <a:r>
              <a:rPr lang="en-US" dirty="0"/>
              <a:t>funds, </a:t>
            </a:r>
            <a:r>
              <a:rPr lang="en-US" dirty="0" smtClean="0"/>
              <a:t>bringing rates back down closer to normal.  The credit crunch may have been due to the desire of the PBOC to restrict excessive credit growth. </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6</a:t>
            </a:fld>
            <a:endParaRPr lang="en-US" dirty="0"/>
          </a:p>
        </p:txBody>
      </p:sp>
      <p:sp>
        <p:nvSpPr>
          <p:cNvPr id="6" name="Rectangle 5"/>
          <p:cNvSpPr/>
          <p:nvPr/>
        </p:nvSpPr>
        <p:spPr>
          <a:xfrm>
            <a:off x="1536700" y="5772705"/>
            <a:ext cx="9994900" cy="369332"/>
          </a:xfrm>
          <a:prstGeom prst="rect">
            <a:avLst/>
          </a:prstGeom>
        </p:spPr>
        <p:txBody>
          <a:bodyPr wrap="square">
            <a:spAutoFit/>
          </a:bodyPr>
          <a:lstStyle/>
          <a:p>
            <a:r>
              <a:rPr lang="en-US" dirty="0"/>
              <a:t>http://www.economist.com/blogs/economist-explains/2013/07/economist-explains-2</a:t>
            </a:r>
          </a:p>
        </p:txBody>
      </p:sp>
    </p:spTree>
    <p:extLst>
      <p:ext uri="{BB962C8B-B14F-4D97-AF65-F5344CB8AC3E}">
        <p14:creationId xmlns:p14="http://schemas.microsoft.com/office/powerpoint/2010/main" val="1390085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 BIG to fail</a:t>
            </a:r>
            <a:endParaRPr lang="en-US" dirty="0"/>
          </a:p>
        </p:txBody>
      </p:sp>
      <p:sp>
        <p:nvSpPr>
          <p:cNvPr id="3" name="Content Placeholder 2"/>
          <p:cNvSpPr>
            <a:spLocks noGrp="1"/>
          </p:cNvSpPr>
          <p:nvPr>
            <p:ph sz="quarter" idx="13"/>
          </p:nvPr>
        </p:nvSpPr>
        <p:spPr/>
        <p:txBody>
          <a:bodyPr>
            <a:normAutofit lnSpcReduction="10000"/>
          </a:bodyPr>
          <a:lstStyle/>
          <a:p>
            <a:pPr>
              <a:lnSpc>
                <a:spcPct val="100000"/>
              </a:lnSpc>
              <a:spcBef>
                <a:spcPts val="500"/>
              </a:spcBef>
            </a:pPr>
            <a:r>
              <a:rPr lang="en-US" dirty="0" smtClean="0"/>
              <a:t>As mentioned previously, banks play a central role in the processing of payments through the checking system and through electronic funds transfers.  The payments system is a complex network of local, national and international banks and often involves government central banks and private clearing facilities that match up what banks owe each other.  </a:t>
            </a:r>
          </a:p>
          <a:p>
            <a:pPr>
              <a:lnSpc>
                <a:spcPct val="110000"/>
              </a:lnSpc>
              <a:spcBef>
                <a:spcPts val="500"/>
              </a:spcBef>
            </a:pPr>
            <a:r>
              <a:rPr lang="en-US" dirty="0" smtClean="0"/>
              <a:t>The payment system also includes credit and debit cards.  Obviously, a well-operating payments system is a prerequisite for an efficiently performing economy.  Breakdowns in the payments system are likely to disrupt trade and economic growth significantly.  </a:t>
            </a:r>
          </a:p>
          <a:p>
            <a:pPr>
              <a:lnSpc>
                <a:spcPct val="110000"/>
              </a:lnSpc>
              <a:spcBef>
                <a:spcPts val="500"/>
              </a:spcBef>
            </a:pPr>
            <a:r>
              <a:rPr lang="en-US" dirty="0" smtClean="0"/>
              <a:t>The larger the bank, the greater the number of networks that it is likely to be involved in.  As a result, it is more difficult for the monetary authorities to let the bank fail.  This leads to the phenomenon of “too big to fail.”  This, in turn, causes moral hazard – that is, banks knowing that the monetary authority will rescue them, are likely to take greater risks than they would have, otherwise.  </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7</a:t>
            </a:fld>
            <a:endParaRPr lang="en-US" dirty="0"/>
          </a:p>
        </p:txBody>
      </p:sp>
    </p:spTree>
    <p:extLst>
      <p:ext uri="{BB962C8B-B14F-4D97-AF65-F5344CB8AC3E}">
        <p14:creationId xmlns:p14="http://schemas.microsoft.com/office/powerpoint/2010/main" val="1738878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of troubled Banks</a:t>
            </a:r>
            <a:endParaRPr lang="en-US" dirty="0"/>
          </a:p>
        </p:txBody>
      </p:sp>
      <p:sp>
        <p:nvSpPr>
          <p:cNvPr id="3" name="Content Placeholder 2"/>
          <p:cNvSpPr>
            <a:spLocks noGrp="1"/>
          </p:cNvSpPr>
          <p:nvPr>
            <p:ph sz="quarter" idx="13"/>
          </p:nvPr>
        </p:nvSpPr>
        <p:spPr>
          <a:xfrm>
            <a:off x="691211" y="1663700"/>
            <a:ext cx="10808326" cy="4478337"/>
          </a:xfrm>
        </p:spPr>
        <p:txBody>
          <a:bodyPr>
            <a:normAutofit fontScale="92500" lnSpcReduction="20000"/>
          </a:bodyPr>
          <a:lstStyle/>
          <a:p>
            <a:r>
              <a:rPr lang="en-US" dirty="0" smtClean="0"/>
              <a:t>Through fraud or mismanagement or excessive risk taken by managers, banks can come close to insolvency.  In such situations, countries need to have mechanisms in place to handle the exit of a bank from the system with minimum economic disruption and loss of confidence in the banking system.</a:t>
            </a:r>
          </a:p>
          <a:p>
            <a:r>
              <a:rPr lang="en-US" dirty="0" smtClean="0"/>
              <a:t>Alternatively, if it is decided that the bank cannot be allowed to default – perhaps due to a too-big-to-fail policy – steps have to be taken to somehow resuscitate the bank.  There are several possibilities.</a:t>
            </a:r>
          </a:p>
          <a:p>
            <a:r>
              <a:rPr lang="en-US" dirty="0" smtClean="0"/>
              <a:t>One, a well-managed bank could be found to take over all or part of the business of the insolvent bank.  The acquiring bank purchases the good assets of the failed bank and assumes its deposit liabilities.  The deposit insurer or the government provides cash or government bonds to make up for the difference between the good assets purchased and the liabilities assumed.</a:t>
            </a:r>
          </a:p>
          <a:p>
            <a:r>
              <a:rPr lang="en-US" dirty="0" smtClean="0"/>
              <a:t>A receiver is appointed to recover monies for the government and other creditors by disposing  of the bad assets of the failed bank, either through sale or by managing them and recovering as much as possible from the debtors.  Alternatively, the acquiring bank itself could take over the bad assets and manage them.</a:t>
            </a:r>
          </a:p>
          <a:p>
            <a:r>
              <a:rPr lang="en-US" dirty="0" smtClean="0"/>
              <a:t>The key, here, is that the inept management policies of the failed firm are discontinued; in this case through replacement of old management by capable managers of the acquiring firm.</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8</a:t>
            </a:fld>
            <a:endParaRPr lang="en-US" dirty="0"/>
          </a:p>
        </p:txBody>
      </p:sp>
    </p:spTree>
    <p:extLst>
      <p:ext uri="{BB962C8B-B14F-4D97-AF65-F5344CB8AC3E}">
        <p14:creationId xmlns:p14="http://schemas.microsoft.com/office/powerpoint/2010/main" val="1348018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Equity infusion strategy</a:t>
            </a:r>
            <a:endParaRPr lang="en-US" dirty="0"/>
          </a:p>
        </p:txBody>
      </p:sp>
      <p:sp>
        <p:nvSpPr>
          <p:cNvPr id="3" name="Content Placeholder 2"/>
          <p:cNvSpPr>
            <a:spLocks noGrp="1"/>
          </p:cNvSpPr>
          <p:nvPr>
            <p:ph sz="quarter" idx="13"/>
          </p:nvPr>
        </p:nvSpPr>
        <p:spPr/>
        <p:txBody>
          <a:bodyPr>
            <a:normAutofit lnSpcReduction="10000"/>
          </a:bodyPr>
          <a:lstStyle/>
          <a:p>
            <a:pPr lvl="0"/>
            <a:r>
              <a:rPr lang="en-US" dirty="0" smtClean="0"/>
              <a:t>A second possibility is to try and get </a:t>
            </a:r>
            <a:r>
              <a:rPr lang="en-US" dirty="0"/>
              <a:t>a direct capital infusion by the </a:t>
            </a:r>
            <a:r>
              <a:rPr lang="en-US" dirty="0" smtClean="0"/>
              <a:t>existing shareholders </a:t>
            </a:r>
            <a:r>
              <a:rPr lang="en-US" dirty="0"/>
              <a:t>or </a:t>
            </a:r>
            <a:r>
              <a:rPr lang="en-US" dirty="0" smtClean="0"/>
              <a:t>having them dilute </a:t>
            </a:r>
            <a:r>
              <a:rPr lang="en-US" dirty="0"/>
              <a:t>their interest by </a:t>
            </a:r>
            <a:r>
              <a:rPr lang="en-US" dirty="0" smtClean="0"/>
              <a:t>selling </a:t>
            </a:r>
            <a:r>
              <a:rPr lang="en-US" dirty="0"/>
              <a:t>new shares to different investors.</a:t>
            </a:r>
          </a:p>
          <a:p>
            <a:r>
              <a:rPr lang="en-US" dirty="0"/>
              <a:t>Why would shareholders invest more money in such a bank?  </a:t>
            </a:r>
            <a:r>
              <a:rPr lang="en-US" dirty="0" smtClean="0"/>
              <a:t>One reason might be pressure from the </a:t>
            </a:r>
            <a:r>
              <a:rPr lang="en-US" dirty="0"/>
              <a:t>regulator, </a:t>
            </a:r>
            <a:r>
              <a:rPr lang="en-US" dirty="0" smtClean="0"/>
              <a:t>with the threat of the bank being shut down.  </a:t>
            </a:r>
          </a:p>
          <a:p>
            <a:r>
              <a:rPr lang="en-US" dirty="0" smtClean="0"/>
              <a:t>If a new </a:t>
            </a:r>
            <a:r>
              <a:rPr lang="en-US" dirty="0"/>
              <a:t>share </a:t>
            </a:r>
            <a:r>
              <a:rPr lang="en-US" dirty="0" smtClean="0"/>
              <a:t>sale is undertaken, the </a:t>
            </a:r>
            <a:r>
              <a:rPr lang="en-US" dirty="0"/>
              <a:t>new shareholders </a:t>
            </a:r>
            <a:r>
              <a:rPr lang="en-US" dirty="0" smtClean="0"/>
              <a:t>would be willing to invest only if they can get a better deal than existing shareholders.  </a:t>
            </a:r>
          </a:p>
          <a:p>
            <a:r>
              <a:rPr lang="en-US" dirty="0" smtClean="0"/>
              <a:t>In this case, the idea is that the operating strategy of the bank makes sense, i.e. the bank has a good operations team, but for some other reason – perhaps excessive leverage or a rogue trader – the bank’s equity has dropped to perilous levels.</a:t>
            </a:r>
          </a:p>
          <a:p>
            <a:r>
              <a:rPr lang="en-US" dirty="0" smtClean="0"/>
              <a:t>A third possibility, especially if the failed bank is state-owned, is for the government to put in additional equity.  Again, the reason for the drop in reserves is important.  If the reason is mismanagement, then addition of new funds with existing management retained is unlikely to solve the problem.</a:t>
            </a:r>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9</a:t>
            </a:fld>
            <a:endParaRPr lang="en-US" dirty="0"/>
          </a:p>
        </p:txBody>
      </p:sp>
    </p:spTree>
    <p:extLst>
      <p:ext uri="{BB962C8B-B14F-4D97-AF65-F5344CB8AC3E}">
        <p14:creationId xmlns:p14="http://schemas.microsoft.com/office/powerpoint/2010/main" val="3731432256"/>
      </p:ext>
    </p:extLst>
  </p:cSld>
  <p:clrMapOvr>
    <a:masterClrMapping/>
  </p:clrMapOvr>
</p:sld>
</file>

<file path=ppt/theme/theme1.xml><?xml version="1.0" encoding="utf-8"?>
<a:theme xmlns:a="http://schemas.openxmlformats.org/drawingml/2006/main" name="Dropl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TC104033925[[fn=Droplet]]</Template>
  <TotalTime>8576</TotalTime>
  <Words>2034</Words>
  <Application>Microsoft Office PowerPoint</Application>
  <PresentationFormat>Widescreen</PresentationFormat>
  <Paragraphs>85</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Georgia</vt:lpstr>
      <vt:lpstr>Droplet</vt:lpstr>
      <vt:lpstr>Introduction to Banking</vt:lpstr>
      <vt:lpstr>Learning objectives</vt:lpstr>
      <vt:lpstr>What is a bank?</vt:lpstr>
      <vt:lpstr>Bank regulation</vt:lpstr>
      <vt:lpstr>Monetary policy</vt:lpstr>
      <vt:lpstr>Monetary policy</vt:lpstr>
      <vt:lpstr>TOO BIG to fail</vt:lpstr>
      <vt:lpstr>Resolution of troubled Banks</vt:lpstr>
      <vt:lpstr>The Equity infusion strategy</vt:lpstr>
      <vt:lpstr>Asset management companies</vt:lpstr>
      <vt:lpstr>Themes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financial markets</dc:title>
  <dc:creator>Viswanath, Prof. Plachikkat</dc:creator>
  <cp:lastModifiedBy>Viswanath, Prof. Plachikkat</cp:lastModifiedBy>
  <cp:revision>134</cp:revision>
  <cp:lastPrinted>2013-10-14T19:08:57Z</cp:lastPrinted>
  <dcterms:created xsi:type="dcterms:W3CDTF">2013-10-10T23:19:29Z</dcterms:created>
  <dcterms:modified xsi:type="dcterms:W3CDTF">2014-03-18T00:24:44Z</dcterms:modified>
</cp:coreProperties>
</file>