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3" r:id="rId1"/>
  </p:sldMasterIdLst>
  <p:notesMasterIdLst>
    <p:notesMasterId r:id="rId27"/>
  </p:notesMasterIdLst>
  <p:handoutMasterIdLst>
    <p:handoutMasterId r:id="rId28"/>
  </p:handoutMasterIdLst>
  <p:sldIdLst>
    <p:sldId id="256" r:id="rId2"/>
    <p:sldId id="281" r:id="rId3"/>
    <p:sldId id="257" r:id="rId4"/>
    <p:sldId id="258" r:id="rId5"/>
    <p:sldId id="260" r:id="rId6"/>
    <p:sldId id="259" r:id="rId7"/>
    <p:sldId id="261" r:id="rId8"/>
    <p:sldId id="262"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63" r:id="rId23"/>
    <p:sldId id="279" r:id="rId24"/>
    <p:sldId id="278" r:id="rId25"/>
    <p:sldId id="280" r:id="rId26"/>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53" autoAdjust="0"/>
    <p:restoredTop sz="96362" autoAdjust="0"/>
  </p:normalViewPr>
  <p:slideViewPr>
    <p:cSldViewPr snapToGrid="0">
      <p:cViewPr varScale="1">
        <p:scale>
          <a:sx n="76" d="100"/>
          <a:sy n="76" d="100"/>
        </p:scale>
        <p:origin x="132" y="1092"/>
      </p:cViewPr>
      <p:guideLst/>
    </p:cSldViewPr>
  </p:slideViewPr>
  <p:outlineViewPr>
    <p:cViewPr>
      <p:scale>
        <a:sx n="33" d="100"/>
        <a:sy n="33" d="100"/>
      </p:scale>
      <p:origin x="0" y="-1259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E27CEE94-147A-45DD-8E0D-2802A7CE2130}" type="datetimeFigureOut">
              <a:rPr lang="en-US" smtClean="0"/>
              <a:t>2/17/2014</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118CDFCA-5FC9-4AF4-A30D-736CF0710741}" type="slidenum">
              <a:rPr lang="en-US" smtClean="0"/>
              <a:t>‹#›</a:t>
            </a:fld>
            <a:endParaRPr lang="en-US"/>
          </a:p>
        </p:txBody>
      </p:sp>
    </p:spTree>
    <p:extLst>
      <p:ext uri="{BB962C8B-B14F-4D97-AF65-F5344CB8AC3E}">
        <p14:creationId xmlns:p14="http://schemas.microsoft.com/office/powerpoint/2010/main" val="2993150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66725"/>
          </a:xfrm>
          <a:prstGeom prst="rect">
            <a:avLst/>
          </a:prstGeom>
        </p:spPr>
        <p:txBody>
          <a:bodyPr vert="horz" lIns="91440" tIns="45720" rIns="91440" bIns="45720" rtlCol="0"/>
          <a:lstStyle>
            <a:lvl1pPr algn="r">
              <a:defRPr sz="1200"/>
            </a:lvl1pPr>
          </a:lstStyle>
          <a:p>
            <a:fld id="{AE03CBEF-4042-40D9-B0E2-92C7F9D4BA82}" type="datetimeFigureOut">
              <a:rPr lang="en-US" smtClean="0"/>
              <a:t>2/17/2014</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2D5E067C-D283-41E4-9467-0F7CB4708635}" type="slidenum">
              <a:rPr lang="en-US" smtClean="0"/>
              <a:t>‹#›</a:t>
            </a:fld>
            <a:endParaRPr lang="en-US"/>
          </a:p>
        </p:txBody>
      </p:sp>
    </p:spTree>
    <p:extLst>
      <p:ext uri="{BB962C8B-B14F-4D97-AF65-F5344CB8AC3E}">
        <p14:creationId xmlns:p14="http://schemas.microsoft.com/office/powerpoint/2010/main" val="2350760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E6C4767-A5CC-49A7-975E-DC2DE5A422E4}" type="datetime1">
              <a:rPr lang="en-US" smtClean="0"/>
              <a:t>2/17/2014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800357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E7CD96-8336-4A49-97CF-B11AC5BBE7D3}" type="datetime1">
              <a:rPr lang="en-US" smtClean="0"/>
              <a:t>2/17/2014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71026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77ACC9-0F1C-4B28-BC78-7FD91063D950}" type="datetime1">
              <a:rPr lang="en-US" smtClean="0"/>
              <a:t>2/17/2014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164622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2B8764-9CC4-4A84-8BF4-EA73A24B1314}" type="datetime1">
              <a:rPr lang="en-US" smtClean="0"/>
              <a:t>2/17/2014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30510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0E397D-BA14-4992-BEA1-2868B969DC6E}" type="datetime1">
              <a:rPr lang="en-US" smtClean="0"/>
              <a:t>2/17/2014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150966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14A0DE-BF25-4E18-AFCA-606F058D6788}" type="datetime1">
              <a:rPr lang="en-US" smtClean="0"/>
              <a:t>2/17/2014</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866916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3A03F4D-57D5-4D33-AE8F-3C5BACC17B09}" type="datetime1">
              <a:rPr lang="en-US" smtClean="0"/>
              <a:t>2/17/2014</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2011276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68DE9B-3083-4DC0-9B58-C1DD71CD1C38}" type="datetime1">
              <a:rPr lang="en-US" smtClean="0"/>
              <a:t>2/17/2014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116033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4229BB-85C0-44CB-A267-E10017720BD4}" type="datetime1">
              <a:rPr lang="en-US" smtClean="0"/>
              <a:t>2/17/2014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7188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149" y="349805"/>
            <a:ext cx="10364451" cy="1085295"/>
          </a:xfrm>
        </p:spPr>
        <p:txBody>
          <a:bodyPr/>
          <a:lstStyle/>
          <a:p>
            <a:r>
              <a:rPr lang="en-US" dirty="0" smtClean="0"/>
              <a:t>Click to edit Master title style</a:t>
            </a:r>
            <a:endParaRPr lang="en-US" dirty="0"/>
          </a:p>
        </p:txBody>
      </p:sp>
      <p:sp>
        <p:nvSpPr>
          <p:cNvPr id="12" name="Content Placeholder 2"/>
          <p:cNvSpPr>
            <a:spLocks noGrp="1"/>
          </p:cNvSpPr>
          <p:nvPr>
            <p:ph sz="quarter" idx="13"/>
          </p:nvPr>
        </p:nvSpPr>
        <p:spPr>
          <a:xfrm>
            <a:off x="913774" y="1663700"/>
            <a:ext cx="10363826" cy="4127499"/>
          </a:xfrm>
        </p:spPr>
        <p:txBody>
          <a:bodyPr/>
          <a:lstStyle>
            <a:lvl1pPr>
              <a:lnSpc>
                <a:spcPct val="100000"/>
              </a:lnSpc>
              <a:spcBef>
                <a:spcPts val="500"/>
              </a:spcBef>
              <a:defRPr cap="none" baseline="0"/>
            </a:lvl1pPr>
            <a:lvl2pPr>
              <a:lnSpc>
                <a:spcPct val="100000"/>
              </a:lnSpc>
              <a:defRPr cap="none" baseline="0"/>
            </a:lvl2pPr>
            <a:lvl3pPr>
              <a:lnSpc>
                <a:spcPct val="100000"/>
              </a:lnSpc>
              <a:defRPr cap="none" baseline="0"/>
            </a:lvl3pPr>
            <a:lvl4pPr>
              <a:lnSpc>
                <a:spcPct val="100000"/>
              </a:lnSpc>
              <a:defRPr cap="none" baseline="0"/>
            </a:lvl4pPr>
            <a:lvl5pPr>
              <a:lnSpc>
                <a:spcPct val="100000"/>
              </a:lnSpc>
              <a:defRPr cap="none"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F2B6FED-0ABE-4B83-AE05-763F9D180646}" type="datetime1">
              <a:rPr lang="en-US" smtClean="0"/>
              <a:t>2/17/2014</a:t>
            </a:fld>
            <a:endParaRPr lang="en-US" dirty="0"/>
          </a:p>
        </p:txBody>
      </p:sp>
      <p:sp>
        <p:nvSpPr>
          <p:cNvPr id="5" name="Footer Placeholder 4"/>
          <p:cNvSpPr>
            <a:spLocks noGrp="1"/>
          </p:cNvSpPr>
          <p:nvPr>
            <p:ph type="ftr" sz="quarter" idx="11"/>
          </p:nvPr>
        </p:nvSpPr>
        <p:spPr>
          <a:xfrm>
            <a:off x="913776" y="6142037"/>
            <a:ext cx="6672887" cy="365125"/>
          </a:xfrm>
        </p:spPr>
        <p:txBody>
          <a:bodyPr/>
          <a:lstStyle>
            <a:lvl1pPr>
              <a:defRPr sz="1600"/>
            </a:lvl1pPr>
          </a:lstStyle>
          <a:p>
            <a:r>
              <a:rPr lang="en-US" dirty="0" smtClean="0"/>
              <a:t>P.V. Viswanath</a:t>
            </a:r>
            <a:endParaRPr lang="en-US" dirty="0"/>
          </a:p>
        </p:txBody>
      </p:sp>
      <p:sp>
        <p:nvSpPr>
          <p:cNvPr id="6" name="Slide Number Placeholder 5"/>
          <p:cNvSpPr>
            <a:spLocks noGrp="1"/>
          </p:cNvSpPr>
          <p:nvPr>
            <p:ph type="sldNum" sz="quarter" idx="12"/>
          </p:nvPr>
        </p:nvSpPr>
        <p:spPr>
          <a:xfrm>
            <a:off x="10513385" y="6154737"/>
            <a:ext cx="764215" cy="365125"/>
          </a:xfrm>
        </p:spPr>
        <p:txBody>
          <a:bodyPr/>
          <a:lstStyle>
            <a:lvl1pPr>
              <a:defRPr sz="1600"/>
            </a:lvl1pPr>
          </a:lstStyle>
          <a:p>
            <a:fld id="{FE248736-F942-4936-A07E-F5A3D144938B}" type="slidenum">
              <a:rPr lang="en-US" smtClean="0"/>
              <a:pPr/>
              <a:t>‹#›</a:t>
            </a:fld>
            <a:endParaRPr lang="en-US" dirty="0"/>
          </a:p>
        </p:txBody>
      </p:sp>
    </p:spTree>
    <p:extLst>
      <p:ext uri="{BB962C8B-B14F-4D97-AF65-F5344CB8AC3E}">
        <p14:creationId xmlns:p14="http://schemas.microsoft.com/office/powerpoint/2010/main" val="11876619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C25D6-5B2C-4604-A878-E0247D53E9AF}" type="datetime1">
              <a:rPr lang="en-US" smtClean="0"/>
              <a:t>2/17/2014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10929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2BE99F-FECE-4D09-B599-1747A116EC98}" type="datetime1">
              <a:rPr lang="en-US" smtClean="0"/>
              <a:t>2/17/2014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673245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2AED9A-4574-43F2-ABD1-578167E75D3F}" type="datetime1">
              <a:rPr lang="en-US" smtClean="0"/>
              <a:t>2/17/2014</a:t>
            </a:fld>
            <a:endParaRPr lang="en-US"/>
          </a:p>
        </p:txBody>
      </p:sp>
      <p:sp>
        <p:nvSpPr>
          <p:cNvPr id="8" name="Footer Placeholder 7"/>
          <p:cNvSpPr>
            <a:spLocks noGrp="1"/>
          </p:cNvSpPr>
          <p:nvPr>
            <p:ph type="ftr" sz="quarter" idx="11"/>
          </p:nvPr>
        </p:nvSpPr>
        <p:spPr/>
        <p:txBody>
          <a:bodyPr/>
          <a:lstStyle/>
          <a:p>
            <a:r>
              <a:rPr lang="en-US" smtClean="0"/>
              <a:t>Presentation to Confucius Institute Seminar, P.V. Viswanath</a:t>
            </a:r>
            <a:endParaRPr lang="en-US"/>
          </a:p>
        </p:txBody>
      </p:sp>
      <p:sp>
        <p:nvSpPr>
          <p:cNvPr id="9" name="Slide Number Placeholder 8"/>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76510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DD7C74-0430-4DD2-A52F-3392BF583DDE}" type="datetime1">
              <a:rPr lang="en-US" smtClean="0"/>
              <a:t>2/17/2014</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885730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8289E7D-08B3-4C1F-B4DA-C4827DA0F6D1}" type="datetime1">
              <a:rPr lang="en-US" smtClean="0"/>
              <a:t>2/17/2014</a:t>
            </a:fld>
            <a:endParaRPr lang="en-US"/>
          </a:p>
        </p:txBody>
      </p:sp>
      <p:sp>
        <p:nvSpPr>
          <p:cNvPr id="3" name="Footer Placeholder 2"/>
          <p:cNvSpPr>
            <a:spLocks noGrp="1"/>
          </p:cNvSpPr>
          <p:nvPr>
            <p:ph type="ftr" sz="quarter" idx="11"/>
          </p:nvPr>
        </p:nvSpPr>
        <p:spPr/>
        <p:txBody>
          <a:bodyPr/>
          <a:lstStyle/>
          <a:p>
            <a:r>
              <a:rPr lang="en-US" smtClean="0"/>
              <a:t>Presentation to Confucius Institute Seminar, P.V. Viswanath</a:t>
            </a:r>
            <a:endParaRPr lang="en-US"/>
          </a:p>
        </p:txBody>
      </p:sp>
      <p:sp>
        <p:nvSpPr>
          <p:cNvPr id="4" name="Slide Number Placeholder 3"/>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19664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B38A1-581F-4712-8845-75DF1DB03486}" type="datetime1">
              <a:rPr lang="en-US" smtClean="0"/>
              <a:t>2/17/2014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55953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C8F7B-07F3-4534-8F6A-F0E193E29CB2}" type="datetime1">
              <a:rPr lang="en-US" smtClean="0"/>
              <a:t>2/17/2014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834299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07B0531C-D494-426B-B73D-B753900C947D}" type="datetime1">
              <a:rPr lang="en-US" smtClean="0"/>
              <a:t>2/17/2014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en-US" smtClean="0"/>
              <a:t>Presentation to Confucius Institute Seminar, P.V. Viswanath</a:t>
            </a:r>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E248736-F942-4936-A07E-F5A3D144938B}" type="slidenum">
              <a:rPr lang="en-US" smtClean="0"/>
              <a:t>‹#›</a:t>
            </a:fld>
            <a:endParaRPr lang="en-US"/>
          </a:p>
        </p:txBody>
      </p:sp>
    </p:spTree>
    <p:extLst>
      <p:ext uri="{BB962C8B-B14F-4D97-AF65-F5344CB8AC3E}">
        <p14:creationId xmlns:p14="http://schemas.microsoft.com/office/powerpoint/2010/main" val="3778586432"/>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 id="2147483936" r:id="rId13"/>
    <p:sldLayoutId id="2147483937" r:id="rId14"/>
    <p:sldLayoutId id="2147483938" r:id="rId15"/>
    <p:sldLayoutId id="2147483939" r:id="rId16"/>
    <p:sldLayoutId id="2147483940" r:id="rId17"/>
  </p:sldLayoutIdLst>
  <p:hf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online.wsj.com/news/articles/SB1000087239639044384740457763143323905066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Chinese Banking system</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The Chinese financial system, spring 2014</a:t>
            </a:r>
          </a:p>
          <a:p>
            <a:r>
              <a:rPr lang="en-US" dirty="0" smtClean="0"/>
              <a:t>PV Viswanath</a:t>
            </a:r>
          </a:p>
          <a:p>
            <a:r>
              <a:rPr lang="en-US" dirty="0" err="1" smtClean="0"/>
              <a:t>Lubin</a:t>
            </a:r>
            <a:r>
              <a:rPr lang="en-US" dirty="0" smtClean="0"/>
              <a:t> school of business</a:t>
            </a:r>
            <a:endParaRPr lang="en-US" dirty="0"/>
          </a:p>
        </p:txBody>
      </p:sp>
      <p:sp>
        <p:nvSpPr>
          <p:cNvPr id="4" name="Footer Placeholder 3"/>
          <p:cNvSpPr>
            <a:spLocks noGrp="1"/>
          </p:cNvSpPr>
          <p:nvPr>
            <p:ph type="ftr" sz="quarter" idx="11"/>
          </p:nvPr>
        </p:nvSpPr>
        <p:spPr/>
        <p:txBody>
          <a:bodyPr/>
          <a:lstStyle/>
          <a:p>
            <a:r>
              <a:rPr lang="en-US" sz="1600" dirty="0" smtClean="0"/>
              <a:t>P.V. Viswanath</a:t>
            </a:r>
            <a:endParaRPr lang="en-US" sz="1600" dirty="0"/>
          </a:p>
        </p:txBody>
      </p:sp>
    </p:spTree>
    <p:extLst>
      <p:ext uri="{BB962C8B-B14F-4D97-AF65-F5344CB8AC3E}">
        <p14:creationId xmlns:p14="http://schemas.microsoft.com/office/powerpoint/2010/main" val="20071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City commercial banks</a:t>
            </a:r>
            <a:endParaRPr lang="en-US" dirty="0"/>
          </a:p>
        </p:txBody>
      </p:sp>
      <p:sp>
        <p:nvSpPr>
          <p:cNvPr id="3" name="Content Placeholder 2"/>
          <p:cNvSpPr>
            <a:spLocks noGrp="1"/>
          </p:cNvSpPr>
          <p:nvPr>
            <p:ph sz="quarter" idx="13"/>
          </p:nvPr>
        </p:nvSpPr>
        <p:spPr>
          <a:xfrm>
            <a:off x="913774" y="1663700"/>
            <a:ext cx="10478126" cy="4478337"/>
          </a:xfrm>
        </p:spPr>
        <p:txBody>
          <a:bodyPr>
            <a:normAutofit fontScale="92500" lnSpcReduction="20000"/>
          </a:bodyPr>
          <a:lstStyle/>
          <a:p>
            <a:r>
              <a:rPr lang="en-US" dirty="0" smtClean="0"/>
              <a:t>City Commercial Banks are urban local banks set up originally under the aegis of local governments.  Most of them are headquartered in urban centers and their development is linked to their narrow scope and environments.</a:t>
            </a:r>
          </a:p>
          <a:p>
            <a:r>
              <a:rPr lang="en-US" dirty="0"/>
              <a:t>Many of the CCBs grew by taking over urban credit cooperative banks.</a:t>
            </a:r>
          </a:p>
          <a:p>
            <a:r>
              <a:rPr lang="en-US" dirty="0" smtClean="0"/>
              <a:t>They accounted for 8.2% of total bank assets as of the end of 2010 (Martin, p. 7), compared to 15.6% for the J0int Stock Commercial Banks.</a:t>
            </a:r>
          </a:p>
          <a:p>
            <a:r>
              <a:rPr lang="en-US" dirty="0" smtClean="0"/>
              <a:t>However, they rank just behind the SOCBs in their local markets.</a:t>
            </a:r>
          </a:p>
          <a:p>
            <a:r>
              <a:rPr lang="en-US" dirty="0" smtClean="0"/>
              <a:t>CCBs are prominent in lending to local governments for their large infrastructure projects.  This is related to the fact that 75% of the capital of CCBs is owned directly or indirectly by local governments (Cousin, p. 125).  The importance of the local government connection is shown by the fact that the profitability of these banks is related to the level of revenues of the local government.  Where local governments have abundant revenues, NPLs are lower.</a:t>
            </a:r>
          </a:p>
          <a:p>
            <a:r>
              <a:rPr lang="en-US" dirty="0" smtClean="0"/>
              <a:t>Some CCBs have foreign investors (Cousin, Table 9.2): Bank of Beijing (ING Bank), Bank of Tianjin (ANZ Banking), Bank of Jilin (Hana Bank), Bank of Nanjing (International Finance Corp and BNP Paribas), Bank of Shanghai (HSBC and others), Bank of Chengdu (Hong Leong Group), Urumqi CCB (Habib Bank), Bank of Qingdao (</a:t>
            </a:r>
            <a:r>
              <a:rPr lang="en-US" dirty="0" err="1" smtClean="0"/>
              <a:t>Intesa</a:t>
            </a:r>
            <a:r>
              <a:rPr lang="en-US" dirty="0" smtClean="0"/>
              <a:t> </a:t>
            </a:r>
            <a:r>
              <a:rPr lang="en-US" dirty="0" err="1" smtClean="0"/>
              <a:t>Sanpaolo</a:t>
            </a:r>
            <a:r>
              <a:rPr lang="en-US" dirty="0" smtClean="0"/>
              <a:t>, Rothschild Group) and others.</a:t>
            </a:r>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10</a:t>
            </a:fld>
            <a:endParaRPr lang="en-US" dirty="0"/>
          </a:p>
        </p:txBody>
      </p:sp>
    </p:spTree>
    <p:extLst>
      <p:ext uri="{BB962C8B-B14F-4D97-AF65-F5344CB8AC3E}">
        <p14:creationId xmlns:p14="http://schemas.microsoft.com/office/powerpoint/2010/main" val="1890405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Banks</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smtClean="0"/>
              <a:t>Foreign banks were allowed into China in 1978.  However, until 2006 (when WTO commitments were implemented), restrictive regulations made it difficult for them to make inroads.  Foreign banks have a less than 2% share of bank assets in China (Martin, Table 3).</a:t>
            </a:r>
          </a:p>
          <a:p>
            <a:r>
              <a:rPr lang="en-US" dirty="0" smtClean="0"/>
              <a:t>However, in certain sectors, they did better; for example, they had 20% of the market in foreign currency loans (Cousin, p. 133)</a:t>
            </a:r>
          </a:p>
          <a:p>
            <a:r>
              <a:rPr lang="en-US" dirty="0"/>
              <a:t>HSBC, the Bank of East Asia, Standard Chartered and Citigroup are the major foreign banks.  Their branches are mostly concentrated in coastal areas though inland branches are being opened.</a:t>
            </a:r>
          </a:p>
          <a:p>
            <a:r>
              <a:rPr lang="en-US" dirty="0" smtClean="0"/>
              <a:t>In order to enjoy the same regulations as Chinese commercial banks, foreign banks need to register a subsidiary, which requires RMB 1 b. in capital.</a:t>
            </a:r>
          </a:p>
          <a:p>
            <a:r>
              <a:rPr lang="en-US" dirty="0" smtClean="0"/>
              <a:t>Chinese customers are loyal to their banks and banking relationships last, on average, 9 to 12 years; this makes it difficult for foreign banks to make inroads.</a:t>
            </a:r>
          </a:p>
          <a:p>
            <a:r>
              <a:rPr lang="en-US" dirty="0" smtClean="0"/>
              <a:t>Foreign banks complain about non-transparency in regulations and that branch approval is slow.</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11</a:t>
            </a:fld>
            <a:endParaRPr lang="en-US" dirty="0"/>
          </a:p>
        </p:txBody>
      </p:sp>
    </p:spTree>
    <p:extLst>
      <p:ext uri="{BB962C8B-B14F-4D97-AF65-F5344CB8AC3E}">
        <p14:creationId xmlns:p14="http://schemas.microsoft.com/office/powerpoint/2010/main" val="1031430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financial institutions</a:t>
            </a:r>
            <a:endParaRPr lang="en-US" dirty="0"/>
          </a:p>
        </p:txBody>
      </p:sp>
      <p:sp>
        <p:nvSpPr>
          <p:cNvPr id="3" name="Content Placeholder 2"/>
          <p:cNvSpPr>
            <a:spLocks noGrp="1"/>
          </p:cNvSpPr>
          <p:nvPr>
            <p:ph sz="quarter" idx="13"/>
          </p:nvPr>
        </p:nvSpPr>
        <p:spPr/>
        <p:txBody>
          <a:bodyPr>
            <a:normAutofit fontScale="77500" lnSpcReduction="20000"/>
          </a:bodyPr>
          <a:lstStyle/>
          <a:p>
            <a:r>
              <a:rPr lang="en-US" dirty="0" smtClean="0"/>
              <a:t>Rural areas have been served by rural credit cooperatives, the postal savings system, the Agricultural Bank of China and the Agricultural Development Bank of China.</a:t>
            </a:r>
          </a:p>
          <a:p>
            <a:r>
              <a:rPr lang="en-US" dirty="0" smtClean="0"/>
              <a:t>Rural financial institutions makeup about 11.2% of total bank assets (Martin, Table 3).</a:t>
            </a:r>
          </a:p>
          <a:p>
            <a:r>
              <a:rPr lang="en-US" dirty="0" smtClean="0"/>
              <a:t>The importance of RCCs varies from region to region and from sector to sector.  In Fujian province, RCCs account for 96% of all agricultural loans (though they only account for 9% of all loans in the province). </a:t>
            </a:r>
          </a:p>
          <a:p>
            <a:r>
              <a:rPr lang="en-US" dirty="0" smtClean="0"/>
              <a:t>Overall, their loan portfolios are heavily geared towards agricultural lending.  They benefit from a close relationship to their target market and are often the sole financial institution on these under-banked rural areas.  </a:t>
            </a:r>
          </a:p>
          <a:p>
            <a:r>
              <a:rPr lang="en-US" dirty="0" smtClean="0"/>
              <a:t>RCCs were established in the 1980s as part of the ABC framework, but this setup did not work very well – for one, the RCC deposits were siphoned off by the ABC.  In the 1990s, the RCCs and the ABC were made independent of each other, which made the RCCs more efficient.</a:t>
            </a:r>
          </a:p>
          <a:p>
            <a:r>
              <a:rPr lang="en-US" dirty="0" smtClean="0"/>
              <a:t>RCC customers include rural farmers, rural enterprises as well as local authorities.  However, the loan-deposit ratio is low because RCCs do not want to lend without collateral.  Also, loans are short term and not adapted to farmers’ requirements, both in terms of maturities and payment schedules.</a:t>
            </a:r>
          </a:p>
          <a:p>
            <a:r>
              <a:rPr lang="en-US" dirty="0" smtClean="0"/>
              <a:t>Although RCCs are nominally cooperatives, they are controlled by insiders and by local governments.  This structure also makes it difficult to obtain foreign investment.</a:t>
            </a:r>
          </a:p>
          <a:p>
            <a:r>
              <a:rPr lang="en-US" dirty="0" smtClean="0"/>
              <a:t>RCCs in general have shown themselves to be not very efficient or profitable.  Client needs in rural areas still need to be met properly.</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12</a:t>
            </a:fld>
            <a:endParaRPr lang="en-US" dirty="0"/>
          </a:p>
        </p:txBody>
      </p:sp>
    </p:spTree>
    <p:extLst>
      <p:ext uri="{BB962C8B-B14F-4D97-AF65-F5344CB8AC3E}">
        <p14:creationId xmlns:p14="http://schemas.microsoft.com/office/powerpoint/2010/main" val="35071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Banking regulatory system</a:t>
            </a:r>
            <a:endParaRPr lang="en-US" dirty="0"/>
          </a:p>
        </p:txBody>
      </p:sp>
      <p:sp>
        <p:nvSpPr>
          <p:cNvPr id="3" name="Content Placeholder 2"/>
          <p:cNvSpPr>
            <a:spLocks noGrp="1"/>
          </p:cNvSpPr>
          <p:nvPr>
            <p:ph sz="quarter" idx="13"/>
          </p:nvPr>
        </p:nvSpPr>
        <p:spPr/>
        <p:txBody>
          <a:bodyPr>
            <a:normAutofit/>
          </a:bodyPr>
          <a:lstStyle/>
          <a:p>
            <a:r>
              <a:rPr lang="en-US" dirty="0" smtClean="0"/>
              <a:t>The PBOC implements China’s monetary policy.</a:t>
            </a:r>
          </a:p>
          <a:p>
            <a:r>
              <a:rPr lang="en-US" dirty="0" smtClean="0"/>
              <a:t>The China Banking Regulatory Commission (CBRC) along with the PBOC oversees China’s banking institutions.</a:t>
            </a:r>
          </a:p>
          <a:p>
            <a:r>
              <a:rPr lang="en-US" dirty="0" smtClean="0"/>
              <a:t>The State Administration of Foreign Exchange (SAFE) is responsible for the supervision and monitoring of foreign exchange transactions in China, as well as the management of the governments’ foreign exchange reserves.</a:t>
            </a:r>
          </a:p>
          <a:p>
            <a:r>
              <a:rPr lang="en-US" dirty="0" smtClean="0"/>
              <a:t>The Ministry of Finance (</a:t>
            </a:r>
            <a:r>
              <a:rPr lang="en-US" dirty="0" err="1" smtClean="0"/>
              <a:t>MoF</a:t>
            </a:r>
            <a:r>
              <a:rPr lang="en-US" dirty="0" smtClean="0"/>
              <a:t>) is responsible for China’s fiscal policies as well as the Central Government’s budget.</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13</a:t>
            </a:fld>
            <a:endParaRPr lang="en-US" dirty="0"/>
          </a:p>
        </p:txBody>
      </p:sp>
    </p:spTree>
    <p:extLst>
      <p:ext uri="{BB962C8B-B14F-4D97-AF65-F5344CB8AC3E}">
        <p14:creationId xmlns:p14="http://schemas.microsoft.com/office/powerpoint/2010/main" val="2340541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responsibilities of the PBOC </a:t>
            </a:r>
          </a:p>
        </p:txBody>
      </p:sp>
      <p:sp>
        <p:nvSpPr>
          <p:cNvPr id="3" name="Content Placeholder 2"/>
          <p:cNvSpPr>
            <a:spLocks noGrp="1"/>
          </p:cNvSpPr>
          <p:nvPr>
            <p:ph sz="quarter" idx="13"/>
          </p:nvPr>
        </p:nvSpPr>
        <p:spPr/>
        <p:txBody>
          <a:bodyPr>
            <a:normAutofit lnSpcReduction="10000"/>
          </a:bodyPr>
          <a:lstStyle/>
          <a:p>
            <a:r>
              <a:rPr lang="en-US" dirty="0" smtClean="0"/>
              <a:t>Formulating </a:t>
            </a:r>
            <a:r>
              <a:rPr lang="en-US" dirty="0"/>
              <a:t>and implementing monetary policy</a:t>
            </a:r>
          </a:p>
          <a:p>
            <a:r>
              <a:rPr lang="en-US" dirty="0"/>
              <a:t>Issuing </a:t>
            </a:r>
            <a:r>
              <a:rPr lang="en-US" dirty="0" err="1"/>
              <a:t>renminbi</a:t>
            </a:r>
            <a:r>
              <a:rPr lang="en-US" dirty="0"/>
              <a:t> </a:t>
            </a:r>
            <a:r>
              <a:rPr lang="en-US" dirty="0" smtClean="0"/>
              <a:t>(</a:t>
            </a:r>
            <a:r>
              <a:rPr lang="zh-CN" altLang="en-US" dirty="0" smtClean="0"/>
              <a:t>人民币</a:t>
            </a:r>
            <a:r>
              <a:rPr lang="en-US" altLang="zh-CN" dirty="0" smtClean="0"/>
              <a:t>) </a:t>
            </a:r>
            <a:r>
              <a:rPr lang="en-US" dirty="0" smtClean="0"/>
              <a:t>and </a:t>
            </a:r>
            <a:r>
              <a:rPr lang="en-US" dirty="0"/>
              <a:t>regulating its circulation</a:t>
            </a:r>
          </a:p>
          <a:p>
            <a:r>
              <a:rPr lang="en-US" dirty="0"/>
              <a:t>Regulating the inter-bank lending and bond markets</a:t>
            </a:r>
          </a:p>
          <a:p>
            <a:r>
              <a:rPr lang="en-US" dirty="0"/>
              <a:t>Administering foreign exchange and regulating the inter-bank foreign exchange market</a:t>
            </a:r>
          </a:p>
          <a:p>
            <a:r>
              <a:rPr lang="en-US" dirty="0"/>
              <a:t>Regulating the gold market</a:t>
            </a:r>
          </a:p>
          <a:p>
            <a:r>
              <a:rPr lang="en-US" dirty="0" smtClean="0"/>
              <a:t>Holding and managing official foreign exchange and gold reserves</a:t>
            </a:r>
          </a:p>
          <a:p>
            <a:r>
              <a:rPr lang="en-US" dirty="0" smtClean="0"/>
              <a:t>Managing the state treasury, including the issuance of treasury bonds and other government securities</a:t>
            </a:r>
          </a:p>
          <a:p>
            <a:r>
              <a:rPr lang="en-US" dirty="0" smtClean="0"/>
              <a:t>Operating the payment and settlement system</a:t>
            </a:r>
          </a:p>
          <a:p>
            <a:r>
              <a:rPr lang="en-US" dirty="0" smtClean="0"/>
              <a:t>Maintaining financial statistics and conducting financial analysis and forecasts</a:t>
            </a:r>
          </a:p>
          <a:p>
            <a:r>
              <a:rPr lang="en-US" dirty="0" smtClean="0"/>
              <a:t>Guiding and organizing anti-money laundering operations; and</a:t>
            </a:r>
          </a:p>
          <a:p>
            <a:r>
              <a:rPr lang="en-US" dirty="0" smtClean="0"/>
              <a:t>Issuing and enforcing relevant orders and regulations.</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14</a:t>
            </a:fld>
            <a:endParaRPr lang="en-US" dirty="0"/>
          </a:p>
        </p:txBody>
      </p:sp>
    </p:spTree>
    <p:extLst>
      <p:ext uri="{BB962C8B-B14F-4D97-AF65-F5344CB8AC3E}">
        <p14:creationId xmlns:p14="http://schemas.microsoft.com/office/powerpoint/2010/main" val="3300150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PBOC and monetary policy</a:t>
            </a:r>
            <a:endParaRPr lang="en-US" dirty="0"/>
          </a:p>
        </p:txBody>
      </p:sp>
      <p:sp>
        <p:nvSpPr>
          <p:cNvPr id="3" name="Content Placeholder 2"/>
          <p:cNvSpPr>
            <a:spLocks noGrp="1"/>
          </p:cNvSpPr>
          <p:nvPr>
            <p:ph sz="quarter" idx="13"/>
          </p:nvPr>
        </p:nvSpPr>
        <p:spPr/>
        <p:txBody>
          <a:bodyPr/>
          <a:lstStyle/>
          <a:p>
            <a:r>
              <a:rPr lang="en-US" dirty="0" smtClean="0"/>
              <a:t>The PBOC uses the following instruments of monetary policy:</a:t>
            </a:r>
          </a:p>
          <a:p>
            <a:pPr lvl="1"/>
            <a:r>
              <a:rPr lang="en-US" dirty="0" smtClean="0"/>
              <a:t>Setting reserve requirements for banks and other financial institutions, </a:t>
            </a:r>
          </a:p>
          <a:p>
            <a:pPr lvl="1"/>
            <a:r>
              <a:rPr lang="en-US" dirty="0" smtClean="0"/>
              <a:t>Setting the discount rate (interest rate) for intra-bank lending</a:t>
            </a:r>
          </a:p>
          <a:p>
            <a:pPr lvl="1"/>
            <a:r>
              <a:rPr lang="en-US" dirty="0" smtClean="0"/>
              <a:t>Controlling the supply of money via the issuance of currency and open market operations</a:t>
            </a:r>
          </a:p>
          <a:p>
            <a:pPr lvl="1"/>
            <a:r>
              <a:rPr lang="en-US" dirty="0" smtClean="0"/>
              <a:t>The PBOC also sets benchmark interest rates for RMB-denominated deposits and loans and allocates credit limits to Chinese banks.</a:t>
            </a:r>
          </a:p>
          <a:p>
            <a:r>
              <a:rPr lang="en-US" dirty="0" smtClean="0"/>
              <a:t>The PBOC (in contrast to the US Fed) uses changes in banks’ reserves requirements as its primary method of signaling its desire to tighten or loosen bank lending, and thereby, the money supply.  Statutory reserve requirements are around 20% in China (in 2012), whereas in the US, they are only 10% on holdings greater than $89m.</a:t>
            </a:r>
          </a:p>
          <a:p>
            <a:r>
              <a:rPr lang="en-US" dirty="0" smtClean="0"/>
              <a:t>The PBOC also uses changes in benchmark interest rates for deposits and loans in its monetary policy, but with less frequency than reserve requirement changes.</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15</a:t>
            </a:fld>
            <a:endParaRPr lang="en-US" dirty="0"/>
          </a:p>
        </p:txBody>
      </p:sp>
    </p:spTree>
    <p:extLst>
      <p:ext uri="{BB962C8B-B14F-4D97-AF65-F5344CB8AC3E}">
        <p14:creationId xmlns:p14="http://schemas.microsoft.com/office/powerpoint/2010/main" val="3731857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PBOC and monetary policy</a:t>
            </a:r>
            <a:endParaRPr lang="en-US" dirty="0"/>
          </a:p>
        </p:txBody>
      </p:sp>
      <p:sp>
        <p:nvSpPr>
          <p:cNvPr id="3" name="Content Placeholder 2"/>
          <p:cNvSpPr>
            <a:spLocks noGrp="1"/>
          </p:cNvSpPr>
          <p:nvPr>
            <p:ph sz="quarter" idx="13"/>
          </p:nvPr>
        </p:nvSpPr>
        <p:spPr>
          <a:xfrm>
            <a:off x="508000" y="1663699"/>
            <a:ext cx="11188700" cy="4478337"/>
          </a:xfrm>
        </p:spPr>
        <p:txBody>
          <a:bodyPr>
            <a:normAutofit fontScale="92500" lnSpcReduction="20000"/>
          </a:bodyPr>
          <a:lstStyle/>
          <a:p>
            <a:r>
              <a:rPr lang="en-US" dirty="0" smtClean="0"/>
              <a:t>As of July 2012, the benchmark interest rate on 1 year loans was 6%, and 6.55% on loans above 5 years.  </a:t>
            </a:r>
            <a:endParaRPr lang="en-US" dirty="0"/>
          </a:p>
          <a:p>
            <a:r>
              <a:rPr lang="en-US" dirty="0" smtClean="0"/>
              <a:t>Benchmark Demand Deposit rates were 0.35%, 1 year deposit rates were 3%, 5-year deposit rates were 4.75%.</a:t>
            </a:r>
          </a:p>
          <a:p>
            <a:r>
              <a:rPr lang="en-US" dirty="0" smtClean="0"/>
              <a:t>Under Chinese law, banks are allowed to offer interest rates within a band above and below the benchmark rates.  For example, currently bank lending rates can be no less than 90% of the benchmark rate, with no upward limit.</a:t>
            </a:r>
          </a:p>
          <a:p>
            <a:r>
              <a:rPr lang="en-US" dirty="0" smtClean="0"/>
              <a:t>However, the Chinese inflation rate averaged 5.8% from </a:t>
            </a:r>
            <a:r>
              <a:rPr lang="en-US" dirty="0"/>
              <a:t>1986 until </a:t>
            </a:r>
            <a:r>
              <a:rPr lang="en-US" dirty="0" smtClean="0"/>
              <a:t>2013.  Of late, it has been much lower.  In 2013, it was 2.51%; in 2012, it was 2.41%; in 2011, it was 4.06% and in 2010 it was 4.57%.  </a:t>
            </a:r>
          </a:p>
          <a:p>
            <a:r>
              <a:rPr lang="en-US" dirty="0" smtClean="0"/>
              <a:t>Consequently, the real interest rate offered by banks is close to zero, and has often been negative.</a:t>
            </a:r>
          </a:p>
          <a:p>
            <a:r>
              <a:rPr lang="en-US" dirty="0" smtClean="0"/>
              <a:t>Lending rates, though higher than inflation, are still not very high and real lending rates are 3% to 3.5% p.a.  Considering that real GDP growth rates are higher than 7%, it is clear that lending rates are below equilibrium; hence there is a lot of demand for loans.  However, as explained before, it is mainly the SOEs that are able to borrow at these rates.</a:t>
            </a:r>
          </a:p>
          <a:p>
            <a:r>
              <a:rPr lang="en-US" dirty="0" smtClean="0"/>
              <a:t>In late 2010, Zhou </a:t>
            </a:r>
            <a:r>
              <a:rPr lang="en-US" dirty="0" err="1" smtClean="0"/>
              <a:t>Xiaochuan</a:t>
            </a:r>
            <a:r>
              <a:rPr lang="en-US" dirty="0" smtClean="0"/>
              <a:t>, Governor of the PBOC, advocated a policy of market-based interest rates; however, this has not yet happened.  For one thing, this would put pressure on SOEs, who currently have easy access to money at low rates.</a:t>
            </a:r>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16</a:t>
            </a:fld>
            <a:endParaRPr lang="en-US" dirty="0"/>
          </a:p>
        </p:txBody>
      </p:sp>
    </p:spTree>
    <p:extLst>
      <p:ext uri="{BB962C8B-B14F-4D97-AF65-F5344CB8AC3E}">
        <p14:creationId xmlns:p14="http://schemas.microsoft.com/office/powerpoint/2010/main" val="1574937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 banking regulatory commission</a:t>
            </a:r>
            <a:endParaRPr lang="en-US" dirty="0"/>
          </a:p>
        </p:txBody>
      </p:sp>
      <p:sp>
        <p:nvSpPr>
          <p:cNvPr id="3" name="Content Placeholder 2"/>
          <p:cNvSpPr>
            <a:spLocks noGrp="1"/>
          </p:cNvSpPr>
          <p:nvPr>
            <p:ph sz="quarter" idx="13"/>
          </p:nvPr>
        </p:nvSpPr>
        <p:spPr/>
        <p:txBody>
          <a:bodyPr/>
          <a:lstStyle/>
          <a:p>
            <a:r>
              <a:rPr lang="en-US" dirty="0" smtClean="0"/>
              <a:t>The CBRC was created in 2003 following the 1997 Asian financial crisis and is responsible for the regulatory oversight of China’s banks, ensuring that they are abiding by the relevant laws and regulations and that the interests of depositors and consumers are protected.  Its main functions are:</a:t>
            </a:r>
          </a:p>
          <a:p>
            <a:pPr lvl="1"/>
            <a:r>
              <a:rPr lang="en-US" dirty="0" smtClean="0"/>
              <a:t>To authorize the establishment and business scope of banks in China</a:t>
            </a:r>
          </a:p>
          <a:p>
            <a:pPr lvl="1"/>
            <a:r>
              <a:rPr lang="en-US" dirty="0" smtClean="0"/>
              <a:t>To formulate and enforce banking regulations</a:t>
            </a:r>
          </a:p>
          <a:p>
            <a:pPr lvl="1"/>
            <a:r>
              <a:rPr lang="en-US" dirty="0" smtClean="0"/>
              <a:t>To audit and supervise all banks operating in China</a:t>
            </a:r>
          </a:p>
          <a:p>
            <a:pPr lvl="1"/>
            <a:r>
              <a:rPr lang="en-US" dirty="0" smtClean="0"/>
              <a:t>To compile and publish information on China’s banking sector.</a:t>
            </a:r>
          </a:p>
          <a:p>
            <a:pPr lvl="1"/>
            <a:r>
              <a:rPr lang="en-US" dirty="0"/>
              <a:t>To formulate </a:t>
            </a:r>
            <a:r>
              <a:rPr lang="en-US" dirty="0" smtClean="0"/>
              <a:t>proposals for the resolution </a:t>
            </a:r>
            <a:r>
              <a:rPr lang="en-US" dirty="0"/>
              <a:t>of problem deposit-taking institutions in consultation with relevant regulatory </a:t>
            </a:r>
            <a:r>
              <a:rPr lang="en-US" dirty="0" smtClean="0"/>
              <a:t>authorities</a:t>
            </a:r>
            <a:r>
              <a:rPr lang="en-US" dirty="0"/>
              <a:t>.</a:t>
            </a:r>
            <a:endParaRPr lang="en-US" dirty="0" smtClean="0"/>
          </a:p>
          <a:p>
            <a:r>
              <a:rPr lang="en-US" dirty="0" smtClean="0"/>
              <a:t>The current CBRC Chairman is Shang </a:t>
            </a:r>
            <a:r>
              <a:rPr lang="en-US" dirty="0" err="1" smtClean="0"/>
              <a:t>Fulin</a:t>
            </a:r>
            <a:r>
              <a:rPr lang="en-US" dirty="0" smtClean="0"/>
              <a:t>, who was previously the chairman of the CSRC; he </a:t>
            </a:r>
            <a:r>
              <a:rPr lang="en-US" dirty="0"/>
              <a:t>is also </a:t>
            </a:r>
            <a:r>
              <a:rPr lang="en-US" dirty="0" smtClean="0"/>
              <a:t>a member </a:t>
            </a:r>
            <a:r>
              <a:rPr lang="en-US" dirty="0"/>
              <a:t>of the Monetary Policy Committee of the </a:t>
            </a:r>
            <a:r>
              <a:rPr lang="en-US" dirty="0" smtClean="0"/>
              <a:t>PBOC.</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17</a:t>
            </a:fld>
            <a:endParaRPr lang="en-US" dirty="0"/>
          </a:p>
        </p:txBody>
      </p:sp>
    </p:spTree>
    <p:extLst>
      <p:ext uri="{BB962C8B-B14F-4D97-AF65-F5344CB8AC3E}">
        <p14:creationId xmlns:p14="http://schemas.microsoft.com/office/powerpoint/2010/main" val="13357915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China banking regulatory commission</a:t>
            </a:r>
          </a:p>
        </p:txBody>
      </p:sp>
      <p:sp>
        <p:nvSpPr>
          <p:cNvPr id="3" name="Content Placeholder 2"/>
          <p:cNvSpPr>
            <a:spLocks noGrp="1"/>
          </p:cNvSpPr>
          <p:nvPr>
            <p:ph sz="quarter" idx="13"/>
          </p:nvPr>
        </p:nvSpPr>
        <p:spPr/>
        <p:txBody>
          <a:bodyPr>
            <a:normAutofit fontScale="92500" lnSpcReduction="10000"/>
          </a:bodyPr>
          <a:lstStyle/>
          <a:p>
            <a:r>
              <a:rPr lang="en-US" dirty="0" smtClean="0"/>
              <a:t>The CBRC has generally been more cautious about the liberalization of China’s banking sector; it sees excessive deregulation and poor oversight by the US as the principal causes of the global financial crisis.</a:t>
            </a:r>
          </a:p>
          <a:p>
            <a:r>
              <a:rPr lang="en-US" dirty="0" smtClean="0"/>
              <a:t>It’s top priorities are, based on talks given by Shang </a:t>
            </a:r>
            <a:r>
              <a:rPr lang="en-US" dirty="0" err="1" smtClean="0"/>
              <a:t>Fulin</a:t>
            </a:r>
            <a:r>
              <a:rPr lang="en-US" dirty="0" smtClean="0"/>
              <a:t> in 2012 and 2013:</a:t>
            </a:r>
          </a:p>
          <a:p>
            <a:pPr lvl="1"/>
            <a:r>
              <a:rPr lang="en-US" dirty="0" smtClean="0"/>
              <a:t>To promote efficiency in banking institutions</a:t>
            </a:r>
          </a:p>
          <a:p>
            <a:pPr lvl="1"/>
            <a:r>
              <a:rPr lang="en-US" dirty="0" smtClean="0"/>
              <a:t>To improve the risk control system</a:t>
            </a:r>
          </a:p>
          <a:p>
            <a:pPr lvl="1"/>
            <a:r>
              <a:rPr lang="en-US" dirty="0" smtClean="0"/>
              <a:t>To strengthen external supervision and internal controls</a:t>
            </a:r>
          </a:p>
          <a:p>
            <a:pPr lvl="1"/>
            <a:r>
              <a:rPr lang="en-US" dirty="0" smtClean="0"/>
              <a:t>To deepen financial reform by speeding up product and service innovation especially for rural areas and SMEs</a:t>
            </a:r>
          </a:p>
          <a:p>
            <a:pPr lvl="1"/>
            <a:r>
              <a:rPr lang="en-US" dirty="0" smtClean="0"/>
              <a:t>To promote economic restructuring</a:t>
            </a:r>
          </a:p>
          <a:p>
            <a:pPr lvl="1"/>
            <a:r>
              <a:rPr lang="en-US" dirty="0" smtClean="0"/>
              <a:t>To close down illegal financial activities.</a:t>
            </a:r>
          </a:p>
          <a:p>
            <a:r>
              <a:rPr lang="en-US" dirty="0" smtClean="0"/>
              <a:t>Broadly speaking, the CBRC is in charge of individual financial institutions, whereas the PBOC pays more attention to systemic issues.</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18</a:t>
            </a:fld>
            <a:endParaRPr lang="en-US" dirty="0"/>
          </a:p>
        </p:txBody>
      </p:sp>
    </p:spTree>
    <p:extLst>
      <p:ext uri="{BB962C8B-B14F-4D97-AF65-F5344CB8AC3E}">
        <p14:creationId xmlns:p14="http://schemas.microsoft.com/office/powerpoint/2010/main" val="4032596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Ministry of finance</a:t>
            </a:r>
            <a:endParaRPr lang="en-US" dirty="0"/>
          </a:p>
        </p:txBody>
      </p:sp>
      <p:sp>
        <p:nvSpPr>
          <p:cNvPr id="3" name="Content Placeholder 2"/>
          <p:cNvSpPr>
            <a:spLocks noGrp="1"/>
          </p:cNvSpPr>
          <p:nvPr>
            <p:ph sz="quarter" idx="13"/>
          </p:nvPr>
        </p:nvSpPr>
        <p:spPr/>
        <p:txBody>
          <a:bodyPr>
            <a:normAutofit/>
          </a:bodyPr>
          <a:lstStyle/>
          <a:p>
            <a:r>
              <a:rPr lang="en-US" dirty="0" smtClean="0"/>
              <a:t>The Ministry’s current functions are:</a:t>
            </a:r>
          </a:p>
          <a:p>
            <a:pPr lvl="1"/>
            <a:r>
              <a:rPr lang="en-US" dirty="0" smtClean="0"/>
              <a:t>To formulate and implement China’s fiscal policies</a:t>
            </a:r>
          </a:p>
          <a:p>
            <a:pPr lvl="1"/>
            <a:r>
              <a:rPr lang="en-US" dirty="0" smtClean="0"/>
              <a:t>To prepare and administer the central government’s annual budget</a:t>
            </a:r>
          </a:p>
          <a:p>
            <a:pPr lvl="1"/>
            <a:r>
              <a:rPr lang="en-US" dirty="0" smtClean="0"/>
              <a:t>To propose and collect taxes for the central government</a:t>
            </a:r>
          </a:p>
          <a:p>
            <a:pPr lvl="1"/>
            <a:r>
              <a:rPr lang="en-US" dirty="0" smtClean="0"/>
              <a:t>To prepare plans for the issuance of treasury bonds and other central government debt</a:t>
            </a:r>
          </a:p>
          <a:p>
            <a:pPr lvl="1"/>
            <a:r>
              <a:rPr lang="en-US" dirty="0" smtClean="0"/>
              <a:t>To formulate and implement accounting regulations for businesses operating in China</a:t>
            </a:r>
          </a:p>
          <a:p>
            <a:pPr lvl="1"/>
            <a:r>
              <a:rPr lang="en-US" dirty="0" smtClean="0"/>
              <a:t>To collect data</a:t>
            </a:r>
          </a:p>
          <a:p>
            <a:pPr lvl="1"/>
            <a:r>
              <a:rPr lang="en-US" dirty="0" smtClean="0"/>
              <a:t>To conduct research on China’s economy and its fiscal situation</a:t>
            </a:r>
          </a:p>
          <a:p>
            <a:r>
              <a:rPr lang="en-US" dirty="0" smtClean="0"/>
              <a:t>Although it does not have as much power as it did, it still holds equity in some banks and other financial institutions, e.g. it holds 50% of the equity in the ABC.</a:t>
            </a:r>
          </a:p>
          <a:p>
            <a:r>
              <a:rPr lang="en-US" dirty="0" smtClean="0"/>
              <a:t>Its approval is necessary for all major changes in banking policy.</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19</a:t>
            </a:fld>
            <a:endParaRPr lang="en-US" dirty="0"/>
          </a:p>
        </p:txBody>
      </p:sp>
    </p:spTree>
    <p:extLst>
      <p:ext uri="{BB962C8B-B14F-4D97-AF65-F5344CB8AC3E}">
        <p14:creationId xmlns:p14="http://schemas.microsoft.com/office/powerpoint/2010/main" val="4216122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sz="quarter" idx="13"/>
          </p:nvPr>
        </p:nvSpPr>
        <p:spPr/>
        <p:txBody>
          <a:bodyPr/>
          <a:lstStyle/>
          <a:p>
            <a:r>
              <a:rPr lang="en-US" dirty="0" smtClean="0"/>
              <a:t>Beginnings of the banking system from a mono-bank and its development to a tripartite system of a central bank, a set of development banks and a set of commercial banks, in addition to a private banking sector.</a:t>
            </a:r>
          </a:p>
          <a:p>
            <a:r>
              <a:rPr lang="en-US" dirty="0" smtClean="0"/>
              <a:t>How the four major State-Owned-Banks turned State-Owned-Commercial Banks were equitized and began to trade on stock exchanges, but nevertheless remained state-controlled.</a:t>
            </a:r>
          </a:p>
          <a:p>
            <a:r>
              <a:rPr lang="en-US" dirty="0" smtClean="0"/>
              <a:t>Brief description of the other parts of the banking sector.</a:t>
            </a:r>
          </a:p>
          <a:p>
            <a:r>
              <a:rPr lang="en-US" dirty="0" smtClean="0"/>
              <a:t>Outline of the banking regulatory system consisting of the PBOC, the CBRC and the </a:t>
            </a:r>
            <a:r>
              <a:rPr lang="en-US" dirty="0" err="1" smtClean="0"/>
              <a:t>MoF</a:t>
            </a:r>
            <a:r>
              <a:rPr lang="en-US" dirty="0" smtClean="0"/>
              <a:t>.</a:t>
            </a:r>
          </a:p>
          <a:p>
            <a:r>
              <a:rPr lang="en-US" dirty="0" smtClean="0"/>
              <a:t>Bad loans and their resolution</a:t>
            </a:r>
            <a:r>
              <a:rPr lang="en-US" smtClean="0"/>
              <a:t>: NPLs </a:t>
            </a:r>
            <a:r>
              <a:rPr lang="en-US" dirty="0" smtClean="0"/>
              <a:t>and Asset Management Companies.</a:t>
            </a:r>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2</a:t>
            </a:fld>
            <a:endParaRPr lang="en-US" dirty="0"/>
          </a:p>
        </p:txBody>
      </p:sp>
    </p:spTree>
    <p:extLst>
      <p:ext uri="{BB962C8B-B14F-4D97-AF65-F5344CB8AC3E}">
        <p14:creationId xmlns:p14="http://schemas.microsoft.com/office/powerpoint/2010/main" val="1924596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t>
            </a:r>
            <a:r>
              <a:rPr lang="en-US" sz="3000" dirty="0" err="1" smtClean="0"/>
              <a:t>o</a:t>
            </a:r>
            <a:r>
              <a:rPr lang="en-US" dirty="0" err="1" smtClean="0"/>
              <a:t>f</a:t>
            </a:r>
            <a:r>
              <a:rPr lang="en-US" dirty="0" smtClean="0"/>
              <a:t>/ PBOC rivalry</a:t>
            </a:r>
            <a:endParaRPr lang="en-US" dirty="0"/>
          </a:p>
        </p:txBody>
      </p:sp>
      <p:sp>
        <p:nvSpPr>
          <p:cNvPr id="3" name="Content Placeholder 2"/>
          <p:cNvSpPr>
            <a:spLocks noGrp="1"/>
          </p:cNvSpPr>
          <p:nvPr>
            <p:ph sz="quarter" idx="13"/>
          </p:nvPr>
        </p:nvSpPr>
        <p:spPr>
          <a:xfrm>
            <a:off x="913774" y="1435100"/>
            <a:ext cx="10363826" cy="4521200"/>
          </a:xfrm>
        </p:spPr>
        <p:txBody>
          <a:bodyPr>
            <a:normAutofit fontScale="92500" lnSpcReduction="10000"/>
          </a:bodyPr>
          <a:lstStyle/>
          <a:p>
            <a:endParaRPr lang="en-US" dirty="0"/>
          </a:p>
          <a:p>
            <a:r>
              <a:rPr lang="en-US" dirty="0"/>
              <a:t>In the past, </a:t>
            </a:r>
            <a:r>
              <a:rPr lang="en-US" dirty="0" smtClean="0"/>
              <a:t>the </a:t>
            </a:r>
            <a:r>
              <a:rPr lang="en-US" dirty="0" err="1" smtClean="0"/>
              <a:t>MoF</a:t>
            </a:r>
            <a:r>
              <a:rPr lang="en-US" dirty="0" smtClean="0"/>
              <a:t> </a:t>
            </a:r>
            <a:r>
              <a:rPr lang="en-US" dirty="0"/>
              <a:t>has been at loggerheads with the PBOC.  For example, following the 1997 Asian financial crisis, the PBOC proposed direct infusion of cash to the four </a:t>
            </a:r>
            <a:r>
              <a:rPr lang="en-US" dirty="0" smtClean="0"/>
              <a:t>major </a:t>
            </a:r>
            <a:r>
              <a:rPr lang="en-US" dirty="0"/>
              <a:t>SOBs accompanied by governance reform and improved loan valuation procedures.  The </a:t>
            </a:r>
            <a:r>
              <a:rPr lang="en-US" dirty="0" err="1"/>
              <a:t>MoF</a:t>
            </a:r>
            <a:r>
              <a:rPr lang="en-US" dirty="0"/>
              <a:t> suggested a good bank/bad bank strategy whereby newly created Asset Management Companies would acquire NPLs from the ailing banks and try to collect on them.</a:t>
            </a:r>
          </a:p>
          <a:p>
            <a:r>
              <a:rPr lang="en-US" dirty="0" smtClean="0"/>
              <a:t>In 2006, China was worried about the huge unproductive dollar reserves that it was sitting on; meanwhile the dollar was also weakening causing a drop in the value of China’s wealth.  The PBOC wanted to invest this wealth directly through its affiliated organization, the </a:t>
            </a:r>
            <a:r>
              <a:rPr lang="en-US" dirty="0"/>
              <a:t>State Administration of Foreign </a:t>
            </a:r>
            <a:r>
              <a:rPr lang="en-US" dirty="0" smtClean="0"/>
              <a:t>Exchange (SAFE).  </a:t>
            </a:r>
          </a:p>
          <a:p>
            <a:r>
              <a:rPr lang="en-US" dirty="0" smtClean="0"/>
              <a:t>Ultimately, a new sovereign fund was created in 2007, </a:t>
            </a:r>
            <a:r>
              <a:rPr lang="en-US" dirty="0"/>
              <a:t>the China Investment Corporation (CIC</a:t>
            </a:r>
            <a:r>
              <a:rPr lang="en-US" dirty="0" smtClean="0"/>
              <a:t>), </a:t>
            </a:r>
            <a:r>
              <a:rPr lang="en-US" dirty="0"/>
              <a:t>staffed primarily with personnel tied to the Ministry of Finance and the </a:t>
            </a:r>
            <a:r>
              <a:rPr lang="en-US" dirty="0" smtClean="0"/>
              <a:t>National Development and Reform Commission (NDRC). </a:t>
            </a:r>
            <a:r>
              <a:rPr lang="en-US" dirty="0"/>
              <a:t>In addition, the PBOC's holdings of shares of China’s state-owned banks </a:t>
            </a:r>
            <a:r>
              <a:rPr lang="en-US" dirty="0" smtClean="0"/>
              <a:t>(under </a:t>
            </a:r>
            <a:r>
              <a:rPr lang="en-US" dirty="0"/>
              <a:t>Central </a:t>
            </a:r>
            <a:r>
              <a:rPr lang="en-US" dirty="0" err="1" smtClean="0"/>
              <a:t>Huijin</a:t>
            </a:r>
            <a:r>
              <a:rPr lang="en-US" dirty="0" smtClean="0"/>
              <a:t>, a SAFE subsidiary) were </a:t>
            </a:r>
            <a:r>
              <a:rPr lang="en-US" dirty="0"/>
              <a:t>sold to the newly created CIC at below-market prices.</a:t>
            </a:r>
            <a:endParaRPr lang="en-US" dirty="0" smtClean="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20</a:t>
            </a:fld>
            <a:endParaRPr lang="en-US" dirty="0"/>
          </a:p>
        </p:txBody>
      </p:sp>
    </p:spTree>
    <p:extLst>
      <p:ext uri="{BB962C8B-B14F-4D97-AF65-F5344CB8AC3E}">
        <p14:creationId xmlns:p14="http://schemas.microsoft.com/office/powerpoint/2010/main" val="121693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smtClean="0"/>
              <a:t>The State Administration of Foreign Exchange (SAFE) was established in 1978 as a carve out of the PBOC; it reports both to the State Council and the PBOC.  </a:t>
            </a:r>
          </a:p>
          <a:p>
            <a:r>
              <a:rPr lang="en-US" dirty="0" smtClean="0"/>
              <a:t>Its main function is to manage China’s foreign exchange, including maintaining balance of payments statistics, regulating and monitoring foreign exchange transactions, and managing China’s foreign exchange reserves.</a:t>
            </a:r>
          </a:p>
          <a:p>
            <a:r>
              <a:rPr lang="en-US" dirty="0" smtClean="0"/>
              <a:t>As the regulator of foreign exchange transactions, SAFE must approve the outlay of any forex for overseas investments by Chinese banks and companies.</a:t>
            </a:r>
          </a:p>
          <a:p>
            <a:r>
              <a:rPr lang="en-US" dirty="0" smtClean="0"/>
              <a:t>As the manager of China’s forex reserve, SAFE also acts at times like a bank, providing credit to companies seeking to make overseas investments.</a:t>
            </a:r>
          </a:p>
          <a:p>
            <a:r>
              <a:rPr lang="en-US" dirty="0" smtClean="0"/>
              <a:t>SAFE keeps the details of its investments secret, but generally invests in safe assets, such as US Treasury bonds.</a:t>
            </a:r>
          </a:p>
          <a:p>
            <a:r>
              <a:rPr lang="en-US" dirty="0" smtClean="0"/>
              <a:t>SAFE is also responsible for the regulation of Qualified foreign institutional investors (QFIIs), non-Chinese entities that are allowed to purchase stock, bonds, and other financial assets in China.</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21</a:t>
            </a:fld>
            <a:endParaRPr lang="en-US" dirty="0"/>
          </a:p>
        </p:txBody>
      </p:sp>
    </p:spTree>
    <p:extLst>
      <p:ext uri="{BB962C8B-B14F-4D97-AF65-F5344CB8AC3E}">
        <p14:creationId xmlns:p14="http://schemas.microsoft.com/office/powerpoint/2010/main" val="3543097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 management companies</a:t>
            </a:r>
            <a:endParaRPr lang="en-US" dirty="0"/>
          </a:p>
        </p:txBody>
      </p:sp>
      <p:sp>
        <p:nvSpPr>
          <p:cNvPr id="3" name="Content Placeholder 2"/>
          <p:cNvSpPr>
            <a:spLocks noGrp="1"/>
          </p:cNvSpPr>
          <p:nvPr>
            <p:ph sz="quarter" idx="13"/>
          </p:nvPr>
        </p:nvSpPr>
        <p:spPr>
          <a:xfrm>
            <a:off x="635000" y="1663700"/>
            <a:ext cx="11049000" cy="4127499"/>
          </a:xfrm>
        </p:spPr>
        <p:txBody>
          <a:bodyPr>
            <a:normAutofit fontScale="92500" lnSpcReduction="20000"/>
          </a:bodyPr>
          <a:lstStyle/>
          <a:p>
            <a:r>
              <a:rPr lang="en-US" dirty="0" smtClean="0"/>
              <a:t>In 1999, the country’s then four major banks, ABC, BOC, CCB and ICBC, were virtually insolvent because of NPLs (from loans made mostly to SOEs).</a:t>
            </a:r>
          </a:p>
          <a:p>
            <a:r>
              <a:rPr lang="en-US" dirty="0" smtClean="0"/>
              <a:t>As part of an effort to rescue the banking sector, the State Council transferred 1.4 tr. </a:t>
            </a:r>
            <a:r>
              <a:rPr lang="zh-CN" altLang="en-US" dirty="0" smtClean="0"/>
              <a:t>元</a:t>
            </a:r>
            <a:r>
              <a:rPr lang="en-US" altLang="zh-CN" dirty="0"/>
              <a:t> </a:t>
            </a:r>
            <a:r>
              <a:rPr lang="en-US" altLang="zh-CN" dirty="0" smtClean="0"/>
              <a:t>in NPLs to four newly created asset management companies (AMCs).  The NPLs of each bank were transferred to one of the new AMCs at full face value in 1999 and 2000.  However, this still left a lot of NPLs on the balance sheets of the four banks and of other Chinese banks.</a:t>
            </a:r>
          </a:p>
          <a:p>
            <a:r>
              <a:rPr lang="en-US" altLang="zh-CN" dirty="0" smtClean="0"/>
              <a:t>A second round of NPLs were transferred to the AMCs in 2004 and 2005 totaling about 1.6 tr. </a:t>
            </a:r>
            <a:r>
              <a:rPr lang="zh-CN" altLang="en-US" dirty="0" smtClean="0"/>
              <a:t>元</a:t>
            </a:r>
            <a:r>
              <a:rPr lang="en-US" altLang="zh-CN" dirty="0" smtClean="0"/>
              <a:t>, this time at a discount to face value.  Ultimately, a total of about 3.6 tr. </a:t>
            </a:r>
            <a:r>
              <a:rPr lang="zh-CN" altLang="en-US" dirty="0" smtClean="0"/>
              <a:t>元 </a:t>
            </a:r>
            <a:r>
              <a:rPr lang="en-US" altLang="zh-CN" dirty="0" smtClean="0"/>
              <a:t>in NPLs was transferred.</a:t>
            </a:r>
          </a:p>
          <a:p>
            <a:r>
              <a:rPr lang="en-US" altLang="zh-CN" dirty="0" smtClean="0"/>
              <a:t>The four AMCs were originally owned by the </a:t>
            </a:r>
            <a:r>
              <a:rPr lang="en-US" altLang="zh-CN" dirty="0" err="1" smtClean="0"/>
              <a:t>MoF</a:t>
            </a:r>
            <a:r>
              <a:rPr lang="en-US" altLang="zh-CN" dirty="0" smtClean="0"/>
              <a:t> and were supposed to recover as much of the debt as possible by debt collection, debt restructuring, debt-equity swaps, or loan repackaging and resale.  </a:t>
            </a:r>
          </a:p>
          <a:p>
            <a:r>
              <a:rPr lang="en-US" altLang="zh-CN" dirty="0" smtClean="0"/>
              <a:t>The AMCs were capitalized to the tune of 10 b. </a:t>
            </a:r>
            <a:r>
              <a:rPr lang="zh-CN" altLang="en-US" dirty="0" smtClean="0"/>
              <a:t>元 </a:t>
            </a:r>
            <a:r>
              <a:rPr lang="en-US" altLang="zh-CN" dirty="0" smtClean="0"/>
              <a:t>in initial capital by the </a:t>
            </a:r>
            <a:r>
              <a:rPr lang="en-US" altLang="zh-CN" dirty="0" err="1" smtClean="0"/>
              <a:t>MoF</a:t>
            </a:r>
            <a:r>
              <a:rPr lang="en-US" altLang="zh-CN" dirty="0" smtClean="0"/>
              <a:t> in exchange for AMC bonds.  </a:t>
            </a:r>
          </a:p>
          <a:p>
            <a:r>
              <a:rPr lang="en-US" altLang="zh-CN" dirty="0" smtClean="0"/>
              <a:t>The AMCs issued an additional 858b. </a:t>
            </a:r>
            <a:r>
              <a:rPr lang="zh-CN" altLang="en-US" dirty="0" smtClean="0"/>
              <a:t>元 </a:t>
            </a:r>
            <a:r>
              <a:rPr lang="en-US" altLang="zh-CN" dirty="0" smtClean="0"/>
              <a:t>in bonds in 2000 with a coupon yield equal to the one-year deposit rate; these bonds were mostly bought by the four major banks, which effectively put the NPLs back on the banks’ balance sheets.</a:t>
            </a:r>
            <a:endParaRPr lang="zh-CN" altLang="en-US" dirty="0"/>
          </a:p>
          <a:p>
            <a:endParaRPr lang="zh-CN" altLang="en-US" dirty="0"/>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22</a:t>
            </a:fld>
            <a:endParaRPr lang="en-US" dirty="0"/>
          </a:p>
        </p:txBody>
      </p:sp>
    </p:spTree>
    <p:extLst>
      <p:ext uri="{BB962C8B-B14F-4D97-AF65-F5344CB8AC3E}">
        <p14:creationId xmlns:p14="http://schemas.microsoft.com/office/powerpoint/2010/main" val="4177307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AMC details</a:t>
            </a:r>
            <a:endParaRPr lang="en-US" dirty="0"/>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2614089770"/>
              </p:ext>
            </p:extLst>
          </p:nvPr>
        </p:nvGraphicFramePr>
        <p:xfrm>
          <a:off x="914400" y="1727200"/>
          <a:ext cx="10363199" cy="2397760"/>
        </p:xfrm>
        <a:graphic>
          <a:graphicData uri="http://schemas.openxmlformats.org/drawingml/2006/table">
            <a:tbl>
              <a:tblPr firstRow="1" bandRow="1">
                <a:tableStyleId>{5C22544A-7EE6-4342-B048-85BDC9FD1C3A}</a:tableStyleId>
              </a:tblPr>
              <a:tblGrid>
                <a:gridCol w="838200"/>
                <a:gridCol w="1308100"/>
                <a:gridCol w="1562100"/>
                <a:gridCol w="2213428"/>
                <a:gridCol w="1480457"/>
                <a:gridCol w="1480457"/>
                <a:gridCol w="1480457"/>
              </a:tblGrid>
              <a:tr h="370840">
                <a:tc>
                  <a:txBody>
                    <a:bodyPr/>
                    <a:lstStyle/>
                    <a:p>
                      <a:r>
                        <a:rPr lang="en-US" dirty="0" smtClean="0"/>
                        <a:t>SOB</a:t>
                      </a:r>
                      <a:endParaRPr lang="en-US" dirty="0"/>
                    </a:p>
                  </a:txBody>
                  <a:tcPr/>
                </a:tc>
                <a:tc>
                  <a:txBody>
                    <a:bodyPr/>
                    <a:lstStyle/>
                    <a:p>
                      <a:r>
                        <a:rPr lang="en-US" dirty="0" smtClean="0"/>
                        <a:t>AMC</a:t>
                      </a:r>
                      <a:endParaRPr lang="en-US" dirty="0"/>
                    </a:p>
                  </a:txBody>
                  <a:tcPr/>
                </a:tc>
                <a:tc>
                  <a:txBody>
                    <a:bodyPr/>
                    <a:lstStyle/>
                    <a:p>
                      <a:r>
                        <a:rPr lang="en-US" dirty="0" smtClean="0"/>
                        <a:t>Value</a:t>
                      </a:r>
                      <a:r>
                        <a:rPr lang="en-US" baseline="0" dirty="0" smtClean="0"/>
                        <a:t> of NPLs transferred</a:t>
                      </a:r>
                      <a:endParaRPr lang="en-US" dirty="0"/>
                    </a:p>
                  </a:txBody>
                  <a:tcPr/>
                </a:tc>
                <a:tc>
                  <a:txBody>
                    <a:bodyPr/>
                    <a:lstStyle/>
                    <a:p>
                      <a:r>
                        <a:rPr lang="en-US" dirty="0" smtClean="0"/>
                        <a:t>Share of Bank’s Outstanding Loans</a:t>
                      </a:r>
                      <a:endParaRPr lang="en-US" dirty="0"/>
                    </a:p>
                  </a:txBody>
                  <a:tcPr/>
                </a:tc>
                <a:tc>
                  <a:txBody>
                    <a:bodyPr/>
                    <a:lstStyle/>
                    <a:p>
                      <a:r>
                        <a:rPr lang="en-US" dirty="0" smtClean="0"/>
                        <a:t>Disposal Ratio</a:t>
                      </a:r>
                      <a:endParaRPr lang="en-US" dirty="0"/>
                    </a:p>
                  </a:txBody>
                  <a:tcPr/>
                </a:tc>
                <a:tc>
                  <a:txBody>
                    <a:bodyPr/>
                    <a:lstStyle/>
                    <a:p>
                      <a:r>
                        <a:rPr lang="en-US" dirty="0" smtClean="0"/>
                        <a:t>Asset Recovery</a:t>
                      </a:r>
                      <a:r>
                        <a:rPr lang="en-US" baseline="0" dirty="0" smtClean="0"/>
                        <a:t> Ratio</a:t>
                      </a:r>
                      <a:endParaRPr lang="en-US" dirty="0"/>
                    </a:p>
                  </a:txBody>
                  <a:tcPr/>
                </a:tc>
                <a:tc>
                  <a:txBody>
                    <a:bodyPr/>
                    <a:lstStyle/>
                    <a:p>
                      <a:r>
                        <a:rPr lang="en-US" dirty="0" smtClean="0"/>
                        <a:t>Cash</a:t>
                      </a:r>
                      <a:r>
                        <a:rPr lang="en-US" baseline="0" dirty="0" smtClean="0"/>
                        <a:t> Recovery Ratio</a:t>
                      </a:r>
                      <a:endParaRPr lang="en-US" dirty="0"/>
                    </a:p>
                  </a:txBody>
                  <a:tcPr/>
                </a:tc>
              </a:tr>
              <a:tr h="370840">
                <a:tc>
                  <a:txBody>
                    <a:bodyPr/>
                    <a:lstStyle/>
                    <a:p>
                      <a:pPr algn="ctr"/>
                      <a:r>
                        <a:rPr lang="en-US" dirty="0" smtClean="0"/>
                        <a:t>ABC</a:t>
                      </a:r>
                      <a:endParaRPr lang="en-US" dirty="0"/>
                    </a:p>
                  </a:txBody>
                  <a:tcPr/>
                </a:tc>
                <a:tc>
                  <a:txBody>
                    <a:bodyPr/>
                    <a:lstStyle/>
                    <a:p>
                      <a:pPr algn="ctr"/>
                      <a:r>
                        <a:rPr lang="en-US" dirty="0" smtClean="0"/>
                        <a:t>Great Wall</a:t>
                      </a:r>
                      <a:endParaRPr lang="en-US" dirty="0"/>
                    </a:p>
                  </a:txBody>
                  <a:tcPr/>
                </a:tc>
                <a:tc>
                  <a:txBody>
                    <a:bodyPr/>
                    <a:lstStyle/>
                    <a:p>
                      <a:pPr algn="ctr"/>
                      <a:r>
                        <a:rPr lang="en-US" dirty="0" smtClean="0"/>
                        <a:t>345.8b. </a:t>
                      </a:r>
                      <a:r>
                        <a:rPr lang="zh-CN" altLang="en-US" dirty="0" smtClean="0"/>
                        <a:t>元</a:t>
                      </a:r>
                      <a:endParaRPr lang="en-US" dirty="0"/>
                    </a:p>
                  </a:txBody>
                  <a:tcPr/>
                </a:tc>
                <a:tc>
                  <a:txBody>
                    <a:bodyPr/>
                    <a:lstStyle/>
                    <a:p>
                      <a:pPr algn="ctr"/>
                      <a:r>
                        <a:rPr lang="en-US" dirty="0" smtClean="0"/>
                        <a:t>24.6%</a:t>
                      </a:r>
                      <a:endParaRPr lang="en-US" dirty="0"/>
                    </a:p>
                  </a:txBody>
                  <a:tcPr/>
                </a:tc>
                <a:tc>
                  <a:txBody>
                    <a:bodyPr/>
                    <a:lstStyle/>
                    <a:p>
                      <a:pPr algn="ctr"/>
                      <a:r>
                        <a:rPr lang="en-US" dirty="0" smtClean="0"/>
                        <a:t>80.11%</a:t>
                      </a:r>
                      <a:endParaRPr lang="en-US" dirty="0"/>
                    </a:p>
                  </a:txBody>
                  <a:tcPr/>
                </a:tc>
                <a:tc>
                  <a:txBody>
                    <a:bodyPr/>
                    <a:lstStyle/>
                    <a:p>
                      <a:pPr algn="ctr"/>
                      <a:r>
                        <a:rPr lang="en-US" dirty="0" smtClean="0"/>
                        <a:t>12.7%</a:t>
                      </a:r>
                      <a:endParaRPr lang="en-US" dirty="0"/>
                    </a:p>
                  </a:txBody>
                  <a:tcPr/>
                </a:tc>
                <a:tc>
                  <a:txBody>
                    <a:bodyPr/>
                    <a:lstStyle/>
                    <a:p>
                      <a:pPr algn="ctr"/>
                      <a:r>
                        <a:rPr lang="en-US" dirty="0" smtClean="0"/>
                        <a:t>10.28%</a:t>
                      </a:r>
                      <a:endParaRPr lang="en-US" dirty="0"/>
                    </a:p>
                  </a:txBody>
                  <a:tcPr/>
                </a:tc>
              </a:tr>
              <a:tr h="370840">
                <a:tc>
                  <a:txBody>
                    <a:bodyPr/>
                    <a:lstStyle/>
                    <a:p>
                      <a:pPr algn="ctr"/>
                      <a:r>
                        <a:rPr lang="en-US" dirty="0" smtClean="0"/>
                        <a:t>BOC</a:t>
                      </a:r>
                      <a:endParaRPr lang="en-US" dirty="0"/>
                    </a:p>
                  </a:txBody>
                  <a:tcPr/>
                </a:tc>
                <a:tc>
                  <a:txBody>
                    <a:bodyPr/>
                    <a:lstStyle/>
                    <a:p>
                      <a:pPr algn="ctr"/>
                      <a:r>
                        <a:rPr lang="en-US" dirty="0" smtClean="0"/>
                        <a:t>Orient</a:t>
                      </a:r>
                      <a:endParaRPr lang="en-US" dirty="0"/>
                    </a:p>
                  </a:txBody>
                  <a:tcPr/>
                </a:tc>
                <a:tc>
                  <a:txBody>
                    <a:bodyPr/>
                    <a:lstStyle/>
                    <a:p>
                      <a:pPr algn="ctr"/>
                      <a:r>
                        <a:rPr lang="en-US" dirty="0" smtClean="0"/>
                        <a:t>267.4b. </a:t>
                      </a:r>
                      <a:r>
                        <a:rPr lang="zh-CN" altLang="en-US" dirty="0" smtClean="0"/>
                        <a:t>元</a:t>
                      </a:r>
                      <a:endParaRPr lang="en-US" dirty="0"/>
                    </a:p>
                  </a:txBody>
                  <a:tcPr/>
                </a:tc>
                <a:tc>
                  <a:txBody>
                    <a:bodyPr/>
                    <a:lstStyle/>
                    <a:p>
                      <a:pPr algn="ctr"/>
                      <a:r>
                        <a:rPr lang="en-US" dirty="0" smtClean="0"/>
                        <a:t>20.4%</a:t>
                      </a:r>
                      <a:endParaRPr lang="en-US" dirty="0"/>
                    </a:p>
                  </a:txBody>
                  <a:tcPr/>
                </a:tc>
                <a:tc>
                  <a:txBody>
                    <a:bodyPr/>
                    <a:lstStyle/>
                    <a:p>
                      <a:pPr algn="ctr"/>
                      <a:r>
                        <a:rPr lang="en-US" dirty="0" smtClean="0"/>
                        <a:t>56.13%</a:t>
                      </a:r>
                      <a:endParaRPr lang="en-US" dirty="0"/>
                    </a:p>
                  </a:txBody>
                  <a:tcPr/>
                </a:tc>
                <a:tc>
                  <a:txBody>
                    <a:bodyPr/>
                    <a:lstStyle/>
                    <a:p>
                      <a:pPr algn="ctr"/>
                      <a:r>
                        <a:rPr lang="en-US" dirty="0" smtClean="0"/>
                        <a:t>27.16%</a:t>
                      </a:r>
                      <a:endParaRPr lang="en-US" dirty="0"/>
                    </a:p>
                  </a:txBody>
                  <a:tcPr/>
                </a:tc>
                <a:tc>
                  <a:txBody>
                    <a:bodyPr/>
                    <a:lstStyle/>
                    <a:p>
                      <a:pPr algn="ctr"/>
                      <a:r>
                        <a:rPr lang="en-US" dirty="0" smtClean="0"/>
                        <a:t>23.11%</a:t>
                      </a:r>
                      <a:endParaRPr lang="en-US" dirty="0"/>
                    </a:p>
                  </a:txBody>
                  <a:tcPr/>
                </a:tc>
              </a:tr>
              <a:tr h="370840">
                <a:tc>
                  <a:txBody>
                    <a:bodyPr/>
                    <a:lstStyle/>
                    <a:p>
                      <a:pPr algn="ctr"/>
                      <a:r>
                        <a:rPr lang="en-US" dirty="0" smtClean="0"/>
                        <a:t>CCB</a:t>
                      </a:r>
                      <a:endParaRPr lang="en-US" dirty="0"/>
                    </a:p>
                  </a:txBody>
                  <a:tcPr/>
                </a:tc>
                <a:tc>
                  <a:txBody>
                    <a:bodyPr/>
                    <a:lstStyle/>
                    <a:p>
                      <a:pPr algn="ctr"/>
                      <a:r>
                        <a:rPr lang="en-US" dirty="0" smtClean="0"/>
                        <a:t>Cinda</a:t>
                      </a:r>
                      <a:endParaRPr lang="en-US" dirty="0"/>
                    </a:p>
                  </a:txBody>
                  <a:tcPr/>
                </a:tc>
                <a:tc>
                  <a:txBody>
                    <a:bodyPr/>
                    <a:lstStyle/>
                    <a:p>
                      <a:pPr algn="ctr"/>
                      <a:r>
                        <a:rPr lang="en-US" dirty="0" smtClean="0"/>
                        <a:t>373.0b. </a:t>
                      </a:r>
                      <a:r>
                        <a:rPr lang="zh-CN" altLang="en-US" dirty="0" smtClean="0"/>
                        <a:t>元</a:t>
                      </a:r>
                      <a:endParaRPr lang="en-US" dirty="0"/>
                    </a:p>
                  </a:txBody>
                  <a:tcPr/>
                </a:tc>
                <a:tc>
                  <a:txBody>
                    <a:bodyPr/>
                    <a:lstStyle/>
                    <a:p>
                      <a:pPr algn="ctr"/>
                      <a:r>
                        <a:rPr lang="en-US" dirty="0" smtClean="0"/>
                        <a:t>21.7%</a:t>
                      </a:r>
                      <a:endParaRPr lang="en-US" dirty="0"/>
                    </a:p>
                  </a:txBody>
                  <a:tcPr/>
                </a:tc>
                <a:tc>
                  <a:txBody>
                    <a:bodyPr/>
                    <a:lstStyle/>
                    <a:p>
                      <a:pPr algn="ctr"/>
                      <a:r>
                        <a:rPr lang="en-US" dirty="0" smtClean="0"/>
                        <a:t>64.69%</a:t>
                      </a:r>
                      <a:endParaRPr lang="en-US" dirty="0"/>
                    </a:p>
                  </a:txBody>
                  <a:tcPr/>
                </a:tc>
                <a:tc>
                  <a:txBody>
                    <a:bodyPr/>
                    <a:lstStyle/>
                    <a:p>
                      <a:pPr algn="ctr"/>
                      <a:r>
                        <a:rPr lang="en-US" dirty="0" smtClean="0"/>
                        <a:t>34.46%</a:t>
                      </a:r>
                      <a:endParaRPr lang="en-US" dirty="0"/>
                    </a:p>
                  </a:txBody>
                  <a:tcPr/>
                </a:tc>
                <a:tc>
                  <a:txBody>
                    <a:bodyPr/>
                    <a:lstStyle/>
                    <a:p>
                      <a:pPr algn="ctr"/>
                      <a:r>
                        <a:rPr lang="en-US" dirty="0" smtClean="0"/>
                        <a:t>31.56%</a:t>
                      </a:r>
                      <a:endParaRPr lang="en-US" dirty="0"/>
                    </a:p>
                  </a:txBody>
                  <a:tcPr/>
                </a:tc>
              </a:tr>
              <a:tr h="370840">
                <a:tc>
                  <a:txBody>
                    <a:bodyPr/>
                    <a:lstStyle/>
                    <a:p>
                      <a:pPr algn="ctr"/>
                      <a:r>
                        <a:rPr lang="en-US" dirty="0" smtClean="0"/>
                        <a:t>ICBC</a:t>
                      </a:r>
                      <a:endParaRPr lang="en-US" dirty="0"/>
                    </a:p>
                  </a:txBody>
                  <a:tcPr/>
                </a:tc>
                <a:tc>
                  <a:txBody>
                    <a:bodyPr/>
                    <a:lstStyle/>
                    <a:p>
                      <a:pPr algn="ctr"/>
                      <a:r>
                        <a:rPr lang="en-US" dirty="0" smtClean="0"/>
                        <a:t>Huarong</a:t>
                      </a:r>
                      <a:endParaRPr lang="en-US" dirty="0"/>
                    </a:p>
                  </a:txBody>
                  <a:tcPr/>
                </a:tc>
                <a:tc>
                  <a:txBody>
                    <a:bodyPr/>
                    <a:lstStyle/>
                    <a:p>
                      <a:pPr algn="ctr"/>
                      <a:r>
                        <a:rPr lang="en-US" dirty="0" smtClean="0"/>
                        <a:t>407.7b. </a:t>
                      </a:r>
                      <a:r>
                        <a:rPr lang="zh-CN" altLang="en-US" dirty="0" smtClean="0"/>
                        <a:t>元</a:t>
                      </a:r>
                      <a:endParaRPr lang="en-US" dirty="0"/>
                    </a:p>
                  </a:txBody>
                  <a:tcPr/>
                </a:tc>
                <a:tc>
                  <a:txBody>
                    <a:bodyPr/>
                    <a:lstStyle/>
                    <a:p>
                      <a:pPr algn="ctr"/>
                      <a:r>
                        <a:rPr lang="en-US" dirty="0" smtClean="0"/>
                        <a:t>17.9%</a:t>
                      </a:r>
                      <a:endParaRPr lang="en-US" dirty="0"/>
                    </a:p>
                  </a:txBody>
                  <a:tcPr/>
                </a:tc>
                <a:tc>
                  <a:txBody>
                    <a:bodyPr/>
                    <a:lstStyle/>
                    <a:p>
                      <a:pPr algn="ctr"/>
                      <a:r>
                        <a:rPr lang="en-US" dirty="0" smtClean="0"/>
                        <a:t>70.11%</a:t>
                      </a:r>
                      <a:endParaRPr lang="en-US" dirty="0"/>
                    </a:p>
                  </a:txBody>
                  <a:tcPr/>
                </a:tc>
                <a:tc>
                  <a:txBody>
                    <a:bodyPr/>
                    <a:lstStyle/>
                    <a:p>
                      <a:pPr algn="ctr"/>
                      <a:r>
                        <a:rPr lang="en-US" dirty="0" smtClean="0"/>
                        <a:t>26.5%</a:t>
                      </a:r>
                      <a:endParaRPr lang="en-US" dirty="0"/>
                    </a:p>
                  </a:txBody>
                  <a:tcPr/>
                </a:tc>
                <a:tc>
                  <a:txBody>
                    <a:bodyPr/>
                    <a:lstStyle/>
                    <a:p>
                      <a:pPr algn="ctr"/>
                      <a:r>
                        <a:rPr lang="en-US" dirty="0" smtClean="0"/>
                        <a:t>22.15%</a:t>
                      </a:r>
                      <a:endParaRPr lang="en-US" dirty="0"/>
                    </a:p>
                  </a:txBody>
                  <a:tcPr/>
                </a:tc>
              </a:tr>
            </a:tbl>
          </a:graphicData>
        </a:graphic>
      </p:graphicFrame>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23</a:t>
            </a:fld>
            <a:endParaRPr lang="en-US" dirty="0"/>
          </a:p>
        </p:txBody>
      </p:sp>
      <p:sp>
        <p:nvSpPr>
          <p:cNvPr id="7" name="TextBox 6"/>
          <p:cNvSpPr txBox="1"/>
          <p:nvPr/>
        </p:nvSpPr>
        <p:spPr>
          <a:xfrm>
            <a:off x="913149" y="4597400"/>
            <a:ext cx="9600236" cy="923330"/>
          </a:xfrm>
          <a:prstGeom prst="rect">
            <a:avLst/>
          </a:prstGeom>
          <a:noFill/>
        </p:spPr>
        <p:txBody>
          <a:bodyPr wrap="square" rtlCol="0">
            <a:spAutoFit/>
          </a:bodyPr>
          <a:lstStyle/>
          <a:p>
            <a:r>
              <a:rPr lang="en-US" dirty="0" smtClean="0"/>
              <a:t>Disposal Ratio = Book Value of Assets Disposed of/Total NPLs purchased by the AMC</a:t>
            </a:r>
          </a:p>
          <a:p>
            <a:r>
              <a:rPr lang="en-US" dirty="0" smtClean="0"/>
              <a:t>Asset Recovery Ratio = Total (non-cash) Assets Recovered/Book Value of Assets Disposed of</a:t>
            </a:r>
          </a:p>
          <a:p>
            <a:r>
              <a:rPr lang="en-US" dirty="0" smtClean="0"/>
              <a:t>Cash Recovery Ratio = Cash Recovered/ </a:t>
            </a:r>
            <a:r>
              <a:rPr lang="en-US" dirty="0"/>
              <a:t>Book Value of Assets Disposed </a:t>
            </a:r>
            <a:r>
              <a:rPr lang="en-US" dirty="0" smtClean="0"/>
              <a:t>of</a:t>
            </a:r>
            <a:endParaRPr lang="en-US" dirty="0"/>
          </a:p>
        </p:txBody>
      </p:sp>
    </p:spTree>
    <p:extLst>
      <p:ext uri="{BB962C8B-B14F-4D97-AF65-F5344CB8AC3E}">
        <p14:creationId xmlns:p14="http://schemas.microsoft.com/office/powerpoint/2010/main" val="2786211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Asset management companies</a:t>
            </a:r>
          </a:p>
        </p:txBody>
      </p:sp>
      <p:sp>
        <p:nvSpPr>
          <p:cNvPr id="3" name="Content Placeholder 2"/>
          <p:cNvSpPr>
            <a:spLocks noGrp="1"/>
          </p:cNvSpPr>
          <p:nvPr>
            <p:ph sz="quarter" idx="13"/>
          </p:nvPr>
        </p:nvSpPr>
        <p:spPr/>
        <p:txBody>
          <a:bodyPr>
            <a:normAutofit fontScale="92500" lnSpcReduction="20000"/>
          </a:bodyPr>
          <a:lstStyle/>
          <a:p>
            <a:r>
              <a:rPr lang="en-US" altLang="zh-CN" dirty="0" smtClean="0"/>
              <a:t>The </a:t>
            </a:r>
            <a:r>
              <a:rPr lang="en-US" altLang="zh-CN" dirty="0"/>
              <a:t>AMCs sold some of the NPLs by bundling bad loans by province, debtor or investor and selling them to foreign and domestic investors, including Bank of America, BNY Mellon, Cargill and Citigroup</a:t>
            </a:r>
            <a:r>
              <a:rPr lang="en-US" altLang="zh-CN" dirty="0" smtClean="0"/>
              <a:t>.</a:t>
            </a:r>
          </a:p>
          <a:p>
            <a:r>
              <a:rPr lang="en-US" altLang="zh-CN" dirty="0" smtClean="0"/>
              <a:t>Recovery rates have been low – the cash recovery rate was 20.8%, and the asset recovery rate was 24.2% . Since the easier-to-collect loans were probably dealt with first, the chances of further recovery are slight.</a:t>
            </a:r>
          </a:p>
          <a:p>
            <a:r>
              <a:rPr lang="en-US" altLang="zh-CN" dirty="0" smtClean="0"/>
              <a:t>The MOF subsequently allowed the AMCs to engage in a broader range of asset management activities, including purchasing shares in other companies.</a:t>
            </a:r>
          </a:p>
          <a:p>
            <a:r>
              <a:rPr lang="en-US" altLang="zh-CN" dirty="0" smtClean="0"/>
              <a:t>Minority interests in the AMCs were also sold to selected domestic investors, including the original policy banks themselves (ABC, CCB and ICBC).</a:t>
            </a:r>
          </a:p>
          <a:p>
            <a:r>
              <a:rPr lang="en-US" altLang="zh-CN" dirty="0" smtClean="0"/>
              <a:t>The problem of unresolved NPLs remains a big problem for Chinese banks, since the original management deficiencies that created them continue to exist.</a:t>
            </a:r>
          </a:p>
          <a:p>
            <a:r>
              <a:rPr lang="en-US" altLang="zh-CN" dirty="0" smtClean="0"/>
              <a:t>Apparently the Chinese government plans to issue an IPO in Cinda</a:t>
            </a:r>
            <a:r>
              <a:rPr lang="en-US" altLang="zh-CN" dirty="0"/>
              <a:t>, one of the AMCs (http://</a:t>
            </a:r>
            <a:r>
              <a:rPr lang="en-US" altLang="zh-CN" dirty="0" smtClean="0"/>
              <a:t>www.scmp.com/business/china-business/article/1297653/chinas-insolvent-toxic-waste-dump-cinda-sale).</a:t>
            </a:r>
            <a:endParaRPr lang="zh-CN" altLang="en-US" dirty="0"/>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24</a:t>
            </a:fld>
            <a:endParaRPr lang="en-US" dirty="0"/>
          </a:p>
        </p:txBody>
      </p:sp>
    </p:spTree>
    <p:extLst>
      <p:ext uri="{BB962C8B-B14F-4D97-AF65-F5344CB8AC3E}">
        <p14:creationId xmlns:p14="http://schemas.microsoft.com/office/powerpoint/2010/main" val="25536400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sz="quarter" idx="13"/>
          </p:nvPr>
        </p:nvSpPr>
        <p:spPr/>
        <p:txBody>
          <a:bodyPr/>
          <a:lstStyle/>
          <a:p>
            <a:r>
              <a:rPr lang="en-US" dirty="0" smtClean="0"/>
              <a:t>The current structure of the banking sector is, to some extent, an outcome of historical events and prior decisions.</a:t>
            </a:r>
          </a:p>
          <a:p>
            <a:r>
              <a:rPr lang="en-US" dirty="0" smtClean="0"/>
              <a:t>The State owns a large part of all the large banks.</a:t>
            </a:r>
          </a:p>
          <a:p>
            <a:r>
              <a:rPr lang="en-US" dirty="0" smtClean="0"/>
              <a:t>The State is directly involved in the appointment of the important managers of </a:t>
            </a:r>
            <a:r>
              <a:rPr lang="en-US" dirty="0"/>
              <a:t>large </a:t>
            </a:r>
            <a:r>
              <a:rPr lang="en-US" dirty="0" smtClean="0"/>
              <a:t>banks and other personnel decisions.</a:t>
            </a:r>
          </a:p>
          <a:p>
            <a:r>
              <a:rPr lang="en-US" dirty="0" smtClean="0"/>
              <a:t>The State interferes in the loan approval process in order to benefit SOEs.</a:t>
            </a:r>
          </a:p>
          <a:p>
            <a:r>
              <a:rPr lang="en-US" dirty="0" smtClean="0"/>
              <a:t>This has resulted in high levels of NPLs, a situation which has still not been resolved.</a:t>
            </a:r>
          </a:p>
          <a:p>
            <a:r>
              <a:rPr lang="en-US" dirty="0" smtClean="0"/>
              <a:t>Borrowing and lending rates are set or controlled by the PBOC, which, compounded by the absence of other investment opportunities, has resulted in financial repression.</a:t>
            </a:r>
          </a:p>
          <a:p>
            <a:r>
              <a:rPr lang="en-US" dirty="0" smtClean="0"/>
              <a:t>Since the major banks are State-owned and are forced to lend to SOEs, they are bankruptcy-remote; this leads to a continuing problem of moral hazard.</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25</a:t>
            </a:fld>
            <a:endParaRPr lang="en-US" dirty="0"/>
          </a:p>
        </p:txBody>
      </p:sp>
    </p:spTree>
    <p:extLst>
      <p:ext uri="{BB962C8B-B14F-4D97-AF65-F5344CB8AC3E}">
        <p14:creationId xmlns:p14="http://schemas.microsoft.com/office/powerpoint/2010/main" val="796462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developments</a:t>
            </a:r>
            <a:endParaRPr lang="en-US" dirty="0"/>
          </a:p>
        </p:txBody>
      </p:sp>
      <p:sp>
        <p:nvSpPr>
          <p:cNvPr id="3" name="Content Placeholder 2"/>
          <p:cNvSpPr>
            <a:spLocks noGrp="1"/>
          </p:cNvSpPr>
          <p:nvPr>
            <p:ph sz="quarter" idx="13"/>
          </p:nvPr>
        </p:nvSpPr>
        <p:spPr>
          <a:xfrm>
            <a:off x="635000" y="1663700"/>
            <a:ext cx="10909300" cy="4478337"/>
          </a:xfrm>
        </p:spPr>
        <p:txBody>
          <a:bodyPr>
            <a:normAutofit fontScale="92500" lnSpcReduction="10000"/>
          </a:bodyPr>
          <a:lstStyle/>
          <a:p>
            <a:r>
              <a:rPr lang="en-US" dirty="0" smtClean="0"/>
              <a:t>Prior to 1978, the Chinese banking system was largely government-owned and isolated from the global economy.  The banks were subservient to the requirements of China’s central planned economy.  The PBOC was the central bank, as well as the only commercial bank, and it was under the control of the Ministry of Finance (MOF).</a:t>
            </a:r>
          </a:p>
          <a:p>
            <a:r>
              <a:rPr lang="en-US" dirty="0" smtClean="0"/>
              <a:t>However, once China moved to a market-based system, centrally planned and directed banking couldn’t work.  By the end of 1979, the PBOC became a separate entity, independent of the MOF.</a:t>
            </a:r>
          </a:p>
          <a:p>
            <a:r>
              <a:rPr lang="en-US" dirty="0" smtClean="0"/>
              <a:t>In the 1980s, four state owned specialized banks (SOBs) were established to take care of banking proper, while the PBOC maintained its central banking functions: </a:t>
            </a:r>
          </a:p>
          <a:p>
            <a:pPr lvl="1"/>
            <a:r>
              <a:rPr lang="en-US" dirty="0" smtClean="0"/>
              <a:t>the Bank of China (BOC), specializing in transactions relating to foreign trade and investment</a:t>
            </a:r>
          </a:p>
          <a:p>
            <a:pPr lvl="1"/>
            <a:r>
              <a:rPr lang="en-US" dirty="0" smtClean="0"/>
              <a:t>The Agricultural Bank of China (ABC</a:t>
            </a:r>
            <a:r>
              <a:rPr lang="en-US" dirty="0" smtClean="0"/>
              <a:t>), originally established in 1951 by Mao as the rural unit of the PBOC, </a:t>
            </a:r>
            <a:r>
              <a:rPr lang="en-US" dirty="0" smtClean="0"/>
              <a:t>was reestablished in 1979 </a:t>
            </a:r>
            <a:r>
              <a:rPr lang="en-US" dirty="0" smtClean="0"/>
              <a:t>to deal with </a:t>
            </a:r>
            <a:r>
              <a:rPr lang="en-US" dirty="0" smtClean="0"/>
              <a:t>banking business in rural </a:t>
            </a:r>
            <a:r>
              <a:rPr lang="en-US" dirty="0" smtClean="0"/>
              <a:t>areas.</a:t>
            </a:r>
            <a:endParaRPr lang="en-US" dirty="0" smtClean="0"/>
          </a:p>
          <a:p>
            <a:pPr lvl="1"/>
            <a:r>
              <a:rPr lang="en-US" dirty="0" smtClean="0"/>
              <a:t>The China Construction Bank (CCB) handled transactions related to fixed investment especially in manufacturing and </a:t>
            </a:r>
          </a:p>
          <a:p>
            <a:pPr lvl="1"/>
            <a:r>
              <a:rPr lang="en-US" dirty="0" smtClean="0"/>
              <a:t>The Industrial and Commercial Bank of China (ICBC) was formed in 1984, out of a PBOC branch, to take over the rest of the commercial transactions of the PBOC.</a:t>
            </a:r>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3</a:t>
            </a:fld>
            <a:endParaRPr lang="en-US" dirty="0"/>
          </a:p>
        </p:txBody>
      </p:sp>
    </p:spTree>
    <p:extLst>
      <p:ext uri="{BB962C8B-B14F-4D97-AF65-F5344CB8AC3E}">
        <p14:creationId xmlns:p14="http://schemas.microsoft.com/office/powerpoint/2010/main" val="2969554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banking system</a:t>
            </a:r>
            <a:endParaRPr lang="en-US" dirty="0"/>
          </a:p>
        </p:txBody>
      </p:sp>
      <p:sp>
        <p:nvSpPr>
          <p:cNvPr id="3" name="Content Placeholder 2"/>
          <p:cNvSpPr>
            <a:spLocks noGrp="1"/>
          </p:cNvSpPr>
          <p:nvPr>
            <p:ph sz="quarter" idx="13"/>
          </p:nvPr>
        </p:nvSpPr>
        <p:spPr>
          <a:xfrm>
            <a:off x="444500" y="1663700"/>
            <a:ext cx="11252200" cy="4368800"/>
          </a:xfrm>
        </p:spPr>
        <p:txBody>
          <a:bodyPr>
            <a:normAutofit fontScale="92500" lnSpcReduction="20000"/>
          </a:bodyPr>
          <a:lstStyle/>
          <a:p>
            <a:r>
              <a:rPr lang="en-US" dirty="0" smtClean="0"/>
              <a:t>In 1993, China’s State Council promulgated a “Decision Regarding Reform of the Financing System.”  This was followed in 1995 by the “Law on Commercial Banks.”  The four specialized banks now became state-owned commercial banks.  </a:t>
            </a:r>
          </a:p>
          <a:p>
            <a:r>
              <a:rPr lang="en-US" dirty="0" smtClean="0"/>
              <a:t>In 1994, three wholly state-owned policy banks were set </a:t>
            </a:r>
            <a:r>
              <a:rPr lang="en-US" dirty="0"/>
              <a:t>up to take over the development </a:t>
            </a:r>
            <a:r>
              <a:rPr lang="en-US" dirty="0" smtClean="0"/>
              <a:t>function, i.e</a:t>
            </a:r>
            <a:r>
              <a:rPr lang="en-US" dirty="0"/>
              <a:t>. they follow a non-commercial development agenda, for the most part</a:t>
            </a:r>
            <a:r>
              <a:rPr lang="en-US" dirty="0" smtClean="0"/>
              <a:t>.</a:t>
            </a:r>
          </a:p>
          <a:p>
            <a:pPr lvl="1"/>
            <a:r>
              <a:rPr lang="en-US" dirty="0" smtClean="0"/>
              <a:t>the Agricultural </a:t>
            </a:r>
            <a:r>
              <a:rPr lang="en-US" dirty="0"/>
              <a:t>Development Bank (distinct from the ABC) which is supposed to support the development of agriculture and rural areas</a:t>
            </a:r>
          </a:p>
          <a:p>
            <a:pPr lvl="1"/>
            <a:r>
              <a:rPr lang="en-US" dirty="0"/>
              <a:t>China Exim Bank, which provides financial services to promote Chinese exports, particularly of high-tech and new-tech products and facilitates the import of technologically advanced machinery and equipment.</a:t>
            </a:r>
          </a:p>
          <a:p>
            <a:pPr lvl="1"/>
            <a:r>
              <a:rPr lang="en-US" dirty="0"/>
              <a:t>the China Development Bank (CDB), </a:t>
            </a:r>
            <a:r>
              <a:rPr lang="en-US" dirty="0" smtClean="0"/>
              <a:t>which </a:t>
            </a:r>
            <a:r>
              <a:rPr lang="en-US" dirty="0"/>
              <a:t>was responsible </a:t>
            </a:r>
            <a:r>
              <a:rPr lang="en-US" dirty="0" smtClean="0"/>
              <a:t>for </a:t>
            </a:r>
            <a:r>
              <a:rPr lang="en-US" dirty="0"/>
              <a:t>raising funds for large infrastructure projects. However, the CDB has started to be involved in commercial loans (see </a:t>
            </a:r>
            <a:r>
              <a:rPr lang="en-US" dirty="0">
                <a:hlinkClick r:id="rId2"/>
              </a:rPr>
              <a:t>http://online.wsj.com/news/articles/SB10000872396390443847404577631433239050666</a:t>
            </a:r>
            <a:r>
              <a:rPr lang="en-US" dirty="0" smtClean="0"/>
              <a:t>).</a:t>
            </a:r>
          </a:p>
          <a:p>
            <a:r>
              <a:rPr lang="en-US" dirty="0" smtClean="0"/>
              <a:t>In addition, there are smaller state-owned banks, such as the Bank </a:t>
            </a:r>
            <a:r>
              <a:rPr lang="en-US" dirty="0"/>
              <a:t>of </a:t>
            </a:r>
            <a:r>
              <a:rPr lang="en-US" dirty="0" smtClean="0"/>
              <a:t>Communications (restructured in 1986), and </a:t>
            </a:r>
            <a:r>
              <a:rPr lang="en-US" dirty="0" err="1"/>
              <a:t>Huaxia</a:t>
            </a:r>
            <a:r>
              <a:rPr lang="en-US" dirty="0"/>
              <a:t> </a:t>
            </a:r>
            <a:r>
              <a:rPr lang="en-US" dirty="0" smtClean="0"/>
              <a:t>Bank (set up in 1992), which became formal joint-stock commercial banks in 1995.</a:t>
            </a:r>
          </a:p>
          <a:p>
            <a:r>
              <a:rPr lang="en-US" dirty="0" smtClean="0"/>
              <a:t>Starting in 2005, China began transforming the wholly state-owned banks into joint-stock corporations, a process that has been called equitization or corporatization.</a:t>
            </a:r>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4</a:t>
            </a:fld>
            <a:endParaRPr lang="en-US" dirty="0"/>
          </a:p>
        </p:txBody>
      </p:sp>
    </p:spTree>
    <p:extLst>
      <p:ext uri="{BB962C8B-B14F-4D97-AF65-F5344CB8AC3E}">
        <p14:creationId xmlns:p14="http://schemas.microsoft.com/office/powerpoint/2010/main" val="2689079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172006"/>
            <a:ext cx="10364451" cy="1085295"/>
          </a:xfrm>
        </p:spPr>
        <p:txBody>
          <a:bodyPr/>
          <a:lstStyle/>
          <a:p>
            <a:r>
              <a:rPr lang="en-US" dirty="0" smtClean="0"/>
              <a:t>State owned banks</a:t>
            </a:r>
            <a:endParaRPr lang="en-US" dirty="0"/>
          </a:p>
        </p:txBody>
      </p:sp>
      <p:sp>
        <p:nvSpPr>
          <p:cNvPr id="3" name="Content Placeholder 2"/>
          <p:cNvSpPr>
            <a:spLocks noGrp="1"/>
          </p:cNvSpPr>
          <p:nvPr>
            <p:ph sz="quarter" idx="13"/>
          </p:nvPr>
        </p:nvSpPr>
        <p:spPr>
          <a:xfrm>
            <a:off x="914086" y="988459"/>
            <a:ext cx="10363826" cy="825500"/>
          </a:xfrm>
        </p:spPr>
        <p:txBody>
          <a:bodyPr/>
          <a:lstStyle/>
          <a:p>
            <a:r>
              <a:rPr lang="en-US" dirty="0" smtClean="0"/>
              <a:t>The original policy banks, as well as some of the state-owned commercial banks, have now been equitized.  Here are some details of the largest equitized banks.</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92433412"/>
              </p:ext>
            </p:extLst>
          </p:nvPr>
        </p:nvGraphicFramePr>
        <p:xfrm>
          <a:off x="184149" y="1648619"/>
          <a:ext cx="11823699" cy="4389120"/>
        </p:xfrm>
        <a:graphic>
          <a:graphicData uri="http://schemas.openxmlformats.org/drawingml/2006/table">
            <a:tbl>
              <a:tblPr firstRow="1" bandRow="1">
                <a:tableStyleId>{5C22544A-7EE6-4342-B048-85BDC9FD1C3A}</a:tableStyleId>
              </a:tblPr>
              <a:tblGrid>
                <a:gridCol w="2933700"/>
                <a:gridCol w="1117600"/>
                <a:gridCol w="2578100"/>
                <a:gridCol w="5194299"/>
              </a:tblGrid>
              <a:tr h="370840">
                <a:tc>
                  <a:txBody>
                    <a:bodyPr/>
                    <a:lstStyle/>
                    <a:p>
                      <a:r>
                        <a:rPr lang="en-US" dirty="0" smtClean="0"/>
                        <a:t>Bank</a:t>
                      </a:r>
                      <a:endParaRPr lang="en-US" dirty="0"/>
                    </a:p>
                  </a:txBody>
                  <a:tcPr/>
                </a:tc>
                <a:tc>
                  <a:txBody>
                    <a:bodyPr/>
                    <a:lstStyle/>
                    <a:p>
                      <a:r>
                        <a:rPr lang="en-US" dirty="0" smtClean="0"/>
                        <a:t>Market Capital</a:t>
                      </a:r>
                      <a:endParaRPr lang="en-US" dirty="0"/>
                    </a:p>
                  </a:txBody>
                  <a:tcPr/>
                </a:tc>
                <a:tc>
                  <a:txBody>
                    <a:bodyPr/>
                    <a:lstStyle/>
                    <a:p>
                      <a:r>
                        <a:rPr lang="en-US" dirty="0" smtClean="0"/>
                        <a:t>State Holdings of Outstanding</a:t>
                      </a:r>
                      <a:r>
                        <a:rPr lang="en-US" baseline="0" dirty="0" smtClean="0"/>
                        <a:t> Shares</a:t>
                      </a:r>
                      <a:endParaRPr lang="en-US" dirty="0"/>
                    </a:p>
                  </a:txBody>
                  <a:tcPr/>
                </a:tc>
                <a:tc>
                  <a:txBody>
                    <a:bodyPr/>
                    <a:lstStyle/>
                    <a:p>
                      <a:r>
                        <a:rPr lang="en-US" dirty="0" smtClean="0"/>
                        <a:t>Foreign Investors</a:t>
                      </a:r>
                      <a:endParaRPr lang="en-US" dirty="0"/>
                    </a:p>
                  </a:txBody>
                  <a:tcPr/>
                </a:tc>
              </a:tr>
              <a:tr h="370840">
                <a:tc>
                  <a:txBody>
                    <a:bodyPr/>
                    <a:lstStyle/>
                    <a:p>
                      <a:r>
                        <a:rPr lang="en-US" dirty="0" err="1" smtClean="0"/>
                        <a:t>Agric</a:t>
                      </a:r>
                      <a:r>
                        <a:rPr lang="en-US" baseline="0" dirty="0" smtClean="0"/>
                        <a:t> </a:t>
                      </a:r>
                      <a:r>
                        <a:rPr lang="en-US" baseline="0" dirty="0" smtClean="0"/>
                        <a:t>Bank of </a:t>
                      </a:r>
                      <a:r>
                        <a:rPr lang="en-US" baseline="0" dirty="0" smtClean="0"/>
                        <a:t>China, IPO July 2010, HK &amp; Shanghai</a:t>
                      </a:r>
                      <a:endParaRPr lang="en-US" dirty="0"/>
                    </a:p>
                  </a:txBody>
                  <a:tcPr/>
                </a:tc>
                <a:tc>
                  <a:txBody>
                    <a:bodyPr/>
                    <a:lstStyle/>
                    <a:p>
                      <a:r>
                        <a:rPr lang="en-US" dirty="0" smtClean="0"/>
                        <a:t>$1.019 </a:t>
                      </a:r>
                      <a:r>
                        <a:rPr lang="en-US" dirty="0" err="1" smtClean="0"/>
                        <a:t>tr</a:t>
                      </a:r>
                      <a:endParaRPr lang="en-US" dirty="0"/>
                    </a:p>
                  </a:txBody>
                  <a:tcPr/>
                </a:tc>
                <a:tc>
                  <a:txBody>
                    <a:bodyPr/>
                    <a:lstStyle/>
                    <a:p>
                      <a:r>
                        <a:rPr lang="en-US" dirty="0" smtClean="0"/>
                        <a:t>83.13%</a:t>
                      </a:r>
                      <a:endParaRPr lang="en-US" dirty="0"/>
                    </a:p>
                  </a:txBody>
                  <a:tcPr/>
                </a:tc>
                <a:tc>
                  <a:txBody>
                    <a:bodyPr/>
                    <a:lstStyle/>
                    <a:p>
                      <a:r>
                        <a:rPr lang="en-US" dirty="0" smtClean="0"/>
                        <a:t>Standard Chartered,</a:t>
                      </a:r>
                      <a:r>
                        <a:rPr lang="en-US" baseline="0" dirty="0" smtClean="0"/>
                        <a:t> Qatar </a:t>
                      </a:r>
                      <a:r>
                        <a:rPr lang="en-US" baseline="0" dirty="0" err="1" smtClean="0"/>
                        <a:t>Inv</a:t>
                      </a:r>
                      <a:r>
                        <a:rPr lang="en-US" baseline="0" dirty="0" smtClean="0"/>
                        <a:t> </a:t>
                      </a:r>
                      <a:r>
                        <a:rPr lang="en-US" baseline="0" dirty="0" smtClean="0"/>
                        <a:t>Authority, Kuwait </a:t>
                      </a:r>
                      <a:r>
                        <a:rPr lang="en-US" baseline="0" dirty="0" err="1" smtClean="0"/>
                        <a:t>Inv</a:t>
                      </a:r>
                      <a:r>
                        <a:rPr lang="en-US" baseline="0" dirty="0" smtClean="0"/>
                        <a:t> Authority, </a:t>
                      </a:r>
                      <a:r>
                        <a:rPr lang="en-US" baseline="0" dirty="0" err="1" smtClean="0"/>
                        <a:t>Rabobank</a:t>
                      </a:r>
                      <a:r>
                        <a:rPr lang="en-US" baseline="0" dirty="0" smtClean="0"/>
                        <a:t> (Dutch), Archer Daniels Midland</a:t>
                      </a:r>
                      <a:endParaRPr lang="en-US" dirty="0"/>
                    </a:p>
                  </a:txBody>
                  <a:tcPr/>
                </a:tc>
              </a:tr>
              <a:tr h="370840">
                <a:tc>
                  <a:txBody>
                    <a:bodyPr/>
                    <a:lstStyle/>
                    <a:p>
                      <a:r>
                        <a:rPr lang="en-US" dirty="0" smtClean="0"/>
                        <a:t>Bank of </a:t>
                      </a:r>
                      <a:r>
                        <a:rPr lang="en-US" dirty="0" smtClean="0"/>
                        <a:t>China, IPO June</a:t>
                      </a:r>
                      <a:r>
                        <a:rPr lang="en-US" baseline="0" dirty="0" smtClean="0"/>
                        <a:t> 2006, HK</a:t>
                      </a:r>
                      <a:endParaRPr lang="en-US" dirty="0"/>
                    </a:p>
                  </a:txBody>
                  <a:tcPr/>
                </a:tc>
                <a:tc>
                  <a:txBody>
                    <a:bodyPr/>
                    <a:lstStyle/>
                    <a:p>
                      <a:r>
                        <a:rPr lang="en-US" dirty="0" smtClean="0"/>
                        <a:t>$1.084 </a:t>
                      </a:r>
                      <a:r>
                        <a:rPr lang="en-US" dirty="0" err="1" smtClean="0"/>
                        <a:t>tr</a:t>
                      </a:r>
                      <a:endParaRPr lang="en-US" dirty="0"/>
                    </a:p>
                  </a:txBody>
                  <a:tcPr/>
                </a:tc>
                <a:tc>
                  <a:txBody>
                    <a:bodyPr/>
                    <a:lstStyle/>
                    <a:p>
                      <a:r>
                        <a:rPr lang="en-US" dirty="0" smtClean="0"/>
                        <a:t>67.53%</a:t>
                      </a:r>
                      <a:endParaRPr lang="en-US" dirty="0"/>
                    </a:p>
                  </a:txBody>
                  <a:tcPr/>
                </a:tc>
                <a:tc>
                  <a:txBody>
                    <a:bodyPr/>
                    <a:lstStyle/>
                    <a:p>
                      <a:r>
                        <a:rPr lang="en-US" dirty="0" smtClean="0"/>
                        <a:t>Li Ka-</a:t>
                      </a:r>
                      <a:r>
                        <a:rPr lang="en-US" dirty="0" err="1" smtClean="0"/>
                        <a:t>Shing</a:t>
                      </a:r>
                      <a:r>
                        <a:rPr lang="en-US" baseline="0" dirty="0" smtClean="0"/>
                        <a:t> Foundation (0.48%), </a:t>
                      </a:r>
                      <a:r>
                        <a:rPr lang="en-US" dirty="0" smtClean="0"/>
                        <a:t> Fullerton Financial Holdings </a:t>
                      </a:r>
                      <a:r>
                        <a:rPr lang="en-US" dirty="0" smtClean="0"/>
                        <a:t>(</a:t>
                      </a:r>
                      <a:r>
                        <a:rPr lang="en-US" dirty="0" err="1" smtClean="0"/>
                        <a:t>Temasek</a:t>
                      </a:r>
                      <a:r>
                        <a:rPr lang="en-US" dirty="0" smtClean="0"/>
                        <a:t> Singapore subsidiary 4.1</a:t>
                      </a:r>
                      <a:r>
                        <a:rPr lang="en-US" dirty="0" smtClean="0"/>
                        <a:t>%)</a:t>
                      </a:r>
                      <a:endParaRPr lang="en-US" dirty="0"/>
                    </a:p>
                  </a:txBody>
                  <a:tcPr/>
                </a:tc>
              </a:tr>
              <a:tr h="370840">
                <a:tc>
                  <a:txBody>
                    <a:bodyPr/>
                    <a:lstStyle/>
                    <a:p>
                      <a:r>
                        <a:rPr lang="en-US" dirty="0" smtClean="0"/>
                        <a:t>Bank of </a:t>
                      </a:r>
                      <a:r>
                        <a:rPr lang="en-US" dirty="0" smtClean="0"/>
                        <a:t>Communications, IPO June</a:t>
                      </a:r>
                      <a:r>
                        <a:rPr lang="en-US" baseline="0" dirty="0" smtClean="0"/>
                        <a:t> 2005, HK</a:t>
                      </a:r>
                      <a:endParaRPr lang="en-US" dirty="0"/>
                    </a:p>
                  </a:txBody>
                  <a:tcPr/>
                </a:tc>
                <a:tc>
                  <a:txBody>
                    <a:bodyPr/>
                    <a:lstStyle/>
                    <a:p>
                      <a:r>
                        <a:rPr lang="en-US" dirty="0" smtClean="0"/>
                        <a:t>$398 </a:t>
                      </a:r>
                      <a:r>
                        <a:rPr lang="en-US" dirty="0" err="1" smtClean="0"/>
                        <a:t>tr</a:t>
                      </a:r>
                      <a:endParaRPr lang="en-US" dirty="0"/>
                    </a:p>
                  </a:txBody>
                  <a:tcPr/>
                </a:tc>
                <a:tc>
                  <a:txBody>
                    <a:bodyPr/>
                    <a:lstStyle/>
                    <a:p>
                      <a:r>
                        <a:rPr lang="en-US" dirty="0" smtClean="0"/>
                        <a:t>26.52%</a:t>
                      </a:r>
                      <a:endParaRPr lang="en-US" dirty="0"/>
                    </a:p>
                  </a:txBody>
                  <a:tcPr/>
                </a:tc>
                <a:tc>
                  <a:txBody>
                    <a:bodyPr/>
                    <a:lstStyle/>
                    <a:p>
                      <a:r>
                        <a:rPr lang="en-US" dirty="0" smtClean="0"/>
                        <a:t>HSBC (18.6%)</a:t>
                      </a:r>
                      <a:endParaRPr lang="en-US" dirty="0"/>
                    </a:p>
                  </a:txBody>
                  <a:tcPr/>
                </a:tc>
              </a:tr>
              <a:tr h="370840">
                <a:tc>
                  <a:txBody>
                    <a:bodyPr/>
                    <a:lstStyle/>
                    <a:p>
                      <a:r>
                        <a:rPr lang="en-US" dirty="0" smtClean="0"/>
                        <a:t>China Construction </a:t>
                      </a:r>
                      <a:r>
                        <a:rPr lang="en-US" dirty="0" smtClean="0"/>
                        <a:t>Bank, IPO October 2005, HK</a:t>
                      </a:r>
                      <a:endParaRPr lang="en-US" dirty="0"/>
                    </a:p>
                  </a:txBody>
                  <a:tcPr/>
                </a:tc>
                <a:tc>
                  <a:txBody>
                    <a:bodyPr/>
                    <a:lstStyle/>
                    <a:p>
                      <a:r>
                        <a:rPr lang="en-US" dirty="0" smtClean="0"/>
                        <a:t>$1.717 </a:t>
                      </a:r>
                      <a:r>
                        <a:rPr lang="en-US" dirty="0" err="1" smtClean="0"/>
                        <a:t>tr</a:t>
                      </a:r>
                      <a:endParaRPr lang="en-US" dirty="0"/>
                    </a:p>
                  </a:txBody>
                  <a:tcPr/>
                </a:tc>
                <a:tc>
                  <a:txBody>
                    <a:bodyPr/>
                    <a:lstStyle/>
                    <a:p>
                      <a:r>
                        <a:rPr lang="en-US" dirty="0" smtClean="0"/>
                        <a:t>57.0%</a:t>
                      </a:r>
                      <a:endParaRPr lang="en-US" dirty="0"/>
                    </a:p>
                  </a:txBody>
                  <a:tcPr/>
                </a:tc>
                <a:tc>
                  <a:txBody>
                    <a:bodyPr/>
                    <a:lstStyle/>
                    <a:p>
                      <a:r>
                        <a:rPr lang="en-US" dirty="0" smtClean="0"/>
                        <a:t>Bank of America (10.9%)</a:t>
                      </a:r>
                      <a:endParaRPr lang="en-US" dirty="0"/>
                    </a:p>
                  </a:txBody>
                  <a:tcPr/>
                </a:tc>
              </a:tr>
              <a:tr h="370840">
                <a:tc>
                  <a:txBody>
                    <a:bodyPr/>
                    <a:lstStyle/>
                    <a:p>
                      <a:r>
                        <a:rPr lang="en-US" dirty="0" smtClean="0"/>
                        <a:t>Industrial</a:t>
                      </a:r>
                      <a:r>
                        <a:rPr lang="en-US" baseline="0" dirty="0" smtClean="0"/>
                        <a:t> </a:t>
                      </a:r>
                      <a:r>
                        <a:rPr lang="en-US" baseline="0" dirty="0" smtClean="0"/>
                        <a:t>&amp; </a:t>
                      </a:r>
                      <a:r>
                        <a:rPr lang="en-US" baseline="0" dirty="0" err="1" smtClean="0"/>
                        <a:t>Comm</a:t>
                      </a:r>
                      <a:r>
                        <a:rPr lang="en-US" baseline="0" dirty="0" smtClean="0"/>
                        <a:t> </a:t>
                      </a:r>
                      <a:r>
                        <a:rPr lang="en-US" baseline="0" dirty="0" smtClean="0"/>
                        <a:t>Bank of </a:t>
                      </a:r>
                      <a:r>
                        <a:rPr lang="en-US" baseline="0" dirty="0" smtClean="0"/>
                        <a:t>China, IPO 2006, HK</a:t>
                      </a:r>
                      <a:endParaRPr lang="en-US" dirty="0"/>
                    </a:p>
                  </a:txBody>
                  <a:tcPr/>
                </a:tc>
                <a:tc>
                  <a:txBody>
                    <a:bodyPr/>
                    <a:lstStyle/>
                    <a:p>
                      <a:r>
                        <a:rPr lang="en-US" dirty="0" smtClean="0"/>
                        <a:t>$1.810 </a:t>
                      </a:r>
                      <a:r>
                        <a:rPr lang="en-US" dirty="0" err="1" smtClean="0"/>
                        <a:t>tr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70.7%</a:t>
                      </a:r>
                    </a:p>
                    <a:p>
                      <a:endParaRPr lang="en-US" dirty="0"/>
                    </a:p>
                  </a:txBody>
                  <a:tcPr/>
                </a:tc>
                <a:tc>
                  <a:txBody>
                    <a:bodyPr/>
                    <a:lstStyle/>
                    <a:p>
                      <a:r>
                        <a:rPr lang="en-US" dirty="0" smtClean="0"/>
                        <a:t>American Express (0.2%), Goldman Sachs (4.9%)</a:t>
                      </a:r>
                      <a:endParaRPr lang="en-US" dirty="0"/>
                    </a:p>
                  </a:txBody>
                  <a:tcPr/>
                </a:tc>
              </a:tr>
            </a:tbl>
          </a:graphicData>
        </a:graphic>
      </p:graphicFrame>
      <p:sp>
        <p:nvSpPr>
          <p:cNvPr id="7" name="TextBox 6"/>
          <p:cNvSpPr txBox="1"/>
          <p:nvPr/>
        </p:nvSpPr>
        <p:spPr>
          <a:xfrm>
            <a:off x="2959100" y="6137829"/>
            <a:ext cx="7327900" cy="369332"/>
          </a:xfrm>
          <a:prstGeom prst="rect">
            <a:avLst/>
          </a:prstGeom>
          <a:noFill/>
        </p:spPr>
        <p:txBody>
          <a:bodyPr wrap="square" rtlCol="0">
            <a:spAutoFit/>
          </a:bodyPr>
          <a:lstStyle/>
          <a:p>
            <a:r>
              <a:rPr lang="en-US" dirty="0" smtClean="0"/>
              <a:t>Martin, China’s Banking System and Cousin, Table 8.4</a:t>
            </a:r>
            <a:endParaRPr lang="en-US" dirty="0"/>
          </a:p>
        </p:txBody>
      </p:sp>
    </p:spTree>
    <p:extLst>
      <p:ext uri="{BB962C8B-B14F-4D97-AF65-F5344CB8AC3E}">
        <p14:creationId xmlns:p14="http://schemas.microsoft.com/office/powerpoint/2010/main" val="1933072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owned banks</a:t>
            </a:r>
            <a:endParaRPr lang="en-US" dirty="0"/>
          </a:p>
        </p:txBody>
      </p:sp>
      <p:sp>
        <p:nvSpPr>
          <p:cNvPr id="3" name="Content Placeholder 2"/>
          <p:cNvSpPr>
            <a:spLocks noGrp="1"/>
          </p:cNvSpPr>
          <p:nvPr>
            <p:ph sz="quarter" idx="13"/>
          </p:nvPr>
        </p:nvSpPr>
        <p:spPr/>
        <p:txBody>
          <a:bodyPr/>
          <a:lstStyle/>
          <a:p>
            <a:r>
              <a:rPr lang="en-US" dirty="0" smtClean="0"/>
              <a:t>A large proportion of the shares of these banks are held by the PBOC, the MOF or other government entities; hence they are very much under government control.</a:t>
            </a:r>
          </a:p>
          <a:p>
            <a:r>
              <a:rPr lang="en-US" dirty="0" smtClean="0"/>
              <a:t>Tradable shares of the equitized banks are sold on the Shanghai and Shenzhen stock markets (A and B shares) to Chinese investment funds, qualified foreign institutional investors (QFIIs) and private Chinese investors and on the Hong Kong Stock Exchange (H shares)to overseas investors.  A and B shares are denominated in </a:t>
            </a:r>
            <a:r>
              <a:rPr lang="en-US" dirty="0" err="1" smtClean="0"/>
              <a:t>renminbi</a:t>
            </a:r>
            <a:r>
              <a:rPr lang="en-US" dirty="0" smtClean="0"/>
              <a:t> (RMB or </a:t>
            </a:r>
            <a:r>
              <a:rPr lang="zh-CN" altLang="en-US" dirty="0" smtClean="0"/>
              <a:t>人民币</a:t>
            </a:r>
            <a:r>
              <a:rPr lang="en-US" altLang="zh-CN" dirty="0" smtClean="0"/>
              <a:t>)</a:t>
            </a:r>
            <a:r>
              <a:rPr lang="en-US" dirty="0" smtClean="0"/>
              <a:t> and Hong Kong shares in HK dollars.  Prices of these shares differ because supply and demand differ across markets and arbitrage is not possible.</a:t>
            </a:r>
          </a:p>
          <a:p>
            <a:r>
              <a:rPr lang="en-US" dirty="0" smtClean="0"/>
              <a:t>Each of the equitized banks has a board of directors and senior officers, who are appointed by the central government, but have at times turned out to be quite dynamic and innovative in spite of such government control.</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6</a:t>
            </a:fld>
            <a:endParaRPr lang="en-US" dirty="0"/>
          </a:p>
        </p:txBody>
      </p:sp>
    </p:spTree>
    <p:extLst>
      <p:ext uri="{BB962C8B-B14F-4D97-AF65-F5344CB8AC3E}">
        <p14:creationId xmlns:p14="http://schemas.microsoft.com/office/powerpoint/2010/main" val="2715336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owned banks</a:t>
            </a:r>
            <a:endParaRPr lang="en-US" dirty="0"/>
          </a:p>
        </p:txBody>
      </p:sp>
      <p:sp>
        <p:nvSpPr>
          <p:cNvPr id="3" name="Content Placeholder 2"/>
          <p:cNvSpPr>
            <a:spLocks noGrp="1"/>
          </p:cNvSpPr>
          <p:nvPr>
            <p:ph sz="quarter" idx="13"/>
          </p:nvPr>
        </p:nvSpPr>
        <p:spPr>
          <a:xfrm>
            <a:off x="647700" y="1663699"/>
            <a:ext cx="10883900" cy="4478337"/>
          </a:xfrm>
        </p:spPr>
        <p:txBody>
          <a:bodyPr>
            <a:normAutofit fontScale="92500" lnSpcReduction="20000"/>
          </a:bodyPr>
          <a:lstStyle/>
          <a:p>
            <a:r>
              <a:rPr lang="en-US" dirty="0" smtClean="0"/>
              <a:t>The BOC, CCB, ABC and ICBC together constitute a huge portion of China’s banking and financial system.  As of 2010, these banks accounted for over 70% of the $11 trillion in financial assets held in banking system and 43% of China’s total financial assets. (Walter and Howie, p. 27)</a:t>
            </a:r>
          </a:p>
          <a:p>
            <a:r>
              <a:rPr lang="en-US" dirty="0" smtClean="0"/>
              <a:t>Most low income countries have a concentration of assets in the banking system, however in China, the government controls most of these assets; foreign banks hold little more than 2% of total financial assets, while in the international lower-income group of countries, this number was 37% (Walter and Howie, p. 28).</a:t>
            </a:r>
          </a:p>
          <a:p>
            <a:r>
              <a:rPr lang="en-US" dirty="0" smtClean="0"/>
              <a:t>The largest assets for the five large equitized banks were (Table 6 of Martin):</a:t>
            </a:r>
          </a:p>
          <a:p>
            <a:pPr lvl="1"/>
            <a:r>
              <a:rPr lang="en-US" dirty="0"/>
              <a:t>L</a:t>
            </a:r>
            <a:r>
              <a:rPr lang="en-US" dirty="0" smtClean="0"/>
              <a:t>oans, with corporate loans being three times or more the value of personal loans.  The personal loans were predominantly mortgage loans.  </a:t>
            </a:r>
          </a:p>
          <a:p>
            <a:pPr lvl="1"/>
            <a:r>
              <a:rPr lang="en-US" dirty="0" smtClean="0"/>
              <a:t>Significant investments in securities, including government and corporate bonds.  </a:t>
            </a:r>
          </a:p>
          <a:p>
            <a:pPr lvl="1"/>
            <a:r>
              <a:rPr lang="en-US" dirty="0" smtClean="0"/>
              <a:t>Required reserves held at the PBOC; as of May 2012, the required reserve ratio was 20% for large banks and 16.5% for smaller banks.</a:t>
            </a:r>
          </a:p>
          <a:p>
            <a:r>
              <a:rPr lang="en-US" dirty="0"/>
              <a:t>In terms of liabilities, corporate and personal deposits were the largest proportion, at least 75% of all liabilities</a:t>
            </a:r>
            <a:r>
              <a:rPr lang="en-US" dirty="0" smtClean="0"/>
              <a:t>.  To put it in perspective, deposits at JP Morgan Chase as of 2012 end were $1.19tr, compared to liabilities of $2.1tr, or 57%.  Other liabilities included federal fund borrowings, commercial paper, long-term debt, accounts payable and trading liabilities.</a:t>
            </a:r>
            <a:endParaRPr lang="en-US" dirty="0"/>
          </a:p>
          <a:p>
            <a:pPr lvl="1"/>
            <a:endParaRPr lang="en-US" dirty="0" smtClean="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7</a:t>
            </a:fld>
            <a:endParaRPr lang="en-US" dirty="0"/>
          </a:p>
        </p:txBody>
      </p:sp>
    </p:spTree>
    <p:extLst>
      <p:ext uri="{BB962C8B-B14F-4D97-AF65-F5344CB8AC3E}">
        <p14:creationId xmlns:p14="http://schemas.microsoft.com/office/powerpoint/2010/main" val="3773574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owned banks and the state</a:t>
            </a:r>
            <a:endParaRPr lang="en-US" dirty="0"/>
          </a:p>
        </p:txBody>
      </p:sp>
      <p:sp>
        <p:nvSpPr>
          <p:cNvPr id="3" name="Content Placeholder 2"/>
          <p:cNvSpPr>
            <a:spLocks noGrp="1"/>
          </p:cNvSpPr>
          <p:nvPr>
            <p:ph sz="quarter" idx="13"/>
          </p:nvPr>
        </p:nvSpPr>
        <p:spPr/>
        <p:txBody>
          <a:bodyPr/>
          <a:lstStyle/>
          <a:p>
            <a:r>
              <a:rPr lang="en-US" dirty="0" smtClean="0"/>
              <a:t>The state exerts a strong influence on bank </a:t>
            </a:r>
            <a:r>
              <a:rPr lang="en-US" dirty="0"/>
              <a:t>lending </a:t>
            </a:r>
            <a:r>
              <a:rPr lang="en-US" dirty="0" smtClean="0"/>
              <a:t>(“</a:t>
            </a:r>
            <a:r>
              <a:rPr lang="en-US" dirty="0" err="1" smtClean="0"/>
              <a:t>Privatisation</a:t>
            </a:r>
            <a:r>
              <a:rPr lang="en-US" dirty="0" smtClean="0"/>
              <a:t> </a:t>
            </a:r>
            <a:r>
              <a:rPr lang="en-US" dirty="0"/>
              <a:t>in China: Capitalism </a:t>
            </a:r>
            <a:r>
              <a:rPr lang="en-US" dirty="0" smtClean="0"/>
              <a:t>Confined,” </a:t>
            </a:r>
            <a:r>
              <a:rPr lang="en-US" dirty="0"/>
              <a:t>Sept. 3, 2011, The </a:t>
            </a:r>
            <a:r>
              <a:rPr lang="en-US" dirty="0" smtClean="0"/>
              <a:t>Economist)</a:t>
            </a:r>
          </a:p>
          <a:p>
            <a:r>
              <a:rPr lang="en-US" dirty="0" smtClean="0"/>
              <a:t>Bank directors and senior bank officers are directly appointed by the Communist Party Organization Department (see McGregor, Chapter 3 and Cousin, Table 8.5)</a:t>
            </a:r>
          </a:p>
          <a:p>
            <a:r>
              <a:rPr lang="en-US" dirty="0" smtClean="0"/>
              <a:t>Career Opportunities of senior bank officers depend upon the assessments of the official agencies responsible for their appointment, which makes them beholden to the party.</a:t>
            </a:r>
          </a:p>
          <a:p>
            <a:r>
              <a:rPr lang="en-US" dirty="0" smtClean="0"/>
              <a:t>The Central Government may apply direct pressure on bank officials to provide loans and services to specific projects or investments.</a:t>
            </a:r>
          </a:p>
          <a:p>
            <a:r>
              <a:rPr lang="en-US" dirty="0" smtClean="0"/>
              <a:t>Such pressure can be strong when the government is interested in promoting economic growth, as happened in 2008.</a:t>
            </a:r>
          </a:p>
          <a:p>
            <a:r>
              <a:rPr lang="en-US" dirty="0" smtClean="0"/>
              <a:t>This has led to growth of non-performing loans (NPLs) because there is pressure to lend to SOEs, but not equal pressure on SOEs to repay.</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8</a:t>
            </a:fld>
            <a:endParaRPr lang="en-US" dirty="0"/>
          </a:p>
        </p:txBody>
      </p:sp>
    </p:spTree>
    <p:extLst>
      <p:ext uri="{BB962C8B-B14F-4D97-AF65-F5344CB8AC3E}">
        <p14:creationId xmlns:p14="http://schemas.microsoft.com/office/powerpoint/2010/main" val="2723212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08505"/>
            <a:ext cx="10364451" cy="1085295"/>
          </a:xfrm>
        </p:spPr>
        <p:txBody>
          <a:bodyPr/>
          <a:lstStyle/>
          <a:p>
            <a:r>
              <a:rPr lang="en-US" dirty="0" smtClean="0"/>
              <a:t>Private commercial banks</a:t>
            </a:r>
            <a:endParaRPr lang="en-US" dirty="0"/>
          </a:p>
        </p:txBody>
      </p:sp>
      <p:sp>
        <p:nvSpPr>
          <p:cNvPr id="3" name="Content Placeholder 2"/>
          <p:cNvSpPr>
            <a:spLocks noGrp="1"/>
          </p:cNvSpPr>
          <p:nvPr>
            <p:ph sz="quarter" idx="13"/>
          </p:nvPr>
        </p:nvSpPr>
        <p:spPr>
          <a:xfrm>
            <a:off x="304800" y="1193800"/>
            <a:ext cx="11595100" cy="4960937"/>
          </a:xfrm>
        </p:spPr>
        <p:txBody>
          <a:bodyPr>
            <a:normAutofit fontScale="92500" lnSpcReduction="20000"/>
          </a:bodyPr>
          <a:lstStyle/>
          <a:p>
            <a:r>
              <a:rPr lang="en-US" dirty="0" smtClean="0"/>
              <a:t>Private commercial banks are either Chinese-owned or foreign-owned:</a:t>
            </a:r>
          </a:p>
          <a:p>
            <a:r>
              <a:rPr lang="en-US" dirty="0" smtClean="0"/>
              <a:t>There were twelve Chinese-owned joint-stock commercial banks in 2012, thirty-seven foreign-owned banks, two foreign joint-venture banks and one wholly foreign-owned finance company. (Martin, p. 5)</a:t>
            </a:r>
          </a:p>
          <a:p>
            <a:r>
              <a:rPr lang="en-US" dirty="0" smtClean="0"/>
              <a:t>All large Chinese commercial banks are universal banks; they offer loans</a:t>
            </a:r>
            <a:r>
              <a:rPr lang="en-US" dirty="0"/>
              <a:t> </a:t>
            </a:r>
            <a:r>
              <a:rPr lang="en-US" dirty="0" smtClean="0"/>
              <a:t>and deposit products, are agents for fund and insurance products (important), transfer money, offer trust investments and a wide range of fee-generating products.  But their mainstay is deposits and loans (cf. above).</a:t>
            </a:r>
          </a:p>
          <a:p>
            <a:r>
              <a:rPr lang="en-US" dirty="0" smtClean="0"/>
              <a:t>Some Chinese banks have carved out niches:</a:t>
            </a:r>
          </a:p>
          <a:p>
            <a:pPr lvl="1"/>
            <a:r>
              <a:rPr lang="en-US" dirty="0" err="1" smtClean="0"/>
              <a:t>Mingsheng</a:t>
            </a:r>
            <a:r>
              <a:rPr lang="en-US" dirty="0" smtClean="0"/>
              <a:t> is a leader in SME lending</a:t>
            </a:r>
          </a:p>
          <a:p>
            <a:pPr lvl="1"/>
            <a:r>
              <a:rPr lang="en-US" dirty="0" smtClean="0"/>
              <a:t>Merchants Bank is strong in the area of credit cards.</a:t>
            </a:r>
          </a:p>
          <a:p>
            <a:pPr lvl="1"/>
            <a:r>
              <a:rPr lang="en-US" dirty="0" smtClean="0"/>
              <a:t>Bank of Communications (</a:t>
            </a:r>
            <a:r>
              <a:rPr lang="en-US" dirty="0" err="1" smtClean="0"/>
              <a:t>BoComm</a:t>
            </a:r>
            <a:r>
              <a:rPr lang="en-US" dirty="0" smtClean="0"/>
              <a:t>) and Merchants Bank have acquired smaller city commercial banks and established rural institutions.</a:t>
            </a:r>
          </a:p>
          <a:p>
            <a:pPr lvl="1"/>
            <a:r>
              <a:rPr lang="en-US" dirty="0" err="1" smtClean="0"/>
              <a:t>BoComm</a:t>
            </a:r>
            <a:r>
              <a:rPr lang="en-US" dirty="0" smtClean="0"/>
              <a:t> acquired a small insurance company in 2009.</a:t>
            </a:r>
          </a:p>
          <a:p>
            <a:pPr lvl="1"/>
            <a:r>
              <a:rPr lang="en-US" dirty="0" smtClean="0"/>
              <a:t> In 2007, ICBC acquired Bank Halim Indonesia, 20% of S Africa’s Standard Bank and 80% of Macau’s Seng Hang bank; in 2009, it acquired ACL Bank of Thailand and, in 2010, a 70% stake in the Bank of East Asia Canada.</a:t>
            </a:r>
          </a:p>
          <a:p>
            <a:pPr lvl="1"/>
            <a:r>
              <a:rPr lang="en-US" dirty="0" smtClean="0"/>
              <a:t>CCB has made acquisitions in Hong Kong, Taiwan and Vietnam.</a:t>
            </a:r>
          </a:p>
          <a:p>
            <a:pPr lvl="1"/>
            <a:r>
              <a:rPr lang="en-US" dirty="0" smtClean="0"/>
              <a:t>Not all these investments have been successful; some banks lost money in the 2008 crisis (Merchants and </a:t>
            </a:r>
            <a:r>
              <a:rPr lang="en-US" dirty="0" err="1" smtClean="0"/>
              <a:t>Minsheng</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9</a:t>
            </a:fld>
            <a:endParaRPr lang="en-US" dirty="0"/>
          </a:p>
        </p:txBody>
      </p:sp>
    </p:spTree>
    <p:extLst>
      <p:ext uri="{BB962C8B-B14F-4D97-AF65-F5344CB8AC3E}">
        <p14:creationId xmlns:p14="http://schemas.microsoft.com/office/powerpoint/2010/main" val="3744268681"/>
      </p:ext>
    </p:extLst>
  </p:cSld>
  <p:clrMapOvr>
    <a:masterClrMapping/>
  </p:clrMapOvr>
</p:sld>
</file>

<file path=ppt/theme/theme1.xml><?xml version="1.0" encoding="utf-8"?>
<a:theme xmlns:a="http://schemas.openxmlformats.org/drawingml/2006/main" name="Dropl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TC104033925[[fn=Droplet]]</Template>
  <TotalTime>7424</TotalTime>
  <Words>4534</Words>
  <Application>Microsoft Office PowerPoint</Application>
  <PresentationFormat>Widescreen</PresentationFormat>
  <Paragraphs>291</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方正舒体</vt:lpstr>
      <vt:lpstr>Arial</vt:lpstr>
      <vt:lpstr>Calibri</vt:lpstr>
      <vt:lpstr>Georgia</vt:lpstr>
      <vt:lpstr>Droplet</vt:lpstr>
      <vt:lpstr>The Chinese Banking system</vt:lpstr>
      <vt:lpstr>Learning objectives</vt:lpstr>
      <vt:lpstr>Early developments</vt:lpstr>
      <vt:lpstr>structure of banking system</vt:lpstr>
      <vt:lpstr>State owned banks</vt:lpstr>
      <vt:lpstr>State owned banks</vt:lpstr>
      <vt:lpstr>State owned banks</vt:lpstr>
      <vt:lpstr>State owned banks and the state</vt:lpstr>
      <vt:lpstr>Private commercial banks</vt:lpstr>
      <vt:lpstr>City commercial banks</vt:lpstr>
      <vt:lpstr>Foreign Banks</vt:lpstr>
      <vt:lpstr>Rural financial institutions</vt:lpstr>
      <vt:lpstr>Banking regulatory system</vt:lpstr>
      <vt:lpstr>major responsibilities of the PBOC </vt:lpstr>
      <vt:lpstr>PBOC and monetary policy</vt:lpstr>
      <vt:lpstr>PBOC and monetary policy</vt:lpstr>
      <vt:lpstr>China banking regulatory commission</vt:lpstr>
      <vt:lpstr>China banking regulatory commission</vt:lpstr>
      <vt:lpstr>Ministry of finance</vt:lpstr>
      <vt:lpstr>Mof/ PBOC rivalry</vt:lpstr>
      <vt:lpstr>safe</vt:lpstr>
      <vt:lpstr>Asset management companies</vt:lpstr>
      <vt:lpstr>AMC details</vt:lpstr>
      <vt:lpstr>Asset management companies</vt:lpstr>
      <vt:lpstr>Themes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Chinese financial markets</dc:title>
  <dc:creator>Viswanath, Prof. Plachikkat</dc:creator>
  <cp:lastModifiedBy>Viswanath, Prof. Plachikkat</cp:lastModifiedBy>
  <cp:revision>235</cp:revision>
  <cp:lastPrinted>2014-02-12T23:06:24Z</cp:lastPrinted>
  <dcterms:created xsi:type="dcterms:W3CDTF">2013-10-10T23:19:29Z</dcterms:created>
  <dcterms:modified xsi:type="dcterms:W3CDTF">2014-02-17T16:24:20Z</dcterms:modified>
</cp:coreProperties>
</file>