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18"/>
  </p:notesMasterIdLst>
  <p:handoutMasterIdLst>
    <p:handoutMasterId r:id="rId19"/>
  </p:handoutMasterIdLst>
  <p:sldIdLst>
    <p:sldId id="256" r:id="rId2"/>
    <p:sldId id="264" r:id="rId3"/>
    <p:sldId id="259" r:id="rId4"/>
    <p:sldId id="258" r:id="rId5"/>
    <p:sldId id="265" r:id="rId6"/>
    <p:sldId id="262" r:id="rId7"/>
    <p:sldId id="261" r:id="rId8"/>
    <p:sldId id="263" r:id="rId9"/>
    <p:sldId id="260" r:id="rId10"/>
    <p:sldId id="257" r:id="rId11"/>
    <p:sldId id="266" r:id="rId12"/>
    <p:sldId id="267" r:id="rId13"/>
    <p:sldId id="268" r:id="rId14"/>
    <p:sldId id="269" r:id="rId15"/>
    <p:sldId id="270" r:id="rId16"/>
    <p:sldId id="271"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6362" autoAdjust="0"/>
  </p:normalViewPr>
  <p:slideViewPr>
    <p:cSldViewPr snapToGrid="0">
      <p:cViewPr varScale="1">
        <p:scale>
          <a:sx n="76" d="100"/>
          <a:sy n="76" d="100"/>
        </p:scale>
        <p:origin x="132" y="1092"/>
      </p:cViewPr>
      <p:guideLst/>
    </p:cSldViewPr>
  </p:slideViewPr>
  <p:outlineViewPr>
    <p:cViewPr>
      <p:scale>
        <a:sx n="33" d="100"/>
        <a:sy n="33" d="100"/>
      </p:scale>
      <p:origin x="0" y="-125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27CEE94-147A-45DD-8E0D-2802A7CE2130}" type="datetimeFigureOut">
              <a:rPr lang="en-US" smtClean="0"/>
              <a:t>1/28/2014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18CDFCA-5FC9-4AF4-A30D-736CF0710741}" type="slidenum">
              <a:rPr lang="en-US" smtClean="0"/>
              <a:t>‹#›</a:t>
            </a:fld>
            <a:endParaRPr lang="en-US"/>
          </a:p>
        </p:txBody>
      </p:sp>
    </p:spTree>
    <p:extLst>
      <p:ext uri="{BB962C8B-B14F-4D97-AF65-F5344CB8AC3E}">
        <p14:creationId xmlns:p14="http://schemas.microsoft.com/office/powerpoint/2010/main" val="2993150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AE03CBEF-4042-40D9-B0E2-92C7F9D4BA82}" type="datetimeFigureOut">
              <a:rPr lang="en-US" smtClean="0"/>
              <a:t>1/28/2014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D5E067C-D283-41E4-9467-0F7CB4708635}" type="slidenum">
              <a:rPr lang="en-US" smtClean="0"/>
              <a:t>‹#›</a:t>
            </a:fld>
            <a:endParaRPr lang="en-US"/>
          </a:p>
        </p:txBody>
      </p:sp>
    </p:spTree>
    <p:extLst>
      <p:ext uri="{BB962C8B-B14F-4D97-AF65-F5344CB8AC3E}">
        <p14:creationId xmlns:p14="http://schemas.microsoft.com/office/powerpoint/2010/main" val="23507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6C4767-A5CC-49A7-975E-DC2DE5A422E4}"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80035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7CD96-8336-4A49-97CF-B11AC5BBE7D3}"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7102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7ACC9-0F1C-4B28-BC78-7FD91063D950}"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16462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8764-9CC4-4A84-8BF4-EA73A24B1314}"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051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E397D-BA14-4992-BEA1-2868B969DC6E}"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15096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14A0DE-BF25-4E18-AFCA-606F058D6788}" type="datetime1">
              <a:rPr lang="en-US" smtClean="0"/>
              <a:t>1/28/2014</a:t>
            </a:fld>
            <a:endParaRPr lang="en-US"/>
          </a:p>
        </p:txBody>
      </p:sp>
      <p:sp>
        <p:nvSpPr>
          <p:cNvPr id="4" name="Footer Placeholder 3"/>
          <p:cNvSpPr>
            <a:spLocks noGrp="1"/>
          </p:cNvSpPr>
          <p:nvPr>
            <p:ph type="ftr" sz="quarter" idx="11"/>
          </p:nvPr>
        </p:nvSpPr>
        <p:spPr/>
        <p:txBody>
          <a:bodyPr/>
          <a:lstStyle/>
          <a:p>
            <a:r>
              <a:rPr lang="en-US" smtClean="0"/>
              <a:t>Presentation to Confucius Institute Seminar, P.V. Viswanath</a:t>
            </a:r>
            <a:endParaRPr lang="en-US"/>
          </a:p>
        </p:txBody>
      </p:sp>
      <p:sp>
        <p:nvSpPr>
          <p:cNvPr id="5" name="Slide Number Placeholder 4"/>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86691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A03F4D-57D5-4D33-AE8F-3C5BACC17B09}" type="datetime1">
              <a:rPr lang="en-US" smtClean="0"/>
              <a:t>1/28/2014</a:t>
            </a:fld>
            <a:endParaRPr lang="en-US"/>
          </a:p>
        </p:txBody>
      </p:sp>
      <p:sp>
        <p:nvSpPr>
          <p:cNvPr id="4" name="Footer Placeholder 3"/>
          <p:cNvSpPr>
            <a:spLocks noGrp="1"/>
          </p:cNvSpPr>
          <p:nvPr>
            <p:ph type="ftr" sz="quarter" idx="11"/>
          </p:nvPr>
        </p:nvSpPr>
        <p:spPr/>
        <p:txBody>
          <a:bodyPr/>
          <a:lstStyle/>
          <a:p>
            <a:r>
              <a:rPr lang="en-US" smtClean="0"/>
              <a:t>Presentation to Confucius Institute Seminar, P.V. Viswanath</a:t>
            </a:r>
            <a:endParaRPr lang="en-US"/>
          </a:p>
        </p:txBody>
      </p:sp>
      <p:sp>
        <p:nvSpPr>
          <p:cNvPr id="5" name="Slide Number Placeholder 4"/>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201127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68DE9B-3083-4DC0-9B58-C1DD71CD1C38}"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411603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4229BB-85C0-44CB-A267-E10017720BD4}"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47188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149" y="349805"/>
            <a:ext cx="10364451" cy="1085295"/>
          </a:xfrm>
        </p:spPr>
        <p:txBody>
          <a:bodyPr/>
          <a:lstStyle/>
          <a:p>
            <a:r>
              <a:rPr lang="en-US" dirty="0" smtClean="0"/>
              <a:t>Click to edit Master title style</a:t>
            </a:r>
            <a:endParaRPr lang="en-US" dirty="0"/>
          </a:p>
        </p:txBody>
      </p:sp>
      <p:sp>
        <p:nvSpPr>
          <p:cNvPr id="12" name="Content Placeholder 2"/>
          <p:cNvSpPr>
            <a:spLocks noGrp="1"/>
          </p:cNvSpPr>
          <p:nvPr>
            <p:ph sz="quarter" idx="13"/>
          </p:nvPr>
        </p:nvSpPr>
        <p:spPr>
          <a:xfrm>
            <a:off x="913774" y="1663700"/>
            <a:ext cx="10363826" cy="4127499"/>
          </a:xfrm>
        </p:spPr>
        <p:txBody>
          <a:bodyPr/>
          <a:lstStyle>
            <a:lvl1pPr>
              <a:lnSpc>
                <a:spcPct val="100000"/>
              </a:lnSpc>
              <a:spcBef>
                <a:spcPts val="500"/>
              </a:spcBef>
              <a:defRPr cap="none" baseline="0"/>
            </a:lvl1pPr>
            <a:lvl2pPr>
              <a:lnSpc>
                <a:spcPct val="100000"/>
              </a:lnSpc>
              <a:defRPr cap="none" baseline="0"/>
            </a:lvl2pPr>
            <a:lvl3pPr>
              <a:lnSpc>
                <a:spcPct val="100000"/>
              </a:lnSpc>
              <a:defRPr cap="none" baseline="0"/>
            </a:lvl3pPr>
            <a:lvl4pPr>
              <a:lnSpc>
                <a:spcPct val="100000"/>
              </a:lnSpc>
              <a:defRPr cap="none" baseline="0"/>
            </a:lvl4pPr>
            <a:lvl5pPr>
              <a:lnSpc>
                <a:spcPct val="100000"/>
              </a:lnSpc>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2B6FED-0ABE-4B83-AE05-763F9D180646}" type="datetime1">
              <a:rPr lang="en-US" smtClean="0"/>
              <a:t>1/28/2014</a:t>
            </a:fld>
            <a:endParaRPr lang="en-US" dirty="0"/>
          </a:p>
        </p:txBody>
      </p:sp>
      <p:sp>
        <p:nvSpPr>
          <p:cNvPr id="5" name="Footer Placeholder 4"/>
          <p:cNvSpPr>
            <a:spLocks noGrp="1"/>
          </p:cNvSpPr>
          <p:nvPr>
            <p:ph type="ftr" sz="quarter" idx="11"/>
          </p:nvPr>
        </p:nvSpPr>
        <p:spPr>
          <a:xfrm>
            <a:off x="913776" y="6142037"/>
            <a:ext cx="6672887" cy="365125"/>
          </a:xfrm>
        </p:spPr>
        <p:txBody>
          <a:bodyPr/>
          <a:lstStyle>
            <a:lvl1pPr>
              <a:defRPr sz="1600"/>
            </a:lvl1pPr>
          </a:lstStyle>
          <a:p>
            <a:r>
              <a:rPr lang="en-US" dirty="0" smtClean="0"/>
              <a:t>P.V. Viswanath</a:t>
            </a:r>
            <a:endParaRPr lang="en-US" dirty="0"/>
          </a:p>
        </p:txBody>
      </p:sp>
      <p:sp>
        <p:nvSpPr>
          <p:cNvPr id="6" name="Slide Number Placeholder 5"/>
          <p:cNvSpPr>
            <a:spLocks noGrp="1"/>
          </p:cNvSpPr>
          <p:nvPr>
            <p:ph type="sldNum" sz="quarter" idx="12"/>
          </p:nvPr>
        </p:nvSpPr>
        <p:spPr>
          <a:xfrm>
            <a:off x="10513385" y="6154737"/>
            <a:ext cx="764215" cy="365125"/>
          </a:xfrm>
        </p:spPr>
        <p:txBody>
          <a:bodyPr/>
          <a:lstStyle>
            <a:lvl1pPr>
              <a:defRPr sz="1600"/>
            </a:lvl1pPr>
          </a:lstStyle>
          <a:p>
            <a:fld id="{FE248736-F942-4936-A07E-F5A3D144938B}" type="slidenum">
              <a:rPr lang="en-US" smtClean="0"/>
              <a:pPr/>
              <a:t>‹#›</a:t>
            </a:fld>
            <a:endParaRPr lang="en-US" dirty="0"/>
          </a:p>
        </p:txBody>
      </p:sp>
    </p:spTree>
    <p:extLst>
      <p:ext uri="{BB962C8B-B14F-4D97-AF65-F5344CB8AC3E}">
        <p14:creationId xmlns:p14="http://schemas.microsoft.com/office/powerpoint/2010/main" val="1187661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C25D6-5B2C-4604-A878-E0247D53E9AF}"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410929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2BE99F-FECE-4D09-B599-1747A116EC98}"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67324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2AED9A-4574-43F2-ABD1-578167E75D3F}" type="datetime1">
              <a:rPr lang="en-US" smtClean="0"/>
              <a:t>1/28/2014</a:t>
            </a:fld>
            <a:endParaRPr lang="en-US"/>
          </a:p>
        </p:txBody>
      </p:sp>
      <p:sp>
        <p:nvSpPr>
          <p:cNvPr id="8" name="Footer Placeholder 7"/>
          <p:cNvSpPr>
            <a:spLocks noGrp="1"/>
          </p:cNvSpPr>
          <p:nvPr>
            <p:ph type="ftr" sz="quarter" idx="11"/>
          </p:nvPr>
        </p:nvSpPr>
        <p:spPr/>
        <p:txBody>
          <a:bodyPr/>
          <a:lstStyle/>
          <a:p>
            <a:r>
              <a:rPr lang="en-US" smtClean="0"/>
              <a:t>Presentation to Confucius Institute Seminar, P.V. Viswanath</a:t>
            </a:r>
            <a:endParaRPr lang="en-US"/>
          </a:p>
        </p:txBody>
      </p:sp>
      <p:sp>
        <p:nvSpPr>
          <p:cNvPr id="9" name="Slide Number Placeholder 8"/>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7651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D7C74-0430-4DD2-A52F-3392BF583DDE}" type="datetime1">
              <a:rPr lang="en-US" smtClean="0"/>
              <a:t>1/28/2014</a:t>
            </a:fld>
            <a:endParaRPr lang="en-US"/>
          </a:p>
        </p:txBody>
      </p:sp>
      <p:sp>
        <p:nvSpPr>
          <p:cNvPr id="4" name="Footer Placeholder 3"/>
          <p:cNvSpPr>
            <a:spLocks noGrp="1"/>
          </p:cNvSpPr>
          <p:nvPr>
            <p:ph type="ftr" sz="quarter" idx="11"/>
          </p:nvPr>
        </p:nvSpPr>
        <p:spPr/>
        <p:txBody>
          <a:bodyPr/>
          <a:lstStyle/>
          <a:p>
            <a:r>
              <a:rPr lang="en-US" smtClean="0"/>
              <a:t>Presentation to Confucius Institute Seminar, P.V. Viswanath</a:t>
            </a:r>
            <a:endParaRPr lang="en-US"/>
          </a:p>
        </p:txBody>
      </p:sp>
      <p:sp>
        <p:nvSpPr>
          <p:cNvPr id="5" name="Slide Number Placeholder 4"/>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88573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8289E7D-08B3-4C1F-B4DA-C4827DA0F6D1}" type="datetime1">
              <a:rPr lang="en-US" smtClean="0"/>
              <a:t>1/28/2014</a:t>
            </a:fld>
            <a:endParaRPr lang="en-US"/>
          </a:p>
        </p:txBody>
      </p:sp>
      <p:sp>
        <p:nvSpPr>
          <p:cNvPr id="3" name="Footer Placeholder 2"/>
          <p:cNvSpPr>
            <a:spLocks noGrp="1"/>
          </p:cNvSpPr>
          <p:nvPr>
            <p:ph type="ftr" sz="quarter" idx="11"/>
          </p:nvPr>
        </p:nvSpPr>
        <p:spPr/>
        <p:txBody>
          <a:bodyPr/>
          <a:lstStyle/>
          <a:p>
            <a:r>
              <a:rPr lang="en-US" smtClean="0"/>
              <a:t>Presentation to Confucius Institute Seminar, P.V. Viswanath</a:t>
            </a:r>
            <a:endParaRPr lang="en-US"/>
          </a:p>
        </p:txBody>
      </p:sp>
      <p:sp>
        <p:nvSpPr>
          <p:cNvPr id="4" name="Slide Number Placeholder 3"/>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1966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B38A1-581F-4712-8845-75DF1DB03486}"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5595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C8F7B-07F3-4534-8F6A-F0E193E29CB2}"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83429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B0531C-D494-426B-B73D-B753900C947D}" type="datetime1">
              <a:rPr lang="en-US" smtClean="0"/>
              <a:t>1/28/2014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Presentation to Confucius Institute Seminar, P.V. Viswanath</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E248736-F942-4936-A07E-F5A3D144938B}" type="slidenum">
              <a:rPr lang="en-US" smtClean="0"/>
              <a:t>‹#›</a:t>
            </a:fld>
            <a:endParaRPr lang="en-US"/>
          </a:p>
        </p:txBody>
      </p:sp>
    </p:spTree>
    <p:extLst>
      <p:ext uri="{BB962C8B-B14F-4D97-AF65-F5344CB8AC3E}">
        <p14:creationId xmlns:p14="http://schemas.microsoft.com/office/powerpoint/2010/main" val="377858643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ndertheraedar.blogspot.com/2012/06/population-of-china.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utexas.edu/maps/china.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r>
              <a:rPr lang="en-US" dirty="0" smtClean="0"/>
              <a:t>Chinese history</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The Chinese financial system, spring 2014</a:t>
            </a:r>
          </a:p>
          <a:p>
            <a:r>
              <a:rPr lang="en-US" dirty="0" smtClean="0"/>
              <a:t>PV Viswanath</a:t>
            </a:r>
          </a:p>
          <a:p>
            <a:r>
              <a:rPr lang="en-US" dirty="0" err="1" smtClean="0"/>
              <a:t>Lubin</a:t>
            </a:r>
            <a:r>
              <a:rPr lang="en-US" dirty="0" smtClean="0"/>
              <a:t> school of business</a:t>
            </a:r>
            <a:endParaRPr lang="en-US" dirty="0"/>
          </a:p>
        </p:txBody>
      </p:sp>
      <p:sp>
        <p:nvSpPr>
          <p:cNvPr id="4" name="Footer Placeholder 3"/>
          <p:cNvSpPr>
            <a:spLocks noGrp="1"/>
          </p:cNvSpPr>
          <p:nvPr>
            <p:ph type="ftr" sz="quarter" idx="11"/>
          </p:nvPr>
        </p:nvSpPr>
        <p:spPr/>
        <p:txBody>
          <a:bodyPr/>
          <a:lstStyle/>
          <a:p>
            <a:r>
              <a:rPr lang="en-US" sz="1600" dirty="0" smtClean="0"/>
              <a:t>P.V. Viswanath</a:t>
            </a:r>
            <a:endParaRPr lang="en-US" sz="1600" dirty="0"/>
          </a:p>
        </p:txBody>
      </p:sp>
    </p:spTree>
    <p:extLst>
      <p:ext uri="{BB962C8B-B14F-4D97-AF65-F5344CB8AC3E}">
        <p14:creationId xmlns:p14="http://schemas.microsoft.com/office/powerpoint/2010/main" val="20071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GDP by provinces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10</a:t>
            </a:fld>
            <a:endParaRPr lang="en-US" dirty="0"/>
          </a:p>
        </p:txBody>
      </p:sp>
      <p:pic>
        <p:nvPicPr>
          <p:cNvPr id="3074" name="Picture 2" descr="http://genedan.files.wordpress.com/2012/08/chinagdp2011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219" y="1547812"/>
            <a:ext cx="61341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3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aihui-tengchong</a:t>
            </a:r>
            <a:r>
              <a:rPr lang="en-US" dirty="0" smtClean="0"/>
              <a:t> line</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11</a:t>
            </a:fld>
            <a:endParaRPr lang="en-US" dirty="0"/>
          </a:p>
        </p:txBody>
      </p:sp>
      <p:pic>
        <p:nvPicPr>
          <p:cNvPr id="9218" name="Picture 2" descr="http://4.bp.blogspot.com/-Op6vzfjuel0/T9X6DBCEehI/AAAAAAAABhc/OAqbS8L32cM/s1600/hu_huanyong_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4" y="1765301"/>
            <a:ext cx="6799953" cy="3663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5785405"/>
            <a:ext cx="10342896" cy="646331"/>
          </a:xfrm>
          <a:prstGeom prst="rect">
            <a:avLst/>
          </a:prstGeom>
          <a:noFill/>
        </p:spPr>
        <p:txBody>
          <a:bodyPr wrap="none" rtlCol="0">
            <a:spAutoFit/>
          </a:bodyPr>
          <a:lstStyle/>
          <a:p>
            <a:r>
              <a:rPr lang="en-US" dirty="0" smtClean="0"/>
              <a:t>From Alasdair </a:t>
            </a:r>
            <a:r>
              <a:rPr lang="en-US" dirty="0"/>
              <a:t>Rae’s page, </a:t>
            </a:r>
            <a:r>
              <a:rPr lang="en-US" dirty="0">
                <a:hlinkClick r:id="rId3"/>
              </a:rPr>
              <a:t>http://</a:t>
            </a:r>
            <a:r>
              <a:rPr lang="en-US" dirty="0" smtClean="0">
                <a:hlinkClick r:id="rId3"/>
              </a:rPr>
              <a:t>undertheraedar.blogspot.com/2012/06/population-of-china.html</a:t>
            </a:r>
            <a:endParaRPr lang="en-US" dirty="0" smtClean="0"/>
          </a:p>
          <a:p>
            <a:pPr algn="ctr"/>
            <a:r>
              <a:rPr lang="en-US" dirty="0" smtClean="0"/>
              <a:t>Figures for 2010</a:t>
            </a:r>
            <a:endParaRPr lang="en-US" dirty="0"/>
          </a:p>
        </p:txBody>
      </p:sp>
    </p:spTree>
    <p:extLst>
      <p:ext uri="{BB962C8B-B14F-4D97-AF65-F5344CB8AC3E}">
        <p14:creationId xmlns:p14="http://schemas.microsoft.com/office/powerpoint/2010/main" val="2827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precipitation</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12</a:t>
            </a:fld>
            <a:endParaRPr lang="en-US" dirty="0"/>
          </a:p>
        </p:txBody>
      </p:sp>
      <p:pic>
        <p:nvPicPr>
          <p:cNvPr id="10242" name="Picture 2" descr="http://www.mappery.com/maps/China-Precipitatio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1657348"/>
            <a:ext cx="6134100" cy="4667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28200" y="2768600"/>
            <a:ext cx="1549400" cy="1477328"/>
          </a:xfrm>
          <a:prstGeom prst="rect">
            <a:avLst/>
          </a:prstGeom>
          <a:noFill/>
        </p:spPr>
        <p:txBody>
          <a:bodyPr wrap="square" rtlCol="0">
            <a:spAutoFit/>
          </a:bodyPr>
          <a:lstStyle/>
          <a:p>
            <a:r>
              <a:rPr lang="en-US" dirty="0"/>
              <a:t>From </a:t>
            </a:r>
            <a:r>
              <a:rPr lang="en-US" dirty="0">
                <a:hlinkClick r:id="rId3"/>
              </a:rPr>
              <a:t>http://</a:t>
            </a:r>
            <a:r>
              <a:rPr lang="en-US" dirty="0" smtClean="0">
                <a:hlinkClick r:id="rId3"/>
              </a:rPr>
              <a:t>lib.utexas.edu/maps/china.html</a:t>
            </a:r>
            <a:r>
              <a:rPr lang="en-US" dirty="0" smtClean="0"/>
              <a:t>, 1983 data</a:t>
            </a:r>
            <a:endParaRPr lang="en-US" dirty="0"/>
          </a:p>
        </p:txBody>
      </p:sp>
    </p:spTree>
    <p:extLst>
      <p:ext uri="{BB962C8B-B14F-4D97-AF65-F5344CB8AC3E}">
        <p14:creationId xmlns:p14="http://schemas.microsoft.com/office/powerpoint/2010/main" val="376117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Macro regions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13</a:t>
            </a:fld>
            <a:endParaRPr lang="en-US" dirty="0"/>
          </a:p>
        </p:txBody>
      </p:sp>
      <p:sp>
        <p:nvSpPr>
          <p:cNvPr id="6" name="TextBox 5"/>
          <p:cNvSpPr txBox="1"/>
          <p:nvPr/>
        </p:nvSpPr>
        <p:spPr>
          <a:xfrm>
            <a:off x="1066800" y="2120900"/>
            <a:ext cx="4051300" cy="646331"/>
          </a:xfrm>
          <a:prstGeom prst="rect">
            <a:avLst/>
          </a:prstGeom>
          <a:noFill/>
        </p:spPr>
        <p:txBody>
          <a:bodyPr wrap="square" rtlCol="0">
            <a:spAutoFit/>
          </a:bodyPr>
          <a:lstStyle/>
          <a:p>
            <a:r>
              <a:rPr lang="en-US" dirty="0" smtClean="0"/>
              <a:t>Most developed: Lower Yangzi</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79708891"/>
              </p:ext>
            </p:extLst>
          </p:nvPr>
        </p:nvGraphicFramePr>
        <p:xfrm>
          <a:off x="269728" y="1082357"/>
          <a:ext cx="6553347" cy="5059680"/>
        </p:xfrm>
        <a:graphic>
          <a:graphicData uri="http://schemas.openxmlformats.org/drawingml/2006/table">
            <a:tbl>
              <a:tblPr firstRow="1" bandRow="1">
                <a:tableStyleId>{5C22544A-7EE6-4342-B048-85BDC9FD1C3A}</a:tableStyleId>
              </a:tblPr>
              <a:tblGrid>
                <a:gridCol w="2184449"/>
                <a:gridCol w="2625823"/>
                <a:gridCol w="1743075"/>
              </a:tblGrid>
              <a:tr h="302284">
                <a:tc>
                  <a:txBody>
                    <a:bodyPr/>
                    <a:lstStyle/>
                    <a:p>
                      <a:r>
                        <a:rPr lang="en-US" sz="1700" dirty="0" smtClean="0"/>
                        <a:t>Macro Region</a:t>
                      </a:r>
                      <a:endParaRPr lang="en-US" sz="1700" dirty="0"/>
                    </a:p>
                  </a:txBody>
                  <a:tcPr/>
                </a:tc>
                <a:tc>
                  <a:txBody>
                    <a:bodyPr/>
                    <a:lstStyle/>
                    <a:p>
                      <a:r>
                        <a:rPr lang="en-US" sz="1700" dirty="0" smtClean="0"/>
                        <a:t>Characteristic</a:t>
                      </a:r>
                      <a:endParaRPr lang="en-US" sz="1700" dirty="0"/>
                    </a:p>
                  </a:txBody>
                  <a:tcPr/>
                </a:tc>
                <a:tc>
                  <a:txBody>
                    <a:bodyPr/>
                    <a:lstStyle/>
                    <a:p>
                      <a:r>
                        <a:rPr lang="en-US" sz="1700" dirty="0" smtClean="0"/>
                        <a:t>Cities</a:t>
                      </a:r>
                      <a:endParaRPr lang="en-US" sz="1700" dirty="0"/>
                    </a:p>
                  </a:txBody>
                  <a:tcPr/>
                </a:tc>
              </a:tr>
              <a:tr h="302284">
                <a:tc>
                  <a:txBody>
                    <a:bodyPr/>
                    <a:lstStyle/>
                    <a:p>
                      <a:r>
                        <a:rPr lang="en-US" sz="1700" dirty="0" smtClean="0"/>
                        <a:t>North</a:t>
                      </a:r>
                      <a:r>
                        <a:rPr lang="en-US" sz="1700" baseline="0" dirty="0" smtClean="0"/>
                        <a:t> China</a:t>
                      </a:r>
                      <a:endParaRPr lang="en-US" sz="1700" dirty="0"/>
                    </a:p>
                  </a:txBody>
                  <a:tcPr/>
                </a:tc>
                <a:tc>
                  <a:txBody>
                    <a:bodyPr/>
                    <a:lstStyle/>
                    <a:p>
                      <a:r>
                        <a:rPr lang="en-US" sz="1700" dirty="0" smtClean="0"/>
                        <a:t>Most important</a:t>
                      </a:r>
                      <a:endParaRPr lang="en-US" sz="1700" dirty="0"/>
                    </a:p>
                  </a:txBody>
                  <a:tcPr/>
                </a:tc>
                <a:tc>
                  <a:txBody>
                    <a:bodyPr/>
                    <a:lstStyle/>
                    <a:p>
                      <a:r>
                        <a:rPr lang="en-US" sz="1700" dirty="0" smtClean="0"/>
                        <a:t>Beijing</a:t>
                      </a:r>
                      <a:endParaRPr lang="en-US" sz="1700" dirty="0"/>
                    </a:p>
                  </a:txBody>
                  <a:tcPr/>
                </a:tc>
              </a:tr>
              <a:tr h="302284">
                <a:tc>
                  <a:txBody>
                    <a:bodyPr/>
                    <a:lstStyle/>
                    <a:p>
                      <a:r>
                        <a:rPr lang="en-US" sz="1700" dirty="0" smtClean="0"/>
                        <a:t>Lower Yangzi</a:t>
                      </a:r>
                      <a:endParaRPr lang="en-US" sz="1700" dirty="0"/>
                    </a:p>
                  </a:txBody>
                  <a:tcPr/>
                </a:tc>
                <a:tc>
                  <a:txBody>
                    <a:bodyPr/>
                    <a:lstStyle/>
                    <a:p>
                      <a:r>
                        <a:rPr lang="en-US" sz="1700" dirty="0" smtClean="0"/>
                        <a:t>Most developed</a:t>
                      </a:r>
                      <a:endParaRPr lang="en-US" sz="1700" dirty="0"/>
                    </a:p>
                  </a:txBody>
                  <a:tcPr/>
                </a:tc>
                <a:tc>
                  <a:txBody>
                    <a:bodyPr/>
                    <a:lstStyle/>
                    <a:p>
                      <a:r>
                        <a:rPr lang="en-US" sz="1700" dirty="0" smtClean="0"/>
                        <a:t>Shanghai</a:t>
                      </a:r>
                      <a:endParaRPr lang="en-US" sz="1700" dirty="0"/>
                    </a:p>
                  </a:txBody>
                  <a:tcPr/>
                </a:tc>
              </a:tr>
              <a:tr h="749138">
                <a:tc>
                  <a:txBody>
                    <a:bodyPr/>
                    <a:lstStyle/>
                    <a:p>
                      <a:r>
                        <a:rPr lang="en-US" sz="1700" dirty="0" smtClean="0"/>
                        <a:t>Northeast (Manchuria)</a:t>
                      </a:r>
                      <a:endParaRPr lang="en-US" sz="1700" dirty="0"/>
                    </a:p>
                  </a:txBody>
                  <a:tcPr/>
                </a:tc>
                <a:tc>
                  <a:txBody>
                    <a:bodyPr/>
                    <a:lstStyle/>
                    <a:p>
                      <a:r>
                        <a:rPr lang="en-US" sz="1700" dirty="0" smtClean="0"/>
                        <a:t>Abundant natural resources, center of heavy industry</a:t>
                      </a:r>
                      <a:endParaRPr lang="en-US" sz="1700" dirty="0"/>
                    </a:p>
                  </a:txBody>
                  <a:tcPr/>
                </a:tc>
                <a:tc>
                  <a:txBody>
                    <a:bodyPr/>
                    <a:lstStyle/>
                    <a:p>
                      <a:r>
                        <a:rPr lang="en-US" sz="1700" dirty="0" smtClean="0"/>
                        <a:t>Shenyang</a:t>
                      </a:r>
                      <a:endParaRPr lang="en-US" sz="1700" dirty="0"/>
                    </a:p>
                  </a:txBody>
                  <a:tcPr/>
                </a:tc>
              </a:tr>
              <a:tr h="302284">
                <a:tc>
                  <a:txBody>
                    <a:bodyPr/>
                    <a:lstStyle/>
                    <a:p>
                      <a:r>
                        <a:rPr lang="en-US" sz="1700" dirty="0" smtClean="0"/>
                        <a:t>Middle Yangzi</a:t>
                      </a:r>
                      <a:endParaRPr lang="en-US" sz="1700" dirty="0"/>
                    </a:p>
                  </a:txBody>
                  <a:tcPr/>
                </a:tc>
                <a:tc>
                  <a:txBody>
                    <a:bodyPr/>
                    <a:lstStyle/>
                    <a:p>
                      <a:r>
                        <a:rPr lang="en-US" sz="1700" dirty="0" smtClean="0"/>
                        <a:t>Grain producing</a:t>
                      </a:r>
                      <a:endParaRPr lang="en-US" sz="1700" dirty="0"/>
                    </a:p>
                  </a:txBody>
                  <a:tcPr/>
                </a:tc>
                <a:tc>
                  <a:txBody>
                    <a:bodyPr/>
                    <a:lstStyle/>
                    <a:p>
                      <a:r>
                        <a:rPr lang="en-US" sz="1700" dirty="0" smtClean="0"/>
                        <a:t>Wuhan</a:t>
                      </a:r>
                      <a:endParaRPr lang="en-US" sz="1700" dirty="0"/>
                    </a:p>
                  </a:txBody>
                  <a:tcPr/>
                </a:tc>
              </a:tr>
              <a:tr h="525711">
                <a:tc>
                  <a:txBody>
                    <a:bodyPr/>
                    <a:lstStyle/>
                    <a:p>
                      <a:r>
                        <a:rPr lang="en-US" sz="1700" dirty="0" smtClean="0"/>
                        <a:t>Upper Yangzi</a:t>
                      </a:r>
                      <a:endParaRPr lang="en-US" sz="1700" dirty="0"/>
                    </a:p>
                  </a:txBody>
                  <a:tcPr/>
                </a:tc>
                <a:tc>
                  <a:txBody>
                    <a:bodyPr/>
                    <a:lstStyle/>
                    <a:p>
                      <a:r>
                        <a:rPr lang="en-US" sz="1700" dirty="0" smtClean="0"/>
                        <a:t>Fertile and densely</a:t>
                      </a:r>
                      <a:r>
                        <a:rPr lang="en-US" sz="1700" baseline="0" dirty="0" smtClean="0"/>
                        <a:t> populated</a:t>
                      </a:r>
                      <a:endParaRPr lang="en-US" sz="1700" dirty="0"/>
                    </a:p>
                  </a:txBody>
                  <a:tcPr/>
                </a:tc>
                <a:tc>
                  <a:txBody>
                    <a:bodyPr/>
                    <a:lstStyle/>
                    <a:p>
                      <a:r>
                        <a:rPr lang="en-US" sz="1700" dirty="0" smtClean="0"/>
                        <a:t>Chongqing, Chengdu</a:t>
                      </a:r>
                      <a:endParaRPr lang="en-US" sz="1700" dirty="0"/>
                    </a:p>
                  </a:txBody>
                  <a:tcPr/>
                </a:tc>
              </a:tr>
              <a:tr h="525711">
                <a:tc>
                  <a:txBody>
                    <a:bodyPr/>
                    <a:lstStyle/>
                    <a:p>
                      <a:r>
                        <a:rPr lang="en-US" sz="1700" dirty="0" smtClean="0"/>
                        <a:t>Southeast</a:t>
                      </a:r>
                      <a:r>
                        <a:rPr lang="en-US" sz="1700" baseline="0" dirty="0" smtClean="0"/>
                        <a:t> Coast</a:t>
                      </a:r>
                      <a:endParaRPr lang="en-US" sz="1700" dirty="0"/>
                    </a:p>
                  </a:txBody>
                  <a:tcPr/>
                </a:tc>
                <a:tc rowSpan="2">
                  <a:txBody>
                    <a:bodyPr/>
                    <a:lstStyle/>
                    <a:p>
                      <a:r>
                        <a:rPr lang="en-US" sz="1700" dirty="0" smtClean="0"/>
                        <a:t>Maritime China, home of Overseas Chinese</a:t>
                      </a:r>
                      <a:endParaRPr lang="en-US" sz="1700" dirty="0"/>
                    </a:p>
                  </a:txBody>
                  <a:tcPr/>
                </a:tc>
                <a:tc>
                  <a:txBody>
                    <a:bodyPr/>
                    <a:lstStyle/>
                    <a:p>
                      <a:r>
                        <a:rPr lang="en-US" sz="1700" dirty="0" smtClean="0"/>
                        <a:t>Fuzhou, Xiamen</a:t>
                      </a:r>
                      <a:endParaRPr lang="en-US" sz="1700" dirty="0"/>
                    </a:p>
                  </a:txBody>
                  <a:tcPr/>
                </a:tc>
              </a:tr>
              <a:tr h="302284">
                <a:tc>
                  <a:txBody>
                    <a:bodyPr/>
                    <a:lstStyle/>
                    <a:p>
                      <a:r>
                        <a:rPr lang="en-US" sz="1700" dirty="0" smtClean="0"/>
                        <a:t>Far South</a:t>
                      </a:r>
                      <a:r>
                        <a:rPr lang="en-US" sz="1700" baseline="0" dirty="0" smtClean="0"/>
                        <a:t> (</a:t>
                      </a:r>
                      <a:r>
                        <a:rPr lang="en-US" sz="1700" baseline="0" dirty="0" err="1" smtClean="0"/>
                        <a:t>Lingnan</a:t>
                      </a:r>
                      <a:r>
                        <a:rPr lang="en-US" sz="1700" baseline="0" dirty="0" smtClean="0"/>
                        <a:t>)</a:t>
                      </a:r>
                      <a:endParaRPr lang="en-US" sz="1700" dirty="0"/>
                    </a:p>
                  </a:txBody>
                  <a:tcPr/>
                </a:tc>
                <a:tc vMerge="1">
                  <a:txBody>
                    <a:bodyPr/>
                    <a:lstStyle/>
                    <a:p>
                      <a:endParaRPr lang="en-US" dirty="0"/>
                    </a:p>
                  </a:txBody>
                  <a:tcPr/>
                </a:tc>
                <a:tc>
                  <a:txBody>
                    <a:bodyPr/>
                    <a:lstStyle/>
                    <a:p>
                      <a:r>
                        <a:rPr lang="en-US" sz="1700" dirty="0" smtClean="0"/>
                        <a:t>Guangzhou</a:t>
                      </a:r>
                      <a:endParaRPr lang="en-US" sz="1700" dirty="0"/>
                    </a:p>
                  </a:txBody>
                  <a:tcPr/>
                </a:tc>
              </a:tr>
              <a:tr h="525711">
                <a:tc>
                  <a:txBody>
                    <a:bodyPr/>
                    <a:lstStyle/>
                    <a:p>
                      <a:r>
                        <a:rPr lang="en-US" sz="1700" dirty="0" smtClean="0"/>
                        <a:t>Southwest</a:t>
                      </a:r>
                      <a:r>
                        <a:rPr lang="en-US" sz="1700" baseline="0" dirty="0" smtClean="0"/>
                        <a:t> China (</a:t>
                      </a:r>
                      <a:r>
                        <a:rPr lang="en-US" sz="1700" baseline="0" dirty="0" err="1" smtClean="0"/>
                        <a:t>Yungui</a:t>
                      </a:r>
                      <a:r>
                        <a:rPr lang="en-US" sz="1700" baseline="0" dirty="0" smtClean="0"/>
                        <a:t>)</a:t>
                      </a:r>
                      <a:endParaRPr lang="en-US" sz="1700" dirty="0"/>
                    </a:p>
                  </a:txBody>
                  <a:tcPr/>
                </a:tc>
                <a:tc>
                  <a:txBody>
                    <a:bodyPr/>
                    <a:lstStyle/>
                    <a:p>
                      <a:r>
                        <a:rPr lang="en-US" sz="1700" dirty="0" smtClean="0"/>
                        <a:t>Dense population, low income</a:t>
                      </a:r>
                      <a:endParaRPr lang="en-US" sz="1700" dirty="0"/>
                    </a:p>
                  </a:txBody>
                  <a:tcPr/>
                </a:tc>
                <a:tc>
                  <a:txBody>
                    <a:bodyPr/>
                    <a:lstStyle/>
                    <a:p>
                      <a:r>
                        <a:rPr lang="en-US" sz="1700" dirty="0" smtClean="0"/>
                        <a:t>Kunming</a:t>
                      </a:r>
                      <a:endParaRPr lang="en-US" sz="1700" dirty="0"/>
                    </a:p>
                  </a:txBody>
                  <a:tcPr/>
                </a:tc>
              </a:tr>
              <a:tr h="525711">
                <a:tc>
                  <a:txBody>
                    <a:bodyPr/>
                    <a:lstStyle/>
                    <a:p>
                      <a:r>
                        <a:rPr lang="en-US" sz="1700" dirty="0" smtClean="0"/>
                        <a:t>Northwest</a:t>
                      </a:r>
                      <a:r>
                        <a:rPr lang="en-US" sz="1700" baseline="0" dirty="0" smtClean="0"/>
                        <a:t> China</a:t>
                      </a:r>
                      <a:endParaRPr lang="en-US" sz="1700" dirty="0"/>
                    </a:p>
                  </a:txBody>
                  <a:tcPr/>
                </a:tc>
                <a:tc>
                  <a:txBody>
                    <a:bodyPr/>
                    <a:lstStyle/>
                    <a:p>
                      <a:r>
                        <a:rPr lang="en-US" sz="1700" dirty="0" smtClean="0"/>
                        <a:t>Plateau, arid land, few fertile river valleys</a:t>
                      </a:r>
                      <a:endParaRPr lang="en-US" sz="1700" dirty="0"/>
                    </a:p>
                  </a:txBody>
                  <a:tcPr/>
                </a:tc>
                <a:tc>
                  <a:txBody>
                    <a:bodyPr/>
                    <a:lstStyle/>
                    <a:p>
                      <a:r>
                        <a:rPr lang="en-US" sz="1700" dirty="0" smtClean="0"/>
                        <a:t>Xi’an,</a:t>
                      </a:r>
                      <a:r>
                        <a:rPr lang="en-US" sz="1700" baseline="0" dirty="0" smtClean="0"/>
                        <a:t> Taiyuan</a:t>
                      </a:r>
                      <a:endParaRPr lang="en-US" sz="1700" dirty="0"/>
                    </a:p>
                  </a:txBody>
                  <a:tcPr/>
                </a:tc>
              </a:tr>
            </a:tbl>
          </a:graphicData>
        </a:graphic>
      </p:graphicFrame>
      <p:pic>
        <p:nvPicPr>
          <p:cNvPr id="11268" name="Picture 4" descr="http://2.bp.blogspot.com/_1-xvEOICRwA/S65ZwF0xL1I/AAAAAAAACXc/mcJTYo8FgOg/s1600/skinner%2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075" y="1122562"/>
            <a:ext cx="4657725" cy="514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2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history</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609352031"/>
              </p:ext>
            </p:extLst>
          </p:nvPr>
        </p:nvGraphicFramePr>
        <p:xfrm>
          <a:off x="914400" y="1435100"/>
          <a:ext cx="10363200" cy="4759960"/>
        </p:xfrm>
        <a:graphic>
          <a:graphicData uri="http://schemas.openxmlformats.org/drawingml/2006/table">
            <a:tbl>
              <a:tblPr firstRow="1" bandRow="1">
                <a:tableStyleId>{5C22544A-7EE6-4342-B048-85BDC9FD1C3A}</a:tableStyleId>
              </a:tblPr>
              <a:tblGrid>
                <a:gridCol w="2008960"/>
                <a:gridCol w="3045640"/>
                <a:gridCol w="5308600"/>
              </a:tblGrid>
              <a:tr h="370840">
                <a:tc>
                  <a:txBody>
                    <a:bodyPr/>
                    <a:lstStyle/>
                    <a:p>
                      <a:r>
                        <a:rPr lang="en-US" dirty="0" smtClean="0"/>
                        <a:t>Time</a:t>
                      </a:r>
                      <a:endParaRPr lang="en-US" dirty="0"/>
                    </a:p>
                  </a:txBody>
                  <a:tcPr/>
                </a:tc>
                <a:tc>
                  <a:txBody>
                    <a:bodyPr/>
                    <a:lstStyle/>
                    <a:p>
                      <a:r>
                        <a:rPr lang="en-US" dirty="0" smtClean="0"/>
                        <a:t>Dynasty</a:t>
                      </a:r>
                      <a:endParaRPr lang="en-US" dirty="0"/>
                    </a:p>
                  </a:txBody>
                  <a:tcPr/>
                </a:tc>
                <a:tc>
                  <a:txBody>
                    <a:bodyPr/>
                    <a:lstStyle/>
                    <a:p>
                      <a:r>
                        <a:rPr lang="en-US" dirty="0" smtClean="0"/>
                        <a:t>Remarks</a:t>
                      </a:r>
                      <a:endParaRPr lang="en-US" dirty="0"/>
                    </a:p>
                  </a:txBody>
                  <a:tcPr/>
                </a:tc>
              </a:tr>
              <a:tr h="370840">
                <a:tc>
                  <a:txBody>
                    <a:bodyPr/>
                    <a:lstStyle/>
                    <a:p>
                      <a:r>
                        <a:rPr lang="en-US" dirty="0" smtClean="0"/>
                        <a:t>Ca. 2700 BCE/2300 BCE</a:t>
                      </a:r>
                      <a:endParaRPr lang="en-US" dirty="0"/>
                    </a:p>
                  </a:txBody>
                  <a:tcPr/>
                </a:tc>
                <a:tc>
                  <a:txBody>
                    <a:bodyPr/>
                    <a:lstStyle/>
                    <a:p>
                      <a:r>
                        <a:rPr lang="en-US" dirty="0" smtClean="0"/>
                        <a:t>Emperor Yan, Emperor </a:t>
                      </a:r>
                      <a:r>
                        <a:rPr lang="en-US" dirty="0" err="1" smtClean="0"/>
                        <a:t>Huangdi</a:t>
                      </a:r>
                      <a:r>
                        <a:rPr lang="en-US" dirty="0" smtClean="0"/>
                        <a:t> </a:t>
                      </a:r>
                      <a:endParaRPr lang="en-US" dirty="0"/>
                    </a:p>
                  </a:txBody>
                  <a:tcPr/>
                </a:tc>
                <a:tc>
                  <a:txBody>
                    <a:bodyPr/>
                    <a:lstStyle/>
                    <a:p>
                      <a:r>
                        <a:rPr lang="en-US" dirty="0" smtClean="0"/>
                        <a:t>Legendary kings</a:t>
                      </a:r>
                      <a:endParaRPr lang="en-US" dirty="0"/>
                    </a:p>
                  </a:txBody>
                  <a:tcPr/>
                </a:tc>
              </a:tr>
              <a:tr h="370840">
                <a:tc>
                  <a:txBody>
                    <a:bodyPr/>
                    <a:lstStyle/>
                    <a:p>
                      <a:r>
                        <a:rPr lang="en-US" dirty="0" smtClean="0"/>
                        <a:t>21</a:t>
                      </a:r>
                      <a:r>
                        <a:rPr lang="en-US" baseline="30000" dirty="0" smtClean="0"/>
                        <a:t>st</a:t>
                      </a:r>
                      <a:r>
                        <a:rPr lang="en-US" baseline="0" dirty="0" smtClean="0"/>
                        <a:t> century BCE to 1766 BCE</a:t>
                      </a:r>
                      <a:endParaRPr lang="en-US" dirty="0"/>
                    </a:p>
                  </a:txBody>
                  <a:tcPr/>
                </a:tc>
                <a:tc>
                  <a:txBody>
                    <a:bodyPr/>
                    <a:lstStyle/>
                    <a:p>
                      <a:r>
                        <a:rPr lang="en-US" dirty="0" smtClean="0"/>
                        <a:t>Xia</a:t>
                      </a:r>
                      <a:endParaRPr lang="en-US" dirty="0"/>
                    </a:p>
                  </a:txBody>
                  <a:tcPr/>
                </a:tc>
                <a:tc>
                  <a:txBody>
                    <a:bodyPr/>
                    <a:lstStyle/>
                    <a:p>
                      <a:r>
                        <a:rPr lang="en-US" dirty="0" smtClean="0"/>
                        <a:t>Neolithic culture</a:t>
                      </a:r>
                      <a:endParaRPr lang="en-US" dirty="0"/>
                    </a:p>
                  </a:txBody>
                  <a:tcPr/>
                </a:tc>
              </a:tr>
              <a:tr h="370840">
                <a:tc>
                  <a:txBody>
                    <a:bodyPr/>
                    <a:lstStyle/>
                    <a:p>
                      <a:r>
                        <a:rPr lang="en-US" dirty="0" smtClean="0"/>
                        <a:t>1766 BCE to 1046 BCE</a:t>
                      </a:r>
                      <a:endParaRPr lang="en-US" dirty="0"/>
                    </a:p>
                  </a:txBody>
                  <a:tcPr/>
                </a:tc>
                <a:tc>
                  <a:txBody>
                    <a:bodyPr/>
                    <a:lstStyle/>
                    <a:p>
                      <a:r>
                        <a:rPr lang="en-US" dirty="0" smtClean="0"/>
                        <a:t>Shang dynasty</a:t>
                      </a:r>
                      <a:endParaRPr lang="en-US" dirty="0"/>
                    </a:p>
                  </a:txBody>
                  <a:tcPr/>
                </a:tc>
                <a:tc>
                  <a:txBody>
                    <a:bodyPr/>
                    <a:lstStyle/>
                    <a:p>
                      <a:r>
                        <a:rPr lang="en-US" dirty="0" smtClean="0"/>
                        <a:t>Based on agriculture, development</a:t>
                      </a:r>
                      <a:r>
                        <a:rPr lang="en-US" baseline="0" dirty="0" smtClean="0"/>
                        <a:t> of oracle bone writing, use of bronze</a:t>
                      </a:r>
                      <a:endParaRPr lang="en-US" dirty="0"/>
                    </a:p>
                  </a:txBody>
                  <a:tcPr/>
                </a:tc>
              </a:tr>
              <a:tr h="370840">
                <a:tc>
                  <a:txBody>
                    <a:bodyPr/>
                    <a:lstStyle/>
                    <a:p>
                      <a:r>
                        <a:rPr lang="en-US" dirty="0" smtClean="0"/>
                        <a:t>1046 BCE to 3</a:t>
                      </a:r>
                      <a:r>
                        <a:rPr lang="en-US" baseline="30000" dirty="0" smtClean="0"/>
                        <a:t>rd</a:t>
                      </a:r>
                      <a:r>
                        <a:rPr lang="en-US" dirty="0" smtClean="0"/>
                        <a:t> century BCE</a:t>
                      </a:r>
                      <a:endParaRPr lang="en-US" dirty="0"/>
                    </a:p>
                  </a:txBody>
                  <a:tcPr/>
                </a:tc>
                <a:tc>
                  <a:txBody>
                    <a:bodyPr/>
                    <a:lstStyle/>
                    <a:p>
                      <a:r>
                        <a:rPr lang="en-US" dirty="0" smtClean="0"/>
                        <a:t>Zhou dynasty</a:t>
                      </a:r>
                      <a:endParaRPr lang="en-US" dirty="0"/>
                    </a:p>
                  </a:txBody>
                  <a:tcPr/>
                </a:tc>
                <a:tc>
                  <a:txBody>
                    <a:bodyPr/>
                    <a:lstStyle/>
                    <a:p>
                      <a:r>
                        <a:rPr lang="en-US" dirty="0" smtClean="0"/>
                        <a:t>Feudal system, first use of </a:t>
                      </a:r>
                      <a:r>
                        <a:rPr lang="en-US" dirty="0" err="1" smtClean="0"/>
                        <a:t>Zhongguo</a:t>
                      </a:r>
                      <a:r>
                        <a:rPr lang="en-US" baseline="0" dirty="0" smtClean="0"/>
                        <a:t> (middle kingdom), </a:t>
                      </a:r>
                      <a:r>
                        <a:rPr lang="en-US" baseline="0" dirty="0" err="1" smtClean="0"/>
                        <a:t>Laozi</a:t>
                      </a:r>
                      <a:r>
                        <a:rPr lang="en-US" baseline="0" dirty="0" smtClean="0"/>
                        <a:t>, Confucius, Mencius, </a:t>
                      </a:r>
                      <a:r>
                        <a:rPr lang="en-US" baseline="0" dirty="0" err="1" smtClean="0"/>
                        <a:t>Mozi</a:t>
                      </a:r>
                      <a:r>
                        <a:rPr lang="en-US" baseline="0" dirty="0" smtClean="0"/>
                        <a:t>, </a:t>
                      </a:r>
                      <a:r>
                        <a:rPr lang="en-US" baseline="0" dirty="0" err="1" smtClean="0"/>
                        <a:t>Hanfei</a:t>
                      </a:r>
                      <a:r>
                        <a:rPr lang="en-US" baseline="0" dirty="0" smtClean="0"/>
                        <a:t>, </a:t>
                      </a:r>
                      <a:r>
                        <a:rPr lang="en-US" baseline="0" dirty="0" err="1" smtClean="0"/>
                        <a:t>Xunzi</a:t>
                      </a:r>
                      <a:endParaRPr lang="en-US" dirty="0"/>
                    </a:p>
                  </a:txBody>
                  <a:tcPr/>
                </a:tc>
              </a:tr>
              <a:tr h="370840">
                <a:tc>
                  <a:txBody>
                    <a:bodyPr/>
                    <a:lstStyle/>
                    <a:p>
                      <a:r>
                        <a:rPr lang="en-US" dirty="0" smtClean="0"/>
                        <a:t>221 BCE</a:t>
                      </a:r>
                      <a:r>
                        <a:rPr lang="en-US" baseline="0" dirty="0" smtClean="0"/>
                        <a:t> to 206 BCE</a:t>
                      </a:r>
                      <a:endParaRPr lang="en-US" dirty="0"/>
                    </a:p>
                  </a:txBody>
                  <a:tcPr/>
                </a:tc>
                <a:tc>
                  <a:txBody>
                    <a:bodyPr/>
                    <a:lstStyle/>
                    <a:p>
                      <a:r>
                        <a:rPr lang="en-US" dirty="0" smtClean="0"/>
                        <a:t>Qin (Emperor</a:t>
                      </a:r>
                      <a:r>
                        <a:rPr lang="en-US" baseline="0" dirty="0" smtClean="0"/>
                        <a:t> Shi </a:t>
                      </a:r>
                      <a:r>
                        <a:rPr lang="en-US" baseline="0" dirty="0" err="1" smtClean="0"/>
                        <a:t>Huangdi</a:t>
                      </a:r>
                      <a:r>
                        <a:rPr lang="en-US" baseline="0" dirty="0" smtClean="0"/>
                        <a:t>)</a:t>
                      </a:r>
                      <a:endParaRPr lang="en-US" dirty="0"/>
                    </a:p>
                  </a:txBody>
                  <a:tcPr/>
                </a:tc>
                <a:tc>
                  <a:txBody>
                    <a:bodyPr/>
                    <a:lstStyle/>
                    <a:p>
                      <a:r>
                        <a:rPr lang="en-US" dirty="0" smtClean="0"/>
                        <a:t>Legalism – strict system of rewards</a:t>
                      </a:r>
                      <a:r>
                        <a:rPr lang="en-US" baseline="0" dirty="0" smtClean="0"/>
                        <a:t> and punishments; construction of the Great Wall</a:t>
                      </a:r>
                      <a:endParaRPr lang="en-US" dirty="0"/>
                    </a:p>
                  </a:txBody>
                  <a:tcPr/>
                </a:tc>
              </a:tr>
              <a:tr h="370840">
                <a:tc>
                  <a:txBody>
                    <a:bodyPr/>
                    <a:lstStyle/>
                    <a:p>
                      <a:r>
                        <a:rPr lang="en-US" dirty="0" smtClean="0"/>
                        <a:t>206 BCE</a:t>
                      </a:r>
                      <a:r>
                        <a:rPr lang="en-US" baseline="0" dirty="0" smtClean="0"/>
                        <a:t> to 220 CE</a:t>
                      </a:r>
                      <a:endParaRPr lang="en-US" dirty="0"/>
                    </a:p>
                  </a:txBody>
                  <a:tcPr/>
                </a:tc>
                <a:tc>
                  <a:txBody>
                    <a:bodyPr/>
                    <a:lstStyle/>
                    <a:p>
                      <a:r>
                        <a:rPr lang="en-US" dirty="0" smtClean="0"/>
                        <a:t>Han</a:t>
                      </a:r>
                      <a:endParaRPr lang="en-US" dirty="0"/>
                    </a:p>
                  </a:txBody>
                  <a:tcPr/>
                </a:tc>
                <a:tc>
                  <a:txBody>
                    <a:bodyPr/>
                    <a:lstStyle/>
                    <a:p>
                      <a:r>
                        <a:rPr lang="en-US" dirty="0" smtClean="0"/>
                        <a:t>Expansion to Xinjiang and Central Asia, Confucianism</a:t>
                      </a:r>
                      <a:r>
                        <a:rPr lang="en-US" baseline="0" dirty="0" smtClean="0"/>
                        <a:t> official doctrine; social chaos towards the end of the period</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14</a:t>
            </a:fld>
            <a:endParaRPr lang="en-US" dirty="0"/>
          </a:p>
        </p:txBody>
      </p:sp>
    </p:spTree>
    <p:extLst>
      <p:ext uri="{BB962C8B-B14F-4D97-AF65-F5344CB8AC3E}">
        <p14:creationId xmlns:p14="http://schemas.microsoft.com/office/powerpoint/2010/main" val="59071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history</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51952389"/>
              </p:ext>
            </p:extLst>
          </p:nvPr>
        </p:nvGraphicFramePr>
        <p:xfrm>
          <a:off x="914400" y="1435101"/>
          <a:ext cx="10795001" cy="4706935"/>
        </p:xfrm>
        <a:graphic>
          <a:graphicData uri="http://schemas.openxmlformats.org/drawingml/2006/table">
            <a:tbl>
              <a:tblPr firstRow="1" bandRow="1">
                <a:tableStyleId>{5C22544A-7EE6-4342-B048-85BDC9FD1C3A}</a:tableStyleId>
              </a:tblPr>
              <a:tblGrid>
                <a:gridCol w="2092667"/>
                <a:gridCol w="2390433"/>
                <a:gridCol w="6311901"/>
              </a:tblGrid>
              <a:tr h="377876">
                <a:tc>
                  <a:txBody>
                    <a:bodyPr/>
                    <a:lstStyle/>
                    <a:p>
                      <a:r>
                        <a:rPr lang="en-US" dirty="0" smtClean="0"/>
                        <a:t>Time</a:t>
                      </a:r>
                      <a:endParaRPr lang="en-US" dirty="0"/>
                    </a:p>
                  </a:txBody>
                  <a:tcPr/>
                </a:tc>
                <a:tc>
                  <a:txBody>
                    <a:bodyPr/>
                    <a:lstStyle/>
                    <a:p>
                      <a:r>
                        <a:rPr lang="en-US" dirty="0" smtClean="0"/>
                        <a:t>Dynasty</a:t>
                      </a:r>
                      <a:endParaRPr lang="en-US" dirty="0"/>
                    </a:p>
                  </a:txBody>
                  <a:tcPr/>
                </a:tc>
                <a:tc>
                  <a:txBody>
                    <a:bodyPr/>
                    <a:lstStyle/>
                    <a:p>
                      <a:r>
                        <a:rPr lang="en-US" dirty="0" smtClean="0"/>
                        <a:t>Remarks</a:t>
                      </a:r>
                      <a:endParaRPr lang="en-US" dirty="0"/>
                    </a:p>
                  </a:txBody>
                  <a:tcPr/>
                </a:tc>
              </a:tr>
              <a:tr h="751687">
                <a:tc>
                  <a:txBody>
                    <a:bodyPr/>
                    <a:lstStyle/>
                    <a:p>
                      <a:r>
                        <a:rPr lang="en-US" sz="1600" dirty="0" smtClean="0"/>
                        <a:t>220 CE</a:t>
                      </a:r>
                      <a:r>
                        <a:rPr lang="en-US" sz="1600" baseline="0" dirty="0" smtClean="0"/>
                        <a:t> to 265 CE</a:t>
                      </a:r>
                      <a:endParaRPr lang="en-US" sz="1600" dirty="0"/>
                    </a:p>
                  </a:txBody>
                  <a:tcPr/>
                </a:tc>
                <a:tc>
                  <a:txBody>
                    <a:bodyPr/>
                    <a:lstStyle/>
                    <a:p>
                      <a:r>
                        <a:rPr lang="en-US" sz="1600" dirty="0" smtClean="0"/>
                        <a:t>Three kingdoms period:</a:t>
                      </a:r>
                      <a:r>
                        <a:rPr lang="en-US" sz="1600" baseline="0" dirty="0" smtClean="0"/>
                        <a:t> </a:t>
                      </a:r>
                      <a:r>
                        <a:rPr lang="en-US" sz="1600" dirty="0" smtClean="0"/>
                        <a:t>Wei, Shu and Wu</a:t>
                      </a:r>
                      <a:endParaRPr lang="en-US" sz="1600" dirty="0"/>
                    </a:p>
                  </a:txBody>
                  <a:tcPr/>
                </a:tc>
                <a:tc>
                  <a:txBody>
                    <a:bodyPr/>
                    <a:lstStyle/>
                    <a:p>
                      <a:endParaRPr lang="en-US" sz="1600" dirty="0"/>
                    </a:p>
                  </a:txBody>
                  <a:tcPr/>
                </a:tc>
              </a:tr>
              <a:tr h="667221">
                <a:tc>
                  <a:txBody>
                    <a:bodyPr/>
                    <a:lstStyle/>
                    <a:p>
                      <a:r>
                        <a:rPr lang="en-US" sz="1600" dirty="0" smtClean="0"/>
                        <a:t>265 CE to 420</a:t>
                      </a:r>
                      <a:r>
                        <a:rPr lang="en-US" sz="1600" baseline="0" dirty="0" smtClean="0"/>
                        <a:t> CE</a:t>
                      </a:r>
                      <a:endParaRPr lang="en-US" sz="1600" dirty="0"/>
                    </a:p>
                  </a:txBody>
                  <a:tcPr/>
                </a:tc>
                <a:tc>
                  <a:txBody>
                    <a:bodyPr/>
                    <a:lstStyle/>
                    <a:p>
                      <a:r>
                        <a:rPr lang="en-US" sz="1600" dirty="0" smtClean="0"/>
                        <a:t>Jin</a:t>
                      </a:r>
                      <a:endParaRPr lang="en-US" sz="1600" dirty="0"/>
                    </a:p>
                  </a:txBody>
                  <a:tcPr/>
                </a:tc>
                <a:tc>
                  <a:txBody>
                    <a:bodyPr/>
                    <a:lstStyle/>
                    <a:p>
                      <a:r>
                        <a:rPr lang="en-US" sz="1600" dirty="0" smtClean="0"/>
                        <a:t>Non-Han</a:t>
                      </a:r>
                      <a:r>
                        <a:rPr lang="en-US" sz="1600" baseline="0" dirty="0" smtClean="0"/>
                        <a:t> enemies in the north forced capital to move to Nanjing; economic center moves to southeast; Buddhism popular</a:t>
                      </a:r>
                      <a:endParaRPr lang="en-US" sz="1600" dirty="0"/>
                    </a:p>
                  </a:txBody>
                  <a:tcPr/>
                </a:tc>
              </a:tr>
              <a:tr h="598304">
                <a:tc>
                  <a:txBody>
                    <a:bodyPr/>
                    <a:lstStyle/>
                    <a:p>
                      <a:r>
                        <a:rPr lang="en-US" sz="1600" dirty="0" smtClean="0"/>
                        <a:t>420 CE to 589 CE</a:t>
                      </a:r>
                      <a:endParaRPr lang="en-US" sz="1600" dirty="0"/>
                    </a:p>
                  </a:txBody>
                  <a:tcPr/>
                </a:tc>
                <a:tc>
                  <a:txBody>
                    <a:bodyPr/>
                    <a:lstStyle/>
                    <a:p>
                      <a:r>
                        <a:rPr lang="en-US" sz="1600" dirty="0" smtClean="0"/>
                        <a:t>Southern and North</a:t>
                      </a:r>
                      <a:r>
                        <a:rPr lang="en-US" sz="1600" baseline="0" dirty="0" smtClean="0"/>
                        <a:t>ern dynasties</a:t>
                      </a:r>
                      <a:endParaRPr lang="en-US" sz="1600" dirty="0"/>
                    </a:p>
                  </a:txBody>
                  <a:tcPr/>
                </a:tc>
                <a:tc>
                  <a:txBody>
                    <a:bodyPr/>
                    <a:lstStyle/>
                    <a:p>
                      <a:r>
                        <a:rPr lang="en-US" sz="1600" dirty="0" smtClean="0"/>
                        <a:t>Fragmentation</a:t>
                      </a:r>
                      <a:endParaRPr lang="en-US" sz="1600" dirty="0"/>
                    </a:p>
                  </a:txBody>
                  <a:tcPr/>
                </a:tc>
              </a:tr>
              <a:tr h="346386">
                <a:tc>
                  <a:txBody>
                    <a:bodyPr/>
                    <a:lstStyle/>
                    <a:p>
                      <a:r>
                        <a:rPr lang="en-US" sz="1600" dirty="0" smtClean="0"/>
                        <a:t>589 CE to 618 CE</a:t>
                      </a:r>
                      <a:endParaRPr lang="en-US" sz="1600" dirty="0"/>
                    </a:p>
                  </a:txBody>
                  <a:tcPr/>
                </a:tc>
                <a:tc>
                  <a:txBody>
                    <a:bodyPr/>
                    <a:lstStyle/>
                    <a:p>
                      <a:r>
                        <a:rPr lang="en-US" sz="1600" dirty="0" smtClean="0"/>
                        <a:t>Sui</a:t>
                      </a:r>
                      <a:endParaRPr lang="en-US" sz="1600" dirty="0"/>
                    </a:p>
                  </a:txBody>
                  <a:tcPr/>
                </a:tc>
                <a:tc>
                  <a:txBody>
                    <a:bodyPr/>
                    <a:lstStyle/>
                    <a:p>
                      <a:r>
                        <a:rPr lang="en-US" sz="1600" dirty="0" smtClean="0"/>
                        <a:t>Construction of the Grand Canal</a:t>
                      </a:r>
                      <a:endParaRPr lang="en-US" sz="1600" dirty="0"/>
                    </a:p>
                  </a:txBody>
                  <a:tcPr/>
                </a:tc>
              </a:tr>
              <a:tr h="751687">
                <a:tc>
                  <a:txBody>
                    <a:bodyPr/>
                    <a:lstStyle/>
                    <a:p>
                      <a:r>
                        <a:rPr lang="en-US" sz="1600" dirty="0" smtClean="0"/>
                        <a:t>618 CE to 907 CE</a:t>
                      </a:r>
                      <a:endParaRPr lang="en-US" sz="1600" dirty="0"/>
                    </a:p>
                  </a:txBody>
                  <a:tcPr/>
                </a:tc>
                <a:tc>
                  <a:txBody>
                    <a:bodyPr/>
                    <a:lstStyle/>
                    <a:p>
                      <a:r>
                        <a:rPr lang="en-US" sz="1600" dirty="0" smtClean="0"/>
                        <a:t>Tang</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Golden age of literature</a:t>
                      </a:r>
                      <a:r>
                        <a:rPr lang="en-US" sz="1600" baseline="0" dirty="0" smtClean="0"/>
                        <a:t> and art; system of civil service exams; Arab victory </a:t>
                      </a:r>
                      <a:r>
                        <a:rPr lang="en-US" sz="1600" dirty="0" smtClean="0"/>
                        <a:t>at </a:t>
                      </a:r>
                      <a:r>
                        <a:rPr lang="en-US" sz="1600" dirty="0" err="1" smtClean="0"/>
                        <a:t>Talas</a:t>
                      </a:r>
                      <a:r>
                        <a:rPr lang="en-US" sz="1600" dirty="0" smtClean="0"/>
                        <a:t> in 751</a:t>
                      </a:r>
                      <a:r>
                        <a:rPr lang="en-US" sz="1600" baseline="0" dirty="0" smtClean="0"/>
                        <a:t> CE began period of decline</a:t>
                      </a:r>
                      <a:endParaRPr lang="en-US" sz="1600" dirty="0" smtClean="0"/>
                    </a:p>
                  </a:txBody>
                  <a:tcPr/>
                </a:tc>
              </a:tr>
              <a:tr h="346386">
                <a:tc>
                  <a:txBody>
                    <a:bodyPr/>
                    <a:lstStyle/>
                    <a:p>
                      <a:r>
                        <a:rPr lang="en-US" sz="1600" dirty="0" smtClean="0"/>
                        <a:t>907 CE to 960 CE</a:t>
                      </a:r>
                      <a:endParaRPr lang="en-US" sz="1600" dirty="0"/>
                    </a:p>
                  </a:txBody>
                  <a:tcPr/>
                </a:tc>
                <a:tc>
                  <a:txBody>
                    <a:bodyPr/>
                    <a:lstStyle/>
                    <a:p>
                      <a:r>
                        <a:rPr lang="en-US" sz="1600" dirty="0" smtClean="0"/>
                        <a:t>Five dynasties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Fragmented China</a:t>
                      </a:r>
                    </a:p>
                  </a:txBody>
                  <a:tcPr/>
                </a:tc>
              </a:tr>
              <a:tr h="867388">
                <a:tc>
                  <a:txBody>
                    <a:bodyPr/>
                    <a:lstStyle/>
                    <a:p>
                      <a:r>
                        <a:rPr lang="en-US" sz="1600" dirty="0" smtClean="0"/>
                        <a:t>960 CE to 1279 </a:t>
                      </a:r>
                      <a:endParaRPr lang="en-US" sz="1600" dirty="0"/>
                    </a:p>
                  </a:txBody>
                  <a:tcPr/>
                </a:tc>
                <a:tc>
                  <a:txBody>
                    <a:bodyPr/>
                    <a:lstStyle/>
                    <a:p>
                      <a:r>
                        <a:rPr lang="en-US" sz="1600" dirty="0" smtClean="0"/>
                        <a:t>Song</a:t>
                      </a:r>
                      <a:r>
                        <a:rPr lang="en-US" sz="1600" baseline="0" dirty="0" smtClean="0"/>
                        <a:t> </a:t>
                      </a:r>
                      <a:endParaRPr lang="en-US" sz="1600" dirty="0"/>
                    </a:p>
                  </a:txBody>
                  <a:tcPr/>
                </a:tc>
                <a:tc>
                  <a:txBody>
                    <a:bodyPr/>
                    <a:lstStyle/>
                    <a:p>
                      <a:r>
                        <a:rPr lang="en-US" sz="1600" dirty="0" smtClean="0"/>
                        <a:t>Centralized</a:t>
                      </a:r>
                      <a:r>
                        <a:rPr lang="en-US" sz="1600" baseline="0" dirty="0" smtClean="0"/>
                        <a:t> bureaucracy, c</a:t>
                      </a:r>
                      <a:r>
                        <a:rPr lang="en-US" sz="1600" dirty="0" smtClean="0"/>
                        <a:t>apital </a:t>
                      </a:r>
                      <a:r>
                        <a:rPr lang="en-US" sz="1600" dirty="0" smtClean="0"/>
                        <a:t>at </a:t>
                      </a:r>
                      <a:r>
                        <a:rPr lang="en-US" sz="1600" dirty="0" smtClean="0"/>
                        <a:t>Kaifeng; non-Han</a:t>
                      </a:r>
                      <a:r>
                        <a:rPr lang="en-US" sz="1600" baseline="0" dirty="0" smtClean="0"/>
                        <a:t> Liao capture Kaifeng; non-Han Jin capture northern China; Song capital move</a:t>
                      </a:r>
                    </a:p>
                    <a:p>
                      <a:r>
                        <a:rPr lang="en-US" sz="1600" baseline="0" dirty="0" smtClean="0"/>
                        <a:t>Innovations: Compass, gunpowder, movable type printing</a:t>
                      </a:r>
                      <a:endParaRPr lang="en-US" sz="1600" dirty="0"/>
                    </a:p>
                  </a:txBody>
                  <a:tcPr/>
                </a:tc>
              </a:tr>
            </a:tbl>
          </a:graphicData>
        </a:graphic>
      </p:graphicFrame>
    </p:spTree>
    <p:extLst>
      <p:ext uri="{BB962C8B-B14F-4D97-AF65-F5344CB8AC3E}">
        <p14:creationId xmlns:p14="http://schemas.microsoft.com/office/powerpoint/2010/main" val="170042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history</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36395654"/>
              </p:ext>
            </p:extLst>
          </p:nvPr>
        </p:nvGraphicFramePr>
        <p:xfrm>
          <a:off x="393700" y="1435100"/>
          <a:ext cx="11493501" cy="4673398"/>
        </p:xfrm>
        <a:graphic>
          <a:graphicData uri="http://schemas.openxmlformats.org/drawingml/2006/table">
            <a:tbl>
              <a:tblPr firstRow="1" bandRow="1">
                <a:tableStyleId>{5C22544A-7EE6-4342-B048-85BDC9FD1C3A}</a:tableStyleId>
              </a:tblPr>
              <a:tblGrid>
                <a:gridCol w="2228075"/>
                <a:gridCol w="1988325"/>
                <a:gridCol w="7277101"/>
              </a:tblGrid>
              <a:tr h="323108">
                <a:tc>
                  <a:txBody>
                    <a:bodyPr/>
                    <a:lstStyle/>
                    <a:p>
                      <a:r>
                        <a:rPr lang="en-US" dirty="0" smtClean="0"/>
                        <a:t>Period</a:t>
                      </a:r>
                      <a:endParaRPr lang="en-US" dirty="0"/>
                    </a:p>
                  </a:txBody>
                  <a:tcPr/>
                </a:tc>
                <a:tc>
                  <a:txBody>
                    <a:bodyPr/>
                    <a:lstStyle/>
                    <a:p>
                      <a:r>
                        <a:rPr lang="en-US" dirty="0" smtClean="0"/>
                        <a:t>Dynasty</a:t>
                      </a:r>
                      <a:endParaRPr lang="en-US" dirty="0"/>
                    </a:p>
                  </a:txBody>
                  <a:tcPr/>
                </a:tc>
                <a:tc>
                  <a:txBody>
                    <a:bodyPr/>
                    <a:lstStyle/>
                    <a:p>
                      <a:r>
                        <a:rPr lang="en-US" dirty="0" smtClean="0"/>
                        <a:t>Remarks</a:t>
                      </a:r>
                      <a:endParaRPr lang="en-US" dirty="0"/>
                    </a:p>
                  </a:txBody>
                  <a:tcPr/>
                </a:tc>
              </a:tr>
              <a:tr h="1513739">
                <a:tc>
                  <a:txBody>
                    <a:bodyPr/>
                    <a:lstStyle/>
                    <a:p>
                      <a:r>
                        <a:rPr lang="en-US" dirty="0" smtClean="0"/>
                        <a:t>1279 CE to 1367 CE</a:t>
                      </a:r>
                      <a:endParaRPr lang="en-US" dirty="0"/>
                    </a:p>
                  </a:txBody>
                  <a:tcPr/>
                </a:tc>
                <a:tc>
                  <a:txBody>
                    <a:bodyPr/>
                    <a:lstStyle/>
                    <a:p>
                      <a:r>
                        <a:rPr lang="en-US" dirty="0" smtClean="0"/>
                        <a:t>Yuan</a:t>
                      </a:r>
                      <a:endParaRPr lang="en-US" dirty="0"/>
                    </a:p>
                  </a:txBody>
                  <a:tcPr/>
                </a:tc>
                <a:tc>
                  <a:txBody>
                    <a:bodyPr/>
                    <a:lstStyle/>
                    <a:p>
                      <a:r>
                        <a:rPr lang="en-US" dirty="0" smtClean="0"/>
                        <a:t>Mongol </a:t>
                      </a:r>
                      <a:r>
                        <a:rPr lang="en-US" dirty="0" smtClean="0"/>
                        <a:t>rule under the leadership</a:t>
                      </a:r>
                      <a:r>
                        <a:rPr lang="en-US" baseline="0" dirty="0" smtClean="0"/>
                        <a:t> of Genghis Khan, cultural exchange with Europe and West Asia; conversion to Islam of many Chinese in Northwest and Southwest; Nestorian and Catholicism, Tibetan Buddhism flourish</a:t>
                      </a:r>
                    </a:p>
                    <a:p>
                      <a:r>
                        <a:rPr lang="en-US" baseline="0" dirty="0" smtClean="0"/>
                        <a:t>Innovations: printing techniques, porcelain production, playing cards</a:t>
                      </a:r>
                      <a:endParaRPr lang="en-US" dirty="0"/>
                    </a:p>
                  </a:txBody>
                  <a:tcPr/>
                </a:tc>
              </a:tr>
              <a:tr h="796705">
                <a:tc>
                  <a:txBody>
                    <a:bodyPr/>
                    <a:lstStyle/>
                    <a:p>
                      <a:r>
                        <a:rPr lang="en-US" dirty="0" smtClean="0"/>
                        <a:t>1368</a:t>
                      </a:r>
                      <a:r>
                        <a:rPr lang="en-US" baseline="0" dirty="0" smtClean="0"/>
                        <a:t> CE to 1644</a:t>
                      </a:r>
                      <a:endParaRPr lang="en-US" dirty="0"/>
                    </a:p>
                  </a:txBody>
                  <a:tcPr/>
                </a:tc>
                <a:tc>
                  <a:txBody>
                    <a:bodyPr/>
                    <a:lstStyle/>
                    <a:p>
                      <a:r>
                        <a:rPr lang="en-US" dirty="0" smtClean="0"/>
                        <a:t>Ming</a:t>
                      </a:r>
                      <a:endParaRPr lang="en-US" dirty="0"/>
                    </a:p>
                  </a:txBody>
                  <a:tcPr/>
                </a:tc>
                <a:tc>
                  <a:txBody>
                    <a:bodyPr/>
                    <a:lstStyle/>
                    <a:p>
                      <a:r>
                        <a:rPr lang="en-US" dirty="0" smtClean="0"/>
                        <a:t>Han dynasty established</a:t>
                      </a:r>
                      <a:r>
                        <a:rPr lang="en-US" baseline="0" dirty="0" smtClean="0"/>
                        <a:t> in Nanjing, moved in 1421 to Beijing.  Northern Vietnam conquered.  Chinese navy sails the China seas, the Indian Ocean and Africa.</a:t>
                      </a:r>
                      <a:endParaRPr lang="en-US" dirty="0"/>
                    </a:p>
                  </a:txBody>
                  <a:tcPr/>
                </a:tc>
              </a:tr>
              <a:tr h="1513739">
                <a:tc>
                  <a:txBody>
                    <a:bodyPr/>
                    <a:lstStyle/>
                    <a:p>
                      <a:r>
                        <a:rPr lang="en-US" dirty="0" smtClean="0"/>
                        <a:t>1644 CE</a:t>
                      </a:r>
                      <a:r>
                        <a:rPr lang="en-US" baseline="0" dirty="0" smtClean="0"/>
                        <a:t> to 1911</a:t>
                      </a:r>
                      <a:endParaRPr lang="en-US" dirty="0"/>
                    </a:p>
                  </a:txBody>
                  <a:tcPr/>
                </a:tc>
                <a:tc>
                  <a:txBody>
                    <a:bodyPr/>
                    <a:lstStyle/>
                    <a:p>
                      <a:r>
                        <a:rPr lang="en-US" dirty="0" smtClean="0"/>
                        <a:t>Qing</a:t>
                      </a:r>
                      <a:endParaRPr lang="en-US" dirty="0"/>
                    </a:p>
                  </a:txBody>
                  <a:tcPr/>
                </a:tc>
                <a:tc>
                  <a:txBody>
                    <a:bodyPr/>
                    <a:lstStyle/>
                    <a:p>
                      <a:r>
                        <a:rPr lang="en-US" dirty="0" smtClean="0"/>
                        <a:t>Manchu, non-Han</a:t>
                      </a:r>
                      <a:r>
                        <a:rPr lang="en-US" baseline="0" dirty="0" smtClean="0"/>
                        <a:t> dynasty, but assimilated to Han Chinese culture; conquered outer Mongolia, Taiwan incorporated into kingdom.</a:t>
                      </a:r>
                    </a:p>
                    <a:p>
                      <a:r>
                        <a:rPr lang="en-US" baseline="0" dirty="0" smtClean="0"/>
                        <a:t>In the 1840s, Britain starts First Opium War for right to import Indian opium in exchange for Chinese tea.  USA, Britain and other European powers seize concessions.  </a:t>
                      </a:r>
                      <a:endParaRPr lang="en-US" dirty="0"/>
                    </a:p>
                  </a:txBody>
                  <a:tcPr/>
                </a:tc>
              </a:tr>
              <a:tr h="323108">
                <a:tc>
                  <a:txBody>
                    <a:bodyPr/>
                    <a:lstStyle/>
                    <a:p>
                      <a:r>
                        <a:rPr lang="en-US" dirty="0" smtClean="0"/>
                        <a:t>1911 to 1949</a:t>
                      </a:r>
                      <a:endParaRPr lang="en-US" dirty="0"/>
                    </a:p>
                  </a:txBody>
                  <a:tcPr/>
                </a:tc>
                <a:tc>
                  <a:txBody>
                    <a:bodyPr/>
                    <a:lstStyle/>
                    <a:p>
                      <a:r>
                        <a:rPr lang="en-US" dirty="0" smtClean="0"/>
                        <a:t>Republic of China</a:t>
                      </a:r>
                      <a:endParaRPr lang="en-US" dirty="0"/>
                    </a:p>
                  </a:txBody>
                  <a:tcPr/>
                </a:tc>
                <a:tc>
                  <a:txBody>
                    <a:bodyPr/>
                    <a:lstStyle/>
                    <a:p>
                      <a:r>
                        <a:rPr lang="en-US" dirty="0" smtClean="0"/>
                        <a:t>Dr. Sun- </a:t>
                      </a:r>
                      <a:r>
                        <a:rPr lang="en-US" dirty="0" err="1" smtClean="0"/>
                        <a:t>Yatsen</a:t>
                      </a:r>
                      <a:r>
                        <a:rPr lang="en-US" dirty="0" smtClean="0"/>
                        <a:t>, first President</a:t>
                      </a:r>
                      <a:endParaRPr lang="en-US" dirty="0"/>
                    </a:p>
                  </a:txBody>
                  <a:tcPr/>
                </a:tc>
              </a:tr>
            </a:tbl>
          </a:graphicData>
        </a:graphic>
      </p:graphicFrame>
    </p:spTree>
    <p:extLst>
      <p:ext uri="{BB962C8B-B14F-4D97-AF65-F5344CB8AC3E}">
        <p14:creationId xmlns:p14="http://schemas.microsoft.com/office/powerpoint/2010/main" val="309970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sz="quarter" idx="13"/>
          </p:nvPr>
        </p:nvSpPr>
        <p:spPr>
          <a:xfrm>
            <a:off x="913774" y="1663700"/>
            <a:ext cx="10363826" cy="4381500"/>
          </a:xfrm>
        </p:spPr>
        <p:txBody>
          <a:bodyPr>
            <a:normAutofit fontScale="92500" lnSpcReduction="10000"/>
          </a:bodyPr>
          <a:lstStyle/>
          <a:p>
            <a:r>
              <a:rPr lang="en-US" dirty="0" smtClean="0"/>
              <a:t>14,500 km coastline along the East China Sea, the Korean Bay, the Yellow Sea and the South China Sea.</a:t>
            </a:r>
          </a:p>
          <a:p>
            <a:r>
              <a:rPr lang="en-US" dirty="0" smtClean="0"/>
              <a:t>Bordered by North Korea, Russia and Mongolia in the northeast and north</a:t>
            </a:r>
          </a:p>
          <a:p>
            <a:r>
              <a:rPr lang="en-US" dirty="0" smtClean="0"/>
              <a:t>Kazakhstan, Kirghizstan, Tajikistan, Afghanistan and Pakistan in the west</a:t>
            </a:r>
          </a:p>
          <a:p>
            <a:r>
              <a:rPr lang="en-US" dirty="0" smtClean="0"/>
              <a:t>India and Nepal in the southwest</a:t>
            </a:r>
          </a:p>
          <a:p>
            <a:r>
              <a:rPr lang="en-US" dirty="0" smtClean="0"/>
              <a:t>Myanmar, Laos and Vietnam in the South</a:t>
            </a:r>
          </a:p>
          <a:p>
            <a:r>
              <a:rPr lang="en-US" dirty="0" smtClean="0"/>
              <a:t>The Yellow river originates at the foot of the Kunlun mountains in the west and flows over 5000 kilometers eastward to the Pacific Ocean.</a:t>
            </a:r>
          </a:p>
          <a:p>
            <a:r>
              <a:rPr lang="en-US" dirty="0" smtClean="0"/>
              <a:t>Present day Chinese seem themselves as the descendants of the Hua, who settled in the middle reaches of the Yellow river valley and the Xia people, who established themselves near the Han river (a tributary, which meets the </a:t>
            </a:r>
            <a:r>
              <a:rPr lang="en-US" dirty="0" err="1" smtClean="0"/>
              <a:t>Yangtse</a:t>
            </a:r>
            <a:r>
              <a:rPr lang="en-US" dirty="0" smtClean="0"/>
              <a:t> near Wuhan).  </a:t>
            </a:r>
          </a:p>
          <a:p>
            <a:r>
              <a:rPr lang="en-US" dirty="0" smtClean="0"/>
              <a:t>These areas are in the central southern region 0f Shaanxi province, whose capital is the well-known city of Xi’an (famous for its terracotta warriors, from the reign of Shi </a:t>
            </a:r>
            <a:r>
              <a:rPr lang="en-US" dirty="0" err="1" smtClean="0"/>
              <a:t>Huangdi</a:t>
            </a:r>
            <a:r>
              <a:rPr lang="en-US" dirty="0" smtClean="0"/>
              <a:t> of the Qin dynasty (247 BCE – 210 BCE).</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2</a:t>
            </a:fld>
            <a:endParaRPr lang="en-US" dirty="0"/>
          </a:p>
        </p:txBody>
      </p:sp>
    </p:spTree>
    <p:extLst>
      <p:ext uri="{BB962C8B-B14F-4D97-AF65-F5344CB8AC3E}">
        <p14:creationId xmlns:p14="http://schemas.microsoft.com/office/powerpoint/2010/main" val="289952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Location and neighbors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3</a:t>
            </a:fld>
            <a:endParaRPr lang="en-US" dirty="0"/>
          </a:p>
        </p:txBody>
      </p:sp>
      <p:pic>
        <p:nvPicPr>
          <p:cNvPr id="2050" name="Picture 2" descr="http://www.drben.net/files/China/ChinaMaps-ALL/China-Overview/Map_of_China__physical_B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849" y="1185861"/>
            <a:ext cx="535305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2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Rivers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4</a:t>
            </a:fld>
            <a:endParaRPr lang="en-US" dirty="0"/>
          </a:p>
        </p:txBody>
      </p:sp>
      <p:pic>
        <p:nvPicPr>
          <p:cNvPr id="1028" name="Picture 4" descr="http://www.danwei.org/china_information/Map_of_Chi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1269236"/>
            <a:ext cx="5867400" cy="472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3149" y="2387600"/>
            <a:ext cx="3265151" cy="923330"/>
          </a:xfrm>
          <a:prstGeom prst="rect">
            <a:avLst/>
          </a:prstGeom>
          <a:noFill/>
        </p:spPr>
        <p:txBody>
          <a:bodyPr wrap="square" rtlCol="0">
            <a:spAutoFit/>
          </a:bodyPr>
          <a:lstStyle/>
          <a:p>
            <a:r>
              <a:rPr lang="en-US" dirty="0" smtClean="0"/>
              <a:t>Huang He: Yellow River</a:t>
            </a:r>
          </a:p>
          <a:p>
            <a:r>
              <a:rPr lang="en-US" dirty="0" smtClean="0"/>
              <a:t>Chang Jiang: </a:t>
            </a:r>
            <a:r>
              <a:rPr lang="en-US" dirty="0" err="1" smtClean="0"/>
              <a:t>Yangtse</a:t>
            </a:r>
            <a:r>
              <a:rPr lang="en-US" dirty="0" smtClean="0"/>
              <a:t> River (Long River)</a:t>
            </a:r>
            <a:endParaRPr lang="en-US" dirty="0"/>
          </a:p>
        </p:txBody>
      </p:sp>
    </p:spTree>
    <p:extLst>
      <p:ext uri="{BB962C8B-B14F-4D97-AF65-F5344CB8AC3E}">
        <p14:creationId xmlns:p14="http://schemas.microsoft.com/office/powerpoint/2010/main" val="288621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provinces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5</a:t>
            </a:fld>
            <a:endParaRPr lang="en-US" dirty="0"/>
          </a:p>
        </p:txBody>
      </p:sp>
      <p:pic>
        <p:nvPicPr>
          <p:cNvPr id="8194" name="Picture 2" descr="http://www.chinapage.com/map/province-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924" y="1566862"/>
            <a:ext cx="613410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8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Chinia</a:t>
            </a:r>
            <a:r>
              <a:rPr lang="en-US" dirty="0" smtClean="0"/>
              <a:t>: 3000-1500 BCE</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6</a:t>
            </a:fld>
            <a:endParaRPr lang="en-US" dirty="0"/>
          </a:p>
        </p:txBody>
      </p:sp>
      <p:pic>
        <p:nvPicPr>
          <p:cNvPr id="6146" name="Picture 2" descr="http://www.artsmia.org/art-of-asia/history/images/maps/china-neolithic-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1552575"/>
            <a:ext cx="523875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19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t>
            </a:r>
            <a:r>
              <a:rPr lang="en-US" dirty="0" err="1" smtClean="0"/>
              <a:t>han</a:t>
            </a:r>
            <a:r>
              <a:rPr lang="en-US" dirty="0" smtClean="0"/>
              <a:t> dynasty, 206-220 CE</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7</a:t>
            </a:fld>
            <a:endParaRPr lang="en-US" dirty="0"/>
          </a:p>
        </p:txBody>
      </p:sp>
      <p:sp>
        <p:nvSpPr>
          <p:cNvPr id="6" name="AutoShape 2" descr="data:image/jpeg;base64,/9j/4AAQSkZJRgABAQAAAQABAAD/2wCEAAkGBhQSERUUEhQVFRUVFxgXGBgWGBQXFxYXFxcdFhUYGBoaHCYeFx0jGhgWHzIgIycqLCwtGB8yNTAqNSYrLCkBCQoKDgwOGg8PGi0kHyQsLCw1KSwpKiwtLCwvLywsNCwsLCwsLCksKSosLCwpLyksKiwsLCksLCwsLCwsKSwsLP/AABEIAN0A5AMBIgACEQEDEQH/xAAcAAABBQEBAQAAAAAAAAAAAAAAAgMEBQYHAQj/xABKEAACAQIEAwQDCwkHBAIDAAABAhEAAwQSITEFQVEGEyJhMnGBFjM0QlJUc5GTstIHFBUjU2KSobNydIKiscPiwdHT8BfCQ2Ph/8QAGgEAAgMBAQAAAAAAAAAAAAAAAAECAwQFBv/EADARAAICAQMDAQYGAgMAAAAAAAABAhEDBBIxEyFBUQUiMmFx8IGRobHR4TPBFBUj/9oADAMBAAIRAxEAPwDonAuA4Y4XDk4ewSbNokm1aJJNtSSTl1qf7n8N82w/2Nr8NHZ/4Jh/oLP9Nan1jbdkii4lhMLZNsHCWW7xsoy2bPh2ALeGYkgSJiRMCSJ3ufw3zbD/AGNr8NU/bHid5DZGGS5ce1dt3bqWlZmNoNlZDA0zI1wgHU5BE1pLN5XUMhDKwlWGoYdQabukwIfufw3zbD/Y2vw0e5/DfNsP9ja/DU+io2wIHufw3zbD/Y2vw0e5/DfNsP8AY2vw1PootgQPc/hvm2H+xtfho9z+G+bYf7G1+Gp9FFsCB7n8N82w/wBja/DR7n8N82w/2Nr8NT6KLYED3P4b5th/sbX4aS3AMPGmGw5PIG1aAJ5AnLp66saKLYGa4Hwa24l7OFZRmUjuLQdbiMBBhYMiT5abzVt7n8N82w/2Nr8NTVQCYAEmT5naT1MAfVSqsy5N8nJKvkCVFZf4LhUVmOGsQoJMWbU6CdPDScLwbDOit+a2BmEx3Vox5Tl1pzi+KUBVJABIZySAAimdZ2lgo8xm6VI4asWbYOhyLPrKgn+c1Y4VhU3y3+gvIz7n8N82w/2Nr8NHufw3zbD/AGNr8NT6Kz2xkD3P4b5th/sbX4aPc/hvm2H+xtfhqfTNy6c2VFzNEmTCqNgWMHcgwANYO0TTVsCN7n8N82w/2Nr8NHufw3zbD/Y2vw1NGBfc3TP7qoF+pgzH+L6qavK9sZmYMk+Lw5Sg+VofRGkzsJM6RUtsgI/ufw3zbD/Y2vw0e5/DfNsP9ja/DU+ioWwIHufw3zbD/Y2vw0e5/DfNsP8AY2vw1PootgcR/LDgLdvG2hbt20Bw6mFRVE97dEwBvAH1UU5+W34da/uy/wBa7RWmL7Ilss632f8AgmH+gs/01r3i/C+/t5O9vWf3rL5GPkWAmPUQfOvOz/wTD/QWf6a1PrM+zImRwmJtcKAw7q7C8125aZAzm4wQPdVy7k54Egs0MNJGWKkcN7J3FvvfuYm6me41zuLIt27a5iWK3GClr+pMkkCZgRFXHFODpfNkvM2bq3lj5Shlg+RDGanVJyAKKKKgMKKKKACiikXryqJYhR5mJPQdT5UALophMahMTlJ2DhkJ/shgM3sp+gAoqNifEwtzAILMRoSoIGUdJnU8htqQQfm7L6D6fJcFgPINIYD15o5DlToCTTGLxa21LN7BpJO8CfUddgASdAaLd0srAQrAlflgNAIPLMIYHl/1qGnCWLBrtzPHIADmDHQAkCQACdiTVuKMG7m6Xp3t/wChP5DOCwbXDmfYkOx1BdgQVCjdUBAgmCQBA1Jq5ooozZnldvj0BKgoooiqRhTNtP1wy6GCXPVYyoD1OYaHkFYc6epHDiC11v3gk8oVQYnyZnnoZHKpw5EydQRRRVoittL3bd2doJQ9UECD5rIHmIOpzQ/T2JwwcQZBBkERKnaRII2JGoggkHQ1HbBOPRuz5OqwfaoBH8/btVcoXwOxVFN2LhaQRDKSpA11GojqCpVv8XWaZe47qxtkIqhjnaCGInbfwyNWI2GkzmEVFt0Bx/8ALb8Otf3Zf612ikflofNjbBgicKhg7ibt0wfMbUVojwXLg692f+CYf6Cz/TWp9QOz/wAEw/0Fn+mtOcTuMtslZ3E5RLBZ1Kjmf9NTyiqIx3T2+rKSTnExImJjnHWN486VVTZ4CpX9YTmOpg+i39oyXPLMxM9BS/zS/b97uC4vybo1/jXU+3+e1XPFjuoz/NUvwff9aFbLOimcIzlf1gUNJ0WYjlOp19ppV+7lUkyY5DckmFA8ySB7aztU6GOU1evxAAzMxgLMTzJJ5ADn/wBxSDio0dHQ7eizg/2WQGfbB8qkcNsQmYrDOSzSIbViQDz0BA12ipKHqBEt3bjyRlUAlYYFjKkgmVYACRoNzvpOjmHwirr6TxBdtWPXXkP3RA8qdv4Jgxe2RLDxK05WIACsCPRMCCYMiNNKTYvZlmIOoIO4IMMPYQRRJUAp7YYQwBB3BEg+sUwlm4ohXDAbZ1Jb2sGE+vLPrqTRULGRrdti4Zwq5QQADmmYkkkCBoNI8zyAk0UUAMvh/FmVipOh0BDRtIPMdQR5zAhP5pPpO5PkxQD1BYB/xSfOpFFFgRTnt8zcWekuojfT04MaRmg84pRxyDcsPWlyfYMsn2VIopgRTcdxCqUB+M0BgOZVNdemaI3IOx9HDbfJAD1BYMessDmaeckzzqTXjDTQx5jceetFgRsBw5WVjLhWZoCu4XKpyaAHScs6b5qs7dsKAFAAAgACAByAA2qtspcCBAyKFAXwqzGBpIZm3I6qYndtyrvmteJmLW+eaJQfKBgZgOYMnnJiDduXBEsqKKKYBRRRQBHvcPtu2ZlBPPeD0zLMNHmDFJ4koFi4BoBbcabAZDUqqvEYlrqlUUZGMZyxGZZ8RACnQjMAZE6HSQaLoDj35bfh1r+7L/Wu0Uflt+HWv7sv9a7RUo8IvXB1vs/8Ew/0Fn+mtT6gdn/gmH+gs/01qfWZ8lIUVHvcQRGys3iiYCuxAOgJygwNDS8PiVcShkAkHQiCNwQQCDUnjkluadetBYlsSc+RUJMZpkAETBgk6xIn1ihEZrqBkIVMzEyCpbQJrzEMxiBqB0mlWWBvgDcW2nylkiekwfqqwqcUqsQUUUVIAqutendjbOP4gihj/oI6qetWNQWwLKSbbCCScrjSWJYww1GpJ1Db6RSkrQC6KYe+U98UKPlg5k9TEgZPbp5zpT9UtNcjCiiikMKKKKACiiigAoppmYvkTKDGYlpIiYAgEakzryy7GaBgncxdyhBqQpZs55SSohQdY1mBrEgyUWxCRNxiitlCjxMsE5jIyA7KQBJ5jMtSrfDramQizvmIzMT1LGWPtPKnrdsKAFAAGwAgD1AUqrUq4EFFFIv31RSzsFUCSzEAAdSToKYC6KqsF2ow1253aXQWOwKuobnCllAYxJgE7VaM0anQUk0+CUoSi6kqPapMRxC1hyVuOEUuAkzEMuaBA0UNn1MBQBsIqfjsVoEQy77ZSNFnV55DlPUiK5bxziRvXmbMWUMwQkAEroJMaGco6aAaTmJuxYeq9pXKW1FH+WnEo2OtZWVow6gwQYPe3TBjyIPtFe1mu2I/XJ9GPvvRU5Ytj2ko5Ox9Cdn/AIJh/oLP9Nakfn1uYzrMgaEHUmANOc8qrMEw/MsMHOVGtWQ52ATuZaT8UGAJ89xMjRGypXLAKxEQMseraKxqN9xlZimtto65su/gZgpidwpymNeW46il2A0AW7WVeWYi2I8lALD2gVY2rKqAFAUDYAAAc9h50qp12oQxgsPkWDBYksxAgEsST7BMCeQFP0UUwCiiigAooooACKrbFvIzWwNB4kA+S24HqbN6gVqbicWltS1xlRRuWIUfWa552y7RLiSFtz3VuTm1U3DHLYhBHPcwY8Kk1ZZxhG2aNPp55pVH8ze0VG4Vw2LFrM93N3aSTccktlEk5iedSf0b/wDsuT1zA/yIKj2CjYUvs6CimjbuLpAuDqCFb2qYU+sEeoUg4kzlFu5m5AgAR1zglAPbPkdJWxiJFFVHF+M28NH5zfCE7W7QVmjXUlgSw8LagLsdDXnD+N4G+Pf1Yj0ku3VEGOaTlb2SKlsHTfdIssKhuOtwaIubKebg6H1JoCOsKdANbGk27gYSpBHlqP5VR9r+OdxZKo0XbnhWPSUfGfygTB+UVqTairfA8cHkkorll8zQJOgHWq/hfHrOILCy+YrE6Muh2YZgMwMHUVzFeJXRba0Lr923pJMgzuJYFgDzAIBkzMmfcBxC5ZfPabK0EagMCDBIIO+oB9nrnJ/y1a7djq/9Y9ruXfx/Z1LifFLeHtl7hgbADVmbkqj4xPT/AKa1yvtB2v8Azhx3jgKD4Laksq7iTGjOIMty5RzgcZ4m99yLlxmMHvHPxE08CALlBJI0UctQSaawpKlQFVQ0+EAyoA3LScxHhU/2h01JueaLcV7q5+/9E8GKGnklJ+8+3r+X8/2SbGJV9UbYgyDDKw1B6qQQD5EeVSeJ8Tu4hh3r541hgMqjYQiwoJ1130OtVFnFjPccHfKoEORpoWaBoJjU/JOtTsOykeE5up5k8589v5corG1KC80zoxcZvxa+/wBSz7O8b/My5YZrT6uqAAgwAGQE+kYgiRMiNQAaiI0Gw256cteenOkupLEsDCmF0OWcoYkGILQxHkOkmVV6T2ZilDFuk+TzPtPJCWZqKqufmZDtl78n0Y++9FHbL35Pox996Kll+NmSPB3HgfGhbw2HDx71ZHhkNqij0GgkDTxCR9Wuk4dby2bakQQiiNogRty9VVvAPgmHHLuLXq97WpXDLgUtamIMop5JlX0eqhs3q25CsEWrZaWFFFFSAKKKKACiiigAoNFFAHH8ZxB7797cMsdRvCA/FT5IG2m8SdZph1kEHYgj69DXT+J9k8PezEpkdtS9vwtPU/Fc/wBoGsljOwuJQ+DJdXkQ2RvaraD2Ma5mXT5Lvk9Hg1uGSr4STwv8pWSExdoqBA762cyGB6TrAZNpMZgJrcYfELcUOjK6sJDKQykdQRoRXKsXwLEWwTcsXAsGTCuoHOchaB66i8Mx9/CmcLdCK2rIy95aaZOYCQVMtPhIHlV0NQ49sioyZtDGfvYGn8rOx0VyrGdsMaQW78JEtCW05EtALctl13A11JNau5x25Y4Qt7ENN82BEaF7riLYAA3zMo0Bjz3rTDJGd7fBz8mmyY2lPtZhsdj/AM4xN+9IIN11QidLaQikTsSACfZUe/hEf01Dbbjpt69zTfDsN3dpV6D/AFM+UeqBUmuRkm5Tcj0uLGoY1GiGeE2xqihG5MsgyNp67fzPMzSUtXSIkW40LQrM5EAMdIg+Lz12qdRS3sl0147fQiE39otc/FLewxHq+o0m7hoE3LjtJgBZUdYyrvoJ9h2k1Npu/azCJgggg7wR/rzHqJqUJLct3HmiM4Pa67vxfBEtWFkQuVREAjUtsXPOYgCdR4tpodWzmBAZYLSNNToo3mCfLUH4sFT3chhyNRIgETuCoBJzHbbfMNKUyMBmZkUcwQfD0GYNqdh5nbz9H1NJDDGDdxf5un5/E8709XPNKaVSX5K148Htu0FACgADYDQCvLWJCls0yWkDK5MBVWRAMjw7jaRMExRaYka+fIiROhg6iR1pda9Rgjqcai20uzMen1EtLkcqTfBuOyvDjdwcOqd3cZmAdS5IPhBgOvdnw7ekP3ToMzxzgL4V4bxIfQeIzeRHJh057jmBquwN5TYdROZXlgTI8QGVlEeEHKRHVTqZqX2zwofCOTvbKuPWDlI9qsw9ZFYMMnp8nT8cDyy61zfL7nCe2XvyfRj770Uds/fk+jH33orRl+NlUeDvfAbLrhcOUbN+ptSrnT3tdmCll/mPIbiZfw73AFbKomZVmZtNspKrkP7wkxMRMiH2UxYfCWOq2rSmNRPdrsdjp7RzireuY3TLiO2DB9JnPmXcR5iCAPXE+dSOF3na2C/PY82WPCzDZSd4E+zYRxZ7y4Vf0QFIXSH1JJaRsDlET69CKs6sjddxBRRRUgCiim8TfCIWPIUAOUVEOIuBGdgugkAEn2H/APleWOIh3VVggrJ30PSgCZRVceJt3SOFBLEiNeU7fVT1nH5u8PxVgg9QVmgCXWI7Ydlkto2Is+EAjOnxfEwGZPkmWBK7HWIO+qw3EfA7XITIMzHkFy5pPsn6qwHaHtQ+K8IGSyDIX4zEaqX6RuFGx3JMRn1EoKFSN+ghkeS4ceSjuWwwIOoO9eOhYqbjvcyeh3hzBP7AAAXYcuVLorlqUkqTPQuEZNNrugoooqJMKKavuwjKM2/3SR6vEFHtpq5cux4VDHXSCDo0AxOkqZ30y+ejSsg5pEqiolu9czQUhZ3HQkROukA6/wBk+VS6TVDUrCoStnOYkEAnJA5bBt9SRsdND51Lu28ykGdQRpvqI0qNqpAaNZgjSY1gjkYk6GNDtEV1PZfS6vv8+Pv1OX7U6vS9zjz9+guiiivUnlS/7L9oEwy3swksFZYJ8TCQE2IG85uQnoKruK8bvYgg3H8I2RRlSesakkciSTUA16apWGCm513J7nVGP7Zn9cn0Y++9Fe9sPfk87Y8/jtXlYsvxsujwfQnZ/wCCYf6Cz/TWpl5ZVhJEgiRMiRuI1mofZ/4Jh/oLP9Nan1zHyWjfCcOmRXWZZR8dmC82VZJAAaRA6RyqfVXeu9ye8B8JMOu+aRoyruXmNBqwnQkCpuGx6XCQjAka89QdiJ9JZkSJGhq5O+4h+iiimAUm7aDAqdjSqKAIy4HwspdiCI1jQeWlLGFGZWkyq5eW1PUUARrfDwFRZPgbMNtTrv8AXSF4WoV1BIDkTtpHIaVMooAz/avBBMJfZARKqGA2y51znb5OafKa5zXZqzXH+G8PtrN1Ets0x3Qy3GP7oTVuW4I61l1GHqd7qjp6HVLEtm1u34OfUUD284mJidJjSYiY0mYorlnfCo7cQtjdo0zbGSsEyBEkQp1G/tFSKaGGX5I5fymPqk/XTVeRO/B7+e2yIBJYEhtyN8ogAaagjzkdRRY4kuaEeGII0nUeIMPV4W+odRLbYe2sHKo1UDTnm8A0/eNeWFtaFQmm2wIyyhOuojxCafbwVdOTVSpp+vf8CTRXisDsZ9Ve1EvCmsWBkMsFjXMYAUj0Tr5x69udO140RrEee1NNp2iLSapkO3fBJGkjocwI01B57jzE+YJdqPaVM/6qMoEGCMp5jKOQB5iBuIJ1WRXs9LklkxKUufpR4vVY448rjHj62FFFFaTKZDtl78n0Y++9FHbL35Pox996K5uX42aI8H0H2f8AgmH+gs/01qfUDs/8Ew/0Fn+mtT65b5LiIxi8C20ZbZ0iT6YJ5MYEcoGmpIp6/YzQZIYahh6QPl1B5g6HnS7lsMCGEg7io4LoQDLr1gl10+MB6Y5SBO0g6kAErB40sSjKVdQCdsp1IldSY0nXqOc1LqqYJd0k5l/tJcSeY2ZZ/nFP2scygi4pJHxkUkMOuUSQd/CJ203q1SsROoqKOKWtP1i67aj/AN5j66Ve4hbQwzAEaneFB2zHZZ8459KkBIooDTtUW9xAAlVBdhoQNgf3mPhHq1Oo0MiQCVRVccReiItT1Bcx5ZSBmPKcw6wNqlcPxBe2rMIJGo5SNDGpkTsZ1EUcgP1zvt5hsuKDTPeWwSOa5Dl+o7jzD10SsP8AlFsAXLLxqyupPUKVKD2Z3+s1n1KvGzd7PlWdfOzI0UUVyT0oUi9eCqWYwBHIncwNBqdSKXTWKw+dSsxMajlDBh/MUAhu6qXVgkEZgSD1VvRYMOogg1F/RFsgDOYh0AlY8QcEDTeLh08hTp4YM6tMwWZid2ZoI0AiAVB/wjzpI4KoCgMwClTpl1Kqig7b+AGfM+ySfzJp15JFgIkqGHiZ2iV6ywAHITUiagHhKxprpcEGMpFwAFdBKiROnU9YqVhMPkQLMkbnqxMsfaSTSZF0TuHcPe/dW1bjM0mTsqiMzHnAkaDckDSZHQuEdkLFiGK944+Pcgwf3V9FfWBPmaY7DcPVMKtwAZ7sszc4zHIs9AOW0yedaKupgwqCt8nndbq5Tm4RdJdvqZ/tdYtW8Fc/UoRsohVyvcIQONNGBYHTUxXMa2f5Q+LnMuHViABmuAfGk+BT6oLR5rWMrvaWLULfk4uR9wooorUVGQ7Ze/J9GPvvRR2y9+T6Mffeiubl+NmiPB3vg+PRMNhlOYscPbYBUuOYFtAT4FMasN+tTf0ivyb32GJ/8dVvZv08H/cR/sVqorEsafctsp/0ivyb32GJ/wDHXn6SX5N37DE/+OjiHF7N1LthMQLV1luoG1BtuuW2WEwJV7iRrqTpzrn/ABPs0ThgFbD4WMPicGRhT34v37q2SveRh2eGFlyxjvAFU5tTT6UQs3d7FK0EC8rLMEWMTziQR3eoMCR5DYgEIXi5Uw1u8wn0ksYj62VkBH+Et7NqxNzsebl1ryYnDDvbspF0EXbV3H3MQUIjeDaYRPjtxsSav+yuHOEvXr2IxGGKYsi4ctz0bxvuoAJ98EXLdvNp70ojnR00FlpjMVnLgC8JthVPcYnQliT/APjPRORGmoOxE41btoc1rEIBJb9RiGHVmLBDPrOvWtBYxCOJRlYaaqQRqAw28iD6iKi8f+C3/obn3DT6a4Cyt7gG6MgdFIIcKt20PDJU5hlkyY56cxGs+3aCgBQABsBSLeMRjAYTrpMN1PhOv8qdJrM2xiL2ICAE8zAABJJ6ADUn/QanQTUC1hEe4f1ZVFUGCpUFmJ8Q5BlC7jUZ9xUnBoCWuRqx8JI8WQABRrqASC0fva6zUlmAEnQDUk6AAbk9Kd0Arh11iuV/SSFJmc3hBze0H659Zy35Rn94HL9Y31ZB/wDY1p+G6h21h2lZ5rkRZjkCVJ9WvOs5+UTCEpauD0UZkby7zLlP8SBfW4oz302atE0s8b++xiKKKK456gKKKKACiiigArx2gEjeNPM8hXtSeFx39nNove2p6e+KdfKdKcVbSIye1NnVeG4IWbNu0Nraqs9YEE+060+wkaGD16ede1kO2vahVR8PbJ7wwrnxDIpGYweZIIGh0zeUV34QcnSPHSl5ZhMRinuMXuMWdoLMQBJgDYaDQAQOlN1N4Lw/v79u3yY+KOSL4m9WggHqRVl21wyW8Qq21VALSSFAA9NwNvL/AKV1+oozWNehlq1uKCiiiriBkO2XvyfRj770Udsvfk+jH33orm5fjZojwd27N+ng/wC4j/YrV1lOzfp4P+4j/Yr3tP2uuYa8LaW0YFFeWLAyzOsaD9z+dY96hC5GnHillltjyU/GeG4Rrl7NhmYs90O9u4wNwsVLByACVUqAc0hJGWc0ixt8Kwis1lUu2yt222bOyHN3RIYMTIIW4RG8nymoH/yJe/ZWv4n/AO1a3h3GlfD27t2EzqSdyoygs2vIQpOtLHmhkdRZZm0uTCrmjL4/szhLBLG3IbMyqWe13a2La20VRBJXw+luWuSAQSQYDgWDWCbV5f1otg95caClxb4uOwOwuoupkAtv4mrWLx2wTAuofS2IIGUZmJI0AAB1PSkP2jww3vW9ys5gQCAWOYjRdAd+em+lWmYi9jcLbt4VVtAgSzHMFBLMcx0UkBYIAAJhQo5VM7QtGExB6Wbv3DSrnG7CiTdSIzekDIkrIA31BGm5FMcYxSXMFfe2yups3YZSGUwjA6jQ6gimAzbfNc8bLmUFlRZIWdC0kCWgxsIDfvUXb5eUVXEkqX0gAEq5BBmdCBIGsHaq3hGOX83sXSFTN3gYDNlzgMCATJAm1p0AUDYVcYW2VRQZJiTOhzHxNpy1J0rJJbX3JIdVQAABAAgDoBoBUbGuoNsPGQvrOswrMs+WZR7YqVQDUU6dgPYfFK85SdDBkMCDAOxAOxB9tI4hgVvW2tv6LiDG46EHkQYIPUVFt5lvAKRFySwIMjIgXMCD9GII9u1WRNXcoE2naOS8V4Vcw9w27nrVgIV1+UvTlK8j1BBMOuncVfD4hDbcNcGhDW1dsrRpldQQrQfVDa6HXmePwz2XKOjKZIVnXIrDkwk+KRByrMEwY1jmZ8Gx2uP2PRaTWLMtsvi/cTRTTsygnRgPYfVoI/0/607WU3phRRRQMK8InQ86jYnEggqjSx2ykEjzJ2UevroDTFoXCT3hMcoOUb/uNJka6xHtIGzBosmbuuy9e/8ABiz63Fg7Pn0VfybXCflBe3YNphnvKBkY6jLtmuazmH+fy8UZfEYhrjs7sWZjJJ3J/wBOggaAAAaUzbtBRCgAdAIpVeo0+Doxpu36nlNRlWSblFUvQtey/EVs4lXcgIQysx2UEaMegkAeok8q97V4nPi7p5KQg/wKAf8ANmqpoAqzpLqdT5UVbvdoKKKKtIGQ7Ze/J9GPvvRR2y9+T6Mffeiubl+NmiPB3bs36eD/ALiP9ik9quyt3EXxcRrYHdqsMWBlWduSnSG/lSuzfp4P+4j/AGKu+I8CsX2DXbYZgIkkjQT0OvpMPUzDYmcbgpw2yNOLLLFLdHkxXuBv/Ls/xv8A+OtZguHW7WGs2cR3bkeEAjMC5kQoI10Lctp5V4OyWEiO5SOktHt116RzAUfFEL4lh8PbtolxPACYgnSAWJJkFpiY1LHkdwseCGN3EszarJmVTHfzfCrBy2BIKgxbEgjVR1BBOnnTATAkaDDEAldBaMGSCNtPFmHrmq2xc4ejq6IQ2rKQl7mwLHpqQJ8h0pB/R6QRbOZFUgAPIBtq45xORU58vI1aZjSPwu00A2rZAiJRTETEaaRmb6z1qNxuyqYO+qgKos3YAAAHgY6AU0O1Vnw+lLEADLrLDMPVp/230qR2h+CYj6G79w0wMX2F4iMxssxBUs1saAGZ7zlJI1O+xOnhJra1x63cKsCpKkHQqSpHLQjUaEjTrXRex/GGxGHl5LoxRiYloAYMY5wwHmQTUtZg2veuGQxyvsXlFFNX7xWIGYsYAmORJJMGAADyNc8uPMRhVceIaiYYaMs81bdTt9VR1xl1mg5HRfBcCiCxK65czRIJWQYABIljoHe6dj4jkHJUYydNy8A7nYDkNTtSMMe78BDZc2VCYIjKCAWmZJzelrrudzNNoQ2VNtbbsSNFF3YiAh8TepoGYHYyZA0evYyyVdXZCoUlw0FMoHimdCADr0mpVZ/tgubDXURdbardkEAJlYmcvxgAryPMddItk4K5JfMwN1lCsdcgDHxanIJjN1OWJ85qMcxO7KvQ5cx666kDlvOp1ECV4nVsvxQAT5+IwPV4ZPXTlIPtX+ztFGcerkX0R0PaOulCXSxv6vyNyVK+I5cwBBggA6bkZomBvpPSkpLiWJ812UEGCpj0oII1kGNhW27PdhUvWVu32aLgBVUy+gRoWJU7jkIjn0FH2kwdmzfNqwpVbaqpkky3pGOgAZRpA0+vbDDgefdGK49PPr9o50tXm6OxyfPN+PT7ZV0UUV0jnhRRRQAUUVo+yPAbWIF03QxylQIYrEhiTpvsN9PKq8mRY47mSjHc6M5RV92p7PLhu7NsOUYMCzGfHMgGAAvhmIGsNMxVDRjyLJHcgkqdMyHbL35Pox996KO2XvyfRj770Vhy/Gy6PB3bs36eD/uI/wBitPcw6sZZVJ8wDWR7MYmcRhk+Tw223rzsg/8Ap/OtlWaK7Fgx+ZW/kJ/Cv/amcfgnYILVzuspnRQQRlIiJA3IPspnG4vEItw27C3SCotr3gQuDGcliCFj+cVSWuF3u5L9zdS7DxbXE2xJZiffFQCTvPqGwAEgLW7wrEkEfnZ100tqOmsggzIOx517Z4ViFYE4qfRzDukAYiJO+kgR189BVbwzA4grmu276OugQ4sXMwEESwAiTIqbwnGYo2nW5hu6ZFAtlr6XjcbUeIjLEaEmdZNAF7Vf2h+CYj6G79w0rht6+xbvkRBplytmneZ/y0ntD8ExH0N37hoA47Wo/J9iCL1y2B4WthvIFGAH1i4fqFZetX2FxVm33pe4iuxVVDELKgFiQToZJjT5A610NX/iZnx/EbiojIe/BJ0KMFGmhBUvykkjKd9Mp051Rce7Zpbz27QzvDKWkBEbboc5BnQaSInorsljjiMObbFs9kgBz4jrm7tupIAKmdwP3jXI6M1De12NG5XRpqh42+oa2GMCS/mcsAAcz4nXQakx6i9hMRnQNEbgjowOVgDzEg6896cKAkEgSNjGonQx00qngmRzi2jS0+Y+iDEeWZgSF8wdegNJuIGIW6on4rKSAdPEBzUkT4ZII66gTKYxyzbaASYkAb6GdPPTTzoTEYDiHYm6jE2ir5VkqSQzWxsV0hmU6RofEAZlXqiBnUV1y6q3VlW81ZT6J5EeqdueoOhIrI8d7MZyXsrluxL2RADfKe0diJO3P91pDb9HnUFslx+39Ec+7I9z5/cqcB2txFm13SMuUCFJWWQH5JmOfxgY/lVQ7kkkkkkySSSSTuSTqT50EddCNIMggjQgg7GdIryupGEV3SMrbfIUUUVMiFFFFABWs/J6D3l3QwUWNDByuymDzgyNOh6Vk603ZDtElhbiXmIX000J8UQ6iOZhYHMzzNZtUm8TSRZjrcWfbziSi2tnd2Ic/uqJAJ9Z0A8j01w1aLtqmc2sUhJtXUVRmGXLEsN4iQWP+E8iIobuGdSAyOpK5hKsJX5Q028+XOoaTbHGu48ltmM7Ze/J9GPvvRXnbQxetzpNrSdJAuOJE7iQRI6GiqcvxsnHg652AxCvjMyjT8ysrsRJRbSkkHWZEctFFbjEcLD95me7FxVUhXdMoWfQZCGUmdwZr5+XjalVzWQYUDUqeQ6rptR+l7f7Bf8AJ+Cpywp8MSm/Q7phOyVm24dbmLJE6Pi8ZcXURqr3Sp35jzpPH+HqUURiW8U/qb2ItsCAQJa0wOWSBG3PlXDf0vb/AGC/5PwUfpe3+wX/ACfgpdBeo9/yO09n+HICYTGqWBnv8RibigAjKB3lwwxDA6DkwnTWxx/Zy3ejM+IGWY7vEYm1vG/duubbntr1rgv6Xt/sF/yfgo/S9v8AYL/k/BS6C9Q3/I7xb7OKlo20uXwCwYs969ecEDTK11mKiQDG2/MzTfEMB3OCxCh3f9VdMucx97IAnppXC/0vb/YL/k/BR+l7f7Bf8n4KfQXqG/5F7RVP7oh+zP8AH/xo90Q/Zn+L/jW3fEpplwBWm7E4oob8aHJbMnZQHKsxHPKHzR+7WB90Q/Zn+L/jVj2e7ZdziLbC0TJyEZ4kPp8jkcp/w1TqKljaJQtSOz2rQVQo2UBR6gIH+lLrFYXt4Fle5MKRl/WbLAhfQ1jUDyjpJf8A/kAfsD9p/wAK4mxmo11e5axWJ7ezlXuWAJ1i7BIA2BCSJMajkD1pI7XWvmojp3mn8OSP5UbGFmttwLlzkMqMddJ8YLHoYUCf3RTV68ve2irrmaVMFTmQKz+vRl3HUzO1ZMdrEGgsMFzBivegqSpBHpWyQPCBAIEachDlztyoZCuHjxaw4GaUZdYTU67mntYB284UqlL6iC5KvHNssox84VhPOFrJVou03bUXMNcU2I9Eg95MEOCD6H/s1hfdEP2Z/i/411tJk/8AOpeDPkj37FxRVP7oh+zP8X/Gj3RD9mf4v+Nat8SumXFFU/uiH7M/xf8AGj3RD9mf4v8AjRviFMuK8YaH1Gqj3RD9mf4v+NKt8fzGAkb/ABp2Ut0HSh5IpXYbWbfjGKxf5vauG8j2m0VkBEtqQLqFFBjKRERI1Wah4LtDcF/vGHeZ9GRZGYuuRmSJNt28PoRJHmIyy9rGyd3lbIWz5c4y5ojN6O8H/wB0ppuPhGUC3BKI8q2UjXwiQJkEzM+ysqhjitsq8+Cy5Puiq7aZRfXICF7sQCQSIdhBIABOnQdOVFQe1HEu9uq0EeADVi2zNGsdNPZRVM37xNc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artsmia.org/art-of-asia/history/images/maps/china-han-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1625600"/>
            <a:ext cx="523875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2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t>
            </a:r>
            <a:r>
              <a:rPr lang="en-US" dirty="0" err="1" smtClean="0"/>
              <a:t>ming</a:t>
            </a:r>
            <a:r>
              <a:rPr lang="en-US" dirty="0" smtClean="0"/>
              <a:t> Dynasty, 1368-1644 CE</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8</a:t>
            </a:fld>
            <a:endParaRPr lang="en-US" dirty="0"/>
          </a:p>
        </p:txBody>
      </p:sp>
      <p:pic>
        <p:nvPicPr>
          <p:cNvPr id="7170" name="Picture 2" descr="http://www.artsmia.org/art-of-asia/history/images/maps/china-ming-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1565275"/>
            <a:ext cx="523875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Qing dynasty, 1644-1912 CE</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9</a:t>
            </a:fld>
            <a:endParaRPr lang="en-US" dirty="0"/>
          </a:p>
        </p:txBody>
      </p:sp>
      <p:pic>
        <p:nvPicPr>
          <p:cNvPr id="4108" name="Picture 12" descr="http://www.artsmia.org/art-of-asia/history/images/maps/china-ching-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036" y="1677986"/>
            <a:ext cx="4638675"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3572"/>
      </p:ext>
    </p:extLst>
  </p:cSld>
  <p:clrMapOvr>
    <a:masterClrMapping/>
  </p:clrMapOvr>
</p:sld>
</file>

<file path=ppt/theme/theme1.xml><?xml version="1.0" encoding="utf-8"?>
<a:theme xmlns:a="http://schemas.openxmlformats.org/drawingml/2006/main" name="Dropl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5983</TotalTime>
  <Words>858</Words>
  <Application>Microsoft Office PowerPoint</Application>
  <PresentationFormat>Widescreen</PresentationFormat>
  <Paragraphs>155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Georgia</vt:lpstr>
      <vt:lpstr>Droplet</vt:lpstr>
      <vt:lpstr>Introduction to Chinese history</vt:lpstr>
      <vt:lpstr>Location</vt:lpstr>
      <vt:lpstr>China: Location and neighbors</vt:lpstr>
      <vt:lpstr>China: Rivers</vt:lpstr>
      <vt:lpstr>China: provinces</vt:lpstr>
      <vt:lpstr>Chinia: 3000-1500 BCE</vt:lpstr>
      <vt:lpstr>China: han dynasty, 206-220 CE</vt:lpstr>
      <vt:lpstr>China: ming Dynasty, 1368-1644 CE</vt:lpstr>
      <vt:lpstr>China: Qing dynasty, 1644-1912 CE</vt:lpstr>
      <vt:lpstr>China: GDP by provinces</vt:lpstr>
      <vt:lpstr>The aihui-tengchong line</vt:lpstr>
      <vt:lpstr>China: precipitation</vt:lpstr>
      <vt:lpstr>China: Macro regions</vt:lpstr>
      <vt:lpstr>China: history</vt:lpstr>
      <vt:lpstr>China: history</vt:lpstr>
      <vt:lpstr>China: history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financial markets</dc:title>
  <dc:creator>Viswanath, Prof. Plachikkat</dc:creator>
  <cp:lastModifiedBy>Viswanath, Prof. Plachikkat</cp:lastModifiedBy>
  <cp:revision>146</cp:revision>
  <cp:lastPrinted>2013-10-14T19:08:57Z</cp:lastPrinted>
  <dcterms:created xsi:type="dcterms:W3CDTF">2013-10-10T23:19:29Z</dcterms:created>
  <dcterms:modified xsi:type="dcterms:W3CDTF">2014-01-30T01:25:26Z</dcterms:modified>
</cp:coreProperties>
</file>