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3" r:id="rId1"/>
  </p:sldMasterIdLst>
  <p:notesMasterIdLst>
    <p:notesMasterId r:id="rId22"/>
  </p:notesMasterIdLst>
  <p:handoutMasterIdLst>
    <p:handoutMasterId r:id="rId23"/>
  </p:handoutMasterIdLst>
  <p:sldIdLst>
    <p:sldId id="256" r:id="rId2"/>
    <p:sldId id="275" r:id="rId3"/>
    <p:sldId id="257" r:id="rId4"/>
    <p:sldId id="259" r:id="rId5"/>
    <p:sldId id="260" r:id="rId6"/>
    <p:sldId id="262" r:id="rId7"/>
    <p:sldId id="261" r:id="rId8"/>
    <p:sldId id="264" r:id="rId9"/>
    <p:sldId id="265" r:id="rId10"/>
    <p:sldId id="266" r:id="rId11"/>
    <p:sldId id="263" r:id="rId12"/>
    <p:sldId id="268" r:id="rId13"/>
    <p:sldId id="267" r:id="rId14"/>
    <p:sldId id="276" r:id="rId15"/>
    <p:sldId id="277" r:id="rId16"/>
    <p:sldId id="269" r:id="rId17"/>
    <p:sldId id="270" r:id="rId18"/>
    <p:sldId id="271" r:id="rId19"/>
    <p:sldId id="272" r:id="rId20"/>
    <p:sldId id="274" r:id="rId21"/>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53" autoAdjust="0"/>
    <p:restoredTop sz="96362" autoAdjust="0"/>
  </p:normalViewPr>
  <p:slideViewPr>
    <p:cSldViewPr snapToGrid="0">
      <p:cViewPr varScale="1">
        <p:scale>
          <a:sx n="76" d="100"/>
          <a:sy n="76" d="100"/>
        </p:scale>
        <p:origin x="132" y="978"/>
      </p:cViewPr>
      <p:guideLst/>
    </p:cSldViewPr>
  </p:slideViewPr>
  <p:outlineViewPr>
    <p:cViewPr>
      <p:scale>
        <a:sx n="33" d="100"/>
        <a:sy n="33" d="100"/>
      </p:scale>
      <p:origin x="0" y="-1259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E27CEE94-147A-45DD-8E0D-2802A7CE2130}" type="datetimeFigureOut">
              <a:rPr lang="en-US" smtClean="0"/>
              <a:t>4/3/2014</a:t>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118CDFCA-5FC9-4AF4-A30D-736CF0710741}" type="slidenum">
              <a:rPr lang="en-US" smtClean="0"/>
              <a:t>‹#›</a:t>
            </a:fld>
            <a:endParaRPr lang="en-US"/>
          </a:p>
        </p:txBody>
      </p:sp>
    </p:spTree>
    <p:extLst>
      <p:ext uri="{BB962C8B-B14F-4D97-AF65-F5344CB8AC3E}">
        <p14:creationId xmlns:p14="http://schemas.microsoft.com/office/powerpoint/2010/main" val="29931502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1"/>
            <a:ext cx="2971800" cy="466725"/>
          </a:xfrm>
          <a:prstGeom prst="rect">
            <a:avLst/>
          </a:prstGeom>
        </p:spPr>
        <p:txBody>
          <a:bodyPr vert="horz" lIns="91440" tIns="45720" rIns="91440" bIns="45720" rtlCol="0"/>
          <a:lstStyle>
            <a:lvl1pPr algn="r">
              <a:defRPr sz="1200"/>
            </a:lvl1pPr>
          </a:lstStyle>
          <a:p>
            <a:fld id="{AE03CBEF-4042-40D9-B0E2-92C7F9D4BA82}" type="datetimeFigureOut">
              <a:rPr lang="en-US" smtClean="0"/>
              <a:t>4/3/2014</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575"/>
            <a:ext cx="548640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6725"/>
          </a:xfrm>
          <a:prstGeom prst="rect">
            <a:avLst/>
          </a:prstGeom>
        </p:spPr>
        <p:txBody>
          <a:bodyPr vert="horz" lIns="91440" tIns="45720" rIns="91440" bIns="45720" rtlCol="0" anchor="b"/>
          <a:lstStyle>
            <a:lvl1pPr algn="r">
              <a:defRPr sz="1200"/>
            </a:lvl1pPr>
          </a:lstStyle>
          <a:p>
            <a:fld id="{2D5E067C-D283-41E4-9467-0F7CB4708635}" type="slidenum">
              <a:rPr lang="en-US" smtClean="0"/>
              <a:t>‹#›</a:t>
            </a:fld>
            <a:endParaRPr lang="en-US"/>
          </a:p>
        </p:txBody>
      </p:sp>
    </p:spTree>
    <p:extLst>
      <p:ext uri="{BB962C8B-B14F-4D97-AF65-F5344CB8AC3E}">
        <p14:creationId xmlns:p14="http://schemas.microsoft.com/office/powerpoint/2010/main" val="2350760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E6C4767-A5CC-49A7-975E-DC2DE5A422E4}" type="datetime1">
              <a:rPr lang="en-US" smtClean="0"/>
              <a:t>4/3/2014</a:t>
            </a:fld>
            <a:endParaRPr lang="en-US"/>
          </a:p>
        </p:txBody>
      </p:sp>
      <p:sp>
        <p:nvSpPr>
          <p:cNvPr id="5" name="Footer Placeholder 4"/>
          <p:cNvSpPr>
            <a:spLocks noGrp="1"/>
          </p:cNvSpPr>
          <p:nvPr>
            <p:ph type="ftr" sz="quarter" idx="11"/>
          </p:nvPr>
        </p:nvSpPr>
        <p:spPr/>
        <p:txBody>
          <a:bodyPr/>
          <a:lstStyle/>
          <a:p>
            <a:r>
              <a:rPr lang="en-US" smtClean="0"/>
              <a:t>Presentation to Confucius Institute Seminar, P.V. Viswanath</a:t>
            </a:r>
            <a:endParaRPr lang="en-US"/>
          </a:p>
        </p:txBody>
      </p:sp>
      <p:sp>
        <p:nvSpPr>
          <p:cNvPr id="6" name="Slide Number Placeholder 5"/>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3800357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E7CD96-8336-4A49-97CF-B11AC5BBE7D3}" type="datetime1">
              <a:rPr lang="en-US" smtClean="0"/>
              <a:t>4/3/2014</a:t>
            </a:fld>
            <a:endParaRPr lang="en-US"/>
          </a:p>
        </p:txBody>
      </p:sp>
      <p:sp>
        <p:nvSpPr>
          <p:cNvPr id="6" name="Footer Placeholder 5"/>
          <p:cNvSpPr>
            <a:spLocks noGrp="1"/>
          </p:cNvSpPr>
          <p:nvPr>
            <p:ph type="ftr" sz="quarter" idx="11"/>
          </p:nvPr>
        </p:nvSpPr>
        <p:spPr/>
        <p:txBody>
          <a:bodyPr/>
          <a:lstStyle/>
          <a:p>
            <a:r>
              <a:rPr lang="en-US" smtClean="0"/>
              <a:t>Presentation to Confucius Institute Seminar, P.V. Viswanath</a:t>
            </a:r>
            <a:endParaRPr lang="en-US"/>
          </a:p>
        </p:txBody>
      </p:sp>
      <p:sp>
        <p:nvSpPr>
          <p:cNvPr id="7" name="Slide Number Placeholder 6"/>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3710264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77ACC9-0F1C-4B28-BC78-7FD91063D950}" type="datetime1">
              <a:rPr lang="en-US" smtClean="0"/>
              <a:t>4/3/2014</a:t>
            </a:fld>
            <a:endParaRPr lang="en-US"/>
          </a:p>
        </p:txBody>
      </p:sp>
      <p:sp>
        <p:nvSpPr>
          <p:cNvPr id="6" name="Footer Placeholder 5"/>
          <p:cNvSpPr>
            <a:spLocks noGrp="1"/>
          </p:cNvSpPr>
          <p:nvPr>
            <p:ph type="ftr" sz="quarter" idx="11"/>
          </p:nvPr>
        </p:nvSpPr>
        <p:spPr/>
        <p:txBody>
          <a:bodyPr/>
          <a:lstStyle/>
          <a:p>
            <a:r>
              <a:rPr lang="en-US" smtClean="0"/>
              <a:t>Presentation to Confucius Institute Seminar, P.V. Viswanath</a:t>
            </a:r>
            <a:endParaRPr lang="en-US"/>
          </a:p>
        </p:txBody>
      </p:sp>
      <p:sp>
        <p:nvSpPr>
          <p:cNvPr id="7" name="Slide Number Placeholder 6"/>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11646228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2B8764-9CC4-4A84-8BF4-EA73A24B1314}" type="datetime1">
              <a:rPr lang="en-US" smtClean="0"/>
              <a:t>4/3/2014</a:t>
            </a:fld>
            <a:endParaRPr lang="en-US"/>
          </a:p>
        </p:txBody>
      </p:sp>
      <p:sp>
        <p:nvSpPr>
          <p:cNvPr id="6" name="Footer Placeholder 5"/>
          <p:cNvSpPr>
            <a:spLocks noGrp="1"/>
          </p:cNvSpPr>
          <p:nvPr>
            <p:ph type="ftr" sz="quarter" idx="11"/>
          </p:nvPr>
        </p:nvSpPr>
        <p:spPr/>
        <p:txBody>
          <a:bodyPr/>
          <a:lstStyle/>
          <a:p>
            <a:r>
              <a:rPr lang="en-US" smtClean="0"/>
              <a:t>Presentation to Confucius Institute Seminar, P.V. Viswanath</a:t>
            </a:r>
            <a:endParaRPr lang="en-US"/>
          </a:p>
        </p:txBody>
      </p:sp>
      <p:sp>
        <p:nvSpPr>
          <p:cNvPr id="7" name="Slide Number Placeholder 6"/>
          <p:cNvSpPr>
            <a:spLocks noGrp="1"/>
          </p:cNvSpPr>
          <p:nvPr>
            <p:ph type="sldNum" sz="quarter" idx="12"/>
          </p:nvPr>
        </p:nvSpPr>
        <p:spPr/>
        <p:txBody>
          <a:bodyPr/>
          <a:lstStyle/>
          <a:p>
            <a:fld id="{FE248736-F942-4936-A07E-F5A3D144938B}"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8305102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0E397D-BA14-4992-BEA1-2868B969DC6E}" type="datetime1">
              <a:rPr lang="en-US" smtClean="0"/>
              <a:t>4/3/2014</a:t>
            </a:fld>
            <a:endParaRPr lang="en-US"/>
          </a:p>
        </p:txBody>
      </p:sp>
      <p:sp>
        <p:nvSpPr>
          <p:cNvPr id="6" name="Footer Placeholder 5"/>
          <p:cNvSpPr>
            <a:spLocks noGrp="1"/>
          </p:cNvSpPr>
          <p:nvPr>
            <p:ph type="ftr" sz="quarter" idx="11"/>
          </p:nvPr>
        </p:nvSpPr>
        <p:spPr/>
        <p:txBody>
          <a:bodyPr/>
          <a:lstStyle/>
          <a:p>
            <a:r>
              <a:rPr lang="en-US" smtClean="0"/>
              <a:t>Presentation to Confucius Institute Seminar, P.V. Viswanath</a:t>
            </a:r>
            <a:endParaRPr lang="en-US"/>
          </a:p>
        </p:txBody>
      </p:sp>
      <p:sp>
        <p:nvSpPr>
          <p:cNvPr id="7" name="Slide Number Placeholder 6"/>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11509660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FC14A0DE-BF25-4E18-AFCA-606F058D6788}" type="datetime1">
              <a:rPr lang="en-US" smtClean="0"/>
              <a:t>4/3/2014</a:t>
            </a:fld>
            <a:endParaRPr lang="en-US"/>
          </a:p>
        </p:txBody>
      </p:sp>
      <p:sp>
        <p:nvSpPr>
          <p:cNvPr id="4" name="Footer Placeholder 3"/>
          <p:cNvSpPr>
            <a:spLocks noGrp="1"/>
          </p:cNvSpPr>
          <p:nvPr>
            <p:ph type="ftr" sz="quarter" idx="11"/>
          </p:nvPr>
        </p:nvSpPr>
        <p:spPr/>
        <p:txBody>
          <a:bodyPr/>
          <a:lstStyle/>
          <a:p>
            <a:r>
              <a:rPr lang="en-US" smtClean="0"/>
              <a:t>Presentation to Confucius Institute Seminar, P.V. Viswanath</a:t>
            </a:r>
            <a:endParaRPr lang="en-US"/>
          </a:p>
        </p:txBody>
      </p:sp>
      <p:sp>
        <p:nvSpPr>
          <p:cNvPr id="5" name="Slide Number Placeholder 4"/>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18669160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3A03F4D-57D5-4D33-AE8F-3C5BACC17B09}" type="datetime1">
              <a:rPr lang="en-US" smtClean="0"/>
              <a:t>4/3/2014</a:t>
            </a:fld>
            <a:endParaRPr lang="en-US"/>
          </a:p>
        </p:txBody>
      </p:sp>
      <p:sp>
        <p:nvSpPr>
          <p:cNvPr id="4" name="Footer Placeholder 3"/>
          <p:cNvSpPr>
            <a:spLocks noGrp="1"/>
          </p:cNvSpPr>
          <p:nvPr>
            <p:ph type="ftr" sz="quarter" idx="11"/>
          </p:nvPr>
        </p:nvSpPr>
        <p:spPr/>
        <p:txBody>
          <a:bodyPr/>
          <a:lstStyle/>
          <a:p>
            <a:r>
              <a:rPr lang="en-US" smtClean="0"/>
              <a:t>Presentation to Confucius Institute Seminar, P.V. Viswanath</a:t>
            </a:r>
            <a:endParaRPr lang="en-US"/>
          </a:p>
        </p:txBody>
      </p:sp>
      <p:sp>
        <p:nvSpPr>
          <p:cNvPr id="5" name="Slide Number Placeholder 4"/>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20112767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68DE9B-3083-4DC0-9B58-C1DD71CD1C38}" type="datetime1">
              <a:rPr lang="en-US" smtClean="0"/>
              <a:t>4/3/2014</a:t>
            </a:fld>
            <a:endParaRPr lang="en-US"/>
          </a:p>
        </p:txBody>
      </p:sp>
      <p:sp>
        <p:nvSpPr>
          <p:cNvPr id="5" name="Footer Placeholder 4"/>
          <p:cNvSpPr>
            <a:spLocks noGrp="1"/>
          </p:cNvSpPr>
          <p:nvPr>
            <p:ph type="ftr" sz="quarter" idx="11"/>
          </p:nvPr>
        </p:nvSpPr>
        <p:spPr/>
        <p:txBody>
          <a:bodyPr/>
          <a:lstStyle/>
          <a:p>
            <a:r>
              <a:rPr lang="en-US" smtClean="0"/>
              <a:t>Presentation to Confucius Institute Seminar, P.V. Viswanath</a:t>
            </a:r>
            <a:endParaRPr lang="en-US"/>
          </a:p>
        </p:txBody>
      </p:sp>
      <p:sp>
        <p:nvSpPr>
          <p:cNvPr id="6" name="Slide Number Placeholder 5"/>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41160332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4229BB-85C0-44CB-A267-E10017720BD4}" type="datetime1">
              <a:rPr lang="en-US" smtClean="0"/>
              <a:t>4/3/2014</a:t>
            </a:fld>
            <a:endParaRPr lang="en-US"/>
          </a:p>
        </p:txBody>
      </p:sp>
      <p:sp>
        <p:nvSpPr>
          <p:cNvPr id="5" name="Footer Placeholder 4"/>
          <p:cNvSpPr>
            <a:spLocks noGrp="1"/>
          </p:cNvSpPr>
          <p:nvPr>
            <p:ph type="ftr" sz="quarter" idx="11"/>
          </p:nvPr>
        </p:nvSpPr>
        <p:spPr/>
        <p:txBody>
          <a:bodyPr/>
          <a:lstStyle/>
          <a:p>
            <a:r>
              <a:rPr lang="en-US" smtClean="0"/>
              <a:t>Presentation to Confucius Institute Seminar, P.V. Viswanath</a:t>
            </a:r>
            <a:endParaRPr lang="en-US"/>
          </a:p>
        </p:txBody>
      </p:sp>
      <p:sp>
        <p:nvSpPr>
          <p:cNvPr id="6" name="Slide Number Placeholder 5"/>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471882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149" y="349805"/>
            <a:ext cx="10364451" cy="1085295"/>
          </a:xfrm>
        </p:spPr>
        <p:txBody>
          <a:bodyPr/>
          <a:lstStyle/>
          <a:p>
            <a:r>
              <a:rPr lang="en-US" dirty="0" smtClean="0"/>
              <a:t>Click to edit Master title style</a:t>
            </a:r>
            <a:endParaRPr lang="en-US" dirty="0"/>
          </a:p>
        </p:txBody>
      </p:sp>
      <p:sp>
        <p:nvSpPr>
          <p:cNvPr id="12" name="Content Placeholder 2"/>
          <p:cNvSpPr>
            <a:spLocks noGrp="1"/>
          </p:cNvSpPr>
          <p:nvPr>
            <p:ph sz="quarter" idx="13"/>
          </p:nvPr>
        </p:nvSpPr>
        <p:spPr>
          <a:xfrm>
            <a:off x="913774" y="1663700"/>
            <a:ext cx="10363826" cy="4127499"/>
          </a:xfrm>
        </p:spPr>
        <p:txBody>
          <a:bodyPr/>
          <a:lstStyle>
            <a:lvl1pPr>
              <a:lnSpc>
                <a:spcPct val="100000"/>
              </a:lnSpc>
              <a:spcBef>
                <a:spcPts val="500"/>
              </a:spcBef>
              <a:defRPr cap="none" baseline="0"/>
            </a:lvl1pPr>
            <a:lvl2pPr>
              <a:lnSpc>
                <a:spcPct val="100000"/>
              </a:lnSpc>
              <a:defRPr cap="none" baseline="0"/>
            </a:lvl2pPr>
            <a:lvl3pPr>
              <a:lnSpc>
                <a:spcPct val="100000"/>
              </a:lnSpc>
              <a:defRPr cap="none" baseline="0"/>
            </a:lvl3pPr>
            <a:lvl4pPr>
              <a:lnSpc>
                <a:spcPct val="100000"/>
              </a:lnSpc>
              <a:defRPr cap="none" baseline="0"/>
            </a:lvl4pPr>
            <a:lvl5pPr>
              <a:lnSpc>
                <a:spcPct val="100000"/>
              </a:lnSpc>
              <a:defRPr cap="none"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F2B6FED-0ABE-4B83-AE05-763F9D180646}" type="datetime1">
              <a:rPr lang="en-US" smtClean="0"/>
              <a:t>4/3/2014</a:t>
            </a:fld>
            <a:endParaRPr lang="en-US" dirty="0"/>
          </a:p>
        </p:txBody>
      </p:sp>
      <p:sp>
        <p:nvSpPr>
          <p:cNvPr id="5" name="Footer Placeholder 4"/>
          <p:cNvSpPr>
            <a:spLocks noGrp="1"/>
          </p:cNvSpPr>
          <p:nvPr>
            <p:ph type="ftr" sz="quarter" idx="11"/>
          </p:nvPr>
        </p:nvSpPr>
        <p:spPr>
          <a:xfrm>
            <a:off x="913776" y="6142037"/>
            <a:ext cx="6672887" cy="365125"/>
          </a:xfrm>
        </p:spPr>
        <p:txBody>
          <a:bodyPr/>
          <a:lstStyle>
            <a:lvl1pPr>
              <a:defRPr sz="1600"/>
            </a:lvl1pPr>
          </a:lstStyle>
          <a:p>
            <a:r>
              <a:rPr lang="en-US" dirty="0" smtClean="0"/>
              <a:t>P.V. Viswanath</a:t>
            </a:r>
            <a:endParaRPr lang="en-US" dirty="0"/>
          </a:p>
        </p:txBody>
      </p:sp>
      <p:sp>
        <p:nvSpPr>
          <p:cNvPr id="6" name="Slide Number Placeholder 5"/>
          <p:cNvSpPr>
            <a:spLocks noGrp="1"/>
          </p:cNvSpPr>
          <p:nvPr>
            <p:ph type="sldNum" sz="quarter" idx="12"/>
          </p:nvPr>
        </p:nvSpPr>
        <p:spPr>
          <a:xfrm>
            <a:off x="10513385" y="6154737"/>
            <a:ext cx="764215" cy="365125"/>
          </a:xfrm>
        </p:spPr>
        <p:txBody>
          <a:bodyPr/>
          <a:lstStyle>
            <a:lvl1pPr>
              <a:defRPr sz="1600"/>
            </a:lvl1pPr>
          </a:lstStyle>
          <a:p>
            <a:fld id="{FE248736-F942-4936-A07E-F5A3D144938B}" type="slidenum">
              <a:rPr lang="en-US" smtClean="0"/>
              <a:pPr/>
              <a:t>‹#›</a:t>
            </a:fld>
            <a:endParaRPr lang="en-US" dirty="0"/>
          </a:p>
        </p:txBody>
      </p:sp>
    </p:spTree>
    <p:extLst>
      <p:ext uri="{BB962C8B-B14F-4D97-AF65-F5344CB8AC3E}">
        <p14:creationId xmlns:p14="http://schemas.microsoft.com/office/powerpoint/2010/main" val="11876619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AC25D6-5B2C-4604-A878-E0247D53E9AF}" type="datetime1">
              <a:rPr lang="en-US" smtClean="0"/>
              <a:t>4/3/2014</a:t>
            </a:fld>
            <a:endParaRPr lang="en-US"/>
          </a:p>
        </p:txBody>
      </p:sp>
      <p:sp>
        <p:nvSpPr>
          <p:cNvPr id="5" name="Footer Placeholder 4"/>
          <p:cNvSpPr>
            <a:spLocks noGrp="1"/>
          </p:cNvSpPr>
          <p:nvPr>
            <p:ph type="ftr" sz="quarter" idx="11"/>
          </p:nvPr>
        </p:nvSpPr>
        <p:spPr/>
        <p:txBody>
          <a:bodyPr/>
          <a:lstStyle/>
          <a:p>
            <a:r>
              <a:rPr lang="en-US" smtClean="0"/>
              <a:t>Presentation to Confucius Institute Seminar, P.V. Viswanath</a:t>
            </a:r>
            <a:endParaRPr lang="en-US"/>
          </a:p>
        </p:txBody>
      </p:sp>
      <p:sp>
        <p:nvSpPr>
          <p:cNvPr id="6" name="Slide Number Placeholder 5"/>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4109293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B2BE99F-FECE-4D09-B599-1747A116EC98}" type="datetime1">
              <a:rPr lang="en-US" smtClean="0"/>
              <a:t>4/3/2014</a:t>
            </a:fld>
            <a:endParaRPr lang="en-US"/>
          </a:p>
        </p:txBody>
      </p:sp>
      <p:sp>
        <p:nvSpPr>
          <p:cNvPr id="6" name="Footer Placeholder 5"/>
          <p:cNvSpPr>
            <a:spLocks noGrp="1"/>
          </p:cNvSpPr>
          <p:nvPr>
            <p:ph type="ftr" sz="quarter" idx="11"/>
          </p:nvPr>
        </p:nvSpPr>
        <p:spPr/>
        <p:txBody>
          <a:bodyPr/>
          <a:lstStyle/>
          <a:p>
            <a:r>
              <a:rPr lang="en-US" smtClean="0"/>
              <a:t>Presentation to Confucius Institute Seminar, P.V. Viswanath</a:t>
            </a:r>
            <a:endParaRPr lang="en-US"/>
          </a:p>
        </p:txBody>
      </p:sp>
      <p:sp>
        <p:nvSpPr>
          <p:cNvPr id="7" name="Slide Number Placeholder 6"/>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3673245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2AED9A-4574-43F2-ABD1-578167E75D3F}" type="datetime1">
              <a:rPr lang="en-US" smtClean="0"/>
              <a:t>4/3/2014</a:t>
            </a:fld>
            <a:endParaRPr lang="en-US"/>
          </a:p>
        </p:txBody>
      </p:sp>
      <p:sp>
        <p:nvSpPr>
          <p:cNvPr id="8" name="Footer Placeholder 7"/>
          <p:cNvSpPr>
            <a:spLocks noGrp="1"/>
          </p:cNvSpPr>
          <p:nvPr>
            <p:ph type="ftr" sz="quarter" idx="11"/>
          </p:nvPr>
        </p:nvSpPr>
        <p:spPr/>
        <p:txBody>
          <a:bodyPr/>
          <a:lstStyle/>
          <a:p>
            <a:r>
              <a:rPr lang="en-US" smtClean="0"/>
              <a:t>Presentation to Confucius Institute Seminar, P.V. Viswanath</a:t>
            </a:r>
            <a:endParaRPr lang="en-US"/>
          </a:p>
        </p:txBody>
      </p:sp>
      <p:sp>
        <p:nvSpPr>
          <p:cNvPr id="9" name="Slide Number Placeholder 8"/>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765101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DD7C74-0430-4DD2-A52F-3392BF583DDE}" type="datetime1">
              <a:rPr lang="en-US" smtClean="0"/>
              <a:t>4/3/2014</a:t>
            </a:fld>
            <a:endParaRPr lang="en-US"/>
          </a:p>
        </p:txBody>
      </p:sp>
      <p:sp>
        <p:nvSpPr>
          <p:cNvPr id="4" name="Footer Placeholder 3"/>
          <p:cNvSpPr>
            <a:spLocks noGrp="1"/>
          </p:cNvSpPr>
          <p:nvPr>
            <p:ph type="ftr" sz="quarter" idx="11"/>
          </p:nvPr>
        </p:nvSpPr>
        <p:spPr/>
        <p:txBody>
          <a:bodyPr/>
          <a:lstStyle/>
          <a:p>
            <a:r>
              <a:rPr lang="en-US" smtClean="0"/>
              <a:t>Presentation to Confucius Institute Seminar, P.V. Viswanath</a:t>
            </a:r>
            <a:endParaRPr lang="en-US"/>
          </a:p>
        </p:txBody>
      </p:sp>
      <p:sp>
        <p:nvSpPr>
          <p:cNvPr id="5" name="Slide Number Placeholder 4"/>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885730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98289E7D-08B3-4C1F-B4DA-C4827DA0F6D1}" type="datetime1">
              <a:rPr lang="en-US" smtClean="0"/>
              <a:t>4/3/2014</a:t>
            </a:fld>
            <a:endParaRPr lang="en-US"/>
          </a:p>
        </p:txBody>
      </p:sp>
      <p:sp>
        <p:nvSpPr>
          <p:cNvPr id="3" name="Footer Placeholder 2"/>
          <p:cNvSpPr>
            <a:spLocks noGrp="1"/>
          </p:cNvSpPr>
          <p:nvPr>
            <p:ph type="ftr" sz="quarter" idx="11"/>
          </p:nvPr>
        </p:nvSpPr>
        <p:spPr/>
        <p:txBody>
          <a:bodyPr/>
          <a:lstStyle/>
          <a:p>
            <a:r>
              <a:rPr lang="en-US" smtClean="0"/>
              <a:t>Presentation to Confucius Institute Seminar, P.V. Viswanath</a:t>
            </a:r>
            <a:endParaRPr lang="en-US"/>
          </a:p>
        </p:txBody>
      </p:sp>
      <p:sp>
        <p:nvSpPr>
          <p:cNvPr id="4" name="Slide Number Placeholder 3"/>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319664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EB38A1-581F-4712-8845-75DF1DB03486}" type="datetime1">
              <a:rPr lang="en-US" smtClean="0"/>
              <a:t>4/3/2014</a:t>
            </a:fld>
            <a:endParaRPr lang="en-US"/>
          </a:p>
        </p:txBody>
      </p:sp>
      <p:sp>
        <p:nvSpPr>
          <p:cNvPr id="6" name="Footer Placeholder 5"/>
          <p:cNvSpPr>
            <a:spLocks noGrp="1"/>
          </p:cNvSpPr>
          <p:nvPr>
            <p:ph type="ftr" sz="quarter" idx="11"/>
          </p:nvPr>
        </p:nvSpPr>
        <p:spPr/>
        <p:txBody>
          <a:bodyPr/>
          <a:lstStyle/>
          <a:p>
            <a:r>
              <a:rPr lang="en-US" smtClean="0"/>
              <a:t>Presentation to Confucius Institute Seminar, P.V. Viswanath</a:t>
            </a:r>
            <a:endParaRPr lang="en-US"/>
          </a:p>
        </p:txBody>
      </p:sp>
      <p:sp>
        <p:nvSpPr>
          <p:cNvPr id="7" name="Slide Number Placeholder 6"/>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355953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3C8F7B-07F3-4534-8F6A-F0E193E29CB2}" type="datetime1">
              <a:rPr lang="en-US" smtClean="0"/>
              <a:t>4/3/2014</a:t>
            </a:fld>
            <a:endParaRPr lang="en-US"/>
          </a:p>
        </p:txBody>
      </p:sp>
      <p:sp>
        <p:nvSpPr>
          <p:cNvPr id="6" name="Footer Placeholder 5"/>
          <p:cNvSpPr>
            <a:spLocks noGrp="1"/>
          </p:cNvSpPr>
          <p:nvPr>
            <p:ph type="ftr" sz="quarter" idx="11"/>
          </p:nvPr>
        </p:nvSpPr>
        <p:spPr/>
        <p:txBody>
          <a:bodyPr/>
          <a:lstStyle/>
          <a:p>
            <a:r>
              <a:rPr lang="en-US" smtClean="0"/>
              <a:t>Presentation to Confucius Institute Seminar, P.V. Viswanath</a:t>
            </a:r>
            <a:endParaRPr lang="en-US"/>
          </a:p>
        </p:txBody>
      </p:sp>
      <p:sp>
        <p:nvSpPr>
          <p:cNvPr id="7" name="Slide Number Placeholder 6"/>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1834299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07B0531C-D494-426B-B73D-B753900C947D}" type="datetime1">
              <a:rPr lang="en-US" smtClean="0"/>
              <a:t>4/3/2014</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r>
              <a:rPr lang="en-US" smtClean="0"/>
              <a:t>Presentation to Confucius Institute Seminar, P.V. Viswanath</a:t>
            </a:r>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FE248736-F942-4936-A07E-F5A3D144938B}" type="slidenum">
              <a:rPr lang="en-US" smtClean="0"/>
              <a:t>‹#›</a:t>
            </a:fld>
            <a:endParaRPr lang="en-US"/>
          </a:p>
        </p:txBody>
      </p:sp>
    </p:spTree>
    <p:extLst>
      <p:ext uri="{BB962C8B-B14F-4D97-AF65-F5344CB8AC3E}">
        <p14:creationId xmlns:p14="http://schemas.microsoft.com/office/powerpoint/2010/main" val="3778586432"/>
      </p:ext>
    </p:extLst>
  </p:cSld>
  <p:clrMap bg1="lt1" tx1="dk1" bg2="lt2" tx2="dk2" accent1="accent1" accent2="accent2" accent3="accent3" accent4="accent4" accent5="accent5" accent6="accent6" hlink="hlink" folHlink="folHlink"/>
  <p:sldLayoutIdLst>
    <p:sldLayoutId id="2147483924" r:id="rId1"/>
    <p:sldLayoutId id="2147483925" r:id="rId2"/>
    <p:sldLayoutId id="2147483926" r:id="rId3"/>
    <p:sldLayoutId id="2147483927" r:id="rId4"/>
    <p:sldLayoutId id="2147483928" r:id="rId5"/>
    <p:sldLayoutId id="2147483929" r:id="rId6"/>
    <p:sldLayoutId id="2147483930" r:id="rId7"/>
    <p:sldLayoutId id="2147483931" r:id="rId8"/>
    <p:sldLayoutId id="2147483932" r:id="rId9"/>
    <p:sldLayoutId id="2147483933" r:id="rId10"/>
    <p:sldLayoutId id="2147483934" r:id="rId11"/>
    <p:sldLayoutId id="2147483935" r:id="rId12"/>
    <p:sldLayoutId id="2147483936" r:id="rId13"/>
    <p:sldLayoutId id="2147483937" r:id="rId14"/>
    <p:sldLayoutId id="2147483938" r:id="rId15"/>
    <p:sldLayoutId id="2147483939" r:id="rId16"/>
    <p:sldLayoutId id="2147483940" r:id="rId17"/>
  </p:sldLayoutIdLst>
  <p:hf hd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forbes.com/sites/gordonchang/2014/01/19/mega-default-in-china-scheduled-for-january-31/"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nytimes.com/2013/12/31/business/international/chinese-local-government-debt-up-13-in-6-months.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Fiscal decentralization</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The Chinese financial system, spring 2014</a:t>
            </a:r>
          </a:p>
          <a:p>
            <a:r>
              <a:rPr lang="en-US" dirty="0" smtClean="0"/>
              <a:t>PV Viswanath</a:t>
            </a:r>
          </a:p>
          <a:p>
            <a:r>
              <a:rPr lang="en-US" dirty="0" err="1" smtClean="0"/>
              <a:t>Lubin</a:t>
            </a:r>
            <a:r>
              <a:rPr lang="en-US" dirty="0" smtClean="0"/>
              <a:t> school of business</a:t>
            </a:r>
            <a:endParaRPr lang="en-US" dirty="0"/>
          </a:p>
        </p:txBody>
      </p:sp>
      <p:sp>
        <p:nvSpPr>
          <p:cNvPr id="4" name="Footer Placeholder 3"/>
          <p:cNvSpPr>
            <a:spLocks noGrp="1"/>
          </p:cNvSpPr>
          <p:nvPr>
            <p:ph type="ftr" sz="quarter" idx="11"/>
          </p:nvPr>
        </p:nvSpPr>
        <p:spPr/>
        <p:txBody>
          <a:bodyPr/>
          <a:lstStyle/>
          <a:p>
            <a:r>
              <a:rPr lang="en-US" sz="1600" dirty="0" smtClean="0"/>
              <a:t>P.V. Viswanath</a:t>
            </a:r>
            <a:endParaRPr lang="en-US" sz="1600" dirty="0"/>
          </a:p>
        </p:txBody>
      </p:sp>
    </p:spTree>
    <p:extLst>
      <p:ext uri="{BB962C8B-B14F-4D97-AF65-F5344CB8AC3E}">
        <p14:creationId xmlns:p14="http://schemas.microsoft.com/office/powerpoint/2010/main" val="200711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Composition of government revenue</a:t>
            </a:r>
            <a:endParaRPr lang="en-US" dirty="0"/>
          </a:p>
        </p:txBody>
      </p:sp>
      <p:sp>
        <p:nvSpPr>
          <p:cNvPr id="3" name="Content Placeholder 2"/>
          <p:cNvSpPr>
            <a:spLocks noGrp="1"/>
          </p:cNvSpPr>
          <p:nvPr>
            <p:ph sz="quarter" idx="13"/>
          </p:nvPr>
        </p:nvSpPr>
        <p:spPr/>
        <p:txBody>
          <a:bodyPr/>
          <a:lstStyle/>
          <a:p>
            <a:r>
              <a:rPr lang="en-US" dirty="0" smtClean="0"/>
              <a:t>The following figure also shows how the sources of government revenue have changed over time.</a:t>
            </a:r>
          </a:p>
          <a:p>
            <a:r>
              <a:rPr lang="en-US" dirty="0" smtClean="0"/>
              <a:t>At the beginning of reform, revenue from enterprises was as important as tax revenues.</a:t>
            </a:r>
          </a:p>
          <a:p>
            <a:r>
              <a:rPr lang="en-US" dirty="0" smtClean="0"/>
              <a:t>However, over time as competition from the private sector increased, this sources of revenues dropped, until it dropped to almost zero around 1985.  </a:t>
            </a:r>
          </a:p>
          <a:p>
            <a:r>
              <a:rPr lang="en-US" dirty="0" smtClean="0"/>
              <a:t>At the same time, government subsidies to loss-making enterprises increased, but with the reforms in SOEs, these have also come down substantially.</a:t>
            </a:r>
          </a:p>
          <a:p>
            <a:r>
              <a:rPr lang="en-US" dirty="0" smtClean="0"/>
              <a:t>Tax revenues continue to be important, accounting in 2007 for about 90% of central government revenues.  This number has held steady until today.</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10</a:t>
            </a:fld>
            <a:endParaRPr lang="en-US" dirty="0"/>
          </a:p>
        </p:txBody>
      </p:sp>
    </p:spTree>
    <p:extLst>
      <p:ext uri="{BB962C8B-B14F-4D97-AF65-F5344CB8AC3E}">
        <p14:creationId xmlns:p14="http://schemas.microsoft.com/office/powerpoint/2010/main" val="4087138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118277"/>
            <a:ext cx="10364451" cy="666195"/>
          </a:xfrm>
        </p:spPr>
        <p:txBody>
          <a:bodyPr>
            <a:normAutofit/>
          </a:bodyPr>
          <a:lstStyle/>
          <a:p>
            <a:r>
              <a:rPr lang="en-US" dirty="0" smtClean="0"/>
              <a:t>Composition of Government Revenue</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11</a:t>
            </a:fld>
            <a:endParaRPr lang="en-US" dirty="0"/>
          </a:p>
        </p:txBody>
      </p:sp>
      <p:sp>
        <p:nvSpPr>
          <p:cNvPr id="8" name="TextBox 7"/>
          <p:cNvSpPr txBox="1"/>
          <p:nvPr/>
        </p:nvSpPr>
        <p:spPr>
          <a:xfrm>
            <a:off x="482600" y="2032000"/>
            <a:ext cx="1739900" cy="2585323"/>
          </a:xfrm>
          <a:prstGeom prst="rect">
            <a:avLst/>
          </a:prstGeom>
          <a:noFill/>
        </p:spPr>
        <p:txBody>
          <a:bodyPr wrap="square" rtlCol="0">
            <a:spAutoFit/>
          </a:bodyPr>
          <a:lstStyle/>
          <a:p>
            <a:r>
              <a:rPr lang="en-US" dirty="0" smtClean="0"/>
              <a:t>Source: </a:t>
            </a:r>
            <a:r>
              <a:rPr lang="en-US" dirty="0" err="1" smtClean="0"/>
              <a:t>Shuanglin</a:t>
            </a:r>
            <a:r>
              <a:rPr lang="en-US" dirty="0" smtClean="0"/>
              <a:t> Lin, The Rise and Fall of China’s Government Revenue, East Asian Institute Working Paper no. 150</a:t>
            </a:r>
            <a:endParaRPr lang="en-US" dirty="0"/>
          </a:p>
        </p:txBody>
      </p:sp>
      <p:pic>
        <p:nvPicPr>
          <p:cNvPr id="9" name="Picture 8"/>
          <p:cNvPicPr>
            <a:picLocks noChangeAspect="1"/>
          </p:cNvPicPr>
          <p:nvPr/>
        </p:nvPicPr>
        <p:blipFill>
          <a:blip r:embed="rId2"/>
          <a:stretch>
            <a:fillRect/>
          </a:stretch>
        </p:blipFill>
        <p:spPr>
          <a:xfrm>
            <a:off x="2324100" y="784472"/>
            <a:ext cx="9867900" cy="5205507"/>
          </a:xfrm>
          <a:prstGeom prst="rect">
            <a:avLst/>
          </a:prstGeom>
        </p:spPr>
      </p:pic>
    </p:spTree>
    <p:extLst>
      <p:ext uri="{BB962C8B-B14F-4D97-AF65-F5344CB8AC3E}">
        <p14:creationId xmlns:p14="http://schemas.microsoft.com/office/powerpoint/2010/main" val="742390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600" y="349805"/>
            <a:ext cx="11493499" cy="1085295"/>
          </a:xfrm>
        </p:spPr>
        <p:txBody>
          <a:bodyPr/>
          <a:lstStyle/>
          <a:p>
            <a:r>
              <a:rPr lang="en-US" dirty="0" smtClean="0"/>
              <a:t>Central &amp; local government expenditures</a:t>
            </a:r>
            <a:endParaRPr lang="en-US" dirty="0"/>
          </a:p>
        </p:txBody>
      </p:sp>
      <p:sp>
        <p:nvSpPr>
          <p:cNvPr id="3" name="Content Placeholder 2"/>
          <p:cNvSpPr>
            <a:spLocks noGrp="1"/>
          </p:cNvSpPr>
          <p:nvPr>
            <p:ph sz="quarter" idx="13"/>
          </p:nvPr>
        </p:nvSpPr>
        <p:spPr/>
        <p:txBody>
          <a:bodyPr/>
          <a:lstStyle/>
          <a:p>
            <a:r>
              <a:rPr lang="en-US" dirty="0" smtClean="0"/>
              <a:t>However, the full story is not just about central government revenues.</a:t>
            </a:r>
          </a:p>
          <a:p>
            <a:r>
              <a:rPr lang="en-US" dirty="0" smtClean="0"/>
              <a:t>During the 1985-1993 period, the central government spent about the same share of outlays, 30% or more , as the share of revenues it look in.  Although there were transfers in both directions between center and localities, they balanced out almost exactly.  Since the 1994 tax reform, the central government takes in a little over 50% of all revenues.  However, the central government spends directly about 30% of all expenditures.  </a:t>
            </a:r>
          </a:p>
          <a:p>
            <a:r>
              <a:rPr lang="en-US" dirty="0" smtClean="0"/>
              <a:t>Local governments are now dependent on central government transfers that pass on about 20% of total revenues to them.</a:t>
            </a:r>
            <a:r>
              <a:rPr lang="en-US" dirty="0"/>
              <a:t> </a:t>
            </a:r>
            <a:r>
              <a:rPr lang="en-US" dirty="0" smtClean="0"/>
              <a:t> This </a:t>
            </a:r>
            <a:r>
              <a:rPr lang="en-US" dirty="0"/>
              <a:t>can be seen starkly in the next figure</a:t>
            </a:r>
            <a:r>
              <a:rPr lang="en-US" dirty="0" smtClean="0"/>
              <a:t>.</a:t>
            </a:r>
          </a:p>
          <a:p>
            <a:r>
              <a:rPr lang="en-US" dirty="0" smtClean="0"/>
              <a:t>This arrangement enhances the central governments’ overall position and gives it a stronger bargaining position vis-à-vis </a:t>
            </a:r>
            <a:r>
              <a:rPr lang="en-US" dirty="0"/>
              <a:t>l</a:t>
            </a:r>
            <a:r>
              <a:rPr lang="en-US" dirty="0" smtClean="0"/>
              <a:t>ocal governments.</a:t>
            </a:r>
          </a:p>
          <a:p>
            <a:r>
              <a:rPr lang="en-US" dirty="0" smtClean="0"/>
              <a:t>However, about half of the transfers in 2000 were discretionary, ad hoc payments from the center.  This caused great uncertainty and led to favoring of richer regions.</a:t>
            </a:r>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12</a:t>
            </a:fld>
            <a:endParaRPr lang="en-US" dirty="0"/>
          </a:p>
        </p:txBody>
      </p:sp>
    </p:spTree>
    <p:extLst>
      <p:ext uri="{BB962C8B-B14F-4D97-AF65-F5344CB8AC3E}">
        <p14:creationId xmlns:p14="http://schemas.microsoft.com/office/powerpoint/2010/main" val="3142601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1" y="349806"/>
            <a:ext cx="11531600" cy="757968"/>
          </a:xfrm>
        </p:spPr>
        <p:txBody>
          <a:bodyPr/>
          <a:lstStyle/>
          <a:p>
            <a:r>
              <a:rPr lang="en-US" dirty="0" smtClean="0"/>
              <a:t>Central &amp; local government expenditures</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13</a:t>
            </a:fld>
            <a:endParaRPr lang="en-US" dirty="0"/>
          </a:p>
        </p:txBody>
      </p:sp>
      <p:pic>
        <p:nvPicPr>
          <p:cNvPr id="9" name="Picture 8"/>
          <p:cNvPicPr>
            <a:picLocks noChangeAspect="1"/>
          </p:cNvPicPr>
          <p:nvPr/>
        </p:nvPicPr>
        <p:blipFill>
          <a:blip r:embed="rId2"/>
          <a:stretch>
            <a:fillRect/>
          </a:stretch>
        </p:blipFill>
        <p:spPr>
          <a:xfrm>
            <a:off x="2817756" y="1320800"/>
            <a:ext cx="8077736" cy="5412089"/>
          </a:xfrm>
          <a:prstGeom prst="rect">
            <a:avLst/>
          </a:prstGeom>
        </p:spPr>
      </p:pic>
      <p:sp>
        <p:nvSpPr>
          <p:cNvPr id="10" name="TextBox 9"/>
          <p:cNvSpPr txBox="1"/>
          <p:nvPr/>
        </p:nvSpPr>
        <p:spPr>
          <a:xfrm>
            <a:off x="429048" y="2055245"/>
            <a:ext cx="2006600" cy="3139321"/>
          </a:xfrm>
          <a:prstGeom prst="rect">
            <a:avLst/>
          </a:prstGeom>
          <a:noFill/>
        </p:spPr>
        <p:txBody>
          <a:bodyPr wrap="square" rtlCol="0">
            <a:spAutoFit/>
          </a:bodyPr>
          <a:lstStyle/>
          <a:p>
            <a:r>
              <a:rPr lang="en-US" dirty="0" smtClean="0"/>
              <a:t>Source: Xiao Wang and Richard Herd, The System of Revenue Sharing and Fiscal Transfers in China, OECD Economics Dept. Working Paper no. 1030</a:t>
            </a:r>
            <a:endParaRPr lang="en-US" dirty="0"/>
          </a:p>
        </p:txBody>
      </p:sp>
    </p:spTree>
    <p:extLst>
      <p:ext uri="{BB962C8B-B14F-4D97-AF65-F5344CB8AC3E}">
        <p14:creationId xmlns:p14="http://schemas.microsoft.com/office/powerpoint/2010/main" val="3656107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349805"/>
            <a:ext cx="10364451" cy="729695"/>
          </a:xfrm>
        </p:spPr>
        <p:txBody>
          <a:bodyPr/>
          <a:lstStyle/>
          <a:p>
            <a:r>
              <a:rPr lang="en-US" dirty="0" smtClean="0"/>
              <a:t>central-local tax revenue transfers</a:t>
            </a:r>
            <a:endParaRPr lang="en-US" dirty="0"/>
          </a:p>
        </p:txBody>
      </p:sp>
      <p:sp>
        <p:nvSpPr>
          <p:cNvPr id="3" name="Content Placeholder 2"/>
          <p:cNvSpPr>
            <a:spLocks noGrp="1"/>
          </p:cNvSpPr>
          <p:nvPr>
            <p:ph sz="quarter" idx="13"/>
          </p:nvPr>
        </p:nvSpPr>
        <p:spPr>
          <a:xfrm>
            <a:off x="482600" y="1079500"/>
            <a:ext cx="11303000" cy="5075237"/>
          </a:xfrm>
        </p:spPr>
        <p:txBody>
          <a:bodyPr>
            <a:normAutofit fontScale="92500" lnSpcReduction="20000"/>
          </a:bodyPr>
          <a:lstStyle/>
          <a:p>
            <a:r>
              <a:rPr lang="en-US" dirty="0" smtClean="0"/>
              <a:t>Central transfers in China can be classified into two broad categories:  general purpose and specific purpose transfers.</a:t>
            </a:r>
          </a:p>
          <a:p>
            <a:r>
              <a:rPr lang="en-US" dirty="0" smtClean="0"/>
              <a:t>The general purpose transfers consist of a) the tax rebate designed to return a fraction of revenues by origin (province of collection), and b) the equalization transfer (also called the general-purpose grant) established in 1995 as  part of an effort to ease widening regional disparities.</a:t>
            </a:r>
          </a:p>
          <a:p>
            <a:r>
              <a:rPr lang="en-US" dirty="0" smtClean="0"/>
              <a:t>Specific purpose grants include: a) grants for increasing wages, b) grants for rural tax reform, c) grants for minority regions, d) subsidies for poor provinces carried over from the pre-1994 system, and e) earmarked grants.</a:t>
            </a:r>
          </a:p>
          <a:p>
            <a:r>
              <a:rPr lang="en-US" dirty="0" smtClean="0"/>
              <a:t>Ear-marked grants have been allocated for specific purposes such as subsidizing agricultural development, supporting infrastructure construction, assisting backward regions, and providing emergency funding for natural catastrophes.  As the pie-chart below shows, ear-marked grants were one-third of total transfers in 2004 and many of the other transfers, too, are discretionary.</a:t>
            </a:r>
          </a:p>
          <a:p>
            <a:r>
              <a:rPr lang="en-US" dirty="0" smtClean="0"/>
              <a:t>In the last decade, however, transfers to local governments have been redistributive and has led to less inter-provincial inequality.  This can be seen in the graph below.</a:t>
            </a:r>
          </a:p>
          <a:p>
            <a:r>
              <a:rPr lang="en-US" dirty="0" smtClean="0"/>
              <a:t>Furthermore, the five-year plan publicized by the government in 2012 aims to improve basic public services with the goal of equalizing basic public services for everyone by 2020. </a:t>
            </a:r>
            <a:r>
              <a:rPr lang="en-US" dirty="0"/>
              <a:t>The Plan sets the scope</a:t>
            </a:r>
            <a:r>
              <a:rPr lang="en-US" dirty="0" smtClean="0"/>
              <a:t>, standard </a:t>
            </a:r>
            <a:r>
              <a:rPr lang="en-US" dirty="0"/>
              <a:t>and mechanism to deliver such services in public education, </a:t>
            </a:r>
            <a:r>
              <a:rPr lang="en-US" dirty="0" smtClean="0"/>
              <a:t>labor </a:t>
            </a:r>
            <a:r>
              <a:rPr lang="en-US" dirty="0"/>
              <a:t>and employment services</a:t>
            </a:r>
            <a:r>
              <a:rPr lang="en-US" dirty="0" smtClean="0"/>
              <a:t>, </a:t>
            </a:r>
            <a:r>
              <a:rPr lang="en-US" dirty="0"/>
              <a:t>social security, social services, health care, population and family planning services and housing services</a:t>
            </a:r>
            <a:r>
              <a:rPr lang="en-US" dirty="0" smtClean="0"/>
              <a:t>, as </a:t>
            </a:r>
            <a:r>
              <a:rPr lang="en-US" dirty="0"/>
              <a:t>well as those related to culture and sports.</a:t>
            </a:r>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14</a:t>
            </a:fld>
            <a:endParaRPr lang="en-US" dirty="0"/>
          </a:p>
        </p:txBody>
      </p:sp>
    </p:spTree>
    <p:extLst>
      <p:ext uri="{BB962C8B-B14F-4D97-AF65-F5344CB8AC3E}">
        <p14:creationId xmlns:p14="http://schemas.microsoft.com/office/powerpoint/2010/main" val="34143609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349805"/>
            <a:ext cx="10529551" cy="1085295"/>
          </a:xfrm>
        </p:spPr>
        <p:txBody>
          <a:bodyPr/>
          <a:lstStyle/>
          <a:p>
            <a:r>
              <a:rPr lang="en-US" dirty="0" smtClean="0"/>
              <a:t>Importance of center-local transfers</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15</a:t>
            </a:fld>
            <a:endParaRPr lang="en-US" dirty="0"/>
          </a:p>
        </p:txBody>
      </p:sp>
      <p:pic>
        <p:nvPicPr>
          <p:cNvPr id="6" name="Picture 5"/>
          <p:cNvPicPr>
            <a:picLocks noChangeAspect="1"/>
          </p:cNvPicPr>
          <p:nvPr/>
        </p:nvPicPr>
        <p:blipFill>
          <a:blip r:embed="rId2"/>
          <a:stretch>
            <a:fillRect/>
          </a:stretch>
        </p:blipFill>
        <p:spPr>
          <a:xfrm>
            <a:off x="3288449" y="1870113"/>
            <a:ext cx="5550751" cy="3966996"/>
          </a:xfrm>
          <a:prstGeom prst="rect">
            <a:avLst/>
          </a:prstGeom>
        </p:spPr>
      </p:pic>
      <p:sp>
        <p:nvSpPr>
          <p:cNvPr id="8" name="Rectangle 7"/>
          <p:cNvSpPr/>
          <p:nvPr/>
        </p:nvSpPr>
        <p:spPr>
          <a:xfrm>
            <a:off x="571500" y="2089835"/>
            <a:ext cx="2044700" cy="1754326"/>
          </a:xfrm>
          <a:prstGeom prst="rect">
            <a:avLst/>
          </a:prstGeom>
        </p:spPr>
        <p:txBody>
          <a:bodyPr wrap="square">
            <a:spAutoFit/>
          </a:bodyPr>
          <a:lstStyle/>
          <a:p>
            <a:r>
              <a:rPr lang="en-US" dirty="0"/>
              <a:t>Source: </a:t>
            </a:r>
            <a:r>
              <a:rPr lang="en-US" dirty="0" err="1"/>
              <a:t>Chunli</a:t>
            </a:r>
            <a:r>
              <a:rPr lang="en-US" dirty="0"/>
              <a:t> Shen, Jing Jin and </a:t>
            </a:r>
            <a:r>
              <a:rPr lang="en-US" dirty="0" err="1"/>
              <a:t>Heng-fu</a:t>
            </a:r>
            <a:r>
              <a:rPr lang="en-US" dirty="0"/>
              <a:t> </a:t>
            </a:r>
            <a:r>
              <a:rPr lang="en-US" dirty="0" err="1"/>
              <a:t>Zou</a:t>
            </a:r>
            <a:r>
              <a:rPr lang="en-US" dirty="0"/>
              <a:t>, </a:t>
            </a:r>
            <a:r>
              <a:rPr lang="en-US" dirty="0" smtClean="0"/>
              <a:t>“Fiscal </a:t>
            </a:r>
            <a:r>
              <a:rPr lang="en-US" dirty="0"/>
              <a:t>Decentralization in </a:t>
            </a:r>
            <a:r>
              <a:rPr lang="en-US" dirty="0" smtClean="0"/>
              <a:t>China”</a:t>
            </a:r>
            <a:endParaRPr lang="en-US" dirty="0"/>
          </a:p>
        </p:txBody>
      </p:sp>
    </p:spTree>
    <p:extLst>
      <p:ext uri="{BB962C8B-B14F-4D97-AF65-F5344CB8AC3E}">
        <p14:creationId xmlns:p14="http://schemas.microsoft.com/office/powerpoint/2010/main" val="41418240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349805"/>
            <a:ext cx="10618451" cy="1085295"/>
          </a:xfrm>
        </p:spPr>
        <p:txBody>
          <a:bodyPr/>
          <a:lstStyle/>
          <a:p>
            <a:r>
              <a:rPr lang="en-US" dirty="0" smtClean="0"/>
              <a:t>Transfers to provinces and inequality</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16</a:t>
            </a:fld>
            <a:endParaRPr lang="en-US" dirty="0"/>
          </a:p>
        </p:txBody>
      </p:sp>
      <p:pic>
        <p:nvPicPr>
          <p:cNvPr id="6" name="Picture 5"/>
          <p:cNvPicPr>
            <a:picLocks noChangeAspect="1"/>
          </p:cNvPicPr>
          <p:nvPr/>
        </p:nvPicPr>
        <p:blipFill>
          <a:blip r:embed="rId2"/>
          <a:stretch>
            <a:fillRect/>
          </a:stretch>
        </p:blipFill>
        <p:spPr>
          <a:xfrm>
            <a:off x="3499741" y="1242575"/>
            <a:ext cx="7395751" cy="5104688"/>
          </a:xfrm>
          <a:prstGeom prst="rect">
            <a:avLst/>
          </a:prstGeom>
        </p:spPr>
      </p:pic>
      <p:sp>
        <p:nvSpPr>
          <p:cNvPr id="7" name="TextBox 6"/>
          <p:cNvSpPr txBox="1"/>
          <p:nvPr/>
        </p:nvSpPr>
        <p:spPr>
          <a:xfrm>
            <a:off x="429048" y="2055245"/>
            <a:ext cx="2006600" cy="3139321"/>
          </a:xfrm>
          <a:prstGeom prst="rect">
            <a:avLst/>
          </a:prstGeom>
          <a:noFill/>
        </p:spPr>
        <p:txBody>
          <a:bodyPr wrap="square" rtlCol="0">
            <a:spAutoFit/>
          </a:bodyPr>
          <a:lstStyle/>
          <a:p>
            <a:r>
              <a:rPr lang="en-US" dirty="0" smtClean="0"/>
              <a:t>Source: Xiao Wang and Richard Herd, The System of Revenue Sharing and Fiscal Transfers in China, OECD Economics Dept. Working Paper no. 1030</a:t>
            </a:r>
            <a:endParaRPr lang="en-US" dirty="0"/>
          </a:p>
        </p:txBody>
      </p:sp>
    </p:spTree>
    <p:extLst>
      <p:ext uri="{BB962C8B-B14F-4D97-AF65-F5344CB8AC3E}">
        <p14:creationId xmlns:p14="http://schemas.microsoft.com/office/powerpoint/2010/main" val="14599804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government borrowing</a:t>
            </a:r>
            <a:endParaRPr lang="en-US" dirty="0"/>
          </a:p>
        </p:txBody>
      </p:sp>
      <p:sp>
        <p:nvSpPr>
          <p:cNvPr id="3" name="Content Placeholder 2"/>
          <p:cNvSpPr>
            <a:spLocks noGrp="1"/>
          </p:cNvSpPr>
          <p:nvPr>
            <p:ph sz="quarter" idx="13"/>
          </p:nvPr>
        </p:nvSpPr>
        <p:spPr/>
        <p:txBody>
          <a:bodyPr>
            <a:normAutofit fontScale="92500"/>
          </a:bodyPr>
          <a:lstStyle/>
          <a:p>
            <a:r>
              <a:rPr lang="en-US" dirty="0" smtClean="0"/>
              <a:t>The circumstances described above have led to excessive local government borrowing.  In fact, under China’s 1994 budget law, local governments are forbidden to incur either domestic or foreign indebtedness unless otherwise permitted.  However, the reality is that many local governments are on the verge of bankruptcy  due to debt services.  Here are </a:t>
            </a:r>
            <a:r>
              <a:rPr lang="en-US" dirty="0"/>
              <a:t>some of the categories of local government </a:t>
            </a:r>
            <a:r>
              <a:rPr lang="en-US" dirty="0" smtClean="0"/>
              <a:t>debt.</a:t>
            </a:r>
          </a:p>
          <a:p>
            <a:r>
              <a:rPr lang="en-US" u="sng" dirty="0" smtClean="0"/>
              <a:t>Direct borrowing and loan guarantees</a:t>
            </a:r>
            <a:r>
              <a:rPr lang="en-US" dirty="0" smtClean="0"/>
              <a:t>.  In addition to direct borrowing, many local governments in dire fiscal straits are unable to pay the full salaries of elementary and secondary teachers and this becomes part of local debt.  Similarly, some local governments issue </a:t>
            </a:r>
            <a:r>
              <a:rPr lang="en-US" dirty="0" err="1" smtClean="0"/>
              <a:t>baitiao</a:t>
            </a:r>
            <a:r>
              <a:rPr lang="en-US" dirty="0" smtClean="0"/>
              <a:t> (</a:t>
            </a:r>
            <a:r>
              <a:rPr lang="zh-CN" altLang="en-US" dirty="0" smtClean="0"/>
              <a:t>白条</a:t>
            </a:r>
            <a:r>
              <a:rPr lang="en-US" altLang="zh-CN" dirty="0" smtClean="0"/>
              <a:t>,</a:t>
            </a:r>
            <a:r>
              <a:rPr lang="en-US" dirty="0" smtClean="0"/>
              <a:t> IOUs) to farmers in payment for their agricultural products.  Local governments also provide loan guarantees for SOEs directly or indirectly.</a:t>
            </a:r>
          </a:p>
          <a:p>
            <a:r>
              <a:rPr lang="en-US" u="sng" dirty="0" smtClean="0"/>
              <a:t>Borrowing from commercial banks</a:t>
            </a:r>
            <a:r>
              <a:rPr lang="en-US" dirty="0" smtClean="0"/>
              <a:t>.  Often local governments can pressure banks to provide loans through the appointment of regional bank heads and through the supply of water and electricity, housing, recruitment of bank employees and schooling of children.</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17</a:t>
            </a:fld>
            <a:endParaRPr lang="en-US" dirty="0"/>
          </a:p>
        </p:txBody>
      </p:sp>
    </p:spTree>
    <p:extLst>
      <p:ext uri="{BB962C8B-B14F-4D97-AF65-F5344CB8AC3E}">
        <p14:creationId xmlns:p14="http://schemas.microsoft.com/office/powerpoint/2010/main" val="41602147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206416"/>
            <a:ext cx="10364451" cy="720170"/>
          </a:xfrm>
        </p:spPr>
        <p:txBody>
          <a:bodyPr/>
          <a:lstStyle/>
          <a:p>
            <a:r>
              <a:rPr lang="en-US" dirty="0" smtClean="0"/>
              <a:t>Local government borrowing</a:t>
            </a:r>
            <a:endParaRPr lang="en-US" dirty="0"/>
          </a:p>
        </p:txBody>
      </p:sp>
      <p:sp>
        <p:nvSpPr>
          <p:cNvPr id="3" name="Content Placeholder 2"/>
          <p:cNvSpPr>
            <a:spLocks noGrp="1"/>
          </p:cNvSpPr>
          <p:nvPr>
            <p:ph sz="quarter" idx="13"/>
          </p:nvPr>
        </p:nvSpPr>
        <p:spPr>
          <a:xfrm>
            <a:off x="329574" y="926587"/>
            <a:ext cx="11531600" cy="5228150"/>
          </a:xfrm>
        </p:spPr>
        <p:txBody>
          <a:bodyPr>
            <a:normAutofit fontScale="92500" lnSpcReduction="20000"/>
          </a:bodyPr>
          <a:lstStyle/>
          <a:p>
            <a:r>
              <a:rPr lang="en-US" u="sng" dirty="0" smtClean="0"/>
              <a:t>Indirect Borrowing.</a:t>
            </a:r>
            <a:r>
              <a:rPr lang="en-US" dirty="0" smtClean="0"/>
              <a:t>  Sub-national governments take on indirect borrowing through local-owned enterprises or through Trust and Investment Companies (TICs).  TICs have been used as vehicles for investment in various businesses, particularly construction companies.  TICs receive government and enterprise trust deposits, as well investments from wealthy individuals seeking a higher return for their money.  These deposits are popular because they are seen as risk-free due to a perceived implicit government guarantee.  </a:t>
            </a:r>
          </a:p>
          <a:p>
            <a:r>
              <a:rPr lang="en-US" dirty="0" smtClean="0"/>
              <a:t>According an article published in December 2013, Chinese TICs hold over 9 </a:t>
            </a:r>
            <a:r>
              <a:rPr lang="en-US" dirty="0" err="1" smtClean="0"/>
              <a:t>tr</a:t>
            </a:r>
            <a:r>
              <a:rPr lang="en-US" dirty="0" smtClean="0"/>
              <a:t> </a:t>
            </a:r>
            <a:r>
              <a:rPr lang="zh-CN" altLang="en-US" dirty="0" smtClean="0"/>
              <a:t>元</a:t>
            </a:r>
            <a:r>
              <a:rPr lang="en-US" altLang="zh-CN" dirty="0" smtClean="0"/>
              <a:t> in assets under management!  “</a:t>
            </a:r>
            <a:r>
              <a:rPr lang="en-US" dirty="0" smtClean="0"/>
              <a:t>Before </a:t>
            </a:r>
            <a:r>
              <a:rPr lang="en-US" dirty="0"/>
              <a:t>2010, trusts </a:t>
            </a:r>
            <a:r>
              <a:rPr lang="en-US" dirty="0" smtClean="0"/>
              <a:t>removed </a:t>
            </a:r>
            <a:r>
              <a:rPr lang="en-US" dirty="0"/>
              <a:t>risky bank loans from bank balance sheets and repackaged them as securities for banks to sell to customers. When this practice was banned, trusts continued to extend loans themselves or through third parties and sell them to banks to bundle as wealth management products</a:t>
            </a:r>
            <a:r>
              <a:rPr lang="en-US" dirty="0" smtClean="0"/>
              <a:t>.”  The perceived government guarantee comes from the fact that these wealth management products (WMPs) are being sold by banks.  </a:t>
            </a:r>
          </a:p>
          <a:p>
            <a:r>
              <a:rPr lang="en-US" dirty="0"/>
              <a:t>As of the second quarter of 2013, trusts had invested 35% of their funds in infrastructure and real estate projects, and another 21% was invested in financial institutions and products. Only 29% of trusts’ funds are invested in industrial and commercial enterprises—real economy firms that may stand a chance at remaining </a:t>
            </a:r>
            <a:r>
              <a:rPr lang="en-US" dirty="0" smtClean="0"/>
              <a:t>profitable.  </a:t>
            </a:r>
            <a:r>
              <a:rPr lang="en-US" dirty="0"/>
              <a:t>For a recent TIC near-bankruptcy, see </a:t>
            </a:r>
            <a:r>
              <a:rPr lang="en-US" dirty="0">
                <a:hlinkClick r:id="rId2"/>
              </a:rPr>
              <a:t>http://</a:t>
            </a:r>
            <a:r>
              <a:rPr lang="en-US" dirty="0" smtClean="0">
                <a:hlinkClick r:id="rId2"/>
              </a:rPr>
              <a:t>www.forbes.com/sites/gordonchang/2014/01/19/mega-default-in-china-scheduled-for-january-31/</a:t>
            </a:r>
            <a:endParaRPr lang="en-US" dirty="0"/>
          </a:p>
          <a:p>
            <a:r>
              <a:rPr lang="en-US" dirty="0" smtClean="0"/>
              <a:t>Though not all TICs are local government creations, they are certainly an important reason for their indebtedness. </a:t>
            </a:r>
          </a:p>
          <a:p>
            <a:endParaRPr lang="en-US" dirty="0"/>
          </a:p>
        </p:txBody>
      </p:sp>
      <p:sp>
        <p:nvSpPr>
          <p:cNvPr id="4" name="Footer Placeholder 3"/>
          <p:cNvSpPr>
            <a:spLocks noGrp="1"/>
          </p:cNvSpPr>
          <p:nvPr>
            <p:ph type="ftr" sz="quarter" idx="11"/>
          </p:nvPr>
        </p:nvSpPr>
        <p:spPr/>
        <p:txBody>
          <a:bodyPr/>
          <a:lstStyle/>
          <a:p>
            <a:r>
              <a:rPr lang="en-US" dirty="0"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18</a:t>
            </a:fld>
            <a:endParaRPr lang="en-US" dirty="0"/>
          </a:p>
        </p:txBody>
      </p:sp>
      <p:sp>
        <p:nvSpPr>
          <p:cNvPr id="6" name="TextBox 5"/>
          <p:cNvSpPr txBox="1"/>
          <p:nvPr/>
        </p:nvSpPr>
        <p:spPr>
          <a:xfrm>
            <a:off x="4724400" y="6322496"/>
            <a:ext cx="6322565" cy="369332"/>
          </a:xfrm>
          <a:prstGeom prst="rect">
            <a:avLst/>
          </a:prstGeom>
          <a:noFill/>
        </p:spPr>
        <p:txBody>
          <a:bodyPr wrap="none" rtlCol="0">
            <a:spAutoFit/>
          </a:bodyPr>
          <a:lstStyle/>
          <a:p>
            <a:r>
              <a:rPr lang="en-US" dirty="0" smtClean="0"/>
              <a:t>Source: http</a:t>
            </a:r>
            <a:r>
              <a:rPr lang="en-US" dirty="0"/>
              <a:t>://triplecrisis.com/will-chinas-trusts-get-tic-ed/</a:t>
            </a:r>
          </a:p>
        </p:txBody>
      </p:sp>
    </p:spTree>
    <p:extLst>
      <p:ext uri="{BB962C8B-B14F-4D97-AF65-F5344CB8AC3E}">
        <p14:creationId xmlns:p14="http://schemas.microsoft.com/office/powerpoint/2010/main" val="2960904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6" y="222806"/>
            <a:ext cx="10364451" cy="732870"/>
          </a:xfrm>
        </p:spPr>
        <p:txBody>
          <a:bodyPr/>
          <a:lstStyle/>
          <a:p>
            <a:r>
              <a:rPr lang="en-US" dirty="0" err="1" smtClean="0"/>
              <a:t>LOCal</a:t>
            </a:r>
            <a:r>
              <a:rPr lang="en-US" dirty="0" smtClean="0"/>
              <a:t> government borrowing</a:t>
            </a:r>
            <a:endParaRPr lang="en-US" dirty="0"/>
          </a:p>
        </p:txBody>
      </p:sp>
      <p:sp>
        <p:nvSpPr>
          <p:cNvPr id="3" name="Content Placeholder 2"/>
          <p:cNvSpPr>
            <a:spLocks noGrp="1"/>
          </p:cNvSpPr>
          <p:nvPr>
            <p:ph sz="quarter" idx="13"/>
          </p:nvPr>
        </p:nvSpPr>
        <p:spPr>
          <a:xfrm>
            <a:off x="495300" y="1066800"/>
            <a:ext cx="11150600" cy="5087937"/>
          </a:xfrm>
        </p:spPr>
        <p:txBody>
          <a:bodyPr>
            <a:normAutofit fontScale="92500"/>
          </a:bodyPr>
          <a:lstStyle/>
          <a:p>
            <a:r>
              <a:rPr lang="en-US" u="sng" dirty="0" smtClean="0"/>
              <a:t>Foreign Borrowing:</a:t>
            </a:r>
            <a:r>
              <a:rPr lang="en-US" dirty="0" smtClean="0"/>
              <a:t> External borrowing by central and local government-owned financial institutions requires a quota from the </a:t>
            </a:r>
            <a:r>
              <a:rPr lang="en-US" dirty="0"/>
              <a:t>National Development and Reform </a:t>
            </a:r>
            <a:r>
              <a:rPr lang="en-US" dirty="0" smtClean="0"/>
              <a:t>Commission (</a:t>
            </a:r>
            <a:r>
              <a:rPr lang="en-US" dirty="0"/>
              <a:t>NDRC</a:t>
            </a:r>
            <a:r>
              <a:rPr lang="en-US" dirty="0" smtClean="0"/>
              <a:t>), as well as approval from the State Administration of Foreign Exchange (SAFE).  Nevertheless, many local governments have borrowed abroad using TICs or International Trust and Investment Companies (ITICs, i.e. TICs </a:t>
            </a:r>
            <a:r>
              <a:rPr lang="en-US" dirty="0"/>
              <a:t>involved in international borrowing</a:t>
            </a:r>
            <a:r>
              <a:rPr lang="en-US" dirty="0" smtClean="0"/>
              <a:t>).</a:t>
            </a:r>
          </a:p>
          <a:p>
            <a:r>
              <a:rPr lang="en-US" dirty="0" smtClean="0"/>
              <a:t>Many of these ITICs have gone bankrupt, including Guangdong ITIC in 1999, as well as Fujian ITIC, Tianjin ITIC, Shanghai ITIC, Shenzhen ITIC etc.   After the massive GITIC bankruptcy (</a:t>
            </a:r>
            <a:r>
              <a:rPr lang="en-US" dirty="0"/>
              <a:t>$4.37 billion in liabilities and only $2.6 billion in </a:t>
            </a:r>
            <a:r>
              <a:rPr lang="en-US" dirty="0" smtClean="0"/>
              <a:t>assets), foreign investments in ITICs dropped off.  However, foreign borrowings are believed to have increased in recent years (according </a:t>
            </a:r>
            <a:r>
              <a:rPr lang="en-US" dirty="0"/>
              <a:t>to Soros, see http://macrobits.pinetreecapital.com/continued-financial-stresses-china</a:t>
            </a:r>
            <a:r>
              <a:rPr lang="en-US" dirty="0" smtClean="0"/>
              <a:t>/)</a:t>
            </a:r>
          </a:p>
          <a:p>
            <a:r>
              <a:rPr lang="en-US" dirty="0" smtClean="0"/>
              <a:t>In any case, the total debt of local governments has soared to $3 </a:t>
            </a:r>
            <a:r>
              <a:rPr lang="en-US" dirty="0" err="1" smtClean="0"/>
              <a:t>tr</a:t>
            </a:r>
            <a:r>
              <a:rPr lang="en-US" dirty="0" smtClean="0"/>
              <a:t> or about 18 </a:t>
            </a:r>
            <a:r>
              <a:rPr lang="en-US" dirty="0" err="1" smtClean="0"/>
              <a:t>tr</a:t>
            </a:r>
            <a:r>
              <a:rPr lang="en-US" dirty="0" smtClean="0"/>
              <a:t> </a:t>
            </a:r>
            <a:r>
              <a:rPr lang="zh-CN" altLang="en-US" dirty="0" smtClean="0"/>
              <a:t>元</a:t>
            </a:r>
            <a:r>
              <a:rPr lang="en-US" altLang="zh-CN" dirty="0" smtClean="0"/>
              <a:t>, which indicates a serious problem!  </a:t>
            </a:r>
            <a:r>
              <a:rPr lang="en-US" dirty="0" smtClean="0">
                <a:hlinkClick r:id="rId2"/>
              </a:rPr>
              <a:t>http</a:t>
            </a:r>
            <a:r>
              <a:rPr lang="en-US" dirty="0">
                <a:hlinkClick r:id="rId2"/>
              </a:rPr>
              <a:t>://www.nytimes.com/2013/12/31/business/international/chinese-local-government-debt-up-13-in-6-months.html</a:t>
            </a:r>
            <a:r>
              <a:rPr lang="en-US" dirty="0"/>
              <a:t> </a:t>
            </a:r>
            <a:endParaRPr lang="en-US" dirty="0" smtClean="0"/>
          </a:p>
          <a:p>
            <a:r>
              <a:rPr lang="en-US" dirty="0" smtClean="0"/>
              <a:t>The skewed center-local fiscal relations is another aspect of financial repression in China.  It also further highlights the urban-rural divide, since as mentioned above, </a:t>
            </a:r>
            <a:r>
              <a:rPr lang="en-US" smtClean="0"/>
              <a:t>fiscal </a:t>
            </a:r>
            <a:r>
              <a:rPr lang="en-US" smtClean="0"/>
              <a:t>policy </a:t>
            </a:r>
            <a:r>
              <a:rPr lang="en-US" dirty="0" smtClean="0"/>
              <a:t>has tended to benefit richer provinces and areas in China. </a:t>
            </a:r>
            <a:endParaRPr lang="en-US" dirty="0"/>
          </a:p>
          <a:p>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19</a:t>
            </a:fld>
            <a:endParaRPr lang="en-US" dirty="0"/>
          </a:p>
        </p:txBody>
      </p:sp>
    </p:spTree>
    <p:extLst>
      <p:ext uri="{BB962C8B-B14F-4D97-AF65-F5344CB8AC3E}">
        <p14:creationId xmlns:p14="http://schemas.microsoft.com/office/powerpoint/2010/main" val="854902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sz="quarter" idx="13"/>
          </p:nvPr>
        </p:nvSpPr>
        <p:spPr>
          <a:xfrm>
            <a:off x="913774" y="2014538"/>
            <a:ext cx="10363826" cy="4127499"/>
          </a:xfrm>
        </p:spPr>
        <p:txBody>
          <a:bodyPr/>
          <a:lstStyle/>
          <a:p>
            <a:r>
              <a:rPr lang="en-US" dirty="0" smtClean="0"/>
              <a:t>How did the tax system work prior to reform?</a:t>
            </a:r>
          </a:p>
          <a:p>
            <a:r>
              <a:rPr lang="en-US" dirty="0" smtClean="0"/>
              <a:t>How did it work after reform?</a:t>
            </a:r>
          </a:p>
          <a:p>
            <a:r>
              <a:rPr lang="en-US" dirty="0" smtClean="0"/>
              <a:t>What were the key elements of the 1994 Tax Reform?</a:t>
            </a:r>
          </a:p>
          <a:p>
            <a:r>
              <a:rPr lang="en-US" dirty="0" smtClean="0"/>
              <a:t>What impact did these changes have on the Chinese economy?</a:t>
            </a:r>
          </a:p>
          <a:p>
            <a:r>
              <a:rPr lang="en-US" dirty="0" smtClean="0"/>
              <a:t>How has the Chinese fiscal system affected the different areas of the country?</a:t>
            </a:r>
          </a:p>
          <a:p>
            <a:r>
              <a:rPr lang="en-US" dirty="0" smtClean="0"/>
              <a:t>What is the difference between the center-local split in revenues versus expenditures?</a:t>
            </a:r>
          </a:p>
          <a:p>
            <a:r>
              <a:rPr lang="en-US" dirty="0" smtClean="0"/>
              <a:t>What has been the impact of the fiscal system currently in place on local government indebtedness?</a:t>
            </a:r>
          </a:p>
          <a:p>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2</a:t>
            </a:fld>
            <a:endParaRPr lang="en-US" dirty="0"/>
          </a:p>
        </p:txBody>
      </p:sp>
    </p:spTree>
    <p:extLst>
      <p:ext uri="{BB962C8B-B14F-4D97-AF65-F5344CB8AC3E}">
        <p14:creationId xmlns:p14="http://schemas.microsoft.com/office/powerpoint/2010/main" val="39780150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a:t>
            </a:r>
            <a:endParaRPr lang="en-US" dirty="0"/>
          </a:p>
        </p:txBody>
      </p:sp>
      <p:sp>
        <p:nvSpPr>
          <p:cNvPr id="3" name="Content Placeholder 2"/>
          <p:cNvSpPr>
            <a:spLocks noGrp="1"/>
          </p:cNvSpPr>
          <p:nvPr>
            <p:ph sz="quarter" idx="13"/>
          </p:nvPr>
        </p:nvSpPr>
        <p:spPr>
          <a:xfrm>
            <a:off x="462924" y="1435100"/>
            <a:ext cx="11264900" cy="4491038"/>
          </a:xfrm>
        </p:spPr>
        <p:txBody>
          <a:bodyPr>
            <a:normAutofit/>
          </a:bodyPr>
          <a:lstStyle/>
          <a:p>
            <a:r>
              <a:rPr lang="en-US" dirty="0" smtClean="0"/>
              <a:t>Lack of access to sufficient resources in the form of taxes forces the central government to extract resources through financial repression.</a:t>
            </a:r>
          </a:p>
          <a:p>
            <a:r>
              <a:rPr lang="en-US" dirty="0" smtClean="0"/>
              <a:t>The specific fiscal system currently in place engenders agency problems at the local level.  Since local governments have to fund local development, local resources are despoiled.  There is excessive dependence on debt, and since local government debt is illegal, various destabilizing ways (such as the TICs) are dreamt up to raise monies.</a:t>
            </a:r>
          </a:p>
          <a:p>
            <a:r>
              <a:rPr lang="en-US" dirty="0" smtClean="0"/>
              <a:t>Sub-national responsibility for expenditures and the lack of a voice for the people means that there is extreme myopia in the decisions of local politicians, including pushing farmers off their land for real estate development.</a:t>
            </a:r>
          </a:p>
          <a:p>
            <a:r>
              <a:rPr lang="en-US" dirty="0" smtClean="0"/>
              <a:t>The availability or otherwise of tax revenues affects the amount of government expenditure on social insurance and other needs of the people.</a:t>
            </a:r>
          </a:p>
          <a:p>
            <a:r>
              <a:rPr lang="en-US" dirty="0" smtClean="0"/>
              <a:t>The lack of sufficient tax revenues also means that the government extracts resources in the form of lower bank deposit interest rates coupled with an underdeveloped financial securities market.</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20</a:t>
            </a:fld>
            <a:endParaRPr lang="en-US" dirty="0"/>
          </a:p>
        </p:txBody>
      </p:sp>
    </p:spTree>
    <p:extLst>
      <p:ext uri="{BB962C8B-B14F-4D97-AF65-F5344CB8AC3E}">
        <p14:creationId xmlns:p14="http://schemas.microsoft.com/office/powerpoint/2010/main" val="1931475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349805"/>
            <a:ext cx="10364451" cy="805895"/>
          </a:xfrm>
        </p:spPr>
        <p:txBody>
          <a:bodyPr/>
          <a:lstStyle/>
          <a:p>
            <a:r>
              <a:rPr lang="en-US" dirty="0" smtClean="0"/>
              <a:t>Pre-reform</a:t>
            </a:r>
            <a:endParaRPr lang="en-US" dirty="0"/>
          </a:p>
        </p:txBody>
      </p:sp>
      <p:sp>
        <p:nvSpPr>
          <p:cNvPr id="3" name="Content Placeholder 2"/>
          <p:cNvSpPr>
            <a:spLocks noGrp="1"/>
          </p:cNvSpPr>
          <p:nvPr>
            <p:ph sz="quarter" idx="13"/>
          </p:nvPr>
        </p:nvSpPr>
        <p:spPr>
          <a:xfrm>
            <a:off x="609600" y="1257300"/>
            <a:ext cx="10998200" cy="4884737"/>
          </a:xfrm>
        </p:spPr>
        <p:txBody>
          <a:bodyPr>
            <a:normAutofit fontScale="92500" lnSpcReduction="10000"/>
          </a:bodyPr>
          <a:lstStyle/>
          <a:p>
            <a:r>
              <a:rPr lang="en-US" dirty="0" smtClean="0"/>
              <a:t>In the pre-reform period between 1949-1978, there was complete central control </a:t>
            </a:r>
            <a:r>
              <a:rPr lang="en-US" dirty="0" smtClean="0"/>
              <a:t>over what people produced and consumed</a:t>
            </a:r>
            <a:r>
              <a:rPr lang="en-US" dirty="0" smtClean="0"/>
              <a:t>.  Revenues were collected by local governments and accrued to the center.  Local governments were not allowed any spending power.  This worked in pre-industrial, agrarian China.</a:t>
            </a:r>
          </a:p>
          <a:p>
            <a:r>
              <a:rPr lang="en-US" dirty="0" smtClean="0"/>
              <a:t>There were no personal and corporate income taxes.  Revenues were largely raised from the profit remittances of SOEs, whose profitability was ensured by state-fixed prices.  At the end of the 1970s, profits from SOEs accounted for nearly half of total government revenues.</a:t>
            </a:r>
          </a:p>
          <a:p>
            <a:r>
              <a:rPr lang="en-US" dirty="0" smtClean="0"/>
              <a:t>The central government set spending priorities, approved local budgets according to local spending needs, and determined civil service salary scales, pension and unemployment benefits, educational and health care standards etc.</a:t>
            </a:r>
          </a:p>
          <a:p>
            <a:r>
              <a:rPr lang="en-US" dirty="0" smtClean="0"/>
              <a:t>Local income in excess of expenses was submitted to the central government and shortfalls were automatically covered.  Local governments had no discretionary spending power.</a:t>
            </a:r>
          </a:p>
          <a:p>
            <a:r>
              <a:rPr lang="en-US" dirty="0" smtClean="0"/>
              <a:t>The central government was responsible for national defense, economic development (capital spending, R&amp;D), universities and research institutes, industrial policy and administration of national institutions.  Sub- national governments were in charge of day-to-day public administration and social services such as primary and secondary education, public safety, health care, social security, housing and other local/urban services.</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3</a:t>
            </a:fld>
            <a:endParaRPr lang="en-US" dirty="0"/>
          </a:p>
        </p:txBody>
      </p:sp>
    </p:spTree>
    <p:extLst>
      <p:ext uri="{BB962C8B-B14F-4D97-AF65-F5344CB8AC3E}">
        <p14:creationId xmlns:p14="http://schemas.microsoft.com/office/powerpoint/2010/main" val="1019687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post-reform period</a:t>
            </a:r>
            <a:endParaRPr lang="en-US" dirty="0"/>
          </a:p>
        </p:txBody>
      </p:sp>
      <p:sp>
        <p:nvSpPr>
          <p:cNvPr id="3" name="Content Placeholder 2"/>
          <p:cNvSpPr>
            <a:spLocks noGrp="1"/>
          </p:cNvSpPr>
          <p:nvPr>
            <p:ph sz="quarter" idx="13"/>
          </p:nvPr>
        </p:nvSpPr>
        <p:spPr>
          <a:xfrm>
            <a:off x="913774" y="1308100"/>
            <a:ext cx="10363826" cy="4483099"/>
          </a:xfrm>
        </p:spPr>
        <p:txBody>
          <a:bodyPr/>
          <a:lstStyle/>
          <a:p>
            <a:r>
              <a:rPr lang="en-US" dirty="0" smtClean="0"/>
              <a:t>After 1979, SOEs were faced with competition from the private sector and from TVEs.  Coupled with their innate inefficiencies, this led to reduced fiscal revenues for the government.  </a:t>
            </a:r>
          </a:p>
          <a:p>
            <a:r>
              <a:rPr lang="en-US" dirty="0" smtClean="0"/>
              <a:t>As a result, budget revenues reached a minimum at 10.8% of GDP in 1995, with budget expenditures equal to 11.8% of GDP (at all levels of government) and a budget deficit equal to 1% of GDP.  This contrasts with government expenditures running an </a:t>
            </a:r>
            <a:r>
              <a:rPr lang="en-US" dirty="0"/>
              <a:t>average </a:t>
            </a:r>
            <a:r>
              <a:rPr lang="en-US" dirty="0" smtClean="0"/>
              <a:t>of 32% of GDP for a sample of 22 developing countries (Hoffman, 1998).</a:t>
            </a:r>
          </a:p>
          <a:p>
            <a:r>
              <a:rPr lang="en-US" dirty="0" smtClean="0"/>
              <a:t>This led to a serious fiscal problem for the Chinese government.</a:t>
            </a:r>
          </a:p>
          <a:p>
            <a:r>
              <a:rPr lang="en-US" dirty="0" smtClean="0"/>
              <a:t>The government engaged in a series of ad hoc solutions marked by SOEs negotiating separate revenue-retention with their supervising agencies on a case-by-case basis.</a:t>
            </a:r>
          </a:p>
          <a:p>
            <a:r>
              <a:rPr lang="en-US" dirty="0" smtClean="0"/>
              <a:t>Tax sharing between local and central governments were also negotiated separately.</a:t>
            </a:r>
          </a:p>
          <a:p>
            <a:r>
              <a:rPr lang="en-US" dirty="0" smtClean="0"/>
              <a:t>Although tax rates were generally set at the central level, each local government provided subsidies and exemptions to favored enterprises and institutions.</a:t>
            </a:r>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4</a:t>
            </a:fld>
            <a:endParaRPr lang="en-US" dirty="0"/>
          </a:p>
        </p:txBody>
      </p:sp>
    </p:spTree>
    <p:extLst>
      <p:ext uri="{BB962C8B-B14F-4D97-AF65-F5344CB8AC3E}">
        <p14:creationId xmlns:p14="http://schemas.microsoft.com/office/powerpoint/2010/main" val="4158236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Distortions due to tax policy</a:t>
            </a:r>
            <a:endParaRPr lang="en-US" dirty="0"/>
          </a:p>
        </p:txBody>
      </p:sp>
      <p:sp>
        <p:nvSpPr>
          <p:cNvPr id="3" name="Content Placeholder 2"/>
          <p:cNvSpPr>
            <a:spLocks noGrp="1"/>
          </p:cNvSpPr>
          <p:nvPr>
            <p:ph sz="quarter" idx="13"/>
          </p:nvPr>
        </p:nvSpPr>
        <p:spPr>
          <a:xfrm>
            <a:off x="913774" y="1435100"/>
            <a:ext cx="10363826" cy="4706937"/>
          </a:xfrm>
        </p:spPr>
        <p:txBody>
          <a:bodyPr>
            <a:normAutofit fontScale="92500" lnSpcReduction="10000"/>
          </a:bodyPr>
          <a:lstStyle/>
          <a:p>
            <a:r>
              <a:rPr lang="en-US" dirty="0" smtClean="0"/>
              <a:t>Since local governments had direct equity interests, or indirect interests in the form of special local taxes or illegal side-payments to local officials, these governments engaged in the expansion of local enterprises such as distilleries and cigarette factories.  They also engaged in wasteful duplication of industries, since controlled enterprises would contribute to the local tax coffers, whereas non-local enterprises would not.  </a:t>
            </a:r>
          </a:p>
          <a:p>
            <a:r>
              <a:rPr lang="en-US" dirty="0" smtClean="0"/>
              <a:t>Local banks were also forced to provide cheap financing to such enterprises, without regarding to their desirability or profitability.</a:t>
            </a:r>
          </a:p>
          <a:p>
            <a:r>
              <a:rPr lang="en-US" dirty="0" smtClean="0"/>
              <a:t>The central government opportunistically increased taxes on wealthy provinces, which led to decreased incentives to invest as also to hiding of revenues by </a:t>
            </a:r>
            <a:r>
              <a:rPr lang="en-US" dirty="0"/>
              <a:t>local </a:t>
            </a:r>
            <a:r>
              <a:rPr lang="en-US" dirty="0" smtClean="0"/>
              <a:t>governments.</a:t>
            </a:r>
          </a:p>
          <a:p>
            <a:r>
              <a:rPr lang="en-US" dirty="0" smtClean="0"/>
              <a:t>The central government also shifted spending responsibilities to lower levels of government – 45% in 1981 to 72% of total spending in 1993.</a:t>
            </a:r>
          </a:p>
          <a:p>
            <a:r>
              <a:rPr lang="en-US" dirty="0" smtClean="0"/>
              <a:t>This led to a vicious cycle of jurisdictional competition and the central government’s share of revenue fell from 33% in 1988 to 22% in 1993.</a:t>
            </a:r>
          </a:p>
          <a:p>
            <a:r>
              <a:rPr lang="en-US" dirty="0" smtClean="0"/>
              <a:t>In addition, rich provinces like Guangdong, Shanghai and Shandong did well due to their political leverage, whereas poorer regions fared badly.</a:t>
            </a:r>
          </a:p>
          <a:p>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5</a:t>
            </a:fld>
            <a:endParaRPr lang="en-US" dirty="0"/>
          </a:p>
        </p:txBody>
      </p:sp>
    </p:spTree>
    <p:extLst>
      <p:ext uri="{BB962C8B-B14F-4D97-AF65-F5344CB8AC3E}">
        <p14:creationId xmlns:p14="http://schemas.microsoft.com/office/powerpoint/2010/main" val="2995874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6" y="219119"/>
            <a:ext cx="10364451" cy="653495"/>
          </a:xfrm>
        </p:spPr>
        <p:txBody>
          <a:bodyPr/>
          <a:lstStyle/>
          <a:p>
            <a:r>
              <a:rPr lang="en-US" dirty="0" smtClean="0"/>
              <a:t>Central government Revenue and GDP</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6</a:t>
            </a:fld>
            <a:endParaRPr lang="en-US" dirty="0"/>
          </a:p>
        </p:txBody>
      </p:sp>
      <p:pic>
        <p:nvPicPr>
          <p:cNvPr id="6" name="Picture 5"/>
          <p:cNvPicPr>
            <a:picLocks noChangeAspect="1"/>
          </p:cNvPicPr>
          <p:nvPr/>
        </p:nvPicPr>
        <p:blipFill>
          <a:blip r:embed="rId2"/>
          <a:stretch>
            <a:fillRect/>
          </a:stretch>
        </p:blipFill>
        <p:spPr>
          <a:xfrm>
            <a:off x="2545085" y="872614"/>
            <a:ext cx="6797251" cy="4904298"/>
          </a:xfrm>
          <a:prstGeom prst="rect">
            <a:avLst/>
          </a:prstGeom>
        </p:spPr>
      </p:pic>
      <p:sp>
        <p:nvSpPr>
          <p:cNvPr id="7" name="TextBox 6"/>
          <p:cNvSpPr txBox="1"/>
          <p:nvPr/>
        </p:nvSpPr>
        <p:spPr>
          <a:xfrm>
            <a:off x="2545085" y="6137830"/>
            <a:ext cx="8225359" cy="646331"/>
          </a:xfrm>
          <a:prstGeom prst="rect">
            <a:avLst/>
          </a:prstGeom>
          <a:noFill/>
        </p:spPr>
        <p:txBody>
          <a:bodyPr wrap="square" rtlCol="0">
            <a:spAutoFit/>
          </a:bodyPr>
          <a:lstStyle/>
          <a:p>
            <a:r>
              <a:rPr lang="en-US" dirty="0" smtClean="0"/>
              <a:t>Source: </a:t>
            </a:r>
            <a:r>
              <a:rPr lang="en-US" dirty="0" err="1" smtClean="0"/>
              <a:t>Chunli</a:t>
            </a:r>
            <a:r>
              <a:rPr lang="en-US" dirty="0" smtClean="0"/>
              <a:t> Shen, Jing Jin and </a:t>
            </a:r>
            <a:r>
              <a:rPr lang="en-US" dirty="0" err="1" smtClean="0"/>
              <a:t>Heng-fu</a:t>
            </a:r>
            <a:r>
              <a:rPr lang="en-US" dirty="0" smtClean="0"/>
              <a:t> </a:t>
            </a:r>
            <a:r>
              <a:rPr lang="en-US" dirty="0" err="1" smtClean="0"/>
              <a:t>Zou</a:t>
            </a:r>
            <a:r>
              <a:rPr lang="en-US" dirty="0" smtClean="0"/>
              <a:t>, Fiscal Decentralization in China</a:t>
            </a:r>
            <a:endParaRPr lang="en-US" dirty="0"/>
          </a:p>
        </p:txBody>
      </p:sp>
    </p:spTree>
    <p:extLst>
      <p:ext uri="{BB962C8B-B14F-4D97-AF65-F5344CB8AC3E}">
        <p14:creationId xmlns:p14="http://schemas.microsoft.com/office/powerpoint/2010/main" val="1435080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1994 tax sharing reform</a:t>
            </a:r>
            <a:endParaRPr lang="en-US" dirty="0"/>
          </a:p>
        </p:txBody>
      </p:sp>
      <p:sp>
        <p:nvSpPr>
          <p:cNvPr id="3" name="Content Placeholder 2"/>
          <p:cNvSpPr>
            <a:spLocks noGrp="1"/>
          </p:cNvSpPr>
          <p:nvPr>
            <p:ph sz="quarter" idx="13"/>
          </p:nvPr>
        </p:nvSpPr>
        <p:spPr/>
        <p:txBody>
          <a:bodyPr>
            <a:normAutofit/>
          </a:bodyPr>
          <a:lstStyle/>
          <a:p>
            <a:r>
              <a:rPr lang="en-US" dirty="0" smtClean="0"/>
              <a:t>As can be seen from the previous figure, the efficiency of tax collection went from bad to worse, down to about 12% of GDP in 1993.  </a:t>
            </a:r>
          </a:p>
          <a:p>
            <a:r>
              <a:rPr lang="en-US" dirty="0" smtClean="0"/>
              <a:t>This led to a reform in the way taxes were reckoned and collected.  As </a:t>
            </a:r>
            <a:r>
              <a:rPr lang="en-US" dirty="0"/>
              <a:t>far as the actual taxes, several changes were introduced.  </a:t>
            </a:r>
          </a:p>
          <a:p>
            <a:r>
              <a:rPr lang="en-US" dirty="0"/>
              <a:t>Value Added Tax (VAT) replaced the turnover-based </a:t>
            </a:r>
            <a:r>
              <a:rPr lang="en-US" dirty="0" smtClean="0"/>
              <a:t>(i.e. sales based) product </a:t>
            </a:r>
            <a:r>
              <a:rPr lang="en-US" dirty="0"/>
              <a:t>tax and was implemented at a uniform rate of 17%.  Very small private enterprises without regular bookkeeping systems paid a tax of 6% of gross sales in lieu of VAT.</a:t>
            </a:r>
          </a:p>
          <a:p>
            <a:r>
              <a:rPr lang="en-US" dirty="0"/>
              <a:t>Corporate income tax was unified to include all domestic enterprises, and the top rate was reduced from 55% to 33%. The previous system of negotiated annual transfers to the government budget from SOEs was eliminated</a:t>
            </a:r>
            <a:r>
              <a:rPr lang="en-US" dirty="0" smtClean="0"/>
              <a:t>.</a:t>
            </a:r>
            <a:endParaRPr lang="en-US" dirty="0"/>
          </a:p>
          <a:p>
            <a:r>
              <a:rPr lang="en-US" dirty="0"/>
              <a:t>Excise taxes </a:t>
            </a:r>
            <a:r>
              <a:rPr lang="en-US" dirty="0" smtClean="0"/>
              <a:t>(sin taxes) on </a:t>
            </a:r>
            <a:r>
              <a:rPr lang="en-US" dirty="0"/>
              <a:t>tobacco, liquor and other luxuries were </a:t>
            </a:r>
            <a:r>
              <a:rPr lang="en-US" dirty="0" smtClean="0"/>
              <a:t>introduced; </a:t>
            </a:r>
            <a:r>
              <a:rPr lang="en-US" dirty="0"/>
              <a:t>these were very productive </a:t>
            </a:r>
            <a:r>
              <a:rPr lang="en-US" dirty="0" smtClean="0"/>
              <a:t>taxes and were assigned mostly to the central government.</a:t>
            </a:r>
            <a:endParaRPr lang="en-US" dirty="0"/>
          </a:p>
          <a:p>
            <a:pPr lvl="1"/>
            <a:endParaRPr lang="en-US" dirty="0" smtClean="0"/>
          </a:p>
          <a:p>
            <a:pPr lvl="1"/>
            <a:endParaRPr lang="en-US" dirty="0" smtClean="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7</a:t>
            </a:fld>
            <a:endParaRPr lang="en-US" dirty="0"/>
          </a:p>
        </p:txBody>
      </p:sp>
    </p:spTree>
    <p:extLst>
      <p:ext uri="{BB962C8B-B14F-4D97-AF65-F5344CB8AC3E}">
        <p14:creationId xmlns:p14="http://schemas.microsoft.com/office/powerpoint/2010/main" val="794925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 reform and tax revenues</a:t>
            </a:r>
            <a:endParaRPr lang="en-US" dirty="0"/>
          </a:p>
        </p:txBody>
      </p:sp>
      <p:sp>
        <p:nvSpPr>
          <p:cNvPr id="3" name="Content Placeholder 2"/>
          <p:cNvSpPr>
            <a:spLocks noGrp="1"/>
          </p:cNvSpPr>
          <p:nvPr>
            <p:ph sz="quarter" idx="13"/>
          </p:nvPr>
        </p:nvSpPr>
        <p:spPr/>
        <p:txBody>
          <a:bodyPr>
            <a:normAutofit lnSpcReduction="10000"/>
          </a:bodyPr>
          <a:lstStyle/>
          <a:p>
            <a:r>
              <a:rPr lang="en-US" dirty="0"/>
              <a:t>The </a:t>
            </a:r>
            <a:r>
              <a:rPr lang="en-US" dirty="0" smtClean="0"/>
              <a:t>other important aspects of </a:t>
            </a:r>
            <a:r>
              <a:rPr lang="en-US" dirty="0"/>
              <a:t>the new system were as follows:</a:t>
            </a:r>
          </a:p>
          <a:p>
            <a:pPr lvl="1"/>
            <a:r>
              <a:rPr lang="en-US" dirty="0" smtClean="0"/>
              <a:t>Negotiated </a:t>
            </a:r>
            <a:r>
              <a:rPr lang="en-US" dirty="0"/>
              <a:t>contracts were replaced with a rule-based system of tax assignment; this put central-local revenue-sharing on a more transparent, objective basis and reduced game playing.  </a:t>
            </a:r>
            <a:endParaRPr lang="en-US" dirty="0" smtClean="0"/>
          </a:p>
          <a:p>
            <a:pPr lvl="1"/>
            <a:r>
              <a:rPr lang="en-US" dirty="0" smtClean="0"/>
              <a:t>In addition to the excise taxes, direct and indirect taxes on central-government controlled sectors (e.g. railroads, financial institutions etc.) were assigned to the central government.</a:t>
            </a:r>
          </a:p>
          <a:p>
            <a:pPr lvl="1"/>
            <a:r>
              <a:rPr lang="en-US" dirty="0" smtClean="0"/>
              <a:t>Provincial governments had direct control over direct taxes on local enterprises, real estate and property taxes, and pollution and resources fees.</a:t>
            </a:r>
          </a:p>
          <a:p>
            <a:pPr lvl="1"/>
            <a:r>
              <a:rPr lang="en-US" dirty="0" smtClean="0"/>
              <a:t>Most VAT revenues were designated as shared income, with 75% going to the central government and 25% to the local government.</a:t>
            </a:r>
          </a:p>
          <a:p>
            <a:pPr lvl="1"/>
            <a:r>
              <a:rPr lang="en-US" dirty="0"/>
              <a:t> A centralized revenue collection system was established in all provinces to collect central-fixed and shared revenues.  This was the National Tax Service (NTS</a:t>
            </a:r>
            <a:r>
              <a:rPr lang="en-US" dirty="0" smtClean="0"/>
              <a:t>).</a:t>
            </a:r>
          </a:p>
          <a:p>
            <a:r>
              <a:rPr lang="en-US" dirty="0" smtClean="0"/>
              <a:t>The dramatic impact of this tax reform on central government budgetary revenues can be seen in the next figure.</a:t>
            </a:r>
            <a:endParaRPr lang="en-US" dirty="0"/>
          </a:p>
          <a:p>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8</a:t>
            </a:fld>
            <a:endParaRPr lang="en-US" dirty="0"/>
          </a:p>
        </p:txBody>
      </p:sp>
    </p:spTree>
    <p:extLst>
      <p:ext uri="{BB962C8B-B14F-4D97-AF65-F5344CB8AC3E}">
        <p14:creationId xmlns:p14="http://schemas.microsoft.com/office/powerpoint/2010/main" val="1039368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 reform and tax revenues</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9</a:t>
            </a:fld>
            <a:endParaRPr lang="en-US" dirty="0"/>
          </a:p>
        </p:txBody>
      </p:sp>
      <p:pic>
        <p:nvPicPr>
          <p:cNvPr id="6" name="Picture 5"/>
          <p:cNvPicPr>
            <a:picLocks noChangeAspect="1"/>
          </p:cNvPicPr>
          <p:nvPr/>
        </p:nvPicPr>
        <p:blipFill>
          <a:blip r:embed="rId2"/>
          <a:stretch>
            <a:fillRect/>
          </a:stretch>
        </p:blipFill>
        <p:spPr>
          <a:xfrm>
            <a:off x="2132150" y="1219201"/>
            <a:ext cx="8290023" cy="4922836"/>
          </a:xfrm>
          <a:prstGeom prst="rect">
            <a:avLst/>
          </a:prstGeom>
        </p:spPr>
      </p:pic>
    </p:spTree>
    <p:extLst>
      <p:ext uri="{BB962C8B-B14F-4D97-AF65-F5344CB8AC3E}">
        <p14:creationId xmlns:p14="http://schemas.microsoft.com/office/powerpoint/2010/main" val="1385619063"/>
      </p:ext>
    </p:extLst>
  </p:cSld>
  <p:clrMapOvr>
    <a:masterClrMapping/>
  </p:clrMapOvr>
</p:sld>
</file>

<file path=ppt/theme/theme1.xml><?xml version="1.0" encoding="utf-8"?>
<a:theme xmlns:a="http://schemas.openxmlformats.org/drawingml/2006/main" name="Droplet">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anded Edge">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17779" dir="5400000" rotWithShape="0">
              <a:srgbClr val="000000">
                <a:alpha val="4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TC104033925[[fn=Droplet]]</Template>
  <TotalTime>5296</TotalTime>
  <Words>2698</Words>
  <Application>Microsoft Office PowerPoint</Application>
  <PresentationFormat>Widescreen</PresentationFormat>
  <Paragraphs>136</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方正舒体</vt:lpstr>
      <vt:lpstr>Arial</vt:lpstr>
      <vt:lpstr>Calibri</vt:lpstr>
      <vt:lpstr>Georgia</vt:lpstr>
      <vt:lpstr>Droplet</vt:lpstr>
      <vt:lpstr>Fiscal decentralization</vt:lpstr>
      <vt:lpstr>Learning objectives</vt:lpstr>
      <vt:lpstr>Pre-reform</vt:lpstr>
      <vt:lpstr>Early post-reform period</vt:lpstr>
      <vt:lpstr>Distortions due to tax policy</vt:lpstr>
      <vt:lpstr>Central government Revenue and GDP</vt:lpstr>
      <vt:lpstr>The 1994 tax sharing reform</vt:lpstr>
      <vt:lpstr>Tax reform and tax revenues</vt:lpstr>
      <vt:lpstr>Tax reform and tax revenues</vt:lpstr>
      <vt:lpstr>Composition of government revenue</vt:lpstr>
      <vt:lpstr>Composition of Government Revenue</vt:lpstr>
      <vt:lpstr>Central &amp; local government expenditures</vt:lpstr>
      <vt:lpstr>Central &amp; local government expenditures</vt:lpstr>
      <vt:lpstr>central-local tax revenue transfers</vt:lpstr>
      <vt:lpstr>Importance of center-local transfers</vt:lpstr>
      <vt:lpstr>Transfers to provinces and inequality</vt:lpstr>
      <vt:lpstr>Local government borrowing</vt:lpstr>
      <vt:lpstr>Local government borrowing</vt:lpstr>
      <vt:lpstr>LOCal government borrowing</vt:lpstr>
      <vt:lpstr>Themes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Chinese financial markets</dc:title>
  <dc:creator>Viswanath, Prof. Plachikkat</dc:creator>
  <cp:lastModifiedBy>Viswanath, Prof. Plachikkat</cp:lastModifiedBy>
  <cp:revision>191</cp:revision>
  <cp:lastPrinted>2014-03-06T02:15:13Z</cp:lastPrinted>
  <dcterms:created xsi:type="dcterms:W3CDTF">2013-10-10T23:19:29Z</dcterms:created>
  <dcterms:modified xsi:type="dcterms:W3CDTF">2014-04-03T19:49:09Z</dcterms:modified>
</cp:coreProperties>
</file>