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1"/>
  </p:notesMasterIdLst>
  <p:handoutMasterIdLst>
    <p:handoutMasterId r:id="rId22"/>
  </p:handoutMasterIdLst>
  <p:sldIdLst>
    <p:sldId id="256" r:id="rId2"/>
    <p:sldId id="275" r:id="rId3"/>
    <p:sldId id="257" r:id="rId4"/>
    <p:sldId id="276" r:id="rId5"/>
    <p:sldId id="277" r:id="rId6"/>
    <p:sldId id="278" r:id="rId7"/>
    <p:sldId id="287" r:id="rId8"/>
    <p:sldId id="279" r:id="rId9"/>
    <p:sldId id="280" r:id="rId10"/>
    <p:sldId id="281" r:id="rId11"/>
    <p:sldId id="282" r:id="rId12"/>
    <p:sldId id="283" r:id="rId13"/>
    <p:sldId id="284" r:id="rId14"/>
    <p:sldId id="285" r:id="rId15"/>
    <p:sldId id="291" r:id="rId16"/>
    <p:sldId id="288" r:id="rId17"/>
    <p:sldId id="289" r:id="rId18"/>
    <p:sldId id="290" r:id="rId19"/>
    <p:sldId id="274" r:id="rId20"/>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853" autoAdjust="0"/>
    <p:restoredTop sz="96362" autoAdjust="0"/>
  </p:normalViewPr>
  <p:slideViewPr>
    <p:cSldViewPr snapToGrid="0">
      <p:cViewPr varScale="1">
        <p:scale>
          <a:sx n="76" d="100"/>
          <a:sy n="76" d="100"/>
        </p:scale>
        <p:origin x="132" y="978"/>
      </p:cViewPr>
      <p:guideLst/>
    </p:cSldViewPr>
  </p:slideViewPr>
  <p:outlineViewPr>
    <p:cViewPr>
      <p:scale>
        <a:sx n="33" d="100"/>
        <a:sy n="33" d="100"/>
      </p:scale>
      <p:origin x="0" y="-1259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6434"/>
          </a:xfrm>
          <a:prstGeom prst="rect">
            <a:avLst/>
          </a:prstGeom>
        </p:spPr>
        <p:txBody>
          <a:bodyPr vert="horz" lIns="91440" tIns="45720" rIns="91440" bIns="45720" rtlCol="0"/>
          <a:lstStyle>
            <a:lvl1pPr algn="r">
              <a:defRPr sz="1200"/>
            </a:lvl1pPr>
          </a:lstStyle>
          <a:p>
            <a:fld id="{E27CEE94-147A-45DD-8E0D-2802A7CE2130}" type="datetimeFigureOut">
              <a:rPr lang="en-US" smtClean="0"/>
              <a:t>4/23/2014</a:t>
            </a:fld>
            <a:endParaRPr lang="en-US"/>
          </a:p>
        </p:txBody>
      </p:sp>
      <p:sp>
        <p:nvSpPr>
          <p:cNvPr id="4" name="Footer Placeholder 3"/>
          <p:cNvSpPr>
            <a:spLocks noGrp="1"/>
          </p:cNvSpPr>
          <p:nvPr>
            <p:ph type="ftr" sz="quarter" idx="2"/>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6433"/>
          </a:xfrm>
          <a:prstGeom prst="rect">
            <a:avLst/>
          </a:prstGeom>
        </p:spPr>
        <p:txBody>
          <a:bodyPr vert="horz" lIns="91440" tIns="45720" rIns="91440" bIns="45720" rtlCol="0" anchor="b"/>
          <a:lstStyle>
            <a:lvl1pPr algn="r">
              <a:defRPr sz="1200"/>
            </a:lvl1pPr>
          </a:lstStyle>
          <a:p>
            <a:fld id="{118CDFCA-5FC9-4AF4-A30D-736CF0710741}" type="slidenum">
              <a:rPr lang="en-US" smtClean="0"/>
              <a:t>‹#›</a:t>
            </a:fld>
            <a:endParaRPr lang="en-US"/>
          </a:p>
        </p:txBody>
      </p:sp>
    </p:spTree>
    <p:extLst>
      <p:ext uri="{BB962C8B-B14F-4D97-AF65-F5344CB8AC3E}">
        <p14:creationId xmlns:p14="http://schemas.microsoft.com/office/powerpoint/2010/main" val="29931502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2"/>
            <a:ext cx="2971800" cy="466725"/>
          </a:xfrm>
          <a:prstGeom prst="rect">
            <a:avLst/>
          </a:prstGeom>
        </p:spPr>
        <p:txBody>
          <a:bodyPr vert="horz" lIns="91440" tIns="45720" rIns="91440" bIns="45720" rtlCol="0"/>
          <a:lstStyle>
            <a:lvl1pPr algn="r">
              <a:defRPr sz="1200"/>
            </a:lvl1pPr>
          </a:lstStyle>
          <a:p>
            <a:fld id="{AE03CBEF-4042-40D9-B0E2-92C7F9D4BA82}" type="datetimeFigureOut">
              <a:rPr lang="en-US" smtClean="0"/>
              <a:t>4/23/2014</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675"/>
            <a:ext cx="2971800" cy="466725"/>
          </a:xfrm>
          <a:prstGeom prst="rect">
            <a:avLst/>
          </a:prstGeom>
        </p:spPr>
        <p:txBody>
          <a:bodyPr vert="horz" lIns="91440" tIns="45720" rIns="91440" bIns="45720" rtlCol="0" anchor="b"/>
          <a:lstStyle>
            <a:lvl1pPr algn="r">
              <a:defRPr sz="1200"/>
            </a:lvl1pPr>
          </a:lstStyle>
          <a:p>
            <a:fld id="{2D5E067C-D283-41E4-9467-0F7CB4708635}" type="slidenum">
              <a:rPr lang="en-US" smtClean="0"/>
              <a:t>‹#›</a:t>
            </a:fld>
            <a:endParaRPr lang="en-US"/>
          </a:p>
        </p:txBody>
      </p:sp>
    </p:spTree>
    <p:extLst>
      <p:ext uri="{BB962C8B-B14F-4D97-AF65-F5344CB8AC3E}">
        <p14:creationId xmlns:p14="http://schemas.microsoft.com/office/powerpoint/2010/main" val="2350760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E6C4767-A5CC-49A7-975E-DC2DE5A422E4}" type="datetime1">
              <a:rPr lang="en-US" smtClean="0"/>
              <a:t>4/23/2014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8003576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E7CD96-8336-4A49-97CF-B11AC5BBE7D3}"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71026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477ACC9-0F1C-4B28-BC78-7FD91063D950}"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16462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2B8764-9CC4-4A84-8BF4-EA73A24B1314}"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8305102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70E397D-BA14-4992-BEA1-2868B969DC6E}"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1509660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C14A0DE-BF25-4E18-AFCA-606F058D6788}" type="datetime1">
              <a:rPr lang="en-US" smtClean="0"/>
              <a:t>4/23/2014</a:t>
            </a:fld>
            <a:endParaRPr lang="en-US"/>
          </a:p>
        </p:txBody>
      </p:sp>
      <p:sp>
        <p:nvSpPr>
          <p:cNvPr id="4" name="Footer Placeholder 3"/>
          <p:cNvSpPr>
            <a:spLocks noGrp="1"/>
          </p:cNvSpPr>
          <p:nvPr>
            <p:ph type="ftr" sz="quarter" idx="11"/>
          </p:nvPr>
        </p:nvSpPr>
        <p:spPr/>
        <p:txBody>
          <a:bodyPr/>
          <a:lstStyle/>
          <a:p>
            <a:r>
              <a:rPr lang="en-US" smtClean="0"/>
              <a:t>Presentation to Confucius Institute Seminar, P.V. Viswanath</a:t>
            </a:r>
            <a:endParaRPr lang="en-US"/>
          </a:p>
        </p:txBody>
      </p:sp>
      <p:sp>
        <p:nvSpPr>
          <p:cNvPr id="5" name="Slide Number Placeholder 4"/>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8669160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3A03F4D-57D5-4D33-AE8F-3C5BACC17B09}" type="datetime1">
              <a:rPr lang="en-US" smtClean="0"/>
              <a:t>4/23/2014</a:t>
            </a:fld>
            <a:endParaRPr lang="en-US"/>
          </a:p>
        </p:txBody>
      </p:sp>
      <p:sp>
        <p:nvSpPr>
          <p:cNvPr id="4" name="Footer Placeholder 3"/>
          <p:cNvSpPr>
            <a:spLocks noGrp="1"/>
          </p:cNvSpPr>
          <p:nvPr>
            <p:ph type="ftr" sz="quarter" idx="11"/>
          </p:nvPr>
        </p:nvSpPr>
        <p:spPr/>
        <p:txBody>
          <a:bodyPr/>
          <a:lstStyle/>
          <a:p>
            <a:r>
              <a:rPr lang="en-US" smtClean="0"/>
              <a:t>Presentation to Confucius Institute Seminar, P.V. Viswanath</a:t>
            </a:r>
            <a:endParaRPr lang="en-US"/>
          </a:p>
        </p:txBody>
      </p:sp>
      <p:sp>
        <p:nvSpPr>
          <p:cNvPr id="5" name="Slide Number Placeholder 4"/>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20112767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68DE9B-3083-4DC0-9B58-C1DD71CD1C38}" type="datetime1">
              <a:rPr lang="en-US" smtClean="0"/>
              <a:t>4/23/2014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41160332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B4229BB-85C0-44CB-A267-E10017720BD4}" type="datetime1">
              <a:rPr lang="en-US" smtClean="0"/>
              <a:t>4/23/2014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471882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149" y="349805"/>
            <a:ext cx="10364451" cy="1085295"/>
          </a:xfrm>
        </p:spPr>
        <p:txBody>
          <a:bodyPr/>
          <a:lstStyle/>
          <a:p>
            <a:r>
              <a:rPr lang="en-US" dirty="0" smtClean="0"/>
              <a:t>Click to edit Master title style</a:t>
            </a:r>
            <a:endParaRPr lang="en-US" dirty="0"/>
          </a:p>
        </p:txBody>
      </p:sp>
      <p:sp>
        <p:nvSpPr>
          <p:cNvPr id="12" name="Content Placeholder 2"/>
          <p:cNvSpPr>
            <a:spLocks noGrp="1"/>
          </p:cNvSpPr>
          <p:nvPr>
            <p:ph sz="quarter" idx="13"/>
          </p:nvPr>
        </p:nvSpPr>
        <p:spPr>
          <a:xfrm>
            <a:off x="913774" y="1663700"/>
            <a:ext cx="10363826" cy="4127499"/>
          </a:xfrm>
        </p:spPr>
        <p:txBody>
          <a:bodyPr/>
          <a:lstStyle>
            <a:lvl1pPr>
              <a:lnSpc>
                <a:spcPct val="100000"/>
              </a:lnSpc>
              <a:spcBef>
                <a:spcPts val="500"/>
              </a:spcBef>
              <a:defRPr cap="none" baseline="0"/>
            </a:lvl1pPr>
            <a:lvl2pPr>
              <a:lnSpc>
                <a:spcPct val="100000"/>
              </a:lnSpc>
              <a:defRPr cap="none" baseline="0"/>
            </a:lvl2pPr>
            <a:lvl3pPr>
              <a:lnSpc>
                <a:spcPct val="100000"/>
              </a:lnSpc>
              <a:defRPr cap="none" baseline="0"/>
            </a:lvl3pPr>
            <a:lvl4pPr>
              <a:lnSpc>
                <a:spcPct val="100000"/>
              </a:lnSpc>
              <a:defRPr cap="none" baseline="0"/>
            </a:lvl4pPr>
            <a:lvl5pPr>
              <a:lnSpc>
                <a:spcPct val="100000"/>
              </a:lnSpc>
              <a:defRPr cap="none"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2F2B6FED-0ABE-4B83-AE05-763F9D180646}" type="datetime1">
              <a:rPr lang="en-US" smtClean="0"/>
              <a:t>4/23/2014</a:t>
            </a:fld>
            <a:endParaRPr lang="en-US" dirty="0"/>
          </a:p>
        </p:txBody>
      </p:sp>
      <p:sp>
        <p:nvSpPr>
          <p:cNvPr id="5" name="Footer Placeholder 4"/>
          <p:cNvSpPr>
            <a:spLocks noGrp="1"/>
          </p:cNvSpPr>
          <p:nvPr>
            <p:ph type="ftr" sz="quarter" idx="11"/>
          </p:nvPr>
        </p:nvSpPr>
        <p:spPr>
          <a:xfrm>
            <a:off x="913776" y="6142037"/>
            <a:ext cx="6672887" cy="365125"/>
          </a:xfrm>
        </p:spPr>
        <p:txBody>
          <a:bodyPr/>
          <a:lstStyle>
            <a:lvl1pPr>
              <a:defRPr sz="1600"/>
            </a:lvl1pPr>
          </a:lstStyle>
          <a:p>
            <a:r>
              <a:rPr lang="en-US" dirty="0" smtClean="0"/>
              <a:t>P.V. Viswanath</a:t>
            </a:r>
            <a:endParaRPr lang="en-US" dirty="0"/>
          </a:p>
        </p:txBody>
      </p:sp>
      <p:sp>
        <p:nvSpPr>
          <p:cNvPr id="6" name="Slide Number Placeholder 5"/>
          <p:cNvSpPr>
            <a:spLocks noGrp="1"/>
          </p:cNvSpPr>
          <p:nvPr>
            <p:ph type="sldNum" sz="quarter" idx="12"/>
          </p:nvPr>
        </p:nvSpPr>
        <p:spPr>
          <a:xfrm>
            <a:off x="10513385" y="6154737"/>
            <a:ext cx="764215" cy="365125"/>
          </a:xfrm>
        </p:spPr>
        <p:txBody>
          <a:bodyPr/>
          <a:lstStyle>
            <a:lvl1pPr>
              <a:defRPr sz="1600"/>
            </a:lvl1pPr>
          </a:lstStyle>
          <a:p>
            <a:fld id="{FE248736-F942-4936-A07E-F5A3D144938B}" type="slidenum">
              <a:rPr lang="en-US" smtClean="0"/>
              <a:pPr/>
              <a:t>‹#›</a:t>
            </a:fld>
            <a:endParaRPr lang="en-US" dirty="0"/>
          </a:p>
        </p:txBody>
      </p:sp>
    </p:spTree>
    <p:extLst>
      <p:ext uri="{BB962C8B-B14F-4D97-AF65-F5344CB8AC3E}">
        <p14:creationId xmlns:p14="http://schemas.microsoft.com/office/powerpoint/2010/main" val="118766196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smtClean="0"/>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8AC25D6-5B2C-4604-A878-E0247D53E9AF}" type="datetime1">
              <a:rPr lang="en-US" smtClean="0"/>
              <a:t>4/23/2014</a:t>
            </a:fld>
            <a:endParaRPr lang="en-US"/>
          </a:p>
        </p:txBody>
      </p:sp>
      <p:sp>
        <p:nvSpPr>
          <p:cNvPr id="5" name="Footer Placeholder 4"/>
          <p:cNvSpPr>
            <a:spLocks noGrp="1"/>
          </p:cNvSpPr>
          <p:nvPr>
            <p:ph type="ftr" sz="quarter" idx="11"/>
          </p:nvPr>
        </p:nvSpPr>
        <p:spPr/>
        <p:txBody>
          <a:bodyPr/>
          <a:lstStyle/>
          <a:p>
            <a:r>
              <a:rPr lang="en-US" smtClean="0"/>
              <a:t>Presentation to Confucius Institute Seminar, P.V. Viswanath</a:t>
            </a:r>
            <a:endParaRPr lang="en-US"/>
          </a:p>
        </p:txBody>
      </p:sp>
      <p:sp>
        <p:nvSpPr>
          <p:cNvPr id="6" name="Slide Number Placeholder 5"/>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4109293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B2BE99F-FECE-4D09-B599-1747A116EC98}"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673245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D2AED9A-4574-43F2-ABD1-578167E75D3F}" type="datetime1">
              <a:rPr lang="en-US" smtClean="0"/>
              <a:t>4/23/2014</a:t>
            </a:fld>
            <a:endParaRPr lang="en-US"/>
          </a:p>
        </p:txBody>
      </p:sp>
      <p:sp>
        <p:nvSpPr>
          <p:cNvPr id="8" name="Footer Placeholder 7"/>
          <p:cNvSpPr>
            <a:spLocks noGrp="1"/>
          </p:cNvSpPr>
          <p:nvPr>
            <p:ph type="ftr" sz="quarter" idx="11"/>
          </p:nvPr>
        </p:nvSpPr>
        <p:spPr/>
        <p:txBody>
          <a:bodyPr/>
          <a:lstStyle/>
          <a:p>
            <a:r>
              <a:rPr lang="en-US" smtClean="0"/>
              <a:t>Presentation to Confucius Institute Seminar, P.V. Viswanath</a:t>
            </a:r>
            <a:endParaRPr lang="en-US"/>
          </a:p>
        </p:txBody>
      </p:sp>
      <p:sp>
        <p:nvSpPr>
          <p:cNvPr id="9" name="Slide Number Placeholder 8"/>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765101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5DD7C74-0430-4DD2-A52F-3392BF583DDE}" type="datetime1">
              <a:rPr lang="en-US" smtClean="0"/>
              <a:t>4/23/2014</a:t>
            </a:fld>
            <a:endParaRPr lang="en-US"/>
          </a:p>
        </p:txBody>
      </p:sp>
      <p:sp>
        <p:nvSpPr>
          <p:cNvPr id="4" name="Footer Placeholder 3"/>
          <p:cNvSpPr>
            <a:spLocks noGrp="1"/>
          </p:cNvSpPr>
          <p:nvPr>
            <p:ph type="ftr" sz="quarter" idx="11"/>
          </p:nvPr>
        </p:nvSpPr>
        <p:spPr/>
        <p:txBody>
          <a:bodyPr/>
          <a:lstStyle/>
          <a:p>
            <a:r>
              <a:rPr lang="en-US" smtClean="0"/>
              <a:t>Presentation to Confucius Institute Seminar, P.V. Viswanath</a:t>
            </a:r>
            <a:endParaRPr lang="en-US"/>
          </a:p>
        </p:txBody>
      </p:sp>
      <p:sp>
        <p:nvSpPr>
          <p:cNvPr id="5" name="Slide Number Placeholder 4"/>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8857302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98289E7D-08B3-4C1F-B4DA-C4827DA0F6D1}" type="datetime1">
              <a:rPr lang="en-US" smtClean="0"/>
              <a:t>4/23/2014</a:t>
            </a:fld>
            <a:endParaRPr lang="en-US"/>
          </a:p>
        </p:txBody>
      </p:sp>
      <p:sp>
        <p:nvSpPr>
          <p:cNvPr id="3" name="Footer Placeholder 2"/>
          <p:cNvSpPr>
            <a:spLocks noGrp="1"/>
          </p:cNvSpPr>
          <p:nvPr>
            <p:ph type="ftr" sz="quarter" idx="11"/>
          </p:nvPr>
        </p:nvSpPr>
        <p:spPr/>
        <p:txBody>
          <a:bodyPr/>
          <a:lstStyle/>
          <a:p>
            <a:r>
              <a:rPr lang="en-US" smtClean="0"/>
              <a:t>Presentation to Confucius Institute Seminar, P.V. Viswanath</a:t>
            </a:r>
            <a:endParaRPr lang="en-US"/>
          </a:p>
        </p:txBody>
      </p:sp>
      <p:sp>
        <p:nvSpPr>
          <p:cNvPr id="4" name="Slide Number Placeholder 3"/>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19664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smtClean="0"/>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0EB38A1-581F-4712-8845-75DF1DB03486}"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355953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chemeClr val="bg2">
                <a:lumMod val="60000"/>
                <a:lumOff val="40000"/>
              </a:schemeClr>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23C8F7B-07F3-4534-8F6A-F0E193E29CB2}" type="datetime1">
              <a:rPr lang="en-US" smtClean="0"/>
              <a:t>4/23/2014</a:t>
            </a:fld>
            <a:endParaRPr lang="en-US"/>
          </a:p>
        </p:txBody>
      </p:sp>
      <p:sp>
        <p:nvSpPr>
          <p:cNvPr id="6" name="Footer Placeholder 5"/>
          <p:cNvSpPr>
            <a:spLocks noGrp="1"/>
          </p:cNvSpPr>
          <p:nvPr>
            <p:ph type="ftr" sz="quarter" idx="11"/>
          </p:nvPr>
        </p:nvSpPr>
        <p:spPr/>
        <p:txBody>
          <a:bodyPr/>
          <a:lstStyle/>
          <a:p>
            <a:r>
              <a:rPr lang="en-US" smtClean="0"/>
              <a:t>Presentation to Confucius Institute Seminar, P.V. Viswanath</a:t>
            </a:r>
            <a:endParaRPr lang="en-US"/>
          </a:p>
        </p:txBody>
      </p:sp>
      <p:sp>
        <p:nvSpPr>
          <p:cNvPr id="7" name="Slide Number Placeholder 6"/>
          <p:cNvSpPr>
            <a:spLocks noGrp="1"/>
          </p:cNvSpPr>
          <p:nvPr>
            <p:ph type="sldNum" sz="quarter" idx="12"/>
          </p:nvPr>
        </p:nvSpPr>
        <p:spPr/>
        <p:txBody>
          <a:bodyPr/>
          <a:lstStyle/>
          <a:p>
            <a:fld id="{FE248736-F942-4936-A07E-F5A3D144938B}" type="slidenum">
              <a:rPr lang="en-US" smtClean="0"/>
              <a:t>‹#›</a:t>
            </a:fld>
            <a:endParaRPr lang="en-US"/>
          </a:p>
        </p:txBody>
      </p:sp>
    </p:spTree>
    <p:extLst>
      <p:ext uri="{BB962C8B-B14F-4D97-AF65-F5344CB8AC3E}">
        <p14:creationId xmlns:p14="http://schemas.microsoft.com/office/powerpoint/2010/main" val="18342993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mt="70000"/>
            <a:extLst>
              <a:ext uri="{28A0092B-C50C-407E-A947-70E740481C1C}">
                <a14:useLocalDpi xmlns:a14="http://schemas.microsoft.com/office/drawing/2010/main" val="0"/>
              </a:ext>
            </a:extLst>
          </a:blip>
          <a:srcRect/>
          <a:stretch>
            <a:fillRect/>
          </a:stretch>
        </p:blipFill>
        <p:spPr bwMode="auto">
          <a:xfrm>
            <a:off x="0" y="0"/>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7B0531C-D494-426B-B73D-B753900C947D}" type="datetime1">
              <a:rPr lang="en-US" smtClean="0"/>
              <a:t>4/23/2014</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r>
              <a:rPr lang="en-US" smtClean="0"/>
              <a:t>Presentation to Confucius Institute Seminar, P.V. Viswanath</a:t>
            </a:r>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FE248736-F942-4936-A07E-F5A3D144938B}" type="slidenum">
              <a:rPr lang="en-US" smtClean="0"/>
              <a:t>‹#›</a:t>
            </a:fld>
            <a:endParaRPr lang="en-US"/>
          </a:p>
        </p:txBody>
      </p:sp>
    </p:spTree>
    <p:extLst>
      <p:ext uri="{BB962C8B-B14F-4D97-AF65-F5344CB8AC3E}">
        <p14:creationId xmlns:p14="http://schemas.microsoft.com/office/powerpoint/2010/main" val="3778586432"/>
      </p:ext>
    </p:extLst>
  </p:cSld>
  <p:clrMap bg1="lt1" tx1="dk1" bg2="lt2" tx2="dk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hf hd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chinabusinessreview.com/a-new-welcome-for-venture-capital/"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teveblank.files.wordpress.com/2013/04/china-vc-market.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angel.co/" TargetMode="External"/><Relationship Id="rId2" Type="http://schemas.openxmlformats.org/officeDocument/2006/relationships/hyperlink" Target="http://steveblank.com/2011/09/15/the-pay-it-forward-cultur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eveblank.com/2013/04/10/china-the-sleeper-awaken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Venture capital and private Equity in china</a:t>
            </a:r>
            <a:endParaRPr lang="en-US" dirty="0"/>
          </a:p>
        </p:txBody>
      </p:sp>
      <p:sp>
        <p:nvSpPr>
          <p:cNvPr id="3" name="Subtitle 2"/>
          <p:cNvSpPr>
            <a:spLocks noGrp="1"/>
          </p:cNvSpPr>
          <p:nvPr>
            <p:ph type="subTitle" idx="1"/>
          </p:nvPr>
        </p:nvSpPr>
        <p:spPr/>
        <p:txBody>
          <a:bodyPr>
            <a:normAutofit fontScale="92500" lnSpcReduction="10000"/>
          </a:bodyPr>
          <a:lstStyle/>
          <a:p>
            <a:r>
              <a:rPr lang="en-US" dirty="0" smtClean="0"/>
              <a:t>The Chinese financial system, spring 2014</a:t>
            </a:r>
          </a:p>
          <a:p>
            <a:r>
              <a:rPr lang="en-US" dirty="0" smtClean="0"/>
              <a:t>PV Viswanath</a:t>
            </a:r>
          </a:p>
          <a:p>
            <a:r>
              <a:rPr lang="en-US" dirty="0" err="1" smtClean="0"/>
              <a:t>Lubin</a:t>
            </a:r>
            <a:r>
              <a:rPr lang="en-US" dirty="0" smtClean="0"/>
              <a:t> school of business</a:t>
            </a:r>
            <a:endParaRPr lang="en-US" dirty="0"/>
          </a:p>
        </p:txBody>
      </p:sp>
      <p:sp>
        <p:nvSpPr>
          <p:cNvPr id="4" name="Footer Placeholder 3"/>
          <p:cNvSpPr>
            <a:spLocks noGrp="1"/>
          </p:cNvSpPr>
          <p:nvPr>
            <p:ph type="ftr" sz="quarter" idx="11"/>
          </p:nvPr>
        </p:nvSpPr>
        <p:spPr/>
        <p:txBody>
          <a:bodyPr/>
          <a:lstStyle/>
          <a:p>
            <a:r>
              <a:rPr lang="en-US" sz="1600" dirty="0" smtClean="0"/>
              <a:t>P.V. Viswanath</a:t>
            </a:r>
            <a:endParaRPr lang="en-US" sz="1600" dirty="0"/>
          </a:p>
        </p:txBody>
      </p:sp>
    </p:spTree>
    <p:extLst>
      <p:ext uri="{BB962C8B-B14F-4D97-AF65-F5344CB8AC3E}">
        <p14:creationId xmlns:p14="http://schemas.microsoft.com/office/powerpoint/2010/main" val="20071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of early </a:t>
            </a:r>
            <a:r>
              <a:rPr lang="en-US" dirty="0" err="1"/>
              <a:t>Vc</a:t>
            </a:r>
            <a:r>
              <a:rPr lang="en-US" dirty="0"/>
              <a:t>/PE funds</a:t>
            </a:r>
          </a:p>
        </p:txBody>
      </p:sp>
      <p:sp>
        <p:nvSpPr>
          <p:cNvPr id="3" name="Content Placeholder 2"/>
          <p:cNvSpPr>
            <a:spLocks noGrp="1"/>
          </p:cNvSpPr>
          <p:nvPr>
            <p:ph sz="quarter" idx="13"/>
          </p:nvPr>
        </p:nvSpPr>
        <p:spPr>
          <a:xfrm>
            <a:off x="656492" y="1663700"/>
            <a:ext cx="10621108" cy="4326792"/>
          </a:xfrm>
        </p:spPr>
        <p:txBody>
          <a:bodyPr>
            <a:normAutofit/>
          </a:bodyPr>
          <a:lstStyle/>
          <a:p>
            <a:r>
              <a:rPr lang="en-US" dirty="0" smtClean="0"/>
              <a:t>The problem was that the SOEs had weak corporate governance and SOE managers had no incentive to pursue enterprise growth because they got no benefit from any increase in firm value.  SOE managers were more interested in satisfying their political bosses, since their careers depended on how they were perceived by their superiors in the SOE firm as well as in the Communist party, since the party controls higher-level SOE appointments.</a:t>
            </a:r>
          </a:p>
          <a:p>
            <a:r>
              <a:rPr lang="en-US" dirty="0" smtClean="0"/>
              <a:t>The VC firms’ problems were threefold:</a:t>
            </a:r>
          </a:p>
          <a:p>
            <a:pPr lvl="1"/>
            <a:r>
              <a:rPr lang="en-US" dirty="0"/>
              <a:t>The VC firms’ interests were not aligned with the SOEs, both in terms of setting up investment funds, as well as in executing a “turnaround strategy.”</a:t>
            </a:r>
          </a:p>
          <a:p>
            <a:pPr lvl="1"/>
            <a:r>
              <a:rPr lang="en-US" dirty="0"/>
              <a:t>The SOE partners did not have the same interest in creating an exit in the domestic capital markets due to “legal person share” illiquidity issues.</a:t>
            </a:r>
          </a:p>
          <a:p>
            <a:pPr lvl="1"/>
            <a:r>
              <a:rPr lang="en-US" dirty="0"/>
              <a:t>The VC firms could not properly judge the quality of Chinese business managers or evaluate the sustainability of business models in the face of the rapid changes occurring in the Chinese economy.</a:t>
            </a:r>
          </a:p>
          <a:p>
            <a:endParaRPr lang="en-US" dirty="0"/>
          </a:p>
          <a:p>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10</a:t>
            </a:fld>
            <a:endParaRPr lang="en-US" dirty="0"/>
          </a:p>
        </p:txBody>
      </p:sp>
    </p:spTree>
    <p:extLst>
      <p:ext uri="{BB962C8B-B14F-4D97-AF65-F5344CB8AC3E}">
        <p14:creationId xmlns:p14="http://schemas.microsoft.com/office/powerpoint/2010/main" val="3803357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of early </a:t>
            </a:r>
            <a:r>
              <a:rPr lang="en-US" dirty="0" err="1" smtClean="0"/>
              <a:t>vc</a:t>
            </a:r>
            <a:r>
              <a:rPr lang="en-US" dirty="0" smtClean="0"/>
              <a:t>/</a:t>
            </a:r>
            <a:r>
              <a:rPr lang="en-US" dirty="0" err="1" smtClean="0"/>
              <a:t>pe</a:t>
            </a:r>
            <a:r>
              <a:rPr lang="en-US" dirty="0" smtClean="0"/>
              <a:t> funds</a:t>
            </a:r>
            <a:endParaRPr lang="en-US" dirty="0"/>
          </a:p>
        </p:txBody>
      </p:sp>
      <p:sp>
        <p:nvSpPr>
          <p:cNvPr id="3" name="Content Placeholder 2"/>
          <p:cNvSpPr>
            <a:spLocks noGrp="1"/>
          </p:cNvSpPr>
          <p:nvPr>
            <p:ph sz="quarter" idx="13"/>
          </p:nvPr>
        </p:nvSpPr>
        <p:spPr/>
        <p:txBody>
          <a:bodyPr/>
          <a:lstStyle/>
          <a:p>
            <a:r>
              <a:rPr lang="en-US" dirty="0" smtClean="0"/>
              <a:t>One way that the VC firms could have more control of the process would be to have majority ownership of the portfolio companies; however, this was politically difficult to obtain in China.</a:t>
            </a:r>
          </a:p>
          <a:p>
            <a:r>
              <a:rPr lang="en-US" dirty="0" smtClean="0"/>
              <a:t>Furthermore, early investors depended heavily upon legal contracts to gain “control.”  However without a robust and functioning legal system, the standard investing strategies (i.e. contract-based) that were effective in developed capital markets failed to produce successful results in China.</a:t>
            </a:r>
          </a:p>
          <a:p>
            <a:r>
              <a:rPr lang="en-US" dirty="0" smtClean="0"/>
              <a:t>SOE firms, especially in the early years, exhibited a corporate culture that had a planned economy mentality.  SOE managers were difficult to motivate to generate shareholder value rather than other entrenched goals, such as employment, size and political objectives.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11</a:t>
            </a:fld>
            <a:endParaRPr lang="en-US" dirty="0"/>
          </a:p>
        </p:txBody>
      </p:sp>
    </p:spTree>
    <p:extLst>
      <p:ext uri="{BB962C8B-B14F-4D97-AF65-F5344CB8AC3E}">
        <p14:creationId xmlns:p14="http://schemas.microsoft.com/office/powerpoint/2010/main" val="3881611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Exit problems</a:t>
            </a:r>
            <a:endParaRPr lang="en-US" dirty="0"/>
          </a:p>
        </p:txBody>
      </p:sp>
      <p:sp>
        <p:nvSpPr>
          <p:cNvPr id="3" name="Content Placeholder 2"/>
          <p:cNvSpPr>
            <a:spLocks noGrp="1"/>
          </p:cNvSpPr>
          <p:nvPr>
            <p:ph sz="quarter" idx="13"/>
          </p:nvPr>
        </p:nvSpPr>
        <p:spPr>
          <a:xfrm>
            <a:off x="913774" y="1663700"/>
            <a:ext cx="10363826" cy="4338515"/>
          </a:xfrm>
        </p:spPr>
        <p:txBody>
          <a:bodyPr>
            <a:normAutofit fontScale="92500" lnSpcReduction="10000"/>
          </a:bodyPr>
          <a:lstStyle/>
          <a:p>
            <a:r>
              <a:rPr lang="en-US" dirty="0" smtClean="0"/>
              <a:t>China’s early security regulations limited the trading of shares on the public markets to newly issued shares.  The government did not want shares owned by SOEs and other government institutions to be traded, since this would cause the government to lose control of those state owned enterprises.  </a:t>
            </a:r>
          </a:p>
          <a:p>
            <a:r>
              <a:rPr lang="en-US" dirty="0" smtClean="0"/>
              <a:t>To a certain extent, the government was using SOEs to provide employment, particularly to the urban population and losing control of SOEs would preclude this strategy</a:t>
            </a:r>
            <a:r>
              <a:rPr lang="en-US" smtClean="0"/>
              <a:t>. Furthermore</a:t>
            </a:r>
            <a:r>
              <a:rPr lang="en-US" dirty="0" smtClean="0"/>
              <a:t>, the government wanted to keep the value of the newly issued shares high and make them more attractive; if existing shares could be traded, the supply of shares could depress prices.</a:t>
            </a:r>
          </a:p>
          <a:p>
            <a:r>
              <a:rPr lang="en-US" dirty="0" smtClean="0"/>
              <a:t>Hence shares held by existing shareholders prior to an IPO were treated as “legal person” shares.  These shares were prohibited from being traded on any public market, even if the firm’s shares were traded on an external stock exchange such as the Hong King Stock Exchange or the NYSE.</a:t>
            </a:r>
          </a:p>
          <a:p>
            <a:r>
              <a:rPr lang="en-US" dirty="0" smtClean="0"/>
              <a:t>This meant that since VC investors would normally be holding legal person shares in the SOEs that they had invested in, they were not able to used the public markets to exit their investments even if they successfully engineered an IPO on a foreign market.</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12</a:t>
            </a:fld>
            <a:endParaRPr lang="en-US" dirty="0"/>
          </a:p>
        </p:txBody>
      </p:sp>
    </p:spTree>
    <p:extLst>
      <p:ext uri="{BB962C8B-B14F-4D97-AF65-F5344CB8AC3E}">
        <p14:creationId xmlns:p14="http://schemas.microsoft.com/office/powerpoint/2010/main" val="12159487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Solutions to Exit problems</a:t>
            </a:r>
            <a:endParaRPr lang="en-US" dirty="0"/>
          </a:p>
        </p:txBody>
      </p:sp>
      <p:sp>
        <p:nvSpPr>
          <p:cNvPr id="3" name="Content Placeholder 2"/>
          <p:cNvSpPr>
            <a:spLocks noGrp="1"/>
          </p:cNvSpPr>
          <p:nvPr>
            <p:ph sz="quarter" idx="13"/>
          </p:nvPr>
        </p:nvSpPr>
        <p:spPr>
          <a:xfrm>
            <a:off x="913774" y="1435100"/>
            <a:ext cx="10363826" cy="4614008"/>
          </a:xfrm>
        </p:spPr>
        <p:txBody>
          <a:bodyPr>
            <a:normAutofit fontScale="92500" lnSpcReduction="10000"/>
          </a:bodyPr>
          <a:lstStyle/>
          <a:p>
            <a:r>
              <a:rPr lang="en-US" dirty="0" smtClean="0"/>
              <a:t>Some investors expected rules regarding legal person shares to be changed soon, so they simply invested directly into China-based companies as a joint-venture partner.  This process was initiated in April 2005 and was well under way by mid-year 2006.  However, non-tradable shareholders were required to compensate tradable shareholders for the dilution in share prices that this trading reform caused.  This process is complete, in that all legal person shares are now tradable.  However</a:t>
            </a:r>
            <a:r>
              <a:rPr lang="en-US" dirty="0"/>
              <a:t>, large block of shares are still in government </a:t>
            </a:r>
            <a:r>
              <a:rPr lang="en-US" dirty="0" smtClean="0"/>
              <a:t>hands.</a:t>
            </a:r>
          </a:p>
          <a:p>
            <a:r>
              <a:rPr lang="en-US" dirty="0" smtClean="0"/>
              <a:t>Others tried to finesse the issue by structuring their investment through an offshore holding  company, which would own majority control of the domestic China-based operating company.  In this structure, the offshore holding company would become the listed vehicle, in which the foreign investors would hold shares, while the Chinese investors would hold shares in the onshore operating company.  However, this structure provided no incentive for the Chinese management teams to profitably manage their companies.</a:t>
            </a:r>
          </a:p>
          <a:p>
            <a:r>
              <a:rPr lang="en-US" dirty="0" smtClean="0"/>
              <a:t>Another structure that was tried was co-investing with multinational companies (MNCs) with the expectation that the financial investor’s stake could be sold to the MNC.  This structure solved the exit problem, but the financial investor was not adding much value as if they had invested in a Chinese company directly.</a:t>
            </a:r>
          </a:p>
          <a:p>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13</a:t>
            </a:fld>
            <a:endParaRPr lang="en-US" dirty="0"/>
          </a:p>
        </p:txBody>
      </p:sp>
    </p:spTree>
    <p:extLst>
      <p:ext uri="{BB962C8B-B14F-4D97-AF65-F5344CB8AC3E}">
        <p14:creationId xmlns:p14="http://schemas.microsoft.com/office/powerpoint/2010/main" val="1197869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49805"/>
            <a:ext cx="10364451" cy="691717"/>
          </a:xfrm>
        </p:spPr>
        <p:txBody>
          <a:bodyPr/>
          <a:lstStyle/>
          <a:p>
            <a:r>
              <a:rPr lang="en-US" dirty="0" smtClean="0"/>
              <a:t>Private company deals: the start</a:t>
            </a:r>
            <a:endParaRPr lang="en-US" dirty="0"/>
          </a:p>
        </p:txBody>
      </p:sp>
      <p:sp>
        <p:nvSpPr>
          <p:cNvPr id="3" name="Content Placeholder 2"/>
          <p:cNvSpPr>
            <a:spLocks noGrp="1"/>
          </p:cNvSpPr>
          <p:nvPr>
            <p:ph sz="quarter" idx="13"/>
          </p:nvPr>
        </p:nvSpPr>
        <p:spPr>
          <a:xfrm>
            <a:off x="492369" y="1148862"/>
            <a:ext cx="11242431" cy="5146430"/>
          </a:xfrm>
        </p:spPr>
        <p:txBody>
          <a:bodyPr>
            <a:normAutofit fontScale="92500" lnSpcReduction="20000"/>
          </a:bodyPr>
          <a:lstStyle/>
          <a:p>
            <a:r>
              <a:rPr lang="en-US" dirty="0" smtClean="0"/>
              <a:t>Another problem was that there were few skilled and trained Chinese investors active in the market in this early period.  Skills such as analyzing business models, performing in-depth due diligence, and judging the quality of management teams did not exist.  Hence foreign investors were not able to accurately research and evaluate investment opportunities.</a:t>
            </a:r>
          </a:p>
          <a:p>
            <a:r>
              <a:rPr lang="en-US" dirty="0" smtClean="0"/>
              <a:t>Over time, the value-added to the Chinese economy by private companies became quite evident and trained equity analysts began to be available.  VC/PE deals involving private companies became more common.</a:t>
            </a:r>
          </a:p>
          <a:p>
            <a:r>
              <a:rPr lang="en-US" dirty="0" smtClean="0"/>
              <a:t>In 1997, China International Capital Corporation structured and lead a $40m. investment Eagle Brand Holdings, one of the largest ceramic tile and sanitary ware manufacturers in China at that time. The investors structured the deal so that the Chinese management team held ownership in an offshore holding company alongside the financial investors, effectively aligning the interests of all shareholders toward building shareholder value.  This solved the exit problem and the alignment of interests problem simultaneously, as it would work in a developed market.</a:t>
            </a:r>
          </a:p>
          <a:p>
            <a:r>
              <a:rPr lang="en-US" dirty="0"/>
              <a:t>The founding shareholders </a:t>
            </a:r>
            <a:r>
              <a:rPr lang="en-US" dirty="0" smtClean="0"/>
              <a:t>of CICC were </a:t>
            </a:r>
            <a:r>
              <a:rPr lang="en-US" dirty="0"/>
              <a:t>China </a:t>
            </a:r>
            <a:r>
              <a:rPr lang="en-US" dirty="0" err="1"/>
              <a:t>Jianyin</a:t>
            </a:r>
            <a:r>
              <a:rPr lang="en-US" dirty="0"/>
              <a:t> Investment Limited, Morgan Stanley, China National Investment and Guaranty Co., Ltd. (CNIGC), Government of Singapore Investment Corporation (GIC), and the </a:t>
            </a:r>
            <a:r>
              <a:rPr lang="en-US" dirty="0" err="1"/>
              <a:t>Mingly</a:t>
            </a:r>
            <a:r>
              <a:rPr lang="en-US" dirty="0"/>
              <a:t> Corporation.</a:t>
            </a:r>
          </a:p>
          <a:p>
            <a:r>
              <a:rPr lang="en-US" dirty="0" smtClean="0"/>
              <a:t>According to its website, </a:t>
            </a:r>
            <a:r>
              <a:rPr lang="en-US" dirty="0"/>
              <a:t>CICC offers comprehensive financial services including investment banking, capital markets, institutional and individual securities sales and trading, fixed income, asset management, private equity, individual wealth management and research. </a:t>
            </a:r>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14</a:t>
            </a:fld>
            <a:endParaRPr lang="en-US" dirty="0"/>
          </a:p>
        </p:txBody>
      </p:sp>
    </p:spTree>
    <p:extLst>
      <p:ext uri="{BB962C8B-B14F-4D97-AF65-F5344CB8AC3E}">
        <p14:creationId xmlns:p14="http://schemas.microsoft.com/office/powerpoint/2010/main" val="37678254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15</a:t>
            </a:fld>
            <a:endParaRPr lang="en-US" dirty="0"/>
          </a:p>
        </p:txBody>
      </p:sp>
      <p:pic>
        <p:nvPicPr>
          <p:cNvPr id="1026" name="Picture 2" descr="http://steveblank.files.wordpress.com/2013/04/active-player-in-china-v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6967" y="273028"/>
            <a:ext cx="8518525" cy="638177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256195" y="767443"/>
            <a:ext cx="738664" cy="5112867"/>
          </a:xfrm>
          <a:prstGeom prst="rect">
            <a:avLst/>
          </a:prstGeom>
        </p:spPr>
        <p:txBody>
          <a:bodyPr vert="vert270" wrap="square" anchor="ctr" anchorCtr="0">
            <a:spAutoFit/>
          </a:bodyPr>
          <a:lstStyle/>
          <a:p>
            <a:r>
              <a:rPr lang="en-US" dirty="0"/>
              <a:t>http://steveblank.files.wordpress.com/2013/04/active-player-in-china-vc.jpg</a:t>
            </a:r>
          </a:p>
        </p:txBody>
      </p:sp>
    </p:spTree>
    <p:extLst>
      <p:ext uri="{BB962C8B-B14F-4D97-AF65-F5344CB8AC3E}">
        <p14:creationId xmlns:p14="http://schemas.microsoft.com/office/powerpoint/2010/main" val="2422884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RMB funds vs dollar funds</a:t>
            </a:r>
            <a:endParaRPr lang="en-US" dirty="0"/>
          </a:p>
        </p:txBody>
      </p:sp>
      <p:sp>
        <p:nvSpPr>
          <p:cNvPr id="3" name="Content Placeholder 2"/>
          <p:cNvSpPr>
            <a:spLocks noGrp="1"/>
          </p:cNvSpPr>
          <p:nvPr>
            <p:ph sz="quarter" idx="13"/>
          </p:nvPr>
        </p:nvSpPr>
        <p:spPr>
          <a:xfrm>
            <a:off x="431800" y="1346200"/>
            <a:ext cx="11328400" cy="4808537"/>
          </a:xfrm>
        </p:spPr>
        <p:txBody>
          <a:bodyPr>
            <a:normAutofit fontScale="92500" lnSpcReduction="20000"/>
          </a:bodyPr>
          <a:lstStyle/>
          <a:p>
            <a:r>
              <a:rPr lang="en-US" dirty="0" smtClean="0"/>
              <a:t>Another change in the legal environment is that most of the early deals were done by offshore venture funds which had to be registered in countries outside China and had to invest dollars.  Exits had to be accomplished through complicated offshore structures using offshore listings, as explained above.</a:t>
            </a:r>
          </a:p>
          <a:p>
            <a:r>
              <a:rPr lang="en-US" dirty="0" smtClean="0"/>
              <a:t>At present, it is possible for foreign investors to set up </a:t>
            </a:r>
            <a:r>
              <a:rPr lang="en-US" dirty="0" err="1" smtClean="0"/>
              <a:t>Renminbi</a:t>
            </a:r>
            <a:r>
              <a:rPr lang="en-US" dirty="0" smtClean="0"/>
              <a:t> (</a:t>
            </a:r>
            <a:r>
              <a:rPr lang="zh-CN" altLang="en-US" dirty="0" smtClean="0"/>
              <a:t>人民币</a:t>
            </a:r>
            <a:r>
              <a:rPr lang="en-US" altLang="zh-CN" dirty="0" smtClean="0"/>
              <a:t>) funds; these have fewer restrictions on what industries the fund can invest in, less regulatory oversight and access to listing a portfolio company in China.  (Portfolio companies are the companies that the VC/PE fund invests in, not the fund itself.)</a:t>
            </a:r>
          </a:p>
          <a:p>
            <a:r>
              <a:rPr lang="en-US" altLang="zh-CN" dirty="0" smtClean="0"/>
              <a:t>There are two kinds of RMB funds – domestic funds are fully owned by Chinese investors, while foreign-invested RMB funds may be partially or fully owned by non-Chinese investors.  Both types of funds are organized under Chinese law.</a:t>
            </a:r>
          </a:p>
          <a:p>
            <a:r>
              <a:rPr lang="en-US" altLang="zh-CN" dirty="0" smtClean="0"/>
              <a:t>Also, in 2009, China created </a:t>
            </a:r>
            <a:r>
              <a:rPr lang="en-US" altLang="zh-CN" dirty="0" err="1" smtClean="0"/>
              <a:t>ChiNext</a:t>
            </a:r>
            <a:r>
              <a:rPr lang="en-US" altLang="zh-CN" dirty="0" smtClean="0"/>
              <a:t>, China’s equivalent of the NASDAQ stock exchange for start-ups.  As with other exchanges for start-ups, it is easier to list on these exchanges than on the regular Shenzhen or the Shanghai stock exchanges, and provides a quicker exit opportunity for VC investors.  </a:t>
            </a:r>
            <a:r>
              <a:rPr lang="en-US" altLang="zh-CN" dirty="0" err="1" smtClean="0"/>
              <a:t>ChiNext</a:t>
            </a:r>
            <a:r>
              <a:rPr lang="en-US" altLang="zh-CN" dirty="0" smtClean="0"/>
              <a:t> is a </a:t>
            </a:r>
            <a:r>
              <a:rPr lang="en-US" dirty="0" smtClean="0"/>
              <a:t>wholly-owned </a:t>
            </a:r>
            <a:r>
              <a:rPr lang="en-US" dirty="0"/>
              <a:t>but independent arm of the Shenzhen Stock Exchange (SZSE). </a:t>
            </a:r>
            <a:r>
              <a:rPr lang="en-US" dirty="0" smtClean="0"/>
              <a:t>It is a dealer market </a:t>
            </a:r>
            <a:r>
              <a:rPr lang="en-US" dirty="0"/>
              <a:t>where dealers are assigned to buy and sell securities from their own </a:t>
            </a:r>
            <a:r>
              <a:rPr lang="en-US" dirty="0" smtClean="0"/>
              <a:t>inventory.  This is likely to assure liquidity even if there are independent buyers and sellers for </a:t>
            </a:r>
            <a:r>
              <a:rPr lang="en-US" dirty="0"/>
              <a:t>a </a:t>
            </a:r>
            <a:r>
              <a:rPr lang="en-US" dirty="0" smtClean="0"/>
              <a:t>stock because these dealers </a:t>
            </a:r>
            <a:r>
              <a:rPr lang="en-US" dirty="0"/>
              <a:t>are required to show minimum size bids and offers and are obligated to fill a certain quantity of orders as well.</a:t>
            </a:r>
            <a:endParaRPr lang="en-US" altLang="zh-CN" dirty="0" smtClean="0"/>
          </a:p>
          <a:p>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16</a:t>
            </a:fld>
            <a:endParaRPr lang="en-US" dirty="0"/>
          </a:p>
        </p:txBody>
      </p:sp>
      <p:sp>
        <p:nvSpPr>
          <p:cNvPr id="6" name="Rectangle 5"/>
          <p:cNvSpPr/>
          <p:nvPr/>
        </p:nvSpPr>
        <p:spPr>
          <a:xfrm>
            <a:off x="3047374" y="5873531"/>
            <a:ext cx="6096000" cy="646331"/>
          </a:xfrm>
          <a:prstGeom prst="rect">
            <a:avLst/>
          </a:prstGeom>
        </p:spPr>
        <p:txBody>
          <a:bodyPr>
            <a:spAutoFit/>
          </a:bodyPr>
          <a:lstStyle/>
          <a:p>
            <a:r>
              <a:rPr lang="en-US" dirty="0">
                <a:hlinkClick r:id="rId2"/>
              </a:rPr>
              <a:t>http://www.chinabusinessreview.com/a-new-welcome-for-venture-capital</a:t>
            </a:r>
            <a:r>
              <a:rPr lang="en-US" dirty="0" smtClean="0">
                <a:hlinkClick r:id="rId2"/>
              </a:rPr>
              <a:t>/</a:t>
            </a:r>
            <a:r>
              <a:rPr lang="en-US" dirty="0" smtClean="0"/>
              <a:t>, July 2009</a:t>
            </a:r>
            <a:endParaRPr lang="en-US" dirty="0"/>
          </a:p>
        </p:txBody>
      </p:sp>
    </p:spTree>
    <p:extLst>
      <p:ext uri="{BB962C8B-B14F-4D97-AF65-F5344CB8AC3E}">
        <p14:creationId xmlns:p14="http://schemas.microsoft.com/office/powerpoint/2010/main" val="41814634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248206"/>
            <a:ext cx="10364451" cy="683660"/>
          </a:xfrm>
        </p:spPr>
        <p:txBody>
          <a:bodyPr/>
          <a:lstStyle/>
          <a:p>
            <a:r>
              <a:rPr lang="en-US" dirty="0" smtClean="0"/>
              <a:t>China’s </a:t>
            </a:r>
            <a:r>
              <a:rPr lang="en-US" dirty="0" err="1" smtClean="0"/>
              <a:t>vc</a:t>
            </a:r>
            <a:r>
              <a:rPr lang="en-US" dirty="0" smtClean="0"/>
              <a:t> industry today</a:t>
            </a:r>
            <a:endParaRPr lang="en-US" dirty="0"/>
          </a:p>
        </p:txBody>
      </p:sp>
      <p:sp>
        <p:nvSpPr>
          <p:cNvPr id="3" name="Content Placeholder 2"/>
          <p:cNvSpPr>
            <a:spLocks noGrp="1"/>
          </p:cNvSpPr>
          <p:nvPr>
            <p:ph sz="quarter" idx="13"/>
          </p:nvPr>
        </p:nvSpPr>
        <p:spPr>
          <a:xfrm>
            <a:off x="3205716" y="931866"/>
            <a:ext cx="8071883" cy="731834"/>
          </a:xfrm>
        </p:spPr>
        <p:txBody>
          <a:bodyPr>
            <a:normAutofit fontScale="92500"/>
          </a:bodyPr>
          <a:lstStyle/>
          <a:p>
            <a:r>
              <a:rPr lang="en-US" dirty="0" smtClean="0"/>
              <a:t>Since those early days, China’s VC industry has grown tremendously.  Here is a picture of the deals done from 2007 to 2012.</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17</a:t>
            </a:fld>
            <a:endParaRPr lang="en-US" dirty="0"/>
          </a:p>
        </p:txBody>
      </p:sp>
      <p:pic>
        <p:nvPicPr>
          <p:cNvPr id="7" name="Picture 6" descr="China VC Market">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3205717" y="1751012"/>
            <a:ext cx="8761892" cy="4303713"/>
          </a:xfrm>
          <a:prstGeom prst="rect">
            <a:avLst/>
          </a:prstGeom>
          <a:noFill/>
          <a:ln>
            <a:noFill/>
          </a:ln>
        </p:spPr>
      </p:pic>
      <p:sp>
        <p:nvSpPr>
          <p:cNvPr id="8" name="Content Placeholder 2"/>
          <p:cNvSpPr txBox="1">
            <a:spLocks/>
          </p:cNvSpPr>
          <p:nvPr/>
        </p:nvSpPr>
        <p:spPr>
          <a:xfrm>
            <a:off x="152400" y="931866"/>
            <a:ext cx="2959100" cy="5210171"/>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100000"/>
              </a:lnSpc>
              <a:spcBef>
                <a:spcPts val="500"/>
              </a:spcBef>
              <a:buClr>
                <a:schemeClr val="tx1"/>
              </a:buClr>
              <a:buFont typeface="Arial" panose="020B0604020202020204" pitchFamily="34" charset="0"/>
              <a:buChar char="•"/>
              <a:defRPr sz="2000" kern="1200" cap="none" baseline="0">
                <a:solidFill>
                  <a:schemeClr val="tx1"/>
                </a:solidFill>
                <a:effectLst/>
                <a:latin typeface="+mn-lt"/>
                <a:ea typeface="+mn-ea"/>
                <a:cs typeface="+mn-cs"/>
              </a:defRPr>
            </a:lvl1pPr>
            <a:lvl2pPr marL="685800" indent="-228600" algn="l" defTabSz="914400" rtl="0" eaLnBrk="1" latinLnBrk="0" hangingPunct="1">
              <a:lnSpc>
                <a:spcPct val="100000"/>
              </a:lnSpc>
              <a:spcBef>
                <a:spcPts val="500"/>
              </a:spcBef>
              <a:buClr>
                <a:schemeClr val="tx1"/>
              </a:buClr>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00000"/>
              </a:lnSpc>
              <a:spcBef>
                <a:spcPts val="500"/>
              </a:spcBef>
              <a:buClr>
                <a:schemeClr val="tx1"/>
              </a:buClr>
              <a:buFont typeface="Arial" panose="020B0604020202020204" pitchFamily="34" charset="0"/>
              <a:buChar char="•"/>
              <a:defRPr sz="1600" kern="1200" cap="none" baseline="0">
                <a:solidFill>
                  <a:schemeClr val="tx1"/>
                </a:solidFill>
                <a:effectLst/>
                <a:latin typeface="+mn-lt"/>
                <a:ea typeface="+mn-ea"/>
                <a:cs typeface="+mn-cs"/>
              </a:defRPr>
            </a:lvl3pPr>
            <a:lvl4pPr marL="16002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00000"/>
              </a:lnSpc>
              <a:spcBef>
                <a:spcPts val="500"/>
              </a:spcBef>
              <a:buClr>
                <a:schemeClr val="tx1"/>
              </a:buClr>
              <a:buFont typeface="Arial" panose="020B0604020202020204" pitchFamily="34" charset="0"/>
              <a:buChar char="•"/>
              <a:defRPr sz="1400" kern="1200" cap="none"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r>
              <a:rPr lang="en-US" dirty="0" smtClean="0"/>
              <a:t>As can be seen, most of the deals today are in the Technology, Media and Telecom sector.   Internet investments make up over half of the deals in the TMT sector since 2011, while almost half of the investment deals in Internet are in the e-Commerce sector.  Investments in Mobile Internet make up roughly 11% of the deals in TMT and have been increasing, of late.</a:t>
            </a:r>
          </a:p>
          <a:p>
            <a:endParaRPr lang="en-US" dirty="0"/>
          </a:p>
        </p:txBody>
      </p:sp>
    </p:spTree>
    <p:extLst>
      <p:ext uri="{BB962C8B-B14F-4D97-AF65-F5344CB8AC3E}">
        <p14:creationId xmlns:p14="http://schemas.microsoft.com/office/powerpoint/2010/main" val="5447931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Problems in the Chinese VC ecosystem</a:t>
            </a:r>
            <a:endParaRPr lang="en-US" dirty="0"/>
          </a:p>
        </p:txBody>
      </p:sp>
      <p:sp>
        <p:nvSpPr>
          <p:cNvPr id="3" name="Content Placeholder 2"/>
          <p:cNvSpPr>
            <a:spLocks noGrp="1"/>
          </p:cNvSpPr>
          <p:nvPr>
            <p:ph sz="quarter" idx="13"/>
          </p:nvPr>
        </p:nvSpPr>
        <p:spPr>
          <a:xfrm>
            <a:off x="698500" y="1435100"/>
            <a:ext cx="11049000" cy="4719637"/>
          </a:xfrm>
        </p:spPr>
        <p:txBody>
          <a:bodyPr>
            <a:normAutofit fontScale="92500" lnSpcReduction="20000"/>
          </a:bodyPr>
          <a:lstStyle/>
          <a:p>
            <a:r>
              <a:rPr lang="en-US" dirty="0" smtClean="0"/>
              <a:t>The Chinese government has closed its search, media and social network software market to foreign companies, who wouldn’t play by the government’s censorship rules.  As a result, Google was replaced by </a:t>
            </a:r>
            <a:r>
              <a:rPr lang="en-US" dirty="0" err="1" smtClean="0"/>
              <a:t>Baidu</a:t>
            </a:r>
            <a:r>
              <a:rPr lang="en-US" dirty="0" smtClean="0"/>
              <a:t>, Facebook by </a:t>
            </a:r>
            <a:r>
              <a:rPr lang="en-US" dirty="0" err="1" smtClean="0"/>
              <a:t>Renren</a:t>
            </a:r>
            <a:r>
              <a:rPr lang="en-US" dirty="0" smtClean="0"/>
              <a:t>, Twitter by </a:t>
            </a:r>
            <a:r>
              <a:rPr lang="en-US" dirty="0" err="1" smtClean="0"/>
              <a:t>Sina</a:t>
            </a:r>
            <a:r>
              <a:rPr lang="en-US" dirty="0" smtClean="0"/>
              <a:t> </a:t>
            </a:r>
            <a:r>
              <a:rPr lang="en-US" dirty="0" err="1" smtClean="0"/>
              <a:t>Weibo</a:t>
            </a:r>
            <a:r>
              <a:rPr lang="en-US" dirty="0" smtClean="0"/>
              <a:t>, Amazon/</a:t>
            </a:r>
            <a:r>
              <a:rPr lang="en-US" dirty="0" err="1" smtClean="0"/>
              <a:t>Ebay</a:t>
            </a:r>
            <a:r>
              <a:rPr lang="en-US" dirty="0" smtClean="0"/>
              <a:t> by </a:t>
            </a:r>
            <a:r>
              <a:rPr lang="en-US" dirty="0" err="1" smtClean="0"/>
              <a:t>Taobao</a:t>
            </a:r>
            <a:r>
              <a:rPr lang="en-US" dirty="0" smtClean="0"/>
              <a:t> or 360buy.com.</a:t>
            </a:r>
          </a:p>
          <a:p>
            <a:r>
              <a:rPr lang="en-US" dirty="0" smtClean="0"/>
              <a:t>One result of this is that companies seek to copy global models rather than being truly innovative.</a:t>
            </a:r>
          </a:p>
          <a:p>
            <a:r>
              <a:rPr lang="en-US" dirty="0" smtClean="0"/>
              <a:t>There is a lack </a:t>
            </a:r>
            <a:r>
              <a:rPr lang="en-US" dirty="0"/>
              <a:t>of knowledge sharing (“</a:t>
            </a:r>
            <a:r>
              <a:rPr lang="en-US" u="sng" dirty="0">
                <a:hlinkClick r:id="rId2"/>
              </a:rPr>
              <a:t>pay it forward</a:t>
            </a:r>
            <a:r>
              <a:rPr lang="en-US" dirty="0"/>
              <a:t>” isn’t part of the culture,) limited mentoring (few experienced mentors,) and a lack of open source education, and no </a:t>
            </a:r>
            <a:r>
              <a:rPr lang="en-US" u="sng" dirty="0" err="1">
                <a:hlinkClick r:id="rId3"/>
              </a:rPr>
              <a:t>AngelList</a:t>
            </a:r>
            <a:r>
              <a:rPr lang="en-US" dirty="0"/>
              <a:t> model (a </a:t>
            </a:r>
            <a:r>
              <a:rPr lang="en-US" dirty="0" smtClean="0"/>
              <a:t>matchmaking </a:t>
            </a:r>
            <a:r>
              <a:rPr lang="en-US" dirty="0"/>
              <a:t>platform for founders and investors to make early stage fundraising more </a:t>
            </a:r>
            <a:r>
              <a:rPr lang="en-US" dirty="0" smtClean="0"/>
              <a:t>efficient). </a:t>
            </a:r>
            <a:r>
              <a:rPr lang="en-US" dirty="0"/>
              <a:t>In the U.S. it’s easy to share and browse ideas and deals, but in China there’s a long legacy of guarding knowledge as power, and the justifiable paranoia of someone copying your idea prevents sharing</a:t>
            </a:r>
            <a:r>
              <a:rPr lang="en-US" dirty="0" smtClean="0"/>
              <a:t>.</a:t>
            </a:r>
          </a:p>
          <a:p>
            <a:r>
              <a:rPr lang="en-US" dirty="0" smtClean="0"/>
              <a:t>Large </a:t>
            </a:r>
            <a:r>
              <a:rPr lang="en-US" dirty="0"/>
              <a:t>players like </a:t>
            </a:r>
            <a:r>
              <a:rPr lang="en-US" dirty="0" err="1"/>
              <a:t>Alibaba</a:t>
            </a:r>
            <a:r>
              <a:rPr lang="en-US" dirty="0"/>
              <a:t>, </a:t>
            </a:r>
            <a:r>
              <a:rPr lang="en-US" dirty="0" err="1"/>
              <a:t>Baidu</a:t>
            </a:r>
            <a:r>
              <a:rPr lang="en-US" dirty="0"/>
              <a:t> and </a:t>
            </a:r>
            <a:r>
              <a:rPr lang="en-US" dirty="0" err="1"/>
              <a:t>Tencent</a:t>
            </a:r>
            <a:r>
              <a:rPr lang="en-US" dirty="0"/>
              <a:t> </a:t>
            </a:r>
            <a:r>
              <a:rPr lang="en-US" dirty="0" smtClean="0"/>
              <a:t>are more </a:t>
            </a:r>
            <a:r>
              <a:rPr lang="en-US" dirty="0"/>
              <a:t>likely to simply copy a startup’s features than to hire their talent</a:t>
            </a:r>
            <a:r>
              <a:rPr lang="en-US" dirty="0" smtClean="0"/>
              <a:t>. </a:t>
            </a:r>
            <a:r>
              <a:rPr lang="en-US" dirty="0"/>
              <a:t> </a:t>
            </a:r>
            <a:r>
              <a:rPr lang="en-US" dirty="0" smtClean="0"/>
              <a:t>Big </a:t>
            </a:r>
            <a:r>
              <a:rPr lang="en-US" dirty="0"/>
              <a:t>companies rarely acquire startups. Liquidity for most Internet startups happens via IPO’s. 70% of exits in China are via IPO </a:t>
            </a:r>
            <a:r>
              <a:rPr lang="en-US" dirty="0" smtClean="0"/>
              <a:t>compared </a:t>
            </a:r>
            <a:r>
              <a:rPr lang="en-US" dirty="0"/>
              <a:t>to the 90% of exits in US via mergers or acquisitions. </a:t>
            </a:r>
            <a:r>
              <a:rPr lang="en-US" dirty="0" smtClean="0"/>
              <a:t> As a result, there is a funding gap for seed stage investments, since the money cannot be easily recouped by selling to larger players.</a:t>
            </a:r>
          </a:p>
          <a:p>
            <a:r>
              <a:rPr lang="en-US" dirty="0" smtClean="0"/>
              <a:t>There is a lack of creativity and a freedom to dissent.  In the final analysis, this may be more important the availability of financing.</a:t>
            </a:r>
            <a:endParaRPr lang="en-US" dirty="0"/>
          </a:p>
          <a:p>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18</a:t>
            </a:fld>
            <a:endParaRPr lang="en-US" dirty="0"/>
          </a:p>
        </p:txBody>
      </p:sp>
    </p:spTree>
    <p:extLst>
      <p:ext uri="{BB962C8B-B14F-4D97-AF65-F5344CB8AC3E}">
        <p14:creationId xmlns:p14="http://schemas.microsoft.com/office/powerpoint/2010/main" val="30244839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Themes</a:t>
            </a:r>
            <a:endParaRPr lang="en-US" dirty="0"/>
          </a:p>
        </p:txBody>
      </p:sp>
      <p:sp>
        <p:nvSpPr>
          <p:cNvPr id="3" name="Content Placeholder 2"/>
          <p:cNvSpPr>
            <a:spLocks noGrp="1"/>
          </p:cNvSpPr>
          <p:nvPr>
            <p:ph sz="quarter" idx="13"/>
          </p:nvPr>
        </p:nvSpPr>
        <p:spPr>
          <a:xfrm>
            <a:off x="1181100" y="1435100"/>
            <a:ext cx="10096500" cy="4491038"/>
          </a:xfrm>
        </p:spPr>
        <p:txBody>
          <a:bodyPr>
            <a:normAutofit fontScale="92500" lnSpcReduction="20000"/>
          </a:bodyPr>
          <a:lstStyle/>
          <a:p>
            <a:r>
              <a:rPr lang="en-US" dirty="0" smtClean="0"/>
              <a:t>The Chinese government, early on, realized the importance of nurturing investment and providing funding.</a:t>
            </a:r>
          </a:p>
          <a:p>
            <a:r>
              <a:rPr lang="en-US" dirty="0" smtClean="0"/>
              <a:t>However, bureaucracy has often stifled the development of VC funds.</a:t>
            </a:r>
          </a:p>
          <a:p>
            <a:r>
              <a:rPr lang="en-US" dirty="0" smtClean="0"/>
              <a:t>Although the government is willing to invite foreign funds, foreign companies – particularly in the all-important technology, media and telecommunications field – have been shut out.  </a:t>
            </a:r>
          </a:p>
          <a:p>
            <a:r>
              <a:rPr lang="en-US" dirty="0" smtClean="0"/>
              <a:t>This has dovetailed with the tendency of Chinese firms to copy rather than to innovate.</a:t>
            </a:r>
          </a:p>
          <a:p>
            <a:r>
              <a:rPr lang="en-US" dirty="0" smtClean="0"/>
              <a:t>A lack of appreciation of the rule of law and the importance of intellectual property rights have also stymied the market for innovation.  This may be much more important in the long run than access to funding.</a:t>
            </a:r>
          </a:p>
          <a:p>
            <a:r>
              <a:rPr lang="en-US" dirty="0"/>
              <a:t>In the past, it was possible to achieve above-average returns by investing in construction materials, machinery, or </a:t>
            </a:r>
            <a:r>
              <a:rPr lang="en-US" dirty="0" smtClean="0"/>
              <a:t>export-oriented industries, but this is not </a:t>
            </a:r>
            <a:r>
              <a:rPr lang="en-US" smtClean="0"/>
              <a:t>as easy now.  </a:t>
            </a:r>
            <a:r>
              <a:rPr lang="en-US" dirty="0" smtClean="0"/>
              <a:t>Even though TMT sectors are going to be important, it may still be possible to invest profitably in service </a:t>
            </a:r>
            <a:r>
              <a:rPr lang="en-US" dirty="0"/>
              <a:t>sectors like insurance and financial services, which will benefit from a more wealthy aging population. But there are regulation issues that still have to be overcome. </a:t>
            </a:r>
            <a:r>
              <a:rPr lang="en-US" dirty="0" smtClean="0"/>
              <a:t>Companies </a:t>
            </a:r>
            <a:r>
              <a:rPr lang="en-US" dirty="0"/>
              <a:t>that just relied on low labor costs, low energy costs, and low pollution-control costs in the </a:t>
            </a:r>
            <a:r>
              <a:rPr lang="en-US" dirty="0" smtClean="0"/>
              <a:t>past will not be successful.</a:t>
            </a:r>
            <a:endParaRPr lang="en-US" dirty="0"/>
          </a:p>
        </p:txBody>
      </p:sp>
      <p:sp>
        <p:nvSpPr>
          <p:cNvPr id="4" name="Footer Placeholder 3"/>
          <p:cNvSpPr>
            <a:spLocks noGrp="1"/>
          </p:cNvSpPr>
          <p:nvPr>
            <p:ph type="ftr" sz="quarter" idx="11"/>
          </p:nvPr>
        </p:nvSpPr>
        <p:spPr/>
        <p:txBody>
          <a:bodyPr/>
          <a:lstStyle/>
          <a:p>
            <a:r>
              <a:rPr lang="en-US" dirty="0"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19</a:t>
            </a:fld>
            <a:endParaRPr lang="en-US" dirty="0"/>
          </a:p>
        </p:txBody>
      </p:sp>
    </p:spTree>
    <p:extLst>
      <p:ext uri="{BB962C8B-B14F-4D97-AF65-F5344CB8AC3E}">
        <p14:creationId xmlns:p14="http://schemas.microsoft.com/office/powerpoint/2010/main" val="1931475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objectives</a:t>
            </a:r>
            <a:endParaRPr lang="en-US" dirty="0"/>
          </a:p>
        </p:txBody>
      </p:sp>
      <p:sp>
        <p:nvSpPr>
          <p:cNvPr id="3" name="Content Placeholder 2"/>
          <p:cNvSpPr>
            <a:spLocks noGrp="1"/>
          </p:cNvSpPr>
          <p:nvPr>
            <p:ph sz="quarter" idx="13"/>
          </p:nvPr>
        </p:nvSpPr>
        <p:spPr>
          <a:xfrm>
            <a:off x="913149" y="1718469"/>
            <a:ext cx="10363826" cy="4127499"/>
          </a:xfrm>
        </p:spPr>
        <p:txBody>
          <a:bodyPr>
            <a:normAutofit lnSpcReduction="10000"/>
          </a:bodyPr>
          <a:lstStyle/>
          <a:p>
            <a:r>
              <a:rPr lang="en-US" dirty="0" smtClean="0"/>
              <a:t>What is private capital?</a:t>
            </a:r>
          </a:p>
          <a:p>
            <a:r>
              <a:rPr lang="en-US" dirty="0" smtClean="0"/>
              <a:t>What do private equity firms do?  What is the difference between private equity and venture capital?</a:t>
            </a:r>
          </a:p>
          <a:p>
            <a:r>
              <a:rPr lang="en-US" dirty="0" smtClean="0"/>
              <a:t>How do PE/VC firms exit from their investments?</a:t>
            </a:r>
          </a:p>
          <a:p>
            <a:r>
              <a:rPr lang="en-US" dirty="0" smtClean="0"/>
              <a:t>How did venture capital begin in China in the early days of reform?  What were the early problems?</a:t>
            </a:r>
          </a:p>
          <a:p>
            <a:r>
              <a:rPr lang="en-US" dirty="0" smtClean="0"/>
              <a:t>What was the role of the government in promoting innovation?</a:t>
            </a:r>
          </a:p>
          <a:p>
            <a:r>
              <a:rPr lang="en-US" dirty="0" smtClean="0"/>
              <a:t>When did foreign money enter the Chinese VC market?  What was the nature of this early investment and what were the problems?</a:t>
            </a:r>
          </a:p>
          <a:p>
            <a:r>
              <a:rPr lang="en-US" dirty="0" smtClean="0"/>
              <a:t>What were some of the problems that foreign investors encountered in exiting their investment?</a:t>
            </a:r>
          </a:p>
          <a:p>
            <a:r>
              <a:rPr lang="en-US" dirty="0" smtClean="0"/>
              <a:t>What is the status of the VC market today?</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2</a:t>
            </a:fld>
            <a:endParaRPr lang="en-US" dirty="0"/>
          </a:p>
        </p:txBody>
      </p:sp>
    </p:spTree>
    <p:extLst>
      <p:ext uri="{BB962C8B-B14F-4D97-AF65-F5344CB8AC3E}">
        <p14:creationId xmlns:p14="http://schemas.microsoft.com/office/powerpoint/2010/main" val="39780150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49805"/>
            <a:ext cx="10364451" cy="805895"/>
          </a:xfrm>
        </p:spPr>
        <p:txBody>
          <a:bodyPr/>
          <a:lstStyle/>
          <a:p>
            <a:r>
              <a:rPr lang="en-US" dirty="0" smtClean="0"/>
              <a:t>What is Private equity?</a:t>
            </a:r>
            <a:endParaRPr lang="en-US" dirty="0"/>
          </a:p>
        </p:txBody>
      </p:sp>
      <p:sp>
        <p:nvSpPr>
          <p:cNvPr id="3" name="Content Placeholder 2"/>
          <p:cNvSpPr>
            <a:spLocks noGrp="1"/>
          </p:cNvSpPr>
          <p:nvPr>
            <p:ph sz="quarter" idx="13"/>
          </p:nvPr>
        </p:nvSpPr>
        <p:spPr>
          <a:xfrm>
            <a:off x="609600" y="1257300"/>
            <a:ext cx="10998200" cy="4884737"/>
          </a:xfrm>
        </p:spPr>
        <p:txBody>
          <a:bodyPr>
            <a:normAutofit/>
          </a:bodyPr>
          <a:lstStyle/>
          <a:p>
            <a:r>
              <a:rPr lang="en-US" dirty="0" smtClean="0"/>
              <a:t>Private Equity firms are financial intermediaries that collect funds from investors who want high returns and are willing to take high risks with low liquidity.</a:t>
            </a:r>
          </a:p>
          <a:p>
            <a:r>
              <a:rPr lang="en-US" dirty="0" smtClean="0"/>
              <a:t>They then turn around and invest it in unlisted companies, help develop them and then take them public</a:t>
            </a:r>
            <a:r>
              <a:rPr lang="en-US" dirty="0"/>
              <a:t> </a:t>
            </a:r>
            <a:r>
              <a:rPr lang="en-US" dirty="0" smtClean="0"/>
              <a:t>or sell them to other, larger firms.</a:t>
            </a:r>
          </a:p>
          <a:p>
            <a:r>
              <a:rPr lang="en-US" dirty="0" smtClean="0"/>
              <a:t>Most private equity firms work with small and medium-sized enterprises (SMEs).  Some also invest in entrepreneurial start-ups that have just the germ of a business idea or innovation and don’t require large amounts of capital; these are usually called angel investing firms.  Venture capital firms invest in firms that are somewhat larger, have a product and are ready to commercialize their innovative idea.</a:t>
            </a:r>
          </a:p>
          <a:p>
            <a:r>
              <a:rPr lang="en-US" dirty="0" smtClean="0"/>
              <a:t>Although the three investor groups are quite different, and the risk profile is different, we will discuss all three simultaneously.  </a:t>
            </a:r>
          </a:p>
          <a:p>
            <a:r>
              <a:rPr lang="en-US" dirty="0" smtClean="0"/>
              <a:t>In the context of China, we are mainly talking about venture capital firms and PE firms investing in SMEs.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3</a:t>
            </a:fld>
            <a:endParaRPr lang="en-US" dirty="0"/>
          </a:p>
        </p:txBody>
      </p:sp>
    </p:spTree>
    <p:extLst>
      <p:ext uri="{BB962C8B-B14F-4D97-AF65-F5344CB8AC3E}">
        <p14:creationId xmlns:p14="http://schemas.microsoft.com/office/powerpoint/2010/main" val="10196873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private equity?</a:t>
            </a:r>
            <a:endParaRPr lang="en-US" dirty="0"/>
          </a:p>
        </p:txBody>
      </p:sp>
      <p:sp>
        <p:nvSpPr>
          <p:cNvPr id="3" name="Content Placeholder 2"/>
          <p:cNvSpPr>
            <a:spLocks noGrp="1"/>
          </p:cNvSpPr>
          <p:nvPr>
            <p:ph sz="quarter" idx="13"/>
          </p:nvPr>
        </p:nvSpPr>
        <p:spPr/>
        <p:txBody>
          <a:bodyPr>
            <a:normAutofit/>
          </a:bodyPr>
          <a:lstStyle/>
          <a:p>
            <a:r>
              <a:rPr lang="en-US" dirty="0" smtClean="0"/>
              <a:t>PE firms are the </a:t>
            </a:r>
            <a:r>
              <a:rPr lang="en-US" dirty="0"/>
              <a:t>talent scouts </a:t>
            </a:r>
            <a:r>
              <a:rPr lang="en-US" dirty="0" smtClean="0"/>
              <a:t>of company </a:t>
            </a:r>
            <a:r>
              <a:rPr lang="en-US" dirty="0"/>
              <a:t>investment. They </a:t>
            </a:r>
            <a:r>
              <a:rPr lang="en-US" dirty="0" smtClean="0"/>
              <a:t>spend a lot of time assessing </a:t>
            </a:r>
            <a:r>
              <a:rPr lang="en-US" dirty="0"/>
              <a:t>the potential </a:t>
            </a:r>
            <a:r>
              <a:rPr lang="en-US" dirty="0" smtClean="0"/>
              <a:t>of companies</a:t>
            </a:r>
            <a:r>
              <a:rPr lang="en-US" dirty="0"/>
              <a:t>, to understand their </a:t>
            </a:r>
            <a:r>
              <a:rPr lang="en-US" dirty="0" smtClean="0"/>
              <a:t>risks and </a:t>
            </a:r>
            <a:r>
              <a:rPr lang="en-US" dirty="0"/>
              <a:t>how to mitigate them</a:t>
            </a:r>
            <a:r>
              <a:rPr lang="en-US" dirty="0" smtClean="0"/>
              <a:t>. (The Little Book of Private Equity, EVCA).</a:t>
            </a:r>
          </a:p>
          <a:p>
            <a:r>
              <a:rPr lang="en-US" dirty="0" smtClean="0"/>
              <a:t>The idea is to invest in </a:t>
            </a:r>
            <a:r>
              <a:rPr lang="en-US" dirty="0"/>
              <a:t>a company and make it </a:t>
            </a:r>
            <a:r>
              <a:rPr lang="en-US" dirty="0" smtClean="0"/>
              <a:t>more valuable</a:t>
            </a:r>
            <a:r>
              <a:rPr lang="en-US" dirty="0"/>
              <a:t>, over a number of years</a:t>
            </a:r>
            <a:r>
              <a:rPr lang="en-US" dirty="0" smtClean="0"/>
              <a:t>, before </a:t>
            </a:r>
            <a:r>
              <a:rPr lang="en-US" dirty="0"/>
              <a:t>finally selling it to a buyer </a:t>
            </a:r>
            <a:r>
              <a:rPr lang="en-US" dirty="0" smtClean="0"/>
              <a:t>who appreciates </a:t>
            </a:r>
            <a:r>
              <a:rPr lang="en-US" dirty="0"/>
              <a:t>that lasting value </a:t>
            </a:r>
            <a:r>
              <a:rPr lang="en-US" dirty="0" smtClean="0"/>
              <a:t>has been </a:t>
            </a:r>
            <a:r>
              <a:rPr lang="en-US" dirty="0"/>
              <a:t>created</a:t>
            </a:r>
            <a:r>
              <a:rPr lang="en-US" dirty="0" smtClean="0"/>
              <a:t>.</a:t>
            </a:r>
          </a:p>
          <a:p>
            <a:r>
              <a:rPr lang="en-US" dirty="0"/>
              <a:t>These buyers might be </a:t>
            </a:r>
            <a:r>
              <a:rPr lang="en-US" dirty="0" smtClean="0"/>
              <a:t>large conglomerates </a:t>
            </a:r>
            <a:r>
              <a:rPr lang="en-US" dirty="0"/>
              <a:t>and corporations</a:t>
            </a:r>
            <a:r>
              <a:rPr lang="en-US" dirty="0" smtClean="0"/>
              <a:t>, larger </a:t>
            </a:r>
            <a:r>
              <a:rPr lang="en-US" dirty="0"/>
              <a:t>financial investors or </a:t>
            </a:r>
            <a:r>
              <a:rPr lang="en-US" dirty="0" smtClean="0"/>
              <a:t>stock market </a:t>
            </a:r>
            <a:r>
              <a:rPr lang="en-US" dirty="0"/>
              <a:t>investors (through an </a:t>
            </a:r>
            <a:r>
              <a:rPr lang="en-US" dirty="0" smtClean="0"/>
              <a:t>IPO).</a:t>
            </a:r>
          </a:p>
          <a:p>
            <a:r>
              <a:rPr lang="en-US" dirty="0" smtClean="0"/>
              <a:t>In listed companies, managers and owners are separated, and there is often a misalignment of interests.  Managers don’t always act to maximize owners’ wealth.  </a:t>
            </a:r>
          </a:p>
          <a:p>
            <a:r>
              <a:rPr lang="en-US" dirty="0"/>
              <a:t>In private equity, companies </a:t>
            </a:r>
            <a:r>
              <a:rPr lang="en-US" dirty="0" smtClean="0"/>
              <a:t>are owned </a:t>
            </a:r>
            <a:r>
              <a:rPr lang="en-US" dirty="0"/>
              <a:t>by a small number </a:t>
            </a:r>
            <a:r>
              <a:rPr lang="en-US" dirty="0" smtClean="0"/>
              <a:t>of professional </a:t>
            </a:r>
            <a:r>
              <a:rPr lang="en-US" dirty="0"/>
              <a:t>investors, through </a:t>
            </a:r>
            <a:r>
              <a:rPr lang="en-US" dirty="0" smtClean="0"/>
              <a:t>a chain </a:t>
            </a:r>
            <a:r>
              <a:rPr lang="en-US" dirty="0"/>
              <a:t>of command that directly </a:t>
            </a:r>
            <a:r>
              <a:rPr lang="en-US" dirty="0" smtClean="0"/>
              <a:t>links value </a:t>
            </a:r>
            <a:r>
              <a:rPr lang="en-US" dirty="0"/>
              <a:t>with reward, from </a:t>
            </a:r>
            <a:r>
              <a:rPr lang="en-US" dirty="0" smtClean="0"/>
              <a:t>company managers </a:t>
            </a:r>
            <a:r>
              <a:rPr lang="en-US" dirty="0"/>
              <a:t>through to private </a:t>
            </a:r>
            <a:r>
              <a:rPr lang="en-US" dirty="0" smtClean="0"/>
              <a:t>equity fund managers.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4</a:t>
            </a:fld>
            <a:endParaRPr lang="en-US" dirty="0"/>
          </a:p>
        </p:txBody>
      </p:sp>
    </p:spTree>
    <p:extLst>
      <p:ext uri="{BB962C8B-B14F-4D97-AF65-F5344CB8AC3E}">
        <p14:creationId xmlns:p14="http://schemas.microsoft.com/office/powerpoint/2010/main" val="3883373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3149" y="349805"/>
            <a:ext cx="10364451" cy="843995"/>
          </a:xfrm>
        </p:spPr>
        <p:txBody>
          <a:bodyPr/>
          <a:lstStyle/>
          <a:p>
            <a:r>
              <a:rPr lang="en-US" dirty="0" smtClean="0"/>
              <a:t>What is private equity?</a:t>
            </a:r>
            <a:endParaRPr lang="en-US" dirty="0"/>
          </a:p>
        </p:txBody>
      </p:sp>
      <p:sp>
        <p:nvSpPr>
          <p:cNvPr id="3" name="Content Placeholder 2"/>
          <p:cNvSpPr>
            <a:spLocks noGrp="1"/>
          </p:cNvSpPr>
          <p:nvPr>
            <p:ph sz="quarter" idx="13"/>
          </p:nvPr>
        </p:nvSpPr>
        <p:spPr>
          <a:xfrm>
            <a:off x="266700" y="1193800"/>
            <a:ext cx="11341100" cy="5130799"/>
          </a:xfrm>
        </p:spPr>
        <p:txBody>
          <a:bodyPr>
            <a:normAutofit fontScale="92500" lnSpcReduction="10000"/>
          </a:bodyPr>
          <a:lstStyle/>
          <a:p>
            <a:r>
              <a:rPr lang="en-US" dirty="0" smtClean="0"/>
              <a:t>VC/PE fills the void between sources of funds for innovation (e.g. corporations, government bodies, entrepreneur’s friends and family) and traditional lower-cost sources of capital such as the stock market, bond market and banks that are available to ongoing concerns.</a:t>
            </a:r>
          </a:p>
          <a:p>
            <a:r>
              <a:rPr lang="en-US" dirty="0" smtClean="0"/>
              <a:t>VC/PE firms invest for a period of time from 5 to 10 years and expect to make a return of 25% to 35% p.a.  However, 40% of the firms that VC/PE firms invest in may turn out to be unsuccessful, about 40% may do quite well and only 20% may do very well.  Hence the risk profile of a VC/PE firm is quite high.  </a:t>
            </a:r>
          </a:p>
          <a:p>
            <a:r>
              <a:rPr lang="en-US" dirty="0" smtClean="0"/>
              <a:t>PE firms might start out with a 20% to 40% preferred equity ownership which offers downside protection, since they will be paid off before other equity investors.  In addition, the PE investor might be protected against equity dilution if subsequent rounds of financing take place at lower valuations, in the form of anti-dilution clauses called ratchets.  If a company does well, on the other hand, PE investors will have the right to put additional money into the venture at a predetermined price.</a:t>
            </a:r>
          </a:p>
          <a:p>
            <a:r>
              <a:rPr lang="en-US" dirty="0" smtClean="0"/>
              <a:t>For example, </a:t>
            </a:r>
            <a:r>
              <a:rPr lang="en-US" dirty="0" err="1" smtClean="0"/>
              <a:t>Airbnb</a:t>
            </a:r>
            <a:r>
              <a:rPr lang="en-US" dirty="0" smtClean="0"/>
              <a:t> – </a:t>
            </a:r>
            <a:r>
              <a:rPr lang="en-US" dirty="0"/>
              <a:t>a company created </a:t>
            </a:r>
            <a:r>
              <a:rPr lang="en-US" dirty="0" smtClean="0"/>
              <a:t>in 2008 to </a:t>
            </a:r>
            <a:r>
              <a:rPr lang="en-US" dirty="0"/>
              <a:t>help people find spare rooms and couches to sleep </a:t>
            </a:r>
            <a:r>
              <a:rPr lang="en-US" dirty="0" smtClean="0"/>
              <a:t>on -- has a list </a:t>
            </a:r>
            <a:r>
              <a:rPr lang="en-US" dirty="0"/>
              <a:t>of VC </a:t>
            </a:r>
            <a:r>
              <a:rPr lang="en-US" dirty="0" smtClean="0"/>
              <a:t>investors, such as TPG Growth, Sequoia </a:t>
            </a:r>
            <a:r>
              <a:rPr lang="en-US" dirty="0"/>
              <a:t>Capital, the only outside investor in </a:t>
            </a:r>
            <a:r>
              <a:rPr lang="en-US" dirty="0" err="1"/>
              <a:t>WhatsApp</a:t>
            </a:r>
            <a:r>
              <a:rPr lang="en-US" dirty="0"/>
              <a:t>; Andreessen Horowitz, an early backer of Facebook; Founders Fund; and </a:t>
            </a:r>
            <a:r>
              <a:rPr lang="en-US" dirty="0" smtClean="0"/>
              <a:t>the </a:t>
            </a:r>
            <a:r>
              <a:rPr lang="en-US" dirty="0"/>
              <a:t>actor Ashton Kutcher. Its </a:t>
            </a:r>
            <a:r>
              <a:rPr lang="en-US" dirty="0" smtClean="0"/>
              <a:t>2012 fund-raising round </a:t>
            </a:r>
            <a:r>
              <a:rPr lang="en-US" dirty="0"/>
              <a:t>valued the company at $2.5 billion. </a:t>
            </a:r>
            <a:r>
              <a:rPr lang="en-US" dirty="0" smtClean="0"/>
              <a:t> It’s 2014 round is </a:t>
            </a:r>
            <a:r>
              <a:rPr lang="en-US" dirty="0"/>
              <a:t>raising $400 million in </a:t>
            </a:r>
            <a:r>
              <a:rPr lang="en-US" dirty="0" smtClean="0"/>
              <a:t>new capital, which is likely to </a:t>
            </a:r>
            <a:r>
              <a:rPr lang="en-US" dirty="0"/>
              <a:t>value it at more than $10 </a:t>
            </a:r>
            <a:r>
              <a:rPr lang="en-US" dirty="0" smtClean="0"/>
              <a:t>billion.  Sequoia Capital invested $600K in the second round of financing in 2009 and continued to invest in 2010 and 2011. </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5</a:t>
            </a:fld>
            <a:endParaRPr lang="en-US" dirty="0"/>
          </a:p>
        </p:txBody>
      </p:sp>
    </p:spTree>
    <p:extLst>
      <p:ext uri="{BB962C8B-B14F-4D97-AF65-F5344CB8AC3E}">
        <p14:creationId xmlns:p14="http://schemas.microsoft.com/office/powerpoint/2010/main" val="33508832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VC In the beginning</a:t>
            </a:r>
            <a:endParaRPr lang="en-US" dirty="0"/>
          </a:p>
        </p:txBody>
      </p:sp>
      <p:sp>
        <p:nvSpPr>
          <p:cNvPr id="3" name="Content Placeholder 2"/>
          <p:cNvSpPr>
            <a:spLocks noGrp="1"/>
          </p:cNvSpPr>
          <p:nvPr>
            <p:ph sz="quarter" idx="13"/>
          </p:nvPr>
        </p:nvSpPr>
        <p:spPr>
          <a:xfrm>
            <a:off x="913774" y="1663700"/>
            <a:ext cx="10363826" cy="4221285"/>
          </a:xfrm>
        </p:spPr>
        <p:txBody>
          <a:bodyPr>
            <a:normAutofit fontScale="92500" lnSpcReduction="20000"/>
          </a:bodyPr>
          <a:lstStyle/>
          <a:p>
            <a:r>
              <a:rPr lang="en-US" dirty="0" smtClean="0"/>
              <a:t>In the mid-1980s, the central government decided to sponsor local venture capital funds as part of the overall reforms in China’s science and technology sector.  These initiatives were in the areas of basic research, high technology R&amp;D, technology innovation and commercialization, construction of scientific research infrastructure, and development of human resources in science and technology.  These programs were driven by the Ministry of Science and Technology (MOST), the National Natural Science Foundation and the Ministry of Finance.</a:t>
            </a:r>
          </a:p>
          <a:p>
            <a:r>
              <a:rPr lang="en-US" dirty="0" smtClean="0"/>
              <a:t>These initiatives led to the creation of many government-funded VC firms.</a:t>
            </a:r>
          </a:p>
          <a:p>
            <a:r>
              <a:rPr lang="en-US" dirty="0" smtClean="0"/>
              <a:t>However these companies were staffed with government officials and SOE managers without previous VC/invest experience; in addition, there was a lot of bureaucracy and a government agenda.  </a:t>
            </a:r>
          </a:p>
          <a:p>
            <a:r>
              <a:rPr lang="en-US" dirty="0" smtClean="0"/>
              <a:t>This was  a mechanism for the government to try to drive macroeconomic growth y encouraging technology innovation and commercialization.</a:t>
            </a:r>
          </a:p>
          <a:p>
            <a:r>
              <a:rPr lang="en-US" dirty="0" smtClean="0"/>
              <a:t>As a result, most of these funds failed, notably the China New Technology Venture Investment Company, which was founded in 1985 and which went bankrupt in 1997.</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6</a:t>
            </a:fld>
            <a:endParaRPr lang="en-US" dirty="0"/>
          </a:p>
        </p:txBody>
      </p:sp>
    </p:spTree>
    <p:extLst>
      <p:ext uri="{BB962C8B-B14F-4D97-AF65-F5344CB8AC3E}">
        <p14:creationId xmlns:p14="http://schemas.microsoft.com/office/powerpoint/2010/main" val="3210371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
            </a:r>
            <a:r>
              <a:rPr lang="en-US" sz="2400" dirty="0" smtClean="0"/>
              <a:t>OST</a:t>
            </a:r>
            <a:r>
              <a:rPr lang="en-US" dirty="0" smtClean="0"/>
              <a:t> programs to support innovation</a:t>
            </a:r>
            <a:endParaRPr lang="en-US" dirty="0"/>
          </a:p>
        </p:txBody>
      </p:sp>
      <p:sp>
        <p:nvSpPr>
          <p:cNvPr id="3" name="Content Placeholder 2"/>
          <p:cNvSpPr>
            <a:spLocks noGrp="1"/>
          </p:cNvSpPr>
          <p:nvPr>
            <p:ph sz="quarter" idx="13"/>
          </p:nvPr>
        </p:nvSpPr>
        <p:spPr>
          <a:xfrm>
            <a:off x="558800" y="1270000"/>
            <a:ext cx="11328400" cy="4635500"/>
          </a:xfrm>
        </p:spPr>
        <p:txBody>
          <a:bodyPr>
            <a:normAutofit fontScale="85000" lnSpcReduction="10000"/>
          </a:bodyPr>
          <a:lstStyle/>
          <a:p>
            <a:r>
              <a:rPr lang="en-US" dirty="0" smtClean="0"/>
              <a:t>However, many of these initial programs survived and went on to be the seeds for innovation.  For example, the Torch program from MOST is a very successful entrepreneurial program.  </a:t>
            </a:r>
            <a:r>
              <a:rPr lang="en-US" dirty="0"/>
              <a:t>Its objective is to support </a:t>
            </a:r>
            <a:r>
              <a:rPr lang="en-US" dirty="0" smtClean="0"/>
              <a:t>high-tech </a:t>
            </a:r>
            <a:r>
              <a:rPr lang="en-US" dirty="0"/>
              <a:t>industrialization, focusing on promoting indigenous </a:t>
            </a:r>
            <a:r>
              <a:rPr lang="en-US" dirty="0" smtClean="0"/>
              <a:t>innovation.  </a:t>
            </a:r>
          </a:p>
          <a:p>
            <a:r>
              <a:rPr lang="en-US" dirty="0" smtClean="0"/>
              <a:t>In the last decade, the Torch program has managed to break free of the government bureaucracy and is being run like a startup.  Torch has four major parts – innovation clusters, Technology Business Incubators, Seed Funding (</a:t>
            </a:r>
            <a:r>
              <a:rPr lang="en-US" dirty="0" err="1" smtClean="0"/>
              <a:t>Innofund</a:t>
            </a:r>
            <a:r>
              <a:rPr lang="en-US" dirty="0" smtClean="0"/>
              <a:t>) and Venture Guiding Fund.</a:t>
            </a:r>
          </a:p>
          <a:p>
            <a:r>
              <a:rPr lang="en-US" dirty="0" smtClean="0"/>
              <a:t>Industries have a competitive advantage when companies are clustered in a single geographical location, where firms can learn from each other, such as in Silicon Valley for technology, Hollywood for movies, Milan for fashion and New York for finance.  The Torch program intentionally creates innovation clusters in the form of Science and Technology Industrial Parks, Software Parks and Productivity Promotion Centers.  A prominent example is </a:t>
            </a:r>
            <a:r>
              <a:rPr lang="en-US" dirty="0" err="1" smtClean="0"/>
              <a:t>Zhongguancun</a:t>
            </a:r>
            <a:r>
              <a:rPr lang="en-US" dirty="0" smtClean="0"/>
              <a:t> Science Park in Beijing, which has become China’s Silicon Valley.</a:t>
            </a:r>
          </a:p>
          <a:p>
            <a:r>
              <a:rPr lang="en-US" dirty="0" smtClean="0"/>
              <a:t>Inside these clusters are located incubators which provide startups with office space, access to university technology transfer, etc.</a:t>
            </a:r>
          </a:p>
          <a:p>
            <a:r>
              <a:rPr lang="en-US" dirty="0" err="1" smtClean="0"/>
              <a:t>Innofund</a:t>
            </a:r>
            <a:r>
              <a:rPr lang="en-US" dirty="0" smtClean="0"/>
              <a:t> offers grants, loan interest subsidies and equity investment for early stage technology companies that have innovative technology, but are too early for commercial funding from banks or VCs (angel funding).</a:t>
            </a:r>
          </a:p>
          <a:p>
            <a:r>
              <a:rPr lang="en-US" dirty="0" smtClean="0"/>
              <a:t>The Venture Guiding Fund, set up by MOST invests directly in VC funds and also co-invests with other VC funds; in other cases it provides downside insurance for VC funds to enable them to take risks.</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7</a:t>
            </a:fld>
            <a:endParaRPr lang="en-US" dirty="0"/>
          </a:p>
        </p:txBody>
      </p:sp>
      <p:sp>
        <p:nvSpPr>
          <p:cNvPr id="6" name="TextBox 5"/>
          <p:cNvSpPr txBox="1"/>
          <p:nvPr/>
        </p:nvSpPr>
        <p:spPr>
          <a:xfrm>
            <a:off x="2564292" y="6337299"/>
            <a:ext cx="8331200" cy="646331"/>
          </a:xfrm>
          <a:prstGeom prst="rect">
            <a:avLst/>
          </a:prstGeom>
          <a:noFill/>
        </p:spPr>
        <p:txBody>
          <a:bodyPr wrap="square" rtlCol="0">
            <a:spAutoFit/>
          </a:bodyPr>
          <a:lstStyle/>
          <a:p>
            <a:r>
              <a:rPr lang="en-US" dirty="0" smtClean="0"/>
              <a:t>Steven Blank, </a:t>
            </a:r>
            <a:r>
              <a:rPr lang="en-US" u="sng" dirty="0">
                <a:hlinkClick r:id="rId2"/>
              </a:rPr>
              <a:t>http://steveblank.com/2013/04/10/china-the-sleeper-awakens/</a:t>
            </a:r>
            <a:r>
              <a:rPr lang="en-US" dirty="0"/>
              <a:t> </a:t>
            </a:r>
          </a:p>
          <a:p>
            <a:endParaRPr lang="en-US" dirty="0"/>
          </a:p>
        </p:txBody>
      </p:sp>
    </p:spTree>
    <p:extLst>
      <p:ext uri="{BB962C8B-B14F-4D97-AF65-F5344CB8AC3E}">
        <p14:creationId xmlns:p14="http://schemas.microsoft.com/office/powerpoint/2010/main" val="30118025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Commercially driven PE/VC in the 1990</a:t>
            </a:r>
            <a:r>
              <a:rPr lang="en-US" sz="2400" dirty="0" smtClean="0"/>
              <a:t>s</a:t>
            </a:r>
            <a:endParaRPr lang="en-US" sz="2400" dirty="0"/>
          </a:p>
        </p:txBody>
      </p:sp>
      <p:sp>
        <p:nvSpPr>
          <p:cNvPr id="3" name="Content Placeholder 2"/>
          <p:cNvSpPr>
            <a:spLocks noGrp="1"/>
          </p:cNvSpPr>
          <p:nvPr>
            <p:ph sz="quarter" idx="13"/>
          </p:nvPr>
        </p:nvSpPr>
        <p:spPr>
          <a:xfrm>
            <a:off x="679937" y="1423377"/>
            <a:ext cx="10843847" cy="4356099"/>
          </a:xfrm>
        </p:spPr>
        <p:txBody>
          <a:bodyPr>
            <a:normAutofit fontScale="92500" lnSpcReduction="20000"/>
          </a:bodyPr>
          <a:lstStyle/>
          <a:p>
            <a:r>
              <a:rPr lang="en-US" dirty="0" smtClean="0"/>
              <a:t>Once the government realized that the government couldn’t successfully operate VC funds, Chinese banks stepped in, with local governments often acting as guarantors.  The Technology Industrial Parks and incubators made it easier for banks to fund such ventures.</a:t>
            </a:r>
          </a:p>
          <a:p>
            <a:r>
              <a:rPr lang="en-US" dirty="0" smtClean="0"/>
              <a:t>International Data Group (IDG) formed the first foreign venture fund to operate in China.  95% of the funds were foreign funds.</a:t>
            </a:r>
          </a:p>
          <a:p>
            <a:r>
              <a:rPr lang="en-US" dirty="0" smtClean="0"/>
              <a:t>The reasons for this timing are manifold.</a:t>
            </a:r>
          </a:p>
          <a:p>
            <a:pPr lvl="1"/>
            <a:r>
              <a:rPr lang="en-US" dirty="0" smtClean="0"/>
              <a:t>The Shanghai Stock Exchange opened in December 1990</a:t>
            </a:r>
          </a:p>
          <a:p>
            <a:pPr lvl="1"/>
            <a:r>
              <a:rPr lang="en-US" dirty="0" smtClean="0"/>
              <a:t>The Shenzhen Stock Exchange opened in April 1991.</a:t>
            </a:r>
          </a:p>
          <a:p>
            <a:pPr lvl="1"/>
            <a:r>
              <a:rPr lang="en-US" dirty="0" smtClean="0"/>
              <a:t>In 1992, Deng Xiao Peng went on his southern tour, declaring “black or white cat, it is a good cat as long as it catches the mouse.”  Capitalism with Chinese characteristics.</a:t>
            </a:r>
          </a:p>
          <a:p>
            <a:pPr lvl="1"/>
            <a:r>
              <a:rPr lang="en-US" dirty="0" smtClean="0"/>
              <a:t>Greater SOE autonomy, price reforms and the opening of the Chinese economy to the world.</a:t>
            </a:r>
          </a:p>
          <a:p>
            <a:pPr lvl="1"/>
            <a:r>
              <a:rPr lang="en-US" dirty="0" smtClean="0"/>
              <a:t>The Chinese economy grew at a rate of 11% from 1991 to 1994.</a:t>
            </a:r>
          </a:p>
          <a:p>
            <a:pPr lvl="1"/>
            <a:r>
              <a:rPr lang="en-US" dirty="0" smtClean="0"/>
              <a:t>Chinese firms had begun to list on overseas stock exchanges; in October 1992, Brilliance Automotive (an SOE) listed on the NYSE, followed by nine IPOs the following year on the HKSE.</a:t>
            </a:r>
          </a:p>
          <a:p>
            <a:r>
              <a:rPr lang="en-US" dirty="0" smtClean="0"/>
              <a:t>These reasons can be summarized in two broad ways: one, the Chinese economy was opening up, and two, exit options were increasing.</a:t>
            </a:r>
            <a:endParaRPr lang="en-US" dirty="0"/>
          </a:p>
        </p:txBody>
      </p:sp>
      <p:sp>
        <p:nvSpPr>
          <p:cNvPr id="4" name="Footer Placeholder 3"/>
          <p:cNvSpPr>
            <a:spLocks noGrp="1"/>
          </p:cNvSpPr>
          <p:nvPr>
            <p:ph type="ftr" sz="quarter" idx="11"/>
          </p:nvPr>
        </p:nvSpPr>
        <p:spPr/>
        <p:txBody>
          <a:bodyPr/>
          <a:lstStyle/>
          <a:p>
            <a:r>
              <a:rPr lang="en-US" dirty="0"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8</a:t>
            </a:fld>
            <a:endParaRPr lang="en-US" dirty="0"/>
          </a:p>
        </p:txBody>
      </p:sp>
    </p:spTree>
    <p:extLst>
      <p:ext uri="{BB962C8B-B14F-4D97-AF65-F5344CB8AC3E}">
        <p14:creationId xmlns:p14="http://schemas.microsoft.com/office/powerpoint/2010/main" val="2250562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Failure of early </a:t>
            </a:r>
            <a:r>
              <a:rPr lang="en-US" dirty="0" err="1" smtClean="0"/>
              <a:t>Vc</a:t>
            </a:r>
            <a:r>
              <a:rPr lang="en-US" dirty="0" smtClean="0"/>
              <a:t>/PE funds</a:t>
            </a:r>
            <a:endParaRPr lang="en-US" dirty="0"/>
          </a:p>
        </p:txBody>
      </p:sp>
      <p:sp>
        <p:nvSpPr>
          <p:cNvPr id="3" name="Content Placeholder 2"/>
          <p:cNvSpPr>
            <a:spLocks noGrp="1"/>
          </p:cNvSpPr>
          <p:nvPr>
            <p:ph sz="quarter" idx="13"/>
          </p:nvPr>
        </p:nvSpPr>
        <p:spPr>
          <a:xfrm>
            <a:off x="913774" y="1663700"/>
            <a:ext cx="10363826" cy="4373685"/>
          </a:xfrm>
        </p:spPr>
        <p:txBody>
          <a:bodyPr>
            <a:normAutofit fontScale="92500" lnSpcReduction="20000"/>
          </a:bodyPr>
          <a:lstStyle/>
          <a:p>
            <a:r>
              <a:rPr lang="en-US" dirty="0" smtClean="0"/>
              <a:t>Asian Strategic Investment Management Company (ASIMCO), a VC firm founded by Jack </a:t>
            </a:r>
            <a:r>
              <a:rPr lang="en-US" dirty="0" err="1" smtClean="0"/>
              <a:t>Perkowski</a:t>
            </a:r>
            <a:r>
              <a:rPr lang="en-US" dirty="0" smtClean="0"/>
              <a:t>, in 1994, was one of the first foreign ventures into China.  This was an automotive parts company that planned to consolidate the numerous small firms in the industry.  Although ASIMCO is very successful today, it did not make much headway for quite some time.</a:t>
            </a:r>
          </a:p>
          <a:p>
            <a:r>
              <a:rPr lang="en-US" dirty="0" smtClean="0"/>
              <a:t>Other VC firms were even less successful mainly due to the fact that these fund managers did not realize the difficulties of investing in the Chinese business environment of that time.</a:t>
            </a:r>
          </a:p>
          <a:p>
            <a:r>
              <a:rPr lang="en-US" dirty="0" smtClean="0"/>
              <a:t>One of the big issues that VC firms faced was because they chose to create joint ventures with SOEs as a way to resolve the problem of creating deal flow, i.e. finding new companies to invest in.</a:t>
            </a:r>
          </a:p>
          <a:p>
            <a:r>
              <a:rPr lang="en-US" dirty="0" smtClean="0"/>
              <a:t>In developed capital markets, PE and VC  investors rely on their reputation, on proprietary deal sourcing networks and on market intermediaries such as investment banks, accounting firms and law firms.</a:t>
            </a:r>
          </a:p>
          <a:p>
            <a:r>
              <a:rPr lang="en-US" dirty="0" smtClean="0"/>
              <a:t>In China, this infrastructure did not really exist and foreign investors had no existing deal flow structure to rely upon to source transactions.  Hence PE/VC firms sought to speed up the process by leveraging SOE relationships.  Furthermore, they also sought these connections as insurance against state expropriation.</a:t>
            </a:r>
            <a:endParaRPr lang="en-US" dirty="0"/>
          </a:p>
        </p:txBody>
      </p:sp>
      <p:sp>
        <p:nvSpPr>
          <p:cNvPr id="4" name="Footer Placeholder 3"/>
          <p:cNvSpPr>
            <a:spLocks noGrp="1"/>
          </p:cNvSpPr>
          <p:nvPr>
            <p:ph type="ftr" sz="quarter" idx="11"/>
          </p:nvPr>
        </p:nvSpPr>
        <p:spPr/>
        <p:txBody>
          <a:bodyPr/>
          <a:lstStyle/>
          <a:p>
            <a:r>
              <a:rPr lang="en-US" smtClean="0"/>
              <a:t>P.V. Viswanath</a:t>
            </a:r>
            <a:endParaRPr lang="en-US" dirty="0"/>
          </a:p>
        </p:txBody>
      </p:sp>
      <p:sp>
        <p:nvSpPr>
          <p:cNvPr id="5" name="Slide Number Placeholder 4"/>
          <p:cNvSpPr>
            <a:spLocks noGrp="1"/>
          </p:cNvSpPr>
          <p:nvPr>
            <p:ph type="sldNum" sz="quarter" idx="12"/>
          </p:nvPr>
        </p:nvSpPr>
        <p:spPr/>
        <p:txBody>
          <a:bodyPr/>
          <a:lstStyle/>
          <a:p>
            <a:fld id="{FE248736-F942-4936-A07E-F5A3D144938B}" type="slidenum">
              <a:rPr lang="en-US" smtClean="0"/>
              <a:pPr/>
              <a:t>9</a:t>
            </a:fld>
            <a:endParaRPr lang="en-US" dirty="0"/>
          </a:p>
        </p:txBody>
      </p:sp>
    </p:spTree>
    <p:extLst>
      <p:ext uri="{BB962C8B-B14F-4D97-AF65-F5344CB8AC3E}">
        <p14:creationId xmlns:p14="http://schemas.microsoft.com/office/powerpoint/2010/main" val="3436685409"/>
      </p:ext>
    </p:extLst>
  </p:cSld>
  <p:clrMapOvr>
    <a:masterClrMapping/>
  </p:clrMapOvr>
</p:sld>
</file>

<file path=ppt/theme/theme1.xml><?xml version="1.0" encoding="utf-8"?>
<a:theme xmlns:a="http://schemas.openxmlformats.org/drawingml/2006/main" name="Droplet">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anded Edge">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17779" dir="5400000" rotWithShape="0">
              <a:srgbClr val="000000">
                <a:alpha val="4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92000"/>
                <a:satMod val="180000"/>
                <a:lumMod val="114000"/>
              </a:schemeClr>
            </a:gs>
            <a:gs pos="100000">
              <a:schemeClr val="phClr">
                <a:shade val="92000"/>
                <a:satMod val="170000"/>
                <a:lumMod val="96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DEB094D4-7FD8-4F86-93D5-B0F1341EF58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TC104033925[[fn=Droplet]]</Template>
  <TotalTime>8285</TotalTime>
  <Words>3755</Words>
  <Application>Microsoft Office PowerPoint</Application>
  <PresentationFormat>Widescreen</PresentationFormat>
  <Paragraphs>146</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方正舒体</vt:lpstr>
      <vt:lpstr>Arial</vt:lpstr>
      <vt:lpstr>Calibri</vt:lpstr>
      <vt:lpstr>Georgia</vt:lpstr>
      <vt:lpstr>Droplet</vt:lpstr>
      <vt:lpstr>Venture capital and private Equity in china</vt:lpstr>
      <vt:lpstr>Learning objectives</vt:lpstr>
      <vt:lpstr>What is Private equity?</vt:lpstr>
      <vt:lpstr>What is private equity?</vt:lpstr>
      <vt:lpstr>What is private equity?</vt:lpstr>
      <vt:lpstr>VC In the beginning</vt:lpstr>
      <vt:lpstr>MOST programs to support innovation</vt:lpstr>
      <vt:lpstr>Commercially driven PE/VC in the 1990s</vt:lpstr>
      <vt:lpstr>Failure of early Vc/PE funds</vt:lpstr>
      <vt:lpstr>Failure of early Vc/PE funds</vt:lpstr>
      <vt:lpstr>Failure of early vc/pe funds</vt:lpstr>
      <vt:lpstr>Exit problems</vt:lpstr>
      <vt:lpstr>Solutions to Exit problems</vt:lpstr>
      <vt:lpstr>Private company deals: the start</vt:lpstr>
      <vt:lpstr>PowerPoint Presentation</vt:lpstr>
      <vt:lpstr>RMB funds vs dollar funds</vt:lpstr>
      <vt:lpstr>China’s vc industry today</vt:lpstr>
      <vt:lpstr>Problems in the Chinese VC ecosystem</vt:lpstr>
      <vt:lpstr>Themes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financial markets</dc:title>
  <dc:creator>Viswanath, Prof. Plachikkat</dc:creator>
  <cp:lastModifiedBy>Viswanath, Prof. Plachikkat</cp:lastModifiedBy>
  <cp:revision>268</cp:revision>
  <cp:lastPrinted>2014-03-24T16:47:31Z</cp:lastPrinted>
  <dcterms:created xsi:type="dcterms:W3CDTF">2013-10-10T23:19:29Z</dcterms:created>
  <dcterms:modified xsi:type="dcterms:W3CDTF">2014-04-24T01:57:43Z</dcterms:modified>
</cp:coreProperties>
</file>