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28"/>
  </p:notesMasterIdLst>
  <p:handoutMasterIdLst>
    <p:handoutMasterId r:id="rId29"/>
  </p:handoutMasterIdLst>
  <p:sldIdLst>
    <p:sldId id="256" r:id="rId2"/>
    <p:sldId id="280" r:id="rId3"/>
    <p:sldId id="271" r:id="rId4"/>
    <p:sldId id="272" r:id="rId5"/>
    <p:sldId id="279" r:id="rId6"/>
    <p:sldId id="273" r:id="rId7"/>
    <p:sldId id="274" r:id="rId8"/>
    <p:sldId id="275" r:id="rId9"/>
    <p:sldId id="276" r:id="rId10"/>
    <p:sldId id="258" r:id="rId11"/>
    <p:sldId id="257" r:id="rId12"/>
    <p:sldId id="259" r:id="rId13"/>
    <p:sldId id="261" r:id="rId14"/>
    <p:sldId id="260" r:id="rId15"/>
    <p:sldId id="262" r:id="rId16"/>
    <p:sldId id="263" r:id="rId17"/>
    <p:sldId id="264" r:id="rId18"/>
    <p:sldId id="265" r:id="rId19"/>
    <p:sldId id="266" r:id="rId20"/>
    <p:sldId id="267" r:id="rId21"/>
    <p:sldId id="268" r:id="rId22"/>
    <p:sldId id="269" r:id="rId23"/>
    <p:sldId id="270" r:id="rId24"/>
    <p:sldId id="278" r:id="rId25"/>
    <p:sldId id="277" r:id="rId26"/>
    <p:sldId id="281" r:id="rId2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53" autoAdjust="0"/>
    <p:restoredTop sz="96362" autoAdjust="0"/>
  </p:normalViewPr>
  <p:slideViewPr>
    <p:cSldViewPr snapToGrid="0">
      <p:cViewPr varScale="1">
        <p:scale>
          <a:sx n="76" d="100"/>
          <a:sy n="76" d="100"/>
        </p:scale>
        <p:origin x="132" y="978"/>
      </p:cViewPr>
      <p:guideLst/>
    </p:cSldViewPr>
  </p:slideViewPr>
  <p:outlineViewPr>
    <p:cViewPr>
      <p:scale>
        <a:sx n="33" d="100"/>
        <a:sy n="33" d="100"/>
      </p:scale>
      <p:origin x="0" y="-1259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E27CEE94-147A-45DD-8E0D-2802A7CE2130}" type="datetimeFigureOut">
              <a:rPr lang="en-US" smtClean="0"/>
              <a:t>4/3/2014</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118CDFCA-5FC9-4AF4-A30D-736CF0710741}" type="slidenum">
              <a:rPr lang="en-US" smtClean="0"/>
              <a:t>‹#›</a:t>
            </a:fld>
            <a:endParaRPr lang="en-US"/>
          </a:p>
        </p:txBody>
      </p:sp>
    </p:spTree>
    <p:extLst>
      <p:ext uri="{BB962C8B-B14F-4D97-AF65-F5344CB8AC3E}">
        <p14:creationId xmlns:p14="http://schemas.microsoft.com/office/powerpoint/2010/main" val="2993150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AE03CBEF-4042-40D9-B0E2-92C7F9D4BA82}" type="datetimeFigureOut">
              <a:rPr lang="en-US" smtClean="0"/>
              <a:t>4/3/2014</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D5E067C-D283-41E4-9467-0F7CB4708635}" type="slidenum">
              <a:rPr lang="en-US" smtClean="0"/>
              <a:t>‹#›</a:t>
            </a:fld>
            <a:endParaRPr lang="en-US"/>
          </a:p>
        </p:txBody>
      </p:sp>
    </p:spTree>
    <p:extLst>
      <p:ext uri="{BB962C8B-B14F-4D97-AF65-F5344CB8AC3E}">
        <p14:creationId xmlns:p14="http://schemas.microsoft.com/office/powerpoint/2010/main" val="2350760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E6C4767-A5CC-49A7-975E-DC2DE5A422E4}"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8003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E7CD96-8336-4A49-97CF-B11AC5BBE7D3}"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71026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77ACC9-0F1C-4B28-BC78-7FD91063D950}"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64622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2B8764-9CC4-4A84-8BF4-EA73A24B1314}"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30510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0E397D-BA14-4992-BEA1-2868B969DC6E}"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1509660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14A0DE-BF25-4E18-AFCA-606F058D6788}"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66916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A03F4D-57D5-4D33-AE8F-3C5BACC17B09}"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2011276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68DE9B-3083-4DC0-9B58-C1DD71CD1C38}"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16033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4229BB-85C0-44CB-A267-E10017720BD4}"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7188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149" y="349805"/>
            <a:ext cx="10364451" cy="1085295"/>
          </a:xfrm>
        </p:spPr>
        <p:txBody>
          <a:bodyPr/>
          <a:lstStyle/>
          <a:p>
            <a:r>
              <a:rPr lang="en-US" dirty="0" smtClean="0"/>
              <a:t>Click to edit Master title style</a:t>
            </a:r>
            <a:endParaRPr lang="en-US" dirty="0"/>
          </a:p>
        </p:txBody>
      </p:sp>
      <p:sp>
        <p:nvSpPr>
          <p:cNvPr id="12" name="Content Placeholder 2"/>
          <p:cNvSpPr>
            <a:spLocks noGrp="1"/>
          </p:cNvSpPr>
          <p:nvPr>
            <p:ph sz="quarter" idx="13"/>
          </p:nvPr>
        </p:nvSpPr>
        <p:spPr>
          <a:xfrm>
            <a:off x="913774" y="1663700"/>
            <a:ext cx="10363826" cy="4127499"/>
          </a:xfrm>
        </p:spPr>
        <p:txBody>
          <a:bodyPr/>
          <a:lstStyle>
            <a:lvl1pPr>
              <a:lnSpc>
                <a:spcPct val="100000"/>
              </a:lnSpc>
              <a:spcBef>
                <a:spcPts val="500"/>
              </a:spcBef>
              <a:defRPr cap="none" baseline="0"/>
            </a:lvl1pPr>
            <a:lvl2pPr>
              <a:lnSpc>
                <a:spcPct val="100000"/>
              </a:lnSpc>
              <a:defRPr cap="none" baseline="0"/>
            </a:lvl2pPr>
            <a:lvl3pPr>
              <a:lnSpc>
                <a:spcPct val="100000"/>
              </a:lnSpc>
              <a:defRPr cap="none" baseline="0"/>
            </a:lvl3pPr>
            <a:lvl4pPr>
              <a:lnSpc>
                <a:spcPct val="100000"/>
              </a:lnSpc>
              <a:defRPr cap="none" baseline="0"/>
            </a:lvl4pPr>
            <a:lvl5pPr>
              <a:lnSpc>
                <a:spcPct val="100000"/>
              </a:lnSpc>
              <a:defRPr cap="none"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2B6FED-0ABE-4B83-AE05-763F9D180646}" type="datetime1">
              <a:rPr lang="en-US" smtClean="0"/>
              <a:t>4/3/2014</a:t>
            </a:fld>
            <a:endParaRPr lang="en-US" dirty="0"/>
          </a:p>
        </p:txBody>
      </p:sp>
      <p:sp>
        <p:nvSpPr>
          <p:cNvPr id="5" name="Footer Placeholder 4"/>
          <p:cNvSpPr>
            <a:spLocks noGrp="1"/>
          </p:cNvSpPr>
          <p:nvPr>
            <p:ph type="ftr" sz="quarter" idx="11"/>
          </p:nvPr>
        </p:nvSpPr>
        <p:spPr>
          <a:xfrm>
            <a:off x="913776" y="6142037"/>
            <a:ext cx="6672887" cy="365125"/>
          </a:xfrm>
        </p:spPr>
        <p:txBody>
          <a:bodyPr/>
          <a:lstStyle>
            <a:lvl1pPr>
              <a:defRPr sz="1600"/>
            </a:lvl1pPr>
          </a:lstStyle>
          <a:p>
            <a:r>
              <a:rPr lang="en-US" dirty="0" smtClean="0"/>
              <a:t>P.V. Viswanath</a:t>
            </a:r>
            <a:endParaRPr lang="en-US" dirty="0"/>
          </a:p>
        </p:txBody>
      </p:sp>
      <p:sp>
        <p:nvSpPr>
          <p:cNvPr id="6" name="Slide Number Placeholder 5"/>
          <p:cNvSpPr>
            <a:spLocks noGrp="1"/>
          </p:cNvSpPr>
          <p:nvPr>
            <p:ph type="sldNum" sz="quarter" idx="12"/>
          </p:nvPr>
        </p:nvSpPr>
        <p:spPr>
          <a:xfrm>
            <a:off x="10513385" y="6154737"/>
            <a:ext cx="764215" cy="365125"/>
          </a:xfrm>
        </p:spPr>
        <p:txBody>
          <a:bodyPr/>
          <a:lstStyle>
            <a:lvl1pPr>
              <a:defRPr sz="1600"/>
            </a:lvl1pPr>
          </a:lstStyle>
          <a:p>
            <a:fld id="{FE248736-F942-4936-A07E-F5A3D144938B}" type="slidenum">
              <a:rPr lang="en-US" smtClean="0"/>
              <a:pPr/>
              <a:t>‹#›</a:t>
            </a:fld>
            <a:endParaRPr lang="en-US" dirty="0"/>
          </a:p>
        </p:txBody>
      </p:sp>
    </p:spTree>
    <p:extLst>
      <p:ext uri="{BB962C8B-B14F-4D97-AF65-F5344CB8AC3E}">
        <p14:creationId xmlns:p14="http://schemas.microsoft.com/office/powerpoint/2010/main" val="11876619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C25D6-5B2C-4604-A878-E0247D53E9AF}"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Presentation to Confucius Institute Seminar, P.V. Viswanath</a:t>
            </a:r>
            <a:endParaRPr lang="en-US"/>
          </a:p>
        </p:txBody>
      </p:sp>
      <p:sp>
        <p:nvSpPr>
          <p:cNvPr id="6" name="Slide Number Placeholder 5"/>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410929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2BE99F-FECE-4D09-B599-1747A116EC98}"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67324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2AED9A-4574-43F2-ABD1-578167E75D3F}" type="datetime1">
              <a:rPr lang="en-US" smtClean="0"/>
              <a:t>4/3/2014</a:t>
            </a:fld>
            <a:endParaRPr lang="en-US"/>
          </a:p>
        </p:txBody>
      </p:sp>
      <p:sp>
        <p:nvSpPr>
          <p:cNvPr id="8" name="Footer Placeholder 7"/>
          <p:cNvSpPr>
            <a:spLocks noGrp="1"/>
          </p:cNvSpPr>
          <p:nvPr>
            <p:ph type="ftr" sz="quarter" idx="11"/>
          </p:nvPr>
        </p:nvSpPr>
        <p:spPr/>
        <p:txBody>
          <a:bodyPr/>
          <a:lstStyle/>
          <a:p>
            <a:r>
              <a:rPr lang="en-US" smtClean="0"/>
              <a:t>Presentation to Confucius Institute Seminar, P.V. Viswanath</a:t>
            </a:r>
            <a:endParaRPr lang="en-US"/>
          </a:p>
        </p:txBody>
      </p:sp>
      <p:sp>
        <p:nvSpPr>
          <p:cNvPr id="9" name="Slide Number Placeholder 8"/>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76510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DD7C74-0430-4DD2-A52F-3392BF583DDE}"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Presentation to Confucius Institute Seminar, P.V. Viswanath</a:t>
            </a:r>
            <a:endParaRPr lang="en-US"/>
          </a:p>
        </p:txBody>
      </p:sp>
      <p:sp>
        <p:nvSpPr>
          <p:cNvPr id="5" name="Slide Number Placeholder 4"/>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88573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8289E7D-08B3-4C1F-B4DA-C4827DA0F6D1}" type="datetime1">
              <a:rPr lang="en-US" smtClean="0"/>
              <a:t>4/3/2014</a:t>
            </a:fld>
            <a:endParaRPr lang="en-US"/>
          </a:p>
        </p:txBody>
      </p:sp>
      <p:sp>
        <p:nvSpPr>
          <p:cNvPr id="3" name="Footer Placeholder 2"/>
          <p:cNvSpPr>
            <a:spLocks noGrp="1"/>
          </p:cNvSpPr>
          <p:nvPr>
            <p:ph type="ftr" sz="quarter" idx="11"/>
          </p:nvPr>
        </p:nvSpPr>
        <p:spPr/>
        <p:txBody>
          <a:bodyPr/>
          <a:lstStyle/>
          <a:p>
            <a:r>
              <a:rPr lang="en-US" smtClean="0"/>
              <a:t>Presentation to Confucius Institute Seminar, P.V. Viswanath</a:t>
            </a:r>
            <a:endParaRPr lang="en-US"/>
          </a:p>
        </p:txBody>
      </p:sp>
      <p:sp>
        <p:nvSpPr>
          <p:cNvPr id="4" name="Slide Number Placeholder 3"/>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1966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EB38A1-581F-4712-8845-75DF1DB03486}"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35595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3C8F7B-07F3-4534-8F6A-F0E193E29CB2}"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Presentation to Confucius Institute Seminar, P.V. Viswanath</a:t>
            </a:r>
            <a:endParaRPr lang="en-US"/>
          </a:p>
        </p:txBody>
      </p:sp>
      <p:sp>
        <p:nvSpPr>
          <p:cNvPr id="7" name="Slide Number Placeholder 6"/>
          <p:cNvSpPr>
            <a:spLocks noGrp="1"/>
          </p:cNvSpPr>
          <p:nvPr>
            <p:ph type="sldNum" sz="quarter" idx="12"/>
          </p:nvPr>
        </p:nvSpPr>
        <p:spPr/>
        <p:txBody>
          <a:bodyPr/>
          <a:lstStyle/>
          <a:p>
            <a:fld id="{FE248736-F942-4936-A07E-F5A3D144938B}" type="slidenum">
              <a:rPr lang="en-US" smtClean="0"/>
              <a:t>‹#›</a:t>
            </a:fld>
            <a:endParaRPr lang="en-US"/>
          </a:p>
        </p:txBody>
      </p:sp>
    </p:spTree>
    <p:extLst>
      <p:ext uri="{BB962C8B-B14F-4D97-AF65-F5344CB8AC3E}">
        <p14:creationId xmlns:p14="http://schemas.microsoft.com/office/powerpoint/2010/main" val="183429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7B0531C-D494-426B-B73D-B753900C947D}" type="datetime1">
              <a:rPr lang="en-US" smtClean="0"/>
              <a:t>4/3/2014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Presentation to Confucius Institute Seminar, P.V. Viswanath</a:t>
            </a:r>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E248736-F942-4936-A07E-F5A3D144938B}" type="slidenum">
              <a:rPr lang="en-US" smtClean="0"/>
              <a:t>‹#›</a:t>
            </a:fld>
            <a:endParaRPr lang="en-US"/>
          </a:p>
        </p:txBody>
      </p:sp>
    </p:spTree>
    <p:extLst>
      <p:ext uri="{BB962C8B-B14F-4D97-AF65-F5344CB8AC3E}">
        <p14:creationId xmlns:p14="http://schemas.microsoft.com/office/powerpoint/2010/main" val="3778586432"/>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 id="2147483936" r:id="rId13"/>
    <p:sldLayoutId id="2147483937" r:id="rId14"/>
    <p:sldLayoutId id="2147483938" r:id="rId15"/>
    <p:sldLayoutId id="2147483939" r:id="rId16"/>
    <p:sldLayoutId id="2147483940"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finance-commerce.com/2013/11/china-to-test-farmers-right-to-transfer-plots/#ixzz2t9EluGt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Rural-urban divide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The Chinese financial system, spring 2014</a:t>
            </a:r>
          </a:p>
          <a:p>
            <a:r>
              <a:rPr lang="en-US" dirty="0" smtClean="0"/>
              <a:t>PV Viswanath</a:t>
            </a:r>
          </a:p>
          <a:p>
            <a:r>
              <a:rPr lang="en-US" dirty="0" err="1" smtClean="0"/>
              <a:t>Lubin</a:t>
            </a:r>
            <a:r>
              <a:rPr lang="en-US" dirty="0" smtClean="0"/>
              <a:t> school of business</a:t>
            </a:r>
            <a:endParaRPr lang="en-US" dirty="0"/>
          </a:p>
        </p:txBody>
      </p:sp>
      <p:sp>
        <p:nvSpPr>
          <p:cNvPr id="4" name="Footer Placeholder 3"/>
          <p:cNvSpPr>
            <a:spLocks noGrp="1"/>
          </p:cNvSpPr>
          <p:nvPr>
            <p:ph type="ftr" sz="quarter" idx="11"/>
          </p:nvPr>
        </p:nvSpPr>
        <p:spPr/>
        <p:txBody>
          <a:bodyPr/>
          <a:lstStyle/>
          <a:p>
            <a:r>
              <a:rPr lang="en-US" sz="1600" dirty="0" smtClean="0"/>
              <a:t>P.V. Viswanath</a:t>
            </a:r>
            <a:endParaRPr lang="en-US" sz="1600" dirty="0"/>
          </a:p>
        </p:txBody>
      </p:sp>
    </p:spTree>
    <p:extLst>
      <p:ext uri="{BB962C8B-B14F-4D97-AF65-F5344CB8AC3E}">
        <p14:creationId xmlns:p14="http://schemas.microsoft.com/office/powerpoint/2010/main" val="20071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60905"/>
            <a:ext cx="10364451" cy="945595"/>
          </a:xfrm>
        </p:spPr>
        <p:txBody>
          <a:bodyPr/>
          <a:lstStyle/>
          <a:p>
            <a:r>
              <a:rPr lang="en-US" dirty="0" smtClean="0"/>
              <a:t>Problems of rural finance</a:t>
            </a:r>
            <a:endParaRPr lang="en-US" dirty="0"/>
          </a:p>
        </p:txBody>
      </p:sp>
      <p:sp>
        <p:nvSpPr>
          <p:cNvPr id="3" name="Content Placeholder 2"/>
          <p:cNvSpPr>
            <a:spLocks noGrp="1"/>
          </p:cNvSpPr>
          <p:nvPr>
            <p:ph sz="quarter" idx="13"/>
          </p:nvPr>
        </p:nvSpPr>
        <p:spPr>
          <a:xfrm>
            <a:off x="608974" y="1295400"/>
            <a:ext cx="11100426" cy="4507468"/>
          </a:xfrm>
        </p:spPr>
        <p:txBody>
          <a:bodyPr>
            <a:normAutofit lnSpcReduction="10000"/>
          </a:bodyPr>
          <a:lstStyle/>
          <a:p>
            <a:r>
              <a:rPr lang="en-US" dirty="0" smtClean="0"/>
              <a:t>With this background, we can better appreciate the problems of rural finance.  </a:t>
            </a:r>
          </a:p>
          <a:p>
            <a:pPr lvl="1"/>
            <a:r>
              <a:rPr lang="en-US" dirty="0" smtClean="0"/>
              <a:t>TVEs have languished.  Whereas in 1979-1988, rural net income grew at 12% p.a., compared to a 6% growth in urban disposable income, in 1992-2002, the numbers were 5% and 7% respectively, and in 2003-2006, still lopsided at 5.5% p.a. for rural income and 9.25% for urban income. (Source, </a:t>
            </a:r>
            <a:r>
              <a:rPr lang="en-US" dirty="0" err="1" smtClean="0"/>
              <a:t>Yasheng</a:t>
            </a:r>
            <a:r>
              <a:rPr lang="en-US" dirty="0" smtClean="0"/>
              <a:t> Huang, Capitalism with Chinese Characteristics.)</a:t>
            </a:r>
          </a:p>
          <a:p>
            <a:pPr lvl="1"/>
            <a:r>
              <a:rPr lang="en-US" dirty="0" smtClean="0"/>
              <a:t>The area of cultivated land has decreased by close to 10% in the last ten years, corresponding to rapid urbanization.  </a:t>
            </a:r>
          </a:p>
          <a:p>
            <a:pPr lvl="1"/>
            <a:r>
              <a:rPr lang="en-US" dirty="0" smtClean="0"/>
              <a:t>The current Chinese premier, Xi </a:t>
            </a:r>
            <a:r>
              <a:rPr lang="en-US" dirty="0" err="1" smtClean="0"/>
              <a:t>Jinping</a:t>
            </a:r>
            <a:r>
              <a:rPr lang="en-US" dirty="0" smtClean="0"/>
              <a:t>, has put a special emphasis on continued urbanization.  This implies that China’s self-reliance in agricultural products will face a lot of problems.</a:t>
            </a:r>
          </a:p>
          <a:p>
            <a:pPr lvl="1"/>
            <a:r>
              <a:rPr lang="en-US" dirty="0" smtClean="0"/>
              <a:t>Nearly 200 million people from rural areas have left their homes for cities, in order to find jobs.  But because of </a:t>
            </a:r>
            <a:r>
              <a:rPr lang="en-US" dirty="0" err="1" smtClean="0"/>
              <a:t>hukou</a:t>
            </a:r>
            <a:r>
              <a:rPr lang="en-US" dirty="0" smtClean="0"/>
              <a:t> (</a:t>
            </a:r>
            <a:r>
              <a:rPr lang="zh-CN" altLang="en-US" dirty="0" smtClean="0"/>
              <a:t>户口</a:t>
            </a:r>
            <a:r>
              <a:rPr lang="en-US" altLang="zh-CN" dirty="0" smtClean="0"/>
              <a:t>) </a:t>
            </a:r>
            <a:r>
              <a:rPr lang="en-US" dirty="0" smtClean="0"/>
              <a:t>rules (laws controlling urban residential rights), they are not able to become urban residents.</a:t>
            </a:r>
          </a:p>
          <a:p>
            <a:pPr lvl="1"/>
            <a:r>
              <a:rPr lang="en-US" dirty="0" smtClean="0"/>
              <a:t>Rural residents do not have proper access to banking services.</a:t>
            </a:r>
          </a:p>
          <a:p>
            <a:r>
              <a:rPr lang="en-US" dirty="0" smtClean="0"/>
              <a:t>How will the financial system deal with this planned urbanization and, at the same time, fulfill the financial services needs of China’s rural sector?</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10</a:t>
            </a:fld>
            <a:endParaRPr lang="en-US" dirty="0"/>
          </a:p>
        </p:txBody>
      </p:sp>
      <p:sp>
        <p:nvSpPr>
          <p:cNvPr id="6" name="TextBox 5"/>
          <p:cNvSpPr txBox="1"/>
          <p:nvPr/>
        </p:nvSpPr>
        <p:spPr>
          <a:xfrm>
            <a:off x="608974" y="5802868"/>
            <a:ext cx="10972800" cy="369332"/>
          </a:xfrm>
          <a:prstGeom prst="rect">
            <a:avLst/>
          </a:prstGeom>
          <a:noFill/>
        </p:spPr>
        <p:txBody>
          <a:bodyPr wrap="square" rtlCol="0">
            <a:spAutoFit/>
          </a:bodyPr>
          <a:lstStyle/>
          <a:p>
            <a:r>
              <a:rPr lang="en-US" dirty="0" smtClean="0"/>
              <a:t>Chen Xiwen, “Agricultural Financing in China: the Difficult Transition from a Planned to a Market System”</a:t>
            </a:r>
            <a:endParaRPr lang="en-US" dirty="0"/>
          </a:p>
        </p:txBody>
      </p:sp>
    </p:spTree>
    <p:extLst>
      <p:ext uri="{BB962C8B-B14F-4D97-AF65-F5344CB8AC3E}">
        <p14:creationId xmlns:p14="http://schemas.microsoft.com/office/powerpoint/2010/main" val="3367911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27567"/>
            <a:ext cx="11188700" cy="1085295"/>
          </a:xfrm>
        </p:spPr>
        <p:txBody>
          <a:bodyPr/>
          <a:lstStyle/>
          <a:p>
            <a:r>
              <a:rPr lang="en-US" dirty="0" smtClean="0"/>
              <a:t>Historical development</a:t>
            </a:r>
            <a:endParaRPr lang="en-US" dirty="0"/>
          </a:p>
        </p:txBody>
      </p:sp>
      <p:sp>
        <p:nvSpPr>
          <p:cNvPr id="3" name="Content Placeholder 2"/>
          <p:cNvSpPr>
            <a:spLocks noGrp="1"/>
          </p:cNvSpPr>
          <p:nvPr>
            <p:ph sz="quarter" idx="13"/>
          </p:nvPr>
        </p:nvSpPr>
        <p:spPr/>
        <p:txBody>
          <a:bodyPr/>
          <a:lstStyle/>
          <a:p>
            <a:r>
              <a:rPr lang="en-US" dirty="0" smtClean="0"/>
              <a:t>Before reform was the mono-bank period.  The PBOC and the rural credit cooperatives (RCCs) were the only financial institutions in the entire country.  The RCCs, under the supervision of the PBOC were responsible for taking in deposits from rural residents. </a:t>
            </a:r>
          </a:p>
          <a:p>
            <a:r>
              <a:rPr lang="en-US" dirty="0" smtClean="0"/>
              <a:t>RCCs also provided production loans to collectives and to farming households.  They also issued small amounts of daily-living loans to farming households.</a:t>
            </a:r>
          </a:p>
          <a:p>
            <a:r>
              <a:rPr lang="en-US" dirty="0" smtClean="0"/>
              <a:t>The RCCs and the PBOC itself were under the control of the Ministry of Finance.  They served fiscal and budgetary functions and operated as deposit-taking institutions.</a:t>
            </a:r>
          </a:p>
          <a:p>
            <a:r>
              <a:rPr lang="en-US" dirty="0" smtClean="0"/>
              <a:t>Since the financial sector worked on a command basis, the need for banking services was not great</a:t>
            </a:r>
            <a:r>
              <a:rPr lang="en-US" dirty="0"/>
              <a:t>.</a:t>
            </a:r>
            <a:endParaRPr lang="en-US" dirty="0" smtClean="0"/>
          </a:p>
          <a:p>
            <a:r>
              <a:rPr lang="en-US" dirty="0" smtClean="0"/>
              <a:t>Hence in the beginning, RCCs provided a satisfactory level of financial services.</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11</a:t>
            </a:fld>
            <a:endParaRPr lang="en-US" dirty="0"/>
          </a:p>
        </p:txBody>
      </p:sp>
    </p:spTree>
    <p:extLst>
      <p:ext uri="{BB962C8B-B14F-4D97-AF65-F5344CB8AC3E}">
        <p14:creationId xmlns:p14="http://schemas.microsoft.com/office/powerpoint/2010/main" val="1749237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post-reform period</a:t>
            </a:r>
            <a:endParaRPr lang="en-US" dirty="0"/>
          </a:p>
        </p:txBody>
      </p:sp>
      <p:sp>
        <p:nvSpPr>
          <p:cNvPr id="3" name="Content Placeholder 2"/>
          <p:cNvSpPr>
            <a:spLocks noGrp="1"/>
          </p:cNvSpPr>
          <p:nvPr>
            <p:ph sz="quarter" idx="13"/>
          </p:nvPr>
        </p:nvSpPr>
        <p:spPr>
          <a:xfrm>
            <a:off x="913774" y="1663700"/>
            <a:ext cx="10363826" cy="4343400"/>
          </a:xfrm>
        </p:spPr>
        <p:txBody>
          <a:bodyPr>
            <a:normAutofit fontScale="92500" lnSpcReduction="10000"/>
          </a:bodyPr>
          <a:lstStyle/>
          <a:p>
            <a:r>
              <a:rPr lang="en-US" dirty="0" smtClean="0"/>
              <a:t>In 1979, the Agricultural Bank of China (ABC) was re-established (it had existed prior to 1949, but had been effectively subsumed under the PBOC in the pre-reform era.  It was in charge of the financial needs of the rural areas, just as the ICBC (industry and commerce), the BOC (foreign exchange business) and the CCB (construction and fiscal functions) were in charge of their separate functional areas.</a:t>
            </a:r>
          </a:p>
          <a:p>
            <a:r>
              <a:rPr lang="en-US" dirty="0"/>
              <a:t>In 1979, the </a:t>
            </a:r>
            <a:r>
              <a:rPr lang="en-US" dirty="0" smtClean="0"/>
              <a:t>RCCs </a:t>
            </a:r>
            <a:r>
              <a:rPr lang="en-US" dirty="0"/>
              <a:t>were put under the oversight of the ABC.  </a:t>
            </a:r>
            <a:endParaRPr lang="en-US" dirty="0" smtClean="0"/>
          </a:p>
          <a:p>
            <a:r>
              <a:rPr lang="en-US" dirty="0" smtClean="0"/>
              <a:t>At this point, banks began to play the role of financial intermediaries, as opposed to simply being departments of the Ministry of Finance, playing a planning role.  Still, relatively stringent financial controls remained in place.</a:t>
            </a:r>
          </a:p>
          <a:p>
            <a:r>
              <a:rPr lang="en-US" dirty="0" smtClean="0"/>
              <a:t>After the mid-1990s, with the transition to a full-fledged commercial banking system (after the promulgation of the 1995 Law on Commercial Banks of the People’s Republic of China”), banks began to operate with the full scope of financial intermediaries.  At the same time, banking laws and a banking regulatory system were considerably improved and strengthened.</a:t>
            </a:r>
          </a:p>
          <a:p>
            <a:r>
              <a:rPr lang="en-US" dirty="0" smtClean="0"/>
              <a:t>Rural areas now discovered that that funding sources were greatly diminished.</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12</a:t>
            </a:fld>
            <a:endParaRPr lang="en-US" dirty="0"/>
          </a:p>
        </p:txBody>
      </p:sp>
    </p:spTree>
    <p:extLst>
      <p:ext uri="{BB962C8B-B14F-4D97-AF65-F5344CB8AC3E}">
        <p14:creationId xmlns:p14="http://schemas.microsoft.com/office/powerpoint/2010/main" val="3393799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49805"/>
            <a:ext cx="12039600" cy="1085295"/>
          </a:xfrm>
        </p:spPr>
        <p:txBody>
          <a:bodyPr/>
          <a:lstStyle/>
          <a:p>
            <a:r>
              <a:rPr lang="en-US" dirty="0" smtClean="0"/>
              <a:t>rural finance: the early post-reform period </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From 1970 to 1985, rural areas received large loans.  </a:t>
            </a:r>
          </a:p>
          <a:p>
            <a:r>
              <a:rPr lang="en-US" dirty="0" smtClean="0"/>
              <a:t>The ratio of agricultural loans to agricultural production actually increased from 14.5% in 1970 to about 22% in 1995.  This, at a time, when the production value of farming, animal husbandry, timber and fishing rose 28 times!</a:t>
            </a:r>
          </a:p>
          <a:p>
            <a:r>
              <a:rPr lang="en-US" dirty="0" smtClean="0"/>
              <a:t>Including loans made to TVEs (Town and Village Enterprises), rural loans went from 9.9% of total loans to 20% in 1995.</a:t>
            </a:r>
          </a:p>
          <a:p>
            <a:r>
              <a:rPr lang="en-US" dirty="0" smtClean="0"/>
              <a:t>From 1980 to 1993, deposits at the ABC and credit cooperatives increase at an average annual rate of 25.7%.  Total loans increased at an average annual rate of 24.1%.</a:t>
            </a:r>
          </a:p>
          <a:p>
            <a:r>
              <a:rPr lang="en-US" dirty="0" smtClean="0"/>
              <a:t>The total production value of agricultural cooperatives incre</a:t>
            </a:r>
            <a:r>
              <a:rPr lang="en-US" dirty="0"/>
              <a:t>a</a:t>
            </a:r>
            <a:r>
              <a:rPr lang="en-US" dirty="0" smtClean="0"/>
              <a:t>sed at a rate of 22.1% p.a.</a:t>
            </a:r>
          </a:p>
          <a:p>
            <a:r>
              <a:rPr lang="en-US" dirty="0" smtClean="0"/>
              <a:t>In other words, rural credit services responded to the growing needs of the rural economy.</a:t>
            </a:r>
          </a:p>
          <a:p>
            <a:r>
              <a:rPr lang="en-US" dirty="0" smtClean="0"/>
              <a:t>Farmers’ incomes doubled from 1978 to 1985, grew 72.6% from 1985 to 1990 and increased 129.9% from 1990 to 1995.</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13</a:t>
            </a:fld>
            <a:endParaRPr lang="en-US" dirty="0"/>
          </a:p>
        </p:txBody>
      </p:sp>
    </p:spTree>
    <p:extLst>
      <p:ext uri="{BB962C8B-B14F-4D97-AF65-F5344CB8AC3E}">
        <p14:creationId xmlns:p14="http://schemas.microsoft.com/office/powerpoint/2010/main" val="666296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finance after banking reform</a:t>
            </a:r>
            <a:endParaRPr lang="en-US" dirty="0"/>
          </a:p>
        </p:txBody>
      </p:sp>
      <p:sp>
        <p:nvSpPr>
          <p:cNvPr id="3" name="Content Placeholder 2"/>
          <p:cNvSpPr>
            <a:spLocks noGrp="1"/>
          </p:cNvSpPr>
          <p:nvPr>
            <p:ph sz="quarter" idx="13"/>
          </p:nvPr>
        </p:nvSpPr>
        <p:spPr>
          <a:xfrm>
            <a:off x="577224" y="1303337"/>
            <a:ext cx="11036300" cy="4838700"/>
          </a:xfrm>
        </p:spPr>
        <p:txBody>
          <a:bodyPr>
            <a:normAutofit fontScale="92500" lnSpcReduction="10000"/>
          </a:bodyPr>
          <a:lstStyle/>
          <a:p>
            <a:r>
              <a:rPr lang="en-US" dirty="0" smtClean="0"/>
              <a:t>The third period was the commercial banking system period.  Policy banks have been separated from the commercial banks.  The new policy banks were the Export-Import of China Bank (</a:t>
            </a:r>
            <a:r>
              <a:rPr lang="en-US" dirty="0" err="1" smtClean="0"/>
              <a:t>Eximbank</a:t>
            </a:r>
            <a:r>
              <a:rPr lang="en-US" dirty="0" smtClean="0"/>
              <a:t>), the China Development Bank (CDB) and the Agricultural Development Bank (ADB).  At this point, the ABC became a State-owned commercial bank, like the CCB, ICBC and the BOC.  </a:t>
            </a:r>
          </a:p>
          <a:p>
            <a:r>
              <a:rPr lang="en-US" dirty="0" smtClean="0"/>
              <a:t>The ADB was to handle rural financing and to assume policy responsibilities formerly held by the ABC.  This included policy-related loans for assuring adequate inventories of grain, cotton, and food oils, loans for purchasing agricultural by-products, and loans for farming expenditures.  The bank served as fiscal agent in support of agriculture, both in making payments and in providing oversight.</a:t>
            </a:r>
          </a:p>
          <a:p>
            <a:r>
              <a:rPr lang="en-US" dirty="0" smtClean="0"/>
              <a:t>The total assets of the ADB at year-end 2011 were 1.95Tr </a:t>
            </a:r>
            <a:r>
              <a:rPr lang="zh-CN" altLang="en-US" dirty="0" smtClean="0"/>
              <a:t>元</a:t>
            </a:r>
            <a:r>
              <a:rPr lang="en-US" altLang="zh-CN" dirty="0" smtClean="0"/>
              <a:t>.  However, the total assets of the ABC were 11Tr</a:t>
            </a:r>
            <a:r>
              <a:rPr lang="zh-CN" altLang="en-US" dirty="0"/>
              <a:t>元</a:t>
            </a:r>
            <a:r>
              <a:rPr lang="en-US" altLang="zh-CN" dirty="0"/>
              <a:t>. </a:t>
            </a:r>
            <a:r>
              <a:rPr lang="en-US" altLang="zh-CN" dirty="0" smtClean="0"/>
              <a:t>The total assets of the County Area Banking Business at the end of 2011 were 4.4Tr </a:t>
            </a:r>
            <a:r>
              <a:rPr lang="zh-CN" altLang="en-US" dirty="0" smtClean="0"/>
              <a:t>元</a:t>
            </a:r>
            <a:r>
              <a:rPr lang="en-US" altLang="zh-CN" dirty="0" smtClean="0"/>
              <a:t>, or about 40% of the total assets of the bank.  But about 2.4Tr</a:t>
            </a:r>
            <a:r>
              <a:rPr lang="zh-CN" altLang="en-US" dirty="0" smtClean="0"/>
              <a:t>元 </a:t>
            </a:r>
            <a:r>
              <a:rPr lang="en-US" altLang="zh-CN" dirty="0" smtClean="0"/>
              <a:t>of the total (i.e. 55%) were actually lent by the County Area division to other areas of the bank.  This means that the ACB only had 1.75Tr</a:t>
            </a:r>
            <a:r>
              <a:rPr lang="zh-CN" altLang="en-US" dirty="0" smtClean="0"/>
              <a:t>元 </a:t>
            </a:r>
            <a:r>
              <a:rPr lang="en-US" altLang="zh-CN" dirty="0" smtClean="0"/>
              <a:t>out in loans, i.e. an amount even smaller than that of the ADB, which is one-tenth of its size.  In contrast, in the mid-1980s, about 98% of ABC loans were made to rural areas.</a:t>
            </a:r>
          </a:p>
          <a:p>
            <a:r>
              <a:rPr lang="en-US" dirty="0" smtClean="0"/>
              <a:t>Correspondingly, the ability of rural enterprises to attract loans dropped.  In 1986, bank loans represented 28.3% of non-farm operating income; however, in 1999, this ratio dropped to 20%.</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14</a:t>
            </a:fld>
            <a:endParaRPr lang="en-US" dirty="0"/>
          </a:p>
        </p:txBody>
      </p:sp>
    </p:spTree>
    <p:extLst>
      <p:ext uri="{BB962C8B-B14F-4D97-AF65-F5344CB8AC3E}">
        <p14:creationId xmlns:p14="http://schemas.microsoft.com/office/powerpoint/2010/main" val="2093786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60904"/>
            <a:ext cx="10364451" cy="775733"/>
          </a:xfrm>
        </p:spPr>
        <p:txBody>
          <a:bodyPr/>
          <a:lstStyle/>
          <a:p>
            <a:r>
              <a:rPr lang="en-US" dirty="0" err="1" smtClean="0"/>
              <a:t>Abc</a:t>
            </a:r>
            <a:r>
              <a:rPr lang="en-US" dirty="0" smtClean="0"/>
              <a:t> versus </a:t>
            </a:r>
            <a:r>
              <a:rPr lang="en-US" dirty="0" err="1" smtClean="0"/>
              <a:t>abd</a:t>
            </a:r>
            <a:endParaRPr lang="en-US" dirty="0"/>
          </a:p>
        </p:txBody>
      </p:sp>
      <p:sp>
        <p:nvSpPr>
          <p:cNvPr id="3" name="Content Placeholder 2"/>
          <p:cNvSpPr>
            <a:spLocks noGrp="1"/>
          </p:cNvSpPr>
          <p:nvPr>
            <p:ph sz="quarter" idx="13"/>
          </p:nvPr>
        </p:nvSpPr>
        <p:spPr>
          <a:xfrm>
            <a:off x="673100" y="1400174"/>
            <a:ext cx="11137900" cy="4906962"/>
          </a:xfrm>
        </p:spPr>
        <p:txBody>
          <a:bodyPr>
            <a:normAutofit fontScale="92500" lnSpcReduction="10000"/>
          </a:bodyPr>
          <a:lstStyle/>
          <a:p>
            <a:r>
              <a:rPr lang="en-US" dirty="0"/>
              <a:t>The ABC is an agricultural bank, only in name.  </a:t>
            </a:r>
          </a:p>
          <a:p>
            <a:r>
              <a:rPr lang="en-US" dirty="0" smtClean="0"/>
              <a:t>The Bank’s website says:</a:t>
            </a:r>
          </a:p>
          <a:p>
            <a:pPr lvl="1"/>
            <a:r>
              <a:rPr lang="en-US" dirty="0"/>
              <a:t>Being one of the major integrated financial service providers in China, the Bank is committed to catering to the needs of </a:t>
            </a:r>
            <a:r>
              <a:rPr lang="en-US" dirty="0" err="1"/>
              <a:t>Sannong</a:t>
            </a:r>
            <a:r>
              <a:rPr lang="en-US" dirty="0"/>
              <a:t> </a:t>
            </a:r>
            <a:r>
              <a:rPr lang="en-US" dirty="0" smtClean="0"/>
              <a:t>(</a:t>
            </a:r>
            <a:r>
              <a:rPr lang="zh-CN" altLang="en-US" dirty="0" smtClean="0"/>
              <a:t>三农</a:t>
            </a:r>
            <a:r>
              <a:rPr lang="en-US" altLang="zh-CN" dirty="0" smtClean="0"/>
              <a:t>, i.e. three rural issues, agricultural, rural areas and farmers) </a:t>
            </a:r>
            <a:r>
              <a:rPr lang="en-US" dirty="0" smtClean="0"/>
              <a:t>and </a:t>
            </a:r>
            <a:r>
              <a:rPr lang="en-US" dirty="0"/>
              <a:t>capitalizing on the synergy between the Urban Areas and the County Areas. The Bank strives to expand into the international market and provides diversified services so as to become a first class modern commercial bank. Capitalizing on the comprehensive business portfolio, extensive distribution network and advanced IT platform, the Bank provides various corporate and retail banking products and services for a broad range of customers and carries out treasury operations for our own accounts or on behalf of customers. Our business scope includes, among others, investment banking, fund management, financial leasing and life insurance. </a:t>
            </a:r>
            <a:endParaRPr lang="en-US" dirty="0" smtClean="0"/>
          </a:p>
          <a:p>
            <a:r>
              <a:rPr lang="en-US" dirty="0" smtClean="0"/>
              <a:t>This statement provides lip service to the rural areas, but the emphasis is elsewhere.  For example, the ABC has a branch office at 277 Park Avenue, New York, a location that is noted for its lack of Chinese farmers.</a:t>
            </a:r>
          </a:p>
          <a:p>
            <a:r>
              <a:rPr lang="en-US" dirty="0" smtClean="0"/>
              <a:t>Nevertheless, </a:t>
            </a:r>
            <a:r>
              <a:rPr lang="en-US" dirty="0"/>
              <a:t>i</a:t>
            </a:r>
            <a:r>
              <a:rPr lang="en-US" dirty="0" smtClean="0"/>
              <a:t>n </a:t>
            </a:r>
            <a:r>
              <a:rPr lang="en-US" dirty="0"/>
              <a:t>2009, </a:t>
            </a:r>
            <a:r>
              <a:rPr lang="en-US" dirty="0" smtClean="0"/>
              <a:t>the CBRC encouraged the </a:t>
            </a:r>
            <a:r>
              <a:rPr lang="en-US" dirty="0"/>
              <a:t>ABC to take further </a:t>
            </a:r>
            <a:r>
              <a:rPr lang="en-US" dirty="0" smtClean="0"/>
              <a:t>steps toward </a:t>
            </a:r>
            <a:r>
              <a:rPr lang="en-US" dirty="0"/>
              <a:t>setting up its rural-based Strategic Business Unit </a:t>
            </a:r>
            <a:r>
              <a:rPr lang="en-US" dirty="0" smtClean="0"/>
              <a:t>and improving </a:t>
            </a:r>
            <a:r>
              <a:rPr lang="en-US" dirty="0"/>
              <a:t>its banking services to the rural economy at </a:t>
            </a:r>
            <a:r>
              <a:rPr lang="en-US" dirty="0" smtClean="0"/>
              <a:t>the county level; however, as we saw, as of 2011, the ABC was only minimally involved in rural finance.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15</a:t>
            </a:fld>
            <a:endParaRPr lang="en-US" dirty="0"/>
          </a:p>
        </p:txBody>
      </p:sp>
    </p:spTree>
    <p:extLst>
      <p:ext uri="{BB962C8B-B14F-4D97-AF65-F5344CB8AC3E}">
        <p14:creationId xmlns:p14="http://schemas.microsoft.com/office/powerpoint/2010/main" val="608829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5"/>
            <a:ext cx="10364451" cy="589995"/>
          </a:xfrm>
        </p:spPr>
        <p:txBody>
          <a:bodyPr>
            <a:normAutofit/>
          </a:bodyPr>
          <a:lstStyle/>
          <a:p>
            <a:r>
              <a:rPr lang="en-US" dirty="0" err="1"/>
              <a:t>Abc</a:t>
            </a:r>
            <a:r>
              <a:rPr lang="en-US" dirty="0"/>
              <a:t> versus </a:t>
            </a:r>
            <a:r>
              <a:rPr lang="en-US" dirty="0" err="1"/>
              <a:t>abd</a:t>
            </a:r>
            <a:endParaRPr lang="en-US" dirty="0"/>
          </a:p>
        </p:txBody>
      </p:sp>
      <p:sp>
        <p:nvSpPr>
          <p:cNvPr id="3" name="Content Placeholder 2"/>
          <p:cNvSpPr>
            <a:spLocks noGrp="1"/>
          </p:cNvSpPr>
          <p:nvPr>
            <p:ph sz="quarter" idx="13"/>
          </p:nvPr>
        </p:nvSpPr>
        <p:spPr>
          <a:xfrm>
            <a:off x="558800" y="1104900"/>
            <a:ext cx="11226800" cy="5049837"/>
          </a:xfrm>
        </p:spPr>
        <p:txBody>
          <a:bodyPr>
            <a:normAutofit fontScale="92500" lnSpcReduction="10000"/>
          </a:bodyPr>
          <a:lstStyle/>
          <a:p>
            <a:r>
              <a:rPr lang="en-US" dirty="0" smtClean="0"/>
              <a:t>The first seven items under the heading Business Scope of the ADB are:</a:t>
            </a:r>
          </a:p>
          <a:p>
            <a:pPr lvl="1"/>
            <a:r>
              <a:rPr lang="en-US" dirty="0" smtClean="0"/>
              <a:t>Providing </a:t>
            </a:r>
            <a:r>
              <a:rPr lang="en-US" dirty="0"/>
              <a:t>loan services for the purchase, reserve and distribution of grains, cotton and edible oils; </a:t>
            </a:r>
          </a:p>
          <a:p>
            <a:pPr lvl="1"/>
            <a:r>
              <a:rPr lang="en-US" dirty="0" smtClean="0"/>
              <a:t>Providing </a:t>
            </a:r>
            <a:r>
              <a:rPr lang="en-US" dirty="0"/>
              <a:t>loan services for the special reserve of meat, sugar, tobacco, wool and chemical fertilizer; </a:t>
            </a:r>
          </a:p>
          <a:p>
            <a:pPr lvl="1"/>
            <a:r>
              <a:rPr lang="en-US" dirty="0" smtClean="0"/>
              <a:t>Providing </a:t>
            </a:r>
            <a:r>
              <a:rPr lang="en-US" dirty="0"/>
              <a:t>loan services to leading industrial enterprises in agriculture, forestry, animal husbandry, side-line products and fishery sectors, as well as in grain, cotton and edible oil processing; </a:t>
            </a:r>
          </a:p>
          <a:p>
            <a:pPr lvl="1"/>
            <a:r>
              <a:rPr lang="en-US" dirty="0" smtClean="0"/>
              <a:t>Providing </a:t>
            </a:r>
            <a:r>
              <a:rPr lang="en-US" dirty="0"/>
              <a:t>loan services for the purchase of grain, cotton and oil plant seeds; </a:t>
            </a:r>
          </a:p>
          <a:p>
            <a:pPr lvl="1"/>
            <a:r>
              <a:rPr lang="en-US" dirty="0" smtClean="0"/>
              <a:t>Providing </a:t>
            </a:r>
            <a:r>
              <a:rPr lang="en-US" dirty="0"/>
              <a:t>loan services for the upgrade of grain storage facilities and the technical innovation of cotton enterprises; </a:t>
            </a:r>
          </a:p>
          <a:p>
            <a:pPr lvl="1"/>
            <a:r>
              <a:rPr lang="en-US" dirty="0" smtClean="0"/>
              <a:t>Providing </a:t>
            </a:r>
            <a:r>
              <a:rPr lang="en-US" dirty="0"/>
              <a:t>loan services in support of small agricultural enterprises, and agricultural science and technology projects; </a:t>
            </a:r>
          </a:p>
          <a:p>
            <a:pPr lvl="1"/>
            <a:r>
              <a:rPr lang="en-US" dirty="0" smtClean="0"/>
              <a:t>Providing </a:t>
            </a:r>
            <a:r>
              <a:rPr lang="en-US" dirty="0"/>
              <a:t>loan services in support of the construction of rural infrastructure projects, including roads, power grids, water supply systems (including drinking water projects), and information networks (postal service and telecommunications), as well as energy and environmental facilities in rural areas</a:t>
            </a:r>
            <a:r>
              <a:rPr lang="en-US" dirty="0" smtClean="0"/>
              <a:t>;</a:t>
            </a:r>
          </a:p>
          <a:p>
            <a:r>
              <a:rPr lang="en-US" dirty="0" smtClean="0"/>
              <a:t>Clearly, the ADB has replaced the ABC as China’s rural bank, but it is much smaller and does not have the resources necessary to finance agricultural development.  Most of its resources are raised through bonds and not through deposits; in 2011, deposits were only 0.36Tr</a:t>
            </a:r>
            <a:r>
              <a:rPr lang="zh-CN" altLang="en-US" dirty="0" smtClean="0"/>
              <a:t>元</a:t>
            </a:r>
            <a:r>
              <a:rPr lang="en-US" altLang="zh-CN" dirty="0" smtClean="0"/>
              <a:t>, while 1.5Tr</a:t>
            </a:r>
            <a:r>
              <a:rPr lang="zh-CN" altLang="en-US" dirty="0" smtClean="0"/>
              <a:t>元</a:t>
            </a:r>
            <a:r>
              <a:rPr lang="en-US" altLang="zh-CN" dirty="0" smtClean="0"/>
              <a:t> were raised from bonds and PBOC borrowings.  The ABC’s rural division, in contrast, had 4.4Tr</a:t>
            </a:r>
            <a:r>
              <a:rPr lang="zh-CN" altLang="en-US" dirty="0" smtClean="0"/>
              <a:t>元 </a:t>
            </a:r>
            <a:r>
              <a:rPr lang="en-US" altLang="zh-CN" dirty="0" smtClean="0"/>
              <a:t>in deposits.  Hence it would seem that there is a net draining of resources from rural areas to urban areas.</a:t>
            </a:r>
            <a:endParaRPr lang="en-US" dirty="0"/>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16</a:t>
            </a:fld>
            <a:endParaRPr lang="en-US" dirty="0"/>
          </a:p>
        </p:txBody>
      </p:sp>
    </p:spTree>
    <p:extLst>
      <p:ext uri="{BB962C8B-B14F-4D97-AF65-F5344CB8AC3E}">
        <p14:creationId xmlns:p14="http://schemas.microsoft.com/office/powerpoint/2010/main" val="264810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Decline in rural banking</a:t>
            </a:r>
            <a:endParaRPr lang="en-US" dirty="0"/>
          </a:p>
        </p:txBody>
      </p:sp>
      <p:sp>
        <p:nvSpPr>
          <p:cNvPr id="3" name="Content Placeholder 2"/>
          <p:cNvSpPr>
            <a:spLocks noGrp="1"/>
          </p:cNvSpPr>
          <p:nvPr>
            <p:ph sz="quarter" idx="13"/>
          </p:nvPr>
        </p:nvSpPr>
        <p:spPr>
          <a:xfrm>
            <a:off x="913774" y="1663700"/>
            <a:ext cx="10363826" cy="4318000"/>
          </a:xfrm>
        </p:spPr>
        <p:txBody>
          <a:bodyPr>
            <a:normAutofit fontScale="92500" lnSpcReduction="20000"/>
          </a:bodyPr>
          <a:lstStyle/>
          <a:p>
            <a:r>
              <a:rPr lang="en-US" dirty="0" smtClean="0"/>
              <a:t>Once the banking system was restructured and modernized, and as part of it, the ABC was converted into a commercial bank and the ADB set up as the agricultural development bank in its place, other changes followed.</a:t>
            </a:r>
          </a:p>
          <a:p>
            <a:r>
              <a:rPr lang="en-US" dirty="0" smtClean="0"/>
              <a:t>Collateral and guarantees were required for obtaining a loan.  State owned commercial banks could extend banking credit only on the basis of clearly defined assets.  </a:t>
            </a:r>
          </a:p>
          <a:p>
            <a:r>
              <a:rPr lang="en-US" dirty="0" smtClean="0"/>
              <a:t>After the Asian Financial Crisis in 1997, the authorities moved to a zero-tolerance stance on nonperforming assets – at least to private individuals.  The result was a several contraction in rural financing.</a:t>
            </a:r>
          </a:p>
          <a:p>
            <a:r>
              <a:rPr lang="en-US" dirty="0" smtClean="0"/>
              <a:t>Agricultural production fell from 20% of GDP in 1996 to 11% of GDP in 2006.</a:t>
            </a:r>
          </a:p>
          <a:p>
            <a:r>
              <a:rPr lang="en-US" dirty="0" smtClean="0"/>
              <a:t>The ratio of agricultural loans to all loans dropped to 5% between 1998 and 2006, half of what it had been previously.  </a:t>
            </a:r>
          </a:p>
          <a:p>
            <a:r>
              <a:rPr lang="en-US" dirty="0" smtClean="0"/>
              <a:t>From 1995 to 2003, TVE production was around 45% of GDP, yet the percentage of TVE loans to total loans dropped from 8% to 4% in 2004.  </a:t>
            </a:r>
          </a:p>
          <a:p>
            <a:r>
              <a:rPr lang="en-US" dirty="0" smtClean="0"/>
              <a:t>The entire rural financial system was diminished – there was a decrease in the number of financial entities, a decrease in credit loans, net outflow of funds, and management jurisdiction withdrawn from local areas to higher authorities.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17</a:t>
            </a:fld>
            <a:endParaRPr lang="en-US" dirty="0"/>
          </a:p>
        </p:txBody>
      </p:sp>
    </p:spTree>
    <p:extLst>
      <p:ext uri="{BB962C8B-B14F-4D97-AF65-F5344CB8AC3E}">
        <p14:creationId xmlns:p14="http://schemas.microsoft.com/office/powerpoint/2010/main" val="1088247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Irregular borrowing</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As a result of the withdrawal of credit by the formal banking sector, farmers were forced to turn to private lenders.  From 2000 to 2003, farmers had to borrow 3</a:t>
            </a:r>
            <a:r>
              <a:rPr lang="zh-CN" altLang="en-US" dirty="0" smtClean="0"/>
              <a:t>元 </a:t>
            </a:r>
            <a:r>
              <a:rPr lang="en-US" altLang="zh-CN" dirty="0" smtClean="0"/>
              <a:t>from private sources for every </a:t>
            </a:r>
            <a:r>
              <a:rPr lang="zh-CN" altLang="en-US" dirty="0" smtClean="0"/>
              <a:t>元 </a:t>
            </a:r>
            <a:r>
              <a:rPr lang="en-US" altLang="zh-CN" dirty="0" smtClean="0"/>
              <a:t>borrowed from a bank.  These numbers are from surveys done by the State Statistical Bureau’s Research Team on farming households.</a:t>
            </a:r>
          </a:p>
          <a:p>
            <a:r>
              <a:rPr lang="en-US" dirty="0" smtClean="0"/>
              <a:t>The Ministry of Agriculture did a similar analysis and found that the proportion of loans from official sources had dropped from 47.76% in 1986 to 15.52% in 2000.</a:t>
            </a:r>
          </a:p>
          <a:p>
            <a:r>
              <a:rPr lang="en-US" dirty="0" smtClean="0"/>
              <a:t>The reason given by some researchers for this is that the return on capital in rural areas has dropped and hence the contraction of credit is rational. </a:t>
            </a:r>
          </a:p>
          <a:p>
            <a:r>
              <a:rPr lang="en-US" dirty="0" smtClean="0"/>
              <a:t>Other scholars feel that the gap in credit between urban and rural environments is too great, and is due to inadequate financial information at the farming village and household level.  The resultant information asymmetry leads banks to feel that micro-loan customers have excessive costs and excessive risks.  Once again, the reduction in rural credit is rational.</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18</a:t>
            </a:fld>
            <a:endParaRPr lang="en-US" dirty="0"/>
          </a:p>
        </p:txBody>
      </p:sp>
    </p:spTree>
    <p:extLst>
      <p:ext uri="{BB962C8B-B14F-4D97-AF65-F5344CB8AC3E}">
        <p14:creationId xmlns:p14="http://schemas.microsoft.com/office/powerpoint/2010/main" val="1767900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was there a decline?</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World Bank, studies, however, show that the marginal profit on investments in Chinese agriculture increased 16 times between 1978 and 2001; and increased 15 times in towns and villages.</a:t>
            </a:r>
            <a:endParaRPr lang="en-US" dirty="0"/>
          </a:p>
          <a:p>
            <a:r>
              <a:rPr lang="en-US" dirty="0" smtClean="0"/>
              <a:t>The marginal profit on capital invested in TVEs was consistently higher than that on urban investments since the mid-1980s , and by 2001, this indicator for TVEs was five times what it was for urban industry.</a:t>
            </a:r>
          </a:p>
          <a:p>
            <a:r>
              <a:rPr lang="en-US" dirty="0" smtClean="0"/>
              <a:t>Hence the contraction of financing in rural areas was not caused by a lower return on investment.</a:t>
            </a:r>
          </a:p>
          <a:p>
            <a:r>
              <a:rPr lang="en-US" dirty="0" smtClean="0"/>
              <a:t>Rather the reason was that the commercial banking system was modernized very rapidly and commercial banks did not take into account the antiquated asset-ownership system in rural areas.</a:t>
            </a:r>
          </a:p>
          <a:p>
            <a:r>
              <a:rPr lang="en-US" dirty="0" smtClean="0"/>
              <a:t>While private property rights are the basis for loans in modern banking, such a system still does not exist in rural areas of China, as we have already seen.</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19</a:t>
            </a:fld>
            <a:endParaRPr lang="en-US" dirty="0"/>
          </a:p>
        </p:txBody>
      </p:sp>
    </p:spTree>
    <p:extLst>
      <p:ext uri="{BB962C8B-B14F-4D97-AF65-F5344CB8AC3E}">
        <p14:creationId xmlns:p14="http://schemas.microsoft.com/office/powerpoint/2010/main" val="644621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What are the social and political bases for differences in urban and rural entitlements?</a:t>
            </a:r>
          </a:p>
          <a:p>
            <a:r>
              <a:rPr lang="en-US" dirty="0" smtClean="0"/>
              <a:t>What is the history of land rights from 1949 to present times in urban and rural areas?</a:t>
            </a:r>
          </a:p>
          <a:p>
            <a:r>
              <a:rPr lang="en-US" dirty="0" smtClean="0"/>
              <a:t>Why are property rights tenuous all over China and even more so in rural China?</a:t>
            </a:r>
          </a:p>
          <a:p>
            <a:r>
              <a:rPr lang="en-US" dirty="0" smtClean="0"/>
              <a:t>Why did TVEs succeed in the beginning?  And why did they decline in the late 1990s and after?</a:t>
            </a:r>
          </a:p>
          <a:p>
            <a:r>
              <a:rPr lang="en-US" dirty="0" smtClean="0"/>
              <a:t>Describe the historical development of the rural banking sector.</a:t>
            </a:r>
          </a:p>
          <a:p>
            <a:r>
              <a:rPr lang="en-US" dirty="0" smtClean="0"/>
              <a:t>Describe how the ABC’s focus on rural finance decreased over time.</a:t>
            </a:r>
          </a:p>
          <a:p>
            <a:r>
              <a:rPr lang="en-US" dirty="0" smtClean="0"/>
              <a:t>What have the relative roles of the ABC and the ABD  been in rural finance?</a:t>
            </a:r>
          </a:p>
          <a:p>
            <a:r>
              <a:rPr lang="en-US" dirty="0" smtClean="0"/>
              <a:t>What are the different reasons given for the decline in lending in rural areas and to TVEs in particular?</a:t>
            </a:r>
          </a:p>
          <a:p>
            <a:r>
              <a:rPr lang="en-US" dirty="0" smtClean="0"/>
              <a:t>What is the role of property rights in the withholding of formal bank finance from rural areas?</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a:t>
            </a:fld>
            <a:endParaRPr lang="en-US" dirty="0"/>
          </a:p>
        </p:txBody>
      </p:sp>
    </p:spTree>
    <p:extLst>
      <p:ext uri="{BB962C8B-B14F-4D97-AF65-F5344CB8AC3E}">
        <p14:creationId xmlns:p14="http://schemas.microsoft.com/office/powerpoint/2010/main" val="1497959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rights in rural china</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One, whereas urban land belongs to the state in China, agricultural or rural land belongs to the collective.  Agriculturally used land, farmer’s homes, and the land on which they are built cannot be bought and sold and cannot be used as collateral.  </a:t>
            </a:r>
          </a:p>
          <a:p>
            <a:r>
              <a:rPr lang="en-US" dirty="0" smtClean="0"/>
              <a:t>Furthermore, many government entities have to be dealt with, before property can be registered as collateral.  Registration expenses are high, the waiting time is long and regulations about asset registration change constantly – all of which make it difficult for an entrepreneur to seize quickly vanishing business opportunities.</a:t>
            </a:r>
          </a:p>
          <a:p>
            <a:r>
              <a:rPr lang="en-US" dirty="0" smtClean="0"/>
              <a:t>These circumstances were not taken into account by the banking authorities in making rural loans.</a:t>
            </a:r>
          </a:p>
          <a:p>
            <a:r>
              <a:rPr lang="en-US" dirty="0" smtClean="0"/>
              <a:t>Two, credit evaluation standards are set at the main headquarters of a bank in Beijing and are applied consistently across the country.  Often, these standards are inappropriate for rural applicants.</a:t>
            </a:r>
          </a:p>
          <a:p>
            <a:r>
              <a:rPr lang="en-US" dirty="0" smtClean="0"/>
              <a:t>Three, county-level branches of SOBs do not have the power to issue loans.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20</a:t>
            </a:fld>
            <a:endParaRPr lang="en-US" dirty="0"/>
          </a:p>
        </p:txBody>
      </p:sp>
    </p:spTree>
    <p:extLst>
      <p:ext uri="{BB962C8B-B14F-4D97-AF65-F5344CB8AC3E}">
        <p14:creationId xmlns:p14="http://schemas.microsoft.com/office/powerpoint/2010/main" val="11193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29143"/>
            <a:ext cx="10364451" cy="874157"/>
          </a:xfrm>
        </p:spPr>
        <p:txBody>
          <a:bodyPr/>
          <a:lstStyle/>
          <a:p>
            <a:r>
              <a:rPr lang="en-US" dirty="0" smtClean="0"/>
              <a:t>Steps to improve rural finance</a:t>
            </a:r>
            <a:endParaRPr lang="en-US" dirty="0"/>
          </a:p>
        </p:txBody>
      </p:sp>
      <p:sp>
        <p:nvSpPr>
          <p:cNvPr id="3" name="Content Placeholder 2"/>
          <p:cNvSpPr>
            <a:spLocks noGrp="1"/>
          </p:cNvSpPr>
          <p:nvPr>
            <p:ph sz="quarter" idx="13"/>
          </p:nvPr>
        </p:nvSpPr>
        <p:spPr>
          <a:xfrm>
            <a:off x="469900" y="1003300"/>
            <a:ext cx="11341100" cy="5283200"/>
          </a:xfrm>
        </p:spPr>
        <p:txBody>
          <a:bodyPr>
            <a:normAutofit fontScale="92500" lnSpcReduction="10000"/>
          </a:bodyPr>
          <a:lstStyle/>
          <a:p>
            <a:r>
              <a:rPr lang="en-US" dirty="0" smtClean="0"/>
              <a:t>In 1999, RCCs began to implement microcredit loans that did not require collateral and they have achieved an over-98% loan-repayment ratio</a:t>
            </a:r>
            <a:r>
              <a:rPr lang="en-US" dirty="0"/>
              <a:t> </a:t>
            </a:r>
            <a:r>
              <a:rPr lang="en-US" dirty="0" smtClean="0"/>
              <a:t>for this special plan.  </a:t>
            </a:r>
          </a:p>
          <a:p>
            <a:r>
              <a:rPr lang="en-US" dirty="0" smtClean="0"/>
              <a:t>However, overall, RCC NPLs were high, and this is partly why in 1977, the government transferred oversight responsibility of the RCCs from the ABC to the PBOC.  In 2003, the State Council transferred management of the RCCs to provincial-level governments, and assigned supervisory oversight of the RCCs to the CBRC.  As part of this process, the RCCs got a lot </a:t>
            </a:r>
            <a:r>
              <a:rPr lang="en-US" dirty="0" err="1" smtClean="0"/>
              <a:t>fo</a:t>
            </a:r>
            <a:r>
              <a:rPr lang="en-US" dirty="0" smtClean="0"/>
              <a:t> additional capital from the PBOC, helping to reduce their NPL ratio from 37% in 2002 to 9.3% in 2007.  In 2004, the RCCs made an aggregate profit for the first time in ten years.</a:t>
            </a:r>
          </a:p>
          <a:p>
            <a:r>
              <a:rPr lang="en-US" dirty="0" smtClean="0"/>
              <a:t>The China Development Bank (CDB) has been innovative in providing financial resources for the extension of loans without collateral, instead accepting local government credit as backing for loans.  This program has been successful and the NPL rate in 2006 was only 0.73% in this program.</a:t>
            </a:r>
          </a:p>
          <a:p>
            <a:r>
              <a:rPr lang="en-US" dirty="0" smtClean="0"/>
              <a:t>The CDB’s website notes the following:</a:t>
            </a:r>
          </a:p>
          <a:p>
            <a:pPr lvl="1"/>
            <a:r>
              <a:rPr lang="en-US" dirty="0"/>
              <a:t>In 2012, the Bank supported the development of China's real economy and strived to provide solutions for financing difficulties faced by small and </a:t>
            </a:r>
            <a:r>
              <a:rPr lang="en-US" dirty="0" smtClean="0"/>
              <a:t>micro-enterprises… The </a:t>
            </a:r>
            <a:r>
              <a:rPr lang="en-US" dirty="0"/>
              <a:t>Bank also created innovative lending products, such as the microloan syndication in Sichuan, loans for youth entrepreneurs in Henan, and micro-poverty alleviation loan in </a:t>
            </a:r>
            <a:r>
              <a:rPr lang="en-US" dirty="0" err="1"/>
              <a:t>Guizhou</a:t>
            </a:r>
            <a:r>
              <a:rPr lang="en-US" dirty="0"/>
              <a:t>. Incremental loans to the SME-financing sector amounted to RMB 264.5 billion in 2012, a 16.13% increase from prior year. The Bank's lending efforts benefited close to 20 industries, including manufacturing and farming (of crops, forest, livestock and fisheries), and 1.87 million small to medium-sized enterprises and self-employed vendors; and helped to create 4.87 million jobs. </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21</a:t>
            </a:fld>
            <a:endParaRPr lang="en-US" dirty="0"/>
          </a:p>
        </p:txBody>
      </p:sp>
    </p:spTree>
    <p:extLst>
      <p:ext uri="{BB962C8B-B14F-4D97-AF65-F5344CB8AC3E}">
        <p14:creationId xmlns:p14="http://schemas.microsoft.com/office/powerpoint/2010/main" val="1519508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improve rural finance</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In 2007, the Postal Savings Bank was officially established as a bank (separate from the postal service) and began experimental services in rural areas.</a:t>
            </a:r>
          </a:p>
          <a:p>
            <a:r>
              <a:rPr lang="en-US" dirty="0"/>
              <a:t>China’s early postal savings system accepted deposits, </a:t>
            </a:r>
            <a:r>
              <a:rPr lang="en-US" dirty="0" smtClean="0"/>
              <a:t>but did </a:t>
            </a:r>
            <a:r>
              <a:rPr lang="en-US" dirty="0"/>
              <a:t>not offer credit services, which resulted in an outflow </a:t>
            </a:r>
            <a:r>
              <a:rPr lang="en-US" dirty="0" smtClean="0"/>
              <a:t>of funds </a:t>
            </a:r>
            <a:r>
              <a:rPr lang="en-US" dirty="0"/>
              <a:t>from rural areas. Since 2007, PSBC has initiated </a:t>
            </a:r>
            <a:r>
              <a:rPr lang="en-US" dirty="0" smtClean="0"/>
              <a:t>several pilot </a:t>
            </a:r>
            <a:r>
              <a:rPr lang="en-US" dirty="0"/>
              <a:t>programs to offer rural residents more </a:t>
            </a:r>
            <a:r>
              <a:rPr lang="en-US" dirty="0" smtClean="0"/>
              <a:t>banking services</a:t>
            </a:r>
            <a:r>
              <a:rPr lang="en-US" dirty="0"/>
              <a:t>. For example, it launched trial operations of </a:t>
            </a:r>
            <a:r>
              <a:rPr lang="en-US" dirty="0" smtClean="0"/>
              <a:t>small loan </a:t>
            </a:r>
            <a:r>
              <a:rPr lang="en-US" dirty="0"/>
              <a:t>products in seven provinces starting in mid-2007.</a:t>
            </a:r>
          </a:p>
          <a:p>
            <a:r>
              <a:rPr lang="en-US" dirty="0"/>
              <a:t>Small loan products include loans to rural micro enterprises</a:t>
            </a:r>
            <a:r>
              <a:rPr lang="en-US" dirty="0" smtClean="0"/>
              <a:t>, farmer </a:t>
            </a:r>
            <a:r>
              <a:rPr lang="en-US" dirty="0"/>
              <a:t>credit loans, and loans mutually guaranteed </a:t>
            </a:r>
            <a:r>
              <a:rPr lang="en-US" dirty="0" smtClean="0"/>
              <a:t>by groups </a:t>
            </a:r>
            <a:r>
              <a:rPr lang="en-US" dirty="0"/>
              <a:t>of farmer households. In 2008, PSBC took steps </a:t>
            </a:r>
            <a:r>
              <a:rPr lang="en-US" dirty="0" smtClean="0"/>
              <a:t>to strengthen </a:t>
            </a:r>
            <a:r>
              <a:rPr lang="en-US" dirty="0"/>
              <a:t>its corporate governance structure, set up an </a:t>
            </a:r>
            <a:r>
              <a:rPr lang="en-US" dirty="0" smtClean="0"/>
              <a:t>independent financial </a:t>
            </a:r>
            <a:r>
              <a:rPr lang="en-US" dirty="0"/>
              <a:t>accounting system, and operate in </a:t>
            </a:r>
            <a:r>
              <a:rPr lang="en-US" dirty="0" smtClean="0"/>
              <a:t>line with </a:t>
            </a:r>
            <a:r>
              <a:rPr lang="en-US" dirty="0"/>
              <a:t>commercial bank requirements. It also expanded </a:t>
            </a:r>
            <a:r>
              <a:rPr lang="en-US" dirty="0" smtClean="0"/>
              <a:t>its micro </a:t>
            </a:r>
            <a:r>
              <a:rPr lang="en-US" dirty="0"/>
              <a:t>finance services in 2008, issuing over RMB60 </a:t>
            </a:r>
            <a:r>
              <a:rPr lang="en-US" dirty="0" smtClean="0"/>
              <a:t>billion (</a:t>
            </a:r>
            <a:r>
              <a:rPr lang="en-US" dirty="0"/>
              <a:t>US$8.8 billion) in small deposit-pledged loans and </a:t>
            </a:r>
            <a:r>
              <a:rPr lang="en-US" dirty="0" smtClean="0"/>
              <a:t>micro loans</a:t>
            </a:r>
            <a:r>
              <a:rPr lang="en-US" dirty="0"/>
              <a:t>, more than 70% of which was used in rural areas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22</a:t>
            </a:fld>
            <a:endParaRPr lang="en-US" dirty="0"/>
          </a:p>
        </p:txBody>
      </p:sp>
      <p:sp>
        <p:nvSpPr>
          <p:cNvPr id="6" name="TextBox 5"/>
          <p:cNvSpPr txBox="1"/>
          <p:nvPr/>
        </p:nvSpPr>
        <p:spPr>
          <a:xfrm>
            <a:off x="2324100" y="5772705"/>
            <a:ext cx="8712200" cy="369332"/>
          </a:xfrm>
          <a:prstGeom prst="rect">
            <a:avLst/>
          </a:prstGeom>
          <a:noFill/>
        </p:spPr>
        <p:txBody>
          <a:bodyPr wrap="square" rtlCol="0">
            <a:spAutoFit/>
          </a:bodyPr>
          <a:lstStyle/>
          <a:p>
            <a:r>
              <a:rPr lang="en-US" dirty="0" smtClean="0"/>
              <a:t>Source: Country Analysis Unit, Federal Reserve Bank of San Francisco, May 2010</a:t>
            </a:r>
            <a:endParaRPr lang="en-US" dirty="0"/>
          </a:p>
        </p:txBody>
      </p:sp>
    </p:spTree>
    <p:extLst>
      <p:ext uri="{BB962C8B-B14F-4D97-AF65-F5344CB8AC3E}">
        <p14:creationId xmlns:p14="http://schemas.microsoft.com/office/powerpoint/2010/main" val="536354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improve rural finance</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In </a:t>
            </a:r>
            <a:r>
              <a:rPr lang="en-US" dirty="0"/>
              <a:t>December 2006, the CBRC made it easier to set up Town and Village banks and loan companies and permitted farmers to organize Farmer’s Mutual fund supporting organizations.  However, entry barriers were still high and there were many restrictions – for example, 20% of all shares of a new rural bank had to be owned by a commercial bank and loan companies could only be set up by a commercial bank.  Individuals could be shareholders in rural banks, but could not start them.</a:t>
            </a:r>
          </a:p>
          <a:p>
            <a:r>
              <a:rPr lang="en-US" dirty="0"/>
              <a:t>However, new regulations promulgated by the CBRC in October 2013 allow individuals to start rural banks.</a:t>
            </a:r>
          </a:p>
          <a:p>
            <a:r>
              <a:rPr lang="en-US" dirty="0"/>
              <a:t>Individuals will also be able to set up rural credit cooperatives, county-level banks or small lending associations</a:t>
            </a:r>
            <a:r>
              <a:rPr lang="en-US" dirty="0" smtClean="0"/>
              <a:t>.</a:t>
            </a:r>
          </a:p>
          <a:p>
            <a:r>
              <a:rPr lang="en-US" dirty="0" smtClean="0"/>
              <a:t>The CBRC has also tried to interest foreign banks in setting up rural banks. </a:t>
            </a:r>
            <a:r>
              <a:rPr lang="en-US" dirty="0"/>
              <a:t>As of end-2008, foreign bank entities, </a:t>
            </a:r>
            <a:r>
              <a:rPr lang="en-US" dirty="0" smtClean="0"/>
              <a:t>including HSBC </a:t>
            </a:r>
            <a:r>
              <a:rPr lang="en-US" dirty="0"/>
              <a:t>Bank (China) Co. Ltd., Citibank (China) Co. Ltd</a:t>
            </a:r>
            <a:r>
              <a:rPr lang="en-US" dirty="0" smtClean="0"/>
              <a:t>. and </a:t>
            </a:r>
            <a:r>
              <a:rPr lang="en-US" dirty="0"/>
              <a:t>Standard Chartered Bank (China) Ltd., had </a:t>
            </a:r>
            <a:r>
              <a:rPr lang="en-US" dirty="0" smtClean="0"/>
              <a:t>established seven </a:t>
            </a:r>
            <a:r>
              <a:rPr lang="en-US" dirty="0"/>
              <a:t>new-type rural financial institutions in China.</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23</a:t>
            </a:fld>
            <a:endParaRPr lang="en-US" dirty="0"/>
          </a:p>
        </p:txBody>
      </p:sp>
    </p:spTree>
    <p:extLst>
      <p:ext uri="{BB962C8B-B14F-4D97-AF65-F5344CB8AC3E}">
        <p14:creationId xmlns:p14="http://schemas.microsoft.com/office/powerpoint/2010/main" val="3950981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CBRC priorities for rural finance</a:t>
            </a:r>
            <a:endParaRPr lang="en-US" dirty="0"/>
          </a:p>
        </p:txBody>
      </p:sp>
      <p:sp>
        <p:nvSpPr>
          <p:cNvPr id="3" name="Content Placeholder 2"/>
          <p:cNvSpPr>
            <a:spLocks noGrp="1"/>
          </p:cNvSpPr>
          <p:nvPr>
            <p:ph sz="quarter" idx="13"/>
          </p:nvPr>
        </p:nvSpPr>
        <p:spPr>
          <a:xfrm>
            <a:off x="482600" y="1435100"/>
            <a:ext cx="11188700" cy="4610100"/>
          </a:xfrm>
        </p:spPr>
        <p:txBody>
          <a:bodyPr>
            <a:normAutofit/>
          </a:bodyPr>
          <a:lstStyle/>
          <a:p>
            <a:r>
              <a:rPr lang="en-US" dirty="0" smtClean="0"/>
              <a:t>In a May 2007 interview to </a:t>
            </a:r>
            <a:r>
              <a:rPr lang="en-US" dirty="0" err="1" smtClean="0"/>
              <a:t>Caijing</a:t>
            </a:r>
            <a:r>
              <a:rPr lang="en-US" dirty="0" smtClean="0"/>
              <a:t> magazine, CBRC Chairman Liu </a:t>
            </a:r>
            <a:r>
              <a:rPr lang="en-US" dirty="0" err="1" smtClean="0"/>
              <a:t>Mingkang</a:t>
            </a:r>
            <a:r>
              <a:rPr lang="en-US" dirty="0" smtClean="0"/>
              <a:t> highlighted six aspects of systematic reform:</a:t>
            </a:r>
          </a:p>
          <a:p>
            <a:pPr lvl="1"/>
            <a:r>
              <a:rPr lang="en-US" dirty="0" smtClean="0"/>
              <a:t>Reform the loan application process: tailor the process to meet rural conditions.</a:t>
            </a:r>
          </a:p>
          <a:p>
            <a:pPr lvl="1"/>
            <a:r>
              <a:rPr lang="en-US" dirty="0" smtClean="0"/>
              <a:t>Differentiate between small-scale loans to farmers and loans to large companies: develop separate assessment and performances measurement schemes to incentive bankers to make loans to farmers.</a:t>
            </a:r>
          </a:p>
          <a:p>
            <a:pPr lvl="1"/>
            <a:r>
              <a:rPr lang="en-US" dirty="0" smtClean="0"/>
              <a:t>Enhance information sharing among different financial institutions:  track borrowers in default and develop a comprehensive nationwide credit rating system.</a:t>
            </a:r>
          </a:p>
          <a:p>
            <a:pPr lvl="1"/>
            <a:r>
              <a:rPr lang="en-US" dirty="0" smtClean="0"/>
              <a:t>Train more people to work in rural lending: provide specialized training on the management of rural credit risks.</a:t>
            </a:r>
          </a:p>
          <a:p>
            <a:pPr lvl="1"/>
            <a:r>
              <a:rPr lang="en-US" dirty="0" smtClean="0"/>
              <a:t>Set up professional performance measurements and award/penalty mechanisms: align compensation and promotion for rural lenders with performance.</a:t>
            </a:r>
          </a:p>
          <a:p>
            <a:pPr lvl="1"/>
            <a:r>
              <a:rPr lang="en-US" dirty="0" smtClean="0"/>
              <a:t>Use interest rates as a tool in pricing risks: liberalize interest rate policies, especially with respect to rural lending.  This, in particular, will allow banks to charge more for taking on more risk, and it would give incentives to banks to make rural loans.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24</a:t>
            </a:fld>
            <a:endParaRPr lang="en-US" dirty="0"/>
          </a:p>
        </p:txBody>
      </p:sp>
    </p:spTree>
    <p:extLst>
      <p:ext uri="{BB962C8B-B14F-4D97-AF65-F5344CB8AC3E}">
        <p14:creationId xmlns:p14="http://schemas.microsoft.com/office/powerpoint/2010/main" val="2495659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rural land rights</a:t>
            </a:r>
            <a:endParaRPr lang="en-US" dirty="0"/>
          </a:p>
        </p:txBody>
      </p:sp>
      <p:sp>
        <p:nvSpPr>
          <p:cNvPr id="3" name="Content Placeholder 2"/>
          <p:cNvSpPr>
            <a:spLocks noGrp="1"/>
          </p:cNvSpPr>
          <p:nvPr>
            <p:ph sz="quarter" idx="13"/>
          </p:nvPr>
        </p:nvSpPr>
        <p:spPr>
          <a:xfrm>
            <a:off x="482600" y="1435100"/>
            <a:ext cx="11010900" cy="4566333"/>
          </a:xfrm>
        </p:spPr>
        <p:txBody>
          <a:bodyPr>
            <a:normAutofit lnSpcReduction="10000"/>
          </a:bodyPr>
          <a:lstStyle/>
          <a:p>
            <a:r>
              <a:rPr lang="en-US" dirty="0" smtClean="0"/>
              <a:t>There are also moves afoot to allow trade in land-use rights in rural areas, which should improve the ability of rural residents to </a:t>
            </a:r>
            <a:r>
              <a:rPr lang="en-US" smtClean="0"/>
              <a:t>obtain loans.</a:t>
            </a:r>
            <a:endParaRPr lang="en-US" dirty="0" smtClean="0"/>
          </a:p>
          <a:p>
            <a:r>
              <a:rPr lang="en-US" dirty="0" smtClean="0"/>
              <a:t>For example, according to an online article in Finance and Commerce on Nov. 18, 2013, in Anhui province, “farmers </a:t>
            </a:r>
            <a:r>
              <a:rPr lang="en-US" dirty="0"/>
              <a:t>would be given more flexibility in how their allotted plots are used and more opportunities to profit from China’s booming real estate market</a:t>
            </a:r>
            <a:r>
              <a:rPr lang="en-US" dirty="0" smtClean="0"/>
              <a:t>.”</a:t>
            </a:r>
            <a:endParaRPr lang="en-US" dirty="0"/>
          </a:p>
          <a:p>
            <a:r>
              <a:rPr lang="en-US" dirty="0"/>
              <a:t>Following a key meeting to set economic policy for the coming decade, Communist Party leaders </a:t>
            </a:r>
            <a:r>
              <a:rPr lang="en-US" dirty="0" smtClean="0"/>
              <a:t>in November 2013 pledged </a:t>
            </a:r>
            <a:r>
              <a:rPr lang="en-US" dirty="0"/>
              <a:t>to give rural residents greater property rights and to close the gap in opportunities between rural and urban residents</a:t>
            </a:r>
            <a:r>
              <a:rPr lang="en-US" dirty="0" smtClean="0"/>
              <a:t>.  Their </a:t>
            </a:r>
            <a:r>
              <a:rPr lang="en-US" dirty="0"/>
              <a:t>statements gave no details on how it would be done. However, policy changes in China often come as a result of small-scale experiments carried out by local officials acting on signals from national leaders. </a:t>
            </a:r>
            <a:endParaRPr lang="en-US" dirty="0" smtClean="0"/>
          </a:p>
          <a:p>
            <a:r>
              <a:rPr lang="en-US" dirty="0"/>
              <a:t>Any reforms are sure to meet resistance, especially from local governments that have done well from the requisitioning of land</a:t>
            </a:r>
            <a:r>
              <a:rPr lang="en-US" dirty="0" smtClean="0"/>
              <a:t>.  But </a:t>
            </a:r>
            <a:r>
              <a:rPr lang="en-US" dirty="0"/>
              <a:t>the Anhui government is taking an initial step: It plans to survey its land to identify the current holder of rights over every plot by the end of 2015</a:t>
            </a:r>
            <a:r>
              <a:rPr lang="en-US" dirty="0" smtClean="0"/>
              <a:t>.</a:t>
            </a:r>
            <a:r>
              <a:rPr lang="en-US" dirty="0"/>
              <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25</a:t>
            </a:fld>
            <a:endParaRPr lang="en-US" dirty="0"/>
          </a:p>
        </p:txBody>
      </p:sp>
      <p:sp>
        <p:nvSpPr>
          <p:cNvPr id="6" name="Rectangle 5"/>
          <p:cNvSpPr/>
          <p:nvPr/>
        </p:nvSpPr>
        <p:spPr>
          <a:xfrm>
            <a:off x="2692400" y="6001433"/>
            <a:ext cx="6096000" cy="646331"/>
          </a:xfrm>
          <a:prstGeom prst="rect">
            <a:avLst/>
          </a:prstGeom>
        </p:spPr>
        <p:txBody>
          <a:bodyPr>
            <a:spAutoFit/>
          </a:bodyPr>
          <a:lstStyle/>
          <a:p>
            <a:r>
              <a:rPr lang="en-US" dirty="0">
                <a:hlinkClick r:id="rId2"/>
              </a:rPr>
              <a:t>http://finance-commerce.com/2013/11/china-to-test-farmers-right-to-transfer-plots/#ixzz2t9EluGtI</a:t>
            </a:r>
            <a:endParaRPr lang="en-US" dirty="0"/>
          </a:p>
        </p:txBody>
      </p:sp>
    </p:spTree>
    <p:extLst>
      <p:ext uri="{BB962C8B-B14F-4D97-AF65-F5344CB8AC3E}">
        <p14:creationId xmlns:p14="http://schemas.microsoft.com/office/powerpoint/2010/main" val="682450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sz="quarter" idx="13"/>
          </p:nvPr>
        </p:nvSpPr>
        <p:spPr>
          <a:xfrm>
            <a:off x="913774" y="1866900"/>
            <a:ext cx="10363826" cy="3924299"/>
          </a:xfrm>
        </p:spPr>
        <p:txBody>
          <a:bodyPr/>
          <a:lstStyle/>
          <a:p>
            <a:r>
              <a:rPr lang="en-US" dirty="0" smtClean="0"/>
              <a:t>Social and political explanations for the primacy of urban areas over rural areas.</a:t>
            </a:r>
          </a:p>
          <a:p>
            <a:r>
              <a:rPr lang="en-US" dirty="0" smtClean="0"/>
              <a:t>The role of property rights in the flow of finance.</a:t>
            </a:r>
          </a:p>
          <a:p>
            <a:r>
              <a:rPr lang="en-US" dirty="0" smtClean="0"/>
              <a:t>The connection between (the lack of ) property rights and (the lack of) proper incentives for bank officials, as well as for rural residents and village/town government officials.</a:t>
            </a:r>
          </a:p>
          <a:p>
            <a:r>
              <a:rPr lang="en-US" dirty="0" smtClean="0"/>
              <a:t>The role of weak property rights in the exploitation of rural residents by local politicians and the improper urbanization of arable agricultural land.</a:t>
            </a:r>
          </a:p>
          <a:p>
            <a:r>
              <a:rPr lang="en-US" dirty="0" smtClean="0"/>
              <a:t>Steps from above to improve rural finance and local initiatives to improve rural property rights.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26</a:t>
            </a:fld>
            <a:endParaRPr lang="en-US" dirty="0"/>
          </a:p>
        </p:txBody>
      </p:sp>
    </p:spTree>
    <p:extLst>
      <p:ext uri="{BB962C8B-B14F-4D97-AF65-F5344CB8AC3E}">
        <p14:creationId xmlns:p14="http://schemas.microsoft.com/office/powerpoint/2010/main" val="76882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urban divide</a:t>
            </a:r>
            <a:endParaRPr lang="en-US" dirty="0"/>
          </a:p>
        </p:txBody>
      </p:sp>
      <p:sp>
        <p:nvSpPr>
          <p:cNvPr id="3" name="Content Placeholder 2"/>
          <p:cNvSpPr>
            <a:spLocks noGrp="1"/>
          </p:cNvSpPr>
          <p:nvPr>
            <p:ph sz="quarter" idx="13"/>
          </p:nvPr>
        </p:nvSpPr>
        <p:spPr/>
        <p:txBody>
          <a:bodyPr/>
          <a:lstStyle/>
          <a:p>
            <a:r>
              <a:rPr lang="en-US" dirty="0" smtClean="0"/>
              <a:t>The roots of the rural urban divide go back to the socialist period when virtually every business and productive enterprise was converted to public ownership and became subject to direct or indirect government control.</a:t>
            </a:r>
          </a:p>
          <a:p>
            <a:r>
              <a:rPr lang="en-US" dirty="0" smtClean="0"/>
              <a:t>Urban residents were organized by their place of employment, i.e. By their work unit or </a:t>
            </a:r>
            <a:r>
              <a:rPr lang="en-US" dirty="0" err="1" smtClean="0"/>
              <a:t>danwei</a:t>
            </a:r>
            <a:r>
              <a:rPr lang="en-US" dirty="0" smtClean="0"/>
              <a:t> (</a:t>
            </a:r>
            <a:r>
              <a:rPr lang="zh-CN" altLang="en-US" dirty="0" smtClean="0"/>
              <a:t>单位</a:t>
            </a:r>
            <a:r>
              <a:rPr lang="en-US" altLang="zh-CN" dirty="0" smtClean="0"/>
              <a:t>).</a:t>
            </a:r>
          </a:p>
          <a:p>
            <a:r>
              <a:rPr lang="en-US" dirty="0" smtClean="0"/>
              <a:t>Almost all urban work units were converted to state ownership, with two consequences.</a:t>
            </a:r>
          </a:p>
          <a:p>
            <a:pPr lvl="1"/>
            <a:r>
              <a:rPr lang="en-US" dirty="0" smtClean="0"/>
              <a:t>One, urban </a:t>
            </a:r>
            <a:r>
              <a:rPr lang="en-US" dirty="0" err="1" smtClean="0"/>
              <a:t>danwei</a:t>
            </a:r>
            <a:r>
              <a:rPr lang="en-US" dirty="0" smtClean="0"/>
              <a:t> were knit into a formal hierarchy subject to direct government control.</a:t>
            </a:r>
          </a:p>
          <a:p>
            <a:pPr lvl="1"/>
            <a:r>
              <a:rPr lang="en-US" dirty="0" smtClean="0"/>
              <a:t>Two, the work units built up a system of social benefits and entitlements, which was extended more or less uniformly to all urban workers.</a:t>
            </a:r>
          </a:p>
          <a:p>
            <a:r>
              <a:rPr lang="en-US" dirty="0" smtClean="0"/>
              <a:t>Urban residents became a relatively privileged group in Chinese society, and the work unit became the basic building block of urban society.</a:t>
            </a:r>
          </a:p>
          <a:p>
            <a:endParaRPr lang="en-US" dirty="0"/>
          </a:p>
        </p:txBody>
      </p:sp>
      <p:sp>
        <p:nvSpPr>
          <p:cNvPr id="4" name="Footer Placeholder 3"/>
          <p:cNvSpPr>
            <a:spLocks noGrp="1"/>
          </p:cNvSpPr>
          <p:nvPr>
            <p:ph type="ftr" sz="quarter" idx="11"/>
          </p:nvPr>
        </p:nvSpPr>
        <p:spPr/>
        <p:txBody>
          <a:bodyPr/>
          <a:lstStyle/>
          <a:p>
            <a:r>
              <a:rPr lang="en-US" dirty="0"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3</a:t>
            </a:fld>
            <a:endParaRPr lang="en-US" dirty="0"/>
          </a:p>
        </p:txBody>
      </p:sp>
      <p:sp>
        <p:nvSpPr>
          <p:cNvPr id="6" name="TextBox 5"/>
          <p:cNvSpPr txBox="1"/>
          <p:nvPr/>
        </p:nvSpPr>
        <p:spPr>
          <a:xfrm>
            <a:off x="3035300" y="6154737"/>
            <a:ext cx="5554726" cy="369332"/>
          </a:xfrm>
          <a:prstGeom prst="rect">
            <a:avLst/>
          </a:prstGeom>
          <a:noFill/>
        </p:spPr>
        <p:txBody>
          <a:bodyPr wrap="none" rtlCol="0">
            <a:spAutoFit/>
          </a:bodyPr>
          <a:lstStyle/>
          <a:p>
            <a:r>
              <a:rPr lang="en-US" dirty="0" smtClean="0"/>
              <a:t>Barry </a:t>
            </a:r>
            <a:r>
              <a:rPr lang="en-US" dirty="0" err="1" smtClean="0"/>
              <a:t>Naughton</a:t>
            </a:r>
            <a:r>
              <a:rPr lang="en-US" dirty="0" smtClean="0"/>
              <a:t>, Chapter 5: The Rural-Urban Divide</a:t>
            </a:r>
            <a:endParaRPr lang="en-US" dirty="0"/>
          </a:p>
        </p:txBody>
      </p:sp>
    </p:spTree>
    <p:extLst>
      <p:ext uri="{BB962C8B-B14F-4D97-AF65-F5344CB8AC3E}">
        <p14:creationId xmlns:p14="http://schemas.microsoft.com/office/powerpoint/2010/main" val="62511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ownership</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Private property in land was eliminated in 1955 and the land in every village was pooled together and became the property of the village as a whole, of the collective.  Collective ownership became the predominant form of ownership.</a:t>
            </a:r>
          </a:p>
          <a:p>
            <a:r>
              <a:rPr lang="en-US" dirty="0" smtClean="0"/>
              <a:t>Village residents automatically became members of the new agricultural collectives , and access to land was equalized within the collective.  </a:t>
            </a:r>
          </a:p>
          <a:p>
            <a:r>
              <a:rPr lang="en-US" dirty="0" smtClean="0"/>
              <a:t>However, there was no mechanism to redistribute resources across collectives, and there were no standards of entitlements that applied to all rural residents.</a:t>
            </a:r>
          </a:p>
          <a:p>
            <a:r>
              <a:rPr lang="en-US" dirty="0" smtClean="0"/>
              <a:t>Collectives were encouraged to support social services out of their own local resources, but they had no claim on national resources.</a:t>
            </a:r>
          </a:p>
          <a:p>
            <a:r>
              <a:rPr lang="en-US" dirty="0" smtClean="0"/>
              <a:t>The agricultural collective could provide social-services and public-goods only if there was a surplus from the sale of agricultural produce.</a:t>
            </a:r>
          </a:p>
          <a:p>
            <a:r>
              <a:rPr lang="en-US" dirty="0" smtClean="0"/>
              <a:t>Rural residents were poorer than urban residents, and they had a cheaper and less comprehensive set of social institutions to serve them, as well.</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4</a:t>
            </a:fld>
            <a:endParaRPr lang="en-US" dirty="0"/>
          </a:p>
        </p:txBody>
      </p:sp>
    </p:spTree>
    <p:extLst>
      <p:ext uri="{BB962C8B-B14F-4D97-AF65-F5344CB8AC3E}">
        <p14:creationId xmlns:p14="http://schemas.microsoft.com/office/powerpoint/2010/main" val="1952616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urban divide</a:t>
            </a:r>
            <a:endParaRPr lang="en-US" dirty="0"/>
          </a:p>
        </p:txBody>
      </p:sp>
      <p:sp>
        <p:nvSpPr>
          <p:cNvPr id="3" name="Content Placeholder 2"/>
          <p:cNvSpPr>
            <a:spLocks noGrp="1"/>
          </p:cNvSpPr>
          <p:nvPr>
            <p:ph sz="quarter" idx="13"/>
          </p:nvPr>
        </p:nvSpPr>
        <p:spPr/>
        <p:txBody>
          <a:bodyPr/>
          <a:lstStyle/>
          <a:p>
            <a:r>
              <a:rPr lang="en-US" dirty="0" smtClean="0"/>
              <a:t>Why was there such a difference between rural residents </a:t>
            </a:r>
            <a:r>
              <a:rPr lang="en-US" dirty="0"/>
              <a:t>and urban </a:t>
            </a:r>
            <a:r>
              <a:rPr lang="en-US" dirty="0" smtClean="0"/>
              <a:t>residents?</a:t>
            </a:r>
          </a:p>
          <a:p>
            <a:r>
              <a:rPr lang="en-US" dirty="0" smtClean="0"/>
              <a:t>Why did rural residents have no claim to social entitlements, while urban residents were favored with a </a:t>
            </a:r>
            <a:r>
              <a:rPr lang="en-US" dirty="0"/>
              <a:t>system of social benefits and </a:t>
            </a:r>
            <a:r>
              <a:rPr lang="en-US" dirty="0" smtClean="0"/>
              <a:t>entitlements?</a:t>
            </a:r>
          </a:p>
          <a:p>
            <a:r>
              <a:rPr lang="en-US" dirty="0" smtClean="0"/>
              <a:t>One answer probably has to do with the fact that rural residents were primarily agricultural laborers, while urban residents were primarily factory or workshop workers.</a:t>
            </a:r>
          </a:p>
          <a:p>
            <a:r>
              <a:rPr lang="en-US" dirty="0" smtClean="0"/>
              <a:t>The nature of agricultural work is that there is a lot less labor specialization than in industrial work and thus it is easier to identify a worker with a particular unit of output.  </a:t>
            </a:r>
          </a:p>
          <a:p>
            <a:r>
              <a:rPr lang="en-US" dirty="0" smtClean="0"/>
              <a:t>This means that whereas the urban </a:t>
            </a:r>
            <a:r>
              <a:rPr lang="en-US" dirty="0" err="1" smtClean="0"/>
              <a:t>dan</a:t>
            </a:r>
            <a:r>
              <a:rPr lang="en-US" dirty="0" smtClean="0"/>
              <a:t> </a:t>
            </a:r>
            <a:r>
              <a:rPr lang="en-US" dirty="0" err="1" smtClean="0"/>
              <a:t>wei</a:t>
            </a:r>
            <a:r>
              <a:rPr lang="en-US" dirty="0" smtClean="0"/>
              <a:t> is a natural unit, the agricultural collective is less so.  This greater cohesiveness of the urban </a:t>
            </a:r>
            <a:r>
              <a:rPr lang="en-US" dirty="0" err="1" smtClean="0"/>
              <a:t>dan</a:t>
            </a:r>
            <a:r>
              <a:rPr lang="en-US" dirty="0" smtClean="0"/>
              <a:t> </a:t>
            </a:r>
            <a:r>
              <a:rPr lang="en-US" dirty="0" err="1" smtClean="0"/>
              <a:t>wei</a:t>
            </a:r>
            <a:r>
              <a:rPr lang="en-US" dirty="0" smtClean="0"/>
              <a:t> probably also meant that urban workers were able to work as a group to claim rights and entitlements, which were more difficulty for the more loosely structured agricultural collective to do.</a:t>
            </a:r>
          </a:p>
          <a:p>
            <a:r>
              <a:rPr lang="en-US" dirty="0" smtClean="0"/>
              <a:t>In addition, there was also a political basis for the urban-rural divide as we will see.</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5</a:t>
            </a:fld>
            <a:endParaRPr lang="en-US" dirty="0"/>
          </a:p>
        </p:txBody>
      </p:sp>
    </p:spTree>
    <p:extLst>
      <p:ext uri="{BB962C8B-B14F-4D97-AF65-F5344CB8AC3E}">
        <p14:creationId xmlns:p14="http://schemas.microsoft.com/office/powerpoint/2010/main" val="56902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Political basis of the divide</a:t>
            </a:r>
            <a:endParaRPr lang="en-US" dirty="0"/>
          </a:p>
        </p:txBody>
      </p:sp>
      <p:sp>
        <p:nvSpPr>
          <p:cNvPr id="3" name="Content Placeholder 2"/>
          <p:cNvSpPr>
            <a:spLocks noGrp="1"/>
          </p:cNvSpPr>
          <p:nvPr>
            <p:ph sz="quarter" idx="13"/>
          </p:nvPr>
        </p:nvSpPr>
        <p:spPr>
          <a:xfrm>
            <a:off x="913774" y="1663700"/>
            <a:ext cx="10579726" cy="4478337"/>
          </a:xfrm>
        </p:spPr>
        <p:txBody>
          <a:bodyPr>
            <a:normAutofit fontScale="92500" lnSpcReduction="10000"/>
          </a:bodyPr>
          <a:lstStyle/>
          <a:p>
            <a:r>
              <a:rPr lang="en-US" dirty="0" smtClean="0"/>
              <a:t>The </a:t>
            </a:r>
            <a:r>
              <a:rPr lang="en-US" dirty="0"/>
              <a:t>socialist </a:t>
            </a:r>
            <a:r>
              <a:rPr lang="en-US" dirty="0" smtClean="0"/>
              <a:t>plan involved the use of the rural and urban systems to carry out industrialization.</a:t>
            </a:r>
          </a:p>
          <a:p>
            <a:r>
              <a:rPr lang="en-US" dirty="0" smtClean="0"/>
              <a:t>The rural system was used to extract low-cost food and fibers from the framers; the collectives were supposed to manage agricultural labor and deliver grain to the government.</a:t>
            </a:r>
          </a:p>
          <a:p>
            <a:r>
              <a:rPr lang="en-US" dirty="0" smtClean="0"/>
              <a:t>In the urban areas, the work units received government investment, and urban workers were considered to be the vanguard of socialism, since they were involved in industrialization.  Hence they received preferential treatment.</a:t>
            </a:r>
          </a:p>
          <a:p>
            <a:r>
              <a:rPr lang="en-US" dirty="0" smtClean="0"/>
              <a:t>The government used its control to purchase low-cost farm products, which allowed wages to be kept low and state-owned factories profitable.</a:t>
            </a:r>
          </a:p>
          <a:p>
            <a:r>
              <a:rPr lang="en-US" dirty="0" smtClean="0"/>
              <a:t>The whole dualistic system worked as an implicit tax on farmers, who had lower incomes because they were compelled to sell grain to the government at artificially low prices.</a:t>
            </a:r>
          </a:p>
          <a:p>
            <a:r>
              <a:rPr lang="en-US" dirty="0" smtClean="0"/>
              <a:t>Farming, thus, became an even lower-return occupation.  Hence to keep the system going, farmers had to be kept tied to the land.</a:t>
            </a:r>
          </a:p>
          <a:p>
            <a:r>
              <a:rPr lang="en-US" dirty="0" smtClean="0"/>
              <a:t>This became a big problem towards the end of the Great Leap Forward when the economy was in shambles.  The government kept extracting food from rural areas to feed urban residents and it became a big privilege to be a city resident.</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6</a:t>
            </a:fld>
            <a:endParaRPr lang="en-US" dirty="0"/>
          </a:p>
        </p:txBody>
      </p:sp>
    </p:spTree>
    <p:extLst>
      <p:ext uri="{BB962C8B-B14F-4D97-AF65-F5344CB8AC3E}">
        <p14:creationId xmlns:p14="http://schemas.microsoft.com/office/powerpoint/2010/main" val="80287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197405"/>
            <a:ext cx="10364451" cy="1085295"/>
          </a:xfrm>
        </p:spPr>
        <p:txBody>
          <a:bodyPr/>
          <a:lstStyle/>
          <a:p>
            <a:r>
              <a:rPr lang="en-US" dirty="0" smtClean="0"/>
              <a:t>Urban property rights</a:t>
            </a:r>
            <a:endParaRPr lang="en-US" dirty="0"/>
          </a:p>
        </p:txBody>
      </p:sp>
      <p:sp>
        <p:nvSpPr>
          <p:cNvPr id="3" name="Content Placeholder 2"/>
          <p:cNvSpPr>
            <a:spLocks noGrp="1"/>
          </p:cNvSpPr>
          <p:nvPr>
            <p:ph sz="quarter" idx="13"/>
          </p:nvPr>
        </p:nvSpPr>
        <p:spPr>
          <a:xfrm>
            <a:off x="913774" y="1079500"/>
            <a:ext cx="10363826" cy="4927600"/>
          </a:xfrm>
        </p:spPr>
        <p:txBody>
          <a:bodyPr>
            <a:normAutofit fontScale="92500" lnSpcReduction="20000"/>
          </a:bodyPr>
          <a:lstStyle/>
          <a:p>
            <a:r>
              <a:rPr lang="en-US" dirty="0" smtClean="0"/>
              <a:t>All urban land was nationalized during the 1950s.  However, especially after China embraced the development of small-scale enterprises, the national government could not exercise effective oversight of all its assets.  </a:t>
            </a:r>
          </a:p>
          <a:p>
            <a:r>
              <a:rPr lang="en-US" dirty="0" smtClean="0"/>
              <a:t>The authority to managed state firms was thus delegated to local governments, though nominal ownership remained with the national government.</a:t>
            </a:r>
          </a:p>
          <a:p>
            <a:r>
              <a:rPr lang="en-US" dirty="0" smtClean="0"/>
              <a:t>While urban land is owned by the state, a system has evolved in which rights to use land for up to 50 years are bought and sold.  A market for transferable urban leaseholds emerged during the 1990s, and under this system, the use rights of existing occupants are usually recognized, and with the permission of the local government, these rights can be legally bought and sold.</a:t>
            </a:r>
          </a:p>
          <a:p>
            <a:r>
              <a:rPr lang="en-US" dirty="0" smtClean="0"/>
              <a:t>Land transactions are taxed, but most of the value is captured by the occupying enterprise, the local government, or private parties.</a:t>
            </a:r>
          </a:p>
          <a:p>
            <a:r>
              <a:rPr lang="en-US" dirty="0" smtClean="0"/>
              <a:t>The nominal, centralized ownership of urban land by the state allowed the recognition of use rights and of their sale and purchase by the state or by its delegated agents (local governments), who had the right/ability to change the rules.</a:t>
            </a:r>
          </a:p>
          <a:p>
            <a:r>
              <a:rPr lang="en-US" dirty="0" smtClean="0"/>
              <a:t>The larger size of urban population clusters (towns and cities) probably also meant that they were able to claim more resources from the center.  Of course, the national government itself was located in a city, i.e. Beijing, which made it easier for all cities to claim more privileges than villages.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7</a:t>
            </a:fld>
            <a:endParaRPr lang="en-US" dirty="0"/>
          </a:p>
        </p:txBody>
      </p:sp>
    </p:spTree>
    <p:extLst>
      <p:ext uri="{BB962C8B-B14F-4D97-AF65-F5344CB8AC3E}">
        <p14:creationId xmlns:p14="http://schemas.microsoft.com/office/powerpoint/2010/main" val="98900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649" y="337106"/>
            <a:ext cx="10364451" cy="948770"/>
          </a:xfrm>
        </p:spPr>
        <p:txBody>
          <a:bodyPr/>
          <a:lstStyle/>
          <a:p>
            <a:r>
              <a:rPr lang="en-US" dirty="0" smtClean="0"/>
              <a:t>Rural property rights</a:t>
            </a:r>
            <a:endParaRPr lang="en-US" dirty="0"/>
          </a:p>
        </p:txBody>
      </p:sp>
      <p:sp>
        <p:nvSpPr>
          <p:cNvPr id="3" name="Content Placeholder 2"/>
          <p:cNvSpPr>
            <a:spLocks noGrp="1"/>
          </p:cNvSpPr>
          <p:nvPr>
            <p:ph sz="quarter" idx="13"/>
          </p:nvPr>
        </p:nvSpPr>
        <p:spPr>
          <a:xfrm>
            <a:off x="368300" y="1435100"/>
            <a:ext cx="11455400" cy="4719637"/>
          </a:xfrm>
        </p:spPr>
        <p:txBody>
          <a:bodyPr>
            <a:normAutofit lnSpcReduction="10000"/>
          </a:bodyPr>
          <a:lstStyle/>
          <a:p>
            <a:r>
              <a:rPr lang="en-US" dirty="0" smtClean="0"/>
              <a:t>Rural land was owned by collectives.  Ownership rights in the countryside were never as centralized – as concentrated in the hands of bureaucrats – as was the case with urban state ownership.  Rural households retained their houses and the land the houses were on, and had access to the agricultural land through the village collective.</a:t>
            </a:r>
          </a:p>
          <a:p>
            <a:r>
              <a:rPr lang="en-US" dirty="0" smtClean="0"/>
              <a:t>During the rural reforms of 1978-1984, collective farming ended in almost all of China, and family farms returned as the dominant agricultural form.    Each collective divided up the land among its individual household members.  But although land is worked by individual households, the formal ownership still remains with the collective.  There is no formal system of private property of rural land.</a:t>
            </a:r>
          </a:p>
          <a:p>
            <a:r>
              <a:rPr lang="en-US" dirty="0" smtClean="0"/>
              <a:t>Farmers sign contracts with the collective giving them land-use rights for periods of up to 50 years, </a:t>
            </a:r>
            <a:r>
              <a:rPr lang="en-US" i="1" dirty="0" smtClean="0"/>
              <a:t>but they do not own the land free-and-clear</a:t>
            </a:r>
            <a:r>
              <a:rPr lang="en-US" dirty="0" smtClean="0"/>
              <a:t>.  As a result:</a:t>
            </a:r>
          </a:p>
          <a:p>
            <a:pPr lvl="1"/>
            <a:r>
              <a:rPr lang="en-US" dirty="0" smtClean="0"/>
              <a:t>Land can be periodically redistributed making ownership temporary.  The lack of secure land tenure affects farmer incentives, and land cannot be used as collateral for borrowing.  Land use-right markets have been slow to develop.</a:t>
            </a:r>
          </a:p>
          <a:p>
            <a:pPr lvl="1"/>
            <a:r>
              <a:rPr lang="en-US" dirty="0" smtClean="0"/>
              <a:t>Out-migration can mean giving up rights to the land, which discourages migration to the cities and underemployment in rural areas.</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8</a:t>
            </a:fld>
            <a:endParaRPr lang="en-US" dirty="0"/>
          </a:p>
        </p:txBody>
      </p:sp>
    </p:spTree>
    <p:extLst>
      <p:ext uri="{BB962C8B-B14F-4D97-AF65-F5344CB8AC3E}">
        <p14:creationId xmlns:p14="http://schemas.microsoft.com/office/powerpoint/2010/main" val="2933872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49806"/>
            <a:ext cx="10364451" cy="797958"/>
          </a:xfrm>
        </p:spPr>
        <p:txBody>
          <a:bodyPr/>
          <a:lstStyle/>
          <a:p>
            <a:r>
              <a:rPr lang="en-US" dirty="0" smtClean="0"/>
              <a:t>Town and village enterprises</a:t>
            </a:r>
            <a:endParaRPr lang="en-US" dirty="0"/>
          </a:p>
        </p:txBody>
      </p:sp>
      <p:sp>
        <p:nvSpPr>
          <p:cNvPr id="3" name="Content Placeholder 2"/>
          <p:cNvSpPr>
            <a:spLocks noGrp="1"/>
          </p:cNvSpPr>
          <p:nvPr>
            <p:ph sz="quarter" idx="13"/>
          </p:nvPr>
        </p:nvSpPr>
        <p:spPr>
          <a:xfrm>
            <a:off x="348624" y="1041400"/>
            <a:ext cx="11493500" cy="5283199"/>
          </a:xfrm>
        </p:spPr>
        <p:txBody>
          <a:bodyPr>
            <a:normAutofit fontScale="92500" lnSpcReduction="20000"/>
          </a:bodyPr>
          <a:lstStyle/>
          <a:p>
            <a:r>
              <a:rPr lang="en-US" dirty="0" smtClean="0"/>
              <a:t>In rural areas, property rights are complex and locally negotiated.  There is no national registry where property rights are inscribed.  Instead, each individual village holds records of the land-use rights that have been distributed by village action.  Over time, rural land has became more valuable and industrial and commercial used of rural land have exploded.</a:t>
            </a:r>
          </a:p>
          <a:p>
            <a:r>
              <a:rPr lang="en-US" dirty="0" smtClean="0"/>
              <a:t>But rural land is officially “collective” property and use rights were given to families for agricultural purposes.  As a result, when there is an opportunity to convert land to industrial or commercial use, or lease land to an outsider, local officials take those business decisions, arrange compensation or relocation for displaced farmers and, in the process, enrich themselves.</a:t>
            </a:r>
          </a:p>
          <a:p>
            <a:r>
              <a:rPr lang="en-US" dirty="0" smtClean="0"/>
              <a:t>During the 1970s, </a:t>
            </a:r>
            <a:r>
              <a:rPr lang="en-US" dirty="0" smtClean="0"/>
              <a:t>many rural </a:t>
            </a:r>
            <a:r>
              <a:rPr lang="en-US" i="1" dirty="0" smtClean="0"/>
              <a:t>nonagricultural </a:t>
            </a:r>
            <a:r>
              <a:rPr lang="en-US" dirty="0" smtClean="0"/>
              <a:t>collective enterprises developed. </a:t>
            </a:r>
            <a:r>
              <a:rPr lang="en-US" dirty="0" smtClean="0"/>
              <a:t>These were the </a:t>
            </a:r>
            <a:r>
              <a:rPr lang="en-US" dirty="0" smtClean="0"/>
              <a:t>TVEs, which included </a:t>
            </a:r>
            <a:r>
              <a:rPr lang="en-US" dirty="0"/>
              <a:t>enterprises sponsored by townships and villages, the alliance enterprises [private stock companies] formed by peasants, other alliance enterprises, and individual enterprises</a:t>
            </a:r>
            <a:r>
              <a:rPr lang="en-US" dirty="0" smtClean="0"/>
              <a:t>.</a:t>
            </a:r>
            <a:r>
              <a:rPr lang="en-US" dirty="0" smtClean="0"/>
              <a:t>  </a:t>
            </a:r>
            <a:r>
              <a:rPr lang="en-US" dirty="0" smtClean="0"/>
              <a:t>Ultimate ownership </a:t>
            </a:r>
            <a:r>
              <a:rPr lang="en-US" dirty="0" smtClean="0"/>
              <a:t>often stayed </a:t>
            </a:r>
            <a:r>
              <a:rPr lang="en-US" dirty="0" smtClean="0"/>
              <a:t>with the collective, while use rights were delegated, often to highly entrepreneurial firm managers. Nevertheless, TVE property rights remained fuzzy.</a:t>
            </a:r>
          </a:p>
          <a:p>
            <a:r>
              <a:rPr lang="en-US" dirty="0" smtClean="0"/>
              <a:t>In spite of this, TVEs prospered through the 1980s for several reasons: a) rural wages were lower; b) TVEs took advantage of state monopolies; c) local governments, which controlled TVEs supported them; d) formal taxes on rural enterprises were low, compared to high expropriation of SOE profits by the state; e) local governments controlled RCC and bank capital and they favored the TVEs; f) rural deposits were kept locally and re-lent to TVEs and other rural businesses.</a:t>
            </a:r>
          </a:p>
          <a:p>
            <a:r>
              <a:rPr lang="en-US" dirty="0" smtClean="0"/>
              <a:t>This meant that rural incomes did grow, in spite of their lower status compared to urban areas, although this situation would change drastically after the banking reform of 1993-1995.</a:t>
            </a:r>
          </a:p>
        </p:txBody>
      </p:sp>
      <p:sp>
        <p:nvSpPr>
          <p:cNvPr id="4" name="Footer Placeholder 3"/>
          <p:cNvSpPr>
            <a:spLocks noGrp="1"/>
          </p:cNvSpPr>
          <p:nvPr>
            <p:ph type="ftr" sz="quarter" idx="11"/>
          </p:nvPr>
        </p:nvSpPr>
        <p:spPr/>
        <p:txBody>
          <a:bodyPr/>
          <a:lstStyle/>
          <a:p>
            <a:r>
              <a:rPr lang="en-US" smtClean="0"/>
              <a:t>P.V. Viswanath</a:t>
            </a:r>
            <a:endParaRPr lang="en-US" dirty="0"/>
          </a:p>
        </p:txBody>
      </p:sp>
      <p:sp>
        <p:nvSpPr>
          <p:cNvPr id="5" name="Slide Number Placeholder 4"/>
          <p:cNvSpPr>
            <a:spLocks noGrp="1"/>
          </p:cNvSpPr>
          <p:nvPr>
            <p:ph type="sldNum" sz="quarter" idx="12"/>
          </p:nvPr>
        </p:nvSpPr>
        <p:spPr/>
        <p:txBody>
          <a:bodyPr/>
          <a:lstStyle/>
          <a:p>
            <a:fld id="{FE248736-F942-4936-A07E-F5A3D144938B}" type="slidenum">
              <a:rPr lang="en-US" smtClean="0"/>
              <a:pPr/>
              <a:t>9</a:t>
            </a:fld>
            <a:endParaRPr lang="en-US" dirty="0"/>
          </a:p>
        </p:txBody>
      </p:sp>
    </p:spTree>
    <p:extLst>
      <p:ext uri="{BB962C8B-B14F-4D97-AF65-F5344CB8AC3E}">
        <p14:creationId xmlns:p14="http://schemas.microsoft.com/office/powerpoint/2010/main" val="3193905902"/>
      </p:ext>
    </p:extLst>
  </p:cSld>
  <p:clrMapOvr>
    <a:masterClrMapping/>
  </p:clrMapOvr>
</p:sld>
</file>

<file path=ppt/theme/theme1.xml><?xml version="1.0" encoding="utf-8"?>
<a:theme xmlns:a="http://schemas.openxmlformats.org/drawingml/2006/main" name="Dropl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9393</TotalTime>
  <Words>5226</Words>
  <Application>Microsoft Office PowerPoint</Application>
  <PresentationFormat>Widescreen</PresentationFormat>
  <Paragraphs>225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方正舒体</vt:lpstr>
      <vt:lpstr>Arial</vt:lpstr>
      <vt:lpstr>Calibri</vt:lpstr>
      <vt:lpstr>Georgia</vt:lpstr>
      <vt:lpstr>Droplet</vt:lpstr>
      <vt:lpstr>The Rural-urban divide</vt:lpstr>
      <vt:lpstr>Learning objectives</vt:lpstr>
      <vt:lpstr>Rural urban divide</vt:lpstr>
      <vt:lpstr>Land ownership</vt:lpstr>
      <vt:lpstr>Rural urban divide</vt:lpstr>
      <vt:lpstr>The Political basis of the divide</vt:lpstr>
      <vt:lpstr>Urban property rights</vt:lpstr>
      <vt:lpstr>Rural property rights</vt:lpstr>
      <vt:lpstr>Town and village enterprises</vt:lpstr>
      <vt:lpstr>Problems of rural finance</vt:lpstr>
      <vt:lpstr>Historical development</vt:lpstr>
      <vt:lpstr>The post-reform period</vt:lpstr>
      <vt:lpstr>rural finance: the early post-reform period </vt:lpstr>
      <vt:lpstr>Rural finance after banking reform</vt:lpstr>
      <vt:lpstr>Abc versus abd</vt:lpstr>
      <vt:lpstr>Abc versus abd</vt:lpstr>
      <vt:lpstr>Decline in rural banking</vt:lpstr>
      <vt:lpstr>Irregular borrowing</vt:lpstr>
      <vt:lpstr>Why was there a decline?</vt:lpstr>
      <vt:lpstr>Property rights in rural china</vt:lpstr>
      <vt:lpstr>Steps to improve rural finance</vt:lpstr>
      <vt:lpstr>Steps to improve rural finance</vt:lpstr>
      <vt:lpstr>Steps to improve rural finance</vt:lpstr>
      <vt:lpstr>CBRC priorities for rural finance</vt:lpstr>
      <vt:lpstr>Changing rural land rights</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Chinese financial markets</dc:title>
  <dc:creator>Viswanath, Prof. Plachikkat</dc:creator>
  <cp:lastModifiedBy>Viswanath, Prof. Plachikkat</cp:lastModifiedBy>
  <cp:revision>293</cp:revision>
  <cp:lastPrinted>2014-02-27T02:26:27Z</cp:lastPrinted>
  <dcterms:created xsi:type="dcterms:W3CDTF">2013-10-10T23:19:29Z</dcterms:created>
  <dcterms:modified xsi:type="dcterms:W3CDTF">2014-04-03T19:47:17Z</dcterms:modified>
</cp:coreProperties>
</file>