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28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4718" autoAdjust="0"/>
  </p:normalViewPr>
  <p:slideViewPr>
    <p:cSldViewPr>
      <p:cViewPr>
        <p:scale>
          <a:sx n="100" d="100"/>
          <a:sy n="100" d="100"/>
        </p:scale>
        <p:origin x="-366" y="-6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8.xml"/><Relationship Id="rId7" Type="http://schemas.openxmlformats.org/officeDocument/2006/relationships/slide" Target="slides/slide16.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14.xml"/><Relationship Id="rId5" Type="http://schemas.openxmlformats.org/officeDocument/2006/relationships/slide" Target="slides/slide13.xml"/><Relationship Id="rId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6/3/2009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6/3/2009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0E1DA08-C194-4D3E-B101-EF2B25C0891B}" type="slidenum">
              <a:rPr lang="en-US"/>
              <a:pPr/>
              <a:t>10</a:t>
            </a:fld>
            <a:endParaRPr lang="en-US"/>
          </a:p>
        </p:txBody>
      </p:sp>
      <p:sp>
        <p:nvSpPr>
          <p:cNvPr id="254978" name="Rectangle 2"/>
          <p:cNvSpPr>
            <a:spLocks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63014B2-89A2-41FD-8B20-F585E2F403FB}" type="slidenum">
              <a:rPr lang="en-US"/>
              <a:pPr/>
              <a:t>11</a:t>
            </a:fld>
            <a:endParaRPr lang="en-US"/>
          </a:p>
        </p:txBody>
      </p:sp>
      <p:sp>
        <p:nvSpPr>
          <p:cNvPr id="257026" name="Rectangle 2"/>
          <p:cNvSpPr>
            <a:spLocks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7243432-313C-402A-9CD4-F0B722564908}" type="slidenum">
              <a:rPr lang="en-US"/>
              <a:pPr/>
              <a:t>12</a:t>
            </a:fld>
            <a:endParaRPr lang="en-US"/>
          </a:p>
        </p:txBody>
      </p:sp>
      <p:sp>
        <p:nvSpPr>
          <p:cNvPr id="232450" name="Rectangle 2"/>
          <p:cNvSpPr>
            <a:spLocks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E5F344D-4557-4D47-94CF-520029E5B7F5}" type="slidenum">
              <a:rPr lang="en-US"/>
              <a:pPr/>
              <a:t>13</a:t>
            </a:fld>
            <a:endParaRPr lang="en-US"/>
          </a:p>
        </p:txBody>
      </p:sp>
      <p:sp>
        <p:nvSpPr>
          <p:cNvPr id="234498" name="Rectangle 2"/>
          <p:cNvSpPr>
            <a:spLocks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443AD1A-8DA8-4BC3-9706-25802D2713F4}" type="slidenum">
              <a:rPr lang="en-US"/>
              <a:pPr/>
              <a:t>14</a:t>
            </a:fld>
            <a:endParaRPr lang="en-US"/>
          </a:p>
        </p:txBody>
      </p:sp>
      <p:sp>
        <p:nvSpPr>
          <p:cNvPr id="236546" name="Rectangle 2"/>
          <p:cNvSpPr>
            <a:spLocks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B655F03-22B7-471D-906B-B827A3826BC2}" type="slidenum">
              <a:rPr lang="en-US"/>
              <a:pPr/>
              <a:t>15</a:t>
            </a:fld>
            <a:endParaRPr lang="en-US"/>
          </a:p>
        </p:txBody>
      </p:sp>
      <p:sp>
        <p:nvSpPr>
          <p:cNvPr id="252930" name="Rectangle 2"/>
          <p:cNvSpPr>
            <a:spLocks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1E56D20-AA5A-4F10-A0AE-F6273637E552}" type="slidenum">
              <a:rPr lang="en-US"/>
              <a:pPr/>
              <a:t>16</a:t>
            </a:fld>
            <a:endParaRPr lang="en-US"/>
          </a:p>
        </p:txBody>
      </p:sp>
      <p:sp>
        <p:nvSpPr>
          <p:cNvPr id="238594" name="Rectangle 2"/>
          <p:cNvSpPr>
            <a:spLocks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84D6149-3A63-4FCF-9CB2-34071FD73C3C}" type="slidenum">
              <a:rPr lang="en-US"/>
              <a:pPr/>
              <a:t>17</a:t>
            </a:fld>
            <a:endParaRPr lang="en-US"/>
          </a:p>
        </p:txBody>
      </p:sp>
      <p:sp>
        <p:nvSpPr>
          <p:cNvPr id="240642" name="Rectangle 2"/>
          <p:cNvSpPr>
            <a:spLocks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CA6F0C9-EFC1-4AC8-8BDB-265BE8E687D9}" type="slidenum">
              <a:rPr lang="en-US"/>
              <a:pPr/>
              <a:t>18</a:t>
            </a:fld>
            <a:endParaRPr lang="en-US"/>
          </a:p>
        </p:txBody>
      </p:sp>
      <p:sp>
        <p:nvSpPr>
          <p:cNvPr id="242690" name="Rectangle 2"/>
          <p:cNvSpPr>
            <a:spLocks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2E1800F-433C-48D0-994B-CE21AC0E4573}" type="slidenum">
              <a:rPr lang="en-US"/>
              <a:pPr/>
              <a:t>19</a:t>
            </a:fld>
            <a:endParaRPr lang="en-US"/>
          </a:p>
        </p:txBody>
      </p:sp>
      <p:sp>
        <p:nvSpPr>
          <p:cNvPr id="246786" name="Rectangle 2"/>
          <p:cNvSpPr>
            <a:spLocks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BEA7521-7CAD-498D-97FC-DC9A4AF61F57}" type="slidenum">
              <a:rPr lang="en-US"/>
              <a:pPr/>
              <a:t>2</a:t>
            </a:fld>
            <a:endParaRPr lang="en-US"/>
          </a:p>
        </p:txBody>
      </p:sp>
      <p:sp>
        <p:nvSpPr>
          <p:cNvPr id="218114" name="Rectangle 2"/>
          <p:cNvSpPr>
            <a:spLocks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9904374-E92A-4C01-8867-80BC0A1A7A33}" type="slidenum">
              <a:rPr lang="en-US"/>
              <a:pPr/>
              <a:t>20</a:t>
            </a:fld>
            <a:endParaRPr lang="en-US"/>
          </a:p>
        </p:txBody>
      </p:sp>
      <p:sp>
        <p:nvSpPr>
          <p:cNvPr id="248834" name="Rectangle 2"/>
          <p:cNvSpPr>
            <a:spLocks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B3F783C-DA65-4D42-8423-912B4E22B822}" type="slidenum">
              <a:rPr lang="en-US"/>
              <a:pPr/>
              <a:t>21</a:t>
            </a:fld>
            <a:endParaRPr lang="en-US"/>
          </a:p>
        </p:txBody>
      </p:sp>
      <p:sp>
        <p:nvSpPr>
          <p:cNvPr id="250882" name="Rectangle 2"/>
          <p:cNvSpPr>
            <a:spLocks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3BC9718-5BBC-49FD-BEE6-D92C34760A76}" type="slidenum">
              <a:rPr lang="en-US"/>
              <a:pPr/>
              <a:t>22</a:t>
            </a:fld>
            <a:endParaRPr lang="en-US"/>
          </a:p>
        </p:txBody>
      </p:sp>
      <p:sp>
        <p:nvSpPr>
          <p:cNvPr id="259074" name="Rectangle 2"/>
          <p:cNvSpPr>
            <a:spLocks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B17B512-B5F5-458C-A467-7518213052E3}" type="slidenum">
              <a:rPr lang="en-US"/>
              <a:pPr/>
              <a:t>3</a:t>
            </a:fld>
            <a:endParaRPr lang="en-US"/>
          </a:p>
        </p:txBody>
      </p:sp>
      <p:sp>
        <p:nvSpPr>
          <p:cNvPr id="220162" name="Rectangle 2"/>
          <p:cNvSpPr>
            <a:spLocks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9617782-5507-4CDA-B170-930234BF1609}" type="slidenum">
              <a:rPr lang="en-US"/>
              <a:pPr/>
              <a:t>4</a:t>
            </a:fld>
            <a:endParaRPr lang="en-US"/>
          </a:p>
        </p:txBody>
      </p:sp>
      <p:sp>
        <p:nvSpPr>
          <p:cNvPr id="228354" name="Rectangle 2"/>
          <p:cNvSpPr>
            <a:spLocks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4FFFF52-DA19-41CF-B3A5-34BD8B0C76A8}" type="slidenum">
              <a:rPr lang="en-US"/>
              <a:pPr/>
              <a:t>5</a:t>
            </a:fld>
            <a:endParaRPr lang="en-US"/>
          </a:p>
        </p:txBody>
      </p:sp>
      <p:sp>
        <p:nvSpPr>
          <p:cNvPr id="222210" name="Rectangle 2"/>
          <p:cNvSpPr>
            <a:spLocks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1C919FE-265E-4445-9990-9A37A03194D8}" type="slidenum">
              <a:rPr lang="en-US"/>
              <a:pPr/>
              <a:t>6</a:t>
            </a:fld>
            <a:endParaRPr lang="en-US"/>
          </a:p>
        </p:txBody>
      </p:sp>
      <p:sp>
        <p:nvSpPr>
          <p:cNvPr id="230402" name="Rectangle 2"/>
          <p:cNvSpPr>
            <a:spLocks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F864B7F-6C8F-4223-BCA1-013F14209703}" type="slidenum">
              <a:rPr lang="en-US"/>
              <a:pPr/>
              <a:t>7</a:t>
            </a:fld>
            <a:endParaRPr lang="en-US"/>
          </a:p>
        </p:txBody>
      </p:sp>
      <p:sp>
        <p:nvSpPr>
          <p:cNvPr id="244738" name="Rectangle 2"/>
          <p:cNvSpPr>
            <a:spLocks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471A56D-B0B5-4C2F-BEA3-E81276E5C603}" type="slidenum">
              <a:rPr lang="en-US"/>
              <a:pPr/>
              <a:t>8</a:t>
            </a:fld>
            <a:endParaRPr lang="en-US"/>
          </a:p>
        </p:txBody>
      </p:sp>
      <p:sp>
        <p:nvSpPr>
          <p:cNvPr id="224258" name="Rectangle 2"/>
          <p:cNvSpPr>
            <a:spLocks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6136470-1872-4D93-BB7D-2AEBEA596AEE}" type="slidenum">
              <a:rPr lang="en-US"/>
              <a:pPr/>
              <a:t>9</a:t>
            </a:fld>
            <a:endParaRPr lang="en-US"/>
          </a:p>
        </p:txBody>
      </p:sp>
      <p:sp>
        <p:nvSpPr>
          <p:cNvPr id="226306" name="Rectangle 2"/>
          <p:cNvSpPr>
            <a:spLocks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4800" y="14478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152400" y="762000"/>
            <a:ext cx="8763000" cy="1143000"/>
          </a:xfrm>
          <a:noFill/>
          <a:ln/>
        </p:spPr>
        <p:txBody>
          <a:bodyPr lIns="90487" tIns="44450" rIns="90487" bIns="44450">
            <a:normAutofit fontScale="90000"/>
          </a:bodyPr>
          <a:lstStyle/>
          <a:p>
            <a:r>
              <a:rPr lang="en-US" dirty="0" smtClean="0"/>
              <a:t/>
            </a:r>
            <a:br>
              <a:rPr lang="en-US" dirty="0" smtClean="0"/>
            </a:br>
            <a:r>
              <a:rPr lang="en-US" dirty="0" smtClean="0"/>
              <a:t>Valuation Using Multiples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Prepared for EDHEC</a:t>
            </a:r>
            <a:endParaRPr lang="en-US" dirty="0" smtClean="0"/>
          </a:p>
          <a:p>
            <a:pPr marL="342900" indent="-342900"/>
            <a:endParaRPr lang="en-US" dirty="0" smtClean="0"/>
          </a:p>
          <a:p>
            <a:pPr marL="342900" indent="-342900"/>
            <a:endParaRPr lang="en-US" dirty="0" smtClean="0"/>
          </a:p>
          <a:p>
            <a:pPr marL="342900" indent="-342900"/>
            <a:endParaRPr lang="en-US" dirty="0"/>
          </a:p>
        </p:txBody>
      </p:sp>
      <p:sp>
        <p:nvSpPr>
          <p:cNvPr id="4" name="Slide Number Placeholder 3"/>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t>Marketing Strategy</a:t>
            </a:r>
          </a:p>
        </p:txBody>
      </p:sp>
      <p:sp>
        <p:nvSpPr>
          <p:cNvPr id="253955" name="Rectangle 3"/>
          <p:cNvSpPr>
            <a:spLocks noGrp="1" noChangeArrowheads="1"/>
          </p:cNvSpPr>
          <p:nvPr>
            <p:ph type="body" idx="4294967295"/>
          </p:nvPr>
        </p:nvSpPr>
        <p:spPr>
          <a:xfrm>
            <a:off x="685800" y="1447800"/>
            <a:ext cx="8001000" cy="4800600"/>
          </a:xfrm>
          <a:prstGeom prst="rect">
            <a:avLst/>
          </a:prstGeom>
        </p:spPr>
        <p:txBody>
          <a:bodyPr/>
          <a:lstStyle/>
          <a:p>
            <a:pPr>
              <a:lnSpc>
                <a:spcPct val="90000"/>
              </a:lnSpc>
            </a:pPr>
            <a:r>
              <a:rPr lang="en-US" dirty="0" err="1"/>
              <a:t>Dupont</a:t>
            </a:r>
            <a:r>
              <a:rPr lang="en-US" dirty="0"/>
              <a:t> Analysis tells us that firms have to choose between a high margin/low volume and a low margin/high volume strategy.</a:t>
            </a:r>
          </a:p>
          <a:p>
            <a:pPr>
              <a:lnSpc>
                <a:spcPct val="90000"/>
              </a:lnSpc>
            </a:pPr>
            <a:r>
              <a:rPr lang="en-US" dirty="0"/>
              <a:t>Clearly, the first strategy will yield a higher Price/Revenue ratio.</a:t>
            </a:r>
          </a:p>
          <a:p>
            <a:pPr>
              <a:lnSpc>
                <a:spcPct val="90000"/>
              </a:lnSpc>
            </a:pPr>
            <a:r>
              <a:rPr lang="en-US" dirty="0"/>
              <a:t>This can be used to value a brand name.</a:t>
            </a:r>
          </a:p>
          <a:p>
            <a:pPr>
              <a:lnSpc>
                <a:spcPct val="90000"/>
              </a:lnSpc>
            </a:pPr>
            <a:r>
              <a:rPr lang="en-US" dirty="0"/>
              <a:t>Thus the value of the brand equals</a:t>
            </a:r>
          </a:p>
          <a:p>
            <a:pPr>
              <a:lnSpc>
                <a:spcPct val="90000"/>
              </a:lnSpc>
            </a:pPr>
            <a:r>
              <a:rPr lang="en-US" dirty="0"/>
              <a:t>[(P/Sales)</a:t>
            </a:r>
            <a:r>
              <a:rPr lang="en-US" baseline="-25000" dirty="0"/>
              <a:t>brand</a:t>
            </a:r>
            <a:r>
              <a:rPr lang="en-US" dirty="0"/>
              <a:t> - (P/Sales)</a:t>
            </a:r>
            <a:r>
              <a:rPr lang="en-US" baseline="-25000" dirty="0" err="1"/>
              <a:t>nobrand</a:t>
            </a:r>
            <a:r>
              <a:rPr lang="en-US" dirty="0"/>
              <a:t>]</a:t>
            </a:r>
            <a:r>
              <a:rPr lang="en-US" dirty="0" err="1"/>
              <a:t>xSales</a:t>
            </a:r>
            <a:r>
              <a:rPr lang="en-US" baseline="-25000" dirty="0" err="1"/>
              <a:t>brand</a:t>
            </a:r>
            <a:endParaRPr lang="en-US" baseline="-25000"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t>Profit Margins and P/Sales</a:t>
            </a:r>
          </a:p>
        </p:txBody>
      </p:sp>
      <p:sp>
        <p:nvSpPr>
          <p:cNvPr id="256003" name="Rectangle 3"/>
          <p:cNvSpPr>
            <a:spLocks noGrp="1" noChangeArrowheads="1"/>
          </p:cNvSpPr>
          <p:nvPr>
            <p:ph type="body" idx="4294967295"/>
          </p:nvPr>
        </p:nvSpPr>
        <p:spPr>
          <a:xfrm>
            <a:off x="762000" y="1447800"/>
            <a:ext cx="7772400" cy="4800600"/>
          </a:xfrm>
          <a:prstGeom prst="rect">
            <a:avLst/>
          </a:prstGeom>
        </p:spPr>
        <p:txBody>
          <a:bodyPr/>
          <a:lstStyle/>
          <a:p>
            <a:r>
              <a:rPr lang="en-US" dirty="0"/>
              <a:t>Higher Profit Margins imply higher Price/Sales ratios, ceteris paribus</a:t>
            </a:r>
          </a:p>
          <a:p>
            <a:r>
              <a:rPr lang="en-US" dirty="0"/>
              <a:t>Hence in using industry Price/Sales ratios, we need to adjust for differences in profit margins.</a:t>
            </a:r>
          </a:p>
          <a:p>
            <a:r>
              <a:rPr lang="en-US" dirty="0"/>
              <a:t>Porter Analysis could be used to predict differences in margins, although this may simply be a difference in marketing strategy, as well.</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n-US"/>
              <a:t>Using Regression with ratios</a:t>
            </a:r>
          </a:p>
        </p:txBody>
      </p:sp>
      <p:sp>
        <p:nvSpPr>
          <p:cNvPr id="231427" name="Rectangle 3"/>
          <p:cNvSpPr>
            <a:spLocks noGrp="1" noChangeArrowheads="1"/>
          </p:cNvSpPr>
          <p:nvPr>
            <p:ph type="body" idx="4294967295"/>
          </p:nvPr>
        </p:nvSpPr>
        <p:spPr>
          <a:xfrm>
            <a:off x="685800" y="1447800"/>
            <a:ext cx="8001000" cy="5029200"/>
          </a:xfrm>
          <a:prstGeom prst="rect">
            <a:avLst/>
          </a:prstGeom>
        </p:spPr>
        <p:txBody>
          <a:bodyPr/>
          <a:lstStyle/>
          <a:p>
            <a:pPr>
              <a:lnSpc>
                <a:spcPct val="80000"/>
              </a:lnSpc>
            </a:pPr>
            <a:r>
              <a:rPr lang="en-US" sz="2400" dirty="0"/>
              <a:t>We have seen that PE ratios depend on growth rates, payout ratios and cost of equity</a:t>
            </a:r>
          </a:p>
          <a:p>
            <a:pPr>
              <a:lnSpc>
                <a:spcPct val="80000"/>
              </a:lnSpc>
            </a:pPr>
            <a:r>
              <a:rPr lang="en-US" sz="2400" dirty="0"/>
              <a:t>So if it’s possible to find comparables with the same growth rates, payout ratios and cost of equity, the average PE ratio of the comparables could be used to value the target firm.</a:t>
            </a:r>
          </a:p>
          <a:p>
            <a:pPr>
              <a:lnSpc>
                <a:spcPct val="80000"/>
              </a:lnSpc>
            </a:pPr>
            <a:r>
              <a:rPr lang="en-US" sz="2400" dirty="0"/>
              <a:t>What if the factors are not exactly the same?</a:t>
            </a:r>
          </a:p>
          <a:p>
            <a:pPr>
              <a:lnSpc>
                <a:spcPct val="80000"/>
              </a:lnSpc>
            </a:pPr>
            <a:r>
              <a:rPr lang="en-US" sz="2400" dirty="0"/>
              <a:t>How about regressing PE ratio on growth rate, payout ratio, ROE and beta?</a:t>
            </a:r>
          </a:p>
          <a:p>
            <a:pPr>
              <a:lnSpc>
                <a:spcPct val="80000"/>
              </a:lnSpc>
            </a:pPr>
            <a:r>
              <a:rPr lang="en-US" sz="2400" dirty="0"/>
              <a:t>Can we use this relationship to estimate the PE ratio for the target firm?</a:t>
            </a:r>
          </a:p>
          <a:p>
            <a:pPr>
              <a:lnSpc>
                <a:spcPct val="80000"/>
              </a:lnSpc>
            </a:pPr>
            <a:r>
              <a:rPr lang="en-US" sz="2400" dirty="0"/>
              <a:t>Maybe, but we have to keep in mind that the true underlying relationship may not be linear!</a:t>
            </a:r>
          </a:p>
          <a:p>
            <a:pPr>
              <a:lnSpc>
                <a:spcPct val="80000"/>
              </a:lnSpc>
            </a:pPr>
            <a:r>
              <a:rPr lang="en-US" sz="2400" dirty="0"/>
              <a:t>Similarly, we could think of regressing P/Sales on profit margins.</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a:t>PEG Ratio</a:t>
            </a:r>
          </a:p>
        </p:txBody>
      </p:sp>
      <p:sp>
        <p:nvSpPr>
          <p:cNvPr id="233475" name="Rectangle 3"/>
          <p:cNvSpPr>
            <a:spLocks noGrp="1" noChangeArrowheads="1"/>
          </p:cNvSpPr>
          <p:nvPr>
            <p:ph type="body" idx="4294967295"/>
          </p:nvPr>
        </p:nvSpPr>
        <p:spPr>
          <a:xfrm>
            <a:off x="685800" y="1447800"/>
            <a:ext cx="7772400" cy="4800600"/>
          </a:xfrm>
          <a:prstGeom prst="rect">
            <a:avLst/>
          </a:prstGeom>
        </p:spPr>
        <p:txBody>
          <a:bodyPr/>
          <a:lstStyle/>
          <a:p>
            <a:pPr>
              <a:lnSpc>
                <a:spcPct val="80000"/>
              </a:lnSpc>
            </a:pPr>
            <a:r>
              <a:rPr lang="en-US" sz="2400" dirty="0"/>
              <a:t>This is the ratio of the PE to the growth rate; if the PE is 15 and the growth rate is 7.5%, the PEG is 2.</a:t>
            </a:r>
          </a:p>
          <a:p>
            <a:pPr>
              <a:lnSpc>
                <a:spcPct val="80000"/>
              </a:lnSpc>
            </a:pPr>
            <a:r>
              <a:rPr lang="en-US" sz="2400" dirty="0"/>
              <a:t>The belief is that stocks with a PEG&gt;1 are overvalued and PEG&lt;1 are undervalued.</a:t>
            </a:r>
          </a:p>
          <a:p>
            <a:pPr>
              <a:lnSpc>
                <a:spcPct val="80000"/>
              </a:lnSpc>
            </a:pPr>
            <a:r>
              <a:rPr lang="en-US" sz="2400" dirty="0"/>
              <a:t>Since this is an equity multiple, the growth rate should be the growth in EPS, not op inc.</a:t>
            </a:r>
          </a:p>
          <a:p>
            <a:pPr>
              <a:lnSpc>
                <a:spcPct val="80000"/>
              </a:lnSpc>
            </a:pPr>
            <a:r>
              <a:rPr lang="en-US" sz="2400" dirty="0"/>
              <a:t>If the growth rate used is the forecasted growth over the next year, then the PE ratio should be based on current earnings.</a:t>
            </a:r>
          </a:p>
          <a:p>
            <a:pPr>
              <a:lnSpc>
                <a:spcPct val="80000"/>
              </a:lnSpc>
            </a:pPr>
            <a:r>
              <a:rPr lang="en-US" sz="2400" dirty="0"/>
              <a:t>When comparing across firms, the growth rate estimate for all firms should be over the same time period, e.g. forecasted 5-year growth rates.</a:t>
            </a:r>
          </a:p>
          <a:p>
            <a:pPr>
              <a:lnSpc>
                <a:spcPct val="80000"/>
              </a:lnSpc>
            </a:pPr>
            <a:r>
              <a:rPr lang="en-US" sz="2400" dirty="0"/>
              <a:t>Fundamentals don’t support the traditional interpretation of the PEG.</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t>Enterprise Value to EBITDA</a:t>
            </a:r>
          </a:p>
        </p:txBody>
      </p:sp>
      <p:sp>
        <p:nvSpPr>
          <p:cNvPr id="235523" name="Rectangle 3"/>
          <p:cNvSpPr>
            <a:spLocks noGrp="1" noChangeArrowheads="1"/>
          </p:cNvSpPr>
          <p:nvPr>
            <p:ph type="body" idx="4294967295"/>
          </p:nvPr>
        </p:nvSpPr>
        <p:spPr>
          <a:xfrm>
            <a:off x="609600" y="1600200"/>
            <a:ext cx="8001000" cy="4953000"/>
          </a:xfrm>
          <a:prstGeom prst="rect">
            <a:avLst/>
          </a:prstGeom>
        </p:spPr>
        <p:txBody>
          <a:bodyPr/>
          <a:lstStyle/>
          <a:p>
            <a:pPr>
              <a:lnSpc>
                <a:spcPct val="80000"/>
              </a:lnSpc>
            </a:pPr>
            <a:r>
              <a:rPr lang="en-US" sz="3100" dirty="0"/>
              <a:t>EV/EBITDA = (MV Equity + MV Debt – Cash)/EBITDA</a:t>
            </a:r>
          </a:p>
          <a:p>
            <a:pPr>
              <a:lnSpc>
                <a:spcPct val="80000"/>
              </a:lnSpc>
            </a:pPr>
            <a:r>
              <a:rPr lang="en-US" sz="3100" dirty="0"/>
              <a:t>EBITDA is Earnings before Interest income as well as interest paid, before taxes, depreciation and amortization.</a:t>
            </a:r>
          </a:p>
          <a:p>
            <a:pPr>
              <a:lnSpc>
                <a:spcPct val="80000"/>
              </a:lnSpc>
            </a:pPr>
            <a:r>
              <a:rPr lang="en-US" sz="3100" dirty="0"/>
              <a:t>This is a firm-level multiple, which is why we add back interest paid</a:t>
            </a:r>
          </a:p>
          <a:p>
            <a:pPr>
              <a:lnSpc>
                <a:spcPct val="80000"/>
              </a:lnSpc>
            </a:pPr>
            <a:r>
              <a:rPr lang="en-US" sz="3100" dirty="0"/>
              <a:t>Interest income is subtracted out because the idea is to look at operating income – interest income may not be part of the firm’s core operations.</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a:t>Enterprise Value to EBITDA</a:t>
            </a:r>
          </a:p>
        </p:txBody>
      </p:sp>
      <p:sp>
        <p:nvSpPr>
          <p:cNvPr id="251907" name="Rectangle 3"/>
          <p:cNvSpPr>
            <a:spLocks noGrp="1" noChangeArrowheads="1"/>
          </p:cNvSpPr>
          <p:nvPr>
            <p:ph type="body" idx="4294967295"/>
          </p:nvPr>
        </p:nvSpPr>
        <p:spPr>
          <a:xfrm>
            <a:off x="762000" y="1524000"/>
            <a:ext cx="7772400" cy="4800600"/>
          </a:xfrm>
          <a:prstGeom prst="rect">
            <a:avLst/>
          </a:prstGeom>
        </p:spPr>
        <p:txBody>
          <a:bodyPr/>
          <a:lstStyle/>
          <a:p>
            <a:pPr>
              <a:lnSpc>
                <a:spcPct val="80000"/>
              </a:lnSpc>
            </a:pPr>
            <a:r>
              <a:rPr lang="en-US" sz="3100" dirty="0"/>
              <a:t>Once we exclude interest income, we also exclude cash and cash equivalents from the numerator.  Once the enterprise value is computed, we add back cash and cash equivalents to get a value of the entire firm.</a:t>
            </a:r>
          </a:p>
          <a:p>
            <a:pPr>
              <a:lnSpc>
                <a:spcPct val="80000"/>
              </a:lnSpc>
            </a:pPr>
            <a:r>
              <a:rPr lang="en-US" sz="3100" dirty="0"/>
              <a:t>If a firm has minority holdings, the ratio may be overstated because income from these holdings is not included in the operating income of the firm, while the value of the equity interest is included in the numerator.</a:t>
            </a:r>
            <a:endParaRPr lang="en-US" sz="2800"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a:t>Determinants of EV/EBITDA</a:t>
            </a:r>
          </a:p>
        </p:txBody>
      </p:sp>
      <p:sp>
        <p:nvSpPr>
          <p:cNvPr id="237571" name="Rectangle 3"/>
          <p:cNvSpPr>
            <a:spLocks noGrp="1" noChangeArrowheads="1"/>
          </p:cNvSpPr>
          <p:nvPr>
            <p:ph type="body" idx="4294967295"/>
          </p:nvPr>
        </p:nvSpPr>
        <p:spPr>
          <a:xfrm>
            <a:off x="685800" y="1524000"/>
            <a:ext cx="7772400" cy="1676400"/>
          </a:xfrm>
          <a:prstGeom prst="rect">
            <a:avLst/>
          </a:prstGeom>
        </p:spPr>
        <p:txBody>
          <a:bodyPr/>
          <a:lstStyle/>
          <a:p>
            <a:pPr>
              <a:lnSpc>
                <a:spcPct val="90000"/>
              </a:lnSpc>
            </a:pPr>
            <a:r>
              <a:rPr lang="en-US" dirty="0"/>
              <a:t>FCFF = EBIT(1-t) – (</a:t>
            </a:r>
            <a:r>
              <a:rPr lang="en-US" dirty="0" err="1"/>
              <a:t>Capex</a:t>
            </a:r>
            <a:r>
              <a:rPr lang="en-US" dirty="0"/>
              <a:t> - DA 			                             +</a:t>
            </a:r>
            <a:r>
              <a:rPr lang="en-US" dirty="0" err="1">
                <a:latin typeface="Symbol" pitchFamily="18" charset="2"/>
              </a:rPr>
              <a:t>D</a:t>
            </a:r>
            <a:r>
              <a:rPr lang="en-US" dirty="0" err="1"/>
              <a:t>Noncash</a:t>
            </a:r>
            <a:r>
              <a:rPr lang="en-US" dirty="0"/>
              <a:t> WC) </a:t>
            </a:r>
            <a:br>
              <a:rPr lang="en-US" dirty="0"/>
            </a:br>
            <a:r>
              <a:rPr lang="en-US" dirty="0"/>
              <a:t>	 = (EBITDA-DA)(1-t) – Reinvestment</a:t>
            </a:r>
            <a:br>
              <a:rPr lang="en-US" dirty="0"/>
            </a:br>
            <a:r>
              <a:rPr lang="en-US" dirty="0"/>
              <a:t>   	 = EBITDA(1-t) – DA(1-t) – </a:t>
            </a:r>
            <a:r>
              <a:rPr lang="en-US" dirty="0" err="1"/>
              <a:t>Reinv</a:t>
            </a:r>
            <a:endParaRPr lang="en-US" dirty="0"/>
          </a:p>
          <a:p>
            <a:pPr>
              <a:lnSpc>
                <a:spcPct val="90000"/>
              </a:lnSpc>
            </a:pPr>
            <a:r>
              <a:rPr lang="en-US" dirty="0"/>
              <a:t>Reinvestment = </a:t>
            </a:r>
            <a:r>
              <a:rPr lang="en-US" dirty="0" err="1"/>
              <a:t>Capex</a:t>
            </a:r>
            <a:r>
              <a:rPr lang="en-US" dirty="0"/>
              <a:t> - DA 	                             	                              +</a:t>
            </a:r>
            <a:r>
              <a:rPr lang="en-US" dirty="0" err="1">
                <a:latin typeface="Symbol" pitchFamily="18" charset="2"/>
              </a:rPr>
              <a:t>D</a:t>
            </a:r>
            <a:r>
              <a:rPr lang="en-US" dirty="0" err="1"/>
              <a:t>Noncash</a:t>
            </a:r>
            <a:r>
              <a:rPr lang="en-US" dirty="0"/>
              <a:t> WC</a:t>
            </a:r>
          </a:p>
          <a:p>
            <a:pPr>
              <a:lnSpc>
                <a:spcPct val="90000"/>
              </a:lnSpc>
            </a:pPr>
            <a:r>
              <a:rPr lang="en-US" dirty="0"/>
              <a:t>Since V</a:t>
            </a:r>
            <a:r>
              <a:rPr lang="en-US" baseline="-25000" dirty="0"/>
              <a:t>0</a:t>
            </a:r>
            <a:r>
              <a:rPr lang="en-US" dirty="0"/>
              <a:t> = FCFF</a:t>
            </a:r>
            <a:r>
              <a:rPr lang="en-US" baseline="-25000" dirty="0"/>
              <a:t>1</a:t>
            </a:r>
            <a:r>
              <a:rPr lang="en-US" dirty="0"/>
              <a:t>/(WACC–g), we get:</a:t>
            </a:r>
          </a:p>
        </p:txBody>
      </p:sp>
      <p:sp>
        <p:nvSpPr>
          <p:cNvPr id="237573" name="Rectangle 5"/>
          <p:cNvSpPr>
            <a:spLocks noChangeArrowheads="1"/>
          </p:cNvSpPr>
          <p:nvPr/>
        </p:nvSpPr>
        <p:spPr bwMode="auto">
          <a:xfrm>
            <a:off x="0" y="312896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37572" name="Object 4"/>
          <p:cNvGraphicFramePr>
            <a:graphicFrameLocks noChangeAspect="1"/>
          </p:cNvGraphicFramePr>
          <p:nvPr/>
        </p:nvGraphicFramePr>
        <p:xfrm>
          <a:off x="2095500" y="4953000"/>
          <a:ext cx="5562600" cy="1212850"/>
        </p:xfrm>
        <a:graphic>
          <a:graphicData uri="http://schemas.openxmlformats.org/presentationml/2006/ole">
            <p:oleObj spid="_x0000_s273410" name="Equation" r:id="rId4" imgW="2755800" imgH="596880" progId="Equation.3">
              <p:embed/>
            </p:oleObj>
          </a:graphicData>
        </a:graphic>
      </p:graphicFrame>
      <p:sp>
        <p:nvSpPr>
          <p:cNvPr id="6" name="Slide Number Placeholder 5"/>
          <p:cNvSpPr>
            <a:spLocks noGrp="1"/>
          </p:cNvSpPr>
          <p:nvPr>
            <p:ph type="sldNum" sz="quarter" idx="12"/>
          </p:nvPr>
        </p:nvSpPr>
        <p:spPr/>
        <p:txBody>
          <a:bodyPr/>
          <a:lstStyle/>
          <a:p>
            <a:fld id="{E8C80D2A-EA4E-4A37-A9DF-772D0EA46EC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t>Factors in high EV/EBITDA</a:t>
            </a:r>
          </a:p>
        </p:txBody>
      </p:sp>
      <p:sp>
        <p:nvSpPr>
          <p:cNvPr id="239619" name="Rectangle 3"/>
          <p:cNvSpPr>
            <a:spLocks noGrp="1" noChangeArrowheads="1"/>
          </p:cNvSpPr>
          <p:nvPr>
            <p:ph type="body" idx="4294967295"/>
          </p:nvPr>
        </p:nvSpPr>
        <p:spPr>
          <a:xfrm>
            <a:off x="685800" y="1447800"/>
            <a:ext cx="7924800" cy="5257800"/>
          </a:xfrm>
          <a:prstGeom prst="rect">
            <a:avLst/>
          </a:prstGeom>
        </p:spPr>
        <p:txBody>
          <a:bodyPr/>
          <a:lstStyle/>
          <a:p>
            <a:r>
              <a:rPr lang="en-US" sz="3000" dirty="0"/>
              <a:t>A low marginal tax rate: A smaller tax bite</a:t>
            </a:r>
          </a:p>
          <a:p>
            <a:r>
              <a:rPr lang="en-US" sz="3000" dirty="0"/>
              <a:t>Higher EBIT as a proportion of EBITDA: the EBIT portion of EBITDA obviously has greater value.</a:t>
            </a:r>
          </a:p>
          <a:p>
            <a:r>
              <a:rPr lang="en-US" sz="3000" dirty="0"/>
              <a:t>Lower reinvestment needs as a percentage of EBITDA: implies higher ROA</a:t>
            </a:r>
          </a:p>
          <a:p>
            <a:r>
              <a:rPr lang="en-US" sz="3000" dirty="0"/>
              <a:t>Lower cost of capital: lower discount rate</a:t>
            </a:r>
          </a:p>
          <a:p>
            <a:r>
              <a:rPr lang="en-US" sz="3000" dirty="0"/>
              <a:t>Higher expected growth: higher future FCFF</a:t>
            </a:r>
          </a:p>
          <a:p>
            <a:endParaRPr lang="en-US" sz="3000"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sz="4000"/>
              <a:t>When to use an EBITDA Multiple</a:t>
            </a:r>
          </a:p>
        </p:txBody>
      </p:sp>
      <p:sp>
        <p:nvSpPr>
          <p:cNvPr id="241667" name="Rectangle 3"/>
          <p:cNvSpPr>
            <a:spLocks noGrp="1" noChangeArrowheads="1"/>
          </p:cNvSpPr>
          <p:nvPr>
            <p:ph type="body" idx="4294967295"/>
          </p:nvPr>
        </p:nvSpPr>
        <p:spPr>
          <a:xfrm>
            <a:off x="685800" y="1447800"/>
            <a:ext cx="7772400" cy="4800600"/>
          </a:xfrm>
          <a:prstGeom prst="rect">
            <a:avLst/>
          </a:prstGeom>
        </p:spPr>
        <p:txBody>
          <a:bodyPr/>
          <a:lstStyle/>
          <a:p>
            <a:r>
              <a:rPr lang="en-US" dirty="0"/>
              <a:t>Used for firms in industries with high depreciation, where EBITDA is a better measure of operating cashflow than EBIT or Net Income.</a:t>
            </a:r>
          </a:p>
          <a:p>
            <a:r>
              <a:rPr lang="en-US" dirty="0"/>
              <a:t> When the firms being compared have different depreciation methods, using an EBITDA multiple keeps them comparable as opposed to an income multiple.</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t>ROA and ROE</a:t>
            </a:r>
          </a:p>
        </p:txBody>
      </p:sp>
      <p:sp>
        <p:nvSpPr>
          <p:cNvPr id="245763" name="Rectangle 3"/>
          <p:cNvSpPr>
            <a:spLocks noGrp="1" noChangeArrowheads="1"/>
          </p:cNvSpPr>
          <p:nvPr>
            <p:ph type="body" idx="4294967295"/>
          </p:nvPr>
        </p:nvSpPr>
        <p:spPr>
          <a:xfrm>
            <a:off x="685800" y="1524000"/>
            <a:ext cx="7772400" cy="5105400"/>
          </a:xfrm>
          <a:prstGeom prst="rect">
            <a:avLst/>
          </a:prstGeom>
        </p:spPr>
        <p:txBody>
          <a:bodyPr/>
          <a:lstStyle/>
          <a:p>
            <a:r>
              <a:rPr lang="en-US" sz="2800" dirty="0"/>
              <a:t>In general, firm value multiples depend positively on ROA, while stock value multiples depend positively on ROE.</a:t>
            </a:r>
          </a:p>
          <a:p>
            <a:r>
              <a:rPr lang="en-US" sz="2800" dirty="0"/>
              <a:t>The factors affecting a firm’s ability to have a higher ROA/ROE can be seen from Porter’s Five Forces model:</a:t>
            </a:r>
          </a:p>
          <a:p>
            <a:pPr lvl="1"/>
            <a:r>
              <a:rPr lang="en-US" sz="2400" dirty="0"/>
              <a:t>Barriers to entry</a:t>
            </a:r>
          </a:p>
          <a:p>
            <a:pPr lvl="1"/>
            <a:r>
              <a:rPr lang="en-US" sz="2400" dirty="0"/>
              <a:t>Weak Buyers</a:t>
            </a:r>
          </a:p>
          <a:p>
            <a:pPr lvl="1"/>
            <a:r>
              <a:rPr lang="en-US" sz="2400" dirty="0"/>
              <a:t>Weak Sellers</a:t>
            </a:r>
          </a:p>
          <a:p>
            <a:pPr lvl="1"/>
            <a:r>
              <a:rPr lang="en-US" sz="2400" dirty="0"/>
              <a:t>Low Threat of substitutes</a:t>
            </a:r>
          </a:p>
          <a:p>
            <a:pPr lvl="1"/>
            <a:r>
              <a:rPr lang="en-US" sz="2400" dirty="0"/>
              <a:t>Market power relative to competitors</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685800" y="457200"/>
            <a:ext cx="7772400" cy="508000"/>
          </a:xfrm>
        </p:spPr>
        <p:txBody>
          <a:bodyPr>
            <a:normAutofit fontScale="90000"/>
          </a:bodyPr>
          <a:lstStyle/>
          <a:p>
            <a:r>
              <a:rPr lang="en-US" sz="4000"/>
              <a:t>General Foundation</a:t>
            </a:r>
          </a:p>
        </p:txBody>
      </p:sp>
      <p:sp>
        <p:nvSpPr>
          <p:cNvPr id="217091" name="Rectangle 3"/>
          <p:cNvSpPr>
            <a:spLocks noGrp="1" noChangeArrowheads="1"/>
          </p:cNvSpPr>
          <p:nvPr>
            <p:ph type="body" idx="4294967295"/>
          </p:nvPr>
        </p:nvSpPr>
        <p:spPr>
          <a:xfrm>
            <a:off x="762000" y="1524000"/>
            <a:ext cx="7772400" cy="4953000"/>
          </a:xfrm>
          <a:prstGeom prst="rect">
            <a:avLst/>
          </a:prstGeom>
        </p:spPr>
        <p:txBody>
          <a:bodyPr/>
          <a:lstStyle/>
          <a:p>
            <a:pPr>
              <a:lnSpc>
                <a:spcPct val="90000"/>
              </a:lnSpc>
            </a:pPr>
            <a:r>
              <a:rPr lang="en-US" dirty="0"/>
              <a:t>Involves utilizing existing valuations of 'comparable' assets to price a given asset by working with a common variable such as earnings, cash flows, book value or revenues. </a:t>
            </a:r>
          </a:p>
          <a:p>
            <a:pPr>
              <a:lnSpc>
                <a:spcPct val="90000"/>
              </a:lnSpc>
            </a:pPr>
            <a:r>
              <a:rPr lang="en-US" dirty="0"/>
              <a:t>Measures relative values and </a:t>
            </a:r>
            <a:r>
              <a:rPr lang="en-US" b="1" dirty="0"/>
              <a:t>not </a:t>
            </a:r>
            <a:r>
              <a:rPr lang="en-US" dirty="0"/>
              <a:t>intrinsic values.</a:t>
            </a:r>
          </a:p>
          <a:p>
            <a:pPr>
              <a:lnSpc>
                <a:spcPct val="90000"/>
              </a:lnSpc>
            </a:pPr>
            <a:r>
              <a:rPr lang="en-US" dirty="0"/>
              <a:t>Assumptions tend to be implicit because we take existing valuations of comparables as “correct.”</a:t>
            </a:r>
          </a:p>
        </p:txBody>
      </p:sp>
      <p:sp>
        <p:nvSpPr>
          <p:cNvPr id="4" name="Slide Number Placeholder 3"/>
          <p:cNvSpPr>
            <a:spLocks noGrp="1"/>
          </p:cNvSpPr>
          <p:nvPr>
            <p:ph type="sldNum" sz="quarter" idx="12"/>
          </p:nvPr>
        </p:nvSpPr>
        <p:spPr/>
        <p:txBody>
          <a:bodyPr/>
          <a:lstStyle/>
          <a:p>
            <a:fld id="{E8C80D2A-EA4E-4A37-A9DF-772D0EA46EC5}"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t>ROE, ROA and ratios</a:t>
            </a:r>
          </a:p>
        </p:txBody>
      </p:sp>
      <p:sp>
        <p:nvSpPr>
          <p:cNvPr id="247811" name="Rectangle 3"/>
          <p:cNvSpPr>
            <a:spLocks noGrp="1" noChangeArrowheads="1"/>
          </p:cNvSpPr>
          <p:nvPr>
            <p:ph type="body" idx="4294967295"/>
          </p:nvPr>
        </p:nvSpPr>
        <p:spPr>
          <a:xfrm>
            <a:off x="533400" y="1524000"/>
            <a:ext cx="8305800" cy="4876800"/>
          </a:xfrm>
          <a:prstGeom prst="rect">
            <a:avLst/>
          </a:prstGeom>
        </p:spPr>
        <p:txBody>
          <a:bodyPr/>
          <a:lstStyle/>
          <a:p>
            <a:pPr>
              <a:lnSpc>
                <a:spcPct val="90000"/>
              </a:lnSpc>
            </a:pPr>
            <a:r>
              <a:rPr lang="en-US" sz="2800" dirty="0"/>
              <a:t>A firm with a high (low) ROA/ROE and a low Price/Book ratio is likely to be undervalued (overvalued).</a:t>
            </a:r>
          </a:p>
          <a:p>
            <a:pPr>
              <a:lnSpc>
                <a:spcPct val="90000"/>
              </a:lnSpc>
            </a:pPr>
            <a:r>
              <a:rPr lang="en-US" sz="2800" dirty="0"/>
              <a:t>Thus, if we regress P/B on ROE, firms with very high residuals may be overvalued, while those with very negative residuals are likely to be undervalued.</a:t>
            </a:r>
          </a:p>
          <a:p>
            <a:pPr>
              <a:lnSpc>
                <a:spcPct val="90000"/>
              </a:lnSpc>
            </a:pPr>
            <a:r>
              <a:rPr lang="en-US" sz="2800" dirty="0"/>
              <a:t>This could be used as a screening device.</a:t>
            </a:r>
          </a:p>
          <a:p>
            <a:pPr>
              <a:lnSpc>
                <a:spcPct val="90000"/>
              </a:lnSpc>
            </a:pPr>
            <a:r>
              <a:rPr lang="en-US" sz="2800" dirty="0"/>
              <a:t>Of course, the ROE used in this analysis should be forward looking, else the results may be misleading.</a:t>
            </a:r>
          </a:p>
        </p:txBody>
      </p:sp>
      <p:sp>
        <p:nvSpPr>
          <p:cNvPr id="4" name="Slide Number Placeholder 3"/>
          <p:cNvSpPr>
            <a:spLocks noGrp="1"/>
          </p:cNvSpPr>
          <p:nvPr>
            <p:ph type="sldNum" sz="quarter" idx="12"/>
          </p:nvPr>
        </p:nvSpPr>
        <p:spPr/>
        <p:txBody>
          <a:bodyPr/>
          <a:lstStyle/>
          <a:p>
            <a:fld id="{E8C80D2A-EA4E-4A37-A9DF-772D0EA46EC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P/B as a proxy for risk</a:t>
            </a:r>
          </a:p>
        </p:txBody>
      </p:sp>
      <p:sp>
        <p:nvSpPr>
          <p:cNvPr id="249859" name="Rectangle 3"/>
          <p:cNvSpPr>
            <a:spLocks noGrp="1" noChangeArrowheads="1"/>
          </p:cNvSpPr>
          <p:nvPr>
            <p:ph type="body" idx="4294967295"/>
          </p:nvPr>
        </p:nvSpPr>
        <p:spPr>
          <a:xfrm>
            <a:off x="762000" y="1524000"/>
            <a:ext cx="7772400" cy="4800600"/>
          </a:xfrm>
          <a:prstGeom prst="rect">
            <a:avLst/>
          </a:prstGeom>
        </p:spPr>
        <p:txBody>
          <a:bodyPr/>
          <a:lstStyle/>
          <a:p>
            <a:r>
              <a:rPr lang="en-US" sz="3000" dirty="0"/>
              <a:t>We are implicitly keeping everything else constant; thus it’s better to do this analysis on firms in the same industry.</a:t>
            </a:r>
          </a:p>
          <a:p>
            <a:r>
              <a:rPr lang="en-US" sz="3000" dirty="0"/>
              <a:t>Else we might be mistaking riskier firms for undervalued firms.</a:t>
            </a:r>
          </a:p>
          <a:p>
            <a:r>
              <a:rPr lang="en-US" sz="3000" dirty="0" err="1"/>
              <a:t>Fama</a:t>
            </a:r>
            <a:r>
              <a:rPr lang="en-US" sz="3000" dirty="0"/>
              <a:t> and French find evidence that a high P/B ratio is a proxy for risk.  </a:t>
            </a:r>
          </a:p>
          <a:p>
            <a:r>
              <a:rPr lang="en-US" sz="3000" dirty="0"/>
              <a:t>They find that high P/B stocks earn consistently more than low P/B stocks.</a:t>
            </a:r>
          </a:p>
          <a:p>
            <a:endParaRPr lang="en-US" sz="3000" dirty="0"/>
          </a:p>
          <a:p>
            <a:endParaRPr lang="en-US" sz="2800"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a:t>Sector specific multiples</a:t>
            </a:r>
          </a:p>
        </p:txBody>
      </p:sp>
      <p:sp>
        <p:nvSpPr>
          <p:cNvPr id="258051" name="Rectangle 3"/>
          <p:cNvSpPr>
            <a:spLocks noGrp="1" noChangeArrowheads="1"/>
          </p:cNvSpPr>
          <p:nvPr>
            <p:ph type="body" idx="4294967295"/>
          </p:nvPr>
        </p:nvSpPr>
        <p:spPr>
          <a:xfrm>
            <a:off x="685800" y="1524000"/>
            <a:ext cx="7772400" cy="5029200"/>
          </a:xfrm>
          <a:prstGeom prst="rect">
            <a:avLst/>
          </a:prstGeom>
        </p:spPr>
        <p:txBody>
          <a:bodyPr/>
          <a:lstStyle/>
          <a:p>
            <a:pPr>
              <a:lnSpc>
                <a:spcPct val="80000"/>
              </a:lnSpc>
            </a:pPr>
            <a:r>
              <a:rPr lang="en-US" sz="2800" dirty="0"/>
              <a:t>Sometimes there are clear drivers in a given industry.</a:t>
            </a:r>
          </a:p>
          <a:p>
            <a:pPr>
              <a:lnSpc>
                <a:spcPct val="80000"/>
              </a:lnSpc>
            </a:pPr>
            <a:r>
              <a:rPr lang="en-US" sz="2800" dirty="0"/>
              <a:t>In this case, specific multiples may be used in that industry.</a:t>
            </a:r>
          </a:p>
          <a:p>
            <a:pPr>
              <a:lnSpc>
                <a:spcPct val="80000"/>
              </a:lnSpc>
            </a:pPr>
            <a:r>
              <a:rPr lang="en-US" sz="2800" dirty="0"/>
              <a:t>For example, in subscription-based firms, value per subscriber could be used.</a:t>
            </a:r>
          </a:p>
          <a:p>
            <a:pPr>
              <a:lnSpc>
                <a:spcPct val="80000"/>
              </a:lnSpc>
            </a:pPr>
            <a:r>
              <a:rPr lang="en-US" sz="2800" dirty="0"/>
              <a:t>For retailers, value per customer may be used.</a:t>
            </a:r>
          </a:p>
          <a:p>
            <a:pPr>
              <a:lnSpc>
                <a:spcPct val="80000"/>
              </a:lnSpc>
            </a:pPr>
            <a:r>
              <a:rPr lang="en-US" sz="2800" dirty="0"/>
              <a:t>For internet portals, value per site visitor could be used.</a:t>
            </a:r>
          </a:p>
          <a:p>
            <a:pPr>
              <a:lnSpc>
                <a:spcPct val="80000"/>
              </a:lnSpc>
            </a:pPr>
            <a:r>
              <a:rPr lang="en-US" sz="2800" dirty="0"/>
              <a:t>Airlines?  Wireless </a:t>
            </a:r>
            <a:r>
              <a:rPr lang="en-US" sz="2800" dirty="0" err="1"/>
              <a:t>cos</a:t>
            </a:r>
            <a:r>
              <a:rPr lang="en-US" sz="2800" dirty="0"/>
              <a:t>?  Home improvement firms?</a:t>
            </a:r>
          </a:p>
        </p:txBody>
      </p:sp>
      <p:sp>
        <p:nvSpPr>
          <p:cNvPr id="4" name="Slide Number Placeholder 3"/>
          <p:cNvSpPr>
            <a:spLocks noGrp="1"/>
          </p:cNvSpPr>
          <p:nvPr>
            <p:ph type="sldNum" sz="quarter" idx="12"/>
          </p:nvPr>
        </p:nvSpPr>
        <p:spPr/>
        <p:txBody>
          <a:bodyPr/>
          <a:lstStyle/>
          <a:p>
            <a:fld id="{E8C80D2A-EA4E-4A37-A9DF-772D0EA46EC5}" type="slidenum">
              <a:rPr lang="en-US" smtClean="0"/>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Earnings multiples</a:t>
            </a:r>
          </a:p>
        </p:txBody>
      </p:sp>
      <p:sp>
        <p:nvSpPr>
          <p:cNvPr id="219139" name="Rectangle 3"/>
          <p:cNvSpPr>
            <a:spLocks noGrp="1" noChangeArrowheads="1"/>
          </p:cNvSpPr>
          <p:nvPr>
            <p:ph type="body" idx="4294967295"/>
          </p:nvPr>
        </p:nvSpPr>
        <p:spPr>
          <a:xfrm>
            <a:off x="685800" y="1447800"/>
            <a:ext cx="7772400" cy="4800600"/>
          </a:xfrm>
          <a:prstGeom prst="rect">
            <a:avLst/>
          </a:prstGeom>
        </p:spPr>
        <p:txBody>
          <a:bodyPr/>
          <a:lstStyle/>
          <a:p>
            <a:r>
              <a:rPr lang="en-US" sz="2800" dirty="0"/>
              <a:t>PE ratio (Price per share/Earnings per share)</a:t>
            </a:r>
          </a:p>
          <a:p>
            <a:pPr lvl="1"/>
            <a:r>
              <a:rPr lang="en-US" sz="2400" dirty="0"/>
              <a:t>Current PE ratio: based on current earnings per share </a:t>
            </a:r>
          </a:p>
          <a:p>
            <a:pPr lvl="1"/>
            <a:r>
              <a:rPr lang="en-US" sz="2400" dirty="0"/>
              <a:t>Forward PE: based on forecasts of next year’s earnings.</a:t>
            </a:r>
          </a:p>
          <a:p>
            <a:r>
              <a:rPr lang="en-US" sz="2800" dirty="0"/>
              <a:t>Price/EBITDA</a:t>
            </a:r>
          </a:p>
          <a:p>
            <a:pPr lvl="1"/>
            <a:r>
              <a:rPr lang="en-US" sz="2400" dirty="0"/>
              <a:t>Value of the firm as a multiple of the operating income or the earnings before interest, taxes, depreciation and amortization.</a:t>
            </a:r>
          </a:p>
          <a:p>
            <a:pPr lvl="1"/>
            <a:r>
              <a:rPr lang="en-US" sz="2400" dirty="0"/>
              <a:t>Works like a sort of payback ratio</a:t>
            </a:r>
          </a:p>
        </p:txBody>
      </p:sp>
      <p:sp>
        <p:nvSpPr>
          <p:cNvPr id="4" name="Slide Number Placeholder 3"/>
          <p:cNvSpPr>
            <a:spLocks noGrp="1"/>
          </p:cNvSpPr>
          <p:nvPr>
            <p:ph type="sldNum" sz="quarter" idx="12"/>
          </p:nvPr>
        </p:nvSpPr>
        <p:spPr/>
        <p:txBody>
          <a:bodyPr/>
          <a:lstStyle/>
          <a:p>
            <a:fld id="{E8C80D2A-EA4E-4A37-A9DF-772D0EA46EC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a:t>Determinants of PE ratios</a:t>
            </a:r>
          </a:p>
        </p:txBody>
      </p:sp>
      <p:sp>
        <p:nvSpPr>
          <p:cNvPr id="227331" name="Rectangle 3"/>
          <p:cNvSpPr>
            <a:spLocks noGrp="1" noChangeArrowheads="1"/>
          </p:cNvSpPr>
          <p:nvPr>
            <p:ph type="body" idx="4294967295"/>
          </p:nvPr>
        </p:nvSpPr>
        <p:spPr>
          <a:xfrm>
            <a:off x="685800" y="1447800"/>
            <a:ext cx="8077200" cy="4953000"/>
          </a:xfrm>
          <a:prstGeom prst="rect">
            <a:avLst/>
          </a:prstGeom>
        </p:spPr>
        <p:txBody>
          <a:bodyPr/>
          <a:lstStyle/>
          <a:p>
            <a:pPr>
              <a:lnSpc>
                <a:spcPct val="90000"/>
              </a:lnSpc>
            </a:pPr>
            <a:r>
              <a:rPr lang="en-US" sz="2400" dirty="0"/>
              <a:t>Start with a simple model</a:t>
            </a:r>
          </a:p>
          <a:p>
            <a:pPr>
              <a:lnSpc>
                <a:spcPct val="90000"/>
              </a:lnSpc>
            </a:pPr>
            <a:r>
              <a:rPr lang="en-US" sz="2400" dirty="0"/>
              <a:t>P</a:t>
            </a:r>
            <a:r>
              <a:rPr lang="en-US" sz="2400" baseline="-25000" dirty="0"/>
              <a:t>0</a:t>
            </a:r>
            <a:r>
              <a:rPr lang="en-US" sz="2400" dirty="0"/>
              <a:t> = DPS</a:t>
            </a:r>
            <a:r>
              <a:rPr lang="en-US" sz="2400" baseline="-25000" dirty="0"/>
              <a:t>1</a:t>
            </a:r>
            <a:r>
              <a:rPr lang="en-US" sz="2400" dirty="0"/>
              <a:t>/(k-g), where k is the cost of equity and g is the growth rate of dividends</a:t>
            </a:r>
          </a:p>
          <a:p>
            <a:pPr>
              <a:lnSpc>
                <a:spcPct val="90000"/>
              </a:lnSpc>
            </a:pPr>
            <a:r>
              <a:rPr lang="en-US" sz="2400" dirty="0"/>
              <a:t>P</a:t>
            </a:r>
            <a:r>
              <a:rPr lang="en-US" sz="2400" baseline="-25000" dirty="0"/>
              <a:t>0</a:t>
            </a:r>
            <a:r>
              <a:rPr lang="en-US" sz="2400" dirty="0"/>
              <a:t>/E</a:t>
            </a:r>
            <a:r>
              <a:rPr lang="en-US" sz="2400" baseline="-25000" dirty="0"/>
              <a:t>0</a:t>
            </a:r>
            <a:r>
              <a:rPr lang="en-US" sz="2400" dirty="0"/>
              <a:t> = (DPS</a:t>
            </a:r>
            <a:r>
              <a:rPr lang="en-US" sz="2400" baseline="-25000" dirty="0"/>
              <a:t>1</a:t>
            </a:r>
            <a:r>
              <a:rPr lang="en-US" sz="2400" dirty="0"/>
              <a:t>/E</a:t>
            </a:r>
            <a:r>
              <a:rPr lang="en-US" sz="2400" baseline="-25000" dirty="0"/>
              <a:t>0</a:t>
            </a:r>
            <a:r>
              <a:rPr lang="en-US" sz="2400" dirty="0"/>
              <a:t>)/(k-g)</a:t>
            </a:r>
            <a:br>
              <a:rPr lang="en-US" sz="2400" dirty="0"/>
            </a:br>
            <a:r>
              <a:rPr lang="en-US" sz="2400" dirty="0"/>
              <a:t>        = (DPS</a:t>
            </a:r>
            <a:r>
              <a:rPr lang="en-US" sz="2400" baseline="-25000" dirty="0"/>
              <a:t>0</a:t>
            </a:r>
            <a:r>
              <a:rPr lang="en-US" sz="2400" dirty="0"/>
              <a:t>/E</a:t>
            </a:r>
            <a:r>
              <a:rPr lang="en-US" sz="2400" baseline="-25000" dirty="0"/>
              <a:t>0</a:t>
            </a:r>
            <a:r>
              <a:rPr lang="en-US" sz="2400" dirty="0"/>
              <a:t>)(1+g)/(k-g) </a:t>
            </a:r>
            <a:br>
              <a:rPr lang="en-US" sz="2400" dirty="0"/>
            </a:br>
            <a:r>
              <a:rPr lang="en-US" sz="2400" dirty="0"/>
              <a:t>        = (Payout Ratio)(1+g)/(k-g)</a:t>
            </a:r>
          </a:p>
          <a:p>
            <a:pPr>
              <a:lnSpc>
                <a:spcPct val="90000"/>
              </a:lnSpc>
            </a:pPr>
            <a:r>
              <a:rPr lang="en-US" sz="2400" dirty="0"/>
              <a:t>The higher the growth rate, the higher the PE ratio</a:t>
            </a:r>
          </a:p>
          <a:p>
            <a:pPr>
              <a:lnSpc>
                <a:spcPct val="90000"/>
              </a:lnSpc>
            </a:pPr>
            <a:r>
              <a:rPr lang="en-US" sz="2400" dirty="0"/>
              <a:t>Keeping the growth rate constant, the higher the payout ratio, the higher the PE ratio</a:t>
            </a:r>
          </a:p>
          <a:p>
            <a:pPr>
              <a:lnSpc>
                <a:spcPct val="90000"/>
              </a:lnSpc>
            </a:pPr>
            <a:r>
              <a:rPr lang="en-US" sz="2400" dirty="0"/>
              <a:t>Obviously, keeping the same growth rate but raising the payout ratio is only possible if the assets are used more efficiently, </a:t>
            </a:r>
            <a:r>
              <a:rPr lang="en-US" sz="2400" dirty="0" err="1"/>
              <a:t>i.e</a:t>
            </a:r>
            <a:r>
              <a:rPr lang="en-US" sz="2400" dirty="0"/>
              <a:t> if return on assets is higher.  This causes a higher valuation.</a:t>
            </a:r>
          </a:p>
        </p:txBody>
      </p:sp>
      <p:sp>
        <p:nvSpPr>
          <p:cNvPr id="4" name="Slide Number Placeholder 3"/>
          <p:cNvSpPr>
            <a:spLocks noGrp="1"/>
          </p:cNvSpPr>
          <p:nvPr>
            <p:ph type="sldNum" sz="quarter" idx="12"/>
          </p:nvPr>
        </p:nvSpPr>
        <p:spPr/>
        <p:txBody>
          <a:bodyPr/>
          <a:lstStyle/>
          <a:p>
            <a:fld id="{E8C80D2A-EA4E-4A37-A9DF-772D0EA46EC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685800" y="304800"/>
            <a:ext cx="8229600" cy="762000"/>
          </a:xfrm>
        </p:spPr>
        <p:txBody>
          <a:bodyPr>
            <a:normAutofit fontScale="90000"/>
          </a:bodyPr>
          <a:lstStyle/>
          <a:p>
            <a:r>
              <a:rPr lang="en-US" sz="4000"/>
              <a:t>Book/ Replacement Value Multiples</a:t>
            </a:r>
          </a:p>
        </p:txBody>
      </p:sp>
      <p:sp>
        <p:nvSpPr>
          <p:cNvPr id="221187" name="Rectangle 3"/>
          <p:cNvSpPr>
            <a:spLocks noGrp="1" noChangeArrowheads="1"/>
          </p:cNvSpPr>
          <p:nvPr>
            <p:ph type="body" idx="4294967295"/>
          </p:nvPr>
        </p:nvSpPr>
        <p:spPr>
          <a:xfrm>
            <a:off x="762000" y="1447800"/>
            <a:ext cx="7772400" cy="4953000"/>
          </a:xfrm>
          <a:prstGeom prst="rect">
            <a:avLst/>
          </a:prstGeom>
        </p:spPr>
        <p:txBody>
          <a:bodyPr/>
          <a:lstStyle/>
          <a:p>
            <a:pPr>
              <a:lnSpc>
                <a:spcPct val="80000"/>
              </a:lnSpc>
            </a:pPr>
            <a:r>
              <a:rPr lang="en-US" sz="2400" dirty="0"/>
              <a:t>Markets provide asset values through market prices</a:t>
            </a:r>
          </a:p>
          <a:p>
            <a:pPr>
              <a:lnSpc>
                <a:spcPct val="80000"/>
              </a:lnSpc>
            </a:pPr>
            <a:r>
              <a:rPr lang="en-US" sz="2400" dirty="0"/>
              <a:t>Accountants provide asset values through accounting rules and conventions.</a:t>
            </a:r>
          </a:p>
          <a:p>
            <a:pPr>
              <a:lnSpc>
                <a:spcPct val="80000"/>
              </a:lnSpc>
            </a:pPr>
            <a:r>
              <a:rPr lang="en-US" sz="2400" dirty="0"/>
              <a:t>The relationship between market value and book value varies from industry to industry and depends on various factors.</a:t>
            </a:r>
          </a:p>
          <a:p>
            <a:pPr>
              <a:lnSpc>
                <a:spcPct val="80000"/>
              </a:lnSpc>
            </a:pPr>
            <a:r>
              <a:rPr lang="en-US" sz="2400" dirty="0"/>
              <a:t>For example, during a time of inflation, book values will be much higher than market values.  The extent of this undervaluation will depend on the firms assets’ exposure to inflation.</a:t>
            </a:r>
          </a:p>
          <a:p>
            <a:pPr>
              <a:lnSpc>
                <a:spcPct val="80000"/>
              </a:lnSpc>
            </a:pPr>
            <a:r>
              <a:rPr lang="en-US" sz="2400" dirty="0"/>
              <a:t>Thus, if output prices in an industry move less (more) with general inflation, the undervaluation will be less (more) in that industry.</a:t>
            </a:r>
          </a:p>
          <a:p>
            <a:pPr>
              <a:lnSpc>
                <a:spcPct val="80000"/>
              </a:lnSpc>
            </a:pPr>
            <a:r>
              <a:rPr lang="en-US" sz="2400" dirty="0"/>
              <a:t>Measured as </a:t>
            </a:r>
            <a:r>
              <a:rPr lang="en-US" sz="2400" dirty="0" err="1"/>
              <a:t>mkt</a:t>
            </a:r>
            <a:r>
              <a:rPr lang="en-US" sz="2400" dirty="0"/>
              <a:t> value of firm/ book value of all assets.</a:t>
            </a:r>
          </a:p>
        </p:txBody>
      </p:sp>
      <p:sp>
        <p:nvSpPr>
          <p:cNvPr id="4" name="Slide Number Placeholder 3"/>
          <p:cNvSpPr>
            <a:spLocks noGrp="1"/>
          </p:cNvSpPr>
          <p:nvPr>
            <p:ph type="sldNum" sz="quarter" idx="12"/>
          </p:nvPr>
        </p:nvSpPr>
        <p:spPr/>
        <p:txBody>
          <a:bodyPr/>
          <a:lstStyle/>
          <a:p>
            <a:fld id="{E8C80D2A-EA4E-4A37-A9DF-772D0EA46EC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a:t>Determinants of BV multiples</a:t>
            </a:r>
          </a:p>
        </p:txBody>
      </p:sp>
      <p:sp>
        <p:nvSpPr>
          <p:cNvPr id="229379" name="Rectangle 3"/>
          <p:cNvSpPr>
            <a:spLocks noGrp="1" noChangeArrowheads="1"/>
          </p:cNvSpPr>
          <p:nvPr>
            <p:ph type="body" idx="4294967295"/>
          </p:nvPr>
        </p:nvSpPr>
        <p:spPr>
          <a:xfrm>
            <a:off x="685800" y="1447800"/>
            <a:ext cx="7772400" cy="4800600"/>
          </a:xfrm>
          <a:prstGeom prst="rect">
            <a:avLst/>
          </a:prstGeom>
        </p:spPr>
        <p:txBody>
          <a:bodyPr/>
          <a:lstStyle/>
          <a:p>
            <a:r>
              <a:rPr lang="en-US" dirty="0"/>
              <a:t>P</a:t>
            </a:r>
            <a:r>
              <a:rPr lang="en-US" baseline="-25000" dirty="0"/>
              <a:t>0</a:t>
            </a:r>
            <a:r>
              <a:rPr lang="en-US" dirty="0"/>
              <a:t> = DPS</a:t>
            </a:r>
            <a:r>
              <a:rPr lang="en-US" baseline="-25000" dirty="0"/>
              <a:t>1</a:t>
            </a:r>
            <a:r>
              <a:rPr lang="en-US" dirty="0"/>
              <a:t>/(k-g), where k is the cost of equity and g is the growth rate of dividends</a:t>
            </a:r>
          </a:p>
          <a:p>
            <a:r>
              <a:rPr lang="en-US" dirty="0"/>
              <a:t>Divide both sides by BV of assets and noting that DPS</a:t>
            </a:r>
            <a:r>
              <a:rPr lang="en-US" baseline="-25000" dirty="0"/>
              <a:t>1</a:t>
            </a:r>
            <a:r>
              <a:rPr lang="en-US" dirty="0"/>
              <a:t>/BV</a:t>
            </a:r>
            <a:r>
              <a:rPr lang="en-US" baseline="-25000" dirty="0"/>
              <a:t>0</a:t>
            </a:r>
            <a:r>
              <a:rPr lang="en-US" dirty="0"/>
              <a:t> = (DPS</a:t>
            </a:r>
            <a:r>
              <a:rPr lang="en-US" baseline="-25000" dirty="0"/>
              <a:t>1</a:t>
            </a:r>
            <a:r>
              <a:rPr lang="en-US" dirty="0"/>
              <a:t>/EPS</a:t>
            </a:r>
            <a:r>
              <a:rPr lang="en-US" baseline="-25000" dirty="0"/>
              <a:t>1</a:t>
            </a:r>
            <a:r>
              <a:rPr lang="en-US" dirty="0"/>
              <a:t>)x(EPS</a:t>
            </a:r>
            <a:r>
              <a:rPr lang="en-US" baseline="-25000" dirty="0"/>
              <a:t>1</a:t>
            </a:r>
            <a:r>
              <a:rPr lang="en-US" dirty="0"/>
              <a:t>/BV</a:t>
            </a:r>
            <a:r>
              <a:rPr lang="en-US" baseline="-25000" dirty="0"/>
              <a:t>0</a:t>
            </a:r>
            <a:r>
              <a:rPr lang="en-US" dirty="0"/>
              <a:t>), we get</a:t>
            </a:r>
          </a:p>
          <a:p>
            <a:r>
              <a:rPr lang="en-US" dirty="0"/>
              <a:t>P</a:t>
            </a:r>
            <a:r>
              <a:rPr lang="en-US" baseline="-25000" dirty="0"/>
              <a:t>0</a:t>
            </a:r>
            <a:r>
              <a:rPr lang="en-US" dirty="0"/>
              <a:t>/BV</a:t>
            </a:r>
            <a:r>
              <a:rPr lang="en-US" baseline="-25000" dirty="0"/>
              <a:t>0</a:t>
            </a:r>
            <a:r>
              <a:rPr lang="en-US" dirty="0"/>
              <a:t> = (DPS</a:t>
            </a:r>
            <a:r>
              <a:rPr lang="en-US" baseline="-25000" dirty="0"/>
              <a:t>1</a:t>
            </a:r>
            <a:r>
              <a:rPr lang="en-US" dirty="0"/>
              <a:t>/EPS</a:t>
            </a:r>
            <a:r>
              <a:rPr lang="en-US" baseline="-25000" dirty="0"/>
              <a:t>1</a:t>
            </a:r>
            <a:r>
              <a:rPr lang="en-US" dirty="0"/>
              <a:t>)x(EPS</a:t>
            </a:r>
            <a:r>
              <a:rPr lang="en-US" baseline="-25000" dirty="0"/>
              <a:t>1</a:t>
            </a:r>
            <a:r>
              <a:rPr lang="en-US" dirty="0"/>
              <a:t>/BV</a:t>
            </a:r>
            <a:r>
              <a:rPr lang="en-US" baseline="-25000" dirty="0"/>
              <a:t>0</a:t>
            </a:r>
            <a:r>
              <a:rPr lang="en-US" dirty="0"/>
              <a:t>)/(k-g),   	    = (Payout ratio)(1+g)(ROE)/(k-g)</a:t>
            </a:r>
          </a:p>
        </p:txBody>
      </p:sp>
      <p:sp>
        <p:nvSpPr>
          <p:cNvPr id="4" name="Slide Number Placeholder 3"/>
          <p:cNvSpPr>
            <a:spLocks noGrp="1"/>
          </p:cNvSpPr>
          <p:nvPr>
            <p:ph type="sldNum" sz="quarter" idx="12"/>
          </p:nvPr>
        </p:nvSpPr>
        <p:spPr/>
        <p:txBody>
          <a:bodyPr/>
          <a:lstStyle/>
          <a:p>
            <a:fld id="{E8C80D2A-EA4E-4A37-A9DF-772D0EA46EC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t>Determinants of BV multiples</a:t>
            </a:r>
          </a:p>
        </p:txBody>
      </p:sp>
      <p:sp>
        <p:nvSpPr>
          <p:cNvPr id="243715" name="Rectangle 3"/>
          <p:cNvSpPr>
            <a:spLocks noGrp="1" noChangeArrowheads="1"/>
          </p:cNvSpPr>
          <p:nvPr>
            <p:ph type="body" idx="4294967295"/>
          </p:nvPr>
        </p:nvSpPr>
        <p:spPr>
          <a:xfrm>
            <a:off x="685800" y="1371600"/>
            <a:ext cx="7772400" cy="4800600"/>
          </a:xfrm>
          <a:prstGeom prst="rect">
            <a:avLst/>
          </a:prstGeom>
        </p:spPr>
        <p:txBody>
          <a:bodyPr/>
          <a:lstStyle/>
          <a:p>
            <a:r>
              <a:rPr lang="en-US" dirty="0"/>
              <a:t>Payout Ratio – the higher the payout ratio, the higher the multiple</a:t>
            </a:r>
          </a:p>
          <a:p>
            <a:r>
              <a:rPr lang="en-US" dirty="0"/>
              <a:t>Growth Rate: the higher the growth rate in earnings, the higher the multiple.</a:t>
            </a:r>
          </a:p>
          <a:p>
            <a:r>
              <a:rPr lang="en-US" dirty="0"/>
              <a:t>ROE: the higher the ROE, the higher the multiple.</a:t>
            </a:r>
          </a:p>
          <a:p>
            <a:r>
              <a:rPr lang="en-US" dirty="0"/>
              <a:t>Cost of equity: the lower the cost of equity, the lower the multiple.</a:t>
            </a:r>
          </a:p>
          <a:p>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t>Revenue Multiples</a:t>
            </a:r>
          </a:p>
        </p:txBody>
      </p:sp>
      <p:sp>
        <p:nvSpPr>
          <p:cNvPr id="223235" name="Rectangle 3"/>
          <p:cNvSpPr>
            <a:spLocks noGrp="1" noChangeArrowheads="1"/>
          </p:cNvSpPr>
          <p:nvPr>
            <p:ph type="body" idx="4294967295"/>
          </p:nvPr>
        </p:nvSpPr>
        <p:spPr>
          <a:xfrm>
            <a:off x="685800" y="1295400"/>
            <a:ext cx="7772400" cy="4800600"/>
          </a:xfrm>
          <a:prstGeom prst="rect">
            <a:avLst/>
          </a:prstGeom>
        </p:spPr>
        <p:txBody>
          <a:bodyPr/>
          <a:lstStyle/>
          <a:p>
            <a:r>
              <a:rPr lang="en-US" sz="2800"/>
              <a:t>Earnings and book values are subject to accounting rules; revenue determinations are less so.</a:t>
            </a:r>
          </a:p>
          <a:p>
            <a:r>
              <a:rPr lang="en-US" sz="2800"/>
              <a:t>Comparisons can be made even if accounting rules for comparables vary.</a:t>
            </a:r>
          </a:p>
          <a:p>
            <a:r>
              <a:rPr lang="en-US" sz="2800"/>
              <a:t>Can be measured as </a:t>
            </a:r>
          </a:p>
          <a:p>
            <a:pPr lvl="1"/>
            <a:r>
              <a:rPr lang="en-US" sz="2400"/>
              <a:t>share price/sales per share or </a:t>
            </a:r>
          </a:p>
          <a:p>
            <a:pPr lvl="1"/>
            <a:r>
              <a:rPr lang="en-US" sz="2400"/>
              <a:t>Firm value/sales</a:t>
            </a:r>
          </a:p>
          <a:p>
            <a:r>
              <a:rPr lang="en-US" sz="2800"/>
              <a:t>Varies across sectors</a:t>
            </a:r>
          </a:p>
          <a:p>
            <a:r>
              <a:rPr lang="en-US" sz="2800"/>
              <a:t>Depends on profit margins</a:t>
            </a:r>
          </a:p>
        </p:txBody>
      </p:sp>
      <p:sp>
        <p:nvSpPr>
          <p:cNvPr id="4" name="Slide Number Placeholder 3"/>
          <p:cNvSpPr>
            <a:spLocks noGrp="1"/>
          </p:cNvSpPr>
          <p:nvPr>
            <p:ph type="sldNum" sz="quarter" idx="12"/>
          </p:nvPr>
        </p:nvSpPr>
        <p:spPr/>
        <p:txBody>
          <a:bodyPr/>
          <a:lstStyle/>
          <a:p>
            <a:fld id="{E8C80D2A-EA4E-4A37-A9DF-772D0EA46EC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sz="4000"/>
              <a:t>Determinants of Revenue Ratios</a:t>
            </a:r>
          </a:p>
        </p:txBody>
      </p:sp>
      <p:sp>
        <p:nvSpPr>
          <p:cNvPr id="225283" name="Rectangle 3"/>
          <p:cNvSpPr>
            <a:spLocks noGrp="1" noChangeArrowheads="1"/>
          </p:cNvSpPr>
          <p:nvPr>
            <p:ph type="body" idx="4294967295"/>
          </p:nvPr>
        </p:nvSpPr>
        <p:spPr>
          <a:xfrm>
            <a:off x="685800" y="1295400"/>
            <a:ext cx="8001000" cy="5105400"/>
          </a:xfrm>
          <a:prstGeom prst="rect">
            <a:avLst/>
          </a:prstGeom>
        </p:spPr>
        <p:txBody>
          <a:bodyPr/>
          <a:lstStyle/>
          <a:p>
            <a:r>
              <a:rPr lang="en-US" sz="2800"/>
              <a:t>P</a:t>
            </a:r>
            <a:r>
              <a:rPr lang="en-US" sz="2800" baseline="-25000"/>
              <a:t>0</a:t>
            </a:r>
            <a:r>
              <a:rPr lang="en-US" sz="2800"/>
              <a:t> = DPS</a:t>
            </a:r>
            <a:r>
              <a:rPr lang="en-US" sz="2800" baseline="-25000"/>
              <a:t>1</a:t>
            </a:r>
            <a:r>
              <a:rPr lang="en-US" sz="2800"/>
              <a:t>/(k-g), where k is the cost of equity and g is the growth rate of dividends</a:t>
            </a:r>
          </a:p>
          <a:p>
            <a:r>
              <a:rPr lang="en-US" sz="2800"/>
              <a:t>Using similar identities as before, we get</a:t>
            </a:r>
          </a:p>
          <a:p>
            <a:r>
              <a:rPr lang="en-US" sz="2100"/>
              <a:t>P</a:t>
            </a:r>
            <a:r>
              <a:rPr lang="en-US" sz="2100" baseline="-25000"/>
              <a:t>0</a:t>
            </a:r>
            <a:r>
              <a:rPr lang="en-US" sz="2100"/>
              <a:t>/Sales = (Profit Margin)(Payout Ratio)(1+g)/(k-g)</a:t>
            </a:r>
          </a:p>
          <a:p>
            <a:r>
              <a:rPr lang="en-US" sz="2800"/>
              <a:t>The higher the profit margin and the higher the growth rate, the higher the P/Sales ratio.</a:t>
            </a:r>
          </a:p>
          <a:p>
            <a:r>
              <a:rPr lang="en-US" sz="2800"/>
              <a:t>Again, we can conclude a higher payout ratio implies a higher P/Sales ratio only if we assume that the growth rate will not be negatively affected.  This will only happen if the ROA is higher.</a:t>
            </a:r>
          </a:p>
        </p:txBody>
      </p:sp>
      <p:sp>
        <p:nvSpPr>
          <p:cNvPr id="4" name="Slide Number Placeholder 3"/>
          <p:cNvSpPr>
            <a:spLocks noGrp="1"/>
          </p:cNvSpPr>
          <p:nvPr>
            <p:ph type="sldNum" sz="quarter" idx="12"/>
          </p:nvPr>
        </p:nvSpPr>
        <p:spPr/>
        <p:txBody>
          <a:bodyPr/>
          <a:lstStyle/>
          <a:p>
            <a:fld id="{E8C80D2A-EA4E-4A37-A9DF-772D0EA46EC5}"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1528</Words>
  <Application>Microsoft Office PowerPoint</Application>
  <PresentationFormat>On-screen Show (4:3)</PresentationFormat>
  <Paragraphs>171</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Process diagram</vt:lpstr>
      <vt:lpstr>Microsoft Equation 3.0</vt:lpstr>
      <vt:lpstr> Valuation Using Multiples</vt:lpstr>
      <vt:lpstr>General Foundation</vt:lpstr>
      <vt:lpstr>Earnings multiples</vt:lpstr>
      <vt:lpstr>Determinants of PE ratios</vt:lpstr>
      <vt:lpstr>Book/ Replacement Value Multiples</vt:lpstr>
      <vt:lpstr>Determinants of BV multiples</vt:lpstr>
      <vt:lpstr>Determinants of BV multiples</vt:lpstr>
      <vt:lpstr>Revenue Multiples</vt:lpstr>
      <vt:lpstr>Determinants of Revenue Ratios</vt:lpstr>
      <vt:lpstr>Marketing Strategy</vt:lpstr>
      <vt:lpstr>Profit Margins and P/Sales</vt:lpstr>
      <vt:lpstr>Using Regression with ratios</vt:lpstr>
      <vt:lpstr>PEG Ratio</vt:lpstr>
      <vt:lpstr>Enterprise Value to EBITDA</vt:lpstr>
      <vt:lpstr>Enterprise Value to EBITDA</vt:lpstr>
      <vt:lpstr>Determinants of EV/EBITDA</vt:lpstr>
      <vt:lpstr>Factors in high EV/EBITDA</vt:lpstr>
      <vt:lpstr>When to use an EBITDA Multiple</vt:lpstr>
      <vt:lpstr>ROA and ROE</vt:lpstr>
      <vt:lpstr>ROE, ROA and ratios</vt:lpstr>
      <vt:lpstr>P/B as a proxy for risk</vt:lpstr>
      <vt:lpstr>Sector specific multiples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2009-06-03T17:52:28Z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