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9"/>
  </p:notesMasterIdLst>
  <p:handoutMasterIdLst>
    <p:handoutMasterId r:id="rId30"/>
  </p:handoutMasterIdLst>
  <p:sldIdLst>
    <p:sldId id="286" r:id="rId2"/>
    <p:sldId id="299" r:id="rId3"/>
    <p:sldId id="306" r:id="rId4"/>
    <p:sldId id="310" r:id="rId5"/>
    <p:sldId id="307" r:id="rId6"/>
    <p:sldId id="308" r:id="rId7"/>
    <p:sldId id="309" r:id="rId8"/>
    <p:sldId id="311" r:id="rId9"/>
    <p:sldId id="314" r:id="rId10"/>
    <p:sldId id="312" r:id="rId11"/>
    <p:sldId id="287" r:id="rId12"/>
    <p:sldId id="289" r:id="rId13"/>
    <p:sldId id="290" r:id="rId14"/>
    <p:sldId id="293" r:id="rId15"/>
    <p:sldId id="292" r:id="rId16"/>
    <p:sldId id="291" r:id="rId17"/>
    <p:sldId id="294" r:id="rId18"/>
    <p:sldId id="295" r:id="rId19"/>
    <p:sldId id="305" r:id="rId20"/>
    <p:sldId id="296" r:id="rId21"/>
    <p:sldId id="298" r:id="rId22"/>
    <p:sldId id="297" r:id="rId23"/>
    <p:sldId id="300" r:id="rId24"/>
    <p:sldId id="301" r:id="rId25"/>
    <p:sldId id="302" r:id="rId26"/>
    <p:sldId id="303" r:id="rId27"/>
    <p:sldId id="304" r:id="rId2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4718" autoAdjust="0"/>
  </p:normalViewPr>
  <p:slideViewPr>
    <p:cSldViewPr>
      <p:cViewPr>
        <p:scale>
          <a:sx n="100" d="100"/>
          <a:sy n="100" d="100"/>
        </p:scale>
        <p:origin x="-366"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class\edhec\valuation\cok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ROIC for Coca-Cola</a:t>
            </a:r>
            <a:endParaRPr lang="en-US" dirty="0"/>
          </a:p>
        </c:rich>
      </c:tx>
      <c:layout/>
    </c:title>
    <c:plotArea>
      <c:layout/>
      <c:barChart>
        <c:barDir val="col"/>
        <c:grouping val="clustered"/>
        <c:ser>
          <c:idx val="0"/>
          <c:order val="0"/>
          <c:tx>
            <c:v>ROIC</c:v>
          </c:tx>
          <c:cat>
            <c:numRef>
              <c:f>IncStat!$B$1:$P$1</c:f>
              <c:numCache>
                <c:formatCode>m/d/yyyy</c:formatCode>
                <c:ptCount val="15"/>
                <c:pt idx="0">
                  <c:v>39813</c:v>
                </c:pt>
                <c:pt idx="1">
                  <c:v>39447</c:v>
                </c:pt>
                <c:pt idx="2">
                  <c:v>39082</c:v>
                </c:pt>
                <c:pt idx="3">
                  <c:v>38717</c:v>
                </c:pt>
                <c:pt idx="4">
                  <c:v>38352</c:v>
                </c:pt>
                <c:pt idx="5">
                  <c:v>37986</c:v>
                </c:pt>
                <c:pt idx="6">
                  <c:v>37621</c:v>
                </c:pt>
                <c:pt idx="7">
                  <c:v>37256</c:v>
                </c:pt>
                <c:pt idx="8">
                  <c:v>36891</c:v>
                </c:pt>
                <c:pt idx="9">
                  <c:v>36525</c:v>
                </c:pt>
                <c:pt idx="10">
                  <c:v>36160</c:v>
                </c:pt>
                <c:pt idx="11">
                  <c:v>35795</c:v>
                </c:pt>
                <c:pt idx="12">
                  <c:v>35430</c:v>
                </c:pt>
                <c:pt idx="13">
                  <c:v>35064</c:v>
                </c:pt>
                <c:pt idx="14">
                  <c:v>34699</c:v>
                </c:pt>
              </c:numCache>
            </c:numRef>
          </c:cat>
          <c:val>
            <c:numRef>
              <c:f>IncStat!$B$59:$P$59</c:f>
              <c:numCache>
                <c:formatCode>0%</c:formatCode>
                <c:ptCount val="15"/>
                <c:pt idx="0">
                  <c:v>0.78770370177643956</c:v>
                </c:pt>
                <c:pt idx="1">
                  <c:v>0.67531694231360462</c:v>
                </c:pt>
                <c:pt idx="2">
                  <c:v>0.56996452253369323</c:v>
                </c:pt>
                <c:pt idx="3">
                  <c:v>0.52158757906648756</c:v>
                </c:pt>
                <c:pt idx="4">
                  <c:v>0.45210824796575738</c:v>
                </c:pt>
                <c:pt idx="5">
                  <c:v>0.43059250543180921</c:v>
                </c:pt>
                <c:pt idx="6">
                  <c:v>0.48026717017574094</c:v>
                </c:pt>
                <c:pt idx="7">
                  <c:v>0.67733798979966631</c:v>
                </c:pt>
                <c:pt idx="8">
                  <c:v>2.1316689706912659</c:v>
                </c:pt>
                <c:pt idx="9">
                  <c:v>6.4497667015132025</c:v>
                </c:pt>
                <c:pt idx="10">
                  <c:v>3.4274039409925354</c:v>
                </c:pt>
                <c:pt idx="11">
                  <c:v>1.8091569104604779</c:v>
                </c:pt>
                <c:pt idx="12">
                  <c:v>1.4516543069024517</c:v>
                </c:pt>
                <c:pt idx="13">
                  <c:v>1.1661764705882369</c:v>
                </c:pt>
                <c:pt idx="14">
                  <c:v>0.82315573770491801</c:v>
                </c:pt>
              </c:numCache>
            </c:numRef>
          </c:val>
        </c:ser>
        <c:axId val="137365760"/>
        <c:axId val="137480448"/>
      </c:barChart>
      <c:dateAx>
        <c:axId val="137365760"/>
        <c:scaling>
          <c:orientation val="minMax"/>
        </c:scaling>
        <c:axPos val="b"/>
        <c:numFmt formatCode="m/d/yyyy" sourceLinked="1"/>
        <c:tickLblPos val="nextTo"/>
        <c:crossAx val="137480448"/>
        <c:crosses val="autoZero"/>
        <c:auto val="1"/>
        <c:lblOffset val="100"/>
      </c:dateAx>
      <c:valAx>
        <c:axId val="137480448"/>
        <c:scaling>
          <c:orientation val="minMax"/>
        </c:scaling>
        <c:axPos val="l"/>
        <c:majorGridlines/>
        <c:numFmt formatCode="0%" sourceLinked="1"/>
        <c:tickLblPos val="nextTo"/>
        <c:crossAx val="137365760"/>
        <c:crosses val="autoZero"/>
        <c:crossBetween val="between"/>
      </c:valAx>
    </c:plotArea>
    <c:legend>
      <c:legendPos val="r"/>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6/25/2009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6/25/2009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of this slide is taken from </a:t>
            </a:r>
            <a:r>
              <a:rPr lang="en-US" dirty="0" err="1" smtClean="0"/>
              <a:t>Damodaran</a:t>
            </a:r>
            <a:r>
              <a:rPr lang="en-US" baseline="0" dirty="0" smtClean="0"/>
              <a:t>, “Corporate Finance.”</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2007 Pearson Addison-Wesley.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smtClean="0"/>
              <a:t>Copyright © 2007 Pearson Addison-Wesley. All rights reserved.</a:t>
            </a:r>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4800" y="14478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2007 Pearson Addison-Wesley.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2007 Pearson Addison-Wesley.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2007 Pearson Addison-Wesley.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2007 Pearson Addison-Wesley.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152400" y="762000"/>
            <a:ext cx="8763000" cy="1143000"/>
          </a:xfrm>
          <a:noFill/>
          <a:ln/>
        </p:spPr>
        <p:txBody>
          <a:bodyPr lIns="90487" tIns="44450" rIns="90487" bIns="44450">
            <a:normAutofit fontScale="90000"/>
          </a:bodyPr>
          <a:lstStyle/>
          <a:p>
            <a:r>
              <a:rPr lang="en-US" dirty="0" smtClean="0"/>
              <a:t/>
            </a:r>
            <a:br>
              <a:rPr lang="en-US" dirty="0" smtClean="0"/>
            </a:br>
            <a:r>
              <a:rPr lang="en-US" dirty="0" smtClean="0"/>
              <a:t>Return on Invested Capital and Growth</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lnSpcReduction="1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r>
              <a:rPr lang="en-US" dirty="0" smtClean="0"/>
              <a:t>For a First Course in Valuation</a:t>
            </a:r>
          </a:p>
          <a:p>
            <a:pPr marL="342900" indent="-342900"/>
            <a:endParaRPr lang="en-US" dirty="0" smtClean="0"/>
          </a:p>
          <a:p>
            <a:pPr marL="342900" indent="-342900"/>
            <a:endParaRPr lang="en-US" dirty="0" smtClean="0"/>
          </a:p>
          <a:p>
            <a:pPr marL="342900" indent="-342900"/>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to Cashflows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304800" y="1447800"/>
            <a:ext cx="8686800" cy="5181600"/>
          </a:xfrm>
        </p:spPr>
        <p:txBody>
          <a:bodyPr>
            <a:normAutofit fontScale="77500" lnSpcReduction="20000"/>
          </a:bodyPr>
          <a:lstStyle/>
          <a:p>
            <a:r>
              <a:rPr lang="en-US" dirty="0" smtClean="0"/>
              <a:t>What we see in all these cases is that Net Income less change in Non-Cash Working Capital moves us from the accrual system to a cash accounting system, which is what we desire.</a:t>
            </a:r>
          </a:p>
          <a:p>
            <a:r>
              <a:rPr lang="en-US" dirty="0" smtClean="0"/>
              <a:t>Similarly, </a:t>
            </a:r>
            <a:r>
              <a:rPr lang="en-US" dirty="0" smtClean="0"/>
              <a:t>other deviations from cashflow due to the accrual system of accounting </a:t>
            </a:r>
            <a:r>
              <a:rPr lang="en-US" dirty="0" smtClean="0"/>
              <a:t>(such as operating expenses and other outflows that are not cash transactions) are </a:t>
            </a:r>
            <a:r>
              <a:rPr lang="en-US" dirty="0" smtClean="0"/>
              <a:t>taken into account </a:t>
            </a:r>
            <a:r>
              <a:rPr lang="en-US" dirty="0" smtClean="0"/>
              <a:t>by </a:t>
            </a:r>
            <a:r>
              <a:rPr lang="en-US" dirty="0" smtClean="0"/>
              <a:t>adjusting earnings by the change in </a:t>
            </a:r>
            <a:r>
              <a:rPr lang="en-US" dirty="0" smtClean="0"/>
              <a:t>non-cash working </a:t>
            </a:r>
            <a:r>
              <a:rPr lang="en-US" dirty="0" smtClean="0"/>
              <a:t>capital.</a:t>
            </a:r>
          </a:p>
          <a:p>
            <a:r>
              <a:rPr lang="en-US" dirty="0" smtClean="0"/>
              <a:t>We see, thus, that there are three kinds of modifications that need to be made to earnings:</a:t>
            </a:r>
          </a:p>
          <a:p>
            <a:pPr lvl="1"/>
            <a:r>
              <a:rPr lang="en-US" dirty="0" smtClean="0"/>
              <a:t>One, change in non-cash working capital</a:t>
            </a:r>
          </a:p>
          <a:p>
            <a:pPr lvl="1"/>
            <a:r>
              <a:rPr lang="en-US" dirty="0" smtClean="0"/>
              <a:t>Two, capital </a:t>
            </a:r>
            <a:r>
              <a:rPr lang="en-US" dirty="0" smtClean="0"/>
              <a:t>expenditures (defined broadly as any long-term investment)</a:t>
            </a:r>
            <a:endParaRPr lang="en-US" dirty="0" smtClean="0"/>
          </a:p>
          <a:p>
            <a:pPr lvl="1"/>
            <a:r>
              <a:rPr lang="en-US" dirty="0" smtClean="0"/>
              <a:t>Three, adding back non-cash charges such as depreciation; this is often done by netting it out from capital expenditures.</a:t>
            </a:r>
          </a:p>
          <a:p>
            <a:pPr lvl="1"/>
            <a:r>
              <a:rPr lang="en-US" dirty="0" smtClean="0"/>
              <a:t>Since an increase in non-cash working capital (such as an increase in accounts receivable) can also be thought as resources tied up that could have been used profitably elsewhere, changes in </a:t>
            </a:r>
            <a:r>
              <a:rPr lang="en-US" dirty="0" smtClean="0"/>
              <a:t>non-cash working </a:t>
            </a:r>
            <a:r>
              <a:rPr lang="en-US" dirty="0" smtClean="0"/>
              <a:t>capital </a:t>
            </a:r>
            <a:r>
              <a:rPr lang="en-US" dirty="0" smtClean="0"/>
              <a:t>represent </a:t>
            </a:r>
            <a:r>
              <a:rPr lang="en-US" dirty="0" smtClean="0"/>
              <a:t>changes </a:t>
            </a:r>
            <a:r>
              <a:rPr lang="en-US" dirty="0" smtClean="0"/>
              <a:t>in invested capital.</a:t>
            </a:r>
          </a:p>
          <a:p>
            <a:pPr lvl="1"/>
            <a:r>
              <a:rPr lang="en-US" dirty="0" smtClean="0"/>
              <a:t>The sum of changes in non-cash working capital and capital expenditures </a:t>
            </a:r>
            <a:r>
              <a:rPr lang="en-US" dirty="0" smtClean="0"/>
              <a:t>gives us the aggregate change to Invested </a:t>
            </a:r>
            <a:r>
              <a:rPr lang="en-US" dirty="0" smtClean="0"/>
              <a:t>Capital</a:t>
            </a:r>
            <a:r>
              <a:rPr lang="en-US"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Free Cashflow</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p:txBody>
          <a:bodyPr>
            <a:normAutofit fontScale="85000" lnSpcReduction="20000"/>
          </a:bodyPr>
          <a:lstStyle/>
          <a:p>
            <a:r>
              <a:rPr lang="en-US" dirty="0" smtClean="0"/>
              <a:t>In order to value the company, it is necessary to forecast Free Cashflow and discount it to the present.</a:t>
            </a:r>
          </a:p>
          <a:p>
            <a:r>
              <a:rPr lang="en-US" dirty="0" smtClean="0"/>
              <a:t>Free Cashflow is defined as NOPLAT </a:t>
            </a:r>
            <a:r>
              <a:rPr lang="en-US" dirty="0" smtClean="0"/>
              <a:t>- </a:t>
            </a:r>
            <a:r>
              <a:rPr lang="en-US" dirty="0" smtClean="0"/>
              <a:t>Increases to Invested </a:t>
            </a:r>
            <a:r>
              <a:rPr lang="en-US" dirty="0" smtClean="0"/>
              <a:t>Capital = NOPLAT – Capital Expenditures + Depreciation – Changes in Non-Cash Working Capital</a:t>
            </a:r>
            <a:endParaRPr lang="en-US" dirty="0" smtClean="0"/>
          </a:p>
          <a:p>
            <a:r>
              <a:rPr lang="en-US" dirty="0" smtClean="0"/>
              <a:t>NOPLAT broadly speaking can be defined as Revenues less Costs less Taxes.</a:t>
            </a:r>
          </a:p>
          <a:p>
            <a:r>
              <a:rPr lang="en-US" dirty="0" smtClean="0"/>
              <a:t>We can proceed to forecast Revenues and Costs separately and even forecast the components of these two budget categories.</a:t>
            </a:r>
          </a:p>
          <a:p>
            <a:r>
              <a:rPr lang="en-US" dirty="0" smtClean="0"/>
              <a:t>However we must keep in mind that there are two other issues with which these forecasts must be kept consistent.</a:t>
            </a:r>
          </a:p>
          <a:p>
            <a:pPr lvl="1"/>
            <a:r>
              <a:rPr lang="en-US" dirty="0" smtClean="0"/>
              <a:t>One, our ROIC forecasts must be consistent with the competitiveness of the firm within the industry.</a:t>
            </a:r>
          </a:p>
          <a:p>
            <a:pPr lvl="1"/>
            <a:r>
              <a:rPr lang="en-US" dirty="0" smtClean="0"/>
              <a:t>Two, our assumptions regarding Net Investments over time must be consistent with our efficiency in using our assets.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ROIC and Industry Competition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p:txBody>
          <a:bodyPr>
            <a:normAutofit fontScale="85000" lnSpcReduction="10000"/>
          </a:bodyPr>
          <a:lstStyle/>
          <a:p>
            <a:r>
              <a:rPr lang="en-US" dirty="0" smtClean="0"/>
              <a:t>It is important to keep in mind in making assumptions regarding Operating Income is that Sales and Income cannot change in a vacuum.</a:t>
            </a:r>
          </a:p>
          <a:p>
            <a:r>
              <a:rPr lang="en-US" dirty="0" smtClean="0"/>
              <a:t>Unless a firm has a monopoly, competitors actions and reactions have to be taken into account.  </a:t>
            </a:r>
          </a:p>
          <a:p>
            <a:r>
              <a:rPr lang="en-US" dirty="0" smtClean="0"/>
              <a:t>As long as an industry is profitable, there will be an incentive for new competitors to enter the industry and for existing competitors to intensify their efforts.</a:t>
            </a:r>
          </a:p>
          <a:p>
            <a:r>
              <a:rPr lang="en-US" dirty="0" smtClean="0"/>
              <a:t>Ultimately, this means that in the long run, ROIC will tend to be equal to WACC.  If ROIC is much less than WACC, existing firms will exit the industry and if ROIC is greater than WACC, new firms will enter the industry.</a:t>
            </a:r>
          </a:p>
          <a:p>
            <a:r>
              <a:rPr lang="en-US" dirty="0" smtClean="0"/>
              <a:t>However, this does not mean that every firm in the industry will have to operate with a ROIC figure close to WACC.</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Competitiveness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grpSp>
        <p:nvGrpSpPr>
          <p:cNvPr id="241670" name="Group 6"/>
          <p:cNvGrpSpPr>
            <a:grpSpLocks/>
          </p:cNvGrpSpPr>
          <p:nvPr/>
        </p:nvGrpSpPr>
        <p:grpSpPr bwMode="auto">
          <a:xfrm>
            <a:off x="1066800" y="2971800"/>
            <a:ext cx="6400800" cy="3343275"/>
            <a:chOff x="1395" y="1365"/>
            <a:chExt cx="10080" cy="5265"/>
          </a:xfrm>
        </p:grpSpPr>
        <p:cxnSp>
          <p:nvCxnSpPr>
            <p:cNvPr id="241671" name="AutoShape 7"/>
            <p:cNvCxnSpPr>
              <a:cxnSpLocks noChangeShapeType="1"/>
            </p:cNvCxnSpPr>
            <p:nvPr/>
          </p:nvCxnSpPr>
          <p:spPr bwMode="auto">
            <a:xfrm>
              <a:off x="1395" y="1365"/>
              <a:ext cx="30" cy="5265"/>
            </a:xfrm>
            <a:prstGeom prst="straightConnector1">
              <a:avLst/>
            </a:prstGeom>
            <a:noFill/>
            <a:ln w="9525">
              <a:solidFill>
                <a:srgbClr val="000000"/>
              </a:solidFill>
              <a:round/>
              <a:headEnd/>
              <a:tailEnd/>
            </a:ln>
          </p:spPr>
        </p:cxnSp>
        <p:sp>
          <p:nvSpPr>
            <p:cNvPr id="241672" name="Freeform 8"/>
            <p:cNvSpPr>
              <a:spLocks/>
            </p:cNvSpPr>
            <p:nvPr/>
          </p:nvSpPr>
          <p:spPr bwMode="auto">
            <a:xfrm>
              <a:off x="1425" y="3243"/>
              <a:ext cx="9660" cy="3102"/>
            </a:xfrm>
            <a:custGeom>
              <a:avLst/>
              <a:gdLst/>
              <a:ahLst/>
              <a:cxnLst>
                <a:cxn ang="0">
                  <a:pos x="0" y="3102"/>
                </a:cxn>
                <a:cxn ang="0">
                  <a:pos x="555" y="2712"/>
                </a:cxn>
                <a:cxn ang="0">
                  <a:pos x="885" y="2157"/>
                </a:cxn>
                <a:cxn ang="0">
                  <a:pos x="1185" y="1452"/>
                </a:cxn>
                <a:cxn ang="0">
                  <a:pos x="1695" y="582"/>
                </a:cxn>
                <a:cxn ang="0">
                  <a:pos x="2265" y="162"/>
                </a:cxn>
                <a:cxn ang="0">
                  <a:pos x="2970" y="12"/>
                </a:cxn>
                <a:cxn ang="0">
                  <a:pos x="3945" y="237"/>
                </a:cxn>
                <a:cxn ang="0">
                  <a:pos x="4905" y="987"/>
                </a:cxn>
                <a:cxn ang="0">
                  <a:pos x="5655" y="1377"/>
                </a:cxn>
                <a:cxn ang="0">
                  <a:pos x="6600" y="1722"/>
                </a:cxn>
                <a:cxn ang="0">
                  <a:pos x="8040" y="1932"/>
                </a:cxn>
                <a:cxn ang="0">
                  <a:pos x="9660" y="2097"/>
                </a:cxn>
              </a:cxnLst>
              <a:rect l="0" t="0" r="r" b="b"/>
              <a:pathLst>
                <a:path w="9660" h="3102">
                  <a:moveTo>
                    <a:pt x="0" y="3102"/>
                  </a:moveTo>
                  <a:cubicBezTo>
                    <a:pt x="203" y="2985"/>
                    <a:pt x="407" y="2869"/>
                    <a:pt x="555" y="2712"/>
                  </a:cubicBezTo>
                  <a:cubicBezTo>
                    <a:pt x="703" y="2555"/>
                    <a:pt x="780" y="2367"/>
                    <a:pt x="885" y="2157"/>
                  </a:cubicBezTo>
                  <a:cubicBezTo>
                    <a:pt x="990" y="1947"/>
                    <a:pt x="1050" y="1715"/>
                    <a:pt x="1185" y="1452"/>
                  </a:cubicBezTo>
                  <a:cubicBezTo>
                    <a:pt x="1320" y="1189"/>
                    <a:pt x="1515" y="797"/>
                    <a:pt x="1695" y="582"/>
                  </a:cubicBezTo>
                  <a:cubicBezTo>
                    <a:pt x="1875" y="367"/>
                    <a:pt x="2053" y="257"/>
                    <a:pt x="2265" y="162"/>
                  </a:cubicBezTo>
                  <a:cubicBezTo>
                    <a:pt x="2477" y="67"/>
                    <a:pt x="2690" y="0"/>
                    <a:pt x="2970" y="12"/>
                  </a:cubicBezTo>
                  <a:cubicBezTo>
                    <a:pt x="3250" y="24"/>
                    <a:pt x="3623" y="75"/>
                    <a:pt x="3945" y="237"/>
                  </a:cubicBezTo>
                  <a:cubicBezTo>
                    <a:pt x="4267" y="399"/>
                    <a:pt x="4620" y="797"/>
                    <a:pt x="4905" y="987"/>
                  </a:cubicBezTo>
                  <a:cubicBezTo>
                    <a:pt x="5190" y="1177"/>
                    <a:pt x="5373" y="1255"/>
                    <a:pt x="5655" y="1377"/>
                  </a:cubicBezTo>
                  <a:cubicBezTo>
                    <a:pt x="5937" y="1499"/>
                    <a:pt x="6203" y="1630"/>
                    <a:pt x="6600" y="1722"/>
                  </a:cubicBezTo>
                  <a:cubicBezTo>
                    <a:pt x="6997" y="1814"/>
                    <a:pt x="7530" y="1870"/>
                    <a:pt x="8040" y="1932"/>
                  </a:cubicBezTo>
                  <a:cubicBezTo>
                    <a:pt x="8550" y="1994"/>
                    <a:pt x="9390" y="2069"/>
                    <a:pt x="9660" y="2097"/>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241673" name="AutoShape 9"/>
            <p:cNvCxnSpPr>
              <a:cxnSpLocks noChangeShapeType="1"/>
            </p:cNvCxnSpPr>
            <p:nvPr/>
          </p:nvCxnSpPr>
          <p:spPr bwMode="auto">
            <a:xfrm flipV="1">
              <a:off x="1425" y="5490"/>
              <a:ext cx="10050" cy="15"/>
            </a:xfrm>
            <a:prstGeom prst="straightConnector1">
              <a:avLst/>
            </a:prstGeom>
            <a:noFill/>
            <a:ln w="9525">
              <a:solidFill>
                <a:srgbClr val="000000"/>
              </a:solidFill>
              <a:round/>
              <a:headEnd/>
              <a:tailEnd/>
            </a:ln>
          </p:spPr>
        </p:cxnSp>
      </p:grpSp>
      <p:sp>
        <p:nvSpPr>
          <p:cNvPr id="16" name="TextBox 15"/>
          <p:cNvSpPr txBox="1"/>
          <p:nvPr/>
        </p:nvSpPr>
        <p:spPr>
          <a:xfrm>
            <a:off x="2971800" y="6019800"/>
            <a:ext cx="990600" cy="338554"/>
          </a:xfrm>
          <a:prstGeom prst="rect">
            <a:avLst/>
          </a:prstGeom>
          <a:noFill/>
        </p:spPr>
        <p:txBody>
          <a:bodyPr wrap="square" rtlCol="0">
            <a:spAutoFit/>
          </a:bodyPr>
          <a:lstStyle/>
          <a:p>
            <a:r>
              <a:rPr lang="en-US" sz="1600" dirty="0" smtClean="0"/>
              <a:t>Years</a:t>
            </a:r>
            <a:endParaRPr lang="en-US" sz="1600" dirty="0"/>
          </a:p>
        </p:txBody>
      </p:sp>
      <p:cxnSp>
        <p:nvCxnSpPr>
          <p:cNvPr id="18" name="Straight Arrow Connector 17"/>
          <p:cNvCxnSpPr/>
          <p:nvPr/>
        </p:nvCxnSpPr>
        <p:spPr>
          <a:xfrm>
            <a:off x="2514600" y="6324600"/>
            <a:ext cx="2895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304800" y="4495800"/>
            <a:ext cx="2286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905000" y="4953000"/>
            <a:ext cx="2362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2286000" y="4876800"/>
            <a:ext cx="1371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48000" y="5029200"/>
            <a:ext cx="1447800" cy="276999"/>
          </a:xfrm>
          <a:prstGeom prst="rect">
            <a:avLst/>
          </a:prstGeom>
          <a:noFill/>
        </p:spPr>
        <p:txBody>
          <a:bodyPr wrap="square" rtlCol="0">
            <a:spAutoFit/>
          </a:bodyPr>
          <a:lstStyle/>
          <a:p>
            <a:r>
              <a:rPr lang="en-US" sz="1200" dirty="0" smtClean="0"/>
              <a:t>Sustainability</a:t>
            </a:r>
            <a:endParaRPr lang="en-US" sz="1200" dirty="0"/>
          </a:p>
        </p:txBody>
      </p:sp>
      <p:sp>
        <p:nvSpPr>
          <p:cNvPr id="26" name="TextBox 25"/>
          <p:cNvSpPr txBox="1"/>
          <p:nvPr/>
        </p:nvSpPr>
        <p:spPr>
          <a:xfrm>
            <a:off x="2895600" y="4343400"/>
            <a:ext cx="685800" cy="461665"/>
          </a:xfrm>
          <a:prstGeom prst="rect">
            <a:avLst/>
          </a:prstGeom>
          <a:noFill/>
        </p:spPr>
        <p:txBody>
          <a:bodyPr wrap="square" rtlCol="0">
            <a:spAutoFit/>
          </a:bodyPr>
          <a:lstStyle/>
          <a:p>
            <a:r>
              <a:rPr lang="en-US" sz="1200" dirty="0" smtClean="0"/>
              <a:t>Peak ROIC</a:t>
            </a:r>
            <a:endParaRPr lang="en-US" sz="1200" dirty="0"/>
          </a:p>
        </p:txBody>
      </p:sp>
      <p:cxnSp>
        <p:nvCxnSpPr>
          <p:cNvPr id="28" name="Straight Connector 27"/>
          <p:cNvCxnSpPr/>
          <p:nvPr/>
        </p:nvCxnSpPr>
        <p:spPr>
          <a:xfrm>
            <a:off x="685800" y="6019800"/>
            <a:ext cx="7086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105400" y="5638800"/>
            <a:ext cx="1219200" cy="276999"/>
          </a:xfrm>
          <a:prstGeom prst="rect">
            <a:avLst/>
          </a:prstGeom>
          <a:noFill/>
        </p:spPr>
        <p:txBody>
          <a:bodyPr wrap="square" rtlCol="0">
            <a:spAutoFit/>
          </a:bodyPr>
          <a:lstStyle/>
          <a:p>
            <a:r>
              <a:rPr lang="en-US" sz="1200" dirty="0" smtClean="0"/>
              <a:t>WACC</a:t>
            </a:r>
            <a:endParaRPr lang="en-US" sz="1200" dirty="0"/>
          </a:p>
        </p:txBody>
      </p:sp>
      <p:sp>
        <p:nvSpPr>
          <p:cNvPr id="30" name="TextBox 29"/>
          <p:cNvSpPr txBox="1"/>
          <p:nvPr/>
        </p:nvSpPr>
        <p:spPr>
          <a:xfrm>
            <a:off x="304800" y="3505200"/>
            <a:ext cx="430887" cy="948154"/>
          </a:xfrm>
          <a:prstGeom prst="rect">
            <a:avLst/>
          </a:prstGeom>
          <a:noFill/>
        </p:spPr>
        <p:txBody>
          <a:bodyPr vert="vert270" wrap="square" rtlCol="0">
            <a:spAutoFit/>
          </a:bodyPr>
          <a:lstStyle/>
          <a:p>
            <a:r>
              <a:rPr lang="en-US" sz="1600" dirty="0" smtClean="0"/>
              <a:t>Percent</a:t>
            </a:r>
            <a:endParaRPr lang="en-US" sz="1600" dirty="0"/>
          </a:p>
        </p:txBody>
      </p:sp>
      <p:cxnSp>
        <p:nvCxnSpPr>
          <p:cNvPr id="32" name="Straight Arrow Connector 31"/>
          <p:cNvCxnSpPr/>
          <p:nvPr/>
        </p:nvCxnSpPr>
        <p:spPr>
          <a:xfrm rot="10800000" flipV="1">
            <a:off x="4343400" y="4343400"/>
            <a:ext cx="990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flipV="1">
            <a:off x="4724400" y="4419600"/>
            <a:ext cx="762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5105400" y="4648200"/>
            <a:ext cx="762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181600" y="3962400"/>
            <a:ext cx="1447800" cy="461665"/>
          </a:xfrm>
          <a:prstGeom prst="rect">
            <a:avLst/>
          </a:prstGeom>
          <a:noFill/>
        </p:spPr>
        <p:txBody>
          <a:bodyPr wrap="square" rtlCol="0">
            <a:spAutoFit/>
          </a:bodyPr>
          <a:lstStyle/>
          <a:p>
            <a:r>
              <a:rPr lang="en-US" sz="1200" dirty="0" smtClean="0"/>
              <a:t>Competitive Pressure</a:t>
            </a:r>
            <a:endParaRPr lang="en-US" sz="1200" dirty="0"/>
          </a:p>
        </p:txBody>
      </p:sp>
      <p:cxnSp>
        <p:nvCxnSpPr>
          <p:cNvPr id="39" name="Straight Arrow Connector 38"/>
          <p:cNvCxnSpPr/>
          <p:nvPr/>
        </p:nvCxnSpPr>
        <p:spPr>
          <a:xfrm rot="16200000" flipH="1">
            <a:off x="5524500" y="4762500"/>
            <a:ext cx="685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Content Placeholder 39"/>
          <p:cNvSpPr>
            <a:spLocks noGrp="1"/>
          </p:cNvSpPr>
          <p:nvPr>
            <p:ph sz="quarter" idx="13"/>
          </p:nvPr>
        </p:nvSpPr>
        <p:spPr>
          <a:xfrm>
            <a:off x="304800" y="1447800"/>
            <a:ext cx="8503920" cy="1447800"/>
          </a:xfrm>
        </p:spPr>
        <p:txBody>
          <a:bodyPr/>
          <a:lstStyle/>
          <a:p>
            <a:r>
              <a:rPr lang="en-US" dirty="0" smtClean="0"/>
              <a:t>While there is general pressure for ROIC to be close to WACC, the specific situation depends very much on each firm.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creation and competition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a:xfrm>
            <a:off x="304800" y="1447800"/>
            <a:ext cx="8503920" cy="4876800"/>
          </a:xfrm>
        </p:spPr>
        <p:txBody>
          <a:bodyPr>
            <a:normAutofit fontScale="77500" lnSpcReduction="20000"/>
          </a:bodyPr>
          <a:lstStyle/>
          <a:p>
            <a:r>
              <a:rPr lang="en-US" dirty="0" smtClean="0"/>
              <a:t>What is common to all firms striving to maximize value is the ability to keep ROIC as high as possible and higher than WACC for as long as possible.</a:t>
            </a:r>
          </a:p>
          <a:p>
            <a:r>
              <a:rPr lang="en-US" dirty="0" smtClean="0"/>
              <a:t>When competitive pressures get too strong to be able to bear, ROIC tends back down to WACC.</a:t>
            </a:r>
          </a:p>
          <a:p>
            <a:r>
              <a:rPr lang="en-US" dirty="0" smtClean="0"/>
              <a:t>The way in which ROIC can be kept higher than WACC is by exploiting competitive advantages.</a:t>
            </a:r>
          </a:p>
          <a:p>
            <a:r>
              <a:rPr lang="en-US" dirty="0" smtClean="0"/>
              <a:t>In the short run, ROIC can be kept high by developing new strategies that are more innovative in generating customer wants and/or cheaper production techniques.  In this sense, this is not a zero-sum game.</a:t>
            </a:r>
          </a:p>
          <a:p>
            <a:r>
              <a:rPr lang="en-US" dirty="0" smtClean="0"/>
              <a:t>Alternatively, the firm can increase value by competing head-on against competitors.</a:t>
            </a:r>
          </a:p>
          <a:p>
            <a:r>
              <a:rPr lang="en-US" dirty="0" smtClean="0"/>
              <a:t>Ultimately, though, in the long-run, this is a zero-sum game, because the innovative actions of individual firms will themselves increase expected returns.</a:t>
            </a:r>
          </a:p>
          <a:p>
            <a:r>
              <a:rPr lang="en-US" dirty="0" smtClean="0"/>
              <a:t>What can a firm do to increase its competitive advantage?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Competitive Advantage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4" name="Content Placeholder 3"/>
          <p:cNvSpPr>
            <a:spLocks noGrp="1"/>
          </p:cNvSpPr>
          <p:nvPr>
            <p:ph sz="quarter" idx="13"/>
          </p:nvPr>
        </p:nvSpPr>
        <p:spPr>
          <a:xfrm>
            <a:off x="152400" y="1447800"/>
            <a:ext cx="8839200" cy="5257800"/>
          </a:xfrm>
        </p:spPr>
        <p:txBody>
          <a:bodyPr>
            <a:normAutofit fontScale="85000" lnSpcReduction="20000"/>
          </a:bodyPr>
          <a:lstStyle/>
          <a:p>
            <a:r>
              <a:rPr lang="en-US" dirty="0" smtClean="0"/>
              <a:t>The availability of economies of scale in production </a:t>
            </a:r>
          </a:p>
          <a:p>
            <a:pPr lvl="1"/>
            <a:r>
              <a:rPr lang="en-US" dirty="0" smtClean="0"/>
              <a:t>Investments that are structured to exploit economies of scale are more likely to be successful than those that are not. </a:t>
            </a:r>
          </a:p>
          <a:p>
            <a:r>
              <a:rPr lang="en-US" dirty="0" smtClean="0"/>
              <a:t>Product differentiation</a:t>
            </a:r>
          </a:p>
          <a:p>
            <a:pPr lvl="1"/>
            <a:r>
              <a:rPr lang="en-US" dirty="0" smtClean="0"/>
              <a:t>Investments designed to create a position at the high end of anything, including the high end of the low end, differentiated by a quality or service edge, will generally be profitable. </a:t>
            </a:r>
          </a:p>
          <a:p>
            <a:r>
              <a:rPr lang="en-US" dirty="0" smtClean="0"/>
              <a:t>Cost advantages</a:t>
            </a:r>
          </a:p>
          <a:p>
            <a:pPr lvl="1"/>
            <a:r>
              <a:rPr lang="en-US" dirty="0" smtClean="0"/>
              <a:t>Investments aimed at achieving the lowest delivered cost position in the industry, coupled with a pricing policy to expand market share, are likely to succeed, especially if the cost reductions are proprietary. </a:t>
            </a:r>
          </a:p>
          <a:p>
            <a:r>
              <a:rPr lang="en-US" dirty="0" smtClean="0"/>
              <a:t>Monopolistic access to distribution channels</a:t>
            </a:r>
          </a:p>
          <a:p>
            <a:pPr lvl="1"/>
            <a:r>
              <a:rPr lang="en-US" dirty="0" smtClean="0"/>
              <a:t>Investments devoted to gaining better product distribution often lead to higher profitability. </a:t>
            </a:r>
          </a:p>
          <a:p>
            <a:r>
              <a:rPr lang="en-US" dirty="0" smtClean="0"/>
              <a:t>Protective government regulation</a:t>
            </a:r>
          </a:p>
          <a:p>
            <a:pPr lvl="1"/>
            <a:r>
              <a:rPr lang="en-US" dirty="0" smtClean="0"/>
              <a:t>Investments in project protected from competition by government regulation can lead to extraordinary profitability. However, what the government gives, the government can take away!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Competitive Advantage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5" name="Content Placeholder 3"/>
          <p:cNvSpPr>
            <a:spLocks noGrp="1"/>
          </p:cNvSpPr>
          <p:nvPr>
            <p:ph sz="quarter" idx="13"/>
          </p:nvPr>
        </p:nvSpPr>
        <p:spPr>
          <a:xfrm>
            <a:off x="304800" y="2667000"/>
            <a:ext cx="8503920" cy="3584448"/>
          </a:xfrm>
        </p:spPr>
        <p:txBody>
          <a:bodyPr>
            <a:normAutofit/>
          </a:bodyPr>
          <a:lstStyle/>
          <a:p>
            <a:r>
              <a:rPr lang="en-US" dirty="0" smtClean="0"/>
              <a:t>Another way of recognizing the sources of value is to consider the above reworking of the Zen Formula. </a:t>
            </a:r>
          </a:p>
          <a:p>
            <a:r>
              <a:rPr lang="en-US" dirty="0" smtClean="0"/>
              <a:t> This shows that for individual firms to have high ROICs, year in and year out for many years, there must be an advantage in one of three areas:</a:t>
            </a:r>
          </a:p>
          <a:p>
            <a:pPr lvl="1"/>
            <a:r>
              <a:rPr lang="en-US" dirty="0" smtClean="0"/>
              <a:t>Price</a:t>
            </a:r>
          </a:p>
          <a:p>
            <a:pPr lvl="1"/>
            <a:r>
              <a:rPr lang="en-US" dirty="0" smtClean="0"/>
              <a:t>Cost</a:t>
            </a:r>
          </a:p>
          <a:p>
            <a:pPr lvl="1"/>
            <a:r>
              <a:rPr lang="en-US" dirty="0" smtClean="0"/>
              <a:t>Capital Efficiency</a:t>
            </a:r>
          </a:p>
        </p:txBody>
      </p:sp>
      <p:graphicFrame>
        <p:nvGraphicFramePr>
          <p:cNvPr id="6" name="Object 5"/>
          <p:cNvGraphicFramePr>
            <a:graphicFrameLocks noChangeAspect="1"/>
          </p:cNvGraphicFramePr>
          <p:nvPr/>
        </p:nvGraphicFramePr>
        <p:xfrm>
          <a:off x="1447800" y="1600200"/>
          <a:ext cx="6222999" cy="838200"/>
        </p:xfrm>
        <a:graphic>
          <a:graphicData uri="http://schemas.openxmlformats.org/presentationml/2006/ole">
            <p:oleObj spid="_x0000_s242690" name="Equation" r:id="rId4" imgW="3111480" imgH="41904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Premium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smtClean="0"/>
              <a:t>In commodity markets, companies are price takers.</a:t>
            </a:r>
          </a:p>
          <a:p>
            <a:r>
              <a:rPr lang="en-US" dirty="0" smtClean="0"/>
              <a:t>There is very little difference between the product offered by one company and that offered by another.</a:t>
            </a:r>
          </a:p>
          <a:p>
            <a:r>
              <a:rPr lang="en-US" dirty="0" smtClean="0"/>
              <a:t>The production cost thus directly determines the sales price.</a:t>
            </a:r>
          </a:p>
          <a:p>
            <a:r>
              <a:rPr lang="en-US" dirty="0" smtClean="0"/>
              <a:t>To enable price setting, a company must find a way to differentiate its product from its competition.</a:t>
            </a:r>
          </a:p>
          <a:p>
            <a:r>
              <a:rPr lang="en-US" dirty="0" smtClean="0"/>
              <a:t>For example, Coca Cola is a price setter and can charge a price well in excess of its marginal costs.</a:t>
            </a:r>
          </a:p>
          <a:p>
            <a:r>
              <a:rPr lang="en-US" dirty="0" smtClean="0"/>
              <a:t>This is because customers choose soft drinks based on taste, preference and brand image.</a:t>
            </a:r>
          </a:p>
          <a:p>
            <a:r>
              <a:rPr lang="en-US" dirty="0" smtClean="0"/>
              <a:t>Coca Cola Customers are loyal and do not switch brands even when faced with a low-priced alternative.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ROIC for Coca-Cola</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graphicFrame>
        <p:nvGraphicFramePr>
          <p:cNvPr id="6" name="Chart 5"/>
          <p:cNvGraphicFramePr/>
          <p:nvPr/>
        </p:nvGraphicFramePr>
        <p:xfrm>
          <a:off x="762000" y="1905000"/>
          <a:ext cx="7620000" cy="426482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85800" y="6248400"/>
            <a:ext cx="7924800" cy="381000"/>
          </a:xfrm>
          <a:prstGeom prst="rect">
            <a:avLst/>
          </a:prstGeom>
          <a:noFill/>
        </p:spPr>
        <p:txBody>
          <a:bodyPr wrap="square" rtlCol="0">
            <a:spAutoFit/>
          </a:bodyPr>
          <a:lstStyle/>
          <a:p>
            <a:pPr algn="ctr"/>
            <a:r>
              <a:rPr lang="en-US" dirty="0" smtClean="0"/>
              <a:t>Computed from data for Coca-Cola by Prof PV </a:t>
            </a:r>
            <a:r>
              <a:rPr lang="en-US" dirty="0" err="1" smtClean="0"/>
              <a:t>Viswanath</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 Cola’s ROIC</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sp>
        <p:nvSpPr>
          <p:cNvPr id="4" name="Content Placeholder 3"/>
          <p:cNvSpPr>
            <a:spLocks noGrp="1"/>
          </p:cNvSpPr>
          <p:nvPr>
            <p:ph sz="quarter" idx="13"/>
          </p:nvPr>
        </p:nvSpPr>
        <p:spPr/>
        <p:txBody>
          <a:bodyPr/>
          <a:lstStyle/>
          <a:p>
            <a:r>
              <a:rPr lang="en-US" dirty="0" smtClean="0"/>
              <a:t>Question:</a:t>
            </a:r>
          </a:p>
          <a:p>
            <a:r>
              <a:rPr lang="en-US" dirty="0" smtClean="0"/>
              <a:t>Why did Coca-Cola’s ROIC drop after 1999-2000 to such a low level?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a:xfrm>
            <a:off x="304800" y="1676400"/>
            <a:ext cx="8503920" cy="4803648"/>
          </a:xfrm>
        </p:spPr>
        <p:txBody>
          <a:bodyPr/>
          <a:lstStyle/>
          <a:p>
            <a:r>
              <a:rPr lang="en-US" dirty="0" smtClean="0"/>
              <a:t>Earnings and Cashflows</a:t>
            </a:r>
          </a:p>
          <a:p>
            <a:r>
              <a:rPr lang="en-US" dirty="0" smtClean="0"/>
              <a:t>Showing how ROIC forecasts depend upon the competitive structure of the industry.</a:t>
            </a:r>
          </a:p>
          <a:p>
            <a:r>
              <a:rPr lang="en-US" dirty="0" smtClean="0"/>
              <a:t> Discussion of the sources of competitive advantage.</a:t>
            </a:r>
          </a:p>
          <a:p>
            <a:r>
              <a:rPr lang="en-US" dirty="0" smtClean="0"/>
              <a:t>Showing how forecasts of Net Investment need to be derived from forecasts of Capital Efficiency ratios.</a:t>
            </a:r>
          </a:p>
          <a:p>
            <a:r>
              <a:rPr lang="en-US" dirty="0" smtClean="0"/>
              <a:t>Showing how to use forecasts of capital efficiency, revenue growth and operating margin to come up with a consistent firm valuation.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Competitiveness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smtClean="0"/>
              <a:t>Another way to obtain a high ROIC is to sell products and services at a lower cost than the competition.</a:t>
            </a:r>
          </a:p>
          <a:p>
            <a:r>
              <a:rPr lang="en-US" dirty="0" smtClean="0"/>
              <a:t>Wal-Mart is an example.</a:t>
            </a:r>
          </a:p>
          <a:p>
            <a:r>
              <a:rPr lang="en-US" dirty="0" smtClean="0"/>
              <a:t>It is know for using its substantial purchasing volume to lower its costs and force better terms from its suppliers.</a:t>
            </a:r>
          </a:p>
          <a:p>
            <a:r>
              <a:rPr lang="en-US" dirty="0" smtClean="0"/>
              <a:t>The company invests heavily in computing power and technology to improve its cost position; thus, it stands at the forefront of RFID, a new technology to keep track of inventory.</a:t>
            </a:r>
          </a:p>
          <a:p>
            <a:r>
              <a:rPr lang="en-US" dirty="0" smtClean="0"/>
              <a:t>Chinese apparel firms also have cost competitiveness.  However, over time, labor costs in China will increase and erode their competitiveness relative to perhaps other firms located in Vietnam.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Efficiency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p:txBody>
          <a:bodyPr>
            <a:normAutofit fontScale="85000" lnSpcReduction="20000"/>
          </a:bodyPr>
          <a:lstStyle/>
          <a:p>
            <a:r>
              <a:rPr lang="en-US" dirty="0" smtClean="0"/>
              <a:t>Tom Copeland tells of achieving capital efficiency in a firm that he consulted for:</a:t>
            </a:r>
          </a:p>
          <a:p>
            <a:r>
              <a:rPr lang="en-US" dirty="0" smtClean="0"/>
              <a:t>The client had constructed poles that were thicker and closer than required by engineering standards, and with thicker cable.</a:t>
            </a:r>
          </a:p>
          <a:p>
            <a:r>
              <a:rPr lang="en-US" dirty="0" smtClean="0"/>
              <a:t>When asked the reason for such a strong distribution system, the reply was that a strong system was better able to resist wind damage from tree limbs during storms.</a:t>
            </a:r>
          </a:p>
          <a:p>
            <a:r>
              <a:rPr lang="en-US" dirty="0" smtClean="0"/>
              <a:t>It turned out that it was more value effective to use less thick poles and cables and simply trim the trees more often.</a:t>
            </a:r>
          </a:p>
          <a:p>
            <a:r>
              <a:rPr lang="en-US" dirty="0" smtClean="0"/>
              <a:t>This caused profit to drop, but the drop in required capital was even lower and resulted in higher ROIC.</a:t>
            </a:r>
          </a:p>
          <a:p>
            <a:endParaRPr lang="en-US" dirty="0" smtClean="0"/>
          </a:p>
          <a:p>
            <a:pPr>
              <a:buNone/>
            </a:pPr>
            <a:r>
              <a:rPr lang="en-US" sz="2500" dirty="0" smtClean="0"/>
              <a:t>http://papers.ssrn.com/sol3/papers.cfm?abstract_id=717744&amp;download=yes</a:t>
            </a:r>
            <a:endParaRPr lang="en-US" sz="25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Efficiency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smtClean="0"/>
              <a:t>Even if profits per transaction are low, a company can generate value by selling more products per dollar of invested capital than its competition. </a:t>
            </a:r>
          </a:p>
          <a:p>
            <a:r>
              <a:rPr lang="en-US" dirty="0" smtClean="0"/>
              <a:t>In the airline industry, an aircraft generates revenue when it is transporting passengers, not when it sits on the ground empty.</a:t>
            </a:r>
          </a:p>
          <a:p>
            <a:r>
              <a:rPr lang="en-US" dirty="0" smtClean="0"/>
              <a:t>Thus, the more an airline flies each aircraft in a given day, the more value it can create.</a:t>
            </a:r>
          </a:p>
          <a:p>
            <a:r>
              <a:rPr lang="en-US" dirty="0" smtClean="0"/>
              <a:t>Southwest Airlines has a single kind of airplane, allowing for cost savings in maintenance, but also advantages in flexibility, since all aircraft can be used for all flights.</a:t>
            </a:r>
          </a:p>
          <a:p>
            <a:r>
              <a:rPr lang="en-US" dirty="0" smtClean="0"/>
              <a:t>By spending more on getting aircraft serviced quickly, the total number of aircraft necessary can also be reduced, thus increasing </a:t>
            </a:r>
            <a:r>
              <a:rPr lang="en-US" smtClean="0"/>
              <a:t>capital efficiency.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NOPLAT and Invested Capital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p:txBody>
          <a:bodyPr>
            <a:normAutofit fontScale="85000" lnSpcReduction="10000"/>
          </a:bodyPr>
          <a:lstStyle/>
          <a:p>
            <a:r>
              <a:rPr lang="en-US" dirty="0" smtClean="0"/>
              <a:t>At this point, we have made our ROIC forecasts.</a:t>
            </a:r>
          </a:p>
          <a:p>
            <a:r>
              <a:rPr lang="en-US" dirty="0" smtClean="0"/>
              <a:t>Now, we make our forecasts regarding NOPLAT (i.e. Operating Income).  We have to ensure that these are consistent with our assumptions regarding Invested Capital.</a:t>
            </a:r>
          </a:p>
          <a:p>
            <a:r>
              <a:rPr lang="en-US" dirty="0" smtClean="0"/>
              <a:t>It is not possible to increase operating income without either increasing the efficiency of use of existing assets or increasing the amount of invested capital.</a:t>
            </a:r>
          </a:p>
          <a:p>
            <a:r>
              <a:rPr lang="en-US" dirty="0" smtClean="0"/>
              <a:t>Hence if there are no clear avenues to increasing the efficiency of existing assets, invested capital must increase to be consistent with assumptions of increased operating income.</a:t>
            </a:r>
          </a:p>
          <a:p>
            <a:r>
              <a:rPr lang="en-US" dirty="0" smtClean="0"/>
              <a:t>We have to make sure as well that assumptions regarding increased sales are consistent with the productivity of the assets used in the generation of those sales.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the Numbers </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How do we do this?</a:t>
            </a:r>
          </a:p>
          <a:p>
            <a:r>
              <a:rPr lang="en-US" dirty="0" smtClean="0"/>
              <a:t>First we forecast ROIC based on assumptions regarding the competitiveness of the firm within the industry, as discussed above.</a:t>
            </a:r>
          </a:p>
          <a:p>
            <a:r>
              <a:rPr lang="en-US" dirty="0" smtClean="0"/>
              <a:t>We also need to make assumptions regarding revenue growth and after-tax operating profit margin, using the modified </a:t>
            </a:r>
            <a:r>
              <a:rPr lang="en-US" dirty="0" err="1" smtClean="0"/>
              <a:t>Dupont</a:t>
            </a:r>
            <a:r>
              <a:rPr lang="en-US" dirty="0" smtClean="0"/>
              <a:t> Analysis already discussed.</a:t>
            </a:r>
          </a:p>
          <a:p>
            <a:r>
              <a:rPr lang="en-US" dirty="0" smtClean="0"/>
              <a:t>Finally, we need to make assumptions about the terminal growth rate and the cost of capital.</a:t>
            </a:r>
          </a:p>
          <a:p>
            <a:r>
              <a:rPr lang="en-US" dirty="0" smtClean="0"/>
              <a:t>We are now ready to value the firm.</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graphicFrame>
        <p:nvGraphicFramePr>
          <p:cNvPr id="9" name="Content Placeholder 8"/>
          <p:cNvGraphicFramePr>
            <a:graphicFrameLocks noGrp="1"/>
          </p:cNvGraphicFramePr>
          <p:nvPr>
            <p:ph sz="quarter" idx="13"/>
          </p:nvPr>
        </p:nvGraphicFramePr>
        <p:xfrm>
          <a:off x="152400" y="2590800"/>
          <a:ext cx="8839199" cy="3106389"/>
        </p:xfrm>
        <a:graphic>
          <a:graphicData uri="http://schemas.openxmlformats.org/drawingml/2006/table">
            <a:tbl>
              <a:tblPr/>
              <a:tblGrid>
                <a:gridCol w="1295400"/>
                <a:gridCol w="762000"/>
                <a:gridCol w="777815"/>
                <a:gridCol w="1000664"/>
                <a:gridCol w="1000664"/>
                <a:gridCol w="1000664"/>
                <a:gridCol w="1000664"/>
                <a:gridCol w="1000664"/>
                <a:gridCol w="1000664"/>
              </a:tblGrid>
              <a:tr h="58988">
                <a:tc>
                  <a:txBody>
                    <a:bodyPr/>
                    <a:lstStyle/>
                    <a:p>
                      <a:pPr algn="l" fontAlgn="b"/>
                      <a:r>
                        <a:rPr lang="en-US" sz="2200" b="0" i="0" u="none" strike="noStrike" dirty="0">
                          <a:solidFill>
                            <a:srgbClr val="000000"/>
                          </a:solidFill>
                          <a:latin typeface="Calibri"/>
                        </a:rPr>
                        <a:t>Forecast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0" i="0" u="none" strike="noStrike" dirty="0">
                          <a:solidFill>
                            <a:srgbClr val="000000"/>
                          </a:solidFill>
                          <a:latin typeface="Calibri"/>
                        </a:rPr>
                        <a:t>Base Year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0" i="0" u="none" strike="noStrike" dirty="0">
                          <a:solidFill>
                            <a:srgbClr val="000000"/>
                          </a:solidFill>
                          <a:latin typeface="Calibri"/>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0" i="0" u="none" strike="noStrike" dirty="0">
                          <a:solidFill>
                            <a:srgbClr val="000000"/>
                          </a:solidFill>
                          <a:latin typeface="Calibri"/>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0" i="0" u="none" strike="noStrike" dirty="0">
                          <a:solidFill>
                            <a:srgbClr val="000000"/>
                          </a:solidFill>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0" i="0" u="none" strike="noStrike" dirty="0">
                          <a:solidFill>
                            <a:srgbClr val="000000"/>
                          </a:solidFill>
                          <a:latin typeface="Calibri"/>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0" i="0" u="none" strike="noStrike" dirty="0">
                          <a:solidFill>
                            <a:srgbClr val="000000"/>
                          </a:solidFill>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0" i="0" u="none" strike="noStrike" dirty="0">
                          <a:solidFill>
                            <a:srgbClr val="000000"/>
                          </a:solidFill>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0" i="0" u="none" strike="noStrike" dirty="0">
                          <a:solidFill>
                            <a:srgbClr val="000000"/>
                          </a:solidFill>
                          <a:latin typeface="Calibri"/>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5768">
                <a:tc>
                  <a:txBody>
                    <a:bodyPr/>
                    <a:lstStyle/>
                    <a:p>
                      <a:pPr algn="l" fontAlgn="b"/>
                      <a:r>
                        <a:rPr lang="en-US" sz="2200" b="0" i="0" u="none" strike="noStrike">
                          <a:solidFill>
                            <a:srgbClr val="000000"/>
                          </a:solidFill>
                          <a:latin typeface="Calibri"/>
                        </a:rPr>
                        <a:t>Revenue Growth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2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dirty="0">
                          <a:solidFill>
                            <a:srgbClr val="000000"/>
                          </a:solidFill>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dirty="0">
                          <a:solidFill>
                            <a:srgbClr val="000000"/>
                          </a:solidFill>
                          <a:latin typeface="Calibri"/>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1030">
                <a:tc>
                  <a:txBody>
                    <a:bodyPr/>
                    <a:lstStyle/>
                    <a:p>
                      <a:pPr algn="l" fontAlgn="b"/>
                      <a:r>
                        <a:rPr lang="en-US" sz="2200" b="0" i="0" u="none" strike="noStrike" dirty="0">
                          <a:solidFill>
                            <a:srgbClr val="000000"/>
                          </a:solidFill>
                          <a:latin typeface="Calibri"/>
                        </a:rPr>
                        <a:t>After-tax </a:t>
                      </a:r>
                      <a:r>
                        <a:rPr lang="en-US" sz="2200" b="0" i="0" u="none" strike="noStrike" dirty="0" smtClean="0">
                          <a:solidFill>
                            <a:srgbClr val="000000"/>
                          </a:solidFill>
                          <a:latin typeface="Calibri"/>
                        </a:rPr>
                        <a:t>Op Margin</a:t>
                      </a:r>
                      <a:endParaRPr lang="en-US" sz="22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0.025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dirty="0">
                          <a:solidFill>
                            <a:srgbClr val="000000"/>
                          </a:solidFill>
                          <a:latin typeface="Calibri"/>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dirty="0">
                          <a:solidFill>
                            <a:srgbClr val="000000"/>
                          </a:solidFill>
                          <a:latin typeface="Calibri"/>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5768">
                <a:tc>
                  <a:txBody>
                    <a:bodyPr/>
                    <a:lstStyle/>
                    <a:p>
                      <a:pPr algn="l" fontAlgn="b"/>
                      <a:r>
                        <a:rPr lang="en-US" sz="2200" b="0" i="0" u="none" strike="noStrike">
                          <a:solidFill>
                            <a:srgbClr val="000000"/>
                          </a:solidFill>
                          <a:latin typeface="Calibri"/>
                        </a:rPr>
                        <a:t>Capital Efficiency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1.053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dirty="0">
                          <a:solidFill>
                            <a:srgbClr val="000000"/>
                          </a:solidFill>
                          <a:latin typeface="Calibri"/>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49">
                <a:tc>
                  <a:txBody>
                    <a:bodyPr/>
                    <a:lstStyle/>
                    <a:p>
                      <a:pPr algn="l" fontAlgn="b"/>
                      <a:r>
                        <a:rPr lang="en-US" sz="2200" b="0" i="0" u="none" strike="noStrike" dirty="0">
                          <a:solidFill>
                            <a:srgbClr val="000000"/>
                          </a:solidFill>
                          <a:latin typeface="Calibri"/>
                        </a:rPr>
                        <a:t>ROIC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2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a:solidFill>
                            <a:srgbClr val="000000"/>
                          </a:solidFill>
                          <a:latin typeface="Calibri"/>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200" b="0" i="0" u="none" strike="noStrike" dirty="0">
                          <a:solidFill>
                            <a:srgbClr val="000000"/>
                          </a:solidFill>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Content Placeholder 3"/>
          <p:cNvSpPr txBox="1">
            <a:spLocks/>
          </p:cNvSpPr>
          <p:nvPr/>
        </p:nvSpPr>
        <p:spPr>
          <a:xfrm>
            <a:off x="304800" y="1600200"/>
            <a:ext cx="8503920" cy="762000"/>
          </a:xfrm>
          <a:prstGeom prst="rect">
            <a:avLst/>
          </a:prstGeom>
        </p:spPr>
        <p:txBody>
          <a:bodyPr vert="horz">
            <a:normAutofit fontScale="9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Suppose you have made</a:t>
            </a:r>
            <a:r>
              <a:rPr kumimoji="0" lang="en-US" sz="2700" b="0" i="0" u="none" strike="noStrike" kern="1200" cap="none" spc="0" normalizeH="0" noProof="0" dirty="0" smtClean="0">
                <a:ln>
                  <a:noFill/>
                </a:ln>
                <a:solidFill>
                  <a:schemeClr val="tx1"/>
                </a:solidFill>
                <a:effectLst/>
                <a:uLnTx/>
                <a:uFillTx/>
                <a:latin typeface="+mn-lt"/>
                <a:ea typeface="+mn-ea"/>
                <a:cs typeface="+mn-cs"/>
              </a:rPr>
              <a:t> the following forecasts </a:t>
            </a:r>
            <a:r>
              <a:rPr kumimoji="0" lang="en-US" sz="2700" b="0" i="0" u="none" strike="noStrike" kern="1200" cap="none" spc="0" normalizeH="0" noProof="0" dirty="0" err="1" smtClean="0">
                <a:ln>
                  <a:noFill/>
                </a:ln>
                <a:solidFill>
                  <a:schemeClr val="tx1"/>
                </a:solidFill>
                <a:effectLst/>
                <a:uLnTx/>
                <a:uFillTx/>
                <a:latin typeface="+mn-lt"/>
                <a:ea typeface="+mn-ea"/>
                <a:cs typeface="+mn-cs"/>
              </a:rPr>
              <a:t>fo</a:t>
            </a:r>
            <a:r>
              <a:rPr lang="en-US" sz="2700" dirty="0" smtClean="0"/>
              <a:t>r the next seven years:</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 of Free Cashflow</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a:xfrm>
            <a:off x="457200" y="3581400"/>
            <a:ext cx="8503920" cy="2590800"/>
          </a:xfrm>
        </p:spPr>
        <p:txBody>
          <a:bodyPr>
            <a:normAutofit fontScale="85000" lnSpcReduction="20000"/>
          </a:bodyPr>
          <a:lstStyle/>
          <a:p>
            <a:r>
              <a:rPr lang="en-US" dirty="0" smtClean="0"/>
              <a:t>We first use forecasts of revenue growth to compute revenues in all years.</a:t>
            </a:r>
          </a:p>
          <a:p>
            <a:r>
              <a:rPr lang="en-US" dirty="0" smtClean="0"/>
              <a:t>We then use the estimate of Operating Margin to obtain Operating Profits.</a:t>
            </a:r>
          </a:p>
          <a:p>
            <a:r>
              <a:rPr lang="en-US" dirty="0" smtClean="0"/>
              <a:t>The Capital Efficiency Estimates are then used to obtain the required Invested Capital each period.</a:t>
            </a:r>
          </a:p>
          <a:p>
            <a:r>
              <a:rPr lang="en-US" dirty="0" smtClean="0"/>
              <a:t>Finally, the change in Invested Capital is added to Operating Profits to yield Free Cashflow. </a:t>
            </a:r>
          </a:p>
          <a:p>
            <a:endParaRPr lang="en-US" dirty="0"/>
          </a:p>
        </p:txBody>
      </p:sp>
      <p:graphicFrame>
        <p:nvGraphicFramePr>
          <p:cNvPr id="5" name="Table 4"/>
          <p:cNvGraphicFramePr>
            <a:graphicFrameLocks noGrp="1"/>
          </p:cNvGraphicFramePr>
          <p:nvPr/>
        </p:nvGraphicFramePr>
        <p:xfrm>
          <a:off x="381000" y="1600201"/>
          <a:ext cx="8458201" cy="1616232"/>
        </p:xfrm>
        <a:graphic>
          <a:graphicData uri="http://schemas.openxmlformats.org/drawingml/2006/table">
            <a:tbl>
              <a:tblPr/>
              <a:tblGrid>
                <a:gridCol w="1835270"/>
                <a:gridCol w="718149"/>
                <a:gridCol w="646981"/>
                <a:gridCol w="685800"/>
                <a:gridCol w="806261"/>
                <a:gridCol w="941435"/>
                <a:gridCol w="941435"/>
                <a:gridCol w="941435"/>
                <a:gridCol w="941435"/>
              </a:tblGrid>
              <a:tr h="286756">
                <a:tc>
                  <a:txBody>
                    <a:bodyPr/>
                    <a:lstStyle/>
                    <a:p>
                      <a:pPr algn="l" fontAlgn="b"/>
                      <a:r>
                        <a:rPr lang="en-US" sz="2000" b="0" i="0" u="none" strike="noStrike" dirty="0" smtClean="0">
                          <a:solidFill>
                            <a:srgbClr val="000000"/>
                          </a:solidFill>
                          <a:latin typeface="Calibri"/>
                        </a:rPr>
                        <a:t>Year</a:t>
                      </a:r>
                      <a:endParaRPr lang="en-US" sz="20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Base Yr</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1</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2</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3</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4</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5</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6</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7</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6756">
                <a:tc>
                  <a:txBody>
                    <a:bodyPr/>
                    <a:lstStyle/>
                    <a:p>
                      <a:pPr algn="l" fontAlgn="b"/>
                      <a:r>
                        <a:rPr lang="en-US" sz="2000" b="0" i="0" u="none" strike="noStrike" dirty="0">
                          <a:solidFill>
                            <a:srgbClr val="000000"/>
                          </a:solidFill>
                          <a:latin typeface="Calibri"/>
                        </a:rPr>
                        <a:t>Revenues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1150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1311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1481.43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1659.20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1841.71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2025.89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2208.21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6756">
                <a:tc>
                  <a:txBody>
                    <a:bodyPr/>
                    <a:lstStyle/>
                    <a:p>
                      <a:pPr algn="l" fontAlgn="b"/>
                      <a:r>
                        <a:rPr lang="en-US" sz="2000" b="0" i="0" u="none" strike="noStrike">
                          <a:solidFill>
                            <a:srgbClr val="000000"/>
                          </a:solidFill>
                          <a:latin typeface="Calibri"/>
                        </a:rPr>
                        <a:t>Operating Profits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34.5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78.66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121.48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331.84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302.04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237.03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183.28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6756">
                <a:tc>
                  <a:txBody>
                    <a:bodyPr/>
                    <a:lstStyle/>
                    <a:p>
                      <a:pPr algn="l" fontAlgn="b"/>
                      <a:r>
                        <a:rPr lang="en-US" sz="2000" b="0" i="0" u="none" strike="noStrike">
                          <a:solidFill>
                            <a:srgbClr val="000000"/>
                          </a:solidFill>
                          <a:latin typeface="Calibri"/>
                        </a:rPr>
                        <a:t>Invested Capital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950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1311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1346.75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1508.37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1674.29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1688.24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rgbClr val="000000"/>
                          </a:solidFill>
                          <a:latin typeface="Calibri"/>
                        </a:rPr>
                        <a:t>1840.18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8932">
                <a:tc>
                  <a:txBody>
                    <a:bodyPr/>
                    <a:lstStyle/>
                    <a:p>
                      <a:pPr algn="l" fontAlgn="b"/>
                      <a:r>
                        <a:rPr lang="en-US" sz="2000" b="0" i="0" u="none" strike="noStrike">
                          <a:solidFill>
                            <a:srgbClr val="000000"/>
                          </a:solidFill>
                          <a:latin typeface="Calibri"/>
                        </a:rPr>
                        <a:t>Free Cashflow</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7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-165.5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-82.34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85.72</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170.23</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136.12</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223.08</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smtClean="0">
                          <a:solidFill>
                            <a:srgbClr val="000000"/>
                          </a:solidFill>
                          <a:latin typeface="Calibri"/>
                        </a:rPr>
                        <a:t>31.34</a:t>
                      </a:r>
                      <a:endParaRPr lang="en-US" sz="17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Firm Valuation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Assuming a cost of capital of 10% and a terminal growth rate in FCF of 5%, we can compute the terminal value of the enterprise, as of year 7 as (31.34)(1.05)/(0.10-0.05) = $658.15</a:t>
            </a:r>
          </a:p>
          <a:p>
            <a:r>
              <a:rPr lang="en-US" dirty="0" smtClean="0"/>
              <a:t>The present value of this quantity is 658.15/(1.1)</a:t>
            </a:r>
            <a:r>
              <a:rPr lang="en-US" baseline="30000" dirty="0" smtClean="0"/>
              <a:t>7 </a:t>
            </a:r>
            <a:r>
              <a:rPr lang="en-US" dirty="0" smtClean="0"/>
              <a:t>= $337.73</a:t>
            </a:r>
          </a:p>
          <a:p>
            <a:r>
              <a:rPr lang="en-US" dirty="0" smtClean="0"/>
              <a:t>The sum of the present values of the cashflows for the first 7 years can be computed in a straightforward way using the 10% discount rate as $188.69.</a:t>
            </a:r>
          </a:p>
          <a:p>
            <a:r>
              <a:rPr lang="en-US" dirty="0" smtClean="0"/>
              <a:t>The sum of these two quantities, which is $526.43 is the enterprise value.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or Cashflows?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p:txBody>
          <a:bodyPr>
            <a:normAutofit fontScale="77500" lnSpcReduction="20000"/>
          </a:bodyPr>
          <a:lstStyle/>
          <a:p>
            <a:r>
              <a:rPr lang="en-US" dirty="0" smtClean="0"/>
              <a:t>Earnings are not the same as cashflows.</a:t>
            </a:r>
          </a:p>
          <a:p>
            <a:r>
              <a:rPr lang="en-US" dirty="0" smtClean="0"/>
              <a:t>Earnings numbers (such as Net Income) are constructed to answer questions, such as – what was the profitability of the firm this period?</a:t>
            </a:r>
          </a:p>
          <a:p>
            <a:r>
              <a:rPr lang="en-US" dirty="0" smtClean="0"/>
              <a:t>Such questions may be important for various purposes – one to construct incentive-compatible compensation packages; two, to help in forecasting future profitability, which is preliminary to decision-making on whether to continue or discontinue projects or enterprises.</a:t>
            </a:r>
          </a:p>
          <a:p>
            <a:r>
              <a:rPr lang="en-US" dirty="0" smtClean="0"/>
              <a:t>Accounting rules help normalize earnings over time by distributing revenues and expenses fairly over time.</a:t>
            </a:r>
          </a:p>
          <a:p>
            <a:r>
              <a:rPr lang="en-US" dirty="0" smtClean="0"/>
              <a:t>For this purpose, we need to use various accounting principles, such as the matching principle, which will assign costs to revenues and other principles governing revenue recognition that will assign revenues and costs to specific time periods.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Principles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smtClean="0"/>
              <a:t>Revenues are recognized when the service for which the firm is getting paid has been performed in full or substantially, and the firm has received in return either cash or a receivable that is both observable and measurable.</a:t>
            </a:r>
          </a:p>
          <a:p>
            <a:r>
              <a:rPr lang="en-US" dirty="0" smtClean="0"/>
              <a:t>For expenses that are directly linked to the production of revenues (like labor and materials), expenses are recognized in the same period in which revenues are recognized.</a:t>
            </a:r>
          </a:p>
          <a:p>
            <a:r>
              <a:rPr lang="en-US" dirty="0" smtClean="0"/>
              <a:t>Expenses that are not directly linked to the production of revenues are recognized in the period in which the firm consumes the services.</a:t>
            </a:r>
          </a:p>
          <a:p>
            <a:r>
              <a:rPr lang="en-US" dirty="0" smtClean="0"/>
              <a:t>But still, there is a basic difference between accounting earnings and cashflows!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or Cashflows?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a:xfrm>
            <a:off x="304800" y="1447800"/>
            <a:ext cx="8534400" cy="4953000"/>
          </a:xfrm>
        </p:spPr>
        <p:txBody>
          <a:bodyPr>
            <a:normAutofit fontScale="70000" lnSpcReduction="20000"/>
          </a:bodyPr>
          <a:lstStyle/>
          <a:p>
            <a:r>
              <a:rPr lang="en-US" dirty="0" smtClean="0"/>
              <a:t>A dollar of accounting earnings cannot necessarily  be paid out as dividends or used up otherwise in that period.  For example, there might have been revenue generation, but the money might not have been collected!</a:t>
            </a:r>
          </a:p>
          <a:p>
            <a:r>
              <a:rPr lang="en-US" dirty="0" smtClean="0"/>
              <a:t>This means that we cannot directly use earnings to compute the increase in the present value of the firm and the increase in the wealth of the firm’s stakeholders.</a:t>
            </a:r>
          </a:p>
          <a:p>
            <a:r>
              <a:rPr lang="en-US" dirty="0" smtClean="0"/>
              <a:t>If the objective of the firm is taken to be maximization of the firm’s market value or the wealth of the firm’s equity-holders, we need to take another tack.</a:t>
            </a:r>
          </a:p>
          <a:p>
            <a:r>
              <a:rPr lang="en-US" dirty="0" smtClean="0"/>
              <a:t>The market for corporate and treasury bonds provide a direct valuation in today’s dollars of future dollars that are available for consumption in those future periods.</a:t>
            </a:r>
          </a:p>
          <a:p>
            <a:r>
              <a:rPr lang="en-US" dirty="0" smtClean="0"/>
              <a:t>Hence if we can estimate the cashflows generated by a firm in future periods, we can compute the present value of those future cashflows.  Any activities that increase that present value is then desirable.  Cashflows, thus, can be used as a direct guide to valuation and indirectly to rational decision-making.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or Cashflows?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p:txBody>
          <a:bodyPr>
            <a:normAutofit fontScale="85000" lnSpcReduction="20000"/>
          </a:bodyPr>
          <a:lstStyle/>
          <a:p>
            <a:r>
              <a:rPr lang="en-US" dirty="0" smtClean="0"/>
              <a:t>However, as argued before, it is earnings that will allow us to determine the profitability of a firm in a given period.</a:t>
            </a:r>
          </a:p>
          <a:p>
            <a:r>
              <a:rPr lang="en-US" dirty="0" smtClean="0"/>
              <a:t>On the other hand, we need cashflows to compute the value of the firm.</a:t>
            </a:r>
          </a:p>
          <a:p>
            <a:r>
              <a:rPr lang="en-US" dirty="0" smtClean="0"/>
              <a:t>How do we resolve this seeming contradiction?</a:t>
            </a:r>
          </a:p>
          <a:p>
            <a:r>
              <a:rPr lang="en-US" dirty="0" smtClean="0"/>
              <a:t>The answer is that we use both.</a:t>
            </a:r>
          </a:p>
          <a:p>
            <a:r>
              <a:rPr lang="en-US" dirty="0" smtClean="0"/>
              <a:t>We use accounting numbers as a guide to forecasts of future profitability and future earnings.  </a:t>
            </a:r>
          </a:p>
          <a:p>
            <a:r>
              <a:rPr lang="en-US" dirty="0" smtClean="0"/>
              <a:t>We then use rules to take us from earnings numbers to cashflow numbers.</a:t>
            </a:r>
          </a:p>
          <a:p>
            <a:r>
              <a:rPr lang="en-US" dirty="0" smtClean="0"/>
              <a:t>We then discount future cashflows using appropriate discount rates.</a:t>
            </a:r>
          </a:p>
          <a:p>
            <a:r>
              <a:rPr lang="en-US" dirty="0" smtClean="0"/>
              <a:t>Thus we use earnings in their place and cashflows in their place!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versus Cashflows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a:xfrm>
            <a:off x="304800" y="1447800"/>
            <a:ext cx="8610600" cy="5029200"/>
          </a:xfrm>
        </p:spPr>
        <p:txBody>
          <a:bodyPr>
            <a:normAutofit fontScale="77500" lnSpcReduction="20000"/>
          </a:bodyPr>
          <a:lstStyle/>
          <a:p>
            <a:r>
              <a:rPr lang="en-US" dirty="0" smtClean="0"/>
              <a:t>There are two basic elements that we have to worry about – inflows and outflows.</a:t>
            </a:r>
          </a:p>
          <a:p>
            <a:r>
              <a:rPr lang="en-US" dirty="0" smtClean="0"/>
              <a:t>As far as outflows are concerned, accountants </a:t>
            </a:r>
            <a:r>
              <a:rPr lang="en-US" dirty="0" smtClean="0"/>
              <a:t>distinguish between operating expenses – outlays that yield benefits only in the immediate period (such as labor and materials for a manufacturing firm) and capital expenditures – those that yield benefits over multiple periods (such as land, buildings, and long-lived assets).</a:t>
            </a:r>
          </a:p>
          <a:p>
            <a:r>
              <a:rPr lang="en-US" dirty="0" smtClean="0"/>
              <a:t>Operating expenses are subtracted from income in the period in which they are incurred.</a:t>
            </a:r>
          </a:p>
          <a:p>
            <a:r>
              <a:rPr lang="en-US" dirty="0" smtClean="0"/>
              <a:t>Capital expenditures are spared out over multiple periods and deducted as an expense in each period.  These expenses are called depreciation (for a tangible asset) or amortization (for an intangible asset).</a:t>
            </a:r>
          </a:p>
          <a:p>
            <a:r>
              <a:rPr lang="en-US" dirty="0" smtClean="0"/>
              <a:t>Since the actual cash outlay occurs at the beginning when the capital expenditure is incurred, for cashflow purposes, we must recognize the capital expenditure at the time of incurring; and, at the same time, add back the depreciation/amortization which is charged to income over time because there is no cash outflow at that time.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versus Cashflows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a:xfrm>
            <a:off x="304800" y="1447800"/>
            <a:ext cx="8503920" cy="5105400"/>
          </a:xfrm>
        </p:spPr>
        <p:txBody>
          <a:bodyPr>
            <a:normAutofit fontScale="77500" lnSpcReduction="20000"/>
          </a:bodyPr>
          <a:lstStyle/>
          <a:p>
            <a:r>
              <a:rPr lang="en-US" dirty="0" smtClean="0"/>
              <a:t>As far as inflows are concerned, under </a:t>
            </a:r>
            <a:r>
              <a:rPr lang="en-US" dirty="0" smtClean="0"/>
              <a:t>the accrual system of accounting, revenues are recognized when the sale is made rather than when the customer pays.  Obviously, the second date is more relevant for cashflows than the first date.</a:t>
            </a:r>
          </a:p>
          <a:p>
            <a:r>
              <a:rPr lang="en-US" dirty="0" smtClean="0"/>
              <a:t>The problem is that if the two dates are different, accrual revenues differ from cash revenues.  There are four possibilities:</a:t>
            </a:r>
          </a:p>
          <a:p>
            <a:pPr lvl="1"/>
            <a:r>
              <a:rPr lang="en-US" dirty="0" smtClean="0"/>
              <a:t>Customers who bought their goods in prior periods may pay in this period – this will reduce accounts receivable (current asset) and hence decrease Non-Cash Working Capital.  Net Income less change in Non-Cash Working Capital is positive.</a:t>
            </a:r>
          </a:p>
          <a:p>
            <a:pPr lvl="1"/>
            <a:r>
              <a:rPr lang="en-US" dirty="0" smtClean="0"/>
              <a:t>Customers who buy their goods in this period may defer payment to future periods – this will increase accounts receivable (current asset) and hence decrease Non-Cash Working Capital.  Net Income less change in N0n-Cash Working Capital is zero.</a:t>
            </a:r>
          </a:p>
          <a:p>
            <a:pPr lvl="1"/>
            <a:r>
              <a:rPr lang="en-US" dirty="0" smtClean="0"/>
              <a:t>Customers may pay in advance for products that will not be delivered until future periods – this will increase unearned income (current liability).  This is not recognized in Net Income at all, and the net effect on Net Income less change in N0n-Cash Working Capital is positive.</a:t>
            </a:r>
          </a:p>
          <a:p>
            <a:pPr lvl="1"/>
            <a:r>
              <a:rPr lang="en-US" dirty="0" smtClean="0"/>
              <a:t>Customers who buy goods and services may never pay – this is treated in the next slide.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Customers who never pay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a:xfrm>
            <a:off x="152400" y="1524000"/>
            <a:ext cx="8839200" cy="4953000"/>
          </a:xfrm>
        </p:spPr>
        <p:txBody>
          <a:bodyPr>
            <a:normAutofit fontScale="62500" lnSpcReduction="20000"/>
          </a:bodyPr>
          <a:lstStyle/>
          <a:p>
            <a:r>
              <a:rPr lang="en-US" dirty="0" smtClean="0"/>
              <a:t>Suppose $1000 of sales this period are estimated to be uncollectible.  First, accounts receivable will go up to the tune of all credit sales (including the $1000).  Then, the allowance for uncollectible accounts will be increased by $1000 and Uncollectible Accounts will be charged $1000.  This has several effects.  On the income statement, revenues of $1000 will be offset by the Uncollectible Accounts expense and the effect will be zero.  On the balance sheet, the increase in the allowance for uncollectible accounts of $1000 will be shown as a deduction from accounts receivable and hence the net effect will be zero.</a:t>
            </a:r>
          </a:p>
          <a:p>
            <a:r>
              <a:rPr lang="en-US" dirty="0" smtClean="0"/>
              <a:t>For our purposes, the total amount of cash received for the $1000 sale is zero and this is reflected in a zero effect on Net Income less change in Non-Cash Working Capital.</a:t>
            </a:r>
          </a:p>
          <a:p>
            <a:r>
              <a:rPr lang="en-US" dirty="0" smtClean="0"/>
              <a:t>If the customer actually pays, the original decrease (when the account was deemed uncollectible) in Accounts Receivable is reversed and Allowance for Uncollectible Accounts is decreased.  Then the payment is recognized by a decrease in Accounts Receivable and an increase in cash.  The change in Non-Cash Working Capital is now negative (because the net effect on A/R is negative) and Net Income less change in Non-Cash Working Capital is positive.  (Ultimately, this happy event flows through directly to Retained Earnings without affecting the income statement.)</a:t>
            </a:r>
          </a:p>
          <a:p>
            <a:r>
              <a:rPr lang="en-US" dirty="0" smtClean="0"/>
              <a:t>When the account is actually written off, the allowance for uncollectible accounts is decreased and Accounts Receivable increased so the net effect on current assets is zero, which is appropriate since there is no cashflow at all.</a:t>
            </a:r>
          </a:p>
        </p:txBody>
      </p:sp>
      <p:sp>
        <p:nvSpPr>
          <p:cNvPr id="5" name="TextBox 4"/>
          <p:cNvSpPr txBox="1"/>
          <p:nvPr/>
        </p:nvSpPr>
        <p:spPr>
          <a:xfrm>
            <a:off x="838200" y="6400800"/>
            <a:ext cx="7848600" cy="307777"/>
          </a:xfrm>
          <a:prstGeom prst="rect">
            <a:avLst/>
          </a:prstGeom>
          <a:noFill/>
        </p:spPr>
        <p:txBody>
          <a:bodyPr wrap="square" rtlCol="0">
            <a:spAutoFit/>
          </a:bodyPr>
          <a:lstStyle/>
          <a:p>
            <a:r>
              <a:rPr lang="en-US" sz="1400" dirty="0" err="1" smtClean="0"/>
              <a:t>Schaum's</a:t>
            </a:r>
            <a:r>
              <a:rPr lang="en-US" sz="1400" dirty="0" smtClean="0"/>
              <a:t> Outline of Financial Accounting 2 Ed.  By Jae K. Shim, Joel G. Siegel, p. 175-6</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3316</Words>
  <Application>Microsoft Office PowerPoint</Application>
  <PresentationFormat>On-screen Show (4:3)</PresentationFormat>
  <Paragraphs>313</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Process diagram</vt:lpstr>
      <vt:lpstr>Equation</vt:lpstr>
      <vt:lpstr> Return on Invested Capital and Growth</vt:lpstr>
      <vt:lpstr>Learning Objectives</vt:lpstr>
      <vt:lpstr>Earnings or Cashflows?</vt:lpstr>
      <vt:lpstr>Accounting Principles</vt:lpstr>
      <vt:lpstr>Earnings or Cashflows?</vt:lpstr>
      <vt:lpstr>Earnings or Cashflows?</vt:lpstr>
      <vt:lpstr>Earnings versus Cashflows</vt:lpstr>
      <vt:lpstr>Earnings versus Cashflows</vt:lpstr>
      <vt:lpstr>Customers who never pay</vt:lpstr>
      <vt:lpstr>Earnings to Cashflows</vt:lpstr>
      <vt:lpstr>Components of Free Cashflow</vt:lpstr>
      <vt:lpstr>ROIC and Industry Competition</vt:lpstr>
      <vt:lpstr>Sources of Competitiveness</vt:lpstr>
      <vt:lpstr>Value creation and competition</vt:lpstr>
      <vt:lpstr>Sources of Competitive Advantage</vt:lpstr>
      <vt:lpstr>Sources of Competitive Advantage</vt:lpstr>
      <vt:lpstr>Price Premium</vt:lpstr>
      <vt:lpstr>ROIC for Coca-Cola</vt:lpstr>
      <vt:lpstr>Coca Cola’s ROIC</vt:lpstr>
      <vt:lpstr>Cost Competitiveness</vt:lpstr>
      <vt:lpstr>Capital Efficiency</vt:lpstr>
      <vt:lpstr>Capital Efficiency</vt:lpstr>
      <vt:lpstr>NOPLAT and Invested Capital</vt:lpstr>
      <vt:lpstr>Setting up the Numbers </vt:lpstr>
      <vt:lpstr>Assumptions </vt:lpstr>
      <vt:lpstr>Computation of Free Cashflow</vt:lpstr>
      <vt:lpstr>Firm Valuation</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2009-06-25T20:40:34Z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