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charts/chart9.xml" ContentType="application/vnd.openxmlformats-officedocument.drawingml.char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8"/>
  </p:notesMasterIdLst>
  <p:handoutMasterIdLst>
    <p:handoutMasterId r:id="rId39"/>
  </p:handoutMasterIdLst>
  <p:sldIdLst>
    <p:sldId id="261" r:id="rId2"/>
    <p:sldId id="279" r:id="rId3"/>
    <p:sldId id="262" r:id="rId4"/>
    <p:sldId id="263" r:id="rId5"/>
    <p:sldId id="264" r:id="rId6"/>
    <p:sldId id="266" r:id="rId7"/>
    <p:sldId id="280" r:id="rId8"/>
    <p:sldId id="292" r:id="rId9"/>
    <p:sldId id="281" r:id="rId10"/>
    <p:sldId id="282" r:id="rId11"/>
    <p:sldId id="283" r:id="rId12"/>
    <p:sldId id="293" r:id="rId13"/>
    <p:sldId id="284" r:id="rId14"/>
    <p:sldId id="285" r:id="rId15"/>
    <p:sldId id="286" r:id="rId16"/>
    <p:sldId id="287" r:id="rId17"/>
    <p:sldId id="288" r:id="rId18"/>
    <p:sldId id="267" r:id="rId19"/>
    <p:sldId id="268" r:id="rId20"/>
    <p:sldId id="276" r:id="rId21"/>
    <p:sldId id="271" r:id="rId22"/>
    <p:sldId id="298" r:id="rId23"/>
    <p:sldId id="265" r:id="rId24"/>
    <p:sldId id="277" r:id="rId25"/>
    <p:sldId id="278" r:id="rId26"/>
    <p:sldId id="272" r:id="rId27"/>
    <p:sldId id="273" r:id="rId28"/>
    <p:sldId id="274" r:id="rId29"/>
    <p:sldId id="269" r:id="rId30"/>
    <p:sldId id="289" r:id="rId31"/>
    <p:sldId id="290" r:id="rId32"/>
    <p:sldId id="291" r:id="rId33"/>
    <p:sldId id="295" r:id="rId34"/>
    <p:sldId id="296" r:id="rId35"/>
    <p:sldId id="297" r:id="rId36"/>
    <p:sldId id="294" r:id="rId37"/>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718" autoAdjust="0"/>
  </p:normalViewPr>
  <p:slideViewPr>
    <p:cSldViewPr>
      <p:cViewPr>
        <p:scale>
          <a:sx n="100" d="100"/>
          <a:sy n="100" d="100"/>
        </p:scale>
        <p:origin x="-390"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class\edhec\valuation\cake.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class\edhec\valuation\cak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class\edhec\valuation\cak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class\edhec\valuation\cak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class\edhec\valuation\cak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class\edhec\valuation\cak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class\edhec\valuation\cake.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class\edhec\valuation\cak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class\edhec\valuation\cake.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class\edhec\valuation\cak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lineChart>
        <c:grouping val="standard"/>
        <c:ser>
          <c:idx val="0"/>
          <c:order val="0"/>
          <c:tx>
            <c:strRef>
              <c:f>balsheet!$A$96</c:f>
              <c:strCache>
                <c:ptCount val="1"/>
                <c:pt idx="0">
                  <c:v>ROIC</c:v>
                </c:pt>
              </c:strCache>
            </c:strRef>
          </c:tx>
          <c:cat>
            <c:numRef>
              <c:f>balsheet!$B$3:$P$3</c:f>
              <c:numCache>
                <c:formatCode>m/d/yyyy</c:formatCode>
                <c:ptCount val="15"/>
                <c:pt idx="0">
                  <c:v>39812</c:v>
                </c:pt>
                <c:pt idx="1">
                  <c:v>39448</c:v>
                </c:pt>
                <c:pt idx="2">
                  <c:v>39084</c:v>
                </c:pt>
                <c:pt idx="3">
                  <c:v>38720</c:v>
                </c:pt>
                <c:pt idx="4">
                  <c:v>38349</c:v>
                </c:pt>
                <c:pt idx="5">
                  <c:v>37985</c:v>
                </c:pt>
                <c:pt idx="6">
                  <c:v>37621</c:v>
                </c:pt>
                <c:pt idx="7">
                  <c:v>37257</c:v>
                </c:pt>
                <c:pt idx="8">
                  <c:v>36893</c:v>
                </c:pt>
                <c:pt idx="9">
                  <c:v>36522</c:v>
                </c:pt>
                <c:pt idx="10">
                  <c:v>36158</c:v>
                </c:pt>
                <c:pt idx="11">
                  <c:v>35794</c:v>
                </c:pt>
                <c:pt idx="12">
                  <c:v>35428</c:v>
                </c:pt>
                <c:pt idx="13">
                  <c:v>35064</c:v>
                </c:pt>
                <c:pt idx="14">
                  <c:v>34700</c:v>
                </c:pt>
              </c:numCache>
            </c:numRef>
          </c:cat>
          <c:val>
            <c:numRef>
              <c:f>balsheet!$B$96:$P$96</c:f>
              <c:numCache>
                <c:formatCode>General</c:formatCode>
                <c:ptCount val="15"/>
                <c:pt idx="0">
                  <c:v>7.4283322750101105E-2</c:v>
                </c:pt>
                <c:pt idx="1">
                  <c:v>7.3240433322582482E-2</c:v>
                </c:pt>
                <c:pt idx="2">
                  <c:v>7.5956190920564159E-2</c:v>
                </c:pt>
                <c:pt idx="3">
                  <c:v>8.3442982862436427E-2</c:v>
                </c:pt>
                <c:pt idx="4">
                  <c:v>9.9559401089063235E-2</c:v>
                </c:pt>
                <c:pt idx="5">
                  <c:v>0.11802966573633673</c:v>
                </c:pt>
                <c:pt idx="6">
                  <c:v>0.14238974191440706</c:v>
                </c:pt>
                <c:pt idx="7">
                  <c:v>0.18670616400261186</c:v>
                </c:pt>
                <c:pt idx="8">
                  <c:v>0.22441005497517014</c:v>
                </c:pt>
                <c:pt idx="9">
                  <c:v>0.29123859613198039</c:v>
                </c:pt>
                <c:pt idx="10">
                  <c:v>0.33717438907986219</c:v>
                </c:pt>
                <c:pt idx="11">
                  <c:v>0.35429558490937102</c:v>
                </c:pt>
                <c:pt idx="12">
                  <c:v>0.60378375406716844</c:v>
                </c:pt>
                <c:pt idx="13">
                  <c:v>0.70920755670699276</c:v>
                </c:pt>
                <c:pt idx="14">
                  <c:v>0.84048083647329153</c:v>
                </c:pt>
              </c:numCache>
            </c:numRef>
          </c:val>
        </c:ser>
        <c:marker val="1"/>
        <c:axId val="77222656"/>
        <c:axId val="77224192"/>
      </c:lineChart>
      <c:dateAx>
        <c:axId val="77222656"/>
        <c:scaling>
          <c:orientation val="minMax"/>
        </c:scaling>
        <c:axPos val="b"/>
        <c:numFmt formatCode="m/d/yyyy" sourceLinked="1"/>
        <c:tickLblPos val="nextTo"/>
        <c:crossAx val="77224192"/>
        <c:crosses val="autoZero"/>
        <c:auto val="1"/>
        <c:lblOffset val="100"/>
      </c:dateAx>
      <c:valAx>
        <c:axId val="77224192"/>
        <c:scaling>
          <c:orientation val="minMax"/>
        </c:scaling>
        <c:axPos val="l"/>
        <c:majorGridlines/>
        <c:numFmt formatCode="General" sourceLinked="1"/>
        <c:tickLblPos val="nextTo"/>
        <c:crossAx val="77222656"/>
        <c:crosses val="autoZero"/>
        <c:crossBetween val="between"/>
      </c:valAx>
    </c:plotArea>
    <c:legend>
      <c:legendPos val="r"/>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title>
      <c:layout/>
    </c:title>
    <c:plotArea>
      <c:layout/>
      <c:lineChart>
        <c:grouping val="standard"/>
        <c:ser>
          <c:idx val="0"/>
          <c:order val="0"/>
          <c:tx>
            <c:strRef>
              <c:f>incstat!$A$75</c:f>
              <c:strCache>
                <c:ptCount val="1"/>
                <c:pt idx="0">
                  <c:v>Other Assets/Revenues</c:v>
                </c:pt>
              </c:strCache>
            </c:strRef>
          </c:tx>
          <c:cat>
            <c:numRef>
              <c:f>incstat!$B$3:$P$3</c:f>
              <c:numCache>
                <c:formatCode>m/d/yyyy</c:formatCode>
                <c:ptCount val="15"/>
                <c:pt idx="0">
                  <c:v>39812</c:v>
                </c:pt>
                <c:pt idx="1">
                  <c:v>39448</c:v>
                </c:pt>
                <c:pt idx="2">
                  <c:v>39084</c:v>
                </c:pt>
                <c:pt idx="3">
                  <c:v>38720</c:v>
                </c:pt>
                <c:pt idx="4">
                  <c:v>38349</c:v>
                </c:pt>
                <c:pt idx="5">
                  <c:v>37985</c:v>
                </c:pt>
                <c:pt idx="6">
                  <c:v>37621</c:v>
                </c:pt>
                <c:pt idx="7">
                  <c:v>37257</c:v>
                </c:pt>
                <c:pt idx="8">
                  <c:v>36893</c:v>
                </c:pt>
                <c:pt idx="9">
                  <c:v>36522</c:v>
                </c:pt>
                <c:pt idx="10">
                  <c:v>36158</c:v>
                </c:pt>
                <c:pt idx="11">
                  <c:v>35794</c:v>
                </c:pt>
                <c:pt idx="12">
                  <c:v>35428</c:v>
                </c:pt>
                <c:pt idx="13">
                  <c:v>35064</c:v>
                </c:pt>
                <c:pt idx="14">
                  <c:v>34700</c:v>
                </c:pt>
              </c:numCache>
            </c:numRef>
          </c:cat>
          <c:val>
            <c:numRef>
              <c:f>incstat!$B$75:$P$75</c:f>
              <c:numCache>
                <c:formatCode>General</c:formatCode>
                <c:ptCount val="15"/>
                <c:pt idx="0">
                  <c:v>5.7222146829630893E-2</c:v>
                </c:pt>
                <c:pt idx="1">
                  <c:v>6.7617461763443104E-2</c:v>
                </c:pt>
                <c:pt idx="2">
                  <c:v>7.9866192766046465E-2</c:v>
                </c:pt>
                <c:pt idx="3">
                  <c:v>0.12206585527192883</c:v>
                </c:pt>
                <c:pt idx="4">
                  <c:v>0.1632209832114499</c:v>
                </c:pt>
                <c:pt idx="5">
                  <c:v>0.14130402475980022</c:v>
                </c:pt>
                <c:pt idx="6">
                  <c:v>0.166174823994969</c:v>
                </c:pt>
                <c:pt idx="7">
                  <c:v>0.1494815721625582</c:v>
                </c:pt>
                <c:pt idx="8">
                  <c:v>0.10167449649882153</c:v>
                </c:pt>
                <c:pt idx="9">
                  <c:v>5.1211285764442456E-2</c:v>
                </c:pt>
                <c:pt idx="10">
                  <c:v>8.696832476821402E-2</c:v>
                </c:pt>
                <c:pt idx="11">
                  <c:v>6.6422486324782232E-2</c:v>
                </c:pt>
                <c:pt idx="12">
                  <c:v>4.8146395614302777E-2</c:v>
                </c:pt>
                <c:pt idx="13">
                  <c:v>6.6077396412707962E-2</c:v>
                </c:pt>
                <c:pt idx="14">
                  <c:v>0.28782946693017097</c:v>
                </c:pt>
              </c:numCache>
            </c:numRef>
          </c:val>
        </c:ser>
        <c:marker val="1"/>
        <c:axId val="78182272"/>
        <c:axId val="78183808"/>
      </c:lineChart>
      <c:dateAx>
        <c:axId val="78182272"/>
        <c:scaling>
          <c:orientation val="minMax"/>
        </c:scaling>
        <c:axPos val="b"/>
        <c:numFmt formatCode="m/d/yyyy" sourceLinked="1"/>
        <c:tickLblPos val="nextTo"/>
        <c:crossAx val="78183808"/>
        <c:crosses val="autoZero"/>
        <c:auto val="1"/>
        <c:lblOffset val="100"/>
      </c:dateAx>
      <c:valAx>
        <c:axId val="78183808"/>
        <c:scaling>
          <c:orientation val="minMax"/>
        </c:scaling>
        <c:axPos val="l"/>
        <c:majorGridlines/>
        <c:numFmt formatCode="General" sourceLinked="1"/>
        <c:tickLblPos val="nextTo"/>
        <c:crossAx val="78182272"/>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lineChart>
        <c:grouping val="standard"/>
        <c:ser>
          <c:idx val="0"/>
          <c:order val="0"/>
          <c:tx>
            <c:strRef>
              <c:f>incstat!$A$54</c:f>
              <c:strCache>
                <c:ptCount val="1"/>
                <c:pt idx="0">
                  <c:v>Operating Margin</c:v>
                </c:pt>
              </c:strCache>
            </c:strRef>
          </c:tx>
          <c:cat>
            <c:numRef>
              <c:f>incstat!$B$3:$P$3</c:f>
              <c:numCache>
                <c:formatCode>m/d/yyyy</c:formatCode>
                <c:ptCount val="15"/>
                <c:pt idx="0">
                  <c:v>39812</c:v>
                </c:pt>
                <c:pt idx="1">
                  <c:v>39448</c:v>
                </c:pt>
                <c:pt idx="2">
                  <c:v>39084</c:v>
                </c:pt>
                <c:pt idx="3">
                  <c:v>38720</c:v>
                </c:pt>
                <c:pt idx="4">
                  <c:v>38349</c:v>
                </c:pt>
                <c:pt idx="5">
                  <c:v>37985</c:v>
                </c:pt>
                <c:pt idx="6">
                  <c:v>37621</c:v>
                </c:pt>
                <c:pt idx="7">
                  <c:v>37257</c:v>
                </c:pt>
                <c:pt idx="8">
                  <c:v>36893</c:v>
                </c:pt>
                <c:pt idx="9">
                  <c:v>36522</c:v>
                </c:pt>
                <c:pt idx="10">
                  <c:v>36158</c:v>
                </c:pt>
                <c:pt idx="11">
                  <c:v>35794</c:v>
                </c:pt>
                <c:pt idx="12">
                  <c:v>35428</c:v>
                </c:pt>
                <c:pt idx="13">
                  <c:v>35064</c:v>
                </c:pt>
                <c:pt idx="14">
                  <c:v>34700</c:v>
                </c:pt>
              </c:numCache>
            </c:numRef>
          </c:cat>
          <c:val>
            <c:numRef>
              <c:f>incstat!$B$54:$P$54</c:f>
              <c:numCache>
                <c:formatCode>General</c:formatCode>
                <c:ptCount val="15"/>
                <c:pt idx="0">
                  <c:v>5.4264613055479187E-2</c:v>
                </c:pt>
                <c:pt idx="1">
                  <c:v>7.3302914770468297E-2</c:v>
                </c:pt>
                <c:pt idx="2">
                  <c:v>8.1227833425199097E-2</c:v>
                </c:pt>
                <c:pt idx="3">
                  <c:v>0.10969538306600574</c:v>
                </c:pt>
                <c:pt idx="4">
                  <c:v>0.10201994981593675</c:v>
                </c:pt>
                <c:pt idx="5">
                  <c:v>0.10689358842647349</c:v>
                </c:pt>
                <c:pt idx="6">
                  <c:v>0.10776109330183921</c:v>
                </c:pt>
                <c:pt idx="7">
                  <c:v>0.10283048615361789</c:v>
                </c:pt>
                <c:pt idx="8">
                  <c:v>0.10526808143633894</c:v>
                </c:pt>
                <c:pt idx="9">
                  <c:v>8.8816111338141213E-2</c:v>
                </c:pt>
                <c:pt idx="10">
                  <c:v>6.6789079378485272E-2</c:v>
                </c:pt>
                <c:pt idx="11">
                  <c:v>6.8239456538935414E-2</c:v>
                </c:pt>
                <c:pt idx="12">
                  <c:v>5.4625413939430628E-2</c:v>
                </c:pt>
                <c:pt idx="13">
                  <c:v>8.8134558265206692E-2</c:v>
                </c:pt>
                <c:pt idx="14">
                  <c:v>0.10400645965961869</c:v>
                </c:pt>
              </c:numCache>
            </c:numRef>
          </c:val>
        </c:ser>
        <c:marker val="1"/>
        <c:axId val="77261056"/>
        <c:axId val="77598720"/>
      </c:lineChart>
      <c:dateAx>
        <c:axId val="77261056"/>
        <c:scaling>
          <c:orientation val="minMax"/>
        </c:scaling>
        <c:axPos val="b"/>
        <c:numFmt formatCode="m/d/yyyy" sourceLinked="1"/>
        <c:tickLblPos val="nextTo"/>
        <c:crossAx val="77598720"/>
        <c:crosses val="autoZero"/>
        <c:auto val="1"/>
        <c:lblOffset val="100"/>
      </c:dateAx>
      <c:valAx>
        <c:axId val="77598720"/>
        <c:scaling>
          <c:orientation val="minMax"/>
        </c:scaling>
        <c:axPos val="l"/>
        <c:majorGridlines/>
        <c:numFmt formatCode="General" sourceLinked="1"/>
        <c:tickLblPos val="nextTo"/>
        <c:crossAx val="77261056"/>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lineChart>
        <c:grouping val="standard"/>
        <c:ser>
          <c:idx val="0"/>
          <c:order val="0"/>
          <c:tx>
            <c:strRef>
              <c:f>balsheet!$A$97</c:f>
              <c:strCache>
                <c:ptCount val="1"/>
                <c:pt idx="0">
                  <c:v>Capital Efficiency</c:v>
                </c:pt>
              </c:strCache>
            </c:strRef>
          </c:tx>
          <c:cat>
            <c:numRef>
              <c:f>balsheet!$B$3:$P$3</c:f>
              <c:numCache>
                <c:formatCode>m/d/yyyy</c:formatCode>
                <c:ptCount val="15"/>
                <c:pt idx="0">
                  <c:v>39812</c:v>
                </c:pt>
                <c:pt idx="1">
                  <c:v>39448</c:v>
                </c:pt>
                <c:pt idx="2">
                  <c:v>39084</c:v>
                </c:pt>
                <c:pt idx="3">
                  <c:v>38720</c:v>
                </c:pt>
                <c:pt idx="4">
                  <c:v>38349</c:v>
                </c:pt>
                <c:pt idx="5">
                  <c:v>37985</c:v>
                </c:pt>
                <c:pt idx="6">
                  <c:v>37621</c:v>
                </c:pt>
                <c:pt idx="7">
                  <c:v>37257</c:v>
                </c:pt>
                <c:pt idx="8">
                  <c:v>36893</c:v>
                </c:pt>
                <c:pt idx="9">
                  <c:v>36522</c:v>
                </c:pt>
                <c:pt idx="10">
                  <c:v>36158</c:v>
                </c:pt>
                <c:pt idx="11">
                  <c:v>35794</c:v>
                </c:pt>
                <c:pt idx="12">
                  <c:v>35428</c:v>
                </c:pt>
                <c:pt idx="13">
                  <c:v>35064</c:v>
                </c:pt>
                <c:pt idx="14">
                  <c:v>34700</c:v>
                </c:pt>
              </c:numCache>
            </c:numRef>
          </c:cat>
          <c:val>
            <c:numRef>
              <c:f>balsheet!$B$97:$P$97</c:f>
              <c:numCache>
                <c:formatCode>General</c:formatCode>
                <c:ptCount val="15"/>
                <c:pt idx="0">
                  <c:v>2.2079179071039636</c:v>
                </c:pt>
                <c:pt idx="1">
                  <c:v>2.1769201789881372</c:v>
                </c:pt>
                <c:pt idx="2">
                  <c:v>2.2576404484907426</c:v>
                </c:pt>
                <c:pt idx="3">
                  <c:v>2.4801698317122152</c:v>
                </c:pt>
                <c:pt idx="4">
                  <c:v>2.9591969818661439</c:v>
                </c:pt>
                <c:pt idx="5">
                  <c:v>3.5081873413961993</c:v>
                </c:pt>
                <c:pt idx="6">
                  <c:v>4.2322401492238528</c:v>
                </c:pt>
                <c:pt idx="7">
                  <c:v>5.5494540040280373</c:v>
                </c:pt>
                <c:pt idx="8">
                  <c:v>6.6701240678303853</c:v>
                </c:pt>
                <c:pt idx="9">
                  <c:v>8.6564640330220612</c:v>
                </c:pt>
                <c:pt idx="10">
                  <c:v>10.021810332457843</c:v>
                </c:pt>
                <c:pt idx="11">
                  <c:v>10.53070241568062</c:v>
                </c:pt>
                <c:pt idx="12">
                  <c:v>17.946221483765548</c:v>
                </c:pt>
                <c:pt idx="13">
                  <c:v>21.079725654903957</c:v>
                </c:pt>
                <c:pt idx="14">
                  <c:v>24.981551992093269</c:v>
                </c:pt>
              </c:numCache>
            </c:numRef>
          </c:val>
        </c:ser>
        <c:marker val="1"/>
        <c:axId val="77635584"/>
        <c:axId val="77637120"/>
      </c:lineChart>
      <c:dateAx>
        <c:axId val="77635584"/>
        <c:scaling>
          <c:orientation val="minMax"/>
        </c:scaling>
        <c:axPos val="b"/>
        <c:numFmt formatCode="m/d/yyyy" sourceLinked="1"/>
        <c:tickLblPos val="nextTo"/>
        <c:crossAx val="77637120"/>
        <c:crosses val="autoZero"/>
        <c:auto val="1"/>
        <c:lblOffset val="100"/>
      </c:dateAx>
      <c:valAx>
        <c:axId val="77637120"/>
        <c:scaling>
          <c:orientation val="minMax"/>
        </c:scaling>
        <c:axPos val="l"/>
        <c:majorGridlines/>
        <c:numFmt formatCode="General" sourceLinked="1"/>
        <c:tickLblPos val="nextTo"/>
        <c:crossAx val="77635584"/>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lineChart>
        <c:grouping val="standard"/>
        <c:ser>
          <c:idx val="0"/>
          <c:order val="0"/>
          <c:tx>
            <c:strRef>
              <c:f>incstat!$A$56</c:f>
              <c:strCache>
                <c:ptCount val="1"/>
                <c:pt idx="0">
                  <c:v>Revenue Growth</c:v>
                </c:pt>
              </c:strCache>
            </c:strRef>
          </c:tx>
          <c:cat>
            <c:numRef>
              <c:f>incstat!$B$3:$O$3</c:f>
              <c:numCache>
                <c:formatCode>m/d/yyyy</c:formatCode>
                <c:ptCount val="14"/>
                <c:pt idx="0">
                  <c:v>39812</c:v>
                </c:pt>
                <c:pt idx="1">
                  <c:v>39448</c:v>
                </c:pt>
                <c:pt idx="2">
                  <c:v>39084</c:v>
                </c:pt>
                <c:pt idx="3">
                  <c:v>38720</c:v>
                </c:pt>
                <c:pt idx="4">
                  <c:v>38349</c:v>
                </c:pt>
                <c:pt idx="5">
                  <c:v>37985</c:v>
                </c:pt>
                <c:pt idx="6">
                  <c:v>37621</c:v>
                </c:pt>
                <c:pt idx="7">
                  <c:v>37257</c:v>
                </c:pt>
                <c:pt idx="8">
                  <c:v>36893</c:v>
                </c:pt>
                <c:pt idx="9">
                  <c:v>36522</c:v>
                </c:pt>
                <c:pt idx="10">
                  <c:v>36158</c:v>
                </c:pt>
                <c:pt idx="11">
                  <c:v>35794</c:v>
                </c:pt>
                <c:pt idx="12">
                  <c:v>35428</c:v>
                </c:pt>
                <c:pt idx="13">
                  <c:v>35064</c:v>
                </c:pt>
              </c:numCache>
            </c:numRef>
          </c:cat>
          <c:val>
            <c:numRef>
              <c:f>incstat!$B$56:$O$56</c:f>
              <c:numCache>
                <c:formatCode>0.00%</c:formatCode>
                <c:ptCount val="14"/>
                <c:pt idx="0">
                  <c:v>6.2735143495832535E-2</c:v>
                </c:pt>
                <c:pt idx="1">
                  <c:v>0.14920418907874491</c:v>
                </c:pt>
                <c:pt idx="2">
                  <c:v>0.11691319016034564</c:v>
                </c:pt>
                <c:pt idx="3">
                  <c:v>0.21502694917212831</c:v>
                </c:pt>
                <c:pt idx="4">
                  <c:v>0.25250473292110076</c:v>
                </c:pt>
                <c:pt idx="5">
                  <c:v>0.18691810972897543</c:v>
                </c:pt>
                <c:pt idx="6">
                  <c:v>0.20930016879045876</c:v>
                </c:pt>
                <c:pt idx="7">
                  <c:v>0.23010123642138278</c:v>
                </c:pt>
                <c:pt idx="8">
                  <c:v>0.261305621586154</c:v>
                </c:pt>
                <c:pt idx="9">
                  <c:v>0.31015032632916489</c:v>
                </c:pt>
                <c:pt idx="10">
                  <c:v>0.27151000292441152</c:v>
                </c:pt>
                <c:pt idx="11">
                  <c:v>0.30119711831645812</c:v>
                </c:pt>
                <c:pt idx="12">
                  <c:v>0.36819697460042067</c:v>
                </c:pt>
                <c:pt idx="13">
                  <c:v>0.3688815487536789</c:v>
                </c:pt>
              </c:numCache>
            </c:numRef>
          </c:val>
        </c:ser>
        <c:marker val="1"/>
        <c:axId val="77800960"/>
        <c:axId val="77802496"/>
      </c:lineChart>
      <c:dateAx>
        <c:axId val="77800960"/>
        <c:scaling>
          <c:orientation val="minMax"/>
        </c:scaling>
        <c:axPos val="b"/>
        <c:numFmt formatCode="m/d/yyyy" sourceLinked="1"/>
        <c:tickLblPos val="nextTo"/>
        <c:crossAx val="77802496"/>
        <c:crosses val="autoZero"/>
        <c:auto val="1"/>
        <c:lblOffset val="100"/>
      </c:dateAx>
      <c:valAx>
        <c:axId val="77802496"/>
        <c:scaling>
          <c:orientation val="minMax"/>
        </c:scaling>
        <c:axPos val="l"/>
        <c:majorGridlines/>
        <c:numFmt formatCode="0.00%" sourceLinked="1"/>
        <c:tickLblPos val="nextTo"/>
        <c:crossAx val="77800960"/>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lineChart>
        <c:grouping val="standard"/>
        <c:ser>
          <c:idx val="0"/>
          <c:order val="0"/>
          <c:tx>
            <c:strRef>
              <c:f>incstat!$A$70</c:f>
              <c:strCache>
                <c:ptCount val="1"/>
                <c:pt idx="0">
                  <c:v>FCF</c:v>
                </c:pt>
              </c:strCache>
            </c:strRef>
          </c:tx>
          <c:cat>
            <c:numRef>
              <c:f>incstat!$B$3:$O$3</c:f>
              <c:numCache>
                <c:formatCode>m/d/yyyy</c:formatCode>
                <c:ptCount val="14"/>
                <c:pt idx="0">
                  <c:v>39812</c:v>
                </c:pt>
                <c:pt idx="1">
                  <c:v>39448</c:v>
                </c:pt>
                <c:pt idx="2">
                  <c:v>39084</c:v>
                </c:pt>
                <c:pt idx="3">
                  <c:v>38720</c:v>
                </c:pt>
                <c:pt idx="4">
                  <c:v>38349</c:v>
                </c:pt>
                <c:pt idx="5">
                  <c:v>37985</c:v>
                </c:pt>
                <c:pt idx="6">
                  <c:v>37621</c:v>
                </c:pt>
                <c:pt idx="7">
                  <c:v>37257</c:v>
                </c:pt>
                <c:pt idx="8">
                  <c:v>36893</c:v>
                </c:pt>
                <c:pt idx="9">
                  <c:v>36522</c:v>
                </c:pt>
                <c:pt idx="10">
                  <c:v>36158</c:v>
                </c:pt>
                <c:pt idx="11">
                  <c:v>35794</c:v>
                </c:pt>
                <c:pt idx="12">
                  <c:v>35428</c:v>
                </c:pt>
                <c:pt idx="13">
                  <c:v>35064</c:v>
                </c:pt>
              </c:numCache>
            </c:numRef>
          </c:cat>
          <c:val>
            <c:numRef>
              <c:f>incstat!$B$70:$O$70</c:f>
              <c:numCache>
                <c:formatCode>#,##0</c:formatCode>
                <c:ptCount val="14"/>
                <c:pt idx="0">
                  <c:v>-75170980</c:v>
                </c:pt>
                <c:pt idx="1">
                  <c:v>50904860</c:v>
                </c:pt>
                <c:pt idx="2">
                  <c:v>7587420</c:v>
                </c:pt>
                <c:pt idx="3">
                  <c:v>-17572160</c:v>
                </c:pt>
                <c:pt idx="4">
                  <c:v>32742220</c:v>
                </c:pt>
                <c:pt idx="5">
                  <c:v>-7954840</c:v>
                </c:pt>
                <c:pt idx="6">
                  <c:v>-34073660</c:v>
                </c:pt>
                <c:pt idx="7">
                  <c:v>21039180</c:v>
                </c:pt>
                <c:pt idx="8">
                  <c:v>-25881060</c:v>
                </c:pt>
                <c:pt idx="9">
                  <c:v>4651440</c:v>
                </c:pt>
                <c:pt idx="10">
                  <c:v>9669680</c:v>
                </c:pt>
                <c:pt idx="11">
                  <c:v>-55778980</c:v>
                </c:pt>
                <c:pt idx="12">
                  <c:v>-8003604.7600000007</c:v>
                </c:pt>
                <c:pt idx="13">
                  <c:v>14090026.359999999</c:v>
                </c:pt>
              </c:numCache>
            </c:numRef>
          </c:val>
        </c:ser>
        <c:marker val="1"/>
        <c:axId val="77834880"/>
        <c:axId val="77853056"/>
      </c:lineChart>
      <c:dateAx>
        <c:axId val="77834880"/>
        <c:scaling>
          <c:orientation val="minMax"/>
        </c:scaling>
        <c:axPos val="b"/>
        <c:numFmt formatCode="m/d/yyyy" sourceLinked="1"/>
        <c:tickLblPos val="nextTo"/>
        <c:crossAx val="77853056"/>
        <c:crosses val="autoZero"/>
        <c:auto val="1"/>
        <c:lblOffset val="100"/>
      </c:dateAx>
      <c:valAx>
        <c:axId val="77853056"/>
        <c:scaling>
          <c:orientation val="minMax"/>
        </c:scaling>
        <c:axPos val="l"/>
        <c:majorGridlines/>
        <c:numFmt formatCode="#,##0" sourceLinked="1"/>
        <c:tickLblPos val="nextTo"/>
        <c:crossAx val="77834880"/>
        <c:crosses val="autoZero"/>
        <c:crossBetween val="between"/>
      </c:valAx>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layout/>
    </c:title>
    <c:plotArea>
      <c:layout/>
      <c:lineChart>
        <c:grouping val="standard"/>
        <c:ser>
          <c:idx val="0"/>
          <c:order val="0"/>
          <c:tx>
            <c:strRef>
              <c:f>incstat!$A$65</c:f>
              <c:strCache>
                <c:ptCount val="1"/>
                <c:pt idx="0">
                  <c:v>Net Capex</c:v>
                </c:pt>
              </c:strCache>
            </c:strRef>
          </c:tx>
          <c:cat>
            <c:numRef>
              <c:f>incstat!$B$3:$O$3</c:f>
              <c:numCache>
                <c:formatCode>m/d/yyyy</c:formatCode>
                <c:ptCount val="14"/>
                <c:pt idx="0">
                  <c:v>39812</c:v>
                </c:pt>
                <c:pt idx="1">
                  <c:v>39448</c:v>
                </c:pt>
                <c:pt idx="2">
                  <c:v>39084</c:v>
                </c:pt>
                <c:pt idx="3">
                  <c:v>38720</c:v>
                </c:pt>
                <c:pt idx="4">
                  <c:v>38349</c:v>
                </c:pt>
                <c:pt idx="5">
                  <c:v>37985</c:v>
                </c:pt>
                <c:pt idx="6">
                  <c:v>37621</c:v>
                </c:pt>
                <c:pt idx="7">
                  <c:v>37257</c:v>
                </c:pt>
                <c:pt idx="8">
                  <c:v>36893</c:v>
                </c:pt>
                <c:pt idx="9">
                  <c:v>36522</c:v>
                </c:pt>
                <c:pt idx="10">
                  <c:v>36158</c:v>
                </c:pt>
                <c:pt idx="11">
                  <c:v>35794</c:v>
                </c:pt>
                <c:pt idx="12">
                  <c:v>35428</c:v>
                </c:pt>
                <c:pt idx="13">
                  <c:v>35064</c:v>
                </c:pt>
              </c:numCache>
            </c:numRef>
          </c:cat>
          <c:val>
            <c:numRef>
              <c:f>incstat!$B$65:$O$65</c:f>
              <c:numCache>
                <c:formatCode>#,##0</c:formatCode>
                <c:ptCount val="14"/>
                <c:pt idx="0">
                  <c:v>137735000</c:v>
                </c:pt>
                <c:pt idx="1">
                  <c:v>121536000</c:v>
                </c:pt>
                <c:pt idx="2">
                  <c:v>117098000</c:v>
                </c:pt>
                <c:pt idx="3">
                  <c:v>116763000</c:v>
                </c:pt>
                <c:pt idx="4">
                  <c:v>69617000</c:v>
                </c:pt>
                <c:pt idx="5">
                  <c:v>58658000</c:v>
                </c:pt>
                <c:pt idx="6">
                  <c:v>51469000</c:v>
                </c:pt>
                <c:pt idx="7">
                  <c:v>21759000</c:v>
                </c:pt>
                <c:pt idx="8">
                  <c:v>24934000</c:v>
                </c:pt>
                <c:pt idx="9">
                  <c:v>17053000</c:v>
                </c:pt>
                <c:pt idx="10">
                  <c:v>13163000</c:v>
                </c:pt>
                <c:pt idx="11">
                  <c:v>16598595</c:v>
                </c:pt>
                <c:pt idx="12">
                  <c:v>18718041</c:v>
                </c:pt>
                <c:pt idx="13">
                  <c:v>7277475</c:v>
                </c:pt>
              </c:numCache>
            </c:numRef>
          </c:val>
        </c:ser>
        <c:marker val="1"/>
        <c:axId val="77902208"/>
        <c:axId val="77903744"/>
      </c:lineChart>
      <c:dateAx>
        <c:axId val="77902208"/>
        <c:scaling>
          <c:orientation val="minMax"/>
        </c:scaling>
        <c:axPos val="b"/>
        <c:numFmt formatCode="m/d/yyyy" sourceLinked="1"/>
        <c:tickLblPos val="nextTo"/>
        <c:crossAx val="77903744"/>
        <c:crosses val="autoZero"/>
        <c:auto val="1"/>
        <c:lblOffset val="100"/>
      </c:dateAx>
      <c:valAx>
        <c:axId val="77903744"/>
        <c:scaling>
          <c:orientation val="minMax"/>
        </c:scaling>
        <c:axPos val="l"/>
        <c:majorGridlines/>
        <c:numFmt formatCode="#,##0" sourceLinked="1"/>
        <c:tickLblPos val="nextTo"/>
        <c:crossAx val="77902208"/>
        <c:crosses val="autoZero"/>
        <c:crossBetween val="between"/>
      </c:valAx>
    </c:plotArea>
    <c:legend>
      <c:legendPos val="r"/>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layout/>
    </c:title>
    <c:plotArea>
      <c:layout/>
      <c:lineChart>
        <c:grouping val="standard"/>
        <c:ser>
          <c:idx val="0"/>
          <c:order val="0"/>
          <c:tx>
            <c:strRef>
              <c:f>incstat!$A$72</c:f>
              <c:strCache>
                <c:ptCount val="1"/>
                <c:pt idx="0">
                  <c:v>Net Capex/Sales</c:v>
                </c:pt>
              </c:strCache>
            </c:strRef>
          </c:tx>
          <c:cat>
            <c:numRef>
              <c:f>incstat!$B$3:$O$3</c:f>
              <c:numCache>
                <c:formatCode>m/d/yyyy</c:formatCode>
                <c:ptCount val="14"/>
                <c:pt idx="0">
                  <c:v>39812</c:v>
                </c:pt>
                <c:pt idx="1">
                  <c:v>39448</c:v>
                </c:pt>
                <c:pt idx="2">
                  <c:v>39084</c:v>
                </c:pt>
                <c:pt idx="3">
                  <c:v>38720</c:v>
                </c:pt>
                <c:pt idx="4">
                  <c:v>38349</c:v>
                </c:pt>
                <c:pt idx="5">
                  <c:v>37985</c:v>
                </c:pt>
                <c:pt idx="6">
                  <c:v>37621</c:v>
                </c:pt>
                <c:pt idx="7">
                  <c:v>37257</c:v>
                </c:pt>
                <c:pt idx="8">
                  <c:v>36893</c:v>
                </c:pt>
                <c:pt idx="9">
                  <c:v>36522</c:v>
                </c:pt>
                <c:pt idx="10">
                  <c:v>36158</c:v>
                </c:pt>
                <c:pt idx="11">
                  <c:v>35794</c:v>
                </c:pt>
                <c:pt idx="12">
                  <c:v>35428</c:v>
                </c:pt>
                <c:pt idx="13">
                  <c:v>35064</c:v>
                </c:pt>
              </c:numCache>
            </c:numRef>
          </c:cat>
          <c:val>
            <c:numRef>
              <c:f>incstat!$B$72:$O$72</c:f>
              <c:numCache>
                <c:formatCode>General</c:formatCode>
                <c:ptCount val="14"/>
                <c:pt idx="0">
                  <c:v>8.5741089114458005E-2</c:v>
                </c:pt>
                <c:pt idx="1">
                  <c:v>8.0403446202211334E-2</c:v>
                </c:pt>
                <c:pt idx="2">
                  <c:v>8.9025906144869341E-2</c:v>
                </c:pt>
                <c:pt idx="3">
                  <c:v>9.9149742324286805E-2</c:v>
                </c:pt>
                <c:pt idx="4">
                  <c:v>7.1826972283209806E-2</c:v>
                </c:pt>
                <c:pt idx="5">
                  <c:v>7.5801688990547123E-2</c:v>
                </c:pt>
                <c:pt idx="6">
                  <c:v>7.8943816433271474E-2</c:v>
                </c:pt>
                <c:pt idx="7">
                  <c:v>4.0359468031829063E-2</c:v>
                </c:pt>
                <c:pt idx="8">
                  <c:v>5.6890442433050942E-2</c:v>
                </c:pt>
                <c:pt idx="9">
                  <c:v>4.9075923357181125E-2</c:v>
                </c:pt>
                <c:pt idx="10">
                  <c:v>4.9629934055492923E-2</c:v>
                </c:pt>
                <c:pt idx="11">
                  <c:v>7.9575600822670414E-2</c:v>
                </c:pt>
                <c:pt idx="12">
                  <c:v>0.11676483903623554</c:v>
                </c:pt>
                <c:pt idx="13">
                  <c:v>6.2112790181668057E-2</c:v>
                </c:pt>
              </c:numCache>
            </c:numRef>
          </c:val>
        </c:ser>
        <c:marker val="1"/>
        <c:axId val="77920128"/>
        <c:axId val="77921664"/>
      </c:lineChart>
      <c:dateAx>
        <c:axId val="77920128"/>
        <c:scaling>
          <c:orientation val="minMax"/>
        </c:scaling>
        <c:axPos val="b"/>
        <c:numFmt formatCode="m/d/yyyy" sourceLinked="1"/>
        <c:tickLblPos val="nextTo"/>
        <c:crossAx val="77921664"/>
        <c:crosses val="autoZero"/>
        <c:auto val="1"/>
        <c:lblOffset val="100"/>
      </c:dateAx>
      <c:valAx>
        <c:axId val="77921664"/>
        <c:scaling>
          <c:orientation val="minMax"/>
        </c:scaling>
        <c:axPos val="l"/>
        <c:majorGridlines/>
        <c:numFmt formatCode="General" sourceLinked="1"/>
        <c:tickLblPos val="nextTo"/>
        <c:crossAx val="77920128"/>
        <c:crosses val="autoZero"/>
        <c:crossBetween val="between"/>
      </c:valAx>
    </c:plotArea>
    <c:legend>
      <c:legendPos val="r"/>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layout/>
    </c:title>
    <c:plotArea>
      <c:layout/>
      <c:lineChart>
        <c:grouping val="standard"/>
        <c:ser>
          <c:idx val="0"/>
          <c:order val="0"/>
          <c:tx>
            <c:strRef>
              <c:f>incstat!$A$73</c:f>
              <c:strCache>
                <c:ptCount val="1"/>
                <c:pt idx="0">
                  <c:v>Working Capital/Revenues</c:v>
                </c:pt>
              </c:strCache>
            </c:strRef>
          </c:tx>
          <c:cat>
            <c:numRef>
              <c:f>incstat!$B$3:$O$3</c:f>
              <c:numCache>
                <c:formatCode>m/d/yyyy</c:formatCode>
                <c:ptCount val="14"/>
                <c:pt idx="0">
                  <c:v>39812</c:v>
                </c:pt>
                <c:pt idx="1">
                  <c:v>39448</c:v>
                </c:pt>
                <c:pt idx="2">
                  <c:v>39084</c:v>
                </c:pt>
                <c:pt idx="3">
                  <c:v>38720</c:v>
                </c:pt>
                <c:pt idx="4">
                  <c:v>38349</c:v>
                </c:pt>
                <c:pt idx="5">
                  <c:v>37985</c:v>
                </c:pt>
                <c:pt idx="6">
                  <c:v>37621</c:v>
                </c:pt>
                <c:pt idx="7">
                  <c:v>37257</c:v>
                </c:pt>
                <c:pt idx="8">
                  <c:v>36893</c:v>
                </c:pt>
                <c:pt idx="9">
                  <c:v>36522</c:v>
                </c:pt>
                <c:pt idx="10">
                  <c:v>36158</c:v>
                </c:pt>
                <c:pt idx="11">
                  <c:v>35794</c:v>
                </c:pt>
                <c:pt idx="12">
                  <c:v>35428</c:v>
                </c:pt>
                <c:pt idx="13">
                  <c:v>35064</c:v>
                </c:pt>
              </c:numCache>
            </c:numRef>
          </c:cat>
          <c:val>
            <c:numRef>
              <c:f>incstat!$B$73:$O$73</c:f>
              <c:numCache>
                <c:formatCode>General</c:formatCode>
                <c:ptCount val="14"/>
                <c:pt idx="0">
                  <c:v>2.7303184873562493E-3</c:v>
                </c:pt>
                <c:pt idx="1">
                  <c:v>-2.3722906606808637E-2</c:v>
                </c:pt>
                <c:pt idx="2">
                  <c:v>3.0168209377910399E-2</c:v>
                </c:pt>
                <c:pt idx="3">
                  <c:v>3.5971852250639653E-2</c:v>
                </c:pt>
                <c:pt idx="4">
                  <c:v>4.8492001914918316E-3</c:v>
                </c:pt>
                <c:pt idx="5">
                  <c:v>4.3858186822772302E-2</c:v>
                </c:pt>
                <c:pt idx="6">
                  <c:v>1.7324416767642684E-2</c:v>
                </c:pt>
                <c:pt idx="7">
                  <c:v>1.7546788344184167E-3</c:v>
                </c:pt>
                <c:pt idx="8">
                  <c:v>9.0079195767099315E-2</c:v>
                </c:pt>
                <c:pt idx="9">
                  <c:v>0.10228443487720229</c:v>
                </c:pt>
                <c:pt idx="10">
                  <c:v>0.11410775083608893</c:v>
                </c:pt>
                <c:pt idx="11">
                  <c:v>0.24270695003092224</c:v>
                </c:pt>
                <c:pt idx="12">
                  <c:v>5.4629487412711834E-2</c:v>
                </c:pt>
                <c:pt idx="13">
                  <c:v>0.11964953125016803</c:v>
                </c:pt>
              </c:numCache>
            </c:numRef>
          </c:val>
        </c:ser>
        <c:marker val="1"/>
        <c:axId val="78110080"/>
        <c:axId val="78111872"/>
      </c:lineChart>
      <c:dateAx>
        <c:axId val="78110080"/>
        <c:scaling>
          <c:orientation val="minMax"/>
        </c:scaling>
        <c:axPos val="b"/>
        <c:numFmt formatCode="m/d/yyyy" sourceLinked="1"/>
        <c:tickLblPos val="nextTo"/>
        <c:crossAx val="78111872"/>
        <c:crosses val="autoZero"/>
        <c:auto val="1"/>
        <c:lblOffset val="100"/>
      </c:dateAx>
      <c:valAx>
        <c:axId val="78111872"/>
        <c:scaling>
          <c:orientation val="minMax"/>
        </c:scaling>
        <c:axPos val="l"/>
        <c:majorGridlines/>
        <c:numFmt formatCode="General" sourceLinked="1"/>
        <c:tickLblPos val="nextTo"/>
        <c:crossAx val="78110080"/>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lineChart>
        <c:grouping val="standard"/>
        <c:ser>
          <c:idx val="0"/>
          <c:order val="0"/>
          <c:tx>
            <c:strRef>
              <c:f>incstat!$A$74</c:f>
              <c:strCache>
                <c:ptCount val="1"/>
                <c:pt idx="0">
                  <c:v>Other Operating Liabilities/Revenues</c:v>
                </c:pt>
              </c:strCache>
            </c:strRef>
          </c:tx>
          <c:cat>
            <c:numRef>
              <c:f>incstat!$B$3:$P$3</c:f>
              <c:numCache>
                <c:formatCode>m/d/yyyy</c:formatCode>
                <c:ptCount val="15"/>
                <c:pt idx="0">
                  <c:v>39812</c:v>
                </c:pt>
                <c:pt idx="1">
                  <c:v>39448</c:v>
                </c:pt>
                <c:pt idx="2">
                  <c:v>39084</c:v>
                </c:pt>
                <c:pt idx="3">
                  <c:v>38720</c:v>
                </c:pt>
                <c:pt idx="4">
                  <c:v>38349</c:v>
                </c:pt>
                <c:pt idx="5">
                  <c:v>37985</c:v>
                </c:pt>
                <c:pt idx="6">
                  <c:v>37621</c:v>
                </c:pt>
                <c:pt idx="7">
                  <c:v>37257</c:v>
                </c:pt>
                <c:pt idx="8">
                  <c:v>36893</c:v>
                </c:pt>
                <c:pt idx="9">
                  <c:v>36522</c:v>
                </c:pt>
                <c:pt idx="10">
                  <c:v>36158</c:v>
                </c:pt>
                <c:pt idx="11">
                  <c:v>35794</c:v>
                </c:pt>
                <c:pt idx="12">
                  <c:v>35428</c:v>
                </c:pt>
                <c:pt idx="13">
                  <c:v>35064</c:v>
                </c:pt>
                <c:pt idx="14">
                  <c:v>34700</c:v>
                </c:pt>
              </c:numCache>
            </c:numRef>
          </c:cat>
          <c:val>
            <c:numRef>
              <c:f>incstat!$B$74:$P$74</c:f>
              <c:numCache>
                <c:formatCode>General</c:formatCode>
                <c:ptCount val="15"/>
                <c:pt idx="0">
                  <c:v>0.14269804769155495</c:v>
                </c:pt>
                <c:pt idx="1">
                  <c:v>0.1261960191243979</c:v>
                </c:pt>
                <c:pt idx="2">
                  <c:v>0.12574306730275786</c:v>
                </c:pt>
                <c:pt idx="3">
                  <c:v>0.12595497956511439</c:v>
                </c:pt>
                <c:pt idx="4">
                  <c:v>0.10938454363867479</c:v>
                </c:pt>
                <c:pt idx="5">
                  <c:v>5.8606808945059354E-2</c:v>
                </c:pt>
                <c:pt idx="6">
                  <c:v>3.4181020599107319E-2</c:v>
                </c:pt>
                <c:pt idx="7">
                  <c:v>1.9195741286888151E-2</c:v>
                </c:pt>
                <c:pt idx="8">
                  <c:v>1.0105389008421541E-2</c:v>
                </c:pt>
                <c:pt idx="9">
                  <c:v>9.4278264773427177E-3</c:v>
                </c:pt>
                <c:pt idx="10">
                  <c:v>2.6355180357661291E-3</c:v>
                </c:pt>
                <c:pt idx="11">
                  <c:v>0</c:v>
                </c:pt>
                <c:pt idx="12">
                  <c:v>0</c:v>
                </c:pt>
                <c:pt idx="13">
                  <c:v>0</c:v>
                </c:pt>
                <c:pt idx="14">
                  <c:v>0</c:v>
                </c:pt>
              </c:numCache>
            </c:numRef>
          </c:val>
        </c:ser>
        <c:marker val="1"/>
        <c:axId val="78148352"/>
        <c:axId val="78149888"/>
      </c:lineChart>
      <c:dateAx>
        <c:axId val="78148352"/>
        <c:scaling>
          <c:orientation val="minMax"/>
        </c:scaling>
        <c:axPos val="b"/>
        <c:numFmt formatCode="m/d/yyyy" sourceLinked="1"/>
        <c:tickLblPos val="nextTo"/>
        <c:crossAx val="78149888"/>
        <c:crosses val="autoZero"/>
        <c:auto val="1"/>
        <c:lblOffset val="100"/>
      </c:dateAx>
      <c:valAx>
        <c:axId val="78149888"/>
        <c:scaling>
          <c:orientation val="minMax"/>
        </c:scaling>
        <c:axPos val="l"/>
        <c:majorGridlines/>
        <c:numFmt formatCode="General" sourceLinked="1"/>
        <c:tickLblPos val="nextTo"/>
        <c:crossAx val="78148352"/>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6/29/2009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6/29/2009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Copyright © 2007 Pearson Addison-Wesley. All rights reserved.</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40005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smtClean="0"/>
              <a:t>Copyright © 2007 Pearson Addison-Wesley. All rights reserved.</a:t>
            </a:r>
            <a:endParaRPr lang="en-US"/>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4800" y="13716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Copyright © 2007 Pearson Addison-Wesley.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Copyright © 2007 Pearson Addison-Wesley. All rights reserved.</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2007 Pearson Addison-Wesley. All rights reserved.</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Copyright © 2007 Pearson Addison-Wesley. All rights reserved.</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Copyright © 2007 Pearson Addison-Wesley. All rights reserved.</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Copyright © 2007 Pearson Addison-Wesley.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Copyright © 2007 Pearson Addison-Wesley.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7848600" cy="1143000"/>
          </a:xfrm>
          <a:noFill/>
          <a:ln/>
        </p:spPr>
        <p:txBody>
          <a:bodyPr lIns="90487" tIns="44450" rIns="90487" bIns="44450">
            <a:normAutofit/>
          </a:bodyPr>
          <a:lstStyle/>
          <a:p>
            <a:r>
              <a:rPr lang="en-US" dirty="0" smtClean="0"/>
              <a:t>Framework for Valuation</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Valuation</a:t>
            </a:r>
          </a:p>
          <a:p>
            <a:pPr marL="342900" indent="-342900"/>
            <a:endParaRPr lang="en-US" dirty="0"/>
          </a:p>
        </p:txBody>
      </p:sp>
      <p:sp>
        <p:nvSpPr>
          <p:cNvPr id="7" name="Slide Number Placeholder 6"/>
          <p:cNvSpPr>
            <a:spLocks noGrp="1"/>
          </p:cNvSpPr>
          <p:nvPr>
            <p:ph type="sldNum" sz="quarter" idx="12"/>
          </p:nvPr>
        </p:nvSpPr>
        <p:spPr/>
        <p:txBody>
          <a:bodyPr/>
          <a:lstStyle/>
          <a:p>
            <a:fld id="{EAB534A1-6402-488B-A652-E469620D7916}" type="slidenum">
              <a:rPr lang="en-US" smtClean="0">
                <a:solidFill>
                  <a:schemeClr val="accent3">
                    <a:shade val="75000"/>
                  </a:schemeClr>
                </a:solidFill>
              </a:rPr>
              <a:pPr/>
              <a:t>1</a:t>
            </a:fld>
            <a:endParaRPr lang="en-US" dirty="0">
              <a:solidFill>
                <a:schemeClr val="accent3">
                  <a:shade val="75000"/>
                </a:schemeClr>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Capital Efficiency for CAKE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graphicFrame>
        <p:nvGraphicFramePr>
          <p:cNvPr id="5" name="Chart 4"/>
          <p:cNvGraphicFramePr/>
          <p:nvPr/>
        </p:nvGraphicFramePr>
        <p:xfrm>
          <a:off x="914400" y="1447800"/>
          <a:ext cx="7239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143000" y="6400800"/>
            <a:ext cx="6019800" cy="369332"/>
          </a:xfrm>
          <a:prstGeom prst="rect">
            <a:avLst/>
          </a:prstGeom>
          <a:noFill/>
        </p:spPr>
        <p:txBody>
          <a:bodyPr wrap="square" rtlCol="0">
            <a:spAutoFit/>
          </a:bodyPr>
          <a:lstStyle/>
          <a:p>
            <a:r>
              <a:rPr lang="en-US" dirty="0" smtClean="0"/>
              <a:t>Capital Efficiency = Revenues/Invested Capital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Revenue Growth for CAKE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graphicFrame>
        <p:nvGraphicFramePr>
          <p:cNvPr id="5" name="Chart 4"/>
          <p:cNvGraphicFramePr/>
          <p:nvPr/>
        </p:nvGraphicFramePr>
        <p:xfrm>
          <a:off x="914400" y="1447800"/>
          <a:ext cx="76200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Margin Implications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sp>
        <p:nvSpPr>
          <p:cNvPr id="4" name="Content Placeholder 3"/>
          <p:cNvSpPr>
            <a:spLocks noGrp="1"/>
          </p:cNvSpPr>
          <p:nvPr>
            <p:ph sz="quarter" idx="13"/>
          </p:nvPr>
        </p:nvSpPr>
        <p:spPr/>
        <p:txBody>
          <a:bodyPr/>
          <a:lstStyle/>
          <a:p>
            <a:r>
              <a:rPr lang="en-US" dirty="0" smtClean="0"/>
              <a:t>Operating Margin hasn’t dropped as much over time as ROIC has.</a:t>
            </a:r>
          </a:p>
          <a:p>
            <a:r>
              <a:rPr lang="en-US" dirty="0" smtClean="0"/>
              <a:t>What could be the reason?</a:t>
            </a:r>
          </a:p>
          <a:p>
            <a:r>
              <a:rPr lang="en-US" dirty="0" smtClean="0"/>
              <a:t>Invested Capital must have grown in a way not reflected in the expenses.</a:t>
            </a:r>
          </a:p>
          <a:p>
            <a:r>
              <a:rPr lang="en-US" dirty="0" smtClean="0"/>
              <a:t>We see that Capital Efficiency has dropped over time, and so has revenue growth.</a:t>
            </a:r>
          </a:p>
          <a:p>
            <a:r>
              <a:rPr lang="en-US" dirty="0" smtClean="0"/>
              <a:t>All of this probably reflects the same or related phenomena of increased capital needs coupled with decreased market share in the entertainment dollar.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Competitors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a:xfrm>
            <a:off x="152400" y="1371600"/>
            <a:ext cx="8839200" cy="5334000"/>
          </a:xfrm>
        </p:spPr>
        <p:txBody>
          <a:bodyPr>
            <a:normAutofit fontScale="85000" lnSpcReduction="20000"/>
          </a:bodyPr>
          <a:lstStyle/>
          <a:p>
            <a:r>
              <a:rPr lang="en-US" dirty="0" smtClean="0"/>
              <a:t>We now need to look at competitors before we can figure out how to forecast the relevant quantities for CAKE.</a:t>
            </a:r>
          </a:p>
          <a:p>
            <a:r>
              <a:rPr lang="en-US" dirty="0" smtClean="0"/>
              <a:t>This is necessary because the prognosis for CAKE depends on our analysis of the competitive situation.</a:t>
            </a:r>
          </a:p>
          <a:p>
            <a:r>
              <a:rPr lang="en-US" dirty="0" smtClean="0"/>
              <a:t>To do this, we have to first figure out who are CAKE’s competitors.</a:t>
            </a:r>
          </a:p>
          <a:p>
            <a:r>
              <a:rPr lang="en-US" dirty="0" smtClean="0"/>
              <a:t>We have already discussed </a:t>
            </a:r>
            <a:r>
              <a:rPr lang="en-US" dirty="0" err="1" smtClean="0"/>
              <a:t>Dupont</a:t>
            </a:r>
            <a:r>
              <a:rPr lang="en-US" dirty="0" smtClean="0"/>
              <a:t> Analysis and seen that </a:t>
            </a:r>
            <a:r>
              <a:rPr lang="en-US" dirty="0" err="1" smtClean="0"/>
              <a:t>Dupont</a:t>
            </a:r>
            <a:r>
              <a:rPr lang="en-US" dirty="0" smtClean="0"/>
              <a:t> Analysis gives us a good idea of the operating and financial strategies of a firm.</a:t>
            </a:r>
          </a:p>
          <a:p>
            <a:r>
              <a:rPr lang="en-US" dirty="0" smtClean="0"/>
              <a:t>Now a firm might compete with different sorts of firms in its industry broadly defined, where each firm might use different strategies.  Still, the closest competitors are those who are using similar strategies.</a:t>
            </a:r>
          </a:p>
          <a:p>
            <a:r>
              <a:rPr lang="en-US" dirty="0" smtClean="0"/>
              <a:t>There are many companies that are identified as competitors to CAKE in the sense of being in the same industry, viz. restaurants.  </a:t>
            </a:r>
            <a:r>
              <a:rPr lang="en-US" dirty="0" err="1" smtClean="0"/>
              <a:t>Mergent</a:t>
            </a:r>
            <a:r>
              <a:rPr lang="en-US" dirty="0" smtClean="0"/>
              <a:t> lists 18 such firms that are publicly traded.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Competitors Broadly Defined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a:xfrm>
            <a:off x="304800" y="1371600"/>
            <a:ext cx="8503920" cy="5105400"/>
          </a:xfrm>
        </p:spPr>
        <p:txBody>
          <a:bodyPr>
            <a:normAutofit fontScale="62500" lnSpcReduction="20000"/>
          </a:bodyPr>
          <a:lstStyle/>
          <a:p>
            <a:r>
              <a:rPr lang="en-US" dirty="0" err="1" smtClean="0"/>
              <a:t>DineEquity</a:t>
            </a:r>
            <a:r>
              <a:rPr lang="en-US" dirty="0" smtClean="0"/>
              <a:t> Inc (DIN) </a:t>
            </a:r>
          </a:p>
          <a:p>
            <a:r>
              <a:rPr lang="en-US" dirty="0" smtClean="0"/>
              <a:t>Landry's Restaurants, Inc. (LNY) </a:t>
            </a:r>
          </a:p>
          <a:p>
            <a:r>
              <a:rPr lang="en-US" dirty="0" smtClean="0"/>
              <a:t>Ruby Tuesday, Inc. (RT) </a:t>
            </a:r>
          </a:p>
          <a:p>
            <a:r>
              <a:rPr lang="en-US" dirty="0" smtClean="0"/>
              <a:t>Steak n Shake Co. (The) (SNS) </a:t>
            </a:r>
          </a:p>
          <a:p>
            <a:r>
              <a:rPr lang="en-US" dirty="0" smtClean="0"/>
              <a:t>Bob Evans Farms, Inc. (BOBE)</a:t>
            </a:r>
          </a:p>
          <a:p>
            <a:r>
              <a:rPr lang="en-US" dirty="0" smtClean="0"/>
              <a:t>Texas Roadhouse Inc (TXRH) </a:t>
            </a:r>
          </a:p>
          <a:p>
            <a:r>
              <a:rPr lang="en-US" dirty="0" err="1" smtClean="0"/>
              <a:t>O'Charley's</a:t>
            </a:r>
            <a:r>
              <a:rPr lang="en-US" dirty="0" smtClean="0"/>
              <a:t> Inc. (CHUX) </a:t>
            </a:r>
          </a:p>
          <a:p>
            <a:r>
              <a:rPr lang="en-US" dirty="0" smtClean="0"/>
              <a:t>Chipotle Mexican Grill Inc (CMG) </a:t>
            </a:r>
          </a:p>
          <a:p>
            <a:r>
              <a:rPr lang="en-US" dirty="0" smtClean="0"/>
              <a:t>Darden Restaurants, Inc. (DRI) </a:t>
            </a:r>
          </a:p>
          <a:p>
            <a:r>
              <a:rPr lang="en-US" dirty="0" smtClean="0"/>
              <a:t>Carrols Corp. (CRLL) </a:t>
            </a:r>
          </a:p>
          <a:p>
            <a:r>
              <a:rPr lang="en-US" dirty="0" smtClean="0"/>
              <a:t>California Pizza Kitchen Inc (CPKI) </a:t>
            </a:r>
          </a:p>
          <a:p>
            <a:r>
              <a:rPr lang="en-US" dirty="0" smtClean="0"/>
              <a:t>Cracker Barrel Old Country Store, Inc. (CBRL) </a:t>
            </a:r>
          </a:p>
          <a:p>
            <a:r>
              <a:rPr lang="en-US" dirty="0" smtClean="0"/>
              <a:t>P.F. Chang's China Bistro, Inc. (PFCB) </a:t>
            </a:r>
          </a:p>
          <a:p>
            <a:r>
              <a:rPr lang="en-US" dirty="0" err="1" smtClean="0"/>
              <a:t>Panera</a:t>
            </a:r>
            <a:r>
              <a:rPr lang="en-US" dirty="0" smtClean="0"/>
              <a:t> Bread Co. (PNRA) </a:t>
            </a:r>
          </a:p>
          <a:p>
            <a:r>
              <a:rPr lang="en-US" dirty="0" smtClean="0"/>
              <a:t>Brinker International Inc. (EAT)</a:t>
            </a:r>
          </a:p>
          <a:p>
            <a:r>
              <a:rPr lang="en-US" dirty="0" smtClean="0"/>
              <a:t>Buffalo Wild Wings Inc (BWLD) </a:t>
            </a:r>
          </a:p>
          <a:p>
            <a:r>
              <a:rPr lang="en-US" dirty="0" smtClean="0"/>
              <a:t>Denny's Corp (DENN) </a:t>
            </a:r>
          </a:p>
          <a:p>
            <a:r>
              <a:rPr lang="en-US" dirty="0" smtClean="0"/>
              <a:t>TravelCenters of America LLC (TA)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Competitors Narrowly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graphicFrame>
        <p:nvGraphicFramePr>
          <p:cNvPr id="5" name="Table 4"/>
          <p:cNvGraphicFramePr>
            <a:graphicFrameLocks noGrp="1"/>
          </p:cNvGraphicFramePr>
          <p:nvPr/>
        </p:nvGraphicFramePr>
        <p:xfrm>
          <a:off x="1524001" y="1524000"/>
          <a:ext cx="5486400" cy="4937761"/>
        </p:xfrm>
        <a:graphic>
          <a:graphicData uri="http://schemas.openxmlformats.org/drawingml/2006/table">
            <a:tbl>
              <a:tblPr/>
              <a:tblGrid>
                <a:gridCol w="662152"/>
                <a:gridCol w="1852447"/>
                <a:gridCol w="1524000"/>
                <a:gridCol w="1447801"/>
              </a:tblGrid>
              <a:tr h="304801">
                <a:tc>
                  <a:txBody>
                    <a:bodyPr/>
                    <a:lstStyle/>
                    <a:p>
                      <a:pPr algn="l" fontAlgn="b"/>
                      <a:r>
                        <a:rPr lang="en-US" sz="1600" b="0" i="0" u="none" strike="noStrike" dirty="0">
                          <a:solidFill>
                            <a:srgbClr val="000000"/>
                          </a:solidFill>
                          <a:latin typeface="Calibri"/>
                        </a:rPr>
                        <a:t>Ticker</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Calibri"/>
                        </a:rPr>
                        <a:t>Total_Asset_Turnover</a:t>
                      </a:r>
                      <a:endParaRPr lang="en-US" sz="1600" b="0" i="0" u="none" strike="noStrike" dirty="0">
                        <a:solidFill>
                          <a:srgbClr val="00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Calibri"/>
                        </a:rPr>
                        <a:t>EBITDA_Margin</a:t>
                      </a:r>
                      <a:endParaRPr lang="en-US" sz="1600" b="0" i="0" u="none" strike="noStrike" dirty="0">
                        <a:solidFill>
                          <a:srgbClr val="00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err="1">
                          <a:solidFill>
                            <a:srgbClr val="000000"/>
                          </a:solidFill>
                          <a:latin typeface="Calibri"/>
                        </a:rPr>
                        <a:t>LTDebt_Equity</a:t>
                      </a:r>
                      <a:endParaRPr lang="en-US" sz="1600" b="0" i="0" u="none" strike="noStrike" dirty="0">
                        <a:solidFill>
                          <a:srgbClr val="00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a:solidFill>
                            <a:srgbClr val="000000"/>
                          </a:solidFill>
                          <a:latin typeface="Calibri"/>
                        </a:rPr>
                        <a:t>DIN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0.45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0.18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10.15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a:solidFill>
                            <a:srgbClr val="000000"/>
                          </a:solidFill>
                          <a:latin typeface="Calibri"/>
                        </a:rPr>
                        <a:t>LNY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0.76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15.46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2.93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dirty="0">
                          <a:solidFill>
                            <a:srgbClr val="000000"/>
                          </a:solidFill>
                          <a:latin typeface="Calibri"/>
                        </a:rPr>
                        <a:t>RT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a:solidFill>
                            <a:srgbClr val="000000"/>
                          </a:solidFill>
                          <a:latin typeface="Calibri"/>
                        </a:rPr>
                        <a:t>1.09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a:solidFill>
                            <a:srgbClr val="000000"/>
                          </a:solidFill>
                          <a:latin typeface="Calibri"/>
                        </a:rPr>
                        <a:t>4.36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a:solidFill>
                            <a:srgbClr val="000000"/>
                          </a:solidFill>
                          <a:latin typeface="Calibri"/>
                        </a:rPr>
                        <a:t>1.36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0360">
                <a:tc>
                  <a:txBody>
                    <a:bodyPr/>
                    <a:lstStyle/>
                    <a:p>
                      <a:pPr algn="l" fontAlgn="b"/>
                      <a:r>
                        <a:rPr lang="en-US" sz="1600" b="0" i="0" u="none" strike="noStrike">
                          <a:solidFill>
                            <a:srgbClr val="000000"/>
                          </a:solidFill>
                          <a:latin typeface="Calibri"/>
                        </a:rPr>
                        <a:t>SNS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b="0" i="0" u="none" strike="noStrike">
                          <a:solidFill>
                            <a:srgbClr val="000000"/>
                          </a:solidFill>
                          <a:latin typeface="Calibri"/>
                        </a:rPr>
                        <a:t>1.13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b="0" i="0" u="none" strike="noStrike">
                          <a:solidFill>
                            <a:srgbClr val="000000"/>
                          </a:solidFill>
                          <a:latin typeface="Calibri"/>
                        </a:rPr>
                        <a:t>1.78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a:solidFill>
                            <a:srgbClr val="000000"/>
                          </a:solidFill>
                          <a:latin typeface="Calibri"/>
                        </a:rPr>
                        <a:t>0.53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0360">
                <a:tc>
                  <a:txBody>
                    <a:bodyPr/>
                    <a:lstStyle/>
                    <a:p>
                      <a:pPr algn="l" fontAlgn="b"/>
                      <a:r>
                        <a:rPr lang="en-US" sz="1600" b="0" i="0" u="none" strike="noStrike">
                          <a:solidFill>
                            <a:srgbClr val="000000"/>
                          </a:solidFill>
                          <a:latin typeface="Calibri"/>
                        </a:rPr>
                        <a:t>CAKE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1.41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9.93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0.61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879">
                <a:tc>
                  <a:txBody>
                    <a:bodyPr/>
                    <a:lstStyle/>
                    <a:p>
                      <a:pPr algn="l" fontAlgn="b"/>
                      <a:r>
                        <a:rPr lang="en-US" sz="1600" b="0" i="0" u="none" strike="noStrike">
                          <a:solidFill>
                            <a:srgbClr val="000000"/>
                          </a:solidFill>
                          <a:latin typeface="Calibri"/>
                        </a:rPr>
                        <a:t>BOBE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10.55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0.22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a:solidFill>
                            <a:srgbClr val="000000"/>
                          </a:solidFill>
                          <a:latin typeface="Calibri"/>
                        </a:rPr>
                        <a:t>TXRH</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11.33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0.37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dirty="0">
                          <a:solidFill>
                            <a:srgbClr val="000000"/>
                          </a:solidFill>
                          <a:latin typeface="Calibri"/>
                        </a:rPr>
                        <a:t>CHUX</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a:solidFill>
                            <a:srgbClr val="000000"/>
                          </a:solidFill>
                          <a:latin typeface="Calibri"/>
                        </a:rPr>
                        <a:t>1.6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a:solidFill>
                            <a:srgbClr val="000000"/>
                          </a:solidFill>
                          <a:latin typeface="Calibri"/>
                        </a:rPr>
                        <a:t>-5.57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a:solidFill>
                            <a:srgbClr val="000000"/>
                          </a:solidFill>
                          <a:latin typeface="Calibri"/>
                        </a:rPr>
                        <a:t>0.74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0360">
                <a:tc>
                  <a:txBody>
                    <a:bodyPr/>
                    <a:lstStyle/>
                    <a:p>
                      <a:pPr algn="l" fontAlgn="b"/>
                      <a:r>
                        <a:rPr lang="en-US" sz="1600" b="0" i="0" u="none" strike="noStrike">
                          <a:solidFill>
                            <a:srgbClr val="000000"/>
                          </a:solidFill>
                          <a:latin typeface="Calibri"/>
                        </a:rPr>
                        <a:t>CMG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1.72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13.51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0.01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a:solidFill>
                            <a:srgbClr val="000000"/>
                          </a:solidFill>
                          <a:latin typeface="Calibri"/>
                        </a:rPr>
                        <a:t>DRI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1.75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12.61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a:solidFill>
                            <a:srgbClr val="000000"/>
                          </a:solidFill>
                          <a:latin typeface="Calibri"/>
                        </a:rPr>
                        <a:t>CRLL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1.79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9.4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35.76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a:solidFill>
                            <a:srgbClr val="000000"/>
                          </a:solidFill>
                          <a:latin typeface="Calibri"/>
                        </a:rPr>
                        <a:t>CPKI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1.85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7.78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0.42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a:solidFill>
                            <a:srgbClr val="000000"/>
                          </a:solidFill>
                          <a:latin typeface="Calibri"/>
                        </a:rPr>
                        <a:t>CBRL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1.85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8.68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8.4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dirty="0">
                          <a:solidFill>
                            <a:srgbClr val="000000"/>
                          </a:solidFill>
                          <a:latin typeface="Calibri"/>
                        </a:rPr>
                        <a:t>PFCB</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a:solidFill>
                            <a:srgbClr val="000000"/>
                          </a:solidFill>
                          <a:latin typeface="Calibri"/>
                        </a:rPr>
                        <a:t>1.86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a:solidFill>
                            <a:srgbClr val="000000"/>
                          </a:solidFill>
                          <a:latin typeface="Calibri"/>
                        </a:rPr>
                        <a:t>9.92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600" b="0" i="0" u="none" strike="noStrike" dirty="0">
                          <a:solidFill>
                            <a:srgbClr val="000000"/>
                          </a:solidFill>
                          <a:latin typeface="Calibri"/>
                        </a:rPr>
                        <a:t>0.61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0360">
                <a:tc>
                  <a:txBody>
                    <a:bodyPr/>
                    <a:lstStyle/>
                    <a:p>
                      <a:pPr algn="l" fontAlgn="b"/>
                      <a:r>
                        <a:rPr lang="en-US" sz="1600" b="0" i="0" u="none" strike="noStrike">
                          <a:solidFill>
                            <a:srgbClr val="000000"/>
                          </a:solidFill>
                          <a:latin typeface="Calibri"/>
                        </a:rPr>
                        <a:t>PNRA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1.86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13.68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a:solidFill>
                            <a:srgbClr val="000000"/>
                          </a:solidFill>
                          <a:latin typeface="Calibri"/>
                        </a:rPr>
                        <a:t>EAT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1.88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6.29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1.52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a:solidFill>
                            <a:srgbClr val="000000"/>
                          </a:solidFill>
                          <a:latin typeface="Calibri"/>
                        </a:rPr>
                        <a:t>BWLD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1.92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14.15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a:solidFill>
                            <a:srgbClr val="000000"/>
                          </a:solidFill>
                          <a:latin typeface="Calibri"/>
                        </a:rPr>
                        <a:t>DENN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2.05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11.28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360">
                <a:tc>
                  <a:txBody>
                    <a:bodyPr/>
                    <a:lstStyle/>
                    <a:p>
                      <a:pPr algn="l" fontAlgn="b"/>
                      <a:r>
                        <a:rPr lang="en-US" sz="1600" b="0" i="0" u="none" strike="noStrike">
                          <a:solidFill>
                            <a:srgbClr val="000000"/>
                          </a:solidFill>
                          <a:latin typeface="Calibri"/>
                        </a:rPr>
                        <a:t>TA</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7.09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a:solidFill>
                            <a:srgbClr val="000000"/>
                          </a:solidFill>
                          <a:latin typeface="Calibri"/>
                        </a:rPr>
                        <a:t>0.06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latin typeface="Calibri"/>
                        </a:rPr>
                        <a:t>0.26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Competitors Narrowly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a:xfrm>
            <a:off x="304800" y="1371600"/>
            <a:ext cx="8503920" cy="2286000"/>
          </a:xfrm>
        </p:spPr>
        <p:txBody>
          <a:bodyPr>
            <a:normAutofit/>
          </a:bodyPr>
          <a:lstStyle/>
          <a:p>
            <a:r>
              <a:rPr lang="en-US" dirty="0" smtClean="0"/>
              <a:t>If we sort the competitors according to each of the three ratios and consider the firms that are closest to the Cheesecake Factory (two firms with higher ratios and two firms with lower ratios), we note the following:</a:t>
            </a:r>
          </a:p>
          <a:p>
            <a:endParaRPr lang="en-US" dirty="0"/>
          </a:p>
        </p:txBody>
      </p:sp>
      <p:graphicFrame>
        <p:nvGraphicFramePr>
          <p:cNvPr id="6" name="Table 5"/>
          <p:cNvGraphicFramePr>
            <a:graphicFrameLocks noGrp="1"/>
          </p:cNvGraphicFramePr>
          <p:nvPr/>
        </p:nvGraphicFramePr>
        <p:xfrm>
          <a:off x="990600" y="3657600"/>
          <a:ext cx="2209800" cy="2453641"/>
        </p:xfrm>
        <a:graphic>
          <a:graphicData uri="http://schemas.openxmlformats.org/drawingml/2006/table">
            <a:tbl>
              <a:tblPr/>
              <a:tblGrid>
                <a:gridCol w="990600"/>
                <a:gridCol w="1219200"/>
              </a:tblGrid>
              <a:tr h="377228">
                <a:tc>
                  <a:txBody>
                    <a:bodyPr/>
                    <a:lstStyle/>
                    <a:p>
                      <a:pPr algn="l" fontAlgn="b"/>
                      <a:endParaRPr lang="en-US" sz="1800" b="0" i="0" u="none" strike="noStrike" dirty="0">
                        <a:solidFill>
                          <a:srgbClr val="00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Calibri"/>
                        </a:rPr>
                        <a:t>Total Asset Turnover</a:t>
                      </a:r>
                      <a:endParaRPr lang="en-US" sz="1800" b="0" i="0" u="none" strike="noStrike" dirty="0">
                        <a:solidFill>
                          <a:srgbClr val="00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228">
                <a:tc>
                  <a:txBody>
                    <a:bodyPr/>
                    <a:lstStyle/>
                    <a:p>
                      <a:pPr algn="l" fontAlgn="b"/>
                      <a:r>
                        <a:rPr lang="en-US" sz="1800" b="0" i="0" u="none" strike="noStrike" dirty="0">
                          <a:solidFill>
                            <a:srgbClr val="000000"/>
                          </a:solidFill>
                          <a:latin typeface="Calibri"/>
                        </a:rPr>
                        <a:t>RT</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1.09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228">
                <a:tc>
                  <a:txBody>
                    <a:bodyPr/>
                    <a:lstStyle/>
                    <a:p>
                      <a:pPr algn="l" fontAlgn="b"/>
                      <a:r>
                        <a:rPr lang="en-US" sz="1800" b="0" i="0" u="none" strike="noStrike">
                          <a:solidFill>
                            <a:srgbClr val="000000"/>
                          </a:solidFill>
                          <a:latin typeface="Calibri"/>
                        </a:rPr>
                        <a:t>SNS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1.13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228">
                <a:tc>
                  <a:txBody>
                    <a:bodyPr/>
                    <a:lstStyle/>
                    <a:p>
                      <a:pPr algn="l" fontAlgn="b"/>
                      <a:r>
                        <a:rPr lang="en-US" sz="1800" b="0" i="0" u="none" strike="noStrike">
                          <a:solidFill>
                            <a:srgbClr val="000000"/>
                          </a:solidFill>
                          <a:latin typeface="Calibri"/>
                        </a:rPr>
                        <a:t>CAKE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1.41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6089">
                <a:tc>
                  <a:txBody>
                    <a:bodyPr/>
                    <a:lstStyle/>
                    <a:p>
                      <a:pPr algn="l" fontAlgn="b"/>
                      <a:r>
                        <a:rPr lang="en-US" sz="1800" b="0" i="0" u="none" strike="noStrike">
                          <a:solidFill>
                            <a:srgbClr val="000000"/>
                          </a:solidFill>
                          <a:latin typeface="Calibri"/>
                        </a:rPr>
                        <a:t>BOBE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1.45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7228">
                <a:tc>
                  <a:txBody>
                    <a:bodyPr/>
                    <a:lstStyle/>
                    <a:p>
                      <a:pPr algn="l" fontAlgn="b"/>
                      <a:r>
                        <a:rPr lang="en-US" sz="1800" b="0" i="0" u="none" strike="noStrike">
                          <a:solidFill>
                            <a:srgbClr val="000000"/>
                          </a:solidFill>
                          <a:latin typeface="Calibri"/>
                        </a:rPr>
                        <a:t>TXRH</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1.48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3810000" y="3733800"/>
          <a:ext cx="1752600" cy="2376544"/>
        </p:xfrm>
        <a:graphic>
          <a:graphicData uri="http://schemas.openxmlformats.org/drawingml/2006/table">
            <a:tbl>
              <a:tblPr/>
              <a:tblGrid>
                <a:gridCol w="685800"/>
                <a:gridCol w="1066800"/>
              </a:tblGrid>
              <a:tr h="624840">
                <a:tc>
                  <a:txBody>
                    <a:bodyPr/>
                    <a:lstStyle/>
                    <a:p>
                      <a:pPr algn="l" fontAlgn="b"/>
                      <a:endParaRPr lang="en-US" sz="1800" b="0" i="0" u="none" strike="noStrike" dirty="0">
                        <a:solidFill>
                          <a:srgbClr val="00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Calibri"/>
                        </a:rPr>
                        <a:t>EBITDA</a:t>
                      </a:r>
                      <a:r>
                        <a:rPr lang="en-US" sz="1800" b="0" i="0" u="none" strike="noStrike" baseline="0" dirty="0" smtClean="0">
                          <a:solidFill>
                            <a:srgbClr val="000000"/>
                          </a:solidFill>
                          <a:latin typeface="Calibri"/>
                        </a:rPr>
                        <a:t> Margin</a:t>
                      </a:r>
                      <a:endParaRPr lang="en-US" sz="1800" b="0" i="0" u="none" strike="noStrike" dirty="0">
                        <a:solidFill>
                          <a:srgbClr val="00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872">
                <a:tc>
                  <a:txBody>
                    <a:bodyPr/>
                    <a:lstStyle/>
                    <a:p>
                      <a:pPr algn="l" fontAlgn="b"/>
                      <a:r>
                        <a:rPr lang="en-US" sz="1800" b="0" i="0" u="none" strike="noStrike" dirty="0">
                          <a:solidFill>
                            <a:srgbClr val="000000"/>
                          </a:solidFill>
                          <a:latin typeface="Calibri"/>
                        </a:rPr>
                        <a:t>CRLL</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9.4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872">
                <a:tc>
                  <a:txBody>
                    <a:bodyPr/>
                    <a:lstStyle/>
                    <a:p>
                      <a:pPr algn="l" fontAlgn="b"/>
                      <a:r>
                        <a:rPr lang="en-US" sz="1800" b="0" i="0" u="none" strike="noStrike" dirty="0">
                          <a:solidFill>
                            <a:srgbClr val="000000"/>
                          </a:solidFill>
                          <a:latin typeface="Calibri"/>
                        </a:rPr>
                        <a:t>PFCB</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b="0" i="0" u="none" strike="noStrike" dirty="0">
                          <a:solidFill>
                            <a:srgbClr val="000000"/>
                          </a:solidFill>
                          <a:latin typeface="Calibri"/>
                        </a:rPr>
                        <a:t>9.92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6872">
                <a:tc>
                  <a:txBody>
                    <a:bodyPr/>
                    <a:lstStyle/>
                    <a:p>
                      <a:pPr algn="l" fontAlgn="b"/>
                      <a:r>
                        <a:rPr lang="en-US" sz="1800" b="0" i="0" u="none" strike="noStrike" dirty="0">
                          <a:solidFill>
                            <a:srgbClr val="000000"/>
                          </a:solidFill>
                          <a:latin typeface="Calibri"/>
                        </a:rPr>
                        <a:t>CAKE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9.93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4216">
                <a:tc>
                  <a:txBody>
                    <a:bodyPr/>
                    <a:lstStyle/>
                    <a:p>
                      <a:pPr algn="l" fontAlgn="b"/>
                      <a:r>
                        <a:rPr lang="en-US" sz="1800" b="0" i="0" u="none" strike="noStrike" dirty="0">
                          <a:solidFill>
                            <a:srgbClr val="000000"/>
                          </a:solidFill>
                          <a:latin typeface="Calibri"/>
                        </a:rPr>
                        <a:t>BOBE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10.55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872">
                <a:tc>
                  <a:txBody>
                    <a:bodyPr/>
                    <a:lstStyle/>
                    <a:p>
                      <a:pPr algn="l" fontAlgn="b"/>
                      <a:r>
                        <a:rPr lang="en-US" sz="1800" b="0" i="0" u="none" strike="noStrike" dirty="0">
                          <a:solidFill>
                            <a:srgbClr val="000000"/>
                          </a:solidFill>
                          <a:latin typeface="Calibri"/>
                        </a:rPr>
                        <a:t>DENN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11.28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6324600" y="3733800"/>
          <a:ext cx="2286000" cy="2362200"/>
        </p:xfrm>
        <a:graphic>
          <a:graphicData uri="http://schemas.openxmlformats.org/drawingml/2006/table">
            <a:tbl>
              <a:tblPr/>
              <a:tblGrid>
                <a:gridCol w="838200"/>
                <a:gridCol w="1447800"/>
              </a:tblGrid>
              <a:tr h="393700">
                <a:tc>
                  <a:txBody>
                    <a:bodyPr/>
                    <a:lstStyle/>
                    <a:p>
                      <a:pPr algn="l" fontAlgn="b"/>
                      <a:endParaRPr lang="en-US" sz="1800" b="0" i="0" u="none" strike="noStrike" dirty="0">
                        <a:solidFill>
                          <a:srgbClr val="00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0" i="0" u="none" strike="noStrike" dirty="0" smtClean="0">
                          <a:solidFill>
                            <a:srgbClr val="000000"/>
                          </a:solidFill>
                          <a:latin typeface="Calibri"/>
                        </a:rPr>
                        <a:t>LT Debt/Equity</a:t>
                      </a:r>
                      <a:endParaRPr lang="en-US" sz="1800" b="0" i="0" u="none" strike="noStrike" dirty="0">
                        <a:solidFill>
                          <a:srgbClr val="000000"/>
                        </a:solidFill>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700">
                <a:tc>
                  <a:txBody>
                    <a:bodyPr/>
                    <a:lstStyle/>
                    <a:p>
                      <a:pPr algn="l" fontAlgn="b"/>
                      <a:r>
                        <a:rPr lang="en-US" sz="1800" b="0" i="0" u="none" strike="noStrike" dirty="0">
                          <a:solidFill>
                            <a:srgbClr val="000000"/>
                          </a:solidFill>
                          <a:latin typeface="Calibri"/>
                        </a:rPr>
                        <a:t>SNS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b="0" i="0" u="none" strike="noStrike" dirty="0">
                          <a:solidFill>
                            <a:srgbClr val="000000"/>
                          </a:solidFill>
                          <a:latin typeface="Calibri"/>
                        </a:rPr>
                        <a:t>0.53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700">
                <a:tc>
                  <a:txBody>
                    <a:bodyPr/>
                    <a:lstStyle/>
                    <a:p>
                      <a:pPr algn="l" fontAlgn="b"/>
                      <a:r>
                        <a:rPr lang="en-US" sz="1800" b="0" i="0" u="none" strike="noStrike" dirty="0">
                          <a:solidFill>
                            <a:srgbClr val="000000"/>
                          </a:solidFill>
                          <a:latin typeface="Calibri"/>
                        </a:rPr>
                        <a:t>PFCB</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b="0" i="0" u="none" strike="noStrike" dirty="0">
                          <a:solidFill>
                            <a:srgbClr val="000000"/>
                          </a:solidFill>
                          <a:latin typeface="Calibri"/>
                        </a:rPr>
                        <a:t>0.61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700">
                <a:tc>
                  <a:txBody>
                    <a:bodyPr/>
                    <a:lstStyle/>
                    <a:p>
                      <a:pPr algn="l" fontAlgn="b"/>
                      <a:r>
                        <a:rPr lang="en-US" sz="1800" b="0" i="0" u="none" strike="noStrike">
                          <a:solidFill>
                            <a:srgbClr val="000000"/>
                          </a:solidFill>
                          <a:latin typeface="Calibri"/>
                        </a:rPr>
                        <a:t>CAKE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0.61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3700">
                <a:tc>
                  <a:txBody>
                    <a:bodyPr/>
                    <a:lstStyle/>
                    <a:p>
                      <a:pPr algn="l" fontAlgn="b"/>
                      <a:r>
                        <a:rPr lang="en-US" sz="1800" b="0" i="0" u="none" strike="noStrike">
                          <a:solidFill>
                            <a:srgbClr val="000000"/>
                          </a:solidFill>
                          <a:latin typeface="Calibri"/>
                        </a:rPr>
                        <a:t>CHUX</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US" sz="1800" b="0" i="0" u="none" strike="noStrike" dirty="0">
                          <a:solidFill>
                            <a:srgbClr val="000000"/>
                          </a:solidFill>
                          <a:latin typeface="Calibri"/>
                        </a:rPr>
                        <a:t>0.74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700">
                <a:tc>
                  <a:txBody>
                    <a:bodyPr/>
                    <a:lstStyle/>
                    <a:p>
                      <a:pPr algn="l" fontAlgn="b"/>
                      <a:r>
                        <a:rPr lang="en-US" sz="1800" b="0" i="0" u="none" strike="noStrike">
                          <a:solidFill>
                            <a:srgbClr val="000000"/>
                          </a:solidFill>
                          <a:latin typeface="Calibri"/>
                        </a:rPr>
                        <a:t>DRI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800" b="0" i="0" u="none" strike="noStrike" dirty="0">
                          <a:solidFill>
                            <a:srgbClr val="000000"/>
                          </a:solidFill>
                          <a:latin typeface="Calibri"/>
                        </a:rPr>
                        <a:t>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Competitors Narrowly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a:xfrm>
            <a:off x="152400" y="1524000"/>
            <a:ext cx="8839200" cy="4724400"/>
          </a:xfrm>
        </p:spPr>
        <p:txBody>
          <a:bodyPr>
            <a:normAutofit fontScale="70000" lnSpcReduction="20000"/>
          </a:bodyPr>
          <a:lstStyle/>
          <a:p>
            <a:r>
              <a:rPr lang="en-US" dirty="0" smtClean="0"/>
              <a:t>SNS (Steak n Shake) and BOBE (Bob Evans Farms) are represented on two of the three lists.</a:t>
            </a:r>
          </a:p>
          <a:p>
            <a:r>
              <a:rPr lang="en-US" dirty="0" smtClean="0"/>
              <a:t>Of the three ratios, though, the first two represent strategic decisions that are more related to the firms’ operations.  </a:t>
            </a:r>
          </a:p>
          <a:p>
            <a:r>
              <a:rPr lang="en-US" dirty="0" smtClean="0"/>
              <a:t>On that basis, it may make sense to add PFCB (PF Chang’s China Bistro) as well since it has a EBITDA Margin close to CAKE’s.</a:t>
            </a:r>
          </a:p>
          <a:p>
            <a:r>
              <a:rPr lang="en-US" dirty="0" smtClean="0"/>
              <a:t>SNS, while it has a total asset turnover ratio not too far from that of CAKE, has an EBITDA Margin not at all close to that of CAKE.</a:t>
            </a:r>
          </a:p>
          <a:p>
            <a:r>
              <a:rPr lang="en-US" dirty="0" smtClean="0"/>
              <a:t>What this points out is that we should get more information on what these competitors do and in which sub-category of the industry they belong.</a:t>
            </a:r>
          </a:p>
          <a:p>
            <a:r>
              <a:rPr lang="en-US" dirty="0" smtClean="0"/>
              <a:t>We note that firms such as </a:t>
            </a:r>
            <a:r>
              <a:rPr lang="en-US" dirty="0" err="1" smtClean="0"/>
              <a:t>DineEquity</a:t>
            </a:r>
            <a:r>
              <a:rPr lang="en-US" dirty="0" smtClean="0"/>
              <a:t> are in a completely different line of business (moderately priced, family restaurants) or CBRL (specialty retail outlets including restaurants) or CRLL (which has low-priced restaurants), whereas firms such as CAKE, BOBE and SNS are all upscale restaurants that are looking to provide a quality brand dining experience with a twist.</a:t>
            </a:r>
          </a:p>
          <a:p>
            <a:r>
              <a:rPr lang="en-US" dirty="0" smtClean="0"/>
              <a:t>Although we could proceed further with this, let us pick SNS, BOBE, PFCB as CAKE’s competitors.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From Reported Earnings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To compute ROIC and FCF, we cannot use the company’s financial statements directly because these statements mix operating performance, </a:t>
            </a:r>
            <a:r>
              <a:rPr lang="en-US" dirty="0" err="1" smtClean="0"/>
              <a:t>nonoperating</a:t>
            </a:r>
            <a:r>
              <a:rPr lang="en-US" dirty="0" smtClean="0"/>
              <a:t> performance and capital structure.</a:t>
            </a:r>
          </a:p>
          <a:p>
            <a:r>
              <a:rPr lang="en-US" dirty="0" smtClean="0"/>
              <a:t>Hence we need to reorganize the accountant’s financial statements into new statements that separate these three components.</a:t>
            </a:r>
          </a:p>
          <a:p>
            <a:r>
              <a:rPr lang="en-US" dirty="0" smtClean="0"/>
              <a:t>We will use the company’s financial statements to compute ROIC and Invested Capital, which will require computing Net Operating Assets and Net Operating Liabilities.</a:t>
            </a:r>
          </a:p>
          <a:p>
            <a:r>
              <a:rPr lang="en-US" dirty="0" smtClean="0"/>
              <a:t>We start with operating working capital.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Working Capital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19</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92500" lnSpcReduction="20000"/>
          </a:bodyPr>
          <a:lstStyle/>
          <a:p>
            <a:r>
              <a:rPr lang="en-US" dirty="0" smtClean="0"/>
              <a:t>This is defined essentially as Current Assets less Current Liabilities</a:t>
            </a:r>
          </a:p>
          <a:p>
            <a:r>
              <a:rPr lang="en-US" dirty="0" smtClean="0"/>
              <a:t>Includes all current assets necessary for the operation of the business including working cash balances, trade accounts receivable, inventory and prepaid expenses.</a:t>
            </a:r>
          </a:p>
          <a:p>
            <a:r>
              <a:rPr lang="en-US" dirty="0" smtClean="0"/>
              <a:t>Excluded are excess cash and marketable securities (cash greater than required for running the business)</a:t>
            </a:r>
          </a:p>
          <a:p>
            <a:r>
              <a:rPr lang="en-US" dirty="0" smtClean="0"/>
              <a:t>Non-interest-bearing operating current liabilities include liabilities related to the ongoing operations of a business.</a:t>
            </a:r>
          </a:p>
          <a:p>
            <a:r>
              <a:rPr lang="en-US" dirty="0" smtClean="0"/>
              <a:t>Examples are liabilities related to suppliers (accounts payable), employees (accrued salaries), customers (deferred revenue) and the government (income taxes payable).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p:txBody>
          <a:bodyPr>
            <a:normAutofit lnSpcReduction="10000"/>
          </a:bodyPr>
          <a:lstStyle/>
          <a:p>
            <a:pPr lvl="0"/>
            <a:r>
              <a:rPr lang="en-US" dirty="0" smtClean="0"/>
              <a:t>Different kinds of Valuation Models</a:t>
            </a:r>
          </a:p>
          <a:p>
            <a:pPr lvl="0"/>
            <a:r>
              <a:rPr lang="en-US" dirty="0" smtClean="0"/>
              <a:t>Free cashflow depends on reinvestment strategies, which in turn affects Operating cashflows – hence there is a joint computation problem</a:t>
            </a:r>
          </a:p>
          <a:p>
            <a:pPr lvl="0"/>
            <a:r>
              <a:rPr lang="en-US" dirty="0" smtClean="0"/>
              <a:t>Starting from the Zen equation, how we do we get the inputs?</a:t>
            </a:r>
          </a:p>
          <a:p>
            <a:pPr lvl="0"/>
            <a:r>
              <a:rPr lang="en-US" dirty="0" smtClean="0"/>
              <a:t>How to look at historical performance to generate inputs</a:t>
            </a:r>
          </a:p>
          <a:p>
            <a:pPr lvl="0"/>
            <a:r>
              <a:rPr lang="en-US" dirty="0" smtClean="0"/>
              <a:t>Defining competitors</a:t>
            </a:r>
          </a:p>
          <a:p>
            <a:pPr lvl="0"/>
            <a:r>
              <a:rPr lang="en-US" dirty="0" smtClean="0"/>
              <a:t>Different Issues with Liabilities and Asset Headings</a:t>
            </a:r>
          </a:p>
          <a:p>
            <a:pPr lvl="0"/>
            <a:r>
              <a:rPr lang="en-US" dirty="0" smtClean="0"/>
              <a:t>Coming up with the Stock Price Forecast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R&amp;D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13"/>
          </p:nvPr>
        </p:nvSpPr>
        <p:spPr/>
        <p:txBody>
          <a:bodyPr>
            <a:normAutofit fontScale="92500"/>
          </a:bodyPr>
          <a:lstStyle/>
          <a:p>
            <a:r>
              <a:rPr lang="en-US" dirty="0" smtClean="0"/>
              <a:t>R&amp;D outlays is traditionally expensed.  However, R&amp;D is an asset in the sense that it generates future cashflows.</a:t>
            </a:r>
          </a:p>
          <a:p>
            <a:r>
              <a:rPr lang="en-US" dirty="0" smtClean="0"/>
              <a:t>Hence, historical information on R&amp;D outlays should be used to capitalize and compute the R&amp;D asset.</a:t>
            </a:r>
          </a:p>
          <a:p>
            <a:r>
              <a:rPr lang="en-US" dirty="0" smtClean="0"/>
              <a:t>This will also have implications for NOPAT since not all R&amp;D outlays should be considered expenditures chargeable to current income.</a:t>
            </a:r>
          </a:p>
          <a:p>
            <a:r>
              <a:rPr lang="en-US" dirty="0" smtClean="0"/>
              <a:t>CAKE does not have any R&amp;D so this is not as much of an issue for this company.</a:t>
            </a:r>
          </a:p>
          <a:p>
            <a:r>
              <a:rPr lang="en-US" dirty="0" smtClean="0"/>
              <a:t>We will now consider issues regarding firm operating </a:t>
            </a:r>
            <a:r>
              <a:rPr lang="en-US" dirty="0" smtClean="0"/>
              <a:t>liabilities.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Pensions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a:xfrm>
            <a:off x="304800" y="1447800"/>
            <a:ext cx="8503920" cy="4803648"/>
          </a:xfrm>
        </p:spPr>
        <p:txBody>
          <a:bodyPr>
            <a:normAutofit fontScale="92500" lnSpcReduction="20000"/>
          </a:bodyPr>
          <a:lstStyle/>
          <a:p>
            <a:r>
              <a:rPr lang="en-US" dirty="0" smtClean="0"/>
              <a:t>If a company runs a defined-benefit plan for its employees, it must fund the plan each year.</a:t>
            </a:r>
          </a:p>
          <a:p>
            <a:r>
              <a:rPr lang="en-US" dirty="0" smtClean="0"/>
              <a:t>If it funds the plan faster than its pension expenses dictate, it can recognize a portion of the excess assets on the balance sheet.</a:t>
            </a:r>
          </a:p>
          <a:p>
            <a:r>
              <a:rPr lang="en-US" dirty="0" smtClean="0"/>
              <a:t>However, this is properly considered a non-operating asset and not part of invested capital.</a:t>
            </a:r>
          </a:p>
          <a:p>
            <a:r>
              <a:rPr lang="en-US" dirty="0" smtClean="0"/>
              <a:t>However, this is part of what a stockholder owns and must be computed separately.</a:t>
            </a:r>
          </a:p>
          <a:p>
            <a:r>
              <a:rPr lang="en-US" dirty="0" smtClean="0"/>
              <a:t>On the other hand, if a plan is underfunded, it must recognize a portion of this underfunding as a liability.  This is not an operating liability and must be reckoned with separately.</a:t>
            </a:r>
          </a:p>
          <a:p>
            <a:r>
              <a:rPr lang="en-US" dirty="0" smtClean="0"/>
              <a:t>Again, CAKE has no pension obligations.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 Options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22</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The best way to take employee options into account is to actually estimate their value and subtract from the enterprise value.</a:t>
            </a:r>
          </a:p>
          <a:p>
            <a:r>
              <a:rPr lang="en-US" dirty="0" smtClean="0"/>
              <a:t>Alternatively, we can make assumptions regarding the number of options that are likely to be exercised and compute a sort of “present value” number of those options.</a:t>
            </a:r>
          </a:p>
          <a:p>
            <a:r>
              <a:rPr lang="en-US" dirty="0" smtClean="0"/>
              <a:t>Adding this number to the number of shares outstanding, we get the number of shares outstanding on a diluted basis.</a:t>
            </a:r>
          </a:p>
          <a:p>
            <a:r>
              <a:rPr lang="en-US" dirty="0" smtClean="0"/>
              <a:t>This is then used to divide total stockholder wealth and obtain estimated share price.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Leases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304800" y="1524000"/>
            <a:ext cx="8503920" cy="4803648"/>
          </a:xfrm>
        </p:spPr>
        <p:txBody>
          <a:bodyPr/>
          <a:lstStyle/>
          <a:p>
            <a:r>
              <a:rPr lang="en-US" dirty="0" smtClean="0"/>
              <a:t>As mentioned before, Operating lease payments need to be capitalized.</a:t>
            </a:r>
          </a:p>
          <a:p>
            <a:r>
              <a:rPr lang="en-US" dirty="0" smtClean="0"/>
              <a:t>Operating leases represent a set of obligations to make payments in the future and must be included in the firm’s liabilities.</a:t>
            </a:r>
          </a:p>
          <a:p>
            <a:r>
              <a:rPr lang="en-US" dirty="0" smtClean="0"/>
              <a:t>However, these payments also represent access to future services and hence futures cashflows.  Therefore there is also a corresponding asset.</a:t>
            </a:r>
          </a:p>
          <a:p>
            <a:r>
              <a:rPr lang="en-US" dirty="0" smtClean="0"/>
              <a:t>Capitalization of operating leases will, thus, increase Invested Capital.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24</a:t>
            </a:fld>
            <a:endParaRPr lang="en-US" dirty="0"/>
          </a:p>
        </p:txBody>
      </p:sp>
      <p:sp>
        <p:nvSpPr>
          <p:cNvPr id="4" name="Content Placeholder 3"/>
          <p:cNvSpPr>
            <a:spLocks noGrp="1"/>
          </p:cNvSpPr>
          <p:nvPr>
            <p:ph sz="quarter" idx="13"/>
          </p:nvPr>
        </p:nvSpPr>
        <p:spPr/>
        <p:txBody>
          <a:bodyPr/>
          <a:lstStyle/>
          <a:p>
            <a:r>
              <a:rPr lang="en-US" dirty="0" smtClean="0"/>
              <a:t>This includes common stock, as well as additional paid-in capital plus retained earnings.</a:t>
            </a:r>
          </a:p>
          <a:p>
            <a:r>
              <a:rPr lang="en-US" dirty="0" smtClean="0"/>
              <a:t>Accumulated other Comprehensive Income is also to be included.  This consists of currency adjustments and aggregate unrealized gains and losses from liquid assets whose value has changed but have not been sold yet.  </a:t>
            </a:r>
          </a:p>
          <a:p>
            <a:r>
              <a:rPr lang="en-US" dirty="0" smtClean="0"/>
              <a:t>Treasury stock should be deducted from total equity.</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Deferred Taxes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sp>
        <p:nvSpPr>
          <p:cNvPr id="4" name="Content Placeholder 3"/>
          <p:cNvSpPr>
            <a:spLocks noGrp="1"/>
          </p:cNvSpPr>
          <p:nvPr>
            <p:ph sz="quarter" idx="13"/>
          </p:nvPr>
        </p:nvSpPr>
        <p:spPr>
          <a:xfrm>
            <a:off x="304800" y="1371600"/>
            <a:ext cx="8503920" cy="4953000"/>
          </a:xfrm>
        </p:spPr>
        <p:txBody>
          <a:bodyPr>
            <a:normAutofit fontScale="85000" lnSpcReduction="20000"/>
          </a:bodyPr>
          <a:lstStyle/>
          <a:p>
            <a:r>
              <a:rPr lang="en-US" dirty="0" smtClean="0"/>
              <a:t>Deferred Taxes are noncash expenses that represent future costs.</a:t>
            </a:r>
          </a:p>
          <a:p>
            <a:r>
              <a:rPr lang="en-US" dirty="0" smtClean="0"/>
              <a:t>For example, straight-line depreciation is used to determine taxes reported in financial statements, while accelerated depreciation can be used to compute actual taxes owed.</a:t>
            </a:r>
          </a:p>
          <a:p>
            <a:r>
              <a:rPr lang="en-US" dirty="0" smtClean="0"/>
              <a:t>Hence the financial statements will show “taxes owed” or deferred taxes.  This will be offset in the future when more depreciation will be recognized in the financial statements and actual taxes paid will be greater than the taxes payable according to reported income.  Hence this “delay” in taxes is temporary.</a:t>
            </a:r>
          </a:p>
          <a:p>
            <a:r>
              <a:rPr lang="en-US" dirty="0" smtClean="0"/>
              <a:t>The best way to deal with this is to use actual taxes paid as discussed below.</a:t>
            </a:r>
          </a:p>
          <a:p>
            <a:r>
              <a:rPr lang="en-US" dirty="0" smtClean="0"/>
              <a:t>Deferred taxes could also derive from non-operating items such as pensions.  In such cases, they should be aggregated with the corresponding non-operating item.</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Cashflow Computation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p:txBody>
          <a:bodyPr>
            <a:normAutofit fontScale="85000" lnSpcReduction="20000"/>
          </a:bodyPr>
          <a:lstStyle/>
          <a:p>
            <a:r>
              <a:rPr lang="en-US" dirty="0" smtClean="0"/>
              <a:t>NOPLAT or Net Operating Profit Less Adjusted Taxes measures the dollar return on the firm’s operations.</a:t>
            </a:r>
          </a:p>
          <a:p>
            <a:r>
              <a:rPr lang="en-US" dirty="0" smtClean="0"/>
              <a:t>This differs from Net Income in that NI is affected by the firm’s financing, while NOPLAT is solely the result of the firm’s operating side.</a:t>
            </a:r>
          </a:p>
          <a:p>
            <a:r>
              <a:rPr lang="en-US" dirty="0" smtClean="0"/>
              <a:t>NOPLAT can then be evaluated relative to the Invested Capital (IC) to see if the firm’s operations are profitable or not, separate from its capital structure.</a:t>
            </a:r>
          </a:p>
          <a:p>
            <a:r>
              <a:rPr lang="en-US" dirty="0" smtClean="0"/>
              <a:t>Furthermore, ROIC = NOPLAT/IC is more likely to be stable and can be analyzed profitably.</a:t>
            </a:r>
          </a:p>
          <a:p>
            <a:r>
              <a:rPr lang="en-US" dirty="0" smtClean="0"/>
              <a:t>FCF is NOPLAT adjusted for noncash operating expenses and incremental investments in capital; as such, it can be lumpy and vary widely from year to year.  Consequently, it is not as stable as </a:t>
            </a:r>
            <a:r>
              <a:rPr lang="en-US" dirty="0" smtClean="0"/>
              <a:t>NOPLAT </a:t>
            </a:r>
            <a:r>
              <a:rPr lang="en-US" dirty="0" smtClean="0"/>
              <a:t>and its year-to-year variations cannot be treated as “deviations.”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NOPLAT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sp>
        <p:nvSpPr>
          <p:cNvPr id="4" name="Content Placeholder 3"/>
          <p:cNvSpPr>
            <a:spLocks noGrp="1"/>
          </p:cNvSpPr>
          <p:nvPr>
            <p:ph sz="quarter" idx="13"/>
          </p:nvPr>
        </p:nvSpPr>
        <p:spPr/>
        <p:txBody>
          <a:bodyPr>
            <a:normAutofit fontScale="85000" lnSpcReduction="20000"/>
          </a:bodyPr>
          <a:lstStyle/>
          <a:p>
            <a:r>
              <a:rPr lang="en-US" dirty="0" smtClean="0"/>
              <a:t>We start out with Earnings before interest, taxes and amortization of goodwill, which is essentially revenue less operating expenses (e.g. COGS, selling costs, general and administrative costs, depreciation).</a:t>
            </a:r>
          </a:p>
          <a:p>
            <a:r>
              <a:rPr lang="en-US" dirty="0" smtClean="0"/>
              <a:t>We exclude interest income, gains and losses from the firm’s non-operating assets.</a:t>
            </a:r>
          </a:p>
          <a:p>
            <a:r>
              <a:rPr lang="en-US" dirty="0" smtClean="0"/>
              <a:t>Operating Leases are </a:t>
            </a:r>
            <a:r>
              <a:rPr lang="en-US" i="1" dirty="0" smtClean="0"/>
              <a:t>operating </a:t>
            </a:r>
            <a:r>
              <a:rPr lang="en-US" dirty="0" smtClean="0"/>
              <a:t>liabilities.  Hence expenses associated with these liabilities should be included, but not other payments that are not </a:t>
            </a:r>
            <a:r>
              <a:rPr lang="en-US" i="1" dirty="0" smtClean="0"/>
              <a:t>operations </a:t>
            </a:r>
            <a:r>
              <a:rPr lang="en-US" dirty="0" smtClean="0"/>
              <a:t>related.  Operating lease payments included both financing payments and “rent” for the leased asset.  A firm’s financial statements include both of these as expenses – obviously, the financing payments have to be excluded from NOPLAT.</a:t>
            </a:r>
          </a:p>
          <a:p>
            <a:r>
              <a:rPr lang="en-US" dirty="0" smtClean="0"/>
              <a:t>R&amp;D is an asset.  R&amp;D expenses that are attributable to the current year should be included, but that part of R&amp;D that is actually an </a:t>
            </a:r>
            <a:r>
              <a:rPr lang="en-US" i="1" dirty="0" smtClean="0"/>
              <a:t>investment</a:t>
            </a:r>
            <a:r>
              <a:rPr lang="en-US" dirty="0" smtClean="0"/>
              <a:t> should be excluded.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Computing Operating Taxes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sp>
        <p:nvSpPr>
          <p:cNvPr id="4" name="Content Placeholder 3"/>
          <p:cNvSpPr>
            <a:spLocks noGrp="1"/>
          </p:cNvSpPr>
          <p:nvPr>
            <p:ph sz="quarter" idx="13"/>
          </p:nvPr>
        </p:nvSpPr>
        <p:spPr>
          <a:xfrm>
            <a:off x="304800" y="1371600"/>
            <a:ext cx="8610600" cy="5105400"/>
          </a:xfrm>
        </p:spPr>
        <p:txBody>
          <a:bodyPr>
            <a:normAutofit fontScale="70000" lnSpcReduction="20000"/>
          </a:bodyPr>
          <a:lstStyle/>
          <a:p>
            <a:r>
              <a:rPr lang="en-US" dirty="0" smtClean="0"/>
              <a:t>Firms that are highly leveraged will pay lower taxes because of the tax deductibility of interest.  In computing NOPLAT, this effect of debt on taxes must be eliminated.</a:t>
            </a:r>
          </a:p>
          <a:p>
            <a:r>
              <a:rPr lang="en-US" dirty="0" smtClean="0"/>
              <a:t>To compute operating taxes, we take reported taxes, subtract tax payments on interest income and add back the tax shield on interest expense, as well as on the operating lease interest expense.</a:t>
            </a:r>
          </a:p>
          <a:p>
            <a:r>
              <a:rPr lang="en-US" dirty="0" smtClean="0"/>
              <a:t>The tax effects of each non-operating item can be computed by multiplying each line item dollar amount by the company’s </a:t>
            </a:r>
            <a:r>
              <a:rPr lang="en-US" i="1" dirty="0" smtClean="0"/>
              <a:t>marginal </a:t>
            </a:r>
            <a:r>
              <a:rPr lang="en-US" dirty="0" smtClean="0"/>
              <a:t>tax rate (the amount of tax saved if taxable income fell by a dollar).</a:t>
            </a:r>
          </a:p>
          <a:p>
            <a:r>
              <a:rPr lang="en-US" dirty="0" smtClean="0"/>
              <a:t>This marginal tax rate is essentially the sum of the statutory tax rate on federal and state income, and can be found in the firm’s 10-K statements.</a:t>
            </a:r>
          </a:p>
          <a:p>
            <a:r>
              <a:rPr lang="en-US" dirty="0" smtClean="0"/>
              <a:t>The firm’s reported taxes can be different from the actual taxes paid because firms are allowed to compute depreciation, provisions for liabilities etc. differently for reporting and for tax computation purposes.</a:t>
            </a:r>
          </a:p>
          <a:p>
            <a:r>
              <a:rPr lang="en-US" dirty="0" smtClean="0"/>
              <a:t>Hence we need to subtract from reported taxes, the change in deferred tax liabilities to get the correct amount of cash taxes paid.</a:t>
            </a:r>
          </a:p>
          <a:p>
            <a:r>
              <a:rPr lang="en-US" dirty="0" smtClean="0"/>
              <a:t>For NOPLAT computation, however, using the statutory tax rate should resolve this issue as well.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Capital Expenditures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Equals investment in PP&amp;E less the book value of any PP&amp;E sold.</a:t>
            </a:r>
          </a:p>
          <a:p>
            <a:r>
              <a:rPr lang="en-US" dirty="0" smtClean="0"/>
              <a:t>Net </a:t>
            </a:r>
            <a:r>
              <a:rPr lang="en-US" dirty="0" err="1" smtClean="0"/>
              <a:t>Capex</a:t>
            </a:r>
            <a:r>
              <a:rPr lang="en-US" dirty="0" smtClean="0"/>
              <a:t> is estimated by taking the change in net property, plant and equipment </a:t>
            </a:r>
            <a:r>
              <a:rPr lang="en-US" dirty="0" smtClean="0"/>
              <a:t>and adding in depreciation; we can also use the number provided in the Statement of Cash Flows.</a:t>
            </a:r>
            <a:endParaRPr lang="en-US" dirty="0" smtClean="0"/>
          </a:p>
          <a:p>
            <a:r>
              <a:rPr lang="en-US" dirty="0" err="1" smtClean="0"/>
              <a:t>Capex</a:t>
            </a:r>
            <a:r>
              <a:rPr lang="en-US" dirty="0" smtClean="0"/>
              <a:t> should not be computed by taking the change in gross PP&amp;E because this quantity will drop when companies retire assets (which has no cash implications).  Hence change in gross PP&amp;E often understates the actual amount of capital expenditures.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Approaches to Valuation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a:xfrm>
            <a:off x="304800" y="1447800"/>
            <a:ext cx="8503920" cy="5029200"/>
          </a:xfrm>
        </p:spPr>
        <p:txBody>
          <a:bodyPr>
            <a:normAutofit fontScale="77500" lnSpcReduction="20000"/>
          </a:bodyPr>
          <a:lstStyle/>
          <a:p>
            <a:r>
              <a:rPr lang="en-US" dirty="0" smtClean="0"/>
              <a:t>DCF Models</a:t>
            </a:r>
          </a:p>
          <a:p>
            <a:pPr lvl="1"/>
            <a:r>
              <a:rPr lang="en-US" dirty="0" smtClean="0"/>
              <a:t>Enterprise DCF</a:t>
            </a:r>
          </a:p>
          <a:p>
            <a:pPr lvl="1"/>
            <a:r>
              <a:rPr lang="en-US" dirty="0" smtClean="0"/>
              <a:t>Discounted Economic Profit (EVA)</a:t>
            </a:r>
          </a:p>
          <a:p>
            <a:pPr lvl="1"/>
            <a:r>
              <a:rPr lang="en-US" dirty="0" smtClean="0"/>
              <a:t>Adjusted Present Value (APV)</a:t>
            </a:r>
          </a:p>
          <a:p>
            <a:pPr lvl="1"/>
            <a:r>
              <a:rPr lang="en-US" dirty="0" smtClean="0"/>
              <a:t>Free Cashflow to Equity</a:t>
            </a:r>
          </a:p>
          <a:p>
            <a:r>
              <a:rPr lang="en-US" dirty="0" smtClean="0"/>
              <a:t>Advantages of Enterprise DCF</a:t>
            </a:r>
          </a:p>
          <a:p>
            <a:pPr lvl="1"/>
            <a:r>
              <a:rPr lang="en-US" dirty="0" smtClean="0"/>
              <a:t>Relies solely on the flow of cash in and out of the company, rather than on accounting-based earnings, which could be misleading</a:t>
            </a:r>
          </a:p>
          <a:p>
            <a:pPr lvl="1"/>
            <a:r>
              <a:rPr lang="en-US" dirty="0" smtClean="0"/>
              <a:t>Closely related to economic theory and competitive strategy</a:t>
            </a:r>
          </a:p>
          <a:p>
            <a:r>
              <a:rPr lang="en-US" dirty="0" smtClean="0"/>
              <a:t>Advantages of Discounted Economic Profit</a:t>
            </a:r>
          </a:p>
          <a:p>
            <a:pPr lvl="1"/>
            <a:r>
              <a:rPr lang="en-US" dirty="0" smtClean="0"/>
              <a:t>Highlights whether a company is earning its cost of capital in a given year</a:t>
            </a:r>
          </a:p>
          <a:p>
            <a:pPr lvl="1"/>
            <a:r>
              <a:rPr lang="en-US" dirty="0" smtClean="0"/>
              <a:t>Useful for crafting compensation strategies for firm executives</a:t>
            </a:r>
          </a:p>
          <a:p>
            <a:r>
              <a:rPr lang="en-US" dirty="0" smtClean="0"/>
              <a:t>APV methods work when capital structure is expected to change</a:t>
            </a:r>
          </a:p>
          <a:p>
            <a:r>
              <a:rPr lang="en-US" dirty="0" smtClean="0"/>
              <a:t>Free Cashflow to Equity</a:t>
            </a:r>
          </a:p>
          <a:p>
            <a:pPr lvl="1"/>
            <a:r>
              <a:rPr lang="en-US" dirty="0" smtClean="0"/>
              <a:t>Focuses on Value to Shareholders</a:t>
            </a:r>
          </a:p>
          <a:p>
            <a:pPr lvl="1"/>
            <a:r>
              <a:rPr lang="en-US" dirty="0" smtClean="0"/>
              <a:t>It doesn’t require the analyst to make assumptions regarding the value of debt.</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Cash Flow: CAKE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30</a:t>
            </a:fld>
            <a:endParaRPr lang="en-US" dirty="0"/>
          </a:p>
        </p:txBody>
      </p:sp>
      <p:graphicFrame>
        <p:nvGraphicFramePr>
          <p:cNvPr id="5" name="Content Placeholder 4"/>
          <p:cNvGraphicFramePr>
            <a:graphicFrameLocks noGrp="1"/>
          </p:cNvGraphicFramePr>
          <p:nvPr>
            <p:ph sz="quarter" idx="13"/>
          </p:nvPr>
        </p:nvGraphicFramePr>
        <p:xfrm>
          <a:off x="304800" y="1371600"/>
          <a:ext cx="8504238" cy="48037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CAPEX: CAKE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31</a:t>
            </a:fld>
            <a:endParaRPr lang="en-US" dirty="0"/>
          </a:p>
        </p:txBody>
      </p:sp>
      <p:graphicFrame>
        <p:nvGraphicFramePr>
          <p:cNvPr id="5" name="Content Placeholder 4"/>
          <p:cNvGraphicFramePr>
            <a:graphicFrameLocks noGrp="1"/>
          </p:cNvGraphicFramePr>
          <p:nvPr>
            <p:ph sz="quarter" idx="13"/>
          </p:nvPr>
        </p:nvGraphicFramePr>
        <p:xfrm>
          <a:off x="304800" y="1371600"/>
          <a:ext cx="8504238" cy="48037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a:t>
            </a:r>
            <a:r>
              <a:rPr lang="en-US" dirty="0" err="1" smtClean="0"/>
              <a:t>Capex</a:t>
            </a:r>
            <a:r>
              <a:rPr lang="en-US" dirty="0" smtClean="0"/>
              <a:t>/Sales for CAKE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32</a:t>
            </a:fld>
            <a:endParaRPr lang="en-US" dirty="0"/>
          </a:p>
        </p:txBody>
      </p:sp>
      <p:graphicFrame>
        <p:nvGraphicFramePr>
          <p:cNvPr id="5" name="Content Placeholder 4"/>
          <p:cNvGraphicFramePr>
            <a:graphicFrameLocks noGrp="1"/>
          </p:cNvGraphicFramePr>
          <p:nvPr>
            <p:ph sz="quarter" idx="13"/>
          </p:nvPr>
        </p:nvGraphicFramePr>
        <p:xfrm>
          <a:off x="304800" y="1371600"/>
          <a:ext cx="8504238" cy="48037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Capital/Revenues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33</a:t>
            </a:fld>
            <a:endParaRPr lang="en-US" dirty="0"/>
          </a:p>
        </p:txBody>
      </p:sp>
      <p:graphicFrame>
        <p:nvGraphicFramePr>
          <p:cNvPr id="5" name="Content Placeholder 4"/>
          <p:cNvGraphicFramePr>
            <a:graphicFrameLocks noGrp="1"/>
          </p:cNvGraphicFramePr>
          <p:nvPr>
            <p:ph sz="quarter" idx="13"/>
          </p:nvPr>
        </p:nvGraphicFramePr>
        <p:xfrm>
          <a:off x="304800" y="1371600"/>
          <a:ext cx="8504238" cy="48037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Liabilities/Revenues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34</a:t>
            </a:fld>
            <a:endParaRPr lang="en-US" dirty="0"/>
          </a:p>
        </p:txBody>
      </p:sp>
      <p:graphicFrame>
        <p:nvGraphicFramePr>
          <p:cNvPr id="5" name="Content Placeholder 4"/>
          <p:cNvGraphicFramePr>
            <a:graphicFrameLocks noGrp="1"/>
          </p:cNvGraphicFramePr>
          <p:nvPr>
            <p:ph sz="quarter" idx="13"/>
          </p:nvPr>
        </p:nvGraphicFramePr>
        <p:xfrm>
          <a:off x="304800" y="1371600"/>
          <a:ext cx="8504238" cy="48037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Assets/Revenues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35</a:t>
            </a:fld>
            <a:endParaRPr lang="en-US" dirty="0"/>
          </a:p>
        </p:txBody>
      </p:sp>
      <p:graphicFrame>
        <p:nvGraphicFramePr>
          <p:cNvPr id="5" name="Content Placeholder 4"/>
          <p:cNvGraphicFramePr>
            <a:graphicFrameLocks noGrp="1"/>
          </p:cNvGraphicFramePr>
          <p:nvPr>
            <p:ph sz="quarter" idx="13"/>
          </p:nvPr>
        </p:nvGraphicFramePr>
        <p:xfrm>
          <a:off x="304800" y="1371600"/>
          <a:ext cx="8504238" cy="48037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Price Valuation Procedure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36</a:t>
            </a:fld>
            <a:endParaRPr lang="en-US" dirty="0"/>
          </a:p>
        </p:txBody>
      </p:sp>
      <p:sp>
        <p:nvSpPr>
          <p:cNvPr id="4" name="Content Placeholder 3"/>
          <p:cNvSpPr>
            <a:spLocks noGrp="1"/>
          </p:cNvSpPr>
          <p:nvPr>
            <p:ph sz="quarter" idx="13"/>
          </p:nvPr>
        </p:nvSpPr>
        <p:spPr/>
        <p:txBody>
          <a:bodyPr>
            <a:normAutofit fontScale="92500" lnSpcReduction="20000"/>
          </a:bodyPr>
          <a:lstStyle/>
          <a:p>
            <a:r>
              <a:rPr lang="en-US" dirty="0" err="1" smtClean="0"/>
              <a:t>Value</a:t>
            </a:r>
            <a:r>
              <a:rPr lang="en-US" baseline="-25000" dirty="0" err="1" smtClean="0"/>
              <a:t>t</a:t>
            </a:r>
            <a:r>
              <a:rPr lang="en-US" dirty="0" smtClean="0"/>
              <a:t> = NOPLAT</a:t>
            </a:r>
            <a:r>
              <a:rPr lang="en-US" baseline="-25000" dirty="0" smtClean="0"/>
              <a:t>t+1</a:t>
            </a:r>
            <a:r>
              <a:rPr lang="en-US" dirty="0" smtClean="0"/>
              <a:t>(1-g/ROIC)/(WACC-g) </a:t>
            </a:r>
          </a:p>
          <a:p>
            <a:r>
              <a:rPr lang="en-US" dirty="0" smtClean="0"/>
              <a:t>Forecast long-term ROIC, growth rate and WACC.</a:t>
            </a:r>
          </a:p>
          <a:p>
            <a:r>
              <a:rPr lang="en-US" dirty="0" smtClean="0"/>
              <a:t>Forecast FCF components period-by-period for the </a:t>
            </a:r>
            <a:r>
              <a:rPr lang="en-US" dirty="0" err="1" smtClean="0"/>
              <a:t>forecastable</a:t>
            </a:r>
            <a:r>
              <a:rPr lang="en-US" dirty="0" smtClean="0"/>
              <a:t> future (5 years?)</a:t>
            </a:r>
          </a:p>
          <a:p>
            <a:r>
              <a:rPr lang="en-US" dirty="0" smtClean="0"/>
              <a:t>Compute NOPLAT for the five years.</a:t>
            </a:r>
          </a:p>
          <a:p>
            <a:r>
              <a:rPr lang="en-US" dirty="0" smtClean="0"/>
              <a:t>Compute IC for the five years.</a:t>
            </a:r>
          </a:p>
          <a:p>
            <a:r>
              <a:rPr lang="en-US" dirty="0" smtClean="0"/>
              <a:t>Use growth rate estimate to get NOPLAT for the sixth year and derive terminal value.</a:t>
            </a:r>
          </a:p>
          <a:p>
            <a:r>
              <a:rPr lang="en-US" dirty="0" smtClean="0"/>
              <a:t>Get present value of firm.</a:t>
            </a:r>
          </a:p>
          <a:p>
            <a:r>
              <a:rPr lang="en-US" dirty="0" smtClean="0"/>
              <a:t>Deduct value of debt and other liabilities to get equity value.</a:t>
            </a:r>
          </a:p>
          <a:p>
            <a:r>
              <a:rPr lang="en-US" dirty="0" smtClean="0"/>
              <a:t>Divide by number of shares outstanding to get stock price.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Enterprise DCF: Overview</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p:txBody>
          <a:bodyPr>
            <a:normAutofit fontScale="77500" lnSpcReduction="20000"/>
          </a:bodyPr>
          <a:lstStyle/>
          <a:p>
            <a:r>
              <a:rPr lang="en-US" dirty="0" smtClean="0"/>
              <a:t>Value company’s operations by discounting free cashflow from operations at the WACC.</a:t>
            </a:r>
          </a:p>
          <a:p>
            <a:r>
              <a:rPr lang="en-US" dirty="0" smtClean="0"/>
              <a:t>Forecast free Cashflow for as long as it is reasonable to make explicit forecasts.  Past that period, assume that the growth rate will be stable </a:t>
            </a:r>
            <a:r>
              <a:rPr lang="en-US" smtClean="0"/>
              <a:t>and compute a terminal value.</a:t>
            </a:r>
            <a:endParaRPr lang="en-US" dirty="0" smtClean="0"/>
          </a:p>
          <a:p>
            <a:r>
              <a:rPr lang="en-US" dirty="0" smtClean="0"/>
              <a:t>Value non-operating assets such as excess marketable securities, nonconsolidated subsidiaries, and other equity investments.  Combining the value of operating and non-operating assets leads to enterprise value.</a:t>
            </a:r>
          </a:p>
          <a:p>
            <a:r>
              <a:rPr lang="en-US" dirty="0" smtClean="0"/>
              <a:t>Identify and value all non-equity financial claims against the company’s assets.  Non-equity financial claims include fixed- and floating-rate debt, pension shortfalls, employee options and preferred stock.</a:t>
            </a:r>
          </a:p>
          <a:p>
            <a:r>
              <a:rPr lang="en-US" dirty="0" smtClean="0"/>
              <a:t>Subtract the value of non-equity financial claims from enterprise value to determine the value of common stock.</a:t>
            </a:r>
          </a:p>
          <a:p>
            <a:r>
              <a:rPr lang="en-US" dirty="0" smtClean="0"/>
              <a:t>Divide enterprise value by number of shares outstanding to determine share price.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Valuing Operations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p:txBody>
          <a:bodyPr>
            <a:normAutofit fontScale="85000" lnSpcReduction="20000"/>
          </a:bodyPr>
          <a:lstStyle/>
          <a:p>
            <a:r>
              <a:rPr lang="en-US" dirty="0" smtClean="0"/>
              <a:t>The value of operations is the discounted value of forecasted future free cashflow from operations.</a:t>
            </a:r>
          </a:p>
          <a:p>
            <a:r>
              <a:rPr lang="en-US" dirty="0" smtClean="0"/>
              <a:t>As we have already seen, Free Cashflow from operations equals the cashflow generated by the company’s operations less reinvestment required to maintain the forecasted cashflow.</a:t>
            </a:r>
          </a:p>
          <a:p>
            <a:r>
              <a:rPr lang="en-US" dirty="0" smtClean="0"/>
              <a:t>Hence there are different possible firm values, with reinvestment being in each case chosen to be consistent with cashflow forecasts.</a:t>
            </a:r>
          </a:p>
          <a:p>
            <a:r>
              <a:rPr lang="en-US" dirty="0" smtClean="0"/>
              <a:t>Free Cashflow is the cashflow available to </a:t>
            </a:r>
            <a:r>
              <a:rPr lang="en-US" i="1" dirty="0" smtClean="0"/>
              <a:t>all </a:t>
            </a:r>
            <a:r>
              <a:rPr lang="en-US" dirty="0" smtClean="0"/>
              <a:t>investors and is independent of leverage.</a:t>
            </a:r>
          </a:p>
          <a:p>
            <a:r>
              <a:rPr lang="en-US" dirty="0" smtClean="0"/>
              <a:t>This is discounted using the WACC, which is an average of the returns required by the firm’s capital contributors.</a:t>
            </a:r>
          </a:p>
          <a:p>
            <a:r>
              <a:rPr lang="en-US" dirty="0" smtClean="0"/>
              <a:t>We then choose the reinvestment strategy that maximizes firm value.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historical performance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sp>
        <p:nvSpPr>
          <p:cNvPr id="4" name="Content Placeholder 3"/>
          <p:cNvSpPr>
            <a:spLocks noGrp="1"/>
          </p:cNvSpPr>
          <p:nvPr>
            <p:ph sz="quarter" idx="13"/>
          </p:nvPr>
        </p:nvSpPr>
        <p:spPr/>
        <p:txBody>
          <a:bodyPr/>
          <a:lstStyle/>
          <a:p>
            <a:r>
              <a:rPr lang="en-US" dirty="0" smtClean="0"/>
              <a:t>In order to forecast future cashflows, we have to understand the business well; in particular, we need to know where and how value is being created.</a:t>
            </a:r>
          </a:p>
          <a:p>
            <a:r>
              <a:rPr lang="en-US" dirty="0" smtClean="0"/>
              <a:t>For this we need to look at key drivers of value – ROIC, NOPLAT and g, as is evident from the Zen value equation:</a:t>
            </a:r>
            <a:br>
              <a:rPr lang="en-US" dirty="0" smtClean="0"/>
            </a:br>
            <a:r>
              <a:rPr lang="en-US" dirty="0" smtClean="0"/>
              <a:t> </a:t>
            </a:r>
            <a:r>
              <a:rPr lang="en-US" dirty="0" err="1" smtClean="0"/>
              <a:t>Value</a:t>
            </a:r>
            <a:r>
              <a:rPr lang="en-US" baseline="-25000" dirty="0" err="1" smtClean="0"/>
              <a:t>t</a:t>
            </a:r>
            <a:r>
              <a:rPr lang="en-US" dirty="0" smtClean="0"/>
              <a:t> = NOPLAT</a:t>
            </a:r>
            <a:r>
              <a:rPr lang="en-US" baseline="-25000" dirty="0" smtClean="0"/>
              <a:t>t+1</a:t>
            </a:r>
            <a:r>
              <a:rPr lang="en-US" dirty="0" smtClean="0"/>
              <a:t>(1-g/ROIC)/(WACC-g)</a:t>
            </a:r>
          </a:p>
          <a:p>
            <a:r>
              <a:rPr lang="en-US" dirty="0" smtClean="0"/>
              <a:t>The first step is to look at the past to see if and how the company has created value, whether and how it has grown and how it compares with competitors.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ROIC for CAKE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graphicFrame>
        <p:nvGraphicFramePr>
          <p:cNvPr id="6" name="Chart 5"/>
          <p:cNvGraphicFramePr/>
          <p:nvPr/>
        </p:nvGraphicFramePr>
        <p:xfrm>
          <a:off x="533400" y="1447800"/>
          <a:ext cx="78486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066800" y="6488668"/>
            <a:ext cx="6858000" cy="369332"/>
          </a:xfrm>
          <a:prstGeom prst="rect">
            <a:avLst/>
          </a:prstGeom>
          <a:noFill/>
        </p:spPr>
        <p:txBody>
          <a:bodyPr wrap="square" rtlCol="0">
            <a:spAutoFit/>
          </a:bodyPr>
          <a:lstStyle/>
          <a:p>
            <a:r>
              <a:rPr lang="en-US" dirty="0" smtClean="0"/>
              <a:t>Excludes operating leases in Invested Capital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from ROIC</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8</a:t>
            </a:fld>
            <a:endParaRPr lang="en-US" dirty="0"/>
          </a:p>
        </p:txBody>
      </p:sp>
      <p:sp>
        <p:nvSpPr>
          <p:cNvPr id="4" name="Content Placeholder 3"/>
          <p:cNvSpPr>
            <a:spLocks noGrp="1"/>
          </p:cNvSpPr>
          <p:nvPr>
            <p:ph sz="quarter" idx="13"/>
          </p:nvPr>
        </p:nvSpPr>
        <p:spPr/>
        <p:txBody>
          <a:bodyPr>
            <a:normAutofit fontScale="85000" lnSpcReduction="10000"/>
          </a:bodyPr>
          <a:lstStyle/>
          <a:p>
            <a:r>
              <a:rPr lang="en-US" dirty="0" smtClean="0"/>
              <a:t>We see that ROIC, which was as high as 80% in 1995 has dropped to less than 10% in 2008!</a:t>
            </a:r>
          </a:p>
          <a:p>
            <a:r>
              <a:rPr lang="en-US" dirty="0" smtClean="0"/>
              <a:t> Since the cost of capital probably hasn’t fluctuated to this extent and since inflation hasn’t changed so much over time, there is probably only one conclusion:</a:t>
            </a:r>
          </a:p>
          <a:p>
            <a:r>
              <a:rPr lang="en-US" dirty="0" smtClean="0"/>
              <a:t>The level of competition has increased over time.</a:t>
            </a:r>
          </a:p>
          <a:p>
            <a:pPr lvl="1"/>
            <a:r>
              <a:rPr lang="en-US" dirty="0" smtClean="0"/>
              <a:t>(</a:t>
            </a:r>
            <a:r>
              <a:rPr lang="en-US" dirty="0" err="1" smtClean="0"/>
              <a:t>NetAdvantage</a:t>
            </a:r>
            <a:r>
              <a:rPr lang="en-US" dirty="0" smtClean="0"/>
              <a:t>) Industry publication Nation's Restaurant News reports that for the 12 months ended September 2008, the number of restaurant locations fell slightly, marking the first decline since 2000. However, segments of the industry and types of operators fared quite differently. Locations operated by independent operators declined 0.8%, while chains grew 0.8% in total. About 11% of fine dining restaurants operated by independents closed during the period. Among chains, family dining operators with 50 to 99 locations shrank by 8.9%, while those with fewer than 50 units were down 2.5%. Among all types of restaurants, only large chains with more than 100 restaurants expanded.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Operating Margin for CAKE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graphicFrame>
        <p:nvGraphicFramePr>
          <p:cNvPr id="5" name="Content Placeholder 4"/>
          <p:cNvGraphicFramePr>
            <a:graphicFrameLocks noGrp="1"/>
          </p:cNvGraphicFramePr>
          <p:nvPr>
            <p:ph sz="quarter" idx="13"/>
          </p:nvPr>
        </p:nvGraphicFramePr>
        <p:xfrm>
          <a:off x="304800" y="1371600"/>
          <a:ext cx="8504238" cy="480377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838200" y="6400800"/>
            <a:ext cx="7315200" cy="369332"/>
          </a:xfrm>
          <a:prstGeom prst="rect">
            <a:avLst/>
          </a:prstGeom>
          <a:noFill/>
        </p:spPr>
        <p:txBody>
          <a:bodyPr wrap="square" rtlCol="0">
            <a:spAutoFit/>
          </a:bodyPr>
          <a:lstStyle/>
          <a:p>
            <a:r>
              <a:rPr lang="en-US" dirty="0" smtClean="0"/>
              <a:t>Operating Margin = Income from Operations/Revenue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3035</Words>
  <Application>Microsoft Office PowerPoint</Application>
  <PresentationFormat>On-screen Show (4:3)</PresentationFormat>
  <Paragraphs>382</Paragraphs>
  <Slides>36</Slides>
  <Notes>36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Process diagram</vt:lpstr>
      <vt:lpstr>Framework for Valuation</vt:lpstr>
      <vt:lpstr>Learning Objectives</vt:lpstr>
      <vt:lpstr>Alternative Approaches to Valuation</vt:lpstr>
      <vt:lpstr>Enterprise DCF: Overview</vt:lpstr>
      <vt:lpstr>Valuing Operations</vt:lpstr>
      <vt:lpstr>Analyzing historical performance</vt:lpstr>
      <vt:lpstr>Historical ROIC for CAKE</vt:lpstr>
      <vt:lpstr>Implications from ROIC</vt:lpstr>
      <vt:lpstr>Historical Operating Margin for CAKE</vt:lpstr>
      <vt:lpstr>Historical Capital Efficiency for CAKE</vt:lpstr>
      <vt:lpstr>Historical Revenue Growth for CAKE</vt:lpstr>
      <vt:lpstr>Operating Margin Implications</vt:lpstr>
      <vt:lpstr>Looking at Competitors</vt:lpstr>
      <vt:lpstr>Competitors Broadly Defined</vt:lpstr>
      <vt:lpstr>Defining Competitors Narrowly</vt:lpstr>
      <vt:lpstr>Defining Competitors Narrowly</vt:lpstr>
      <vt:lpstr>Defining Competitors Narrowly</vt:lpstr>
      <vt:lpstr>Moving From Reported Earnings</vt:lpstr>
      <vt:lpstr>Operating Working Capital</vt:lpstr>
      <vt:lpstr>R&amp;D</vt:lpstr>
      <vt:lpstr>Pensions</vt:lpstr>
      <vt:lpstr>Employee Options</vt:lpstr>
      <vt:lpstr>Operating Leases</vt:lpstr>
      <vt:lpstr>Equity</vt:lpstr>
      <vt:lpstr>Deferred Taxes</vt:lpstr>
      <vt:lpstr>Cashflow Computation</vt:lpstr>
      <vt:lpstr>Computing NOPLAT</vt:lpstr>
      <vt:lpstr>Computing Operating Taxes</vt:lpstr>
      <vt:lpstr>Net Capital Expenditures</vt:lpstr>
      <vt:lpstr>Free Cash Flow: CAKE</vt:lpstr>
      <vt:lpstr>CAPEX: CAKE</vt:lpstr>
      <vt:lpstr>Net Capex/Sales for CAKE</vt:lpstr>
      <vt:lpstr>Working Capital/Revenues</vt:lpstr>
      <vt:lpstr>Operating Liabilities/Revenues</vt:lpstr>
      <vt:lpstr>Assets/Revenues</vt:lpstr>
      <vt:lpstr>Stock Price Valuation Procedure</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2009-06-29T12:59:43Z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