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handoutMasterIdLst>
    <p:handoutMasterId r:id="rId31"/>
  </p:handoutMasterIdLst>
  <p:sldIdLst>
    <p:sldId id="261" r:id="rId2"/>
    <p:sldId id="285" r:id="rId3"/>
    <p:sldId id="262" r:id="rId4"/>
    <p:sldId id="288" r:id="rId5"/>
    <p:sldId id="263" r:id="rId6"/>
    <p:sldId id="265" r:id="rId7"/>
    <p:sldId id="291" r:id="rId8"/>
    <p:sldId id="290" r:id="rId9"/>
    <p:sldId id="292" r:id="rId10"/>
    <p:sldId id="286" r:id="rId11"/>
    <p:sldId id="289" r:id="rId12"/>
    <p:sldId id="287" r:id="rId13"/>
    <p:sldId id="267" r:id="rId14"/>
    <p:sldId id="268" r:id="rId15"/>
    <p:sldId id="270" r:id="rId16"/>
    <p:sldId id="272" r:id="rId17"/>
    <p:sldId id="273" r:id="rId18"/>
    <p:sldId id="275" r:id="rId19"/>
    <p:sldId id="276" r:id="rId20"/>
    <p:sldId id="269" r:id="rId21"/>
    <p:sldId id="277" r:id="rId22"/>
    <p:sldId id="278" r:id="rId23"/>
    <p:sldId id="279" r:id="rId24"/>
    <p:sldId id="281" r:id="rId25"/>
    <p:sldId id="280" r:id="rId26"/>
    <p:sldId id="282" r:id="rId27"/>
    <p:sldId id="283" r:id="rId28"/>
    <p:sldId id="284" r:id="rId2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718" autoAdjust="0"/>
  </p:normalViewPr>
  <p:slideViewPr>
    <p:cSldViewPr>
      <p:cViewPr>
        <p:scale>
          <a:sx n="100" d="100"/>
          <a:sy n="100" d="100"/>
        </p:scale>
        <p:origin x="-390" y="-25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Profit Margin and Asset Utilization</a:t>
            </a:r>
          </a:p>
        </c:rich>
      </c:tx>
      <c:layout/>
    </c:title>
    <c:plotArea>
      <c:layout>
        <c:manualLayout>
          <c:layoutTarget val="inner"/>
          <c:xMode val="edge"/>
          <c:yMode val="edge"/>
          <c:x val="7.0405074365704284E-2"/>
          <c:y val="0.12956908100113368"/>
          <c:w val="0.88112270341207366"/>
          <c:h val="0.54274554017930254"/>
        </c:manualLayout>
      </c:layout>
      <c:lineChart>
        <c:grouping val="standard"/>
        <c:ser>
          <c:idx val="0"/>
          <c:order val="0"/>
          <c:tx>
            <c:strRef>
              <c:f>Post_Dupont!$A$5</c:f>
              <c:strCache>
                <c:ptCount val="1"/>
                <c:pt idx="0">
                  <c:v>Sales/IC</c:v>
                </c:pt>
              </c:strCache>
            </c:strRef>
          </c:tx>
          <c:cat>
            <c:numRef>
              <c:f>Post_Dupont!$B$2:$P$2</c:f>
              <c:numCache>
                <c:formatCode>m/d/yyyy</c:formatCode>
                <c:ptCount val="15"/>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pt idx="14">
                  <c:v>34700</c:v>
                </c:pt>
              </c:numCache>
            </c:numRef>
          </c:cat>
          <c:val>
            <c:numRef>
              <c:f>Post_Dupont!$B$5:$P$5</c:f>
              <c:numCache>
                <c:formatCode>General</c:formatCode>
                <c:ptCount val="15"/>
                <c:pt idx="0">
                  <c:v>2.2079179071039614</c:v>
                </c:pt>
                <c:pt idx="1">
                  <c:v>2.0484127134699142</c:v>
                </c:pt>
                <c:pt idx="2">
                  <c:v>1.8485556720474683</c:v>
                </c:pt>
                <c:pt idx="3">
                  <c:v>1.8181920642272664</c:v>
                </c:pt>
                <c:pt idx="4">
                  <c:v>1.7854442831563666</c:v>
                </c:pt>
                <c:pt idx="5">
                  <c:v>1.6899576765334072</c:v>
                </c:pt>
                <c:pt idx="6">
                  <c:v>1.7176813396423263</c:v>
                </c:pt>
                <c:pt idx="7">
                  <c:v>1.8624663610517123</c:v>
                </c:pt>
                <c:pt idx="8">
                  <c:v>1.8198317527279966</c:v>
                </c:pt>
                <c:pt idx="9">
                  <c:v>1.8724814493487745</c:v>
                </c:pt>
                <c:pt idx="10">
                  <c:v>1.6546343837146187</c:v>
                </c:pt>
                <c:pt idx="11">
                  <c:v>1.3673932282277359</c:v>
                </c:pt>
                <c:pt idx="12">
                  <c:v>1.7908780559363449</c:v>
                </c:pt>
                <c:pt idx="13">
                  <c:v>1.5374794521338873</c:v>
                </c:pt>
                <c:pt idx="14">
                  <c:v>1.3310608562111932</c:v>
                </c:pt>
              </c:numCache>
            </c:numRef>
          </c:val>
        </c:ser>
        <c:ser>
          <c:idx val="1"/>
          <c:order val="1"/>
          <c:tx>
            <c:strRef>
              <c:f>Post_Dupont!$A$6</c:f>
              <c:strCache>
                <c:ptCount val="1"/>
                <c:pt idx="0">
                  <c:v>NOPLAT/Sales X 100</c:v>
                </c:pt>
              </c:strCache>
            </c:strRef>
          </c:tx>
          <c:cat>
            <c:numRef>
              <c:f>Post_Dupont!$B$2:$P$2</c:f>
              <c:numCache>
                <c:formatCode>m/d/yyyy</c:formatCode>
                <c:ptCount val="15"/>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pt idx="14">
                  <c:v>34700</c:v>
                </c:pt>
              </c:numCache>
            </c:numRef>
          </c:cat>
          <c:val>
            <c:numRef>
              <c:f>Post_Dupont!$B$6:$P$6</c:f>
              <c:numCache>
                <c:formatCode>General</c:formatCode>
                <c:ptCount val="15"/>
                <c:pt idx="0">
                  <c:v>3.3644060094397044</c:v>
                </c:pt>
                <c:pt idx="1">
                  <c:v>4.5447807157690274</c:v>
                </c:pt>
                <c:pt idx="2">
                  <c:v>5.0361256723623438</c:v>
                </c:pt>
                <c:pt idx="3">
                  <c:v>6.8011137500923464</c:v>
                </c:pt>
                <c:pt idx="4">
                  <c:v>6.3252368885880754</c:v>
                </c:pt>
                <c:pt idx="5">
                  <c:v>6.6274024824413473</c:v>
                </c:pt>
                <c:pt idx="6">
                  <c:v>6.6811877847140231</c:v>
                </c:pt>
                <c:pt idx="7">
                  <c:v>6.3754901415243097</c:v>
                </c:pt>
                <c:pt idx="8">
                  <c:v>6.5266210490530074</c:v>
                </c:pt>
                <c:pt idx="9">
                  <c:v>5.5065989029647584</c:v>
                </c:pt>
                <c:pt idx="10">
                  <c:v>4.1409229214660854</c:v>
                </c:pt>
                <c:pt idx="11">
                  <c:v>4.2308463054139978</c:v>
                </c:pt>
                <c:pt idx="12">
                  <c:v>3.386775664244694</c:v>
                </c:pt>
                <c:pt idx="13">
                  <c:v>5.4643426124428025</c:v>
                </c:pt>
                <c:pt idx="14">
                  <c:v>6.4484004988963592</c:v>
                </c:pt>
              </c:numCache>
            </c:numRef>
          </c:val>
        </c:ser>
        <c:marker val="1"/>
        <c:axId val="93867392"/>
        <c:axId val="94156288"/>
      </c:lineChart>
      <c:dateAx>
        <c:axId val="93867392"/>
        <c:scaling>
          <c:orientation val="minMax"/>
        </c:scaling>
        <c:axPos val="b"/>
        <c:numFmt formatCode="m/d/yyyy" sourceLinked="1"/>
        <c:tickLblPos val="nextTo"/>
        <c:crossAx val="94156288"/>
        <c:crosses val="autoZero"/>
        <c:auto val="1"/>
        <c:lblOffset val="100"/>
      </c:dateAx>
      <c:valAx>
        <c:axId val="94156288"/>
        <c:scaling>
          <c:orientation val="minMax"/>
        </c:scaling>
        <c:axPos val="l"/>
        <c:majorGridlines/>
        <c:numFmt formatCode="General" sourceLinked="1"/>
        <c:tickLblPos val="nextTo"/>
        <c:crossAx val="93867392"/>
        <c:crosses val="autoZero"/>
        <c:crossBetween val="between"/>
      </c:valAx>
    </c:plotArea>
    <c:legend>
      <c:legendPos val="r"/>
      <c:layout>
        <c:manualLayout>
          <c:xMode val="edge"/>
          <c:yMode val="edge"/>
          <c:x val="0.36541666666666717"/>
          <c:y val="0.85844374534014667"/>
          <c:w val="0.31366799247345317"/>
          <c:h val="0.11136513247622352"/>
        </c:manualLayout>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6/29/2009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6/29/2009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Implicit assumption that the NPV reflects</a:t>
            </a:r>
            <a:r>
              <a:rPr lang="en-US" baseline="0" dirty="0" smtClean="0"/>
              <a:t> market value</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Rot="1" noChangeAspect="1" noChangeArrowheads="1" noTextEdit="1"/>
          </p:cNvSpPr>
          <p:nvPr>
            <p:ph type="sldImg"/>
          </p:nvPr>
        </p:nvSpPr>
        <p:spPr>
          <a:ln/>
        </p:spPr>
      </p:sp>
      <p:sp>
        <p:nvSpPr>
          <p:cNvPr id="649219" name="Rectangle 3"/>
          <p:cNvSpPr>
            <a:spLocks noGrp="1" noChangeArrowheads="1"/>
          </p:cNvSpPr>
          <p:nvPr>
            <p:ph type="body" idx="1"/>
          </p:nvPr>
        </p:nvSpPr>
        <p:spPr/>
        <p:txBody>
          <a:bodyPr lIns="89538" tIns="44769" rIns="89538" bIns="44769"/>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lIns="89538" tIns="44769" rIns="89538" bIns="44769"/>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170 ff.</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lIns="89538" tIns="44769" rIns="89538" bIns="44769"/>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1.bin"/><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a:bodyPr>
          <a:lstStyle/>
          <a:p>
            <a:r>
              <a:rPr lang="en-US" dirty="0" smtClean="0"/>
              <a:t>Value Creation</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Valuation</a:t>
            </a:r>
          </a:p>
          <a:p>
            <a:pPr marL="342900" indent="-342900"/>
            <a:endParaRPr lang="en-US" dirty="0"/>
          </a:p>
        </p:txBody>
      </p:sp>
      <p:sp>
        <p:nvSpPr>
          <p:cNvPr id="7" name="Slide Number Placeholder 6"/>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457200"/>
          </a:xfrm>
        </p:spPr>
        <p:txBody>
          <a:bodyPr>
            <a:normAutofit fontScale="90000"/>
          </a:bodyPr>
          <a:lstStyle/>
          <a:p>
            <a:pPr lvl="0"/>
            <a:r>
              <a:rPr lang="en-US" dirty="0" smtClean="0"/>
              <a:t>Alternative Approach to Decomposing Profitability</a:t>
            </a:r>
            <a:br>
              <a:rPr lang="en-US" dirty="0" smtClean="0"/>
            </a:b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4800" y="1447800"/>
            <a:ext cx="8503920" cy="5105400"/>
          </a:xfrm>
        </p:spPr>
        <p:txBody>
          <a:bodyPr>
            <a:normAutofit fontScale="77500" lnSpcReduction="20000"/>
          </a:bodyPr>
          <a:lstStyle/>
          <a:p>
            <a:pPr>
              <a:lnSpc>
                <a:spcPct val="110000"/>
              </a:lnSpc>
            </a:pPr>
            <a:r>
              <a:rPr lang="en-US" dirty="0" smtClean="0"/>
              <a:t>ROE = NOPLAT/Equity – (NIAT)/Equity</a:t>
            </a:r>
            <a:br>
              <a:rPr lang="en-US" dirty="0" smtClean="0"/>
            </a:br>
            <a:r>
              <a:rPr lang="en-US" dirty="0" smtClean="0"/>
              <a:t>         = (NOPLAT/ IC)x(IC/NE) – (NIAT/ND)x(ND/NE)</a:t>
            </a:r>
            <a:br>
              <a:rPr lang="en-US" dirty="0" smtClean="0"/>
            </a:br>
            <a:r>
              <a:rPr lang="en-US" dirty="0" smtClean="0"/>
              <a:t>         = (NOPLAT/IC)+(1+ND/NE)] – (NIAT/ND)x(ND/NE) </a:t>
            </a:r>
            <a:br>
              <a:rPr lang="en-US" dirty="0" smtClean="0"/>
            </a:br>
            <a:r>
              <a:rPr lang="en-US" dirty="0" smtClean="0"/>
              <a:t>         = NOPLAT/IC + (NOPLAT/IC – NIAT/ND)x(ND/NE)</a:t>
            </a:r>
            <a:br>
              <a:rPr lang="en-US" dirty="0" smtClean="0"/>
            </a:br>
            <a:r>
              <a:rPr lang="en-US" dirty="0" smtClean="0"/>
              <a:t>         = ROIC+ (Spread) x </a:t>
            </a:r>
            <a:r>
              <a:rPr lang="en-US" dirty="0" err="1" smtClean="0"/>
              <a:t>NetFinLev</a:t>
            </a:r>
            <a:r>
              <a:rPr lang="en-US" dirty="0" smtClean="0"/>
              <a:t>, where</a:t>
            </a:r>
          </a:p>
          <a:p>
            <a:pPr>
              <a:lnSpc>
                <a:spcPct val="110000"/>
              </a:lnSpc>
            </a:pPr>
            <a:r>
              <a:rPr lang="en-US" dirty="0" smtClean="0"/>
              <a:t>The terms are defined as follows:</a:t>
            </a:r>
          </a:p>
          <a:p>
            <a:pPr lvl="1">
              <a:lnSpc>
                <a:spcPct val="110000"/>
              </a:lnSpc>
            </a:pPr>
            <a:r>
              <a:rPr lang="en-US" dirty="0" smtClean="0"/>
              <a:t>Net Fin Lev = Net Debt/Equity</a:t>
            </a:r>
          </a:p>
          <a:p>
            <a:pPr lvl="1">
              <a:lnSpc>
                <a:spcPct val="110000"/>
              </a:lnSpc>
            </a:pPr>
            <a:r>
              <a:rPr lang="en-US" dirty="0" smtClean="0"/>
              <a:t>ROIC = NOPLAT/IC</a:t>
            </a:r>
          </a:p>
          <a:p>
            <a:pPr lvl="1">
              <a:lnSpc>
                <a:spcPct val="110000"/>
              </a:lnSpc>
            </a:pPr>
            <a:r>
              <a:rPr lang="en-US" dirty="0" smtClean="0"/>
              <a:t>Effective </a:t>
            </a:r>
            <a:r>
              <a:rPr lang="en-US" dirty="0" err="1" smtClean="0"/>
              <a:t>Int</a:t>
            </a:r>
            <a:r>
              <a:rPr lang="en-US" dirty="0" smtClean="0"/>
              <a:t> Rate after tax = NIAT/ND</a:t>
            </a:r>
          </a:p>
          <a:p>
            <a:pPr lvl="1">
              <a:lnSpc>
                <a:spcPct val="110000"/>
              </a:lnSpc>
            </a:pPr>
            <a:r>
              <a:rPr lang="en-US" dirty="0" smtClean="0"/>
              <a:t>Spread = (ROIC– Effective </a:t>
            </a:r>
            <a:r>
              <a:rPr lang="en-US" dirty="0" err="1" smtClean="0"/>
              <a:t>Int</a:t>
            </a:r>
            <a:r>
              <a:rPr lang="en-US" dirty="0" smtClean="0"/>
              <a:t> Rate after tax)</a:t>
            </a:r>
          </a:p>
          <a:p>
            <a:pPr>
              <a:lnSpc>
                <a:spcPct val="110000"/>
              </a:lnSpc>
            </a:pPr>
            <a:r>
              <a:rPr lang="en-US" dirty="0" smtClean="0"/>
              <a:t>Alternatively, ROIC = ROE – Spread x </a:t>
            </a:r>
            <a:r>
              <a:rPr lang="en-US" dirty="0" err="1" smtClean="0"/>
              <a:t>NetFinLev</a:t>
            </a:r>
            <a:endParaRPr lang="en-US" dirty="0" smtClean="0"/>
          </a:p>
          <a:p>
            <a:pPr>
              <a:lnSpc>
                <a:spcPct val="110000"/>
              </a:lnSpc>
            </a:pPr>
            <a:r>
              <a:rPr lang="en-US" dirty="0" smtClean="0"/>
              <a:t>ROIC = NOPLAT/Sales  x  Sales/IC</a:t>
            </a:r>
            <a:br>
              <a:rPr lang="en-US" dirty="0" smtClean="0"/>
            </a:br>
            <a:r>
              <a:rPr lang="en-US" dirty="0" smtClean="0"/>
              <a:t>           = (1-Cash tax rate) x EBITA/Sales x Sales/IC</a:t>
            </a:r>
          </a:p>
          <a:p>
            <a:pPr>
              <a:lnSpc>
                <a:spcPct val="110000"/>
              </a:lnSpc>
            </a:pPr>
            <a:r>
              <a:rPr lang="en-US" dirty="0" smtClean="0"/>
              <a:t>Using this, ROE can be decomposed as Operating Margin (NOPLAT/Sales) </a:t>
            </a:r>
            <a:r>
              <a:rPr lang="en-US" i="1" dirty="0" smtClean="0"/>
              <a:t>times</a:t>
            </a:r>
            <a:r>
              <a:rPr lang="en-US" dirty="0" smtClean="0"/>
              <a:t> Operating Efficiency (Sales/IC) </a:t>
            </a:r>
            <a:r>
              <a:rPr lang="en-US" i="1" dirty="0" smtClean="0"/>
              <a:t>less</a:t>
            </a:r>
            <a:r>
              <a:rPr lang="en-US" dirty="0" smtClean="0"/>
              <a:t> Leverage Advantage (Spread x </a:t>
            </a:r>
            <a:r>
              <a:rPr lang="en-US" dirty="0" err="1" smtClean="0"/>
              <a:t>NetFinLev</a:t>
            </a:r>
            <a:r>
              <a:rPr lang="en-US" dirty="0" smtClean="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Margin and Asset Utilization for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graphicFrame>
        <p:nvGraphicFramePr>
          <p:cNvPr id="5" name="Content Placeholder 4"/>
          <p:cNvGraphicFramePr>
            <a:graphicFrameLocks noGrp="1"/>
          </p:cNvGraphicFramePr>
          <p:nvPr>
            <p:ph sz="quarter" idx="13"/>
          </p:nvPr>
        </p:nvGraphicFramePr>
        <p:xfrm>
          <a:off x="301625" y="1371600"/>
          <a:ext cx="8504238"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09600" y="6324600"/>
            <a:ext cx="7620000" cy="381000"/>
          </a:xfrm>
          <a:prstGeom prst="rect">
            <a:avLst/>
          </a:prstGeom>
          <a:noFill/>
        </p:spPr>
        <p:txBody>
          <a:bodyPr wrap="square" rtlCol="0">
            <a:spAutoFit/>
          </a:bodyPr>
          <a:lstStyle/>
          <a:p>
            <a:r>
              <a:rPr lang="en-US" dirty="0" smtClean="0"/>
              <a:t>The correlation between the two series is -0.25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ROIC </a:t>
            </a:r>
            <a:r>
              <a:rPr lang="en-US" dirty="0" err="1" smtClean="0"/>
              <a:t>vs</a:t>
            </a:r>
            <a:r>
              <a:rPr lang="en-US" dirty="0" smtClean="0"/>
              <a:t> Cost of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92500" lnSpcReduction="10000"/>
          </a:bodyPr>
          <a:lstStyle/>
          <a:p>
            <a:r>
              <a:rPr lang="en-US" dirty="0" smtClean="0"/>
              <a:t>To what should we compare ROIC?</a:t>
            </a:r>
          </a:p>
          <a:p>
            <a:r>
              <a:rPr lang="en-US" dirty="0" smtClean="0"/>
              <a:t>Investors have a choice between investing in a given firm and investing in other traded assets elsewhere of comparable risk.</a:t>
            </a:r>
          </a:p>
          <a:p>
            <a:r>
              <a:rPr lang="en-US" dirty="0" smtClean="0"/>
              <a:t>In order for it to be worth the investor’s while to invest in this stock, s/he should obtain a return at least as large as the return available elsewhere.</a:t>
            </a:r>
          </a:p>
          <a:p>
            <a:r>
              <a:rPr lang="en-US" dirty="0" smtClean="0"/>
              <a:t>This alternative return is called the cost of capital.</a:t>
            </a:r>
          </a:p>
          <a:p>
            <a:r>
              <a:rPr lang="en-US" dirty="0" smtClean="0"/>
              <a:t>In competitive markets, this is what investors will demand as compensation for investing in a given firm.</a:t>
            </a:r>
          </a:p>
          <a:p>
            <a:r>
              <a:rPr lang="en-US" dirty="0" smtClean="0"/>
              <a:t>Thus, if ROIC &gt; Cost of Capital, the manager is adding value.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Maximize ROIC</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381000" y="1447800"/>
            <a:ext cx="8503920" cy="2819400"/>
          </a:xfrm>
        </p:spPr>
        <p:txBody>
          <a:bodyPr>
            <a:normAutofit fontScale="85000" lnSpcReduction="10000"/>
          </a:bodyPr>
          <a:lstStyle/>
          <a:p>
            <a:r>
              <a:rPr lang="en-US" dirty="0" smtClean="0"/>
              <a:t>That is, the cost of capital should be the hurdle rate for the manager and all investments should be undertaken, as long as ROIC &gt; the cost of capital.</a:t>
            </a:r>
          </a:p>
          <a:p>
            <a:r>
              <a:rPr lang="en-US" dirty="0" smtClean="0"/>
              <a:t>But does it make sense to compare ROIC to cost of capital?</a:t>
            </a:r>
          </a:p>
          <a:p>
            <a:r>
              <a:rPr lang="en-US" dirty="0" smtClean="0"/>
              <a:t>Wouldn’t ROIC increase by closing down the least profitable stores even if they do earn more than the cost of capital?</a:t>
            </a:r>
          </a:p>
          <a:p>
            <a:r>
              <a:rPr lang="en-US" dirty="0" smtClean="0"/>
              <a:t>Consider the following example:</a:t>
            </a:r>
          </a:p>
          <a:p>
            <a:endParaRPr lang="en-US" dirty="0"/>
          </a:p>
        </p:txBody>
      </p:sp>
      <p:graphicFrame>
        <p:nvGraphicFramePr>
          <p:cNvPr id="5" name="Table 4"/>
          <p:cNvGraphicFramePr>
            <a:graphicFrameLocks noGrp="1"/>
          </p:cNvGraphicFramePr>
          <p:nvPr/>
        </p:nvGraphicFramePr>
        <p:xfrm>
          <a:off x="1447796" y="4038600"/>
          <a:ext cx="6705603" cy="2365375"/>
        </p:xfrm>
        <a:graphic>
          <a:graphicData uri="http://schemas.openxmlformats.org/drawingml/2006/table">
            <a:tbl>
              <a:tblPr/>
              <a:tblGrid>
                <a:gridCol w="2057404"/>
                <a:gridCol w="685800"/>
                <a:gridCol w="762000"/>
                <a:gridCol w="914400"/>
                <a:gridCol w="1066800"/>
                <a:gridCol w="1219199"/>
              </a:tblGrid>
              <a:tr h="533400">
                <a:tc>
                  <a:txBody>
                    <a:bodyPr/>
                    <a:lstStyle/>
                    <a:p>
                      <a:pPr algn="l" fontAlgn="b"/>
                      <a:endParaRPr lang="en-US" sz="2000" b="0" i="0" u="none" strike="noStrike" dirty="0">
                        <a:solidFill>
                          <a:srgbClr val="000000"/>
                        </a:solidFill>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latin typeface="Calibri"/>
                        </a:rPr>
                        <a:t>ROIC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latin typeface="Calibri"/>
                        </a:rPr>
                        <a:t>WACC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latin typeface="Calibri"/>
                        </a:rPr>
                        <a:t>Spread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latin typeface="Calibri"/>
                        </a:rPr>
                        <a:t>Invested Capital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latin typeface="Calibri"/>
                        </a:rPr>
                        <a:t>Economic Profit</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r>
              <a:tr h="152400">
                <a:tc>
                  <a:txBody>
                    <a:bodyPr/>
                    <a:lstStyle/>
                    <a:p>
                      <a:pPr algn="l" fontAlgn="b"/>
                      <a:endParaRPr lang="en-US" sz="2000" b="0" i="0" u="none" strike="noStrike" dirty="0">
                        <a:solidFill>
                          <a:srgbClr val="000000"/>
                        </a:solidFill>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US" sz="20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US" sz="20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US" sz="20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US" sz="20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US" sz="20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r>
              <a:tr h="406400">
                <a:tc>
                  <a:txBody>
                    <a:bodyPr/>
                    <a:lstStyle/>
                    <a:p>
                      <a:pPr algn="l" fontAlgn="b"/>
                      <a:r>
                        <a:rPr lang="en-US" sz="2000" b="0" i="0" u="none" strike="noStrike" dirty="0">
                          <a:solidFill>
                            <a:srgbClr val="000000"/>
                          </a:solidFill>
                          <a:latin typeface="Calibri"/>
                        </a:rPr>
                        <a:t>Without low return store</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8000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720</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r>
              <a:tr h="406400">
                <a:tc>
                  <a:txBody>
                    <a:bodyPr/>
                    <a:lstStyle/>
                    <a:p>
                      <a:pPr algn="l" fontAlgn="b"/>
                      <a:r>
                        <a:rPr lang="en-US" sz="2000" b="0" i="0" u="none" strike="noStrike" dirty="0">
                          <a:solidFill>
                            <a:srgbClr val="000000"/>
                          </a:solidFill>
                          <a:latin typeface="Calibri"/>
                        </a:rPr>
                        <a:t>Low return store</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80</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400">
                <a:tc>
                  <a:txBody>
                    <a:bodyPr/>
                    <a:lstStyle/>
                    <a:p>
                      <a:pPr algn="l" fontAlgn="b"/>
                      <a:r>
                        <a:rPr lang="en-US" sz="2000" b="0" i="0" u="none" strike="noStrike" dirty="0">
                          <a:solidFill>
                            <a:srgbClr val="000000"/>
                          </a:solidFill>
                          <a:latin typeface="Calibri"/>
                        </a:rPr>
                        <a:t>Entire Company</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Calibri"/>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Calibri"/>
                        </a:rPr>
                        <a:t>10000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latin typeface="Calibri"/>
                        </a:rPr>
                        <a:t>800</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Maximize ROIC</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304800" y="1447800"/>
            <a:ext cx="8503920" cy="4803648"/>
          </a:xfrm>
        </p:spPr>
        <p:txBody>
          <a:bodyPr/>
          <a:lstStyle/>
          <a:p>
            <a:r>
              <a:rPr lang="en-US" dirty="0" smtClean="0"/>
              <a:t>Even though ROIC is greater if we drop the low return store, Economic Profit actually drops by $80.</a:t>
            </a:r>
          </a:p>
          <a:p>
            <a:r>
              <a:rPr lang="en-US" dirty="0" smtClean="0"/>
              <a:t>Hence we see that ROIC should not automatically be sought to be maximized; maximizing ROIC can decrease economic profit.</a:t>
            </a:r>
          </a:p>
          <a:p>
            <a:r>
              <a:rPr lang="en-US" dirty="0" smtClean="0"/>
              <a:t>Economic Profit is the return on invested capital above and beyond what can be obtained by investing in traded securities.</a:t>
            </a:r>
          </a:p>
          <a:p>
            <a:r>
              <a:rPr lang="en-US" dirty="0" smtClean="0"/>
              <a:t>If we seek to maximize investor wealth, we should maximize Economic Profit.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Investing now; recouping later</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13"/>
          </p:nvPr>
        </p:nvSpPr>
        <p:spPr>
          <a:xfrm>
            <a:off x="304800" y="1447800"/>
            <a:ext cx="8503920" cy="4803648"/>
          </a:xfrm>
        </p:spPr>
        <p:txBody>
          <a:bodyPr>
            <a:normAutofit lnSpcReduction="10000"/>
          </a:bodyPr>
          <a:lstStyle/>
          <a:p>
            <a:r>
              <a:rPr lang="en-US" dirty="0" smtClean="0"/>
              <a:t>What if increasing investment now will lead to higher economic profit later on?</a:t>
            </a:r>
          </a:p>
          <a:p>
            <a:r>
              <a:rPr lang="en-US" dirty="0" smtClean="0"/>
              <a:t>How do we compare lower present economic profit against future economic profit?</a:t>
            </a:r>
          </a:p>
          <a:p>
            <a:r>
              <a:rPr lang="en-US" dirty="0" smtClean="0"/>
              <a:t>We already know that the right investment decision is to invest as long as NPV or the discounted present value of future cashflows less the initial investment is positive.</a:t>
            </a:r>
          </a:p>
          <a:p>
            <a:r>
              <a:rPr lang="en-US" dirty="0" smtClean="0"/>
              <a:t>It turns out that the way to evaluate economic profit over time is also to discount it to the present.  In fact, discounted economic profit is exactly equal to NPV.</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Value Added (EVA)</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228600" y="1447800"/>
            <a:ext cx="8686800" cy="5181600"/>
          </a:xfrm>
        </p:spPr>
        <p:txBody>
          <a:bodyPr>
            <a:normAutofit fontScale="70000" lnSpcReduction="20000"/>
          </a:bodyPr>
          <a:lstStyle/>
          <a:p>
            <a:r>
              <a:rPr lang="en-US" dirty="0" smtClean="0"/>
              <a:t>Economic Profit or EVA measures annual value added by the manager over and above the cost of tying up resources.</a:t>
            </a:r>
          </a:p>
          <a:p>
            <a:r>
              <a:rPr lang="en-US" dirty="0" err="1" smtClean="0"/>
              <a:t>EVA</a:t>
            </a:r>
            <a:r>
              <a:rPr lang="en-US" baseline="-25000" dirty="0" err="1" smtClean="0"/>
              <a:t>n</a:t>
            </a:r>
            <a:r>
              <a:rPr lang="en-US" dirty="0" smtClean="0"/>
              <a:t> = </a:t>
            </a:r>
            <a:r>
              <a:rPr lang="en-US" dirty="0" smtClean="0"/>
              <a:t>EBIT(1-t) – Dollar Cost of </a:t>
            </a:r>
            <a:r>
              <a:rPr lang="en-US" dirty="0" smtClean="0"/>
              <a:t>capital</a:t>
            </a:r>
            <a:br>
              <a:rPr lang="en-US" dirty="0" smtClean="0"/>
            </a:br>
            <a:r>
              <a:rPr lang="en-US" dirty="0" smtClean="0"/>
              <a:t>	 = </a:t>
            </a:r>
            <a:r>
              <a:rPr lang="en-US" dirty="0" err="1" smtClean="0"/>
              <a:t>C</a:t>
            </a:r>
            <a:r>
              <a:rPr lang="en-US" baseline="-25000" dirty="0" err="1" smtClean="0"/>
              <a:t>n</a:t>
            </a:r>
            <a:r>
              <a:rPr lang="en-US" dirty="0" smtClean="0"/>
              <a:t> </a:t>
            </a:r>
            <a:r>
              <a:rPr lang="en-US" dirty="0" smtClean="0"/>
              <a:t>– Depreciation – </a:t>
            </a:r>
            <a:r>
              <a:rPr lang="en-US" dirty="0" smtClean="0"/>
              <a:t>r*I</a:t>
            </a:r>
            <a:r>
              <a:rPr lang="en-US" baseline="-25000" dirty="0" smtClean="0"/>
              <a:t>n-1</a:t>
            </a:r>
            <a:r>
              <a:rPr lang="en-US" dirty="0" smtClean="0"/>
              <a:t> </a:t>
            </a:r>
            <a:r>
              <a:rPr lang="en-US" dirty="0" smtClean="0"/>
              <a:t>in </a:t>
            </a:r>
            <a:r>
              <a:rPr lang="en-US" dirty="0" smtClean="0"/>
              <a:t>period n, where </a:t>
            </a:r>
          </a:p>
          <a:p>
            <a:pPr lvl="1"/>
            <a:r>
              <a:rPr lang="en-US" dirty="0" err="1" smtClean="0"/>
              <a:t>C</a:t>
            </a:r>
            <a:r>
              <a:rPr lang="en-US" baseline="-25000" dirty="0" err="1" smtClean="0"/>
              <a:t>n</a:t>
            </a:r>
            <a:r>
              <a:rPr lang="en-US" baseline="-25000" dirty="0" smtClean="0"/>
              <a:t> </a:t>
            </a:r>
            <a:r>
              <a:rPr lang="en-US" dirty="0" smtClean="0"/>
              <a:t> = </a:t>
            </a:r>
            <a:r>
              <a:rPr lang="en-US" dirty="0" err="1" smtClean="0"/>
              <a:t>cashflow</a:t>
            </a:r>
            <a:r>
              <a:rPr lang="en-US" dirty="0" smtClean="0"/>
              <a:t> in period n</a:t>
            </a:r>
          </a:p>
          <a:p>
            <a:pPr lvl="1"/>
            <a:r>
              <a:rPr lang="en-US" dirty="0" smtClean="0"/>
              <a:t>r = cost of capital for project</a:t>
            </a:r>
          </a:p>
          <a:p>
            <a:pPr lvl="1"/>
            <a:r>
              <a:rPr lang="en-US" dirty="0" smtClean="0"/>
              <a:t>I</a:t>
            </a:r>
            <a:r>
              <a:rPr lang="en-US" baseline="-25000" dirty="0" smtClean="0"/>
              <a:t>n-1</a:t>
            </a:r>
            <a:r>
              <a:rPr lang="en-US" dirty="0" smtClean="0"/>
              <a:t> = amt of capital allocated to the project at date </a:t>
            </a:r>
            <a:r>
              <a:rPr lang="en-US" dirty="0" smtClean="0"/>
              <a:t>n-1</a:t>
            </a:r>
          </a:p>
          <a:p>
            <a:r>
              <a:rPr lang="en-US" dirty="0" smtClean="0"/>
              <a:t>A variant of EVA can be defined as NOPLAT – Dollar Cost of Capital</a:t>
            </a:r>
            <a:br>
              <a:rPr lang="en-US" dirty="0" smtClean="0"/>
            </a:br>
            <a:r>
              <a:rPr lang="en-US" dirty="0" smtClean="0"/>
              <a:t>= (IC*ROIC) – (IC*WACC) = IC*(ROIC-WACC).</a:t>
            </a:r>
          </a:p>
          <a:p>
            <a:r>
              <a:rPr lang="en-US" dirty="0" smtClean="0"/>
              <a:t>This formulation points out that value is added only if ROIC&gt;WACC.</a:t>
            </a:r>
            <a:endParaRPr lang="en-US" dirty="0" smtClean="0"/>
          </a:p>
          <a:p>
            <a:r>
              <a:rPr lang="en-US" dirty="0" smtClean="0"/>
              <a:t>The NPV of the cashflows </a:t>
            </a:r>
            <a:r>
              <a:rPr lang="en-US" dirty="0" err="1" smtClean="0"/>
              <a:t>C</a:t>
            </a:r>
            <a:r>
              <a:rPr lang="en-US" baseline="-25000" dirty="0" err="1" smtClean="0"/>
              <a:t>n</a:t>
            </a:r>
            <a:r>
              <a:rPr lang="en-US" baseline="-25000" dirty="0" smtClean="0"/>
              <a:t> </a:t>
            </a:r>
            <a:r>
              <a:rPr lang="en-US" dirty="0" smtClean="0"/>
              <a:t> is equal to the present value of </a:t>
            </a:r>
            <a:r>
              <a:rPr lang="en-US" dirty="0" err="1" smtClean="0"/>
              <a:t>EVA</a:t>
            </a:r>
            <a:r>
              <a:rPr lang="en-US" baseline="-25000" dirty="0" err="1" smtClean="0"/>
              <a:t>n</a:t>
            </a:r>
            <a:r>
              <a:rPr lang="en-US" dirty="0" err="1" smtClean="0"/>
              <a:t>.</a:t>
            </a:r>
            <a:endParaRPr lang="en-US" dirty="0" smtClean="0"/>
          </a:p>
          <a:p>
            <a:r>
              <a:rPr lang="en-US" dirty="0" smtClean="0"/>
              <a:t>The NPV of the project is independent of the depreciation schedule; however, the </a:t>
            </a:r>
            <a:r>
              <a:rPr lang="en-US" dirty="0" err="1" smtClean="0"/>
              <a:t>EVA</a:t>
            </a:r>
            <a:r>
              <a:rPr lang="en-US" baseline="-25000" dirty="0" err="1" smtClean="0"/>
              <a:t>n</a:t>
            </a:r>
            <a:r>
              <a:rPr lang="en-US" dirty="0" smtClean="0"/>
              <a:t> for period n will be correct only if I</a:t>
            </a:r>
            <a:r>
              <a:rPr lang="en-US" baseline="-25000" dirty="0" smtClean="0"/>
              <a:t>n-1</a:t>
            </a:r>
            <a:r>
              <a:rPr lang="en-US" dirty="0" smtClean="0"/>
              <a:t> and depreciation are measured correctly.</a:t>
            </a:r>
          </a:p>
          <a:p>
            <a:r>
              <a:rPr lang="en-US" dirty="0" smtClean="0"/>
              <a:t>If the cashflow and EVA approaches both give the same answer, why do we need to use EVA?</a:t>
            </a:r>
          </a:p>
          <a:p>
            <a:r>
              <a:rPr lang="en-US" dirty="0" smtClean="0"/>
              <a:t>If the rights to projects can be sold immediately, the firm can recover the NPV of the project immediately; however, usually they are not.  In this case, we might want to compensate the manager over the life of the project in proportion to the economic value added each period.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 </a:t>
            </a:r>
            <a:r>
              <a:rPr lang="en-US" dirty="0" err="1" smtClean="0"/>
              <a:t>vs</a:t>
            </a:r>
            <a:r>
              <a:rPr lang="en-US" dirty="0" smtClean="0"/>
              <a:t> NPV: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a:xfrm>
            <a:off x="381000" y="1295400"/>
            <a:ext cx="8503920" cy="1219200"/>
          </a:xfrm>
        </p:spPr>
        <p:txBody>
          <a:bodyPr>
            <a:normAutofit fontScale="85000" lnSpcReduction="20000"/>
          </a:bodyPr>
          <a:lstStyle/>
          <a:p>
            <a:r>
              <a:rPr lang="en-US" dirty="0" smtClean="0"/>
              <a:t>An investment requires an upfront investment of $250m. and generates a net income of $35m. each year.  </a:t>
            </a:r>
            <a:r>
              <a:rPr lang="en-US" dirty="0" smtClean="0"/>
              <a:t>Depreciation is zero.  If </a:t>
            </a:r>
            <a:r>
              <a:rPr lang="en-US" dirty="0" smtClean="0"/>
              <a:t>the cost of capital is 10%, should the investment be made?</a:t>
            </a:r>
          </a:p>
          <a:p>
            <a:endParaRPr lang="en-US" dirty="0"/>
          </a:p>
        </p:txBody>
      </p:sp>
      <p:pic>
        <p:nvPicPr>
          <p:cNvPr id="5" name="Picture 6" descr="BD_06ex02s"/>
          <p:cNvPicPr>
            <a:picLocks noChangeAspect="1" noChangeArrowheads="1"/>
          </p:cNvPicPr>
          <p:nvPr/>
        </p:nvPicPr>
        <p:blipFill>
          <a:blip r:embed="rId4" cstate="print"/>
          <a:srcRect r="1706" b="24643"/>
          <a:stretch>
            <a:fillRect/>
          </a:stretch>
        </p:blipFill>
        <p:spPr bwMode="auto">
          <a:xfrm>
            <a:off x="914400" y="2514600"/>
            <a:ext cx="7391400" cy="2117175"/>
          </a:xfrm>
          <a:prstGeom prst="rect">
            <a:avLst/>
          </a:prstGeom>
          <a:noFill/>
        </p:spPr>
      </p:pic>
      <p:sp>
        <p:nvSpPr>
          <p:cNvPr id="6" name="Content Placeholder 3"/>
          <p:cNvSpPr txBox="1">
            <a:spLocks/>
          </p:cNvSpPr>
          <p:nvPr/>
        </p:nvSpPr>
        <p:spPr>
          <a:xfrm>
            <a:off x="228600" y="4648200"/>
            <a:ext cx="8503920" cy="2057400"/>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The PV of the EVA is 35/0.10 – 250 = $100m. </a:t>
            </a:r>
            <a:r>
              <a:rPr lang="en-US" sz="2700" dirty="0" smtClean="0"/>
              <a:t>w</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hich</a:t>
            </a:r>
            <a:r>
              <a:rPr kumimoji="0" lang="en-US" sz="2700" b="0" i="0" u="none" strike="noStrike" kern="1200" cap="none" spc="0" normalizeH="0" noProof="0" dirty="0" smtClean="0">
                <a:ln>
                  <a:noFill/>
                </a:ln>
                <a:solidFill>
                  <a:schemeClr val="tx1"/>
                </a:solidFill>
                <a:effectLst/>
                <a:uLnTx/>
                <a:uFillTx/>
                <a:latin typeface="+mn-lt"/>
                <a:ea typeface="+mn-ea"/>
                <a:cs typeface="+mn-cs"/>
              </a:rPr>
              <a:t> means that the investment is profitable.</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en-US" sz="2700" baseline="0" dirty="0" smtClean="0"/>
          </a:p>
          <a:p>
            <a:pPr marL="274320" indent="-274320">
              <a:spcBef>
                <a:spcPct val="20000"/>
              </a:spcBef>
              <a:buClr>
                <a:schemeClr val="accent1"/>
              </a:buClr>
              <a:buSzPct val="85000"/>
              <a:buFont typeface="Wingdings 2"/>
              <a:buChar char=""/>
              <a:defRPr/>
            </a:pPr>
            <a:r>
              <a:rPr lang="en-US" sz="2800" dirty="0" smtClean="0"/>
              <a:t>The NPV works out to -250 + 35/.10 = $100 and once again, we come to the same conclusion.</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34145" name="Object 1"/>
          <p:cNvGraphicFramePr>
            <a:graphicFrameLocks noChangeAspect="1"/>
          </p:cNvGraphicFramePr>
          <p:nvPr/>
        </p:nvGraphicFramePr>
        <p:xfrm>
          <a:off x="4419600" y="5181600"/>
          <a:ext cx="2514600" cy="692148"/>
        </p:xfrm>
        <a:graphic>
          <a:graphicData uri="http://schemas.openxmlformats.org/presentationml/2006/ole">
            <p:oleObj spid="_x0000_s134145" name="Equation" r:id="rId5" imgW="1434960" imgH="393480" progId="">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 </a:t>
            </a:r>
            <a:r>
              <a:rPr lang="en-US" dirty="0" err="1" smtClean="0"/>
              <a:t>vs</a:t>
            </a:r>
            <a:r>
              <a:rPr lang="en-US" dirty="0" smtClean="0"/>
              <a:t> NPV: Second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pic>
        <p:nvPicPr>
          <p:cNvPr id="5" name="Picture 8" descr="BD_06ex03p"/>
          <p:cNvPicPr>
            <a:picLocks noChangeAspect="1" noChangeArrowheads="1"/>
          </p:cNvPicPr>
          <p:nvPr/>
        </p:nvPicPr>
        <p:blipFill>
          <a:blip r:embed="rId3" cstate="print"/>
          <a:srcRect t="40000" r="-1065"/>
          <a:stretch>
            <a:fillRect/>
          </a:stretch>
        </p:blipFill>
        <p:spPr bwMode="auto">
          <a:xfrm>
            <a:off x="107950" y="1600200"/>
            <a:ext cx="9036050" cy="15144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Example: EVA and NPV</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pic>
        <p:nvPicPr>
          <p:cNvPr id="5" name="Picture 6" descr="BD_06ex03s"/>
          <p:cNvPicPr>
            <a:picLocks noChangeAspect="1" noChangeArrowheads="1"/>
          </p:cNvPicPr>
          <p:nvPr/>
        </p:nvPicPr>
        <p:blipFill>
          <a:blip r:embed="rId3" cstate="print"/>
          <a:srcRect/>
          <a:stretch>
            <a:fillRect/>
          </a:stretch>
        </p:blipFill>
        <p:spPr bwMode="auto">
          <a:xfrm>
            <a:off x="1295400" y="1447800"/>
            <a:ext cx="6280150" cy="51530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lstStyle/>
          <a:p>
            <a:pPr lvl="0"/>
            <a:r>
              <a:rPr lang="en-US" dirty="0" smtClean="0"/>
              <a:t>Decomposing the firm into its operating and financing components</a:t>
            </a:r>
          </a:p>
          <a:p>
            <a:pPr lvl="0"/>
            <a:r>
              <a:rPr lang="en-US" dirty="0" smtClean="0"/>
              <a:t>How to use ROIC in Value Creation</a:t>
            </a:r>
          </a:p>
          <a:p>
            <a:pPr lvl="0"/>
            <a:r>
              <a:rPr lang="en-US" dirty="0" smtClean="0"/>
              <a:t>Using the Concept of Economic Value Added</a:t>
            </a:r>
          </a:p>
          <a:p>
            <a:pPr lvl="0"/>
            <a:r>
              <a:rPr lang="en-US" dirty="0" smtClean="0"/>
              <a:t>The difference between Financial Markets </a:t>
            </a:r>
            <a:r>
              <a:rPr lang="en-US" dirty="0" err="1" smtClean="0"/>
              <a:t>vs</a:t>
            </a:r>
            <a:r>
              <a:rPr lang="en-US" dirty="0" smtClean="0"/>
              <a:t> Real Markets</a:t>
            </a:r>
          </a:p>
          <a:p>
            <a:pPr lvl="0"/>
            <a:r>
              <a:rPr lang="en-US" dirty="0" smtClean="0"/>
              <a:t>What is the relationship between Growth and Market Value</a:t>
            </a:r>
          </a:p>
          <a:p>
            <a:pPr lvl="0"/>
            <a:r>
              <a:rPr lang="en-US" dirty="0" smtClean="0"/>
              <a:t>Relating EVA to FCF </a:t>
            </a:r>
          </a:p>
          <a:p>
            <a:pPr lvl="0"/>
            <a:r>
              <a:rPr lang="en-US" dirty="0" smtClean="0"/>
              <a:t>Developing the Zen Formula </a:t>
            </a:r>
            <a:r>
              <a:rPr lang="en-US" smtClean="0"/>
              <a:t>for Valuation</a:t>
            </a:r>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Markets and Real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85000" lnSpcReduction="10000"/>
          </a:bodyPr>
          <a:lstStyle/>
          <a:p>
            <a:r>
              <a:rPr lang="en-US" dirty="0" smtClean="0"/>
              <a:t>In the real market, the decision rule is simple:</a:t>
            </a:r>
          </a:p>
          <a:p>
            <a:r>
              <a:rPr lang="en-US" dirty="0" smtClean="0"/>
              <a:t>Choose strategies or make operational decisions that maximize the present value of future cash flow or future economic profit.</a:t>
            </a:r>
          </a:p>
          <a:p>
            <a:r>
              <a:rPr lang="en-US" dirty="0" smtClean="0"/>
              <a:t>The more you can invest at returns above the cost of capital, the more value you create (growth creates more value as long as the return on capital exceeds the cost of capital).</a:t>
            </a:r>
          </a:p>
          <a:p>
            <a:r>
              <a:rPr lang="en-US" dirty="0" smtClean="0"/>
              <a:t>You should select strategies that maximize the present value of expected cash flows or economic profit – the answer is always the same.</a:t>
            </a:r>
          </a:p>
          <a:p>
            <a:r>
              <a:rPr lang="en-US" dirty="0" smtClean="0"/>
              <a:t>How is a manager to use the information in financial markets?</a:t>
            </a:r>
          </a:p>
          <a:p>
            <a:r>
              <a:rPr lang="en-US" dirty="0" smtClean="0"/>
              <a:t>Will share prices always go up as long as s/he makes investments that generate positive economic profit?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in Financial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70000" lnSpcReduction="20000"/>
          </a:bodyPr>
          <a:lstStyle/>
          <a:p>
            <a:r>
              <a:rPr lang="en-US" dirty="0" smtClean="0"/>
              <a:t>The answer is, surprisingly – not necessarily!</a:t>
            </a:r>
          </a:p>
          <a:p>
            <a:r>
              <a:rPr lang="en-US" dirty="0" smtClean="0"/>
              <a:t>The value of a company’s shares in the stock market is based on the market’s expectations of future performance (which can deviate from intrinsic value if the market is less than fully informed about the company’s true prospects).</a:t>
            </a:r>
          </a:p>
          <a:p>
            <a:r>
              <a:rPr lang="en-US" dirty="0" smtClean="0"/>
              <a:t>After an initial price is set, the actual returns that shareholders earn depend more on the changes in expectations about the company’s future performance than the actual performance of the company..</a:t>
            </a:r>
          </a:p>
          <a:p>
            <a:r>
              <a:rPr lang="en-US" dirty="0" smtClean="0"/>
              <a:t>For example, if a company is expected to earn 25% on its investment, but only ends up earning 20%, its stock price will drop, even though the company is earning more than its cost of capital.</a:t>
            </a:r>
          </a:p>
          <a:p>
            <a:r>
              <a:rPr lang="en-US" dirty="0" smtClean="0"/>
              <a:t>The rule for the manager is still the same – invest as long as ROIC &gt; Cost of Capital.</a:t>
            </a:r>
          </a:p>
          <a:p>
            <a:r>
              <a:rPr lang="en-US" dirty="0" smtClean="0"/>
              <a:t>However, he can use stock price movements as indications of the market’s evaluation of his actions.</a:t>
            </a:r>
          </a:p>
          <a:p>
            <a:r>
              <a:rPr lang="en-US" dirty="0" smtClean="0"/>
              <a:t>Although he has more information about the firm, the market price is the aggregation of information and opinions of lots of traders – hence he should pay attention to the stock price, as well.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Earnings/NOPLAT and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graphicFrame>
        <p:nvGraphicFramePr>
          <p:cNvPr id="5" name="Content Placeholder 4"/>
          <p:cNvGraphicFramePr>
            <a:graphicFrameLocks noGrp="1"/>
          </p:cNvGraphicFramePr>
          <p:nvPr>
            <p:ph sz="quarter" idx="13"/>
          </p:nvPr>
        </p:nvGraphicFramePr>
        <p:xfrm>
          <a:off x="1981200" y="1371600"/>
          <a:ext cx="6096001" cy="1295400"/>
        </p:xfrm>
        <a:graphic>
          <a:graphicData uri="http://schemas.openxmlformats.org/drawingml/2006/table">
            <a:tbl>
              <a:tblPr/>
              <a:tblGrid>
                <a:gridCol w="1303076"/>
                <a:gridCol w="958585"/>
                <a:gridCol w="958585"/>
                <a:gridCol w="958585"/>
                <a:gridCol w="958585"/>
                <a:gridCol w="958585"/>
              </a:tblGrid>
              <a:tr h="431800">
                <a:tc>
                  <a:txBody>
                    <a:bodyPr/>
                    <a:lstStyle/>
                    <a:p>
                      <a:pPr algn="l" fontAlgn="b"/>
                      <a:r>
                        <a:rPr lang="en-US" sz="2000" b="0" i="0" u="none" strike="noStrike" dirty="0">
                          <a:solidFill>
                            <a:srgbClr val="000000"/>
                          </a:solidFill>
                          <a:latin typeface="Calibri"/>
                        </a:rPr>
                        <a:t>Earnings/Yr</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2</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4</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5</a:t>
                      </a:r>
                    </a:p>
                  </a:txBody>
                  <a:tcPr marL="9525" marR="9525" marT="9525" marB="0" anchor="b">
                    <a:lnL>
                      <a:noFill/>
                    </a:lnL>
                    <a:lnR>
                      <a:noFill/>
                    </a:lnR>
                    <a:lnT>
                      <a:noFill/>
                    </a:lnT>
                    <a:lnB>
                      <a:noFill/>
                    </a:lnB>
                  </a:tcPr>
                </a:tc>
              </a:tr>
              <a:tr h="431800">
                <a:tc>
                  <a:txBody>
                    <a:bodyPr/>
                    <a:lstStyle/>
                    <a:p>
                      <a:pPr algn="l" fontAlgn="b"/>
                      <a:r>
                        <a:rPr lang="en-US" sz="2000" b="0" i="0" u="none" strike="noStrike" dirty="0">
                          <a:solidFill>
                            <a:srgbClr val="000000"/>
                          </a:solidFill>
                          <a:latin typeface="Calibri"/>
                        </a:rPr>
                        <a:t>Value</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110.3</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115.8</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121.6</a:t>
                      </a:r>
                    </a:p>
                  </a:txBody>
                  <a:tcPr marL="9525" marR="9525" marT="9525" marB="0" anchor="b">
                    <a:lnL>
                      <a:noFill/>
                    </a:lnL>
                    <a:lnR>
                      <a:noFill/>
                    </a:lnR>
                    <a:lnT>
                      <a:noFill/>
                    </a:lnT>
                    <a:lnB>
                      <a:noFill/>
                    </a:lnB>
                  </a:tcPr>
                </a:tc>
              </a:tr>
              <a:tr h="431800">
                <a:tc>
                  <a:txBody>
                    <a:bodyPr/>
                    <a:lstStyle/>
                    <a:p>
                      <a:pPr algn="l" fontAlgn="b"/>
                      <a:r>
                        <a:rPr lang="en-US" sz="2000" b="0" i="0" u="none" strike="noStrike">
                          <a:solidFill>
                            <a:srgbClr val="000000"/>
                          </a:solidFill>
                          <a:latin typeface="Calibri"/>
                        </a:rPr>
                        <a:t>Volume</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110.3</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115.8</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121.6</a:t>
                      </a:r>
                    </a:p>
                  </a:txBody>
                  <a:tcPr marL="9525" marR="9525" marT="9525" marB="0" anchor="b">
                    <a:lnL>
                      <a:noFill/>
                    </a:lnL>
                    <a:lnR>
                      <a:noFill/>
                    </a:lnR>
                    <a:lnT>
                      <a:noFill/>
                    </a:lnT>
                    <a:lnB>
                      <a:noFill/>
                    </a:lnB>
                  </a:tcPr>
                </a:tc>
              </a:tr>
            </a:tbl>
          </a:graphicData>
        </a:graphic>
      </p:graphicFrame>
      <p:sp>
        <p:nvSpPr>
          <p:cNvPr id="6" name="Content Placeholder 3"/>
          <p:cNvSpPr txBox="1">
            <a:spLocks/>
          </p:cNvSpPr>
          <p:nvPr/>
        </p:nvSpPr>
        <p:spPr>
          <a:xfrm>
            <a:off x="304800" y="2743200"/>
            <a:ext cx="8503920" cy="1066800"/>
          </a:xfrm>
          <a:prstGeom prst="rect">
            <a:avLst/>
          </a:prstGeom>
        </p:spPr>
        <p:txBody>
          <a:bodyPr vert="horz">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Here are two firms with the same Net Income each year.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smtClean="0"/>
              <a:t>Would they sell for the same amount?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Depends!  Let’s look at their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cashflow</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Table 6"/>
          <p:cNvGraphicFramePr>
            <a:graphicFrameLocks noGrp="1"/>
          </p:cNvGraphicFramePr>
          <p:nvPr/>
        </p:nvGraphicFramePr>
        <p:xfrm>
          <a:off x="1371600" y="3733800"/>
          <a:ext cx="7543800" cy="2828925"/>
        </p:xfrm>
        <a:graphic>
          <a:graphicData uri="http://schemas.openxmlformats.org/drawingml/2006/table">
            <a:tbl>
              <a:tblPr/>
              <a:tblGrid>
                <a:gridCol w="1885950"/>
                <a:gridCol w="1131570"/>
                <a:gridCol w="1131570"/>
                <a:gridCol w="1131570"/>
                <a:gridCol w="1131570"/>
                <a:gridCol w="1131570"/>
              </a:tblGrid>
              <a:tr h="296333">
                <a:tc>
                  <a:txBody>
                    <a:bodyPr/>
                    <a:lstStyle/>
                    <a:p>
                      <a:pPr algn="l" fontAlgn="b"/>
                      <a:r>
                        <a:rPr lang="en-US" sz="2000" b="0" i="0" u="none" strike="noStrike" dirty="0">
                          <a:solidFill>
                            <a:srgbClr val="000000"/>
                          </a:solidFill>
                          <a:latin typeface="Calibri"/>
                        </a:rPr>
                        <a:t>Value Inc</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2</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a:t>
                      </a:r>
                    </a:p>
                  </a:txBody>
                  <a:tcPr marL="9525" marR="9525" marT="9525" marB="0" anchor="b">
                    <a:lnL>
                      <a:noFill/>
                    </a:lnL>
                    <a:lnR>
                      <a:noFill/>
                    </a:lnR>
                    <a:lnT>
                      <a:noFill/>
                    </a:lnT>
                    <a:lnB>
                      <a:noFill/>
                    </a:lnB>
                  </a:tcPr>
                </a:tc>
              </a:tr>
              <a:tr h="296333">
                <a:tc>
                  <a:txBody>
                    <a:bodyPr/>
                    <a:lstStyle/>
                    <a:p>
                      <a:pPr algn="l" fontAlgn="b"/>
                      <a:r>
                        <a:rPr lang="en-US" sz="2000" b="0" i="0" u="none" strike="noStrike">
                          <a:solidFill>
                            <a:srgbClr val="000000"/>
                          </a:solidFill>
                          <a:latin typeface="Calibri"/>
                        </a:rPr>
                        <a:t>Earnings</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105</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110.3</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115.8</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121.6</a:t>
                      </a:r>
                    </a:p>
                  </a:txBody>
                  <a:tcPr marL="9525" marR="9525" marT="9525" marB="0" anchor="b">
                    <a:lnL>
                      <a:noFill/>
                    </a:lnL>
                    <a:lnR>
                      <a:noFill/>
                    </a:lnR>
                    <a:lnT>
                      <a:noFill/>
                    </a:lnT>
                    <a:lnB>
                      <a:noFill/>
                    </a:lnB>
                  </a:tcPr>
                </a:tc>
              </a:tr>
              <a:tr h="296333">
                <a:tc>
                  <a:txBody>
                    <a:bodyPr/>
                    <a:lstStyle/>
                    <a:p>
                      <a:pPr algn="l" fontAlgn="b"/>
                      <a:r>
                        <a:rPr lang="en-US" sz="2000" b="0" i="0" u="none" strike="noStrike" dirty="0">
                          <a:solidFill>
                            <a:srgbClr val="000000"/>
                          </a:solidFill>
                          <a:latin typeface="Calibri"/>
                        </a:rPr>
                        <a:t>Net Investment</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25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26.25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27.575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28.95</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30.4</a:t>
                      </a:r>
                    </a:p>
                  </a:txBody>
                  <a:tcPr marL="9525" marR="9525" marT="9525" marB="0" anchor="b">
                    <a:lnL>
                      <a:noFill/>
                    </a:lnL>
                    <a:lnR>
                      <a:noFill/>
                    </a:lnR>
                    <a:lnT>
                      <a:noFill/>
                    </a:lnT>
                    <a:lnB>
                      <a:noFill/>
                    </a:lnB>
                  </a:tcPr>
                </a:tc>
              </a:tr>
              <a:tr h="296333">
                <a:tc>
                  <a:txBody>
                    <a:bodyPr/>
                    <a:lstStyle/>
                    <a:p>
                      <a:pPr algn="l" fontAlgn="b"/>
                      <a:r>
                        <a:rPr lang="en-US" sz="2000" b="0" i="0" u="none" strike="noStrike">
                          <a:solidFill>
                            <a:srgbClr val="000000"/>
                          </a:solidFill>
                          <a:latin typeface="Calibri"/>
                        </a:rPr>
                        <a:t>Cashflow</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75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78.75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82.725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86.85</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91.2</a:t>
                      </a:r>
                    </a:p>
                  </a:txBody>
                  <a:tcPr marL="9525" marR="9525" marT="9525" marB="0" anchor="b">
                    <a:lnL>
                      <a:noFill/>
                    </a:lnL>
                    <a:lnR>
                      <a:noFill/>
                    </a:lnR>
                    <a:lnT>
                      <a:noFill/>
                    </a:lnT>
                    <a:lnB>
                      <a:noFill/>
                    </a:lnB>
                  </a:tcPr>
                </a:tc>
              </a:tr>
              <a:tr h="190500">
                <a:tc>
                  <a:txBody>
                    <a:bodyPr/>
                    <a:lstStyle/>
                    <a:p>
                      <a:pPr algn="l" fontAlgn="b"/>
                      <a:endParaRPr lang="en-US" sz="20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rgbClr val="000000"/>
                        </a:solidFill>
                        <a:latin typeface="Calibri"/>
                      </a:endParaRPr>
                    </a:p>
                  </a:txBody>
                  <a:tcPr marL="9525" marR="9525" marT="9525" marB="0" anchor="b">
                    <a:lnL>
                      <a:noFill/>
                    </a:lnL>
                    <a:lnR>
                      <a:noFill/>
                    </a:lnR>
                    <a:lnT>
                      <a:noFill/>
                    </a:lnT>
                    <a:lnB>
                      <a:noFill/>
                    </a:lnB>
                  </a:tcPr>
                </a:tc>
              </a:tr>
              <a:tr h="296333">
                <a:tc>
                  <a:txBody>
                    <a:bodyPr/>
                    <a:lstStyle/>
                    <a:p>
                      <a:pPr algn="l" fontAlgn="b"/>
                      <a:r>
                        <a:rPr lang="en-US" sz="2000" b="0" i="0" u="none" strike="noStrike">
                          <a:solidFill>
                            <a:srgbClr val="000000"/>
                          </a:solidFill>
                          <a:latin typeface="Calibri"/>
                        </a:rPr>
                        <a:t>Volume Inc</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5</a:t>
                      </a:r>
                    </a:p>
                  </a:txBody>
                  <a:tcPr marL="9525" marR="9525" marT="9525" marB="0" anchor="b">
                    <a:lnL>
                      <a:noFill/>
                    </a:lnL>
                    <a:lnR>
                      <a:noFill/>
                    </a:lnR>
                    <a:lnT>
                      <a:noFill/>
                    </a:lnT>
                    <a:lnB>
                      <a:noFill/>
                    </a:lnB>
                  </a:tcPr>
                </a:tc>
              </a:tr>
              <a:tr h="296333">
                <a:tc>
                  <a:txBody>
                    <a:bodyPr/>
                    <a:lstStyle/>
                    <a:p>
                      <a:pPr algn="l" fontAlgn="b"/>
                      <a:r>
                        <a:rPr lang="en-US" sz="2000" b="0" i="0" u="none" strike="noStrike">
                          <a:solidFill>
                            <a:srgbClr val="000000"/>
                          </a:solidFill>
                          <a:latin typeface="Calibri"/>
                        </a:rPr>
                        <a:t>Earnings</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105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110.3</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115.8</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121.6</a:t>
                      </a:r>
                    </a:p>
                  </a:txBody>
                  <a:tcPr marL="9525" marR="9525" marT="9525" marB="0" anchor="b">
                    <a:lnL>
                      <a:noFill/>
                    </a:lnL>
                    <a:lnR>
                      <a:noFill/>
                    </a:lnR>
                    <a:lnT>
                      <a:noFill/>
                    </a:lnT>
                    <a:lnB>
                      <a:noFill/>
                    </a:lnB>
                  </a:tcPr>
                </a:tc>
              </a:tr>
              <a:tr h="296333">
                <a:tc>
                  <a:txBody>
                    <a:bodyPr/>
                    <a:lstStyle/>
                    <a:p>
                      <a:pPr algn="l" fontAlgn="b"/>
                      <a:r>
                        <a:rPr lang="en-US" sz="2000" b="0" i="0" u="none" strike="noStrike">
                          <a:solidFill>
                            <a:srgbClr val="000000"/>
                          </a:solidFill>
                          <a:latin typeface="Calibri"/>
                        </a:rPr>
                        <a:t>Net Investment</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52.5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55.15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57.9</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60.8</a:t>
                      </a:r>
                    </a:p>
                  </a:txBody>
                  <a:tcPr marL="9525" marR="9525" marT="9525" marB="0" anchor="b">
                    <a:lnL>
                      <a:noFill/>
                    </a:lnL>
                    <a:lnR>
                      <a:noFill/>
                    </a:lnR>
                    <a:lnT>
                      <a:noFill/>
                    </a:lnT>
                    <a:lnB>
                      <a:noFill/>
                    </a:lnB>
                  </a:tcPr>
                </a:tc>
              </a:tr>
              <a:tr h="296333">
                <a:tc>
                  <a:txBody>
                    <a:bodyPr/>
                    <a:lstStyle/>
                    <a:p>
                      <a:pPr algn="l" fontAlgn="b"/>
                      <a:r>
                        <a:rPr lang="en-US" sz="2000" b="0" i="0" u="none" strike="noStrike">
                          <a:solidFill>
                            <a:srgbClr val="000000"/>
                          </a:solidFill>
                          <a:latin typeface="Calibri"/>
                        </a:rPr>
                        <a:t>Cashflow</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52.5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55.15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latin typeface="Calibri"/>
                        </a:rPr>
                        <a:t>57.9</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60.8</a:t>
                      </a:r>
                    </a:p>
                  </a:txBody>
                  <a:tcPr marL="9525" marR="9525" marT="9525" marB="0" anchor="b">
                    <a:lnL>
                      <a:noFill/>
                    </a:lnL>
                    <a:lnR>
                      <a:noFill/>
                    </a:lnR>
                    <a:lnT>
                      <a:noFill/>
                    </a:lnT>
                    <a:lnB>
                      <a:noFill/>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Earnings/NOPLAT isn’t everything!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4800" y="1447800"/>
            <a:ext cx="8503920" cy="5029200"/>
          </a:xfrm>
        </p:spPr>
        <p:txBody>
          <a:bodyPr>
            <a:normAutofit fontScale="77500" lnSpcReduction="20000"/>
          </a:bodyPr>
          <a:lstStyle/>
          <a:p>
            <a:r>
              <a:rPr lang="en-US" dirty="0" smtClean="0"/>
              <a:t>Value Inc. reinvests 25% of its </a:t>
            </a:r>
            <a:r>
              <a:rPr lang="en-US" dirty="0" err="1" smtClean="0"/>
              <a:t>cashflow</a:t>
            </a:r>
            <a:r>
              <a:rPr lang="en-US" dirty="0" smtClean="0"/>
              <a:t> each period, whereas Volume Inc. reinvests 50% of its </a:t>
            </a:r>
            <a:r>
              <a:rPr lang="en-US" dirty="0" err="1" smtClean="0"/>
              <a:t>cashflow</a:t>
            </a:r>
            <a:r>
              <a:rPr lang="en-US" dirty="0" smtClean="0"/>
              <a:t>.</a:t>
            </a:r>
          </a:p>
          <a:p>
            <a:r>
              <a:rPr lang="en-US" dirty="0" smtClean="0"/>
              <a:t>Assuming that the companies have identical risk, we can discount their cashflows at the same discount rate, say 10%.</a:t>
            </a:r>
          </a:p>
          <a:p>
            <a:r>
              <a:rPr lang="en-US" dirty="0" smtClean="0"/>
              <a:t>The formula is PV = </a:t>
            </a:r>
            <a:r>
              <a:rPr lang="en-US" dirty="0" err="1" smtClean="0"/>
              <a:t>CF</a:t>
            </a:r>
            <a:r>
              <a:rPr lang="en-US" baseline="-25000" dirty="0" err="1" smtClean="0"/>
              <a:t>t</a:t>
            </a:r>
            <a:r>
              <a:rPr lang="en-US" baseline="-25000" dirty="0" smtClean="0"/>
              <a:t>=1</a:t>
            </a:r>
            <a:r>
              <a:rPr lang="en-US" dirty="0" smtClean="0"/>
              <a:t>/(</a:t>
            </a:r>
            <a:r>
              <a:rPr lang="en-US" dirty="0" err="1" smtClean="0"/>
              <a:t>CoC</a:t>
            </a:r>
            <a:r>
              <a:rPr lang="en-US" dirty="0" smtClean="0"/>
              <a:t>-g) = 75/(.1-.05) = $1500, since the cashflows are growing at 5%.</a:t>
            </a:r>
          </a:p>
          <a:p>
            <a:r>
              <a:rPr lang="en-US" dirty="0" smtClean="0"/>
              <a:t>The formula for the second firm is 50 /(.1-.05) = $1000, since the growth rate, once again, is 5%.</a:t>
            </a:r>
          </a:p>
          <a:p>
            <a:r>
              <a:rPr lang="en-US" dirty="0" smtClean="0"/>
              <a:t>Hence even though the two firms have identical earnings, Value is worth more, since the earnings can be generated with less reinvestment.</a:t>
            </a:r>
          </a:p>
          <a:p>
            <a:r>
              <a:rPr lang="en-US" dirty="0" smtClean="0"/>
              <a:t>Clearly, they have different multiples, as well.</a:t>
            </a:r>
          </a:p>
          <a:p>
            <a:r>
              <a:rPr lang="en-US" dirty="0" smtClean="0"/>
              <a:t>The difference in the multiples is because of the difference in their reinvestment rate.  </a:t>
            </a:r>
          </a:p>
          <a:p>
            <a:r>
              <a:rPr lang="en-US" dirty="0" smtClean="0"/>
              <a:t>Using the same multiple for both firms would overstate the value of Volume Inc. and understate the value of Value Inc.!</a:t>
            </a:r>
          </a:p>
          <a:p>
            <a:r>
              <a:rPr lang="en-US" dirty="0" smtClean="0"/>
              <a:t>Let’s look more closely at the underlying drivers of earnings.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2B5E04C-1EB5-42AC-9879-5BC2AB724C79}" type="slidenum">
              <a:rPr lang="en-US"/>
              <a:pPr/>
              <a:t>24</a:t>
            </a:fld>
            <a:endParaRPr lang="en-US"/>
          </a:p>
        </p:txBody>
      </p:sp>
      <p:sp>
        <p:nvSpPr>
          <p:cNvPr id="648194" name="Rectangle 2"/>
          <p:cNvSpPr>
            <a:spLocks noGrp="1" noChangeArrowheads="1"/>
          </p:cNvSpPr>
          <p:nvPr>
            <p:ph type="title"/>
          </p:nvPr>
        </p:nvSpPr>
        <p:spPr>
          <a:xfrm>
            <a:off x="457200" y="381000"/>
            <a:ext cx="8229600" cy="762000"/>
          </a:xfrm>
        </p:spPr>
        <p:txBody>
          <a:bodyPr>
            <a:normAutofit fontScale="90000"/>
          </a:bodyPr>
          <a:lstStyle/>
          <a:p>
            <a:r>
              <a:rPr lang="en-US" dirty="0"/>
              <a:t>Fundamental </a:t>
            </a:r>
            <a:r>
              <a:rPr lang="en-US" dirty="0" smtClean="0"/>
              <a:t>Determinants </a:t>
            </a:r>
            <a:r>
              <a:rPr lang="en-US" dirty="0"/>
              <a:t>of Growth </a:t>
            </a:r>
            <a:r>
              <a:rPr lang="en-US" dirty="0" smtClean="0"/>
              <a:t>Rate ?</a:t>
            </a:r>
            <a:endParaRPr lang="en-US" dirty="0"/>
          </a:p>
        </p:txBody>
      </p:sp>
      <p:sp>
        <p:nvSpPr>
          <p:cNvPr id="648195" name="Rectangle 3"/>
          <p:cNvSpPr>
            <a:spLocks noGrp="1" noChangeArrowheads="1"/>
          </p:cNvSpPr>
          <p:nvPr>
            <p:ph type="body" idx="4294967295"/>
          </p:nvPr>
        </p:nvSpPr>
        <p:spPr>
          <a:xfrm>
            <a:off x="381000" y="1600200"/>
            <a:ext cx="8458200" cy="4800600"/>
          </a:xfrm>
          <a:prstGeom prst="rect">
            <a:avLst/>
          </a:prstGeom>
        </p:spPr>
        <p:txBody>
          <a:bodyPr>
            <a:normAutofit fontScale="92500" lnSpcReduction="10000"/>
          </a:bodyPr>
          <a:lstStyle/>
          <a:p>
            <a:pPr>
              <a:lnSpc>
                <a:spcPct val="80000"/>
              </a:lnSpc>
            </a:pPr>
            <a:r>
              <a:rPr lang="en-US" sz="2400" dirty="0" smtClean="0"/>
              <a:t>What </a:t>
            </a:r>
            <a:r>
              <a:rPr lang="en-US" sz="2400" dirty="0"/>
              <a:t>are the determinants of </a:t>
            </a:r>
            <a:r>
              <a:rPr lang="en-US" sz="2400" dirty="0" smtClean="0"/>
              <a:t>growth </a:t>
            </a:r>
            <a:r>
              <a:rPr lang="en-US" sz="2400" dirty="0"/>
              <a:t>in a firm’s earnings?</a:t>
            </a:r>
          </a:p>
          <a:p>
            <a:pPr>
              <a:lnSpc>
                <a:spcPct val="90000"/>
              </a:lnSpc>
            </a:pPr>
            <a:r>
              <a:rPr lang="en-US" sz="2400" dirty="0" smtClean="0"/>
              <a:t>Earnings/NOPLAT </a:t>
            </a:r>
            <a:r>
              <a:rPr lang="en-US" sz="2400" dirty="0"/>
              <a:t>in any period depends on the investment base, as well as the rate of return that the firm earns on that investment base: </a:t>
            </a:r>
          </a:p>
          <a:p>
            <a:pPr>
              <a:lnSpc>
                <a:spcPct val="80000"/>
              </a:lnSpc>
            </a:pPr>
            <a:r>
              <a:rPr lang="en-US" sz="2400" dirty="0" smtClean="0"/>
              <a:t>NOPLAT</a:t>
            </a:r>
            <a:r>
              <a:rPr lang="en-US" sz="2400" baseline="-25000" dirty="0" smtClean="0"/>
              <a:t>t+1</a:t>
            </a:r>
            <a:r>
              <a:rPr lang="en-US" sz="2400" dirty="0" smtClean="0"/>
              <a:t> </a:t>
            </a:r>
            <a:r>
              <a:rPr lang="en-US" sz="2400" dirty="0"/>
              <a:t>= </a:t>
            </a:r>
            <a:r>
              <a:rPr lang="en-US" sz="2400" dirty="0" smtClean="0"/>
              <a:t>(</a:t>
            </a:r>
            <a:r>
              <a:rPr lang="en-US" sz="2400" dirty="0" err="1" smtClean="0"/>
              <a:t>IC</a:t>
            </a:r>
            <a:r>
              <a:rPr lang="en-US" sz="2400" baseline="-25000" dirty="0" err="1" smtClean="0"/>
              <a:t>t</a:t>
            </a:r>
            <a:r>
              <a:rPr lang="en-US" sz="2400" dirty="0" smtClean="0"/>
              <a:t>)ROIC </a:t>
            </a:r>
            <a:endParaRPr lang="en-US" sz="2400" dirty="0"/>
          </a:p>
          <a:p>
            <a:pPr>
              <a:lnSpc>
                <a:spcPct val="80000"/>
              </a:lnSpc>
              <a:buNone/>
            </a:pPr>
            <a:r>
              <a:rPr lang="en-US" sz="2400" dirty="0"/>
              <a:t>       </a:t>
            </a:r>
            <a:r>
              <a:rPr lang="en-US" sz="2400" dirty="0" smtClean="0"/>
              <a:t>    = (IC</a:t>
            </a:r>
            <a:r>
              <a:rPr lang="en-US" sz="2400" baseline="-25000" dirty="0" smtClean="0"/>
              <a:t>t-1</a:t>
            </a:r>
            <a:r>
              <a:rPr lang="en-US" sz="2400" dirty="0" smtClean="0"/>
              <a:t> </a:t>
            </a:r>
            <a:r>
              <a:rPr lang="en-US" sz="2400" dirty="0"/>
              <a:t>+ </a:t>
            </a:r>
            <a:r>
              <a:rPr lang="en-US" sz="2400" dirty="0" err="1" smtClean="0">
                <a:latin typeface="Symbol" pitchFamily="18" charset="2"/>
              </a:rPr>
              <a:t>DN</a:t>
            </a:r>
            <a:r>
              <a:rPr lang="en-US" sz="2400" dirty="0" err="1" smtClean="0"/>
              <a:t>IC</a:t>
            </a:r>
            <a:r>
              <a:rPr lang="en-US" sz="2400" baseline="-25000" dirty="0" err="1" smtClean="0"/>
              <a:t>t</a:t>
            </a:r>
            <a:r>
              <a:rPr lang="en-US" sz="2400" dirty="0"/>
              <a:t>)(</a:t>
            </a:r>
            <a:r>
              <a:rPr lang="en-US" sz="2400" dirty="0" smtClean="0"/>
              <a:t>ROIC), </a:t>
            </a:r>
            <a:r>
              <a:rPr lang="en-US" sz="2400" dirty="0"/>
              <a:t>where </a:t>
            </a:r>
            <a:r>
              <a:rPr lang="en-US" sz="2400" dirty="0" err="1" smtClean="0">
                <a:latin typeface="Symbol" pitchFamily="18" charset="2"/>
              </a:rPr>
              <a:t>D</a:t>
            </a:r>
            <a:r>
              <a:rPr lang="en-US" sz="2400" dirty="0" err="1" smtClean="0"/>
              <a:t>IC</a:t>
            </a:r>
            <a:r>
              <a:rPr lang="en-US" sz="2400" baseline="-25000" dirty="0" err="1" smtClean="0"/>
              <a:t>t</a:t>
            </a:r>
            <a:r>
              <a:rPr lang="en-US" sz="2400" dirty="0" smtClean="0"/>
              <a:t> is </a:t>
            </a:r>
            <a:r>
              <a:rPr lang="en-US" sz="2400" dirty="0"/>
              <a:t>the increment in </a:t>
            </a:r>
            <a:r>
              <a:rPr lang="en-US" sz="2400" dirty="0" smtClean="0"/>
              <a:t>invested capital </a:t>
            </a:r>
            <a:r>
              <a:rPr lang="en-US" sz="2400" dirty="0"/>
              <a:t>in period </a:t>
            </a:r>
            <a:r>
              <a:rPr lang="en-US" sz="2400" i="1" dirty="0"/>
              <a:t>t</a:t>
            </a:r>
            <a:r>
              <a:rPr lang="en-US" sz="2400" dirty="0"/>
              <a:t> over and above that in period </a:t>
            </a:r>
            <a:r>
              <a:rPr lang="en-US" sz="2400" i="1" dirty="0"/>
              <a:t>t-1</a:t>
            </a:r>
            <a:r>
              <a:rPr lang="en-US" sz="2400" dirty="0"/>
              <a:t>.</a:t>
            </a:r>
          </a:p>
          <a:p>
            <a:pPr>
              <a:lnSpc>
                <a:spcPct val="80000"/>
              </a:lnSpc>
              <a:buNone/>
            </a:pPr>
            <a:r>
              <a:rPr lang="en-US" sz="2400" dirty="0"/>
              <a:t> 	</a:t>
            </a:r>
            <a:r>
              <a:rPr lang="en-US" sz="2400" dirty="0" smtClean="0"/>
              <a:t>       = (IC</a:t>
            </a:r>
            <a:r>
              <a:rPr lang="en-US" sz="2400" baseline="-25000" dirty="0" smtClean="0"/>
              <a:t>t-1</a:t>
            </a:r>
            <a:r>
              <a:rPr lang="en-US" sz="2400" dirty="0" smtClean="0"/>
              <a:t>)ROIC </a:t>
            </a:r>
            <a:r>
              <a:rPr lang="en-US" sz="2400" dirty="0"/>
              <a:t>+ (</a:t>
            </a:r>
            <a:r>
              <a:rPr lang="en-US" sz="2400" dirty="0" err="1" smtClean="0">
                <a:latin typeface="Symbol" pitchFamily="18" charset="2"/>
              </a:rPr>
              <a:t>D</a:t>
            </a:r>
            <a:r>
              <a:rPr lang="en-US" sz="2400" dirty="0" err="1" smtClean="0"/>
              <a:t>IC</a:t>
            </a:r>
            <a:r>
              <a:rPr lang="en-US" sz="2400" baseline="-25000" dirty="0" err="1" smtClean="0"/>
              <a:t>t</a:t>
            </a:r>
            <a:r>
              <a:rPr lang="en-US" sz="2400" dirty="0"/>
              <a:t>)(</a:t>
            </a:r>
            <a:r>
              <a:rPr lang="en-US" sz="2400" dirty="0" smtClean="0"/>
              <a:t>ROIC)</a:t>
            </a:r>
            <a:endParaRPr lang="en-US" sz="2400" dirty="0"/>
          </a:p>
          <a:p>
            <a:pPr>
              <a:lnSpc>
                <a:spcPct val="80000"/>
              </a:lnSpc>
              <a:buNone/>
            </a:pPr>
            <a:r>
              <a:rPr lang="en-US" sz="2400" dirty="0"/>
              <a:t> 	</a:t>
            </a:r>
            <a:r>
              <a:rPr lang="en-US" sz="2400" dirty="0" smtClean="0"/>
              <a:t>       = </a:t>
            </a:r>
            <a:r>
              <a:rPr lang="en-US" sz="2400" dirty="0" err="1" smtClean="0"/>
              <a:t>NOPLAT</a:t>
            </a:r>
            <a:r>
              <a:rPr lang="en-US" sz="2400" baseline="-25000" dirty="0" err="1" smtClean="0"/>
              <a:t>t</a:t>
            </a:r>
            <a:r>
              <a:rPr lang="en-US" sz="2400" dirty="0" smtClean="0"/>
              <a:t> </a:t>
            </a:r>
            <a:r>
              <a:rPr lang="en-US" sz="2400" dirty="0"/>
              <a:t>+ (</a:t>
            </a:r>
            <a:r>
              <a:rPr lang="en-US" sz="2400" dirty="0" err="1" smtClean="0">
                <a:latin typeface="Symbol" pitchFamily="18" charset="2"/>
              </a:rPr>
              <a:t>D</a:t>
            </a:r>
            <a:r>
              <a:rPr lang="en-US" sz="2400" dirty="0" err="1" smtClean="0"/>
              <a:t>IC</a:t>
            </a:r>
            <a:r>
              <a:rPr lang="en-US" sz="2400" baseline="-25000" dirty="0" err="1" smtClean="0"/>
              <a:t>t</a:t>
            </a:r>
            <a:r>
              <a:rPr lang="en-US" sz="2400" dirty="0"/>
              <a:t>)(</a:t>
            </a:r>
            <a:r>
              <a:rPr lang="en-US" sz="2400" dirty="0" smtClean="0"/>
              <a:t>ROIC); </a:t>
            </a:r>
            <a:endParaRPr lang="en-US" sz="2400" dirty="0"/>
          </a:p>
          <a:p>
            <a:pPr>
              <a:lnSpc>
                <a:spcPct val="80000"/>
              </a:lnSpc>
            </a:pPr>
            <a:r>
              <a:rPr lang="en-US" sz="2400" dirty="0"/>
              <a:t>Hence </a:t>
            </a:r>
            <a:r>
              <a:rPr lang="en-US" sz="2400" dirty="0" smtClean="0"/>
              <a:t>NOPLAT</a:t>
            </a:r>
            <a:r>
              <a:rPr lang="en-US" sz="2400" baseline="-25000" dirty="0" smtClean="0"/>
              <a:t>t+1</a:t>
            </a:r>
            <a:r>
              <a:rPr lang="en-US" sz="2400" dirty="0" smtClean="0"/>
              <a:t> </a:t>
            </a:r>
            <a:r>
              <a:rPr lang="en-US" sz="2400" dirty="0"/>
              <a:t>- </a:t>
            </a:r>
            <a:r>
              <a:rPr lang="en-US" sz="2400" dirty="0" err="1" smtClean="0"/>
              <a:t>NOPLAT</a:t>
            </a:r>
            <a:r>
              <a:rPr lang="en-US" sz="2400" baseline="-25000" dirty="0" err="1" smtClean="0"/>
              <a:t>t</a:t>
            </a:r>
            <a:r>
              <a:rPr lang="en-US" sz="2400" dirty="0" smtClean="0"/>
              <a:t> </a:t>
            </a:r>
            <a:r>
              <a:rPr lang="en-US" sz="2400" dirty="0"/>
              <a:t>= (</a:t>
            </a:r>
            <a:r>
              <a:rPr lang="en-US" sz="2400" dirty="0" err="1" smtClean="0">
                <a:latin typeface="Symbol" pitchFamily="18" charset="2"/>
              </a:rPr>
              <a:t>D</a:t>
            </a:r>
            <a:r>
              <a:rPr lang="en-US" sz="2400" dirty="0" err="1" smtClean="0"/>
              <a:t>IC</a:t>
            </a:r>
            <a:r>
              <a:rPr lang="en-US" sz="2400" baseline="-25000" dirty="0" err="1" smtClean="0"/>
              <a:t>t</a:t>
            </a:r>
            <a:r>
              <a:rPr lang="en-US" sz="2400" dirty="0"/>
              <a:t>)(</a:t>
            </a:r>
            <a:r>
              <a:rPr lang="en-US" sz="2400" dirty="0" smtClean="0"/>
              <a:t>ROIC)</a:t>
            </a:r>
            <a:endParaRPr lang="en-US" sz="2400" dirty="0"/>
          </a:p>
          <a:p>
            <a:pPr>
              <a:lnSpc>
                <a:spcPct val="90000"/>
              </a:lnSpc>
            </a:pPr>
            <a:r>
              <a:rPr lang="en-US" sz="2400" dirty="0"/>
              <a:t>Dividing both sides by </a:t>
            </a:r>
            <a:r>
              <a:rPr lang="en-US" sz="2400" dirty="0" err="1" smtClean="0"/>
              <a:t>NOPLAT</a:t>
            </a:r>
            <a:r>
              <a:rPr lang="en-US" sz="2400" baseline="-25000" dirty="0" err="1" smtClean="0"/>
              <a:t>t</a:t>
            </a:r>
            <a:r>
              <a:rPr lang="en-US" sz="2400" dirty="0" smtClean="0"/>
              <a:t> </a:t>
            </a:r>
            <a:r>
              <a:rPr lang="en-US" sz="2400" dirty="0"/>
              <a:t>, we get </a:t>
            </a:r>
            <a:r>
              <a:rPr lang="en-US" sz="2400" dirty="0" err="1"/>
              <a:t>g</a:t>
            </a:r>
            <a:r>
              <a:rPr lang="en-US" sz="2400" baseline="-25000" dirty="0" err="1"/>
              <a:t>t</a:t>
            </a:r>
            <a:r>
              <a:rPr lang="en-US" sz="2400" dirty="0"/>
              <a:t> = (</a:t>
            </a:r>
            <a:r>
              <a:rPr lang="en-US" sz="2400" dirty="0" smtClean="0"/>
              <a:t>Reinvestment Rate)(ROIC), </a:t>
            </a:r>
            <a:r>
              <a:rPr lang="en-US" sz="2400" dirty="0"/>
              <a:t>assuming that the additional investment is made possible by retaining part of the firm’s earnings</a:t>
            </a:r>
            <a:r>
              <a:rPr lang="en-US" sz="2400" dirty="0" smtClean="0"/>
              <a:t>.</a:t>
            </a:r>
          </a:p>
          <a:p>
            <a:pPr>
              <a:lnSpc>
                <a:spcPct val="90000"/>
              </a:lnSpc>
            </a:pPr>
            <a:r>
              <a:rPr lang="en-US" sz="2400" dirty="0" smtClean="0"/>
              <a:t>Hence the growth rate depends on the ROIC as well as on the reinvestment rate.</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Growth and Market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6" name="Content Placeholder 5"/>
          <p:cNvSpPr>
            <a:spLocks noGrp="1"/>
          </p:cNvSpPr>
          <p:nvPr>
            <p:ph sz="quarter" idx="13"/>
          </p:nvPr>
        </p:nvSpPr>
        <p:spPr>
          <a:xfrm>
            <a:off x="304800" y="1371600"/>
            <a:ext cx="8503920" cy="5029200"/>
          </a:xfrm>
        </p:spPr>
        <p:txBody>
          <a:bodyPr>
            <a:normAutofit fontScale="77500" lnSpcReduction="20000"/>
          </a:bodyPr>
          <a:lstStyle/>
          <a:p>
            <a:r>
              <a:rPr lang="en-US" dirty="0" smtClean="0"/>
              <a:t>Now going back to our example, we can see that if the Value firm and the Volume firm both had growth rates of earnings of 5%, but with reinvestment rates of 25% and 50% respectively, their ROICs must have been 20% (0.05 = 0.25x0.2) and 10% (0.05 = 0.25x0.1) respectively.</a:t>
            </a:r>
          </a:p>
          <a:p>
            <a:r>
              <a:rPr lang="en-US" dirty="0" smtClean="0"/>
              <a:t>Since Earnings for year 1 is $100 for both firms, the IC for Value Inc must have been $500 (100/.2) and that for Volume Inc. must have been $1000 (100/0.1).</a:t>
            </a:r>
          </a:p>
          <a:p>
            <a:r>
              <a:rPr lang="en-US" dirty="0" smtClean="0"/>
              <a:t>The increased market value of Value Inc. due to its reinvestment program is because of the excess of ROIC over the </a:t>
            </a:r>
            <a:r>
              <a:rPr lang="en-US" dirty="0" err="1" smtClean="0"/>
              <a:t>CoC</a:t>
            </a:r>
            <a:r>
              <a:rPr lang="en-US" dirty="0" smtClean="0"/>
              <a:t>.  </a:t>
            </a:r>
          </a:p>
          <a:p>
            <a:r>
              <a:rPr lang="en-US" dirty="0" smtClean="0"/>
              <a:t>EVA for this firm is $50 in the first year (Earnings – IC*</a:t>
            </a:r>
            <a:r>
              <a:rPr lang="en-US" dirty="0" err="1" smtClean="0"/>
              <a:t>CoC</a:t>
            </a:r>
            <a:r>
              <a:rPr lang="en-US" dirty="0" smtClean="0"/>
              <a:t>) and goes up by 5% each year leading to an increase in market value of 50/(.1-0.05) or $1000 for a total market value of 1000+500 = 1500.</a:t>
            </a:r>
          </a:p>
          <a:p>
            <a:r>
              <a:rPr lang="en-US" dirty="0" smtClean="0"/>
              <a:t>Volume, Inc. on the other hand has ROIC = </a:t>
            </a:r>
            <a:r>
              <a:rPr lang="en-US" dirty="0" err="1" smtClean="0"/>
              <a:t>CoC</a:t>
            </a:r>
            <a:r>
              <a:rPr lang="en-US" dirty="0" smtClean="0"/>
              <a:t> and hence its reinvest program leads to no increase in market value.</a:t>
            </a:r>
          </a:p>
          <a:p>
            <a:r>
              <a:rPr lang="en-US" dirty="0" smtClean="0"/>
              <a:t>EVA for this firm is $0 in the first year and continues to be zero in each succeeding year.  Its market value, therefore is simply the original IC of $1000.</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NOPLAT and Free Cashflow</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85000" lnSpcReduction="20000"/>
          </a:bodyPr>
          <a:lstStyle/>
          <a:p>
            <a:r>
              <a:rPr lang="en-US" dirty="0" smtClean="0"/>
              <a:t>NOPLAT = Net Income + (</a:t>
            </a:r>
            <a:r>
              <a:rPr lang="en-US" dirty="0" err="1" smtClean="0"/>
              <a:t>Int</a:t>
            </a:r>
            <a:r>
              <a:rPr lang="en-US" dirty="0" smtClean="0"/>
              <a:t> exp – </a:t>
            </a:r>
            <a:r>
              <a:rPr lang="en-US" dirty="0" err="1" smtClean="0"/>
              <a:t>Int</a:t>
            </a:r>
            <a:r>
              <a:rPr lang="en-US" dirty="0" smtClean="0"/>
              <a:t> Inc)(1-</a:t>
            </a:r>
            <a:r>
              <a:rPr lang="en-US" dirty="0" smtClean="0">
                <a:latin typeface="Symbol" pitchFamily="18" charset="2"/>
              </a:rPr>
              <a:t>t</a:t>
            </a:r>
            <a:r>
              <a:rPr lang="en-US" dirty="0" smtClean="0"/>
              <a:t>)</a:t>
            </a:r>
            <a:br>
              <a:rPr lang="en-US" dirty="0" smtClean="0"/>
            </a:br>
            <a:r>
              <a:rPr lang="en-US" dirty="0" smtClean="0"/>
              <a:t>It is the profits generated from the company’s core operations after subtracting the income taxes related to the core operations.</a:t>
            </a:r>
          </a:p>
          <a:p>
            <a:r>
              <a:rPr lang="en-US" dirty="0" smtClean="0"/>
              <a:t>Invested Capital (IC) represents the cumulative amount the business has invested in its core operations – primarily PP&amp;E and working capital.</a:t>
            </a:r>
          </a:p>
          <a:p>
            <a:r>
              <a:rPr lang="en-US" dirty="0" smtClean="0"/>
              <a:t>Net Investment is the change in IC from one year to another.</a:t>
            </a:r>
          </a:p>
          <a:p>
            <a:r>
              <a:rPr lang="en-US" dirty="0" smtClean="0"/>
              <a:t>Free Cash Flow (FCF) is the cash flow generated by the core operations of a business after deducting investments in new capital:</a:t>
            </a:r>
            <a:br>
              <a:rPr lang="en-US" dirty="0" smtClean="0"/>
            </a:br>
            <a:r>
              <a:rPr lang="en-US" dirty="0" smtClean="0"/>
              <a:t>FCF = NOPLAT – Net Investment</a:t>
            </a:r>
            <a:br>
              <a:rPr lang="en-US" dirty="0" smtClean="0"/>
            </a:br>
            <a:r>
              <a:rPr lang="en-US" dirty="0" smtClean="0"/>
              <a:t>It is, thus, the cash that can be withdrawn from the business without affecting its operations.</a:t>
            </a:r>
            <a:br>
              <a:rPr lang="en-US" dirty="0" smtClean="0"/>
            </a:br>
            <a:r>
              <a:rPr lang="en-US" dirty="0" smtClean="0"/>
              <a:t>The value of the core business is, consequently, the sum of the present values of the Free Cash Flow.</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85000" lnSpcReduction="20000"/>
          </a:bodyPr>
          <a:lstStyle/>
          <a:p>
            <a:r>
              <a:rPr lang="en-US" dirty="0" smtClean="0"/>
              <a:t>ROIC (NOPLAT/IC) is the return the company earns on each dollar invested in the business</a:t>
            </a:r>
          </a:p>
          <a:p>
            <a:r>
              <a:rPr lang="en-US" dirty="0" smtClean="0"/>
              <a:t>RONIC is the return the company earns on each </a:t>
            </a:r>
            <a:r>
              <a:rPr lang="en-US" b="1" dirty="0" smtClean="0"/>
              <a:t>new</a:t>
            </a:r>
            <a:r>
              <a:rPr lang="en-US" dirty="0" smtClean="0"/>
              <a:t> dollar invested in the business (as opposed to existing IC).</a:t>
            </a:r>
          </a:p>
          <a:p>
            <a:r>
              <a:rPr lang="en-US" dirty="0" smtClean="0"/>
              <a:t>Investment Rate (IR)  is the portion of NOPLAT invested back in the business = Net Investment/NOPLAT</a:t>
            </a:r>
          </a:p>
          <a:p>
            <a:r>
              <a:rPr lang="en-US" dirty="0" err="1" smtClean="0"/>
              <a:t>CoC</a:t>
            </a:r>
            <a:r>
              <a:rPr lang="en-US" dirty="0" smtClean="0"/>
              <a:t> is the cost of capital.</a:t>
            </a:r>
          </a:p>
          <a:p>
            <a:r>
              <a:rPr lang="en-US" dirty="0" smtClean="0"/>
              <a:t>Since capital can be obtained as debt capital or equity capital, it can also be computed as the weighted average of the cost of debt capital and the cost of equity capital.</a:t>
            </a:r>
          </a:p>
          <a:p>
            <a:r>
              <a:rPr lang="en-US" dirty="0" smtClean="0"/>
              <a:t>In this guise, it is known as WACC or Weighted Average Cost of Capital.</a:t>
            </a:r>
          </a:p>
          <a:p>
            <a:r>
              <a:rPr lang="en-US" dirty="0" smtClean="0"/>
              <a:t>g is the rate at which the company’s NOPLAT and cash flow grows each year.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Zen Formula for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a:xfrm>
            <a:off x="304800" y="1371600"/>
            <a:ext cx="8503920" cy="4803648"/>
          </a:xfrm>
        </p:spPr>
        <p:txBody>
          <a:bodyPr/>
          <a:lstStyle/>
          <a:p>
            <a:r>
              <a:rPr lang="en-US" dirty="0" smtClean="0"/>
              <a:t>Assuming the FCF grows at a constant rate of g%, we can use the perpetuity formula to write:</a:t>
            </a:r>
            <a:br>
              <a:rPr lang="en-US" dirty="0" smtClean="0"/>
            </a:br>
            <a:r>
              <a:rPr lang="en-US" dirty="0" err="1" smtClean="0"/>
              <a:t>Value</a:t>
            </a:r>
            <a:r>
              <a:rPr lang="en-US" baseline="-25000" dirty="0" err="1" smtClean="0"/>
              <a:t>t</a:t>
            </a:r>
            <a:r>
              <a:rPr lang="en-US" dirty="0" smtClean="0"/>
              <a:t> = FCF</a:t>
            </a:r>
            <a:r>
              <a:rPr lang="en-US" baseline="-25000" dirty="0" smtClean="0"/>
              <a:t>t+1</a:t>
            </a:r>
            <a:r>
              <a:rPr lang="en-US" dirty="0" smtClean="0"/>
              <a:t>/(WACC-g)</a:t>
            </a:r>
          </a:p>
          <a:p>
            <a:r>
              <a:rPr lang="en-US" dirty="0" smtClean="0"/>
              <a:t>Using the definition of FCF = NOPLAT – Net Investment and that of IR, we find</a:t>
            </a:r>
            <a:br>
              <a:rPr lang="en-US" dirty="0" smtClean="0"/>
            </a:br>
            <a:r>
              <a:rPr lang="en-US" dirty="0" err="1" smtClean="0"/>
              <a:t>Value</a:t>
            </a:r>
            <a:r>
              <a:rPr lang="en-US" baseline="-25000" dirty="0" err="1" smtClean="0"/>
              <a:t>t</a:t>
            </a:r>
            <a:r>
              <a:rPr lang="en-US" dirty="0" smtClean="0"/>
              <a:t> = NOPLAT</a:t>
            </a:r>
            <a:r>
              <a:rPr lang="en-US" baseline="-25000" dirty="0" smtClean="0"/>
              <a:t>t+1</a:t>
            </a:r>
            <a:r>
              <a:rPr lang="en-US" dirty="0" smtClean="0"/>
              <a:t>(1-IR)/(WACC-g)</a:t>
            </a:r>
          </a:p>
          <a:p>
            <a:r>
              <a:rPr lang="en-US" dirty="0" smtClean="0"/>
              <a:t>Using the relationship g = ROIC*IR, we get:</a:t>
            </a:r>
            <a:br>
              <a:rPr lang="en-US" dirty="0" smtClean="0"/>
            </a:br>
            <a:r>
              <a:rPr lang="en-US" dirty="0" smtClean="0"/>
              <a:t> </a:t>
            </a:r>
            <a:r>
              <a:rPr lang="en-US" dirty="0" err="1" smtClean="0"/>
              <a:t>Value</a:t>
            </a:r>
            <a:r>
              <a:rPr lang="en-US" baseline="-25000" dirty="0" err="1" smtClean="0"/>
              <a:t>t</a:t>
            </a:r>
            <a:r>
              <a:rPr lang="en-US" dirty="0" smtClean="0"/>
              <a:t> = NOPLAT</a:t>
            </a:r>
            <a:r>
              <a:rPr lang="en-US" baseline="-25000" dirty="0" smtClean="0"/>
              <a:t>t+1</a:t>
            </a:r>
            <a:r>
              <a:rPr lang="en-US" dirty="0" smtClean="0"/>
              <a:t>(1-g/ROIC)/(WACC-g)</a:t>
            </a:r>
          </a:p>
          <a:p>
            <a:r>
              <a:rPr lang="en-US" dirty="0" smtClean="0"/>
              <a:t>From here, we see how ROIC, g and WACC affect the value of the core business.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Decomposition of Profitability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4800" y="1447800"/>
            <a:ext cx="8503920" cy="4803648"/>
          </a:xfrm>
        </p:spPr>
        <p:txBody>
          <a:bodyPr>
            <a:normAutofit/>
          </a:bodyPr>
          <a:lstStyle/>
          <a:p>
            <a:r>
              <a:rPr lang="en-US" dirty="0" smtClean="0"/>
              <a:t>The traditional Measure of Profitability of a Firm is ROE</a:t>
            </a:r>
          </a:p>
          <a:p>
            <a:r>
              <a:rPr lang="en-US" dirty="0" smtClean="0"/>
              <a:t>ROE = Net Income/Shareholder Equity</a:t>
            </a:r>
          </a:p>
          <a:p>
            <a:r>
              <a:rPr lang="en-US" dirty="0" smtClean="0"/>
              <a:t>But to forecast Net Income, we need to know the drivers of ROE</a:t>
            </a:r>
          </a:p>
          <a:p>
            <a:endParaRPr lang="en-US" dirty="0" smtClean="0"/>
          </a:p>
          <a:p>
            <a:r>
              <a:rPr lang="en-US" dirty="0" smtClean="0"/>
              <a:t>Traditional Approach to Decomposing Profitability</a:t>
            </a:r>
          </a:p>
          <a:p>
            <a:r>
              <a:rPr lang="en-US" dirty="0" smtClean="0"/>
              <a:t>ROE = ROA x Financial Leverage</a:t>
            </a:r>
            <a:br>
              <a:rPr lang="en-US" dirty="0" smtClean="0"/>
            </a:br>
            <a:r>
              <a:rPr lang="en-US" dirty="0" smtClean="0"/>
              <a:t>	  = NI/Assets x Assets/Shareholder Equity</a:t>
            </a:r>
          </a:p>
          <a:p>
            <a:r>
              <a:rPr lang="en-US" dirty="0" smtClean="0"/>
              <a:t>ROA = NI/Sales x Sales/Assets</a:t>
            </a:r>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4</a:t>
            </a:fld>
            <a:endParaRPr lang="en-US"/>
          </a:p>
        </p:txBody>
      </p:sp>
      <p:sp>
        <p:nvSpPr>
          <p:cNvPr id="297986" name="Rectangle 2"/>
          <p:cNvSpPr>
            <a:spLocks noGrp="1" noChangeArrowheads="1"/>
          </p:cNvSpPr>
          <p:nvPr>
            <p:ph type="title"/>
          </p:nvPr>
        </p:nvSpPr>
        <p:spPr/>
        <p:txBody>
          <a:bodyPr/>
          <a:lstStyle/>
          <a:p>
            <a:r>
              <a:rPr lang="en-US" dirty="0" smtClean="0"/>
              <a:t>The Du </a:t>
            </a:r>
            <a:r>
              <a:rPr lang="en-US" dirty="0"/>
              <a:t>Pont Identity</a:t>
            </a:r>
          </a:p>
        </p:txBody>
      </p:sp>
      <p:sp>
        <p:nvSpPr>
          <p:cNvPr id="297987" name="Rectangle 3"/>
          <p:cNvSpPr>
            <a:spLocks noGrp="1" noChangeArrowheads="1"/>
          </p:cNvSpPr>
          <p:nvPr>
            <p:ph type="body" idx="4294967295"/>
          </p:nvPr>
        </p:nvSpPr>
        <p:spPr>
          <a:xfrm>
            <a:off x="609600" y="1600200"/>
            <a:ext cx="8534400" cy="4038600"/>
          </a:xfrm>
          <a:prstGeom prst="rect">
            <a:avLst/>
          </a:prstGeom>
        </p:spPr>
        <p:txBody>
          <a:bodyPr>
            <a:normAutofit fontScale="92500" lnSpcReduction="10000"/>
          </a:bodyPr>
          <a:lstStyle/>
          <a:p>
            <a:r>
              <a:rPr lang="en-US" sz="2400" dirty="0"/>
              <a:t>ROA = </a:t>
            </a:r>
            <a:r>
              <a:rPr lang="en-US" sz="2400" dirty="0" smtClean="0"/>
              <a:t>NI/ </a:t>
            </a:r>
            <a:r>
              <a:rPr lang="en-US" sz="2400" dirty="0"/>
              <a:t>TA</a:t>
            </a:r>
          </a:p>
          <a:p>
            <a:pPr lvl="1"/>
            <a:r>
              <a:rPr lang="en-US" sz="2000" dirty="0" smtClean="0"/>
              <a:t>ROA </a:t>
            </a:r>
            <a:r>
              <a:rPr lang="en-US" sz="2000" dirty="0"/>
              <a:t>= (</a:t>
            </a:r>
            <a:r>
              <a:rPr lang="en-US" sz="2000" dirty="0" smtClean="0"/>
              <a:t>NI/ Sales)*(</a:t>
            </a:r>
            <a:r>
              <a:rPr lang="en-US" sz="2000" dirty="0"/>
              <a:t>Sales / TA)</a:t>
            </a:r>
          </a:p>
          <a:p>
            <a:pPr lvl="1"/>
            <a:r>
              <a:rPr lang="en-US" sz="2000" dirty="0"/>
              <a:t>ROA = </a:t>
            </a:r>
            <a:r>
              <a:rPr lang="en-US" sz="2000" dirty="0" smtClean="0"/>
              <a:t>(Net Profit </a:t>
            </a:r>
            <a:r>
              <a:rPr lang="en-US" sz="2000" dirty="0"/>
              <a:t>Margin)*(Asset Turnover)</a:t>
            </a:r>
          </a:p>
          <a:p>
            <a:r>
              <a:rPr lang="en-US" sz="2400" dirty="0"/>
              <a:t>ROE = NI / TE</a:t>
            </a:r>
          </a:p>
          <a:p>
            <a:pPr lvl="1"/>
            <a:r>
              <a:rPr lang="en-US" sz="2000" dirty="0"/>
              <a:t>ROE = (</a:t>
            </a:r>
            <a:r>
              <a:rPr lang="en-US" sz="2000" dirty="0" smtClean="0"/>
              <a:t>NI/Sales)*(</a:t>
            </a:r>
            <a:r>
              <a:rPr lang="en-US" sz="2000" dirty="0"/>
              <a:t>Sales/TA)*(TA/TE) </a:t>
            </a:r>
          </a:p>
          <a:p>
            <a:pPr lvl="1"/>
            <a:r>
              <a:rPr lang="en-US" sz="2000" dirty="0"/>
              <a:t>         = Net Profit Margin*Asset Turnover*Equity </a:t>
            </a:r>
            <a:r>
              <a:rPr lang="en-US" sz="2000" dirty="0" smtClean="0"/>
              <a:t>Multiplier</a:t>
            </a:r>
          </a:p>
          <a:p>
            <a:r>
              <a:rPr lang="en-US" sz="2400" dirty="0" smtClean="0"/>
              <a:t>Net Profit margin is a measure of the firm’s operating efficiency – how well it controls costs</a:t>
            </a:r>
          </a:p>
          <a:p>
            <a:r>
              <a:rPr lang="en-US" sz="2400" dirty="0" smtClean="0"/>
              <a:t>Total asset turnover is a measure of the firm’s asset use efficiency – how well it manages its assets</a:t>
            </a:r>
          </a:p>
          <a:p>
            <a:r>
              <a:rPr lang="en-US" sz="2400" dirty="0" smtClean="0"/>
              <a:t>Equity multiplier is a measure of the firm’s financial leverage</a:t>
            </a:r>
          </a:p>
          <a:p>
            <a:endParaRPr lang="en-US" dirty="0"/>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987">
                                            <p:txEl>
                                              <p:pRg st="7" end="7"/>
                                            </p:txEl>
                                          </p:spTgt>
                                        </p:tgtEl>
                                        <p:attrNameLst>
                                          <p:attrName>style.visibility</p:attrName>
                                        </p:attrNameLst>
                                      </p:cBhvr>
                                      <p:to>
                                        <p:strVal val="visible"/>
                                      </p:to>
                                    </p:set>
                                    <p:anim calcmode="lin" valueType="num">
                                      <p:cBhvr additive="base">
                                        <p:cTn id="49" dur="500" fill="hold"/>
                                        <p:tgtEl>
                                          <p:spTgt spid="297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987">
                                            <p:txEl>
                                              <p:pRg st="7" end="7"/>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987">
                                            <p:txEl>
                                              <p:pRg st="8" end="8"/>
                                            </p:txEl>
                                          </p:spTgt>
                                        </p:tgtEl>
                                        <p:attrNameLst>
                                          <p:attrName>style.visibility</p:attrName>
                                        </p:attrNameLst>
                                      </p:cBhvr>
                                      <p:to>
                                        <p:strVal val="visible"/>
                                      </p:to>
                                    </p:set>
                                    <p:anim calcmode="lin" valueType="num">
                                      <p:cBhvr additive="base">
                                        <p:cTn id="55" dur="500" fill="hold"/>
                                        <p:tgtEl>
                                          <p:spTgt spid="297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987">
                                            <p:txEl>
                                              <p:pRg st="8" end="8"/>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97987">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fontScale="90000"/>
          </a:bodyPr>
          <a:lstStyle/>
          <a:p>
            <a:r>
              <a:rPr lang="en-US" dirty="0" smtClean="0"/>
              <a:t>Alternative Approach to Decomposing Profitability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304800" y="1447800"/>
            <a:ext cx="8503920" cy="4876800"/>
          </a:xfrm>
        </p:spPr>
        <p:txBody>
          <a:bodyPr>
            <a:normAutofit fontScale="77500" lnSpcReduction="20000"/>
          </a:bodyPr>
          <a:lstStyle/>
          <a:p>
            <a:r>
              <a:rPr lang="en-US" dirty="0" smtClean="0"/>
              <a:t>The problem is that Net Income has operating as well as financing elements</a:t>
            </a:r>
          </a:p>
          <a:p>
            <a:r>
              <a:rPr lang="en-US" dirty="0" smtClean="0"/>
              <a:t>Hence we define an alternative measure called NOPLAT that only includes operating items.</a:t>
            </a:r>
          </a:p>
          <a:p>
            <a:pPr>
              <a:lnSpc>
                <a:spcPct val="110000"/>
              </a:lnSpc>
            </a:pPr>
            <a:r>
              <a:rPr lang="en-US" dirty="0" smtClean="0"/>
              <a:t>NOPLAT = Net Income + (</a:t>
            </a:r>
            <a:r>
              <a:rPr lang="en-US" dirty="0" err="1" smtClean="0"/>
              <a:t>Int</a:t>
            </a:r>
            <a:r>
              <a:rPr lang="en-US" dirty="0" smtClean="0"/>
              <a:t> exp – </a:t>
            </a:r>
            <a:r>
              <a:rPr lang="en-US" dirty="0" err="1" smtClean="0"/>
              <a:t>Int</a:t>
            </a:r>
            <a:r>
              <a:rPr lang="en-US" dirty="0" smtClean="0"/>
              <a:t> Inc)(1-</a:t>
            </a:r>
            <a:r>
              <a:rPr lang="en-US" dirty="0" smtClean="0">
                <a:latin typeface="Symbol" pitchFamily="18" charset="2"/>
              </a:rPr>
              <a:t>t</a:t>
            </a:r>
            <a:r>
              <a:rPr lang="en-US" dirty="0" smtClean="0"/>
              <a:t>) = NI+ Net Interest Expense After tax (NIAT) </a:t>
            </a:r>
          </a:p>
          <a:p>
            <a:pPr>
              <a:lnSpc>
                <a:spcPct val="110000"/>
              </a:lnSpc>
            </a:pPr>
            <a:r>
              <a:rPr lang="en-US" dirty="0" smtClean="0"/>
              <a:t>Correspondingly, we also define a version of Capital that only includes operating items.</a:t>
            </a:r>
          </a:p>
          <a:p>
            <a:pPr>
              <a:lnSpc>
                <a:spcPct val="110000"/>
              </a:lnSpc>
            </a:pPr>
            <a:r>
              <a:rPr lang="en-US" dirty="0" smtClean="0"/>
              <a:t>We first divide total liabilities into operating current liabilities + Debt + Debt equivalents (e.g. unfunded retirement liabilities, restructuring reserves) + Equity and Equity Equivalents (deferred tax assets and income-smoothing provisions).</a:t>
            </a:r>
          </a:p>
          <a:p>
            <a:pPr>
              <a:lnSpc>
                <a:spcPct val="110000"/>
              </a:lnSpc>
            </a:pPr>
            <a:r>
              <a:rPr lang="en-US" dirty="0" smtClean="0"/>
              <a:t>Total Assets are divided into Current Operating Assets + Net PPE + Intangible Assets + Goodwill + Non-operating Assets (e.g. Excess Cash, </a:t>
            </a:r>
            <a:r>
              <a:rPr lang="en-US" dirty="0" err="1" smtClean="0"/>
              <a:t>Longterm</a:t>
            </a:r>
            <a:r>
              <a:rPr lang="en-US" dirty="0" smtClean="0"/>
              <a:t> Investments)</a:t>
            </a:r>
          </a:p>
          <a:p>
            <a:endParaRPr lang="en-US" dirty="0" smtClean="0"/>
          </a:p>
          <a:p>
            <a:pPr>
              <a:lnSpc>
                <a:spcPct val="110000"/>
              </a:lnSpc>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4800" y="1447800"/>
            <a:ext cx="8503920" cy="5029200"/>
          </a:xfrm>
        </p:spPr>
        <p:txBody>
          <a:bodyPr>
            <a:normAutofit fontScale="62500" lnSpcReduction="20000"/>
          </a:bodyPr>
          <a:lstStyle/>
          <a:p>
            <a:r>
              <a:rPr lang="en-US" dirty="0" smtClean="0"/>
              <a:t>Operating CA excludes excess cash and marketable securities.</a:t>
            </a:r>
          </a:p>
          <a:p>
            <a:r>
              <a:rPr lang="en-US" dirty="0" smtClean="0"/>
              <a:t>Operating CL excludes interest bearing current liabilities.  Interest bearing CL are </a:t>
            </a:r>
            <a:r>
              <a:rPr lang="en-US" b="1" dirty="0" smtClean="0"/>
              <a:t>not</a:t>
            </a:r>
            <a:r>
              <a:rPr lang="en-US" dirty="0" smtClean="0"/>
              <a:t> operational.</a:t>
            </a:r>
          </a:p>
          <a:p>
            <a:r>
              <a:rPr lang="en-US" dirty="0" smtClean="0"/>
              <a:t>Operating WC = Operating CA – Operating CL</a:t>
            </a:r>
          </a:p>
          <a:p>
            <a:r>
              <a:rPr lang="en-US" dirty="0" smtClean="0"/>
              <a:t>Invested Capital = Net Operating Assets = Operating WC + Net PPE + Intangible Assets + Other Operating Assets.  (This is equal to Operating Assets – Operating Liabilities.)</a:t>
            </a:r>
          </a:p>
          <a:p>
            <a:r>
              <a:rPr lang="en-US" dirty="0" smtClean="0"/>
              <a:t>By subtracting out operating CL from the assets side instead of leaving it on the liabilities side, we are able to keep all operating elements on the assets side.  </a:t>
            </a:r>
          </a:p>
          <a:p>
            <a:r>
              <a:rPr lang="en-US" dirty="0" smtClean="0"/>
              <a:t>On the liabilities side, all we have are the sources of capital (i.e. net debt plus net equity).</a:t>
            </a:r>
          </a:p>
          <a:p>
            <a:r>
              <a:rPr lang="en-US" dirty="0" smtClean="0"/>
              <a:t>Net Debt (NE) = Debt + Debt Equivalents; Net Equity (NE) = Equity + Equity Equivalents.</a:t>
            </a:r>
          </a:p>
          <a:p>
            <a:r>
              <a:rPr lang="en-US" dirty="0" smtClean="0"/>
              <a:t>Total Funds Invested = Invested Capital Less Non-operating Assets.</a:t>
            </a:r>
          </a:p>
          <a:p>
            <a:r>
              <a:rPr lang="en-US" dirty="0" smtClean="0"/>
              <a:t>If other (unspecified) long-term assets and liabilities are small, we can assume that they are operating.</a:t>
            </a:r>
          </a:p>
          <a:p>
            <a:r>
              <a:rPr lang="en-US" dirty="0" smtClean="0"/>
              <a:t>If the other long-term assets account is large, it may include non-operating items such as deferred tax assets, prepaid pension assets, intangible assets related to pensions, nonconsolidated subsidiaries and other equity investments.</a:t>
            </a:r>
          </a:p>
          <a:p>
            <a:r>
              <a:rPr lang="en-US" dirty="0" smtClean="0"/>
              <a:t>Non-operating items should </a:t>
            </a:r>
            <a:r>
              <a:rPr lang="en-US" b="1" dirty="0" smtClean="0"/>
              <a:t>not</a:t>
            </a:r>
            <a:r>
              <a:rPr lang="en-US" dirty="0" smtClean="0"/>
              <a:t> be included in invested capital.</a:t>
            </a:r>
          </a:p>
          <a:p>
            <a:r>
              <a:rPr lang="en-US" dirty="0" smtClean="0"/>
              <a:t>We see how this computation can be done in the case of </a:t>
            </a:r>
            <a:r>
              <a:rPr lang="en-US" dirty="0" err="1" smtClean="0"/>
              <a:t>Pepsico</a:t>
            </a:r>
            <a:r>
              <a:rPr lang="en-US" dirty="0" smtClean="0"/>
              <a:t> Inc.</a:t>
            </a:r>
            <a:endParaRPr lang="en-US" dirty="0"/>
          </a:p>
        </p:txBody>
      </p:sp>
      <p:sp>
        <p:nvSpPr>
          <p:cNvPr id="6" name="Title 1"/>
          <p:cNvSpPr txBox="1">
            <a:spLocks/>
          </p:cNvSpPr>
          <p:nvPr/>
        </p:nvSpPr>
        <p:spPr>
          <a:xfrm>
            <a:off x="152400" y="304800"/>
            <a:ext cx="8839200" cy="758952"/>
          </a:xfrm>
          <a:prstGeom prst="rect">
            <a:avLst/>
          </a:prstGeom>
        </p:spPr>
        <p:txBody>
          <a:bodyPr vert="horz" anchor="b">
            <a:normAutofit fontScale="90000"/>
            <a:scene3d>
              <a:camera prst="orthographicFront"/>
              <a:lightRig rig="threePt" dir="t"/>
            </a:scene3d>
            <a:sp3d extrusionH="57150">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300" b="0" i="0" u="none" strike="noStrike" kern="1200" cap="none" spc="0" normalizeH="0" baseline="0" noProof="0" dirty="0" smtClean="0">
                <a:ln>
                  <a:noFill/>
                </a:ln>
                <a:solidFill>
                  <a:schemeClr val="accent3">
                    <a:shade val="75000"/>
                  </a:schemeClr>
                </a:solidFill>
                <a:effectLst/>
                <a:uLnTx/>
                <a:uFillTx/>
                <a:latin typeface="+mj-lt"/>
                <a:ea typeface="+mj-ea"/>
                <a:cs typeface="+mj-cs"/>
              </a:rPr>
              <a:t>Alternative Approach to Decomposing Profitability</a:t>
            </a:r>
            <a:endParaRPr kumimoji="0" lang="en-US"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67337639-B587-4E70-8D5A-B9A1C6A8BE61}" type="slidenum">
              <a:rPr lang="en-US"/>
              <a:pPr/>
              <a:t>7</a:t>
            </a:fld>
            <a:endParaRPr lang="en-US"/>
          </a:p>
        </p:txBody>
      </p:sp>
      <p:sp>
        <p:nvSpPr>
          <p:cNvPr id="343042" name="Rectangle 2"/>
          <p:cNvSpPr>
            <a:spLocks noGrp="1" noChangeArrowheads="1"/>
          </p:cNvSpPr>
          <p:nvPr>
            <p:ph type="title"/>
          </p:nvPr>
        </p:nvSpPr>
        <p:spPr/>
        <p:txBody>
          <a:bodyPr/>
          <a:lstStyle/>
          <a:p>
            <a:r>
              <a:rPr lang="en-US"/>
              <a:t>Pepsico Inc. Balance Sheet </a:t>
            </a:r>
            <a:r>
              <a:rPr lang="en-US" sz="3200"/>
              <a:t>(in mil. $)</a:t>
            </a:r>
          </a:p>
        </p:txBody>
      </p:sp>
      <p:graphicFrame>
        <p:nvGraphicFramePr>
          <p:cNvPr id="343043" name="Object 3"/>
          <p:cNvGraphicFramePr>
            <a:graphicFrameLocks noChangeAspect="1"/>
          </p:cNvGraphicFramePr>
          <p:nvPr/>
        </p:nvGraphicFramePr>
        <p:xfrm>
          <a:off x="228600" y="2133600"/>
          <a:ext cx="8662988" cy="3255963"/>
        </p:xfrm>
        <a:graphic>
          <a:graphicData uri="http://schemas.openxmlformats.org/presentationml/2006/ole">
            <p:oleObj spid="_x0000_s174082" name="Worksheet" r:id="rId4" imgW="5295900" imgH="1990725" progId="Excel.Shee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Non-operating assets/liabilities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228600" y="1371600"/>
            <a:ext cx="8686800" cy="5181600"/>
          </a:xfrm>
        </p:spPr>
        <p:txBody>
          <a:bodyPr>
            <a:normAutofit fontScale="77500" lnSpcReduction="20000"/>
          </a:bodyPr>
          <a:lstStyle/>
          <a:p>
            <a:r>
              <a:rPr lang="en-US" dirty="0" smtClean="0"/>
              <a:t>On the liabilities side, the current portion of long-term debt is non-operating.</a:t>
            </a:r>
          </a:p>
          <a:p>
            <a:r>
              <a:rPr lang="en-US" dirty="0" smtClean="0"/>
              <a:t>Of the elements on the assets side, cash may or may not be necessary for the operations of the business.  Often, it is estimated that cash equal to about 2% of revenues is sufficient for business purposes – the rest is excess cash.</a:t>
            </a:r>
          </a:p>
          <a:p>
            <a:r>
              <a:rPr lang="en-US" dirty="0" smtClean="0"/>
              <a:t>Revenue for the years ending 12/02 and 12/01 were $25112m. And $26935m. respectively.  Then, 2% of this amount or $502.24 and $538.7 are required cash.  Consequently, $1135.76m (1638-502.24) and $144.3m (683-538.7) is excess cash.  We will assume, here, as some analysts do, that all cash is non-operating.</a:t>
            </a:r>
          </a:p>
          <a:p>
            <a:r>
              <a:rPr lang="en-US" dirty="0" smtClean="0"/>
              <a:t>Marketable securities is probably also not an operating asset.</a:t>
            </a:r>
          </a:p>
          <a:p>
            <a:r>
              <a:rPr lang="en-US" dirty="0" smtClean="0"/>
              <a:t>The same might be said for long-term investments.</a:t>
            </a:r>
          </a:p>
          <a:p>
            <a:r>
              <a:rPr lang="en-US" dirty="0" smtClean="0"/>
              <a:t>The sum of these three items comes to $4456 and $4520 respectively for 2002 and 2001. </a:t>
            </a:r>
          </a:p>
          <a:p>
            <a:r>
              <a:rPr lang="en-US" dirty="0" smtClean="0"/>
              <a:t>All of these are deducted from Invested Capital to get Net Funds Invested.</a:t>
            </a:r>
          </a:p>
          <a:p>
            <a:r>
              <a:rPr lang="en-US" dirty="0" smtClean="0"/>
              <a:t>Let’s see what the balance sheet looks like with these modifications.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Redesigned Balance Sheet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graphicFrame>
        <p:nvGraphicFramePr>
          <p:cNvPr id="5" name="Content Placeholder 4"/>
          <p:cNvGraphicFramePr>
            <a:graphicFrameLocks noGrp="1"/>
          </p:cNvGraphicFramePr>
          <p:nvPr>
            <p:ph sz="quarter" idx="13"/>
          </p:nvPr>
        </p:nvGraphicFramePr>
        <p:xfrm>
          <a:off x="457200" y="1357402"/>
          <a:ext cx="8458200" cy="4959482"/>
        </p:xfrm>
        <a:graphic>
          <a:graphicData uri="http://schemas.openxmlformats.org/drawingml/2006/table">
            <a:tbl>
              <a:tblPr/>
              <a:tblGrid>
                <a:gridCol w="2514600"/>
                <a:gridCol w="990600"/>
                <a:gridCol w="838200"/>
                <a:gridCol w="2438400"/>
                <a:gridCol w="838200"/>
                <a:gridCol w="838200"/>
              </a:tblGrid>
              <a:tr h="273922">
                <a:tc>
                  <a:txBody>
                    <a:bodyPr/>
                    <a:lstStyle/>
                    <a:p>
                      <a:pPr algn="l" fontAlgn="b"/>
                      <a:r>
                        <a:rPr lang="en-US" sz="1400" b="1" i="0" u="none" strike="noStrike" dirty="0">
                          <a:solidFill>
                            <a:srgbClr val="000000"/>
                          </a:solidFill>
                          <a:latin typeface="Times New Roman" pitchFamily="18" charset="0"/>
                          <a:cs typeface="Times New Roman" pitchFamily="18" charset="0"/>
                        </a:rPr>
                        <a:t>Assets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28-Dec-02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29-Dec-01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Times New Roman" pitchFamily="18" charset="0"/>
                          <a:cs typeface="Times New Roman" pitchFamily="18" charset="0"/>
                        </a:rPr>
                        <a:t>Liabilities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28-Dec-02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a:solidFill>
                            <a:srgbClr val="000000"/>
                          </a:solidFill>
                          <a:latin typeface="Times New Roman" pitchFamily="18" charset="0"/>
                          <a:cs typeface="Times New Roman" pitchFamily="18" charset="0"/>
                        </a:rPr>
                        <a:t>29-Dec-01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922">
                <a:tc>
                  <a:txBody>
                    <a:bodyPr/>
                    <a:lstStyle/>
                    <a:p>
                      <a:pPr algn="r" fontAlgn="b"/>
                      <a:r>
                        <a:rPr lang="en-US" sz="1400" b="0" i="0" u="none" strike="noStrike" dirty="0">
                          <a:solidFill>
                            <a:srgbClr val="000000"/>
                          </a:solidFill>
                          <a:latin typeface="Times New Roman" pitchFamily="18" charset="0"/>
                          <a:cs typeface="Times New Roman" pitchFamily="18" charset="0"/>
                        </a:rPr>
                        <a:t>Net Receivables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2,531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2,142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Short/Current Long Term Debt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562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354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922">
                <a:tc>
                  <a:txBody>
                    <a:bodyPr/>
                    <a:lstStyle/>
                    <a:p>
                      <a:pPr algn="r" fontAlgn="b"/>
                      <a:r>
                        <a:rPr lang="en-US" sz="1400" b="0" i="0" u="none" strike="noStrike" dirty="0">
                          <a:solidFill>
                            <a:srgbClr val="000000"/>
                          </a:solidFill>
                          <a:latin typeface="Times New Roman" pitchFamily="18" charset="0"/>
                          <a:cs typeface="Times New Roman" pitchFamily="18" charset="0"/>
                        </a:rPr>
                        <a:t>Inventory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1,342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1,310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Long Term Debt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2,187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2,651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432">
                <a:tc>
                  <a:txBody>
                    <a:bodyPr/>
                    <a:lstStyle/>
                    <a:p>
                      <a:pPr algn="r" fontAlgn="b"/>
                      <a:r>
                        <a:rPr lang="en-US" sz="1400" b="0" i="0" u="none" strike="noStrike" dirty="0">
                          <a:solidFill>
                            <a:srgbClr val="000000"/>
                          </a:solidFill>
                          <a:latin typeface="Times New Roman" pitchFamily="18" charset="0"/>
                          <a:cs typeface="Times New Roman" pitchFamily="18" charset="0"/>
                        </a:rPr>
                        <a:t>Other Current Assets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695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752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Other long-term liabilities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5,937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5,398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r" fontAlgn="b"/>
                      <a:r>
                        <a:rPr lang="en-US" sz="1400" b="1" i="0" u="none" strike="noStrike" dirty="0">
                          <a:solidFill>
                            <a:srgbClr val="000000"/>
                          </a:solidFill>
                          <a:latin typeface="Times New Roman" pitchFamily="18" charset="0"/>
                          <a:cs typeface="Times New Roman" pitchFamily="18" charset="0"/>
                        </a:rPr>
                        <a:t>Total Operating Current Assets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a:solidFill>
                            <a:srgbClr val="000000"/>
                          </a:solidFill>
                          <a:latin typeface="Times New Roman" pitchFamily="18" charset="0"/>
                          <a:cs typeface="Times New Roman" pitchFamily="18" charset="0"/>
                        </a:rPr>
                        <a:t>6,413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5,853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a:solidFill>
                            <a:srgbClr val="000000"/>
                          </a:solidFill>
                          <a:latin typeface="Times New Roman" pitchFamily="18" charset="0"/>
                          <a:cs typeface="Times New Roman" pitchFamily="18" charset="0"/>
                        </a:rPr>
                        <a:t>Total Liabilities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a:solidFill>
                            <a:srgbClr val="000000"/>
                          </a:solidFill>
                          <a:latin typeface="Times New Roman" pitchFamily="18" charset="0"/>
                          <a:cs typeface="Times New Roman" pitchFamily="18" charset="0"/>
                        </a:rPr>
                        <a:t>8,686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8,403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922">
                <a:tc>
                  <a:txBody>
                    <a:bodyPr/>
                    <a:lstStyle/>
                    <a:p>
                      <a:pPr algn="r" fontAlgn="b"/>
                      <a:r>
                        <a:rPr lang="en-US" sz="1400" b="0" i="0" u="none" strike="noStrike" dirty="0">
                          <a:solidFill>
                            <a:srgbClr val="000000"/>
                          </a:solidFill>
                          <a:latin typeface="Times New Roman" pitchFamily="18" charset="0"/>
                          <a:cs typeface="Times New Roman" pitchFamily="18" charset="0"/>
                        </a:rPr>
                        <a:t>Accounts Payable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5,490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3,484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Common Stock &amp; Other Paid-up Capital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922">
                <a:tc>
                  <a:txBody>
                    <a:bodyPr/>
                    <a:lstStyle/>
                    <a:p>
                      <a:pPr algn="r" fontAlgn="b"/>
                      <a:r>
                        <a:rPr lang="en-US" sz="1400" b="0" i="0" u="none" strike="noStrike" dirty="0">
                          <a:solidFill>
                            <a:srgbClr val="000000"/>
                          </a:solidFill>
                          <a:latin typeface="Times New Roman" pitchFamily="18" charset="0"/>
                          <a:cs typeface="Times New Roman" pitchFamily="18" charset="0"/>
                        </a:rPr>
                        <a:t>Other Current Liabilities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400" b="0" i="0" u="none" strike="noStrike">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1,160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Retained Earnings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9,268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8,605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721">
                <a:tc>
                  <a:txBody>
                    <a:bodyPr/>
                    <a:lstStyle/>
                    <a:p>
                      <a:pPr algn="r" fontAlgn="b"/>
                      <a:r>
                        <a:rPr lang="en-US" sz="1400" b="1" i="0" u="none" strike="noStrike" dirty="0">
                          <a:solidFill>
                            <a:srgbClr val="000000"/>
                          </a:solidFill>
                          <a:latin typeface="Times New Roman" pitchFamily="18" charset="0"/>
                          <a:cs typeface="Times New Roman" pitchFamily="18" charset="0"/>
                        </a:rPr>
                        <a:t>Total Operating Current </a:t>
                      </a:r>
                      <a:r>
                        <a:rPr lang="en-US" sz="1400" b="1" i="0" u="none" strike="noStrike" dirty="0" err="1" smtClean="0">
                          <a:solidFill>
                            <a:srgbClr val="000000"/>
                          </a:solidFill>
                          <a:latin typeface="Times New Roman" pitchFamily="18" charset="0"/>
                          <a:cs typeface="Times New Roman" pitchFamily="18" charset="0"/>
                        </a:rPr>
                        <a:t>Liabs</a:t>
                      </a:r>
                      <a:endParaRPr lang="en-US" sz="14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5,490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4,644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a:solidFill>
                            <a:srgbClr val="000000"/>
                          </a:solidFill>
                          <a:latin typeface="Times New Roman" pitchFamily="18" charset="0"/>
                          <a:cs typeface="Times New Roman" pitchFamily="18" charset="0"/>
                        </a:rPr>
                        <a:t>Total Stockholders' Equity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a:solidFill>
                            <a:srgbClr val="000000"/>
                          </a:solidFill>
                          <a:latin typeface="Times New Roman" pitchFamily="18" charset="0"/>
                          <a:cs typeface="Times New Roman" pitchFamily="18" charset="0"/>
                        </a:rPr>
                        <a:t>9,298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8,648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algn="r" fontAlgn="b"/>
                      <a:r>
                        <a:rPr lang="en-US" sz="1400" b="0" i="0" u="none" strike="noStrike" dirty="0">
                          <a:solidFill>
                            <a:srgbClr val="000000"/>
                          </a:solidFill>
                          <a:latin typeface="Times New Roman" pitchFamily="18" charset="0"/>
                          <a:cs typeface="Times New Roman" pitchFamily="18" charset="0"/>
                        </a:rPr>
                        <a:t>Net Operating Working Capital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923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1,209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Tot </a:t>
                      </a:r>
                      <a:r>
                        <a:rPr lang="en-US" sz="1400" b="1" i="0" u="none" strike="noStrike" dirty="0" err="1">
                          <a:solidFill>
                            <a:srgbClr val="000000"/>
                          </a:solidFill>
                          <a:latin typeface="Times New Roman" pitchFamily="18" charset="0"/>
                          <a:cs typeface="Times New Roman" pitchFamily="18" charset="0"/>
                        </a:rPr>
                        <a:t>Liabs</a:t>
                      </a:r>
                      <a:r>
                        <a:rPr lang="en-US" sz="1400" b="1" i="0" u="none" strike="noStrike" dirty="0">
                          <a:solidFill>
                            <a:srgbClr val="000000"/>
                          </a:solidFill>
                          <a:latin typeface="Times New Roman" pitchFamily="18" charset="0"/>
                          <a:cs typeface="Times New Roman" pitchFamily="18" charset="0"/>
                        </a:rPr>
                        <a:t> &amp; </a:t>
                      </a:r>
                      <a:r>
                        <a:rPr lang="en-US" sz="1400" b="1" i="0" u="none" strike="noStrike" dirty="0" smtClean="0">
                          <a:solidFill>
                            <a:srgbClr val="000000"/>
                          </a:solidFill>
                          <a:latin typeface="Times New Roman" pitchFamily="18" charset="0"/>
                          <a:cs typeface="Times New Roman" pitchFamily="18" charset="0"/>
                        </a:rPr>
                        <a:t>Shareholder </a:t>
                      </a:r>
                      <a:r>
                        <a:rPr lang="en-US" sz="1400" b="1" i="0" u="none" strike="noStrike" dirty="0" err="1" smtClean="0">
                          <a:solidFill>
                            <a:srgbClr val="000000"/>
                          </a:solidFill>
                          <a:latin typeface="Times New Roman" pitchFamily="18" charset="0"/>
                          <a:cs typeface="Times New Roman" pitchFamily="18" charset="0"/>
                        </a:rPr>
                        <a:t>Eq</a:t>
                      </a:r>
                      <a:endParaRPr lang="en-US" sz="14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17,984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17,051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316">
                <a:tc>
                  <a:txBody>
                    <a:bodyPr/>
                    <a:lstStyle/>
                    <a:p>
                      <a:pPr algn="r" fontAlgn="b"/>
                      <a:r>
                        <a:rPr lang="en-US" sz="1400" b="0" i="0" u="none" strike="noStrike" dirty="0">
                          <a:solidFill>
                            <a:srgbClr val="000000"/>
                          </a:solidFill>
                          <a:latin typeface="Times New Roman" pitchFamily="18" charset="0"/>
                          <a:cs typeface="Times New Roman" pitchFamily="18" charset="0"/>
                        </a:rPr>
                        <a:t>Property Plant and Equipment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7,390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6,876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922">
                <a:tc>
                  <a:txBody>
                    <a:bodyPr/>
                    <a:lstStyle/>
                    <a:p>
                      <a:pPr algn="r" fontAlgn="b"/>
                      <a:r>
                        <a:rPr lang="en-US" sz="1400" b="0" i="0" u="none" strike="noStrike" dirty="0">
                          <a:solidFill>
                            <a:srgbClr val="000000"/>
                          </a:solidFill>
                          <a:latin typeface="Times New Roman" pitchFamily="18" charset="0"/>
                          <a:cs typeface="Times New Roman" pitchFamily="18" charset="0"/>
                        </a:rPr>
                        <a:t>Goodwill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3,631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3,374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083">
                <a:tc>
                  <a:txBody>
                    <a:bodyPr/>
                    <a:lstStyle/>
                    <a:p>
                      <a:pPr algn="r" fontAlgn="b"/>
                      <a:r>
                        <a:rPr lang="en-US" sz="1400" b="0" i="0" u="none" strike="noStrike" dirty="0">
                          <a:solidFill>
                            <a:srgbClr val="000000"/>
                          </a:solidFill>
                          <a:latin typeface="Times New Roman" pitchFamily="18" charset="0"/>
                          <a:cs typeface="Times New Roman" pitchFamily="18" charset="0"/>
                        </a:rPr>
                        <a:t>Intangible Assets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1,588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1,467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r" fontAlgn="b"/>
                      <a:r>
                        <a:rPr lang="en-US" sz="1400" b="0" i="0" u="none" strike="noStrike" dirty="0">
                          <a:solidFill>
                            <a:srgbClr val="000000"/>
                          </a:solidFill>
                          <a:latin typeface="Times New Roman" pitchFamily="18" charset="0"/>
                          <a:cs typeface="Times New Roman" pitchFamily="18" charset="0"/>
                        </a:rPr>
                        <a:t>Other Assets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1,841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1,254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55">
                <a:tc>
                  <a:txBody>
                    <a:bodyPr/>
                    <a:lstStyle/>
                    <a:p>
                      <a:pPr algn="r" fontAlgn="b"/>
                      <a:r>
                        <a:rPr lang="en-US" sz="1400" b="1" i="0" u="none" strike="noStrike" dirty="0" smtClean="0">
                          <a:solidFill>
                            <a:srgbClr val="000000"/>
                          </a:solidFill>
                          <a:latin typeface="Times New Roman" pitchFamily="18" charset="0"/>
                          <a:cs typeface="Times New Roman" pitchFamily="18" charset="0"/>
                        </a:rPr>
                        <a:t>Invested Capital</a:t>
                      </a:r>
                      <a:endParaRPr lang="en-US" sz="14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latin typeface="Times New Roman" pitchFamily="18" charset="0"/>
                          <a:cs typeface="Times New Roman" pitchFamily="18" charset="0"/>
                        </a:rPr>
                        <a:t>13,528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12,531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694">
                <a:tc>
                  <a:txBody>
                    <a:bodyPr/>
                    <a:lstStyle/>
                    <a:p>
                      <a:pPr algn="r"/>
                      <a:r>
                        <a:rPr lang="en-US" sz="1400" dirty="0" smtClean="0">
                          <a:latin typeface="Times New Roman" pitchFamily="18" charset="0"/>
                          <a:cs typeface="Times New Roman" pitchFamily="18" charset="0"/>
                        </a:rPr>
                        <a:t>Less:</a:t>
                      </a:r>
                      <a:r>
                        <a:rPr lang="en-US" sz="1400" baseline="0" dirty="0" smtClean="0">
                          <a:latin typeface="Times New Roman" pitchFamily="18" charset="0"/>
                          <a:cs typeface="Times New Roman" pitchFamily="18" charset="0"/>
                        </a:rPr>
                        <a:t> Non-operating Assets</a:t>
                      </a:r>
                      <a:endParaRPr lang="en-US" sz="1400" dirty="0">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4,456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Times New Roman" pitchFamily="18" charset="0"/>
                          <a:cs typeface="Times New Roman" pitchFamily="18" charset="0"/>
                        </a:rPr>
                        <a:t>4,520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649">
                <a:tc>
                  <a:txBody>
                    <a:bodyPr/>
                    <a:lstStyle/>
                    <a:p>
                      <a:pPr algn="r" fontAlgn="b"/>
                      <a:r>
                        <a:rPr lang="en-US" sz="1400" b="1" i="0" u="none" strike="noStrike" dirty="0" smtClean="0">
                          <a:solidFill>
                            <a:srgbClr val="000000"/>
                          </a:solidFill>
                          <a:latin typeface="Times New Roman" pitchFamily="18" charset="0"/>
                          <a:cs typeface="Times New Roman" pitchFamily="18" charset="0"/>
                        </a:rPr>
                        <a:t>Total</a:t>
                      </a:r>
                      <a:r>
                        <a:rPr lang="en-US" sz="1400" b="1" i="0" u="none" strike="noStrike" baseline="0" dirty="0" smtClean="0">
                          <a:solidFill>
                            <a:srgbClr val="000000"/>
                          </a:solidFill>
                          <a:latin typeface="Times New Roman" pitchFamily="18" charset="0"/>
                          <a:cs typeface="Times New Roman" pitchFamily="18" charset="0"/>
                        </a:rPr>
                        <a:t> Funds Invested</a:t>
                      </a:r>
                      <a:endParaRPr lang="en-US" sz="14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17,984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Times New Roman" pitchFamily="18" charset="0"/>
                          <a:cs typeface="Times New Roman" pitchFamily="18" charset="0"/>
                        </a:rPr>
                        <a:t>17,051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2661</Words>
  <Application>Microsoft Office PowerPoint</Application>
  <PresentationFormat>On-screen Show (4:3)</PresentationFormat>
  <Paragraphs>404</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Process diagram</vt:lpstr>
      <vt:lpstr>Worksheet</vt:lpstr>
      <vt:lpstr>Equation</vt:lpstr>
      <vt:lpstr>Value Creation</vt:lpstr>
      <vt:lpstr>Learning Objectives</vt:lpstr>
      <vt:lpstr>Traditional Decomposition of Profitability</vt:lpstr>
      <vt:lpstr>The Du Pont Identity</vt:lpstr>
      <vt:lpstr>Alternative Approach to Decomposing Profitability</vt:lpstr>
      <vt:lpstr>Slide 6</vt:lpstr>
      <vt:lpstr>Pepsico Inc. Balance Sheet (in mil. $)</vt:lpstr>
      <vt:lpstr>Non-operating assets/liabilities</vt:lpstr>
      <vt:lpstr>Redesigned Balance Sheet</vt:lpstr>
      <vt:lpstr>Alternative Approach to Decomposing Profitability </vt:lpstr>
      <vt:lpstr>Profit Margin and Asset Utilization for CAKE</vt:lpstr>
      <vt:lpstr>ROIC vs Cost of Capital</vt:lpstr>
      <vt:lpstr>Don’t Maximize ROIC</vt:lpstr>
      <vt:lpstr>Don’t Maximize ROIC</vt:lpstr>
      <vt:lpstr>Investing now; recouping later</vt:lpstr>
      <vt:lpstr>Economic Value Added (EVA)</vt:lpstr>
      <vt:lpstr>EVA vs NPV: Example</vt:lpstr>
      <vt:lpstr>EVA vs NPV: Second example</vt:lpstr>
      <vt:lpstr>Second Example: EVA and NPV</vt:lpstr>
      <vt:lpstr>Financial Markets and Real Markets</vt:lpstr>
      <vt:lpstr>Return in Financial Markets</vt:lpstr>
      <vt:lpstr>Earnings/NOPLAT and Value</vt:lpstr>
      <vt:lpstr>Earnings/NOPLAT isn’t everything!</vt:lpstr>
      <vt:lpstr>Fundamental Determinants of Growth Rate ?</vt:lpstr>
      <vt:lpstr>Growth and Market Value</vt:lpstr>
      <vt:lpstr>NOPLAT and Free Cashflow</vt:lpstr>
      <vt:lpstr>Some Definitions</vt:lpstr>
      <vt:lpstr>The Zen Formula for Value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2009-06-29T16:35:21Z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