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6" r:id="rId3"/>
    <p:sldId id="287" r:id="rId4"/>
    <p:sldId id="288" r:id="rId5"/>
    <p:sldId id="289" r:id="rId6"/>
    <p:sldId id="290" r:id="rId7"/>
    <p:sldId id="291" r:id="rId8"/>
    <p:sldId id="29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10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3/31/2014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 Comments</a:t>
            </a:r>
            <a:endParaRPr lang="en-US" dirty="0"/>
          </a:p>
        </p:txBody>
      </p:sp>
      <p:sp>
        <p:nvSpPr>
          <p:cNvPr id="3" name="Subtitle 2"/>
          <p:cNvSpPr>
            <a:spLocks noGrp="1"/>
          </p:cNvSpPr>
          <p:nvPr>
            <p:ph type="subTitle" idx="1"/>
          </p:nvPr>
        </p:nvSpPr>
        <p:spPr/>
        <p:txBody>
          <a:bodyPr/>
          <a:lstStyle/>
          <a:p>
            <a:r>
              <a:rPr lang="en-US" dirty="0" smtClean="0"/>
              <a:t>MBA 648</a:t>
            </a:r>
            <a:r>
              <a:rPr lang="en-US" smtClean="0"/>
              <a:t>: Spring 2014</a:t>
            </a:r>
            <a:endParaRPr lang="en-US" dirty="0" smtClean="0"/>
          </a:p>
          <a:p>
            <a:r>
              <a:rPr lang="en-US" dirty="0" smtClean="0"/>
              <a:t>Prof. PV Viswanath</a:t>
            </a:r>
            <a:endParaRPr lang="en-US" dirty="0"/>
          </a:p>
        </p:txBody>
      </p:sp>
    </p:spTree>
    <p:extLst>
      <p:ext uri="{BB962C8B-B14F-4D97-AF65-F5344CB8AC3E}">
        <p14:creationId xmlns:p14="http://schemas.microsoft.com/office/powerpoint/2010/main" val="2478351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2900"/>
            <a:ext cx="8596668" cy="1320800"/>
          </a:xfrm>
        </p:spPr>
        <p:txBody>
          <a:bodyPr/>
          <a:lstStyle/>
          <a:p>
            <a:r>
              <a:rPr lang="en-US" dirty="0" smtClean="0"/>
              <a:t>Questions from Feb. 11</a:t>
            </a:r>
            <a:endParaRPr lang="en-US" dirty="0"/>
          </a:p>
        </p:txBody>
      </p:sp>
      <p:sp>
        <p:nvSpPr>
          <p:cNvPr id="3" name="Content Placeholder 2"/>
          <p:cNvSpPr>
            <a:spLocks noGrp="1"/>
          </p:cNvSpPr>
          <p:nvPr>
            <p:ph idx="1"/>
          </p:nvPr>
        </p:nvSpPr>
        <p:spPr>
          <a:xfrm>
            <a:off x="677334" y="1320800"/>
            <a:ext cx="8936566" cy="5308600"/>
          </a:xfrm>
        </p:spPr>
        <p:txBody>
          <a:bodyPr>
            <a:normAutofit fontScale="92500" lnSpcReduction="20000"/>
          </a:bodyPr>
          <a:lstStyle/>
          <a:p>
            <a:r>
              <a:rPr lang="en-US" dirty="0"/>
              <a:t>I am still having a little trouble connecting some of the ratios to one another (especially those using equity</a:t>
            </a:r>
            <a:r>
              <a:rPr lang="en-US" dirty="0" smtClean="0"/>
              <a:t>)</a:t>
            </a:r>
            <a:r>
              <a:rPr lang="en-US" dirty="0"/>
              <a:t> </a:t>
            </a:r>
            <a:endParaRPr lang="en-US" dirty="0" smtClean="0"/>
          </a:p>
          <a:p>
            <a:pPr lvl="1"/>
            <a:r>
              <a:rPr lang="en-US" dirty="0" smtClean="0"/>
              <a:t>I don’t understand your question.</a:t>
            </a:r>
            <a:endParaRPr lang="en-US" dirty="0"/>
          </a:p>
          <a:p>
            <a:pPr lvl="0"/>
            <a:r>
              <a:rPr lang="en-US" dirty="0"/>
              <a:t>Being able to use the appropriate </a:t>
            </a:r>
            <a:r>
              <a:rPr lang="en-US" dirty="0" smtClean="0"/>
              <a:t>ratio</a:t>
            </a:r>
          </a:p>
          <a:p>
            <a:pPr lvl="1"/>
            <a:r>
              <a:rPr lang="en-US" dirty="0" smtClean="0"/>
              <a:t>Read the text and ask me again with more specific questions</a:t>
            </a:r>
            <a:endParaRPr lang="en-US" dirty="0"/>
          </a:p>
          <a:p>
            <a:pPr lvl="0"/>
            <a:r>
              <a:rPr lang="en-US" dirty="0"/>
              <a:t>Do I need to know the accounting formulas</a:t>
            </a:r>
            <a:r>
              <a:rPr lang="en-US" dirty="0" smtClean="0"/>
              <a:t>?</a:t>
            </a:r>
          </a:p>
          <a:p>
            <a:pPr lvl="1"/>
            <a:r>
              <a:rPr lang="en-US" dirty="0" smtClean="0"/>
              <a:t>Yes; you need to know how the numbers are to be computed.  But once you understand what their function is, it will easier to remember them.</a:t>
            </a:r>
            <a:endParaRPr lang="en-US" dirty="0"/>
          </a:p>
          <a:p>
            <a:pPr lvl="0"/>
            <a:r>
              <a:rPr lang="en-US" dirty="0"/>
              <a:t>You mentioned Warren Buffet’s investment technique, I’d like you to </a:t>
            </a:r>
            <a:r>
              <a:rPr lang="en-US" dirty="0" smtClean="0"/>
              <a:t>elaborate</a:t>
            </a:r>
          </a:p>
          <a:p>
            <a:pPr lvl="1"/>
            <a:r>
              <a:rPr lang="en-US" dirty="0" smtClean="0"/>
              <a:t>The key element of Warren Buffet’s investment style was to invest for the long run.  Even though at a particular point in time, a well-run company might not be a good investment value, that’s only if you’re planning to hold it for the short run.  If you’re planning to hold it over a long-period of time, then the initial price is less important, especially if it’s difficult to know if the company is over- or under-valued.</a:t>
            </a:r>
            <a:endParaRPr lang="en-US" dirty="0"/>
          </a:p>
          <a:p>
            <a:pPr lvl="0"/>
            <a:r>
              <a:rPr lang="en-US" dirty="0"/>
              <a:t>How and when do we use these theories and formulas in the real business</a:t>
            </a:r>
            <a:r>
              <a:rPr lang="en-US" dirty="0" smtClean="0"/>
              <a:t>?</a:t>
            </a:r>
          </a:p>
          <a:p>
            <a:pPr lvl="1"/>
            <a:r>
              <a:rPr lang="en-US" dirty="0" smtClean="0"/>
              <a:t>All these formulas are used by actual analysts.  The four categories indicate how the ratios are used – to estimate short-term liquidity (if the firm has sufficient liquid assets to meet short-term payment needs), long-term profitability (if the firm is making profitable), efficiency of asset use (if firm assets are being used efficiently) and financial leverage (if the firm is in danger of going bankrupt).</a:t>
            </a:r>
            <a:endParaRPr lang="en-US" dirty="0"/>
          </a:p>
        </p:txBody>
      </p:sp>
    </p:spTree>
    <p:extLst>
      <p:ext uri="{BB962C8B-B14F-4D97-AF65-F5344CB8AC3E}">
        <p14:creationId xmlns:p14="http://schemas.microsoft.com/office/powerpoint/2010/main" val="3674068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2900"/>
            <a:ext cx="8596668" cy="774700"/>
          </a:xfrm>
        </p:spPr>
        <p:txBody>
          <a:bodyPr/>
          <a:lstStyle/>
          <a:p>
            <a:r>
              <a:rPr lang="en-US" dirty="0"/>
              <a:t>Questions from Feb. 11</a:t>
            </a:r>
          </a:p>
        </p:txBody>
      </p:sp>
      <p:sp>
        <p:nvSpPr>
          <p:cNvPr id="3" name="Content Placeholder 2"/>
          <p:cNvSpPr>
            <a:spLocks noGrp="1"/>
          </p:cNvSpPr>
          <p:nvPr>
            <p:ph idx="1"/>
          </p:nvPr>
        </p:nvSpPr>
        <p:spPr>
          <a:xfrm>
            <a:off x="558800" y="1003300"/>
            <a:ext cx="9220200" cy="5283200"/>
          </a:xfrm>
        </p:spPr>
        <p:txBody>
          <a:bodyPr>
            <a:normAutofit fontScale="92500" lnSpcReduction="20000"/>
          </a:bodyPr>
          <a:lstStyle/>
          <a:p>
            <a:pPr lvl="0"/>
            <a:r>
              <a:rPr lang="en-US" dirty="0"/>
              <a:t>Still confused on some materials regarding calculations of determinants of </a:t>
            </a:r>
            <a:r>
              <a:rPr lang="en-US" dirty="0" smtClean="0"/>
              <a:t>growth</a:t>
            </a:r>
          </a:p>
          <a:p>
            <a:pPr lvl="1"/>
            <a:r>
              <a:rPr lang="en-US" dirty="0" smtClean="0"/>
              <a:t>The internal rate of growth is how fast the firm can grow without additional external resources; it is equal to Retention Ratio x ROA.</a:t>
            </a:r>
            <a:br>
              <a:rPr lang="en-US" dirty="0" smtClean="0"/>
            </a:br>
            <a:r>
              <a:rPr lang="en-US" dirty="0" smtClean="0"/>
              <a:t>The sustainable growth rate is higher and assumes that leverage levels can be maintained, i.e. as the firm retains earnings and increases equity, it can obtain a corresponding amount of additional debt to keep the leverage ratio constant; this rate is equal to the Retention Ratio x ROE.</a:t>
            </a:r>
            <a:endParaRPr lang="en-US" dirty="0"/>
          </a:p>
          <a:p>
            <a:pPr lvl="0"/>
            <a:r>
              <a:rPr lang="en-US" dirty="0" smtClean="0"/>
              <a:t>Difference </a:t>
            </a:r>
            <a:r>
              <a:rPr lang="en-US" dirty="0"/>
              <a:t>between balance sheet &amp; income </a:t>
            </a:r>
            <a:r>
              <a:rPr lang="en-US" dirty="0" smtClean="0"/>
              <a:t>statement</a:t>
            </a:r>
          </a:p>
          <a:p>
            <a:pPr lvl="1"/>
            <a:r>
              <a:rPr lang="en-US" dirty="0" smtClean="0"/>
              <a:t>The income statement is a record of the activities of the firm over a period of time, usually a year; the balance sheet is a snapshot of the assets/liabilities of the firm at appoint in time.</a:t>
            </a:r>
            <a:endParaRPr lang="en-US" dirty="0"/>
          </a:p>
          <a:p>
            <a:pPr lvl="0"/>
            <a:r>
              <a:rPr lang="en-US" dirty="0" smtClean="0"/>
              <a:t>The </a:t>
            </a:r>
            <a:r>
              <a:rPr lang="en-US" dirty="0"/>
              <a:t>cash flow coverage and times interest earned </a:t>
            </a:r>
            <a:endParaRPr lang="en-US" dirty="0" smtClean="0"/>
          </a:p>
          <a:p>
            <a:pPr lvl="1"/>
            <a:r>
              <a:rPr lang="en-US" dirty="0" smtClean="0"/>
              <a:t>Times interest earned is EBIT/Interest.  Since Interest expense has to be paid out of EBIT, the ratio indicates the size of the cushion.  For example, if the ratio is &lt; 1, the firm is clearly in trouble!</a:t>
            </a:r>
            <a:endParaRPr lang="en-US" dirty="0"/>
          </a:p>
          <a:p>
            <a:pPr lvl="0"/>
            <a:r>
              <a:rPr lang="en-US" dirty="0" smtClean="0"/>
              <a:t>Why does depreciation </a:t>
            </a:r>
            <a:r>
              <a:rPr lang="en-US" dirty="0"/>
              <a:t>added back </a:t>
            </a:r>
            <a:r>
              <a:rPr lang="en-US" dirty="0" smtClean="0"/>
              <a:t>change </a:t>
            </a:r>
            <a:r>
              <a:rPr lang="en-US" dirty="0"/>
              <a:t>EBIT into cash flows? </a:t>
            </a:r>
            <a:endParaRPr lang="en-US" dirty="0" smtClean="0"/>
          </a:p>
          <a:p>
            <a:pPr lvl="1"/>
            <a:r>
              <a:rPr lang="en-US" dirty="0" smtClean="0"/>
              <a:t>Because to compute EBIT, we subtract out depreciation, which is not a cashflow.  So if we were computing the cash profitability of the firm, we would not have subtracted out depreciation.  Adding back depreciation undoes this action.</a:t>
            </a:r>
            <a:endParaRPr lang="en-US" dirty="0"/>
          </a:p>
          <a:p>
            <a:pPr lvl="0"/>
            <a:r>
              <a:rPr lang="en-US" dirty="0"/>
              <a:t>Why is Dupont Analysis is so important</a:t>
            </a:r>
            <a:r>
              <a:rPr lang="en-US" dirty="0" smtClean="0"/>
              <a:t>?</a:t>
            </a:r>
          </a:p>
          <a:p>
            <a:pPr lvl="1"/>
            <a:r>
              <a:rPr lang="en-US" dirty="0" smtClean="0"/>
              <a:t>We’ll do that today.  Dupont Analysis helps the firm strategize.</a:t>
            </a:r>
            <a:endParaRPr lang="en-US" dirty="0"/>
          </a:p>
          <a:p>
            <a:pPr marL="0" indent="0">
              <a:buNone/>
            </a:pPr>
            <a:endParaRPr lang="en-US" dirty="0"/>
          </a:p>
        </p:txBody>
      </p:sp>
    </p:spTree>
    <p:extLst>
      <p:ext uri="{BB962C8B-B14F-4D97-AF65-F5344CB8AC3E}">
        <p14:creationId xmlns:p14="http://schemas.microsoft.com/office/powerpoint/2010/main" val="2073225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Feb. 18</a:t>
            </a:r>
            <a:endParaRPr lang="en-US" dirty="0"/>
          </a:p>
        </p:txBody>
      </p:sp>
      <p:sp>
        <p:nvSpPr>
          <p:cNvPr id="3" name="Content Placeholder 2"/>
          <p:cNvSpPr>
            <a:spLocks noGrp="1"/>
          </p:cNvSpPr>
          <p:nvPr>
            <p:ph idx="1"/>
          </p:nvPr>
        </p:nvSpPr>
        <p:spPr>
          <a:xfrm>
            <a:off x="677334" y="1828801"/>
            <a:ext cx="8596668" cy="4212562"/>
          </a:xfrm>
        </p:spPr>
        <p:txBody>
          <a:bodyPr/>
          <a:lstStyle/>
          <a:p>
            <a:r>
              <a:rPr lang="en-US" dirty="0" smtClean="0"/>
              <a:t>All the questions were about valuation and arbitrage, which we are going to redo on Feb. 25!</a:t>
            </a:r>
            <a:endParaRPr lang="en-US" dirty="0"/>
          </a:p>
        </p:txBody>
      </p:sp>
    </p:spTree>
    <p:extLst>
      <p:ext uri="{BB962C8B-B14F-4D97-AF65-F5344CB8AC3E}">
        <p14:creationId xmlns:p14="http://schemas.microsoft.com/office/powerpoint/2010/main" val="313170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Feb. 25</a:t>
            </a:r>
            <a:endParaRPr lang="en-US" dirty="0"/>
          </a:p>
        </p:txBody>
      </p:sp>
      <p:sp>
        <p:nvSpPr>
          <p:cNvPr id="3" name="Content Placeholder 2"/>
          <p:cNvSpPr>
            <a:spLocks noGrp="1"/>
          </p:cNvSpPr>
          <p:nvPr>
            <p:ph idx="1"/>
          </p:nvPr>
        </p:nvSpPr>
        <p:spPr>
          <a:xfrm>
            <a:off x="677334" y="1371600"/>
            <a:ext cx="8596668" cy="4851399"/>
          </a:xfrm>
        </p:spPr>
        <p:txBody>
          <a:bodyPr>
            <a:normAutofit fontScale="92500" lnSpcReduction="10000"/>
          </a:bodyPr>
          <a:lstStyle/>
          <a:p>
            <a:pPr lvl="0"/>
            <a:r>
              <a:rPr lang="en-US" dirty="0"/>
              <a:t>How do we factor frictions and risk into </a:t>
            </a:r>
            <a:r>
              <a:rPr lang="en-US" dirty="0" smtClean="0"/>
              <a:t>valuation?</a:t>
            </a:r>
            <a:br>
              <a:rPr lang="en-US" dirty="0" smtClean="0"/>
            </a:br>
            <a:r>
              <a:rPr lang="en-US" dirty="0" err="1" smtClean="0"/>
              <a:t>Ans</a:t>
            </a:r>
            <a:r>
              <a:rPr lang="en-US" dirty="0" smtClean="0"/>
              <a:t>: We will not be dealing with this in MBA 648, but essentially the existence of frictions will mean that the price that we might be willing to pay for a financial or real asset might be different from the price that we would be willing to sell it at.  Hence we would no longer have a unique price for an asset.</a:t>
            </a:r>
          </a:p>
          <a:p>
            <a:pPr lvl="0"/>
            <a:r>
              <a:rPr lang="en-US" dirty="0" smtClean="0"/>
              <a:t>What is arbitrage?</a:t>
            </a:r>
            <a:br>
              <a:rPr lang="en-US" dirty="0" smtClean="0"/>
            </a:br>
            <a:r>
              <a:rPr lang="en-US" dirty="0" err="1" smtClean="0"/>
              <a:t>Ans</a:t>
            </a:r>
            <a:r>
              <a:rPr lang="en-US" dirty="0" smtClean="0"/>
              <a:t>: Arbitrage simply is buying an asset at a lower price and selling it at a higher price to take advantage of simultaneous price discrepancies.  More generally, it means that if a portfolio of assets is selling for more than the sum of the prices of its components, then an arbitrageur would buy the components to synthetically create the portfolio and then sell the portfolio at the higher price.  Similarly, if the portfolio is selling for a lower price, the arbitrageur would buy the portfolio, split it into its constituents and sell the parts at a higher total price to make a profit.</a:t>
            </a:r>
          </a:p>
          <a:p>
            <a:pPr lvl="0"/>
            <a:r>
              <a:rPr lang="en-US" dirty="0" smtClean="0"/>
              <a:t>When do we use EAR and when do we use APR?</a:t>
            </a:r>
            <a:br>
              <a:rPr lang="en-US" dirty="0" smtClean="0"/>
            </a:br>
            <a:r>
              <a:rPr lang="en-US" dirty="0" err="1" smtClean="0"/>
              <a:t>Ans</a:t>
            </a:r>
            <a:r>
              <a:rPr lang="en-US" dirty="0" smtClean="0"/>
              <a:t>: There is no real reason to use APR; however, for legal and historical reasons, people use APR.  In these cases, we have to know how to deal with the APR rate and how to convert it into the equivalent EAR, which is the effective annual return the investor would get if the underlying interest rate applied to the entire year.</a:t>
            </a:r>
            <a:endParaRPr lang="en-US" dirty="0"/>
          </a:p>
          <a:p>
            <a:endParaRPr lang="en-US" dirty="0"/>
          </a:p>
        </p:txBody>
      </p:sp>
    </p:spTree>
    <p:extLst>
      <p:ext uri="{BB962C8B-B14F-4D97-AF65-F5344CB8AC3E}">
        <p14:creationId xmlns:p14="http://schemas.microsoft.com/office/powerpoint/2010/main" val="3157198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March 25</a:t>
            </a:r>
            <a:r>
              <a:rPr lang="en-US" baseline="30000" dirty="0" smtClean="0"/>
              <a:t>th</a:t>
            </a:r>
            <a:endParaRPr lang="en-US" dirty="0"/>
          </a:p>
        </p:txBody>
      </p:sp>
      <p:sp>
        <p:nvSpPr>
          <p:cNvPr id="3" name="Content Placeholder 2"/>
          <p:cNvSpPr>
            <a:spLocks noGrp="1"/>
          </p:cNvSpPr>
          <p:nvPr>
            <p:ph idx="1"/>
          </p:nvPr>
        </p:nvSpPr>
        <p:spPr>
          <a:xfrm>
            <a:off x="677334" y="1422401"/>
            <a:ext cx="8596668" cy="4618962"/>
          </a:xfrm>
        </p:spPr>
        <p:txBody>
          <a:bodyPr/>
          <a:lstStyle/>
          <a:p>
            <a:r>
              <a:rPr lang="en-US" dirty="0"/>
              <a:t>When you say comparable, do you mean comparable duration?</a:t>
            </a:r>
          </a:p>
          <a:p>
            <a:pPr lvl="1"/>
            <a:r>
              <a:rPr lang="en-US" dirty="0" smtClean="0"/>
              <a:t>Please be clear when you ask a question; I have no idea what the context to this question is, so I can’t answer it..</a:t>
            </a:r>
          </a:p>
          <a:p>
            <a:r>
              <a:rPr lang="en-US" dirty="0"/>
              <a:t>Differences in terms of premium and discount rates </a:t>
            </a:r>
          </a:p>
          <a:p>
            <a:pPr lvl="1"/>
            <a:r>
              <a:rPr lang="en-US" dirty="0" smtClean="0"/>
              <a:t>If the question is about yields on premium bonds and yields on discount bonds, then here’s what you need to know.  </a:t>
            </a:r>
            <a:br>
              <a:rPr lang="en-US" dirty="0" smtClean="0"/>
            </a:br>
            <a:r>
              <a:rPr lang="en-US" dirty="0" smtClean="0"/>
              <a:t>One, yields on premium bonds and yields on discount bonds should be comparable (although sometimes for tax reasons, there are small differences).  That is from the market point of view.  </a:t>
            </a:r>
            <a:br>
              <a:rPr lang="en-US" dirty="0" smtClean="0"/>
            </a:br>
            <a:r>
              <a:rPr lang="en-US" dirty="0" smtClean="0"/>
              <a:t>However, if yields are similar, then the only way that one bond can sell for more than a second bond is if its coupon rate is greater.   Consequently, when coupons for premium bonds are greater than coupon rates for discount bonds.  Also, the yield will be exactly equal to the coupon rate for a par bond.</a:t>
            </a:r>
            <a:br>
              <a:rPr lang="en-US" dirty="0" smtClean="0"/>
            </a:br>
            <a:r>
              <a:rPr lang="en-US" dirty="0" smtClean="0"/>
              <a:t>As a result, premium bonds will have coupon </a:t>
            </a:r>
            <a:r>
              <a:rPr lang="en-US" dirty="0"/>
              <a:t>rates</a:t>
            </a:r>
            <a:r>
              <a:rPr lang="en-US" dirty="0" smtClean="0"/>
              <a:t> higher than their yields; and discount bonds will have </a:t>
            </a:r>
            <a:r>
              <a:rPr lang="en-US" dirty="0"/>
              <a:t>coupon </a:t>
            </a:r>
            <a:r>
              <a:rPr lang="en-US" dirty="0" smtClean="0"/>
              <a:t>rates lower than their yields.</a:t>
            </a:r>
          </a:p>
        </p:txBody>
      </p:sp>
    </p:spTree>
    <p:extLst>
      <p:ext uri="{BB962C8B-B14F-4D97-AF65-F5344CB8AC3E}">
        <p14:creationId xmlns:p14="http://schemas.microsoft.com/office/powerpoint/2010/main" val="1553540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from March 25</a:t>
            </a:r>
            <a:r>
              <a:rPr lang="en-US" baseline="30000" dirty="0"/>
              <a:t>th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How do you find the yield of a bond?</a:t>
            </a:r>
          </a:p>
          <a:p>
            <a:pPr lvl="1"/>
            <a:r>
              <a:rPr lang="en-US" dirty="0" smtClean="0"/>
              <a:t>You have to do it by trial-and-error.  Use the correct bond-pricing equation, plug in a trial rate, look at the implied price; since bond price and yield move in opposite directions, if the implied price is greater than the actual price, now try a higher yield; </a:t>
            </a:r>
            <a:r>
              <a:rPr lang="en-US" dirty="0"/>
              <a:t>if the implied price is </a:t>
            </a:r>
            <a:r>
              <a:rPr lang="en-US" dirty="0" smtClean="0"/>
              <a:t>lower </a:t>
            </a:r>
            <a:r>
              <a:rPr lang="en-US" dirty="0"/>
              <a:t>than the actual price, now try a </a:t>
            </a:r>
            <a:r>
              <a:rPr lang="en-US" dirty="0" smtClean="0"/>
              <a:t>lower </a:t>
            </a:r>
            <a:r>
              <a:rPr lang="en-US" dirty="0"/>
              <a:t>yield; </a:t>
            </a:r>
            <a:r>
              <a:rPr lang="en-US" dirty="0" smtClean="0"/>
              <a:t>continue until the implied price is equal to the actual price.  This is your correct bond yield.  Alternatively, use a financial calculator.</a:t>
            </a:r>
          </a:p>
          <a:p>
            <a:r>
              <a:rPr lang="en-US" dirty="0"/>
              <a:t>Why </a:t>
            </a:r>
            <a:r>
              <a:rPr lang="en-US" dirty="0" smtClean="0"/>
              <a:t>are the </a:t>
            </a:r>
            <a:r>
              <a:rPr lang="en-US" dirty="0"/>
              <a:t>yields of long term </a:t>
            </a:r>
            <a:r>
              <a:rPr lang="en-US" dirty="0" smtClean="0"/>
              <a:t>bonds less </a:t>
            </a:r>
            <a:r>
              <a:rPr lang="en-US" dirty="0"/>
              <a:t>volatile than </a:t>
            </a:r>
            <a:r>
              <a:rPr lang="en-US" dirty="0" smtClean="0"/>
              <a:t>those of short term bonds? </a:t>
            </a:r>
            <a:endParaRPr lang="en-US" dirty="0"/>
          </a:p>
          <a:p>
            <a:pPr lvl="1"/>
            <a:r>
              <a:rPr lang="en-US" dirty="0"/>
              <a:t>The yield on a long-term bond is a kind of average of the current short-term rate and our estimates of future short-term rates.  </a:t>
            </a:r>
            <a:r>
              <a:rPr lang="en-US" dirty="0" smtClean="0"/>
              <a:t/>
            </a:r>
            <a:br>
              <a:rPr lang="en-US" dirty="0" smtClean="0"/>
            </a:br>
            <a:r>
              <a:rPr lang="en-US" dirty="0" smtClean="0"/>
              <a:t>We have much less information about the long term; furthermore, any new economic information is likely to change our estimates of the distant future by very little, if at all.  Hence our estimates of the future short-term rates are not very volatile.  </a:t>
            </a:r>
            <a:br>
              <a:rPr lang="en-US" dirty="0" smtClean="0"/>
            </a:br>
            <a:r>
              <a:rPr lang="en-US" dirty="0" smtClean="0"/>
              <a:t>Consequently, the yield on a long-term bond (i.e. the long-term rate) is less volatile than the current short-term rate (or the yield on a short-term bond).</a:t>
            </a:r>
          </a:p>
        </p:txBody>
      </p:sp>
    </p:spTree>
    <p:extLst>
      <p:ext uri="{BB962C8B-B14F-4D97-AF65-F5344CB8AC3E}">
        <p14:creationId xmlns:p14="http://schemas.microsoft.com/office/powerpoint/2010/main" val="807202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from March 25</a:t>
            </a:r>
            <a:r>
              <a:rPr lang="en-US" baseline="30000" dirty="0"/>
              <a:t>th</a:t>
            </a:r>
            <a:endParaRPr lang="en-US" dirty="0"/>
          </a:p>
        </p:txBody>
      </p:sp>
      <p:sp>
        <p:nvSpPr>
          <p:cNvPr id="3" name="Content Placeholder 2"/>
          <p:cNvSpPr>
            <a:spLocks noGrp="1"/>
          </p:cNvSpPr>
          <p:nvPr>
            <p:ph idx="1"/>
          </p:nvPr>
        </p:nvSpPr>
        <p:spPr/>
        <p:txBody>
          <a:bodyPr>
            <a:normAutofit lnSpcReduction="10000"/>
          </a:bodyPr>
          <a:lstStyle/>
          <a:p>
            <a:r>
              <a:rPr lang="en-US" dirty="0" smtClean="0"/>
              <a:t>Why </a:t>
            </a:r>
            <a:r>
              <a:rPr lang="en-US" dirty="0"/>
              <a:t>would one buy a bond from an issuer that will certainly default</a:t>
            </a:r>
            <a:r>
              <a:rPr lang="en-US" dirty="0" smtClean="0"/>
              <a:t>?</a:t>
            </a:r>
          </a:p>
          <a:p>
            <a:pPr lvl="1"/>
            <a:r>
              <a:rPr lang="en-US" dirty="0" smtClean="0"/>
              <a:t>One wouldn’t buy a bond that would default and pay out </a:t>
            </a:r>
            <a:r>
              <a:rPr lang="en-US" i="1" dirty="0" smtClean="0"/>
              <a:t>nothing</a:t>
            </a:r>
            <a:r>
              <a:rPr lang="en-US" dirty="0" smtClean="0"/>
              <a:t>!  However, a bond may be expected to default with a very high degree of probability, but if it will pay out something on default, investors would be willing to pay something for such a bond.  In class, I gave the example of a bond that had some probability of total default and some probability of paying off in part or in full.</a:t>
            </a:r>
          </a:p>
          <a:p>
            <a:r>
              <a:rPr lang="en-US" dirty="0"/>
              <a:t>Still don’t fully grasp coupon/interest rate differences </a:t>
            </a:r>
            <a:endParaRPr lang="en-US" dirty="0" smtClean="0"/>
          </a:p>
          <a:p>
            <a:pPr lvl="1"/>
            <a:r>
              <a:rPr lang="en-US" dirty="0" smtClean="0"/>
              <a:t>A coupon rate simply defines the cashflows on the bond.  Thus, a 10% coupon rate with semi-annual payments implies a semi-annual payment of $50 (assuming a face value of $1000).  This has nothing to do with the price, and normally would not change over the life of a bond.</a:t>
            </a:r>
          </a:p>
          <a:p>
            <a:pPr lvl="1"/>
            <a:r>
              <a:rPr lang="en-US" dirty="0" smtClean="0"/>
              <a:t>Given the cashflows on a bond, demand and supply would determine the price of the bond; the market price in turn implies a particular yield on the bond, which is sometimes called an interest rate, particular if the bond is </a:t>
            </a:r>
            <a:r>
              <a:rPr lang="en-US" smtClean="0"/>
              <a:t>a Treasury bond.</a:t>
            </a:r>
            <a:endParaRPr lang="en-US" dirty="0"/>
          </a:p>
        </p:txBody>
      </p:sp>
    </p:spTree>
    <p:extLst>
      <p:ext uri="{BB962C8B-B14F-4D97-AF65-F5344CB8AC3E}">
        <p14:creationId xmlns:p14="http://schemas.microsoft.com/office/powerpoint/2010/main" val="73655658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1761</TotalTime>
  <Words>803</Words>
  <Application>Microsoft Office PowerPoint</Application>
  <PresentationFormat>Widescreen</PresentationFormat>
  <Paragraphs>47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Questions, Comments</vt:lpstr>
      <vt:lpstr>Questions from Feb. 11</vt:lpstr>
      <vt:lpstr>Questions from Feb. 11</vt:lpstr>
      <vt:lpstr>Questions from Feb. 18</vt:lpstr>
      <vt:lpstr>Questions from Feb. 25</vt:lpstr>
      <vt:lpstr>Questions from March 25th</vt:lpstr>
      <vt:lpstr>Questions from March 25th</vt:lpstr>
      <vt:lpstr>Questions from March 25th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Questions, Comments</dc:title>
  <dc:creator>Viswanath, Prof. Plachikkat</dc:creator>
  <cp:lastModifiedBy>Viswanath, Prof. Plachikkat</cp:lastModifiedBy>
  <cp:revision>85</cp:revision>
  <dcterms:created xsi:type="dcterms:W3CDTF">2013-09-23T22:42:39Z</dcterms:created>
  <dcterms:modified xsi:type="dcterms:W3CDTF">2014-03-31T19:57:35Z</dcterms:modified>
</cp:coreProperties>
</file>