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3"/>
  </p:notesMasterIdLst>
  <p:handoutMasterIdLst>
    <p:handoutMasterId r:id="rId24"/>
  </p:handoutMasterIdLst>
  <p:sldIdLst>
    <p:sldId id="258" r:id="rId2"/>
    <p:sldId id="298" r:id="rId3"/>
    <p:sldId id="300" r:id="rId4"/>
    <p:sldId id="259" r:id="rId5"/>
    <p:sldId id="260" r:id="rId6"/>
    <p:sldId id="261" r:id="rId7"/>
    <p:sldId id="262" r:id="rId8"/>
    <p:sldId id="299" r:id="rId9"/>
    <p:sldId id="291" r:id="rId10"/>
    <p:sldId id="292" r:id="rId11"/>
    <p:sldId id="264" r:id="rId12"/>
    <p:sldId id="265" r:id="rId13"/>
    <p:sldId id="266" r:id="rId14"/>
    <p:sldId id="267" r:id="rId15"/>
    <p:sldId id="268" r:id="rId16"/>
    <p:sldId id="269" r:id="rId17"/>
    <p:sldId id="301" r:id="rId18"/>
    <p:sldId id="270" r:id="rId19"/>
    <p:sldId id="283" r:id="rId20"/>
    <p:sldId id="302" r:id="rId21"/>
    <p:sldId id="303" r:id="rId22"/>
  </p:sldIdLst>
  <p:sldSz cx="9144000" cy="6858000" type="screen4x3"/>
  <p:notesSz cx="68580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85" d="100"/>
          <a:sy n="85" d="100"/>
        </p:scale>
        <p:origin x="90" y="5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69635" name="Rectangle 3"/>
          <p:cNvSpPr>
            <a:spLocks noGrp="1" noChangeArrowheads="1"/>
          </p:cNvSpPr>
          <p:nvPr>
            <p:ph type="dt" sz="quarter" idx="1"/>
          </p:nvPr>
        </p:nvSpPr>
        <p:spPr bwMode="auto">
          <a:xfrm>
            <a:off x="388620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69636" name="Rectangle 4"/>
          <p:cNvSpPr>
            <a:spLocks noGrp="1" noChangeArrowheads="1"/>
          </p:cNvSpPr>
          <p:nvPr>
            <p:ph type="ftr" sz="quarter" idx="2"/>
          </p:nvPr>
        </p:nvSpPr>
        <p:spPr bwMode="auto">
          <a:xfrm>
            <a:off x="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69637" name="Rectangle 5"/>
          <p:cNvSpPr>
            <a:spLocks noGrp="1" noChangeArrowheads="1"/>
          </p:cNvSpPr>
          <p:nvPr>
            <p:ph type="sldNum" sz="quarter" idx="3"/>
          </p:nvPr>
        </p:nvSpPr>
        <p:spPr bwMode="auto">
          <a:xfrm>
            <a:off x="388620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12735AE-40DC-4BF8-917E-4D6ECF170387}" type="slidenum">
              <a:rPr lang="en-US"/>
              <a:pPr>
                <a:defRPr/>
              </a:pPr>
              <a:t>‹#›</a:t>
            </a:fld>
            <a:endParaRPr lang="en-US"/>
          </a:p>
        </p:txBody>
      </p:sp>
    </p:spTree>
    <p:extLst>
      <p:ext uri="{BB962C8B-B14F-4D97-AF65-F5344CB8AC3E}">
        <p14:creationId xmlns:p14="http://schemas.microsoft.com/office/powerpoint/2010/main" val="35060951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1026"/>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73731" name="Rectangle 1027"/>
          <p:cNvSpPr>
            <a:spLocks noGrp="1" noChangeArrowheads="1"/>
          </p:cNvSpPr>
          <p:nvPr>
            <p:ph type="dt" idx="1"/>
          </p:nvPr>
        </p:nvSpPr>
        <p:spPr bwMode="auto">
          <a:xfrm>
            <a:off x="388620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1028"/>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3" name="Rectangle 1029"/>
          <p:cNvSpPr>
            <a:spLocks noGrp="1" noChangeArrowheads="1"/>
          </p:cNvSpPr>
          <p:nvPr>
            <p:ph type="body" sz="quarter" idx="3"/>
          </p:nvPr>
        </p:nvSpPr>
        <p:spPr bwMode="auto">
          <a:xfrm>
            <a:off x="914400" y="4416425"/>
            <a:ext cx="502920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3734" name="Rectangle 1030"/>
          <p:cNvSpPr>
            <a:spLocks noGrp="1" noChangeArrowheads="1"/>
          </p:cNvSpPr>
          <p:nvPr>
            <p:ph type="ftr" sz="quarter" idx="4"/>
          </p:nvPr>
        </p:nvSpPr>
        <p:spPr bwMode="auto">
          <a:xfrm>
            <a:off x="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73735" name="Rectangle 1031"/>
          <p:cNvSpPr>
            <a:spLocks noGrp="1" noChangeArrowheads="1"/>
          </p:cNvSpPr>
          <p:nvPr>
            <p:ph type="sldNum" sz="quarter" idx="5"/>
          </p:nvPr>
        </p:nvSpPr>
        <p:spPr bwMode="auto">
          <a:xfrm>
            <a:off x="388620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04E25A6-48FD-4967-8EFF-4B3C285A6450}" type="slidenum">
              <a:rPr lang="en-US"/>
              <a:pPr>
                <a:defRPr/>
              </a:pPr>
              <a:t>‹#›</a:t>
            </a:fld>
            <a:endParaRPr lang="en-US"/>
          </a:p>
        </p:txBody>
      </p:sp>
    </p:spTree>
    <p:extLst>
      <p:ext uri="{BB962C8B-B14F-4D97-AF65-F5344CB8AC3E}">
        <p14:creationId xmlns:p14="http://schemas.microsoft.com/office/powerpoint/2010/main" val="35115860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7F2D92B-0E12-496B-A911-EF71200066B2}" type="slidenum">
              <a:rPr lang="en-US" sz="1200" smtClean="0"/>
              <a:pPr eaLnBrk="1" hangingPunct="1"/>
              <a:t>1</a:t>
            </a:fld>
            <a:endParaRPr lang="en-US" sz="1200" smtClean="0"/>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22071857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10</a:t>
            </a:fld>
            <a:endParaRPr lang="en-US"/>
          </a:p>
        </p:txBody>
      </p:sp>
    </p:spTree>
    <p:extLst>
      <p:ext uri="{BB962C8B-B14F-4D97-AF65-F5344CB8AC3E}">
        <p14:creationId xmlns:p14="http://schemas.microsoft.com/office/powerpoint/2010/main" val="15326477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11</a:t>
            </a:fld>
            <a:endParaRPr lang="en-US"/>
          </a:p>
        </p:txBody>
      </p:sp>
    </p:spTree>
    <p:extLst>
      <p:ext uri="{BB962C8B-B14F-4D97-AF65-F5344CB8AC3E}">
        <p14:creationId xmlns:p14="http://schemas.microsoft.com/office/powerpoint/2010/main" val="2669239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12</a:t>
            </a:fld>
            <a:endParaRPr lang="en-US"/>
          </a:p>
        </p:txBody>
      </p:sp>
    </p:spTree>
    <p:extLst>
      <p:ext uri="{BB962C8B-B14F-4D97-AF65-F5344CB8AC3E}">
        <p14:creationId xmlns:p14="http://schemas.microsoft.com/office/powerpoint/2010/main" val="6040213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13</a:t>
            </a:fld>
            <a:endParaRPr lang="en-US"/>
          </a:p>
        </p:txBody>
      </p:sp>
    </p:spTree>
    <p:extLst>
      <p:ext uri="{BB962C8B-B14F-4D97-AF65-F5344CB8AC3E}">
        <p14:creationId xmlns:p14="http://schemas.microsoft.com/office/powerpoint/2010/main" val="31237166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14</a:t>
            </a:fld>
            <a:endParaRPr lang="en-US"/>
          </a:p>
        </p:txBody>
      </p:sp>
    </p:spTree>
    <p:extLst>
      <p:ext uri="{BB962C8B-B14F-4D97-AF65-F5344CB8AC3E}">
        <p14:creationId xmlns:p14="http://schemas.microsoft.com/office/powerpoint/2010/main" val="36947194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15</a:t>
            </a:fld>
            <a:endParaRPr lang="en-US"/>
          </a:p>
        </p:txBody>
      </p:sp>
    </p:spTree>
    <p:extLst>
      <p:ext uri="{BB962C8B-B14F-4D97-AF65-F5344CB8AC3E}">
        <p14:creationId xmlns:p14="http://schemas.microsoft.com/office/powerpoint/2010/main" val="36947194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16</a:t>
            </a:fld>
            <a:endParaRPr lang="en-US"/>
          </a:p>
        </p:txBody>
      </p:sp>
    </p:spTree>
    <p:extLst>
      <p:ext uri="{BB962C8B-B14F-4D97-AF65-F5344CB8AC3E}">
        <p14:creationId xmlns:p14="http://schemas.microsoft.com/office/powerpoint/2010/main" val="15363537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17</a:t>
            </a:fld>
            <a:endParaRPr lang="en-US"/>
          </a:p>
        </p:txBody>
      </p:sp>
    </p:spTree>
    <p:extLst>
      <p:ext uri="{BB962C8B-B14F-4D97-AF65-F5344CB8AC3E}">
        <p14:creationId xmlns:p14="http://schemas.microsoft.com/office/powerpoint/2010/main" val="3786663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18</a:t>
            </a:fld>
            <a:endParaRPr lang="en-US"/>
          </a:p>
        </p:txBody>
      </p:sp>
    </p:spTree>
    <p:extLst>
      <p:ext uri="{BB962C8B-B14F-4D97-AF65-F5344CB8AC3E}">
        <p14:creationId xmlns:p14="http://schemas.microsoft.com/office/powerpoint/2010/main" val="24072179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19</a:t>
            </a:fld>
            <a:endParaRPr lang="en-US"/>
          </a:p>
        </p:txBody>
      </p:sp>
    </p:spTree>
    <p:extLst>
      <p:ext uri="{BB962C8B-B14F-4D97-AF65-F5344CB8AC3E}">
        <p14:creationId xmlns:p14="http://schemas.microsoft.com/office/powerpoint/2010/main" val="1515473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2</a:t>
            </a:fld>
            <a:endParaRPr lang="en-US"/>
          </a:p>
        </p:txBody>
      </p:sp>
    </p:spTree>
    <p:extLst>
      <p:ext uri="{BB962C8B-B14F-4D97-AF65-F5344CB8AC3E}">
        <p14:creationId xmlns:p14="http://schemas.microsoft.com/office/powerpoint/2010/main" val="28901641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20</a:t>
            </a:fld>
            <a:endParaRPr lang="en-US"/>
          </a:p>
        </p:txBody>
      </p:sp>
    </p:spTree>
    <p:extLst>
      <p:ext uri="{BB962C8B-B14F-4D97-AF65-F5344CB8AC3E}">
        <p14:creationId xmlns:p14="http://schemas.microsoft.com/office/powerpoint/2010/main" val="27467736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21</a:t>
            </a:fld>
            <a:endParaRPr lang="en-US"/>
          </a:p>
        </p:txBody>
      </p:sp>
    </p:spTree>
    <p:extLst>
      <p:ext uri="{BB962C8B-B14F-4D97-AF65-F5344CB8AC3E}">
        <p14:creationId xmlns:p14="http://schemas.microsoft.com/office/powerpoint/2010/main" val="31657638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3</a:t>
            </a:fld>
            <a:endParaRPr lang="en-US"/>
          </a:p>
        </p:txBody>
      </p:sp>
    </p:spTree>
    <p:extLst>
      <p:ext uri="{BB962C8B-B14F-4D97-AF65-F5344CB8AC3E}">
        <p14:creationId xmlns:p14="http://schemas.microsoft.com/office/powerpoint/2010/main" val="37104751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4</a:t>
            </a:fld>
            <a:endParaRPr lang="en-US"/>
          </a:p>
        </p:txBody>
      </p:sp>
    </p:spTree>
    <p:extLst>
      <p:ext uri="{BB962C8B-B14F-4D97-AF65-F5344CB8AC3E}">
        <p14:creationId xmlns:p14="http://schemas.microsoft.com/office/powerpoint/2010/main" val="33048793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5</a:t>
            </a:fld>
            <a:endParaRPr lang="en-US"/>
          </a:p>
        </p:txBody>
      </p:sp>
    </p:spTree>
    <p:extLst>
      <p:ext uri="{BB962C8B-B14F-4D97-AF65-F5344CB8AC3E}">
        <p14:creationId xmlns:p14="http://schemas.microsoft.com/office/powerpoint/2010/main" val="21710813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6</a:t>
            </a:fld>
            <a:endParaRPr lang="en-US"/>
          </a:p>
        </p:txBody>
      </p:sp>
    </p:spTree>
    <p:extLst>
      <p:ext uri="{BB962C8B-B14F-4D97-AF65-F5344CB8AC3E}">
        <p14:creationId xmlns:p14="http://schemas.microsoft.com/office/powerpoint/2010/main" val="31216413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7</a:t>
            </a:fld>
            <a:endParaRPr lang="en-US"/>
          </a:p>
        </p:txBody>
      </p:sp>
    </p:spTree>
    <p:extLst>
      <p:ext uri="{BB962C8B-B14F-4D97-AF65-F5344CB8AC3E}">
        <p14:creationId xmlns:p14="http://schemas.microsoft.com/office/powerpoint/2010/main" val="2669239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8</a:t>
            </a:fld>
            <a:endParaRPr lang="en-US"/>
          </a:p>
        </p:txBody>
      </p:sp>
    </p:spTree>
    <p:extLst>
      <p:ext uri="{BB962C8B-B14F-4D97-AF65-F5344CB8AC3E}">
        <p14:creationId xmlns:p14="http://schemas.microsoft.com/office/powerpoint/2010/main" val="35144008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9</a:t>
            </a:fld>
            <a:endParaRPr lang="en-US"/>
          </a:p>
        </p:txBody>
      </p:sp>
    </p:spTree>
    <p:extLst>
      <p:ext uri="{BB962C8B-B14F-4D97-AF65-F5344CB8AC3E}">
        <p14:creationId xmlns:p14="http://schemas.microsoft.com/office/powerpoint/2010/main" val="19036652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9050" y="1109663"/>
            <a:ext cx="9156700" cy="757237"/>
            <a:chOff x="0" y="0"/>
            <a:chExt cx="5768" cy="477"/>
          </a:xfrm>
        </p:grpSpPr>
        <p:sp>
          <p:nvSpPr>
            <p:cNvPr id="5" name="Freeform 3"/>
            <p:cNvSpPr>
              <a:spLocks/>
            </p:cNvSpPr>
            <p:nvPr userDrawn="1"/>
          </p:nvSpPr>
          <p:spPr bwMode="auto">
            <a:xfrm>
              <a:off x="5" y="0"/>
              <a:ext cx="5763" cy="477"/>
            </a:xfrm>
            <a:custGeom>
              <a:avLst/>
              <a:gdLst>
                <a:gd name="T0" fmla="*/ 0 w 5763"/>
                <a:gd name="T1" fmla="*/ 450 h 477"/>
                <a:gd name="T2" fmla="*/ 3 w 5763"/>
                <a:gd name="T3" fmla="*/ 0 h 477"/>
                <a:gd name="T4" fmla="*/ 5763 w 5763"/>
                <a:gd name="T5" fmla="*/ 0 h 477"/>
                <a:gd name="T6" fmla="*/ 5763 w 5763"/>
                <a:gd name="T7" fmla="*/ 465 h 477"/>
                <a:gd name="T8" fmla="*/ 4821 w 5763"/>
                <a:gd name="T9" fmla="*/ 477 h 477"/>
                <a:gd name="T10" fmla="*/ 4326 w 5763"/>
                <a:gd name="T11" fmla="*/ 447 h 477"/>
                <a:gd name="T12" fmla="*/ 3783 w 5763"/>
                <a:gd name="T13" fmla="*/ 465 h 477"/>
                <a:gd name="T14" fmla="*/ 3417 w 5763"/>
                <a:gd name="T15" fmla="*/ 456 h 477"/>
                <a:gd name="T16" fmla="*/ 2973 w 5763"/>
                <a:gd name="T17" fmla="*/ 459 h 477"/>
                <a:gd name="T18" fmla="*/ 2451 w 5763"/>
                <a:gd name="T19" fmla="*/ 453 h 477"/>
                <a:gd name="T20" fmla="*/ 2289 w 5763"/>
                <a:gd name="T21" fmla="*/ 441 h 477"/>
                <a:gd name="T22" fmla="*/ 2010 w 5763"/>
                <a:gd name="T23" fmla="*/ 453 h 477"/>
                <a:gd name="T24" fmla="*/ 1827 w 5763"/>
                <a:gd name="T25" fmla="*/ 450 h 477"/>
                <a:gd name="T26" fmla="*/ 1215 w 5763"/>
                <a:gd name="T27" fmla="*/ 465 h 477"/>
                <a:gd name="T28" fmla="*/ 660 w 5763"/>
                <a:gd name="T29" fmla="*/ 456 h 477"/>
                <a:gd name="T30" fmla="*/ 0 w 5763"/>
                <a:gd name="T31" fmla="*/ 450 h 47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5763" h="477">
                  <a:moveTo>
                    <a:pt x="0" y="450"/>
                  </a:moveTo>
                  <a:lnTo>
                    <a:pt x="3" y="0"/>
                  </a:lnTo>
                  <a:lnTo>
                    <a:pt x="5763" y="0"/>
                  </a:lnTo>
                  <a:lnTo>
                    <a:pt x="5763" y="465"/>
                  </a:lnTo>
                  <a:lnTo>
                    <a:pt x="4821" y="477"/>
                  </a:lnTo>
                  <a:lnTo>
                    <a:pt x="4326" y="447"/>
                  </a:lnTo>
                  <a:lnTo>
                    <a:pt x="3783" y="465"/>
                  </a:lnTo>
                  <a:lnTo>
                    <a:pt x="3417" y="456"/>
                  </a:lnTo>
                  <a:lnTo>
                    <a:pt x="2973" y="459"/>
                  </a:lnTo>
                  <a:lnTo>
                    <a:pt x="2451" y="453"/>
                  </a:lnTo>
                  <a:lnTo>
                    <a:pt x="2289" y="441"/>
                  </a:lnTo>
                  <a:lnTo>
                    <a:pt x="2010" y="453"/>
                  </a:lnTo>
                  <a:lnTo>
                    <a:pt x="1827" y="450"/>
                  </a:lnTo>
                  <a:lnTo>
                    <a:pt x="1215" y="465"/>
                  </a:lnTo>
                  <a:lnTo>
                    <a:pt x="660" y="456"/>
                  </a:lnTo>
                  <a:lnTo>
                    <a:pt x="0" y="450"/>
                  </a:lnTo>
                  <a:close/>
                </a:path>
              </a:pathLst>
            </a:custGeom>
            <a:solidFill>
              <a:schemeClr val="accent2">
                <a:alpha val="50195"/>
              </a:schemeClr>
            </a:solidFill>
            <a:ln>
              <a:noFill/>
            </a:ln>
            <a:extLst>
              <a:ext uri="{91240B29-F687-4F45-9708-019B960494DF}">
                <a14:hiddenLine xmlns:a14="http://schemas.microsoft.com/office/drawing/2010/main" w="9525" cap="flat" cmpd="sng">
                  <a:solidFill>
                    <a:srgbClr val="000000"/>
                  </a:solidFill>
                  <a:prstDash val="solid"/>
                  <a:round/>
                  <a:headEnd/>
                  <a:tailEnd/>
                </a14:hiddenLine>
              </a:ext>
            </a:extLst>
          </p:spPr>
          <p:txBody>
            <a:bodyPr wrap="none" anchor="ctr"/>
            <a:lstStyle/>
            <a:p>
              <a:endParaRPr lang="en-US"/>
            </a:p>
          </p:txBody>
        </p:sp>
        <p:sp>
          <p:nvSpPr>
            <p:cNvPr id="6" name="Freeform 4"/>
            <p:cNvSpPr>
              <a:spLocks/>
            </p:cNvSpPr>
            <p:nvPr userDrawn="1"/>
          </p:nvSpPr>
          <p:spPr bwMode="auto">
            <a:xfrm>
              <a:off x="0" y="98"/>
              <a:ext cx="256" cy="253"/>
            </a:xfrm>
            <a:custGeom>
              <a:avLst/>
              <a:gdLst>
                <a:gd name="T0" fmla="*/ 8 w 256"/>
                <a:gd name="T1" fmla="*/ 190 h 253"/>
                <a:gd name="T2" fmla="*/ 71 w 256"/>
                <a:gd name="T3" fmla="*/ 115 h 253"/>
                <a:gd name="T4" fmla="*/ 203 w 256"/>
                <a:gd name="T5" fmla="*/ 16 h 253"/>
                <a:gd name="T6" fmla="*/ 251 w 256"/>
                <a:gd name="T7" fmla="*/ 19 h 253"/>
                <a:gd name="T8" fmla="*/ 236 w 256"/>
                <a:gd name="T9" fmla="*/ 46 h 253"/>
                <a:gd name="T10" fmla="*/ 176 w 256"/>
                <a:gd name="T11" fmla="*/ 82 h 253"/>
                <a:gd name="T12" fmla="*/ 92 w 256"/>
                <a:gd name="T13" fmla="*/ 154 h 253"/>
                <a:gd name="T14" fmla="*/ 23 w 256"/>
                <a:gd name="T15" fmla="*/ 247 h 253"/>
                <a:gd name="T16" fmla="*/ 8 w 256"/>
                <a:gd name="T17" fmla="*/ 190 h 25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56" h="253">
                  <a:moveTo>
                    <a:pt x="8" y="190"/>
                  </a:moveTo>
                  <a:cubicBezTo>
                    <a:pt x="16" y="168"/>
                    <a:pt x="38" y="144"/>
                    <a:pt x="71" y="115"/>
                  </a:cubicBezTo>
                  <a:cubicBezTo>
                    <a:pt x="104" y="86"/>
                    <a:pt x="173" y="32"/>
                    <a:pt x="203" y="16"/>
                  </a:cubicBezTo>
                  <a:cubicBezTo>
                    <a:pt x="233" y="0"/>
                    <a:pt x="246" y="14"/>
                    <a:pt x="251" y="19"/>
                  </a:cubicBezTo>
                  <a:cubicBezTo>
                    <a:pt x="256" y="24"/>
                    <a:pt x="249" y="35"/>
                    <a:pt x="236" y="46"/>
                  </a:cubicBezTo>
                  <a:cubicBezTo>
                    <a:pt x="223" y="57"/>
                    <a:pt x="200" y="64"/>
                    <a:pt x="176" y="82"/>
                  </a:cubicBezTo>
                  <a:cubicBezTo>
                    <a:pt x="152" y="100"/>
                    <a:pt x="118" y="126"/>
                    <a:pt x="92" y="154"/>
                  </a:cubicBezTo>
                  <a:cubicBezTo>
                    <a:pt x="66" y="182"/>
                    <a:pt x="36" y="241"/>
                    <a:pt x="23" y="247"/>
                  </a:cubicBezTo>
                  <a:cubicBezTo>
                    <a:pt x="10" y="253"/>
                    <a:pt x="0" y="212"/>
                    <a:pt x="8" y="190"/>
                  </a:cubicBez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 name="Freeform 5"/>
            <p:cNvSpPr>
              <a:spLocks/>
            </p:cNvSpPr>
            <p:nvPr userDrawn="1"/>
          </p:nvSpPr>
          <p:spPr bwMode="auto">
            <a:xfrm>
              <a:off x="56" y="0"/>
              <a:ext cx="708" cy="459"/>
            </a:xfrm>
            <a:custGeom>
              <a:avLst/>
              <a:gdLst/>
              <a:ahLst/>
              <a:cxnLst>
                <a:cxn ang="0">
                  <a:pos x="0" y="432"/>
                </a:cxn>
                <a:cxn ang="0">
                  <a:pos x="0" y="453"/>
                </a:cxn>
                <a:cxn ang="0">
                  <a:pos x="72" y="324"/>
                </a:cxn>
                <a:cxn ang="0">
                  <a:pos x="198" y="201"/>
                </a:cxn>
                <a:cxn ang="0">
                  <a:pos x="366" y="102"/>
                </a:cxn>
                <a:cxn ang="0">
                  <a:pos x="531" y="36"/>
                </a:cxn>
                <a:cxn ang="0">
                  <a:pos x="609" y="0"/>
                </a:cxn>
                <a:cxn ang="0">
                  <a:pos x="708" y="3"/>
                </a:cxn>
                <a:cxn ang="0">
                  <a:pos x="591" y="66"/>
                </a:cxn>
                <a:cxn ang="0">
                  <a:pos x="417" y="126"/>
                </a:cxn>
                <a:cxn ang="0">
                  <a:pos x="237" y="231"/>
                </a:cxn>
                <a:cxn ang="0">
                  <a:pos x="117" y="345"/>
                </a:cxn>
                <a:cxn ang="0">
                  <a:pos x="51" y="459"/>
                </a:cxn>
                <a:cxn ang="0">
                  <a:pos x="0" y="453"/>
                </a:cxn>
              </a:cxnLst>
              <a:rect l="0" t="0" r="r" b="b"/>
              <a:pathLst>
                <a:path w="708" h="459">
                  <a:moveTo>
                    <a:pt x="0" y="432"/>
                  </a:moveTo>
                  <a:lnTo>
                    <a:pt x="0" y="453"/>
                  </a:lnTo>
                  <a:cubicBezTo>
                    <a:pt x="12" y="435"/>
                    <a:pt x="39" y="366"/>
                    <a:pt x="72" y="324"/>
                  </a:cubicBezTo>
                  <a:cubicBezTo>
                    <a:pt x="105" y="282"/>
                    <a:pt x="149" y="238"/>
                    <a:pt x="198" y="201"/>
                  </a:cubicBezTo>
                  <a:cubicBezTo>
                    <a:pt x="247" y="164"/>
                    <a:pt x="311" y="129"/>
                    <a:pt x="366" y="102"/>
                  </a:cubicBezTo>
                  <a:cubicBezTo>
                    <a:pt x="421" y="75"/>
                    <a:pt x="490" y="53"/>
                    <a:pt x="531" y="36"/>
                  </a:cubicBezTo>
                  <a:cubicBezTo>
                    <a:pt x="572" y="19"/>
                    <a:pt x="580" y="5"/>
                    <a:pt x="609" y="0"/>
                  </a:cubicBezTo>
                  <a:lnTo>
                    <a:pt x="708" y="3"/>
                  </a:lnTo>
                  <a:cubicBezTo>
                    <a:pt x="705" y="14"/>
                    <a:pt x="640" y="45"/>
                    <a:pt x="591" y="66"/>
                  </a:cubicBezTo>
                  <a:cubicBezTo>
                    <a:pt x="542" y="87"/>
                    <a:pt x="476" y="98"/>
                    <a:pt x="417" y="126"/>
                  </a:cubicBezTo>
                  <a:cubicBezTo>
                    <a:pt x="358" y="154"/>
                    <a:pt x="287" y="195"/>
                    <a:pt x="237" y="231"/>
                  </a:cubicBezTo>
                  <a:cubicBezTo>
                    <a:pt x="187" y="267"/>
                    <a:pt x="148" y="307"/>
                    <a:pt x="117" y="345"/>
                  </a:cubicBezTo>
                  <a:cubicBezTo>
                    <a:pt x="86" y="383"/>
                    <a:pt x="70" y="441"/>
                    <a:pt x="51" y="459"/>
                  </a:cubicBezTo>
                  <a:lnTo>
                    <a:pt x="0" y="453"/>
                  </a:lnTo>
                </a:path>
              </a:pathLst>
            </a:custGeom>
            <a:gradFill rotWithShape="0">
              <a:gsLst>
                <a:gs pos="0">
                  <a:schemeClr val="bg2"/>
                </a:gs>
                <a:gs pos="50000">
                  <a:schemeClr val="accent2"/>
                </a:gs>
                <a:gs pos="100000">
                  <a:schemeClr val="bg2"/>
                </a:gs>
              </a:gsLst>
              <a:lin ang="540000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8" name="Freeform 6"/>
            <p:cNvSpPr>
              <a:spLocks/>
            </p:cNvSpPr>
            <p:nvPr userDrawn="1"/>
          </p:nvSpPr>
          <p:spPr bwMode="auto">
            <a:xfrm>
              <a:off x="131" y="269"/>
              <a:ext cx="251" cy="194"/>
            </a:xfrm>
            <a:custGeom>
              <a:avLst/>
              <a:gdLst>
                <a:gd name="T0" fmla="*/ 21 w 251"/>
                <a:gd name="T1" fmla="*/ 163 h 194"/>
                <a:gd name="T2" fmla="*/ 9 w 251"/>
                <a:gd name="T3" fmla="*/ 184 h 194"/>
                <a:gd name="T4" fmla="*/ 75 w 251"/>
                <a:gd name="T5" fmla="*/ 103 h 194"/>
                <a:gd name="T6" fmla="*/ 165 w 251"/>
                <a:gd name="T7" fmla="*/ 28 h 194"/>
                <a:gd name="T8" fmla="*/ 207 w 251"/>
                <a:gd name="T9" fmla="*/ 7 h 194"/>
                <a:gd name="T10" fmla="*/ 246 w 251"/>
                <a:gd name="T11" fmla="*/ 4 h 194"/>
                <a:gd name="T12" fmla="*/ 237 w 251"/>
                <a:gd name="T13" fmla="*/ 34 h 194"/>
                <a:gd name="T14" fmla="*/ 183 w 251"/>
                <a:gd name="T15" fmla="*/ 61 h 194"/>
                <a:gd name="T16" fmla="*/ 108 w 251"/>
                <a:gd name="T17" fmla="*/ 124 h 194"/>
                <a:gd name="T18" fmla="*/ 54 w 251"/>
                <a:gd name="T19" fmla="*/ 190 h 194"/>
                <a:gd name="T20" fmla="*/ 6 w 251"/>
                <a:gd name="T21" fmla="*/ 184 h 19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51" h="194">
                  <a:moveTo>
                    <a:pt x="21" y="163"/>
                  </a:moveTo>
                  <a:cubicBezTo>
                    <a:pt x="10" y="178"/>
                    <a:pt x="0" y="194"/>
                    <a:pt x="9" y="184"/>
                  </a:cubicBezTo>
                  <a:cubicBezTo>
                    <a:pt x="18" y="174"/>
                    <a:pt x="49" y="129"/>
                    <a:pt x="75" y="103"/>
                  </a:cubicBezTo>
                  <a:cubicBezTo>
                    <a:pt x="101" y="77"/>
                    <a:pt x="143" y="44"/>
                    <a:pt x="165" y="28"/>
                  </a:cubicBezTo>
                  <a:cubicBezTo>
                    <a:pt x="187" y="12"/>
                    <a:pt x="194" y="11"/>
                    <a:pt x="207" y="7"/>
                  </a:cubicBezTo>
                  <a:cubicBezTo>
                    <a:pt x="220" y="3"/>
                    <a:pt x="241" y="0"/>
                    <a:pt x="246" y="4"/>
                  </a:cubicBezTo>
                  <a:cubicBezTo>
                    <a:pt x="251" y="8"/>
                    <a:pt x="247" y="25"/>
                    <a:pt x="237" y="34"/>
                  </a:cubicBezTo>
                  <a:cubicBezTo>
                    <a:pt x="227" y="43"/>
                    <a:pt x="204" y="46"/>
                    <a:pt x="183" y="61"/>
                  </a:cubicBezTo>
                  <a:cubicBezTo>
                    <a:pt x="162" y="76"/>
                    <a:pt x="129" y="103"/>
                    <a:pt x="108" y="124"/>
                  </a:cubicBezTo>
                  <a:cubicBezTo>
                    <a:pt x="87" y="145"/>
                    <a:pt x="71" y="180"/>
                    <a:pt x="54" y="190"/>
                  </a:cubicBezTo>
                  <a:lnTo>
                    <a:pt x="6" y="184"/>
                  </a:lnTo>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9" name="Freeform 7"/>
            <p:cNvSpPr>
              <a:spLocks/>
            </p:cNvSpPr>
            <p:nvPr userDrawn="1"/>
          </p:nvSpPr>
          <p:spPr bwMode="auto">
            <a:xfrm>
              <a:off x="341" y="0"/>
              <a:ext cx="159" cy="72"/>
            </a:xfrm>
            <a:custGeom>
              <a:avLst/>
              <a:gdLst>
                <a:gd name="T0" fmla="*/ 99 w 159"/>
                <a:gd name="T1" fmla="*/ 0 h 72"/>
                <a:gd name="T2" fmla="*/ 15 w 159"/>
                <a:gd name="T3" fmla="*/ 36 h 72"/>
                <a:gd name="T4" fmla="*/ 6 w 159"/>
                <a:gd name="T5" fmla="*/ 60 h 72"/>
                <a:gd name="T6" fmla="*/ 36 w 159"/>
                <a:gd name="T7" fmla="*/ 69 h 72"/>
                <a:gd name="T8" fmla="*/ 87 w 159"/>
                <a:gd name="T9" fmla="*/ 42 h 72"/>
                <a:gd name="T10" fmla="*/ 159 w 159"/>
                <a:gd name="T11" fmla="*/ 0 h 72"/>
                <a:gd name="T12" fmla="*/ 99 w 159"/>
                <a:gd name="T13" fmla="*/ 0 h 7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9" h="72">
                  <a:moveTo>
                    <a:pt x="99" y="0"/>
                  </a:moveTo>
                  <a:cubicBezTo>
                    <a:pt x="75" y="6"/>
                    <a:pt x="30" y="26"/>
                    <a:pt x="15" y="36"/>
                  </a:cubicBezTo>
                  <a:cubicBezTo>
                    <a:pt x="0" y="46"/>
                    <a:pt x="3" y="55"/>
                    <a:pt x="6" y="60"/>
                  </a:cubicBezTo>
                  <a:cubicBezTo>
                    <a:pt x="9" y="65"/>
                    <a:pt x="23" y="72"/>
                    <a:pt x="36" y="69"/>
                  </a:cubicBezTo>
                  <a:cubicBezTo>
                    <a:pt x="49" y="66"/>
                    <a:pt x="67" y="53"/>
                    <a:pt x="87" y="42"/>
                  </a:cubicBezTo>
                  <a:cubicBezTo>
                    <a:pt x="107" y="31"/>
                    <a:pt x="158" y="6"/>
                    <a:pt x="159" y="0"/>
                  </a:cubicBezTo>
                  <a:lnTo>
                    <a:pt x="99" y="0"/>
                  </a:ln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 name="Freeform 8"/>
            <p:cNvSpPr>
              <a:spLocks/>
            </p:cNvSpPr>
            <p:nvPr userDrawn="1"/>
          </p:nvSpPr>
          <p:spPr bwMode="auto">
            <a:xfrm>
              <a:off x="488" y="0"/>
              <a:ext cx="455" cy="216"/>
            </a:xfrm>
            <a:custGeom>
              <a:avLst/>
              <a:gdLst>
                <a:gd name="T0" fmla="*/ 395 w 455"/>
                <a:gd name="T1" fmla="*/ 0 h 216"/>
                <a:gd name="T2" fmla="*/ 338 w 455"/>
                <a:gd name="T3" fmla="*/ 48 h 216"/>
                <a:gd name="T4" fmla="*/ 242 w 455"/>
                <a:gd name="T5" fmla="*/ 102 h 216"/>
                <a:gd name="T6" fmla="*/ 104 w 455"/>
                <a:gd name="T7" fmla="*/ 147 h 216"/>
                <a:gd name="T8" fmla="*/ 35 w 455"/>
                <a:gd name="T9" fmla="*/ 168 h 216"/>
                <a:gd name="T10" fmla="*/ 8 w 455"/>
                <a:gd name="T11" fmla="*/ 192 h 216"/>
                <a:gd name="T12" fmla="*/ 8 w 455"/>
                <a:gd name="T13" fmla="*/ 213 h 216"/>
                <a:gd name="T14" fmla="*/ 59 w 455"/>
                <a:gd name="T15" fmla="*/ 213 h 216"/>
                <a:gd name="T16" fmla="*/ 86 w 455"/>
                <a:gd name="T17" fmla="*/ 192 h 216"/>
                <a:gd name="T18" fmla="*/ 173 w 455"/>
                <a:gd name="T19" fmla="*/ 159 h 216"/>
                <a:gd name="T20" fmla="*/ 299 w 455"/>
                <a:gd name="T21" fmla="*/ 126 h 216"/>
                <a:gd name="T22" fmla="*/ 392 w 455"/>
                <a:gd name="T23" fmla="*/ 72 h 216"/>
                <a:gd name="T24" fmla="*/ 455 w 455"/>
                <a:gd name="T25" fmla="*/ 0 h 216"/>
                <a:gd name="T26" fmla="*/ 395 w 455"/>
                <a:gd name="T27" fmla="*/ 0 h 21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55" h="216">
                  <a:moveTo>
                    <a:pt x="395" y="0"/>
                  </a:moveTo>
                  <a:cubicBezTo>
                    <a:pt x="376" y="8"/>
                    <a:pt x="364" y="31"/>
                    <a:pt x="338" y="48"/>
                  </a:cubicBezTo>
                  <a:cubicBezTo>
                    <a:pt x="312" y="65"/>
                    <a:pt x="281" y="86"/>
                    <a:pt x="242" y="102"/>
                  </a:cubicBezTo>
                  <a:cubicBezTo>
                    <a:pt x="203" y="118"/>
                    <a:pt x="138" y="136"/>
                    <a:pt x="104" y="147"/>
                  </a:cubicBezTo>
                  <a:cubicBezTo>
                    <a:pt x="70" y="158"/>
                    <a:pt x="51" y="161"/>
                    <a:pt x="35" y="168"/>
                  </a:cubicBezTo>
                  <a:cubicBezTo>
                    <a:pt x="19" y="175"/>
                    <a:pt x="12" y="185"/>
                    <a:pt x="8" y="192"/>
                  </a:cubicBezTo>
                  <a:cubicBezTo>
                    <a:pt x="4" y="199"/>
                    <a:pt x="0" y="210"/>
                    <a:pt x="8" y="213"/>
                  </a:cubicBezTo>
                  <a:cubicBezTo>
                    <a:pt x="16" y="216"/>
                    <a:pt x="46" y="216"/>
                    <a:pt x="59" y="213"/>
                  </a:cubicBezTo>
                  <a:cubicBezTo>
                    <a:pt x="72" y="210"/>
                    <a:pt x="67" y="201"/>
                    <a:pt x="86" y="192"/>
                  </a:cubicBezTo>
                  <a:cubicBezTo>
                    <a:pt x="105" y="183"/>
                    <a:pt x="138" y="170"/>
                    <a:pt x="173" y="159"/>
                  </a:cubicBezTo>
                  <a:cubicBezTo>
                    <a:pt x="208" y="148"/>
                    <a:pt x="263" y="140"/>
                    <a:pt x="299" y="126"/>
                  </a:cubicBezTo>
                  <a:cubicBezTo>
                    <a:pt x="335" y="112"/>
                    <a:pt x="366" y="93"/>
                    <a:pt x="392" y="72"/>
                  </a:cubicBezTo>
                  <a:cubicBezTo>
                    <a:pt x="418" y="51"/>
                    <a:pt x="454" y="12"/>
                    <a:pt x="455" y="0"/>
                  </a:cubicBezTo>
                  <a:lnTo>
                    <a:pt x="395" y="0"/>
                  </a:lnTo>
                  <a:close/>
                </a:path>
              </a:pathLst>
            </a:custGeom>
            <a:gradFill rotWithShape="0">
              <a:gsLst>
                <a:gs pos="0">
                  <a:schemeClr val="bg2"/>
                </a:gs>
                <a:gs pos="100000">
                  <a:schemeClr val="accent2"/>
                </a:gs>
              </a:gsLst>
              <a:lin ang="27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1" name="Freeform 9"/>
            <p:cNvSpPr>
              <a:spLocks/>
            </p:cNvSpPr>
            <p:nvPr userDrawn="1"/>
          </p:nvSpPr>
          <p:spPr bwMode="auto">
            <a:xfrm>
              <a:off x="1448" y="37"/>
              <a:ext cx="414" cy="108"/>
            </a:xfrm>
            <a:custGeom>
              <a:avLst/>
              <a:gdLst>
                <a:gd name="T0" fmla="*/ 0 w 414"/>
                <a:gd name="T1" fmla="*/ 11 h 108"/>
                <a:gd name="T2" fmla="*/ 24 w 414"/>
                <a:gd name="T3" fmla="*/ 11 h 108"/>
                <a:gd name="T4" fmla="*/ 156 w 414"/>
                <a:gd name="T5" fmla="*/ 2 h 108"/>
                <a:gd name="T6" fmla="*/ 288 w 414"/>
                <a:gd name="T7" fmla="*/ 23 h 108"/>
                <a:gd name="T8" fmla="*/ 384 w 414"/>
                <a:gd name="T9" fmla="*/ 53 h 108"/>
                <a:gd name="T10" fmla="*/ 411 w 414"/>
                <a:gd name="T11" fmla="*/ 74 h 108"/>
                <a:gd name="T12" fmla="*/ 405 w 414"/>
                <a:gd name="T13" fmla="*/ 104 h 108"/>
                <a:gd name="T14" fmla="*/ 363 w 414"/>
                <a:gd name="T15" fmla="*/ 101 h 108"/>
                <a:gd name="T16" fmla="*/ 294 w 414"/>
                <a:gd name="T17" fmla="*/ 77 h 108"/>
                <a:gd name="T18" fmla="*/ 174 w 414"/>
                <a:gd name="T19" fmla="*/ 50 h 108"/>
                <a:gd name="T20" fmla="*/ 72 w 414"/>
                <a:gd name="T21" fmla="*/ 62 h 108"/>
                <a:gd name="T22" fmla="*/ 36 w 414"/>
                <a:gd name="T23" fmla="*/ 59 h 108"/>
                <a:gd name="T24" fmla="*/ 0 w 414"/>
                <a:gd name="T25" fmla="*/ 11 h 10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14" h="108">
                  <a:moveTo>
                    <a:pt x="0" y="11"/>
                  </a:moveTo>
                  <a:lnTo>
                    <a:pt x="24" y="11"/>
                  </a:lnTo>
                  <a:cubicBezTo>
                    <a:pt x="50" y="9"/>
                    <a:pt x="112" y="0"/>
                    <a:pt x="156" y="2"/>
                  </a:cubicBezTo>
                  <a:cubicBezTo>
                    <a:pt x="200" y="4"/>
                    <a:pt x="250" y="15"/>
                    <a:pt x="288" y="23"/>
                  </a:cubicBezTo>
                  <a:cubicBezTo>
                    <a:pt x="326" y="31"/>
                    <a:pt x="363" y="44"/>
                    <a:pt x="384" y="53"/>
                  </a:cubicBezTo>
                  <a:cubicBezTo>
                    <a:pt x="405" y="62"/>
                    <a:pt x="408" y="66"/>
                    <a:pt x="411" y="74"/>
                  </a:cubicBezTo>
                  <a:cubicBezTo>
                    <a:pt x="414" y="82"/>
                    <a:pt x="413" y="100"/>
                    <a:pt x="405" y="104"/>
                  </a:cubicBezTo>
                  <a:cubicBezTo>
                    <a:pt x="397" y="108"/>
                    <a:pt x="381" y="105"/>
                    <a:pt x="363" y="101"/>
                  </a:cubicBezTo>
                  <a:cubicBezTo>
                    <a:pt x="345" y="97"/>
                    <a:pt x="325" y="85"/>
                    <a:pt x="294" y="77"/>
                  </a:cubicBezTo>
                  <a:cubicBezTo>
                    <a:pt x="263" y="69"/>
                    <a:pt x="211" y="53"/>
                    <a:pt x="174" y="50"/>
                  </a:cubicBezTo>
                  <a:cubicBezTo>
                    <a:pt x="137" y="47"/>
                    <a:pt x="95" y="61"/>
                    <a:pt x="72" y="62"/>
                  </a:cubicBezTo>
                  <a:cubicBezTo>
                    <a:pt x="49" y="63"/>
                    <a:pt x="48" y="66"/>
                    <a:pt x="36" y="59"/>
                  </a:cubicBezTo>
                  <a:cubicBezTo>
                    <a:pt x="24" y="52"/>
                    <a:pt x="13" y="36"/>
                    <a:pt x="0" y="11"/>
                  </a:cubicBez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2" name="Freeform 10"/>
            <p:cNvSpPr>
              <a:spLocks/>
            </p:cNvSpPr>
            <p:nvPr userDrawn="1"/>
          </p:nvSpPr>
          <p:spPr bwMode="auto">
            <a:xfrm>
              <a:off x="1790" y="0"/>
              <a:ext cx="520" cy="225"/>
            </a:xfrm>
            <a:custGeom>
              <a:avLst/>
              <a:gdLst>
                <a:gd name="T0" fmla="*/ 42 w 520"/>
                <a:gd name="T1" fmla="*/ 0 h 225"/>
                <a:gd name="T2" fmla="*/ 12 w 520"/>
                <a:gd name="T3" fmla="*/ 24 h 225"/>
                <a:gd name="T4" fmla="*/ 114 w 520"/>
                <a:gd name="T5" fmla="*/ 54 h 225"/>
                <a:gd name="T6" fmla="*/ 240 w 520"/>
                <a:gd name="T7" fmla="*/ 117 h 225"/>
                <a:gd name="T8" fmla="*/ 333 w 520"/>
                <a:gd name="T9" fmla="*/ 153 h 225"/>
                <a:gd name="T10" fmla="*/ 438 w 520"/>
                <a:gd name="T11" fmla="*/ 219 h 225"/>
                <a:gd name="T12" fmla="*/ 426 w 520"/>
                <a:gd name="T13" fmla="*/ 192 h 225"/>
                <a:gd name="T14" fmla="*/ 441 w 520"/>
                <a:gd name="T15" fmla="*/ 180 h 225"/>
                <a:gd name="T16" fmla="*/ 519 w 520"/>
                <a:gd name="T17" fmla="*/ 216 h 225"/>
                <a:gd name="T18" fmla="*/ 450 w 520"/>
                <a:gd name="T19" fmla="*/ 162 h 225"/>
                <a:gd name="T20" fmla="*/ 381 w 520"/>
                <a:gd name="T21" fmla="*/ 135 h 225"/>
                <a:gd name="T22" fmla="*/ 285 w 520"/>
                <a:gd name="T23" fmla="*/ 84 h 225"/>
                <a:gd name="T24" fmla="*/ 186 w 520"/>
                <a:gd name="T25" fmla="*/ 18 h 225"/>
                <a:gd name="T26" fmla="*/ 123 w 520"/>
                <a:gd name="T27" fmla="*/ 0 h 225"/>
                <a:gd name="T28" fmla="*/ 42 w 520"/>
                <a:gd name="T29" fmla="*/ 0 h 22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20" h="225">
                  <a:moveTo>
                    <a:pt x="42" y="0"/>
                  </a:moveTo>
                  <a:cubicBezTo>
                    <a:pt x="24" y="4"/>
                    <a:pt x="0" y="15"/>
                    <a:pt x="12" y="24"/>
                  </a:cubicBezTo>
                  <a:cubicBezTo>
                    <a:pt x="24" y="33"/>
                    <a:pt x="76" y="39"/>
                    <a:pt x="114" y="54"/>
                  </a:cubicBezTo>
                  <a:cubicBezTo>
                    <a:pt x="152" y="69"/>
                    <a:pt x="203" y="100"/>
                    <a:pt x="240" y="117"/>
                  </a:cubicBezTo>
                  <a:cubicBezTo>
                    <a:pt x="277" y="134"/>
                    <a:pt x="300" y="136"/>
                    <a:pt x="333" y="153"/>
                  </a:cubicBezTo>
                  <a:cubicBezTo>
                    <a:pt x="366" y="170"/>
                    <a:pt x="423" y="213"/>
                    <a:pt x="438" y="219"/>
                  </a:cubicBezTo>
                  <a:cubicBezTo>
                    <a:pt x="453" y="225"/>
                    <a:pt x="426" y="198"/>
                    <a:pt x="426" y="192"/>
                  </a:cubicBezTo>
                  <a:cubicBezTo>
                    <a:pt x="426" y="186"/>
                    <a:pt x="426" y="176"/>
                    <a:pt x="441" y="180"/>
                  </a:cubicBezTo>
                  <a:cubicBezTo>
                    <a:pt x="456" y="184"/>
                    <a:pt x="518" y="219"/>
                    <a:pt x="519" y="216"/>
                  </a:cubicBezTo>
                  <a:cubicBezTo>
                    <a:pt x="520" y="213"/>
                    <a:pt x="473" y="176"/>
                    <a:pt x="450" y="162"/>
                  </a:cubicBezTo>
                  <a:cubicBezTo>
                    <a:pt x="427" y="148"/>
                    <a:pt x="408" y="148"/>
                    <a:pt x="381" y="135"/>
                  </a:cubicBezTo>
                  <a:cubicBezTo>
                    <a:pt x="354" y="122"/>
                    <a:pt x="318" y="104"/>
                    <a:pt x="285" y="84"/>
                  </a:cubicBezTo>
                  <a:cubicBezTo>
                    <a:pt x="252" y="64"/>
                    <a:pt x="213" y="32"/>
                    <a:pt x="186" y="18"/>
                  </a:cubicBezTo>
                  <a:cubicBezTo>
                    <a:pt x="159" y="4"/>
                    <a:pt x="147" y="2"/>
                    <a:pt x="123" y="0"/>
                  </a:cubicBezTo>
                  <a:lnTo>
                    <a:pt x="42" y="0"/>
                  </a:ln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3" name="Freeform 11"/>
            <p:cNvSpPr>
              <a:spLocks/>
            </p:cNvSpPr>
            <p:nvPr userDrawn="1"/>
          </p:nvSpPr>
          <p:spPr bwMode="auto">
            <a:xfrm>
              <a:off x="1943" y="154"/>
              <a:ext cx="431" cy="233"/>
            </a:xfrm>
            <a:custGeom>
              <a:avLst/>
              <a:gdLst>
                <a:gd name="T0" fmla="*/ 6 w 431"/>
                <a:gd name="T1" fmla="*/ 38 h 233"/>
                <a:gd name="T2" fmla="*/ 9 w 431"/>
                <a:gd name="T3" fmla="*/ 20 h 233"/>
                <a:gd name="T4" fmla="*/ 42 w 431"/>
                <a:gd name="T5" fmla="*/ 2 h 233"/>
                <a:gd name="T6" fmla="*/ 90 w 431"/>
                <a:gd name="T7" fmla="*/ 35 h 233"/>
                <a:gd name="T8" fmla="*/ 189 w 431"/>
                <a:gd name="T9" fmla="*/ 89 h 233"/>
                <a:gd name="T10" fmla="*/ 288 w 431"/>
                <a:gd name="T11" fmla="*/ 140 h 233"/>
                <a:gd name="T12" fmla="*/ 375 w 431"/>
                <a:gd name="T13" fmla="*/ 176 h 233"/>
                <a:gd name="T14" fmla="*/ 396 w 431"/>
                <a:gd name="T15" fmla="*/ 176 h 233"/>
                <a:gd name="T16" fmla="*/ 429 w 431"/>
                <a:gd name="T17" fmla="*/ 212 h 233"/>
                <a:gd name="T18" fmla="*/ 408 w 431"/>
                <a:gd name="T19" fmla="*/ 233 h 233"/>
                <a:gd name="T20" fmla="*/ 333 w 431"/>
                <a:gd name="T21" fmla="*/ 212 h 233"/>
                <a:gd name="T22" fmla="*/ 186 w 431"/>
                <a:gd name="T23" fmla="*/ 143 h 233"/>
                <a:gd name="T24" fmla="*/ 48 w 431"/>
                <a:gd name="T25" fmla="*/ 68 h 233"/>
                <a:gd name="T26" fmla="*/ 6 w 431"/>
                <a:gd name="T27" fmla="*/ 38 h 23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31" h="233">
                  <a:moveTo>
                    <a:pt x="6" y="38"/>
                  </a:moveTo>
                  <a:cubicBezTo>
                    <a:pt x="0" y="26"/>
                    <a:pt x="3" y="26"/>
                    <a:pt x="9" y="20"/>
                  </a:cubicBezTo>
                  <a:cubicBezTo>
                    <a:pt x="15" y="14"/>
                    <a:pt x="29" y="0"/>
                    <a:pt x="42" y="2"/>
                  </a:cubicBezTo>
                  <a:cubicBezTo>
                    <a:pt x="55" y="4"/>
                    <a:pt x="66" y="21"/>
                    <a:pt x="90" y="35"/>
                  </a:cubicBezTo>
                  <a:cubicBezTo>
                    <a:pt x="114" y="49"/>
                    <a:pt x="156" y="72"/>
                    <a:pt x="189" y="89"/>
                  </a:cubicBezTo>
                  <a:cubicBezTo>
                    <a:pt x="222" y="106"/>
                    <a:pt x="257" y="126"/>
                    <a:pt x="288" y="140"/>
                  </a:cubicBezTo>
                  <a:cubicBezTo>
                    <a:pt x="319" y="154"/>
                    <a:pt x="357" y="170"/>
                    <a:pt x="375" y="176"/>
                  </a:cubicBezTo>
                  <a:cubicBezTo>
                    <a:pt x="393" y="182"/>
                    <a:pt x="387" y="170"/>
                    <a:pt x="396" y="176"/>
                  </a:cubicBezTo>
                  <a:cubicBezTo>
                    <a:pt x="405" y="182"/>
                    <a:pt x="427" y="203"/>
                    <a:pt x="429" y="212"/>
                  </a:cubicBezTo>
                  <a:cubicBezTo>
                    <a:pt x="431" y="221"/>
                    <a:pt x="424" y="233"/>
                    <a:pt x="408" y="233"/>
                  </a:cubicBezTo>
                  <a:cubicBezTo>
                    <a:pt x="392" y="233"/>
                    <a:pt x="370" y="227"/>
                    <a:pt x="333" y="212"/>
                  </a:cubicBezTo>
                  <a:cubicBezTo>
                    <a:pt x="296" y="197"/>
                    <a:pt x="234" y="167"/>
                    <a:pt x="186" y="143"/>
                  </a:cubicBezTo>
                  <a:cubicBezTo>
                    <a:pt x="138" y="119"/>
                    <a:pt x="78" y="86"/>
                    <a:pt x="48" y="68"/>
                  </a:cubicBezTo>
                  <a:cubicBezTo>
                    <a:pt x="18" y="50"/>
                    <a:pt x="12" y="50"/>
                    <a:pt x="6" y="38"/>
                  </a:cubicBez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4" name="Freeform 12"/>
            <p:cNvSpPr>
              <a:spLocks/>
            </p:cNvSpPr>
            <p:nvPr userDrawn="1"/>
          </p:nvSpPr>
          <p:spPr bwMode="auto">
            <a:xfrm>
              <a:off x="2262" y="87"/>
              <a:ext cx="396" cy="227"/>
            </a:xfrm>
            <a:custGeom>
              <a:avLst/>
              <a:gdLst>
                <a:gd name="T0" fmla="*/ 2 w 396"/>
                <a:gd name="T1" fmla="*/ 9 h 227"/>
                <a:gd name="T2" fmla="*/ 53 w 396"/>
                <a:gd name="T3" fmla="*/ 66 h 227"/>
                <a:gd name="T4" fmla="*/ 176 w 396"/>
                <a:gd name="T5" fmla="*/ 132 h 227"/>
                <a:gd name="T6" fmla="*/ 293 w 396"/>
                <a:gd name="T7" fmla="*/ 189 h 227"/>
                <a:gd name="T8" fmla="*/ 341 w 396"/>
                <a:gd name="T9" fmla="*/ 222 h 227"/>
                <a:gd name="T10" fmla="*/ 377 w 396"/>
                <a:gd name="T11" fmla="*/ 219 h 227"/>
                <a:gd name="T12" fmla="*/ 377 w 396"/>
                <a:gd name="T13" fmla="*/ 180 h 227"/>
                <a:gd name="T14" fmla="*/ 260 w 396"/>
                <a:gd name="T15" fmla="*/ 126 h 227"/>
                <a:gd name="T16" fmla="*/ 113 w 396"/>
                <a:gd name="T17" fmla="*/ 51 h 227"/>
                <a:gd name="T18" fmla="*/ 41 w 396"/>
                <a:gd name="T19" fmla="*/ 9 h 227"/>
                <a:gd name="T20" fmla="*/ 2 w 396"/>
                <a:gd name="T21" fmla="*/ 9 h 22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96" h="227">
                  <a:moveTo>
                    <a:pt x="2" y="9"/>
                  </a:moveTo>
                  <a:cubicBezTo>
                    <a:pt x="4" y="18"/>
                    <a:pt x="24" y="45"/>
                    <a:pt x="53" y="66"/>
                  </a:cubicBezTo>
                  <a:cubicBezTo>
                    <a:pt x="82" y="87"/>
                    <a:pt x="136" y="111"/>
                    <a:pt x="176" y="132"/>
                  </a:cubicBezTo>
                  <a:cubicBezTo>
                    <a:pt x="216" y="153"/>
                    <a:pt x="266" y="174"/>
                    <a:pt x="293" y="189"/>
                  </a:cubicBezTo>
                  <a:cubicBezTo>
                    <a:pt x="320" y="204"/>
                    <a:pt x="327" y="217"/>
                    <a:pt x="341" y="222"/>
                  </a:cubicBezTo>
                  <a:cubicBezTo>
                    <a:pt x="355" y="227"/>
                    <a:pt x="371" y="226"/>
                    <a:pt x="377" y="219"/>
                  </a:cubicBezTo>
                  <a:cubicBezTo>
                    <a:pt x="383" y="212"/>
                    <a:pt x="396" y="195"/>
                    <a:pt x="377" y="180"/>
                  </a:cubicBezTo>
                  <a:cubicBezTo>
                    <a:pt x="358" y="165"/>
                    <a:pt x="304" y="147"/>
                    <a:pt x="260" y="126"/>
                  </a:cubicBezTo>
                  <a:cubicBezTo>
                    <a:pt x="216" y="105"/>
                    <a:pt x="149" y="70"/>
                    <a:pt x="113" y="51"/>
                  </a:cubicBezTo>
                  <a:cubicBezTo>
                    <a:pt x="77" y="32"/>
                    <a:pt x="60" y="17"/>
                    <a:pt x="41" y="9"/>
                  </a:cubicBezTo>
                  <a:cubicBezTo>
                    <a:pt x="22" y="1"/>
                    <a:pt x="0" y="0"/>
                    <a:pt x="2" y="9"/>
                  </a:cubicBez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5" name="Freeform 13"/>
            <p:cNvSpPr>
              <a:spLocks/>
            </p:cNvSpPr>
            <p:nvPr userDrawn="1"/>
          </p:nvSpPr>
          <p:spPr bwMode="auto">
            <a:xfrm>
              <a:off x="2264" y="240"/>
              <a:ext cx="516" cy="223"/>
            </a:xfrm>
            <a:custGeom>
              <a:avLst/>
              <a:gdLst>
                <a:gd name="T0" fmla="*/ 3 w 516"/>
                <a:gd name="T1" fmla="*/ 10 h 223"/>
                <a:gd name="T2" fmla="*/ 105 w 516"/>
                <a:gd name="T3" fmla="*/ 97 h 223"/>
                <a:gd name="T4" fmla="*/ 243 w 516"/>
                <a:gd name="T5" fmla="*/ 178 h 223"/>
                <a:gd name="T6" fmla="*/ 357 w 516"/>
                <a:gd name="T7" fmla="*/ 217 h 223"/>
                <a:gd name="T8" fmla="*/ 498 w 516"/>
                <a:gd name="T9" fmla="*/ 214 h 223"/>
                <a:gd name="T10" fmla="*/ 468 w 516"/>
                <a:gd name="T11" fmla="*/ 187 h 223"/>
                <a:gd name="T12" fmla="*/ 309 w 516"/>
                <a:gd name="T13" fmla="*/ 136 h 223"/>
                <a:gd name="T14" fmla="*/ 123 w 516"/>
                <a:gd name="T15" fmla="*/ 34 h 223"/>
                <a:gd name="T16" fmla="*/ 3 w 516"/>
                <a:gd name="T17" fmla="*/ 10 h 22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16" h="223">
                  <a:moveTo>
                    <a:pt x="3" y="10"/>
                  </a:moveTo>
                  <a:cubicBezTo>
                    <a:pt x="0" y="20"/>
                    <a:pt x="65" y="69"/>
                    <a:pt x="105" y="97"/>
                  </a:cubicBezTo>
                  <a:cubicBezTo>
                    <a:pt x="145" y="125"/>
                    <a:pt x="201" y="158"/>
                    <a:pt x="243" y="178"/>
                  </a:cubicBezTo>
                  <a:cubicBezTo>
                    <a:pt x="285" y="198"/>
                    <a:pt x="315" y="211"/>
                    <a:pt x="357" y="217"/>
                  </a:cubicBezTo>
                  <a:cubicBezTo>
                    <a:pt x="399" y="223"/>
                    <a:pt x="480" y="219"/>
                    <a:pt x="498" y="214"/>
                  </a:cubicBezTo>
                  <a:cubicBezTo>
                    <a:pt x="516" y="209"/>
                    <a:pt x="499" y="200"/>
                    <a:pt x="468" y="187"/>
                  </a:cubicBezTo>
                  <a:cubicBezTo>
                    <a:pt x="437" y="174"/>
                    <a:pt x="366" y="161"/>
                    <a:pt x="309" y="136"/>
                  </a:cubicBezTo>
                  <a:cubicBezTo>
                    <a:pt x="252" y="111"/>
                    <a:pt x="172" y="54"/>
                    <a:pt x="123" y="34"/>
                  </a:cubicBezTo>
                  <a:cubicBezTo>
                    <a:pt x="74" y="14"/>
                    <a:pt x="6" y="0"/>
                    <a:pt x="3" y="10"/>
                  </a:cubicBez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6" name="Freeform 14"/>
            <p:cNvSpPr>
              <a:spLocks/>
            </p:cNvSpPr>
            <p:nvPr userDrawn="1"/>
          </p:nvSpPr>
          <p:spPr bwMode="auto">
            <a:xfrm>
              <a:off x="2723" y="324"/>
              <a:ext cx="414" cy="100"/>
            </a:xfrm>
            <a:custGeom>
              <a:avLst/>
              <a:gdLst>
                <a:gd name="T0" fmla="*/ 69 w 414"/>
                <a:gd name="T1" fmla="*/ 60 h 100"/>
                <a:gd name="T2" fmla="*/ 12 w 414"/>
                <a:gd name="T3" fmla="*/ 42 h 100"/>
                <a:gd name="T4" fmla="*/ 3 w 414"/>
                <a:gd name="T5" fmla="*/ 15 h 100"/>
                <a:gd name="T6" fmla="*/ 30 w 414"/>
                <a:gd name="T7" fmla="*/ 0 h 100"/>
                <a:gd name="T8" fmla="*/ 117 w 414"/>
                <a:gd name="T9" fmla="*/ 18 h 100"/>
                <a:gd name="T10" fmla="*/ 243 w 414"/>
                <a:gd name="T11" fmla="*/ 48 h 100"/>
                <a:gd name="T12" fmla="*/ 387 w 414"/>
                <a:gd name="T13" fmla="*/ 48 h 100"/>
                <a:gd name="T14" fmla="*/ 408 w 414"/>
                <a:gd name="T15" fmla="*/ 54 h 100"/>
                <a:gd name="T16" fmla="*/ 381 w 414"/>
                <a:gd name="T17" fmla="*/ 87 h 100"/>
                <a:gd name="T18" fmla="*/ 318 w 414"/>
                <a:gd name="T19" fmla="*/ 99 h 100"/>
                <a:gd name="T20" fmla="*/ 195 w 414"/>
                <a:gd name="T21" fmla="*/ 93 h 100"/>
                <a:gd name="T22" fmla="*/ 69 w 414"/>
                <a:gd name="T23" fmla="*/ 60 h 1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14" h="100">
                  <a:moveTo>
                    <a:pt x="69" y="60"/>
                  </a:moveTo>
                  <a:cubicBezTo>
                    <a:pt x="39" y="52"/>
                    <a:pt x="23" y="49"/>
                    <a:pt x="12" y="42"/>
                  </a:cubicBezTo>
                  <a:cubicBezTo>
                    <a:pt x="1" y="35"/>
                    <a:pt x="0" y="22"/>
                    <a:pt x="3" y="15"/>
                  </a:cubicBezTo>
                  <a:cubicBezTo>
                    <a:pt x="6" y="8"/>
                    <a:pt x="11" y="0"/>
                    <a:pt x="30" y="0"/>
                  </a:cubicBezTo>
                  <a:cubicBezTo>
                    <a:pt x="49" y="0"/>
                    <a:pt x="82" y="10"/>
                    <a:pt x="117" y="18"/>
                  </a:cubicBezTo>
                  <a:cubicBezTo>
                    <a:pt x="152" y="26"/>
                    <a:pt x="198" y="43"/>
                    <a:pt x="243" y="48"/>
                  </a:cubicBezTo>
                  <a:cubicBezTo>
                    <a:pt x="288" y="53"/>
                    <a:pt x="360" y="47"/>
                    <a:pt x="387" y="48"/>
                  </a:cubicBezTo>
                  <a:cubicBezTo>
                    <a:pt x="414" y="49"/>
                    <a:pt x="409" y="48"/>
                    <a:pt x="408" y="54"/>
                  </a:cubicBezTo>
                  <a:cubicBezTo>
                    <a:pt x="407" y="60"/>
                    <a:pt x="396" y="80"/>
                    <a:pt x="381" y="87"/>
                  </a:cubicBezTo>
                  <a:cubicBezTo>
                    <a:pt x="366" y="94"/>
                    <a:pt x="349" y="98"/>
                    <a:pt x="318" y="99"/>
                  </a:cubicBezTo>
                  <a:cubicBezTo>
                    <a:pt x="287" y="100"/>
                    <a:pt x="237" y="99"/>
                    <a:pt x="195" y="93"/>
                  </a:cubicBezTo>
                  <a:cubicBezTo>
                    <a:pt x="153" y="87"/>
                    <a:pt x="99" y="68"/>
                    <a:pt x="69" y="60"/>
                  </a:cubicBez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7" name="Freeform 15"/>
            <p:cNvSpPr>
              <a:spLocks/>
            </p:cNvSpPr>
            <p:nvPr userDrawn="1"/>
          </p:nvSpPr>
          <p:spPr bwMode="auto">
            <a:xfrm>
              <a:off x="3165" y="375"/>
              <a:ext cx="150" cy="72"/>
            </a:xfrm>
            <a:custGeom>
              <a:avLst/>
              <a:gdLst>
                <a:gd name="T0" fmla="*/ 3 w 150"/>
                <a:gd name="T1" fmla="*/ 67 h 72"/>
                <a:gd name="T2" fmla="*/ 84 w 150"/>
                <a:gd name="T3" fmla="*/ 19 h 72"/>
                <a:gd name="T4" fmla="*/ 123 w 150"/>
                <a:gd name="T5" fmla="*/ 1 h 72"/>
                <a:gd name="T6" fmla="*/ 150 w 150"/>
                <a:gd name="T7" fmla="*/ 22 h 72"/>
                <a:gd name="T8" fmla="*/ 123 w 150"/>
                <a:gd name="T9" fmla="*/ 55 h 72"/>
                <a:gd name="T10" fmla="*/ 90 w 150"/>
                <a:gd name="T11" fmla="*/ 70 h 72"/>
                <a:gd name="T12" fmla="*/ 0 w 150"/>
                <a:gd name="T13" fmla="*/ 67 h 7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0" h="72">
                  <a:moveTo>
                    <a:pt x="3" y="67"/>
                  </a:moveTo>
                  <a:cubicBezTo>
                    <a:pt x="16" y="59"/>
                    <a:pt x="64" y="30"/>
                    <a:pt x="84" y="19"/>
                  </a:cubicBezTo>
                  <a:cubicBezTo>
                    <a:pt x="104" y="8"/>
                    <a:pt x="112" y="0"/>
                    <a:pt x="123" y="1"/>
                  </a:cubicBezTo>
                  <a:cubicBezTo>
                    <a:pt x="134" y="2"/>
                    <a:pt x="150" y="13"/>
                    <a:pt x="150" y="22"/>
                  </a:cubicBezTo>
                  <a:cubicBezTo>
                    <a:pt x="150" y="31"/>
                    <a:pt x="133" y="47"/>
                    <a:pt x="123" y="55"/>
                  </a:cubicBezTo>
                  <a:cubicBezTo>
                    <a:pt x="113" y="63"/>
                    <a:pt x="110" y="68"/>
                    <a:pt x="90" y="70"/>
                  </a:cubicBezTo>
                  <a:cubicBezTo>
                    <a:pt x="70" y="72"/>
                    <a:pt x="35" y="69"/>
                    <a:pt x="0" y="67"/>
                  </a:cubicBezTo>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8" name="Freeform 16"/>
            <p:cNvSpPr>
              <a:spLocks/>
            </p:cNvSpPr>
            <p:nvPr userDrawn="1"/>
          </p:nvSpPr>
          <p:spPr bwMode="auto">
            <a:xfrm>
              <a:off x="3463" y="267"/>
              <a:ext cx="148" cy="91"/>
            </a:xfrm>
            <a:custGeom>
              <a:avLst/>
              <a:gdLst>
                <a:gd name="T0" fmla="*/ 1 w 148"/>
                <a:gd name="T1" fmla="*/ 69 h 91"/>
                <a:gd name="T2" fmla="*/ 25 w 148"/>
                <a:gd name="T3" fmla="*/ 51 h 91"/>
                <a:gd name="T4" fmla="*/ 100 w 148"/>
                <a:gd name="T5" fmla="*/ 9 h 91"/>
                <a:gd name="T6" fmla="*/ 133 w 148"/>
                <a:gd name="T7" fmla="*/ 3 h 91"/>
                <a:gd name="T8" fmla="*/ 136 w 148"/>
                <a:gd name="T9" fmla="*/ 27 h 91"/>
                <a:gd name="T10" fmla="*/ 61 w 148"/>
                <a:gd name="T11" fmla="*/ 75 h 91"/>
                <a:gd name="T12" fmla="*/ 19 w 148"/>
                <a:gd name="T13" fmla="*/ 90 h 91"/>
                <a:gd name="T14" fmla="*/ 1 w 148"/>
                <a:gd name="T15" fmla="*/ 69 h 9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48" h="91">
                  <a:moveTo>
                    <a:pt x="1" y="69"/>
                  </a:moveTo>
                  <a:cubicBezTo>
                    <a:pt x="2" y="63"/>
                    <a:pt x="9" y="61"/>
                    <a:pt x="25" y="51"/>
                  </a:cubicBezTo>
                  <a:cubicBezTo>
                    <a:pt x="41" y="41"/>
                    <a:pt x="82" y="17"/>
                    <a:pt x="100" y="9"/>
                  </a:cubicBezTo>
                  <a:cubicBezTo>
                    <a:pt x="118" y="1"/>
                    <a:pt x="127" y="0"/>
                    <a:pt x="133" y="3"/>
                  </a:cubicBezTo>
                  <a:cubicBezTo>
                    <a:pt x="139" y="6"/>
                    <a:pt x="148" y="15"/>
                    <a:pt x="136" y="27"/>
                  </a:cubicBezTo>
                  <a:cubicBezTo>
                    <a:pt x="124" y="39"/>
                    <a:pt x="80" y="65"/>
                    <a:pt x="61" y="75"/>
                  </a:cubicBezTo>
                  <a:cubicBezTo>
                    <a:pt x="42" y="85"/>
                    <a:pt x="29" y="91"/>
                    <a:pt x="19" y="90"/>
                  </a:cubicBezTo>
                  <a:cubicBezTo>
                    <a:pt x="9" y="89"/>
                    <a:pt x="0" y="75"/>
                    <a:pt x="1" y="69"/>
                  </a:cubicBezTo>
                  <a:close/>
                </a:path>
              </a:pathLst>
            </a:custGeom>
            <a:gradFill rotWithShape="0">
              <a:gsLst>
                <a:gs pos="0">
                  <a:schemeClr val="bg2"/>
                </a:gs>
                <a:gs pos="100000">
                  <a:schemeClr val="accent2"/>
                </a:gs>
              </a:gsLst>
              <a:lin ang="27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9" name="Freeform 17"/>
            <p:cNvSpPr>
              <a:spLocks/>
            </p:cNvSpPr>
            <p:nvPr userDrawn="1"/>
          </p:nvSpPr>
          <p:spPr bwMode="auto">
            <a:xfrm>
              <a:off x="3580" y="58"/>
              <a:ext cx="938" cy="158"/>
            </a:xfrm>
            <a:custGeom>
              <a:avLst/>
              <a:gdLst>
                <a:gd name="T0" fmla="*/ 172 w 938"/>
                <a:gd name="T1" fmla="*/ 86 h 158"/>
                <a:gd name="T2" fmla="*/ 61 w 938"/>
                <a:gd name="T3" fmla="*/ 137 h 158"/>
                <a:gd name="T4" fmla="*/ 16 w 938"/>
                <a:gd name="T5" fmla="*/ 155 h 158"/>
                <a:gd name="T6" fmla="*/ 7 w 938"/>
                <a:gd name="T7" fmla="*/ 122 h 158"/>
                <a:gd name="T8" fmla="*/ 58 w 938"/>
                <a:gd name="T9" fmla="*/ 80 h 158"/>
                <a:gd name="T10" fmla="*/ 172 w 938"/>
                <a:gd name="T11" fmla="*/ 38 h 158"/>
                <a:gd name="T12" fmla="*/ 304 w 938"/>
                <a:gd name="T13" fmla="*/ 11 h 158"/>
                <a:gd name="T14" fmla="*/ 463 w 938"/>
                <a:gd name="T15" fmla="*/ 2 h 158"/>
                <a:gd name="T16" fmla="*/ 631 w 938"/>
                <a:gd name="T17" fmla="*/ 23 h 158"/>
                <a:gd name="T18" fmla="*/ 796 w 938"/>
                <a:gd name="T19" fmla="*/ 53 h 158"/>
                <a:gd name="T20" fmla="*/ 841 w 938"/>
                <a:gd name="T21" fmla="*/ 47 h 158"/>
                <a:gd name="T22" fmla="*/ 907 w 938"/>
                <a:gd name="T23" fmla="*/ 71 h 158"/>
                <a:gd name="T24" fmla="*/ 919 w 938"/>
                <a:gd name="T25" fmla="*/ 101 h 158"/>
                <a:gd name="T26" fmla="*/ 793 w 938"/>
                <a:gd name="T27" fmla="*/ 98 h 158"/>
                <a:gd name="T28" fmla="*/ 634 w 938"/>
                <a:gd name="T29" fmla="*/ 62 h 158"/>
                <a:gd name="T30" fmla="*/ 439 w 938"/>
                <a:gd name="T31" fmla="*/ 38 h 158"/>
                <a:gd name="T32" fmla="*/ 238 w 938"/>
                <a:gd name="T33" fmla="*/ 59 h 158"/>
                <a:gd name="T34" fmla="*/ 172 w 938"/>
                <a:gd name="T35" fmla="*/ 86 h 15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938" h="158">
                  <a:moveTo>
                    <a:pt x="172" y="86"/>
                  </a:moveTo>
                  <a:cubicBezTo>
                    <a:pt x="142" y="99"/>
                    <a:pt x="87" y="126"/>
                    <a:pt x="61" y="137"/>
                  </a:cubicBezTo>
                  <a:cubicBezTo>
                    <a:pt x="35" y="148"/>
                    <a:pt x="25" y="158"/>
                    <a:pt x="16" y="155"/>
                  </a:cubicBezTo>
                  <a:cubicBezTo>
                    <a:pt x="7" y="152"/>
                    <a:pt x="0" y="134"/>
                    <a:pt x="7" y="122"/>
                  </a:cubicBezTo>
                  <a:cubicBezTo>
                    <a:pt x="14" y="110"/>
                    <a:pt x="31" y="94"/>
                    <a:pt x="58" y="80"/>
                  </a:cubicBezTo>
                  <a:cubicBezTo>
                    <a:pt x="85" y="66"/>
                    <a:pt x="131" y="49"/>
                    <a:pt x="172" y="38"/>
                  </a:cubicBezTo>
                  <a:cubicBezTo>
                    <a:pt x="213" y="27"/>
                    <a:pt x="256" y="17"/>
                    <a:pt x="304" y="11"/>
                  </a:cubicBezTo>
                  <a:cubicBezTo>
                    <a:pt x="352" y="5"/>
                    <a:pt x="409" y="0"/>
                    <a:pt x="463" y="2"/>
                  </a:cubicBezTo>
                  <a:cubicBezTo>
                    <a:pt x="517" y="4"/>
                    <a:pt x="576" y="15"/>
                    <a:pt x="631" y="23"/>
                  </a:cubicBezTo>
                  <a:cubicBezTo>
                    <a:pt x="686" y="31"/>
                    <a:pt x="761" y="49"/>
                    <a:pt x="796" y="53"/>
                  </a:cubicBezTo>
                  <a:cubicBezTo>
                    <a:pt x="831" y="57"/>
                    <a:pt x="823" y="44"/>
                    <a:pt x="841" y="47"/>
                  </a:cubicBezTo>
                  <a:cubicBezTo>
                    <a:pt x="859" y="50"/>
                    <a:pt x="894" y="62"/>
                    <a:pt x="907" y="71"/>
                  </a:cubicBezTo>
                  <a:cubicBezTo>
                    <a:pt x="920" y="80"/>
                    <a:pt x="938" y="97"/>
                    <a:pt x="919" y="101"/>
                  </a:cubicBezTo>
                  <a:cubicBezTo>
                    <a:pt x="900" y="105"/>
                    <a:pt x="840" y="104"/>
                    <a:pt x="793" y="98"/>
                  </a:cubicBezTo>
                  <a:cubicBezTo>
                    <a:pt x="746" y="92"/>
                    <a:pt x="693" y="72"/>
                    <a:pt x="634" y="62"/>
                  </a:cubicBezTo>
                  <a:cubicBezTo>
                    <a:pt x="575" y="52"/>
                    <a:pt x="505" y="38"/>
                    <a:pt x="439" y="38"/>
                  </a:cubicBezTo>
                  <a:cubicBezTo>
                    <a:pt x="373" y="38"/>
                    <a:pt x="284" y="51"/>
                    <a:pt x="238" y="59"/>
                  </a:cubicBezTo>
                  <a:cubicBezTo>
                    <a:pt x="192" y="67"/>
                    <a:pt x="202" y="73"/>
                    <a:pt x="172" y="86"/>
                  </a:cubicBez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20" name="Freeform 18"/>
            <p:cNvSpPr>
              <a:spLocks/>
            </p:cNvSpPr>
            <p:nvPr userDrawn="1"/>
          </p:nvSpPr>
          <p:spPr bwMode="auto">
            <a:xfrm>
              <a:off x="3686" y="145"/>
              <a:ext cx="372" cy="98"/>
            </a:xfrm>
            <a:custGeom>
              <a:avLst/>
              <a:gdLst>
                <a:gd name="T0" fmla="*/ 18 w 372"/>
                <a:gd name="T1" fmla="*/ 47 h 98"/>
                <a:gd name="T2" fmla="*/ 141 w 372"/>
                <a:gd name="T3" fmla="*/ 17 h 98"/>
                <a:gd name="T4" fmla="*/ 246 w 372"/>
                <a:gd name="T5" fmla="*/ 2 h 98"/>
                <a:gd name="T6" fmla="*/ 351 w 372"/>
                <a:gd name="T7" fmla="*/ 5 h 98"/>
                <a:gd name="T8" fmla="*/ 372 w 372"/>
                <a:gd name="T9" fmla="*/ 23 h 98"/>
                <a:gd name="T10" fmla="*/ 354 w 372"/>
                <a:gd name="T11" fmla="*/ 44 h 98"/>
                <a:gd name="T12" fmla="*/ 264 w 372"/>
                <a:gd name="T13" fmla="*/ 50 h 98"/>
                <a:gd name="T14" fmla="*/ 168 w 372"/>
                <a:gd name="T15" fmla="*/ 53 h 98"/>
                <a:gd name="T16" fmla="*/ 72 w 372"/>
                <a:gd name="T17" fmla="*/ 77 h 98"/>
                <a:gd name="T18" fmla="*/ 15 w 372"/>
                <a:gd name="T19" fmla="*/ 95 h 98"/>
                <a:gd name="T20" fmla="*/ 0 w 372"/>
                <a:gd name="T21" fmla="*/ 56 h 9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2" h="98">
                  <a:moveTo>
                    <a:pt x="18" y="47"/>
                  </a:moveTo>
                  <a:cubicBezTo>
                    <a:pt x="60" y="36"/>
                    <a:pt x="103" y="25"/>
                    <a:pt x="141" y="17"/>
                  </a:cubicBezTo>
                  <a:cubicBezTo>
                    <a:pt x="179" y="9"/>
                    <a:pt x="211" y="4"/>
                    <a:pt x="246" y="2"/>
                  </a:cubicBezTo>
                  <a:cubicBezTo>
                    <a:pt x="281" y="0"/>
                    <a:pt x="330" y="1"/>
                    <a:pt x="351" y="5"/>
                  </a:cubicBezTo>
                  <a:cubicBezTo>
                    <a:pt x="372" y="9"/>
                    <a:pt x="372" y="17"/>
                    <a:pt x="372" y="23"/>
                  </a:cubicBezTo>
                  <a:cubicBezTo>
                    <a:pt x="372" y="29"/>
                    <a:pt x="372" y="40"/>
                    <a:pt x="354" y="44"/>
                  </a:cubicBezTo>
                  <a:cubicBezTo>
                    <a:pt x="336" y="48"/>
                    <a:pt x="295" y="49"/>
                    <a:pt x="264" y="50"/>
                  </a:cubicBezTo>
                  <a:cubicBezTo>
                    <a:pt x="233" y="51"/>
                    <a:pt x="200" y="49"/>
                    <a:pt x="168" y="53"/>
                  </a:cubicBezTo>
                  <a:cubicBezTo>
                    <a:pt x="136" y="57"/>
                    <a:pt x="98" y="70"/>
                    <a:pt x="72" y="77"/>
                  </a:cubicBezTo>
                  <a:cubicBezTo>
                    <a:pt x="46" y="84"/>
                    <a:pt x="27" y="98"/>
                    <a:pt x="15" y="95"/>
                  </a:cubicBezTo>
                  <a:cubicBezTo>
                    <a:pt x="3" y="92"/>
                    <a:pt x="1" y="74"/>
                    <a:pt x="0" y="56"/>
                  </a:cubicBezTo>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21" name="Freeform 19"/>
            <p:cNvSpPr>
              <a:spLocks/>
            </p:cNvSpPr>
            <p:nvPr userDrawn="1"/>
          </p:nvSpPr>
          <p:spPr bwMode="auto">
            <a:xfrm>
              <a:off x="3618" y="308"/>
              <a:ext cx="318" cy="158"/>
            </a:xfrm>
            <a:custGeom>
              <a:avLst/>
              <a:gdLst/>
              <a:ahLst/>
              <a:cxnLst>
                <a:cxn ang="0">
                  <a:pos x="0" y="158"/>
                </a:cxn>
                <a:cxn ang="0">
                  <a:pos x="12" y="137"/>
                </a:cxn>
                <a:cxn ang="0">
                  <a:pos x="162" y="71"/>
                </a:cxn>
                <a:cxn ang="0">
                  <a:pos x="249" y="20"/>
                </a:cxn>
                <a:cxn ang="0">
                  <a:pos x="285" y="2"/>
                </a:cxn>
                <a:cxn ang="0">
                  <a:pos x="309" y="11"/>
                </a:cxn>
                <a:cxn ang="0">
                  <a:pos x="303" y="47"/>
                </a:cxn>
                <a:cxn ang="0">
                  <a:pos x="219" y="89"/>
                </a:cxn>
                <a:cxn ang="0">
                  <a:pos x="108" y="140"/>
                </a:cxn>
                <a:cxn ang="0">
                  <a:pos x="57" y="152"/>
                </a:cxn>
                <a:cxn ang="0">
                  <a:pos x="0" y="158"/>
                </a:cxn>
              </a:cxnLst>
              <a:rect l="0" t="0" r="r" b="b"/>
              <a:pathLst>
                <a:path w="318" h="158">
                  <a:moveTo>
                    <a:pt x="0" y="158"/>
                  </a:moveTo>
                  <a:lnTo>
                    <a:pt x="12" y="137"/>
                  </a:lnTo>
                  <a:cubicBezTo>
                    <a:pt x="39" y="123"/>
                    <a:pt x="122" y="90"/>
                    <a:pt x="162" y="71"/>
                  </a:cubicBezTo>
                  <a:cubicBezTo>
                    <a:pt x="202" y="52"/>
                    <a:pt x="229" y="31"/>
                    <a:pt x="249" y="20"/>
                  </a:cubicBezTo>
                  <a:cubicBezTo>
                    <a:pt x="269" y="9"/>
                    <a:pt x="275" y="4"/>
                    <a:pt x="285" y="2"/>
                  </a:cubicBezTo>
                  <a:cubicBezTo>
                    <a:pt x="295" y="0"/>
                    <a:pt x="306" y="4"/>
                    <a:pt x="309" y="11"/>
                  </a:cubicBezTo>
                  <a:cubicBezTo>
                    <a:pt x="312" y="18"/>
                    <a:pt x="318" y="34"/>
                    <a:pt x="303" y="47"/>
                  </a:cubicBezTo>
                  <a:cubicBezTo>
                    <a:pt x="288" y="60"/>
                    <a:pt x="252" y="74"/>
                    <a:pt x="219" y="89"/>
                  </a:cubicBezTo>
                  <a:cubicBezTo>
                    <a:pt x="186" y="104"/>
                    <a:pt x="135" y="130"/>
                    <a:pt x="108" y="140"/>
                  </a:cubicBezTo>
                  <a:cubicBezTo>
                    <a:pt x="81" y="150"/>
                    <a:pt x="74" y="150"/>
                    <a:pt x="57" y="152"/>
                  </a:cubicBezTo>
                  <a:cubicBezTo>
                    <a:pt x="40" y="154"/>
                    <a:pt x="23" y="154"/>
                    <a:pt x="0" y="158"/>
                  </a:cubicBezTo>
                  <a:close/>
                </a:path>
              </a:pathLst>
            </a:custGeom>
            <a:gradFill rotWithShape="0">
              <a:gsLst>
                <a:gs pos="0">
                  <a:schemeClr val="bg2"/>
                </a:gs>
                <a:gs pos="50000">
                  <a:schemeClr val="accent2"/>
                </a:gs>
                <a:gs pos="100000">
                  <a:schemeClr val="bg2"/>
                </a:gs>
              </a:gsLst>
              <a:lin ang="270000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22" name="Freeform 20"/>
            <p:cNvSpPr>
              <a:spLocks/>
            </p:cNvSpPr>
            <p:nvPr userDrawn="1"/>
          </p:nvSpPr>
          <p:spPr bwMode="auto">
            <a:xfrm>
              <a:off x="3413" y="291"/>
              <a:ext cx="380" cy="174"/>
            </a:xfrm>
            <a:custGeom>
              <a:avLst/>
              <a:gdLst>
                <a:gd name="T0" fmla="*/ 3 w 380"/>
                <a:gd name="T1" fmla="*/ 165 h 174"/>
                <a:gd name="T2" fmla="*/ 129 w 380"/>
                <a:gd name="T3" fmla="*/ 93 h 174"/>
                <a:gd name="T4" fmla="*/ 261 w 380"/>
                <a:gd name="T5" fmla="*/ 30 h 174"/>
                <a:gd name="T6" fmla="*/ 351 w 380"/>
                <a:gd name="T7" fmla="*/ 0 h 174"/>
                <a:gd name="T8" fmla="*/ 378 w 380"/>
                <a:gd name="T9" fmla="*/ 27 h 174"/>
                <a:gd name="T10" fmla="*/ 336 w 380"/>
                <a:gd name="T11" fmla="*/ 51 h 174"/>
                <a:gd name="T12" fmla="*/ 291 w 380"/>
                <a:gd name="T13" fmla="*/ 60 h 174"/>
                <a:gd name="T14" fmla="*/ 240 w 380"/>
                <a:gd name="T15" fmla="*/ 75 h 174"/>
                <a:gd name="T16" fmla="*/ 189 w 380"/>
                <a:gd name="T17" fmla="*/ 120 h 174"/>
                <a:gd name="T18" fmla="*/ 102 w 380"/>
                <a:gd name="T19" fmla="*/ 174 h 174"/>
                <a:gd name="T20" fmla="*/ 0 w 380"/>
                <a:gd name="T21" fmla="*/ 162 h 17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80" h="174">
                  <a:moveTo>
                    <a:pt x="3" y="165"/>
                  </a:moveTo>
                  <a:cubicBezTo>
                    <a:pt x="24" y="153"/>
                    <a:pt x="86" y="115"/>
                    <a:pt x="129" y="93"/>
                  </a:cubicBezTo>
                  <a:cubicBezTo>
                    <a:pt x="172" y="71"/>
                    <a:pt x="224" y="45"/>
                    <a:pt x="261" y="30"/>
                  </a:cubicBezTo>
                  <a:cubicBezTo>
                    <a:pt x="298" y="15"/>
                    <a:pt x="332" y="0"/>
                    <a:pt x="351" y="0"/>
                  </a:cubicBezTo>
                  <a:cubicBezTo>
                    <a:pt x="370" y="0"/>
                    <a:pt x="380" y="19"/>
                    <a:pt x="378" y="27"/>
                  </a:cubicBezTo>
                  <a:cubicBezTo>
                    <a:pt x="376" y="35"/>
                    <a:pt x="350" y="46"/>
                    <a:pt x="336" y="51"/>
                  </a:cubicBezTo>
                  <a:cubicBezTo>
                    <a:pt x="322" y="56"/>
                    <a:pt x="307" y="56"/>
                    <a:pt x="291" y="60"/>
                  </a:cubicBezTo>
                  <a:cubicBezTo>
                    <a:pt x="275" y="64"/>
                    <a:pt x="257" y="65"/>
                    <a:pt x="240" y="75"/>
                  </a:cubicBezTo>
                  <a:cubicBezTo>
                    <a:pt x="223" y="85"/>
                    <a:pt x="212" y="104"/>
                    <a:pt x="189" y="120"/>
                  </a:cubicBezTo>
                  <a:cubicBezTo>
                    <a:pt x="166" y="136"/>
                    <a:pt x="133" y="167"/>
                    <a:pt x="102" y="174"/>
                  </a:cubicBezTo>
                  <a:lnTo>
                    <a:pt x="0" y="162"/>
                  </a:lnTo>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23" name="Freeform 21"/>
            <p:cNvSpPr>
              <a:spLocks/>
            </p:cNvSpPr>
            <p:nvPr userDrawn="1"/>
          </p:nvSpPr>
          <p:spPr bwMode="auto">
            <a:xfrm>
              <a:off x="4178" y="187"/>
              <a:ext cx="523" cy="69"/>
            </a:xfrm>
            <a:custGeom>
              <a:avLst/>
              <a:gdLst>
                <a:gd name="T0" fmla="*/ 84 w 523"/>
                <a:gd name="T1" fmla="*/ 11 h 69"/>
                <a:gd name="T2" fmla="*/ 27 w 523"/>
                <a:gd name="T3" fmla="*/ 5 h 69"/>
                <a:gd name="T4" fmla="*/ 9 w 523"/>
                <a:gd name="T5" fmla="*/ 35 h 69"/>
                <a:gd name="T6" fmla="*/ 81 w 523"/>
                <a:gd name="T7" fmla="*/ 56 h 69"/>
                <a:gd name="T8" fmla="*/ 255 w 523"/>
                <a:gd name="T9" fmla="*/ 68 h 69"/>
                <a:gd name="T10" fmla="*/ 432 w 523"/>
                <a:gd name="T11" fmla="*/ 50 h 69"/>
                <a:gd name="T12" fmla="*/ 513 w 523"/>
                <a:gd name="T13" fmla="*/ 5 h 69"/>
                <a:gd name="T14" fmla="*/ 372 w 523"/>
                <a:gd name="T15" fmla="*/ 20 h 69"/>
                <a:gd name="T16" fmla="*/ 141 w 523"/>
                <a:gd name="T17" fmla="*/ 14 h 69"/>
                <a:gd name="T18" fmla="*/ 84 w 523"/>
                <a:gd name="T19" fmla="*/ 11 h 6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23" h="69">
                  <a:moveTo>
                    <a:pt x="84" y="11"/>
                  </a:moveTo>
                  <a:cubicBezTo>
                    <a:pt x="65" y="9"/>
                    <a:pt x="40" y="1"/>
                    <a:pt x="27" y="5"/>
                  </a:cubicBezTo>
                  <a:cubicBezTo>
                    <a:pt x="14" y="9"/>
                    <a:pt x="0" y="27"/>
                    <a:pt x="9" y="35"/>
                  </a:cubicBezTo>
                  <a:cubicBezTo>
                    <a:pt x="18" y="43"/>
                    <a:pt x="40" y="51"/>
                    <a:pt x="81" y="56"/>
                  </a:cubicBezTo>
                  <a:cubicBezTo>
                    <a:pt x="122" y="61"/>
                    <a:pt x="197" y="69"/>
                    <a:pt x="255" y="68"/>
                  </a:cubicBezTo>
                  <a:cubicBezTo>
                    <a:pt x="313" y="67"/>
                    <a:pt x="389" y="60"/>
                    <a:pt x="432" y="50"/>
                  </a:cubicBezTo>
                  <a:cubicBezTo>
                    <a:pt x="475" y="40"/>
                    <a:pt x="523" y="10"/>
                    <a:pt x="513" y="5"/>
                  </a:cubicBezTo>
                  <a:cubicBezTo>
                    <a:pt x="503" y="0"/>
                    <a:pt x="434" y="19"/>
                    <a:pt x="372" y="20"/>
                  </a:cubicBezTo>
                  <a:cubicBezTo>
                    <a:pt x="310" y="21"/>
                    <a:pt x="189" y="15"/>
                    <a:pt x="141" y="14"/>
                  </a:cubicBezTo>
                  <a:cubicBezTo>
                    <a:pt x="93" y="13"/>
                    <a:pt x="103" y="13"/>
                    <a:pt x="84" y="11"/>
                  </a:cubicBezTo>
                  <a:close/>
                </a:path>
              </a:pathLst>
            </a:custGeom>
            <a:gradFill rotWithShape="0">
              <a:gsLst>
                <a:gs pos="0">
                  <a:schemeClr val="bg2"/>
                </a:gs>
                <a:gs pos="100000">
                  <a:schemeClr val="accent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24" name="Freeform 22"/>
            <p:cNvSpPr>
              <a:spLocks/>
            </p:cNvSpPr>
            <p:nvPr userDrawn="1"/>
          </p:nvSpPr>
          <p:spPr bwMode="auto">
            <a:xfrm>
              <a:off x="4689" y="186"/>
              <a:ext cx="537" cy="120"/>
            </a:xfrm>
            <a:custGeom>
              <a:avLst/>
              <a:gdLst/>
              <a:ahLst/>
              <a:cxnLst>
                <a:cxn ang="0">
                  <a:pos x="23" y="6"/>
                </a:cxn>
                <a:cxn ang="0">
                  <a:pos x="188" y="3"/>
                </a:cxn>
                <a:cxn ang="0">
                  <a:pos x="323" y="27"/>
                </a:cxn>
                <a:cxn ang="0">
                  <a:pos x="464" y="69"/>
                </a:cxn>
                <a:cxn ang="0">
                  <a:pos x="521" y="90"/>
                </a:cxn>
                <a:cxn ang="0">
                  <a:pos x="533" y="105"/>
                </a:cxn>
                <a:cxn ang="0">
                  <a:pos x="497" y="120"/>
                </a:cxn>
                <a:cxn ang="0">
                  <a:pos x="452" y="108"/>
                </a:cxn>
                <a:cxn ang="0">
                  <a:pos x="350" y="72"/>
                </a:cxn>
                <a:cxn ang="0">
                  <a:pos x="158" y="39"/>
                </a:cxn>
                <a:cxn ang="0">
                  <a:pos x="50" y="39"/>
                </a:cxn>
                <a:cxn ang="0">
                  <a:pos x="23" y="6"/>
                </a:cxn>
              </a:cxnLst>
              <a:rect l="0" t="0" r="r" b="b"/>
              <a:pathLst>
                <a:path w="537" h="120">
                  <a:moveTo>
                    <a:pt x="23" y="6"/>
                  </a:moveTo>
                  <a:cubicBezTo>
                    <a:pt x="46" y="0"/>
                    <a:pt x="138" y="0"/>
                    <a:pt x="188" y="3"/>
                  </a:cubicBezTo>
                  <a:cubicBezTo>
                    <a:pt x="238" y="6"/>
                    <a:pt x="277" y="16"/>
                    <a:pt x="323" y="27"/>
                  </a:cubicBezTo>
                  <a:cubicBezTo>
                    <a:pt x="369" y="38"/>
                    <a:pt x="431" y="59"/>
                    <a:pt x="464" y="69"/>
                  </a:cubicBezTo>
                  <a:cubicBezTo>
                    <a:pt x="497" y="79"/>
                    <a:pt x="509" y="84"/>
                    <a:pt x="521" y="90"/>
                  </a:cubicBezTo>
                  <a:cubicBezTo>
                    <a:pt x="533" y="96"/>
                    <a:pt x="537" y="100"/>
                    <a:pt x="533" y="105"/>
                  </a:cubicBezTo>
                  <a:cubicBezTo>
                    <a:pt x="529" y="110"/>
                    <a:pt x="510" y="120"/>
                    <a:pt x="497" y="120"/>
                  </a:cubicBezTo>
                  <a:cubicBezTo>
                    <a:pt x="484" y="120"/>
                    <a:pt x="476" y="116"/>
                    <a:pt x="452" y="108"/>
                  </a:cubicBezTo>
                  <a:cubicBezTo>
                    <a:pt x="428" y="100"/>
                    <a:pt x="399" y="84"/>
                    <a:pt x="350" y="72"/>
                  </a:cubicBezTo>
                  <a:cubicBezTo>
                    <a:pt x="301" y="60"/>
                    <a:pt x="208" y="45"/>
                    <a:pt x="158" y="39"/>
                  </a:cubicBezTo>
                  <a:cubicBezTo>
                    <a:pt x="108" y="33"/>
                    <a:pt x="72" y="43"/>
                    <a:pt x="50" y="39"/>
                  </a:cubicBezTo>
                  <a:cubicBezTo>
                    <a:pt x="28" y="35"/>
                    <a:pt x="0" y="12"/>
                    <a:pt x="23" y="6"/>
                  </a:cubicBezTo>
                  <a:close/>
                </a:path>
              </a:pathLst>
            </a:custGeom>
            <a:gradFill rotWithShape="0">
              <a:gsLst>
                <a:gs pos="0">
                  <a:schemeClr val="bg2"/>
                </a:gs>
                <a:gs pos="50000">
                  <a:schemeClr val="accent2"/>
                </a:gs>
                <a:gs pos="100000">
                  <a:schemeClr val="bg2"/>
                </a:gs>
              </a:gsLst>
              <a:lin ang="18900000" scaled="1"/>
            </a:gradFill>
            <a:ln w="9525">
              <a:noFill/>
              <a:round/>
              <a:headEnd/>
              <a:tailEnd/>
            </a:ln>
            <a:effectLst/>
          </p:spPr>
          <p:txBody>
            <a:bodyPr wrap="none" anchor="ctr"/>
            <a:lstStyle/>
            <a:p>
              <a:pPr>
                <a:defRPr/>
              </a:pPr>
              <a:endParaRPr lang="en-US"/>
            </a:p>
          </p:txBody>
        </p:sp>
        <p:sp>
          <p:nvSpPr>
            <p:cNvPr id="25" name="Freeform 23"/>
            <p:cNvSpPr>
              <a:spLocks/>
            </p:cNvSpPr>
            <p:nvPr userDrawn="1"/>
          </p:nvSpPr>
          <p:spPr bwMode="auto">
            <a:xfrm>
              <a:off x="4968" y="312"/>
              <a:ext cx="800" cy="143"/>
            </a:xfrm>
            <a:custGeom>
              <a:avLst/>
              <a:gdLst/>
              <a:ahLst/>
              <a:cxnLst>
                <a:cxn ang="0">
                  <a:pos x="800" y="24"/>
                </a:cxn>
                <a:cxn ang="0">
                  <a:pos x="782" y="15"/>
                </a:cxn>
                <a:cxn ang="0">
                  <a:pos x="659" y="63"/>
                </a:cxn>
                <a:cxn ang="0">
                  <a:pos x="500" y="84"/>
                </a:cxn>
                <a:cxn ang="0">
                  <a:pos x="326" y="69"/>
                </a:cxn>
                <a:cxn ang="0">
                  <a:pos x="98" y="21"/>
                </a:cxn>
                <a:cxn ang="0">
                  <a:pos x="11" y="6"/>
                </a:cxn>
                <a:cxn ang="0">
                  <a:pos x="32" y="60"/>
                </a:cxn>
                <a:cxn ang="0">
                  <a:pos x="155" y="96"/>
                </a:cxn>
                <a:cxn ang="0">
                  <a:pos x="410" y="138"/>
                </a:cxn>
                <a:cxn ang="0">
                  <a:pos x="596" y="129"/>
                </a:cxn>
                <a:cxn ang="0">
                  <a:pos x="737" y="90"/>
                </a:cxn>
                <a:cxn ang="0">
                  <a:pos x="788" y="69"/>
                </a:cxn>
                <a:cxn ang="0">
                  <a:pos x="800" y="24"/>
                </a:cxn>
              </a:cxnLst>
              <a:rect l="0" t="0" r="r" b="b"/>
              <a:pathLst>
                <a:path w="800" h="143">
                  <a:moveTo>
                    <a:pt x="800" y="24"/>
                  </a:moveTo>
                  <a:lnTo>
                    <a:pt x="782" y="15"/>
                  </a:lnTo>
                  <a:cubicBezTo>
                    <a:pt x="759" y="21"/>
                    <a:pt x="706" y="51"/>
                    <a:pt x="659" y="63"/>
                  </a:cubicBezTo>
                  <a:cubicBezTo>
                    <a:pt x="612" y="75"/>
                    <a:pt x="555" y="83"/>
                    <a:pt x="500" y="84"/>
                  </a:cubicBezTo>
                  <a:cubicBezTo>
                    <a:pt x="445" y="85"/>
                    <a:pt x="393" y="79"/>
                    <a:pt x="326" y="69"/>
                  </a:cubicBezTo>
                  <a:cubicBezTo>
                    <a:pt x="259" y="59"/>
                    <a:pt x="150" y="31"/>
                    <a:pt x="98" y="21"/>
                  </a:cubicBezTo>
                  <a:cubicBezTo>
                    <a:pt x="46" y="11"/>
                    <a:pt x="22" y="0"/>
                    <a:pt x="11" y="6"/>
                  </a:cubicBezTo>
                  <a:cubicBezTo>
                    <a:pt x="0" y="12"/>
                    <a:pt x="8" y="45"/>
                    <a:pt x="32" y="60"/>
                  </a:cubicBezTo>
                  <a:cubicBezTo>
                    <a:pt x="56" y="75"/>
                    <a:pt x="92" y="83"/>
                    <a:pt x="155" y="96"/>
                  </a:cubicBezTo>
                  <a:cubicBezTo>
                    <a:pt x="218" y="109"/>
                    <a:pt x="337" y="133"/>
                    <a:pt x="410" y="138"/>
                  </a:cubicBezTo>
                  <a:cubicBezTo>
                    <a:pt x="483" y="143"/>
                    <a:pt x="542" y="137"/>
                    <a:pt x="596" y="129"/>
                  </a:cubicBezTo>
                  <a:cubicBezTo>
                    <a:pt x="650" y="121"/>
                    <a:pt x="705" y="100"/>
                    <a:pt x="737" y="90"/>
                  </a:cubicBezTo>
                  <a:cubicBezTo>
                    <a:pt x="769" y="80"/>
                    <a:pt x="780" y="80"/>
                    <a:pt x="788" y="69"/>
                  </a:cubicBezTo>
                  <a:cubicBezTo>
                    <a:pt x="796" y="58"/>
                    <a:pt x="792" y="39"/>
                    <a:pt x="800" y="24"/>
                  </a:cubicBezTo>
                  <a:close/>
                </a:path>
              </a:pathLst>
            </a:custGeom>
            <a:gradFill rotWithShape="0">
              <a:gsLst>
                <a:gs pos="0">
                  <a:schemeClr val="bg2"/>
                </a:gs>
                <a:gs pos="50000">
                  <a:schemeClr val="accent2"/>
                </a:gs>
                <a:gs pos="100000">
                  <a:schemeClr val="bg2"/>
                </a:gs>
              </a:gsLst>
              <a:lin ang="0" scaled="1"/>
            </a:gradFill>
            <a:ln w="9525">
              <a:noFill/>
              <a:round/>
              <a:headEnd/>
              <a:tailEnd/>
            </a:ln>
            <a:effectLst/>
          </p:spPr>
          <p:txBody>
            <a:bodyPr wrap="none" anchor="ctr"/>
            <a:lstStyle/>
            <a:p>
              <a:pPr>
                <a:defRPr/>
              </a:pPr>
              <a:endParaRPr lang="en-US"/>
            </a:p>
          </p:txBody>
        </p:sp>
        <p:sp>
          <p:nvSpPr>
            <p:cNvPr id="26" name="Freeform 24"/>
            <p:cNvSpPr>
              <a:spLocks/>
            </p:cNvSpPr>
            <p:nvPr userDrawn="1"/>
          </p:nvSpPr>
          <p:spPr bwMode="auto">
            <a:xfrm>
              <a:off x="5318" y="240"/>
              <a:ext cx="402" cy="115"/>
            </a:xfrm>
            <a:custGeom>
              <a:avLst/>
              <a:gdLst>
                <a:gd name="T0" fmla="*/ 402 w 402"/>
                <a:gd name="T1" fmla="*/ 0 h 115"/>
                <a:gd name="T2" fmla="*/ 384 w 402"/>
                <a:gd name="T3" fmla="*/ 12 h 115"/>
                <a:gd name="T4" fmla="*/ 276 w 402"/>
                <a:gd name="T5" fmla="*/ 51 h 115"/>
                <a:gd name="T6" fmla="*/ 165 w 402"/>
                <a:gd name="T7" fmla="*/ 66 h 115"/>
                <a:gd name="T8" fmla="*/ 51 w 402"/>
                <a:gd name="T9" fmla="*/ 57 h 115"/>
                <a:gd name="T10" fmla="*/ 15 w 402"/>
                <a:gd name="T11" fmla="*/ 54 h 115"/>
                <a:gd name="T12" fmla="*/ 3 w 402"/>
                <a:gd name="T13" fmla="*/ 69 h 115"/>
                <a:gd name="T14" fmla="*/ 9 w 402"/>
                <a:gd name="T15" fmla="*/ 93 h 115"/>
                <a:gd name="T16" fmla="*/ 54 w 402"/>
                <a:gd name="T17" fmla="*/ 102 h 115"/>
                <a:gd name="T18" fmla="*/ 198 w 402"/>
                <a:gd name="T19" fmla="*/ 111 h 115"/>
                <a:gd name="T20" fmla="*/ 336 w 402"/>
                <a:gd name="T21" fmla="*/ 75 h 115"/>
                <a:gd name="T22" fmla="*/ 375 w 402"/>
                <a:gd name="T23" fmla="*/ 54 h 115"/>
                <a:gd name="T24" fmla="*/ 402 w 402"/>
                <a:gd name="T25" fmla="*/ 0 h 11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02" h="115">
                  <a:moveTo>
                    <a:pt x="402" y="0"/>
                  </a:moveTo>
                  <a:lnTo>
                    <a:pt x="384" y="12"/>
                  </a:lnTo>
                  <a:cubicBezTo>
                    <a:pt x="363" y="20"/>
                    <a:pt x="312" y="42"/>
                    <a:pt x="276" y="51"/>
                  </a:cubicBezTo>
                  <a:cubicBezTo>
                    <a:pt x="240" y="60"/>
                    <a:pt x="202" y="65"/>
                    <a:pt x="165" y="66"/>
                  </a:cubicBezTo>
                  <a:cubicBezTo>
                    <a:pt x="128" y="67"/>
                    <a:pt x="76" y="59"/>
                    <a:pt x="51" y="57"/>
                  </a:cubicBezTo>
                  <a:cubicBezTo>
                    <a:pt x="26" y="55"/>
                    <a:pt x="23" y="52"/>
                    <a:pt x="15" y="54"/>
                  </a:cubicBezTo>
                  <a:cubicBezTo>
                    <a:pt x="7" y="56"/>
                    <a:pt x="4" y="63"/>
                    <a:pt x="3" y="69"/>
                  </a:cubicBezTo>
                  <a:cubicBezTo>
                    <a:pt x="2" y="75"/>
                    <a:pt x="0" y="88"/>
                    <a:pt x="9" y="93"/>
                  </a:cubicBezTo>
                  <a:cubicBezTo>
                    <a:pt x="18" y="98"/>
                    <a:pt x="22" y="99"/>
                    <a:pt x="54" y="102"/>
                  </a:cubicBezTo>
                  <a:cubicBezTo>
                    <a:pt x="86" y="105"/>
                    <a:pt x="151" y="115"/>
                    <a:pt x="198" y="111"/>
                  </a:cubicBezTo>
                  <a:cubicBezTo>
                    <a:pt x="245" y="107"/>
                    <a:pt x="307" y="84"/>
                    <a:pt x="336" y="75"/>
                  </a:cubicBezTo>
                  <a:cubicBezTo>
                    <a:pt x="365" y="66"/>
                    <a:pt x="365" y="65"/>
                    <a:pt x="375" y="54"/>
                  </a:cubicBezTo>
                  <a:cubicBezTo>
                    <a:pt x="385" y="43"/>
                    <a:pt x="392" y="26"/>
                    <a:pt x="402" y="0"/>
                  </a:cubicBez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grpSp>
        <p:nvGrpSpPr>
          <p:cNvPr id="27" name="Group 25"/>
          <p:cNvGrpSpPr>
            <a:grpSpLocks/>
          </p:cNvGrpSpPr>
          <p:nvPr/>
        </p:nvGrpSpPr>
        <p:grpSpPr bwMode="auto">
          <a:xfrm>
            <a:off x="20638" y="6161088"/>
            <a:ext cx="9169400" cy="138112"/>
            <a:chOff x="0" y="4032"/>
            <a:chExt cx="5776" cy="87"/>
          </a:xfrm>
        </p:grpSpPr>
        <p:sp>
          <p:nvSpPr>
            <p:cNvPr id="28" name="Freeform 26"/>
            <p:cNvSpPr>
              <a:spLocks/>
            </p:cNvSpPr>
            <p:nvPr userDrawn="1"/>
          </p:nvSpPr>
          <p:spPr bwMode="auto">
            <a:xfrm>
              <a:off x="4041" y="4047"/>
              <a:ext cx="1735" cy="72"/>
            </a:xfrm>
            <a:custGeom>
              <a:avLst/>
              <a:gdLst>
                <a:gd name="T0" fmla="*/ 165 w 1735"/>
                <a:gd name="T1" fmla="*/ 6 h 72"/>
                <a:gd name="T2" fmla="*/ 450 w 1735"/>
                <a:gd name="T3" fmla="*/ 3 h 72"/>
                <a:gd name="T4" fmla="*/ 714 w 1735"/>
                <a:gd name="T5" fmla="*/ 12 h 72"/>
                <a:gd name="T6" fmla="*/ 957 w 1735"/>
                <a:gd name="T7" fmla="*/ 24 h 72"/>
                <a:gd name="T8" fmla="*/ 1173 w 1735"/>
                <a:gd name="T9" fmla="*/ 24 h 72"/>
                <a:gd name="T10" fmla="*/ 1473 w 1735"/>
                <a:gd name="T11" fmla="*/ 15 h 72"/>
                <a:gd name="T12" fmla="*/ 1617 w 1735"/>
                <a:gd name="T13" fmla="*/ 0 h 72"/>
                <a:gd name="T14" fmla="*/ 1719 w 1735"/>
                <a:gd name="T15" fmla="*/ 15 h 72"/>
                <a:gd name="T16" fmla="*/ 1716 w 1735"/>
                <a:gd name="T17" fmla="*/ 66 h 72"/>
                <a:gd name="T18" fmla="*/ 1632 w 1735"/>
                <a:gd name="T19" fmla="*/ 51 h 72"/>
                <a:gd name="T20" fmla="*/ 1407 w 1735"/>
                <a:gd name="T21" fmla="*/ 51 h 72"/>
                <a:gd name="T22" fmla="*/ 1191 w 1735"/>
                <a:gd name="T23" fmla="*/ 48 h 72"/>
                <a:gd name="T24" fmla="*/ 870 w 1735"/>
                <a:gd name="T25" fmla="*/ 60 h 72"/>
                <a:gd name="T26" fmla="*/ 492 w 1735"/>
                <a:gd name="T27" fmla="*/ 48 h 72"/>
                <a:gd name="T28" fmla="*/ 291 w 1735"/>
                <a:gd name="T29" fmla="*/ 27 h 72"/>
                <a:gd name="T30" fmla="*/ 21 w 1735"/>
                <a:gd name="T31" fmla="*/ 36 h 72"/>
                <a:gd name="T32" fmla="*/ 165 w 1735"/>
                <a:gd name="T33" fmla="*/ 6 h 7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735" h="72">
                  <a:moveTo>
                    <a:pt x="165" y="6"/>
                  </a:moveTo>
                  <a:cubicBezTo>
                    <a:pt x="236" y="1"/>
                    <a:pt x="359" y="2"/>
                    <a:pt x="450" y="3"/>
                  </a:cubicBezTo>
                  <a:cubicBezTo>
                    <a:pt x="541" y="4"/>
                    <a:pt x="630" y="9"/>
                    <a:pt x="714" y="12"/>
                  </a:cubicBezTo>
                  <a:cubicBezTo>
                    <a:pt x="798" y="15"/>
                    <a:pt x="881" y="22"/>
                    <a:pt x="957" y="24"/>
                  </a:cubicBezTo>
                  <a:cubicBezTo>
                    <a:pt x="1033" y="26"/>
                    <a:pt x="1087" y="25"/>
                    <a:pt x="1173" y="24"/>
                  </a:cubicBezTo>
                  <a:cubicBezTo>
                    <a:pt x="1259" y="23"/>
                    <a:pt x="1399" y="19"/>
                    <a:pt x="1473" y="15"/>
                  </a:cubicBezTo>
                  <a:cubicBezTo>
                    <a:pt x="1547" y="11"/>
                    <a:pt x="1576" y="0"/>
                    <a:pt x="1617" y="0"/>
                  </a:cubicBezTo>
                  <a:cubicBezTo>
                    <a:pt x="1658" y="0"/>
                    <a:pt x="1703" y="4"/>
                    <a:pt x="1719" y="15"/>
                  </a:cubicBezTo>
                  <a:cubicBezTo>
                    <a:pt x="1735" y="26"/>
                    <a:pt x="1730" y="60"/>
                    <a:pt x="1716" y="66"/>
                  </a:cubicBezTo>
                  <a:cubicBezTo>
                    <a:pt x="1702" y="72"/>
                    <a:pt x="1683" y="53"/>
                    <a:pt x="1632" y="51"/>
                  </a:cubicBezTo>
                  <a:cubicBezTo>
                    <a:pt x="1581" y="49"/>
                    <a:pt x="1480" y="51"/>
                    <a:pt x="1407" y="51"/>
                  </a:cubicBezTo>
                  <a:cubicBezTo>
                    <a:pt x="1334" y="51"/>
                    <a:pt x="1280" y="47"/>
                    <a:pt x="1191" y="48"/>
                  </a:cubicBezTo>
                  <a:cubicBezTo>
                    <a:pt x="1102" y="49"/>
                    <a:pt x="986" y="60"/>
                    <a:pt x="870" y="60"/>
                  </a:cubicBezTo>
                  <a:cubicBezTo>
                    <a:pt x="754" y="60"/>
                    <a:pt x="588" y="53"/>
                    <a:pt x="492" y="48"/>
                  </a:cubicBezTo>
                  <a:cubicBezTo>
                    <a:pt x="396" y="43"/>
                    <a:pt x="369" y="29"/>
                    <a:pt x="291" y="27"/>
                  </a:cubicBezTo>
                  <a:cubicBezTo>
                    <a:pt x="213" y="25"/>
                    <a:pt x="42" y="39"/>
                    <a:pt x="21" y="36"/>
                  </a:cubicBezTo>
                  <a:cubicBezTo>
                    <a:pt x="0" y="33"/>
                    <a:pt x="94" y="11"/>
                    <a:pt x="165" y="6"/>
                  </a:cubicBez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29" name="Freeform 27"/>
            <p:cNvSpPr>
              <a:spLocks/>
            </p:cNvSpPr>
            <p:nvPr userDrawn="1"/>
          </p:nvSpPr>
          <p:spPr bwMode="auto">
            <a:xfrm>
              <a:off x="1727" y="4038"/>
              <a:ext cx="2655" cy="60"/>
            </a:xfrm>
            <a:custGeom>
              <a:avLst/>
              <a:gdLst>
                <a:gd name="T0" fmla="*/ 2641 w 2655"/>
                <a:gd name="T1" fmla="*/ 6 h 60"/>
                <a:gd name="T2" fmla="*/ 2620 w 2655"/>
                <a:gd name="T3" fmla="*/ 30 h 60"/>
                <a:gd name="T4" fmla="*/ 2368 w 2655"/>
                <a:gd name="T5" fmla="*/ 45 h 60"/>
                <a:gd name="T6" fmla="*/ 2023 w 2655"/>
                <a:gd name="T7" fmla="*/ 60 h 60"/>
                <a:gd name="T8" fmla="*/ 1786 w 2655"/>
                <a:gd name="T9" fmla="*/ 48 h 60"/>
                <a:gd name="T10" fmla="*/ 1525 w 2655"/>
                <a:gd name="T11" fmla="*/ 36 h 60"/>
                <a:gd name="T12" fmla="*/ 1195 w 2655"/>
                <a:gd name="T13" fmla="*/ 45 h 60"/>
                <a:gd name="T14" fmla="*/ 817 w 2655"/>
                <a:gd name="T15" fmla="*/ 39 h 60"/>
                <a:gd name="T16" fmla="*/ 499 w 2655"/>
                <a:gd name="T17" fmla="*/ 27 h 60"/>
                <a:gd name="T18" fmla="*/ 136 w 2655"/>
                <a:gd name="T19" fmla="*/ 39 h 60"/>
                <a:gd name="T20" fmla="*/ 10 w 2655"/>
                <a:gd name="T21" fmla="*/ 33 h 60"/>
                <a:gd name="T22" fmla="*/ 76 w 2655"/>
                <a:gd name="T23" fmla="*/ 24 h 60"/>
                <a:gd name="T24" fmla="*/ 310 w 2655"/>
                <a:gd name="T25" fmla="*/ 18 h 60"/>
                <a:gd name="T26" fmla="*/ 544 w 2655"/>
                <a:gd name="T27" fmla="*/ 0 h 60"/>
                <a:gd name="T28" fmla="*/ 853 w 2655"/>
                <a:gd name="T29" fmla="*/ 21 h 60"/>
                <a:gd name="T30" fmla="*/ 1114 w 2655"/>
                <a:gd name="T31" fmla="*/ 21 h 60"/>
                <a:gd name="T32" fmla="*/ 1399 w 2655"/>
                <a:gd name="T33" fmla="*/ 3 h 60"/>
                <a:gd name="T34" fmla="*/ 1588 w 2655"/>
                <a:gd name="T35" fmla="*/ 9 h 60"/>
                <a:gd name="T36" fmla="*/ 1807 w 2655"/>
                <a:gd name="T37" fmla="*/ 21 h 60"/>
                <a:gd name="T38" fmla="*/ 2035 w 2655"/>
                <a:gd name="T39" fmla="*/ 12 h 60"/>
                <a:gd name="T40" fmla="*/ 2290 w 2655"/>
                <a:gd name="T41" fmla="*/ 18 h 60"/>
                <a:gd name="T42" fmla="*/ 2596 w 2655"/>
                <a:gd name="T43" fmla="*/ 3 h 60"/>
                <a:gd name="T44" fmla="*/ 2641 w 2655"/>
                <a:gd name="T45" fmla="*/ 6 h 6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655" h="60">
                  <a:moveTo>
                    <a:pt x="2641" y="6"/>
                  </a:moveTo>
                  <a:lnTo>
                    <a:pt x="2620" y="30"/>
                  </a:lnTo>
                  <a:cubicBezTo>
                    <a:pt x="2575" y="36"/>
                    <a:pt x="2467" y="40"/>
                    <a:pt x="2368" y="45"/>
                  </a:cubicBezTo>
                  <a:cubicBezTo>
                    <a:pt x="2269" y="50"/>
                    <a:pt x="2120" y="60"/>
                    <a:pt x="2023" y="60"/>
                  </a:cubicBezTo>
                  <a:cubicBezTo>
                    <a:pt x="1926" y="60"/>
                    <a:pt x="1869" y="52"/>
                    <a:pt x="1786" y="48"/>
                  </a:cubicBezTo>
                  <a:cubicBezTo>
                    <a:pt x="1703" y="44"/>
                    <a:pt x="1623" y="36"/>
                    <a:pt x="1525" y="36"/>
                  </a:cubicBezTo>
                  <a:cubicBezTo>
                    <a:pt x="1427" y="36"/>
                    <a:pt x="1313" y="44"/>
                    <a:pt x="1195" y="45"/>
                  </a:cubicBezTo>
                  <a:cubicBezTo>
                    <a:pt x="1077" y="46"/>
                    <a:pt x="933" y="42"/>
                    <a:pt x="817" y="39"/>
                  </a:cubicBezTo>
                  <a:cubicBezTo>
                    <a:pt x="701" y="36"/>
                    <a:pt x="612" y="27"/>
                    <a:pt x="499" y="27"/>
                  </a:cubicBezTo>
                  <a:cubicBezTo>
                    <a:pt x="386" y="27"/>
                    <a:pt x="217" y="38"/>
                    <a:pt x="136" y="39"/>
                  </a:cubicBezTo>
                  <a:cubicBezTo>
                    <a:pt x="55" y="40"/>
                    <a:pt x="20" y="36"/>
                    <a:pt x="10" y="33"/>
                  </a:cubicBezTo>
                  <a:cubicBezTo>
                    <a:pt x="0" y="30"/>
                    <a:pt x="26" y="27"/>
                    <a:pt x="76" y="24"/>
                  </a:cubicBezTo>
                  <a:cubicBezTo>
                    <a:pt x="126" y="21"/>
                    <a:pt x="232" y="22"/>
                    <a:pt x="310" y="18"/>
                  </a:cubicBezTo>
                  <a:cubicBezTo>
                    <a:pt x="388" y="14"/>
                    <a:pt x="454" y="0"/>
                    <a:pt x="544" y="0"/>
                  </a:cubicBezTo>
                  <a:cubicBezTo>
                    <a:pt x="634" y="0"/>
                    <a:pt x="758" y="18"/>
                    <a:pt x="853" y="21"/>
                  </a:cubicBezTo>
                  <a:cubicBezTo>
                    <a:pt x="948" y="24"/>
                    <a:pt x="1023" y="24"/>
                    <a:pt x="1114" y="21"/>
                  </a:cubicBezTo>
                  <a:cubicBezTo>
                    <a:pt x="1205" y="18"/>
                    <a:pt x="1320" y="5"/>
                    <a:pt x="1399" y="3"/>
                  </a:cubicBezTo>
                  <a:cubicBezTo>
                    <a:pt x="1478" y="1"/>
                    <a:pt x="1520" y="6"/>
                    <a:pt x="1588" y="9"/>
                  </a:cubicBezTo>
                  <a:cubicBezTo>
                    <a:pt x="1656" y="12"/>
                    <a:pt x="1733" y="21"/>
                    <a:pt x="1807" y="21"/>
                  </a:cubicBezTo>
                  <a:cubicBezTo>
                    <a:pt x="1881" y="21"/>
                    <a:pt x="1955" y="12"/>
                    <a:pt x="2035" y="12"/>
                  </a:cubicBezTo>
                  <a:cubicBezTo>
                    <a:pt x="2115" y="12"/>
                    <a:pt x="2197" y="19"/>
                    <a:pt x="2290" y="18"/>
                  </a:cubicBezTo>
                  <a:cubicBezTo>
                    <a:pt x="2383" y="17"/>
                    <a:pt x="2537" y="5"/>
                    <a:pt x="2596" y="3"/>
                  </a:cubicBezTo>
                  <a:cubicBezTo>
                    <a:pt x="2655" y="1"/>
                    <a:pt x="2651" y="3"/>
                    <a:pt x="2641" y="6"/>
                  </a:cubicBez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30" name="Freeform 28"/>
            <p:cNvSpPr>
              <a:spLocks/>
            </p:cNvSpPr>
            <p:nvPr userDrawn="1"/>
          </p:nvSpPr>
          <p:spPr bwMode="auto">
            <a:xfrm>
              <a:off x="0" y="4032"/>
              <a:ext cx="2041" cy="62"/>
            </a:xfrm>
            <a:custGeom>
              <a:avLst/>
              <a:gdLst>
                <a:gd name="T0" fmla="*/ 1893 w 2041"/>
                <a:gd name="T1" fmla="*/ 39 h 62"/>
                <a:gd name="T2" fmla="*/ 1578 w 2041"/>
                <a:gd name="T3" fmla="*/ 45 h 62"/>
                <a:gd name="T4" fmla="*/ 1011 w 2041"/>
                <a:gd name="T5" fmla="*/ 60 h 62"/>
                <a:gd name="T6" fmla="*/ 438 w 2041"/>
                <a:gd name="T7" fmla="*/ 57 h 62"/>
                <a:gd name="T8" fmla="*/ 0 w 2041"/>
                <a:gd name="T9" fmla="*/ 36 h 62"/>
                <a:gd name="T10" fmla="*/ 0 w 2041"/>
                <a:gd name="T11" fmla="*/ 3 h 62"/>
                <a:gd name="T12" fmla="*/ 210 w 2041"/>
                <a:gd name="T13" fmla="*/ 18 h 62"/>
                <a:gd name="T14" fmla="*/ 474 w 2041"/>
                <a:gd name="T15" fmla="*/ 21 h 62"/>
                <a:gd name="T16" fmla="*/ 678 w 2041"/>
                <a:gd name="T17" fmla="*/ 9 h 62"/>
                <a:gd name="T18" fmla="*/ 897 w 2041"/>
                <a:gd name="T19" fmla="*/ 9 h 62"/>
                <a:gd name="T20" fmla="*/ 1167 w 2041"/>
                <a:gd name="T21" fmla="*/ 30 h 62"/>
                <a:gd name="T22" fmla="*/ 1500 w 2041"/>
                <a:gd name="T23" fmla="*/ 24 h 62"/>
                <a:gd name="T24" fmla="*/ 1758 w 2041"/>
                <a:gd name="T25" fmla="*/ 3 h 62"/>
                <a:gd name="T26" fmla="*/ 1938 w 2041"/>
                <a:gd name="T27" fmla="*/ 18 h 62"/>
                <a:gd name="T28" fmla="*/ 2034 w 2041"/>
                <a:gd name="T29" fmla="*/ 33 h 62"/>
                <a:gd name="T30" fmla="*/ 1893 w 2041"/>
                <a:gd name="T31" fmla="*/ 39 h 6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041" h="62">
                  <a:moveTo>
                    <a:pt x="1893" y="39"/>
                  </a:moveTo>
                  <a:cubicBezTo>
                    <a:pt x="1817" y="41"/>
                    <a:pt x="1725" y="42"/>
                    <a:pt x="1578" y="45"/>
                  </a:cubicBezTo>
                  <a:cubicBezTo>
                    <a:pt x="1431" y="48"/>
                    <a:pt x="1201" y="58"/>
                    <a:pt x="1011" y="60"/>
                  </a:cubicBezTo>
                  <a:cubicBezTo>
                    <a:pt x="821" y="62"/>
                    <a:pt x="606" y="61"/>
                    <a:pt x="438" y="57"/>
                  </a:cubicBezTo>
                  <a:cubicBezTo>
                    <a:pt x="270" y="53"/>
                    <a:pt x="73" y="45"/>
                    <a:pt x="0" y="36"/>
                  </a:cubicBezTo>
                  <a:lnTo>
                    <a:pt x="0" y="3"/>
                  </a:lnTo>
                  <a:cubicBezTo>
                    <a:pt x="35" y="0"/>
                    <a:pt x="131" y="15"/>
                    <a:pt x="210" y="18"/>
                  </a:cubicBezTo>
                  <a:cubicBezTo>
                    <a:pt x="289" y="21"/>
                    <a:pt x="396" y="22"/>
                    <a:pt x="474" y="21"/>
                  </a:cubicBezTo>
                  <a:cubicBezTo>
                    <a:pt x="552" y="20"/>
                    <a:pt x="608" y="11"/>
                    <a:pt x="678" y="9"/>
                  </a:cubicBezTo>
                  <a:cubicBezTo>
                    <a:pt x="748" y="7"/>
                    <a:pt x="816" y="6"/>
                    <a:pt x="897" y="9"/>
                  </a:cubicBezTo>
                  <a:cubicBezTo>
                    <a:pt x="978" y="12"/>
                    <a:pt x="1067" y="28"/>
                    <a:pt x="1167" y="30"/>
                  </a:cubicBezTo>
                  <a:cubicBezTo>
                    <a:pt x="1267" y="32"/>
                    <a:pt x="1402" y="28"/>
                    <a:pt x="1500" y="24"/>
                  </a:cubicBezTo>
                  <a:cubicBezTo>
                    <a:pt x="1598" y="20"/>
                    <a:pt x="1685" y="4"/>
                    <a:pt x="1758" y="3"/>
                  </a:cubicBezTo>
                  <a:cubicBezTo>
                    <a:pt x="1831" y="2"/>
                    <a:pt x="1892" y="13"/>
                    <a:pt x="1938" y="18"/>
                  </a:cubicBezTo>
                  <a:cubicBezTo>
                    <a:pt x="1984" y="23"/>
                    <a:pt x="2041" y="30"/>
                    <a:pt x="2034" y="33"/>
                  </a:cubicBezTo>
                  <a:cubicBezTo>
                    <a:pt x="2027" y="36"/>
                    <a:pt x="1969" y="37"/>
                    <a:pt x="1893" y="39"/>
                  </a:cubicBez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sp>
        <p:nvSpPr>
          <p:cNvPr id="4125" name="Rectangle 29"/>
          <p:cNvSpPr>
            <a:spLocks noGrp="1" noChangeArrowheads="1"/>
          </p:cNvSpPr>
          <p:nvPr>
            <p:ph type="ctrTitle" sz="quarter"/>
          </p:nvPr>
        </p:nvSpPr>
        <p:spPr>
          <a:xfrm>
            <a:off x="685800" y="1868488"/>
            <a:ext cx="7772400" cy="1600200"/>
          </a:xfrm>
        </p:spPr>
        <p:txBody>
          <a:bodyPr anchorCtr="1"/>
          <a:lstStyle>
            <a:lvl1pPr>
              <a:defRPr/>
            </a:lvl1pPr>
          </a:lstStyle>
          <a:p>
            <a:r>
              <a:rPr lang="en-US"/>
              <a:t>Click to edit Master title style</a:t>
            </a:r>
          </a:p>
        </p:txBody>
      </p:sp>
      <p:sp>
        <p:nvSpPr>
          <p:cNvPr id="4126" name="Rectangle 30"/>
          <p:cNvSpPr>
            <a:spLocks noGrp="1" noChangeArrowheads="1"/>
          </p:cNvSpPr>
          <p:nvPr>
            <p:ph type="subTitle" sz="quarter" idx="1"/>
          </p:nvPr>
        </p:nvSpPr>
        <p:spPr>
          <a:xfrm>
            <a:off x="1273175" y="3729038"/>
            <a:ext cx="6400800" cy="1371600"/>
          </a:xfrm>
        </p:spPr>
        <p:txBody>
          <a:bodyPr anchorCtr="1"/>
          <a:lstStyle>
            <a:lvl1pPr marL="0" indent="0" algn="ctr">
              <a:buFontTx/>
              <a:buNone/>
              <a:defRPr/>
            </a:lvl1pPr>
          </a:lstStyle>
          <a:p>
            <a:r>
              <a:rPr lang="en-US"/>
              <a:t>Click to edit Master subtitle style</a:t>
            </a:r>
          </a:p>
        </p:txBody>
      </p:sp>
      <p:sp>
        <p:nvSpPr>
          <p:cNvPr id="31" name="Rectangle 31"/>
          <p:cNvSpPr>
            <a:spLocks noGrp="1" noChangeArrowheads="1"/>
          </p:cNvSpPr>
          <p:nvPr>
            <p:ph type="dt" sz="quarter" idx="10"/>
          </p:nvPr>
        </p:nvSpPr>
        <p:spPr>
          <a:xfrm>
            <a:off x="685800" y="6348413"/>
            <a:ext cx="1905000" cy="457200"/>
          </a:xfrm>
        </p:spPr>
        <p:txBody>
          <a:bodyPr/>
          <a:lstStyle>
            <a:lvl1pPr>
              <a:defRPr/>
            </a:lvl1pPr>
          </a:lstStyle>
          <a:p>
            <a:pPr>
              <a:defRPr/>
            </a:pPr>
            <a:endParaRPr lang="en-US"/>
          </a:p>
        </p:txBody>
      </p:sp>
      <p:sp>
        <p:nvSpPr>
          <p:cNvPr id="32" name="Rectangle 32"/>
          <p:cNvSpPr>
            <a:spLocks noGrp="1" noChangeArrowheads="1"/>
          </p:cNvSpPr>
          <p:nvPr>
            <p:ph type="ftr" sz="quarter" idx="11"/>
          </p:nvPr>
        </p:nvSpPr>
        <p:spPr>
          <a:xfrm>
            <a:off x="3124200" y="6348413"/>
            <a:ext cx="2895600" cy="457200"/>
          </a:xfrm>
        </p:spPr>
        <p:txBody>
          <a:bodyPr/>
          <a:lstStyle>
            <a:lvl1pPr>
              <a:defRPr/>
            </a:lvl1pPr>
          </a:lstStyle>
          <a:p>
            <a:pPr>
              <a:defRPr/>
            </a:pPr>
            <a:endParaRPr lang="en-US"/>
          </a:p>
        </p:txBody>
      </p:sp>
      <p:sp>
        <p:nvSpPr>
          <p:cNvPr id="33" name="Rectangle 33"/>
          <p:cNvSpPr>
            <a:spLocks noGrp="1" noChangeArrowheads="1"/>
          </p:cNvSpPr>
          <p:nvPr>
            <p:ph type="sldNum" sz="quarter" idx="12"/>
          </p:nvPr>
        </p:nvSpPr>
        <p:spPr>
          <a:xfrm>
            <a:off x="6553200" y="6348413"/>
            <a:ext cx="1905000" cy="457200"/>
          </a:xfrm>
        </p:spPr>
        <p:txBody>
          <a:bodyPr/>
          <a:lstStyle>
            <a:lvl1pPr>
              <a:defRPr/>
            </a:lvl1pPr>
          </a:lstStyle>
          <a:p>
            <a:pPr>
              <a:defRPr/>
            </a:pPr>
            <a:fld id="{62699E2E-F436-4690-9006-56A3BD31A3B3}" type="slidenum">
              <a:rPr lang="en-US"/>
              <a:pPr>
                <a:defRPr/>
              </a:pPr>
              <a:t>‹#›</a:t>
            </a:fld>
            <a:endParaRPr lang="en-US"/>
          </a:p>
        </p:txBody>
      </p:sp>
    </p:spTree>
    <p:extLst>
      <p:ext uri="{BB962C8B-B14F-4D97-AF65-F5344CB8AC3E}">
        <p14:creationId xmlns:p14="http://schemas.microsoft.com/office/powerpoint/2010/main" val="7603863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1"/>
          <p:cNvSpPr>
            <a:spLocks noGrp="1" noChangeArrowheads="1"/>
          </p:cNvSpPr>
          <p:nvPr>
            <p:ph type="dt" sz="half" idx="10"/>
          </p:nvPr>
        </p:nvSpPr>
        <p:spPr>
          <a:ln/>
        </p:spPr>
        <p:txBody>
          <a:bodyPr/>
          <a:lstStyle>
            <a:lvl1pPr>
              <a:defRPr/>
            </a:lvl1pPr>
          </a:lstStyle>
          <a:p>
            <a:pPr>
              <a:defRPr/>
            </a:pPr>
            <a:endParaRPr lang="en-US"/>
          </a:p>
        </p:txBody>
      </p:sp>
      <p:sp>
        <p:nvSpPr>
          <p:cNvPr id="5" name="Rectangle 32"/>
          <p:cNvSpPr>
            <a:spLocks noGrp="1" noChangeArrowheads="1"/>
          </p:cNvSpPr>
          <p:nvPr>
            <p:ph type="ftr" sz="quarter" idx="11"/>
          </p:nvPr>
        </p:nvSpPr>
        <p:spPr>
          <a:ln/>
        </p:spPr>
        <p:txBody>
          <a:bodyPr/>
          <a:lstStyle>
            <a:lvl1pPr>
              <a:defRPr/>
            </a:lvl1pPr>
          </a:lstStyle>
          <a:p>
            <a:pPr>
              <a:defRPr/>
            </a:pPr>
            <a:endParaRPr lang="en-US"/>
          </a:p>
        </p:txBody>
      </p:sp>
      <p:sp>
        <p:nvSpPr>
          <p:cNvPr id="6" name="Rectangle 33"/>
          <p:cNvSpPr>
            <a:spLocks noGrp="1" noChangeArrowheads="1"/>
          </p:cNvSpPr>
          <p:nvPr>
            <p:ph type="sldNum" sz="quarter" idx="12"/>
          </p:nvPr>
        </p:nvSpPr>
        <p:spPr>
          <a:ln/>
        </p:spPr>
        <p:txBody>
          <a:bodyPr/>
          <a:lstStyle>
            <a:lvl1pPr>
              <a:defRPr/>
            </a:lvl1pPr>
          </a:lstStyle>
          <a:p>
            <a:pPr>
              <a:defRPr/>
            </a:pPr>
            <a:fld id="{C3E2B38E-5CF1-4CDA-93BF-4A6312437528}" type="slidenum">
              <a:rPr lang="en-US"/>
              <a:pPr>
                <a:defRPr/>
              </a:pPr>
              <a:t>‹#›</a:t>
            </a:fld>
            <a:endParaRPr lang="en-US"/>
          </a:p>
        </p:txBody>
      </p:sp>
    </p:spTree>
    <p:extLst>
      <p:ext uri="{BB962C8B-B14F-4D97-AF65-F5344CB8AC3E}">
        <p14:creationId xmlns:p14="http://schemas.microsoft.com/office/powerpoint/2010/main" val="3335504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768350"/>
            <a:ext cx="1943100" cy="53276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768350"/>
            <a:ext cx="5676900" cy="53276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1"/>
          <p:cNvSpPr>
            <a:spLocks noGrp="1" noChangeArrowheads="1"/>
          </p:cNvSpPr>
          <p:nvPr>
            <p:ph type="dt" sz="half" idx="10"/>
          </p:nvPr>
        </p:nvSpPr>
        <p:spPr>
          <a:ln/>
        </p:spPr>
        <p:txBody>
          <a:bodyPr/>
          <a:lstStyle>
            <a:lvl1pPr>
              <a:defRPr/>
            </a:lvl1pPr>
          </a:lstStyle>
          <a:p>
            <a:pPr>
              <a:defRPr/>
            </a:pPr>
            <a:endParaRPr lang="en-US"/>
          </a:p>
        </p:txBody>
      </p:sp>
      <p:sp>
        <p:nvSpPr>
          <p:cNvPr id="5" name="Rectangle 32"/>
          <p:cNvSpPr>
            <a:spLocks noGrp="1" noChangeArrowheads="1"/>
          </p:cNvSpPr>
          <p:nvPr>
            <p:ph type="ftr" sz="quarter" idx="11"/>
          </p:nvPr>
        </p:nvSpPr>
        <p:spPr>
          <a:ln/>
        </p:spPr>
        <p:txBody>
          <a:bodyPr/>
          <a:lstStyle>
            <a:lvl1pPr>
              <a:defRPr/>
            </a:lvl1pPr>
          </a:lstStyle>
          <a:p>
            <a:pPr>
              <a:defRPr/>
            </a:pPr>
            <a:endParaRPr lang="en-US"/>
          </a:p>
        </p:txBody>
      </p:sp>
      <p:sp>
        <p:nvSpPr>
          <p:cNvPr id="6" name="Rectangle 33"/>
          <p:cNvSpPr>
            <a:spLocks noGrp="1" noChangeArrowheads="1"/>
          </p:cNvSpPr>
          <p:nvPr>
            <p:ph type="sldNum" sz="quarter" idx="12"/>
          </p:nvPr>
        </p:nvSpPr>
        <p:spPr>
          <a:ln/>
        </p:spPr>
        <p:txBody>
          <a:bodyPr/>
          <a:lstStyle>
            <a:lvl1pPr>
              <a:defRPr/>
            </a:lvl1pPr>
          </a:lstStyle>
          <a:p>
            <a:pPr>
              <a:defRPr/>
            </a:pPr>
            <a:fld id="{97457A24-4FEB-4ADC-86C9-FD8F40EF552F}" type="slidenum">
              <a:rPr lang="en-US"/>
              <a:pPr>
                <a:defRPr/>
              </a:pPr>
              <a:t>‹#›</a:t>
            </a:fld>
            <a:endParaRPr lang="en-US"/>
          </a:p>
        </p:txBody>
      </p:sp>
    </p:spTree>
    <p:extLst>
      <p:ext uri="{BB962C8B-B14F-4D97-AF65-F5344CB8AC3E}">
        <p14:creationId xmlns:p14="http://schemas.microsoft.com/office/powerpoint/2010/main" val="3816028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1"/>
          <p:cNvSpPr>
            <a:spLocks noGrp="1" noChangeArrowheads="1"/>
          </p:cNvSpPr>
          <p:nvPr>
            <p:ph type="dt" sz="half" idx="10"/>
          </p:nvPr>
        </p:nvSpPr>
        <p:spPr>
          <a:ln/>
        </p:spPr>
        <p:txBody>
          <a:bodyPr/>
          <a:lstStyle>
            <a:lvl1pPr>
              <a:defRPr/>
            </a:lvl1pPr>
          </a:lstStyle>
          <a:p>
            <a:pPr>
              <a:defRPr/>
            </a:pPr>
            <a:endParaRPr lang="en-US"/>
          </a:p>
        </p:txBody>
      </p:sp>
      <p:sp>
        <p:nvSpPr>
          <p:cNvPr id="5" name="Rectangle 32"/>
          <p:cNvSpPr>
            <a:spLocks noGrp="1" noChangeArrowheads="1"/>
          </p:cNvSpPr>
          <p:nvPr>
            <p:ph type="ftr" sz="quarter" idx="11"/>
          </p:nvPr>
        </p:nvSpPr>
        <p:spPr>
          <a:ln/>
        </p:spPr>
        <p:txBody>
          <a:bodyPr/>
          <a:lstStyle>
            <a:lvl1pPr>
              <a:defRPr/>
            </a:lvl1pPr>
          </a:lstStyle>
          <a:p>
            <a:pPr>
              <a:defRPr/>
            </a:pPr>
            <a:endParaRPr lang="en-US"/>
          </a:p>
        </p:txBody>
      </p:sp>
      <p:sp>
        <p:nvSpPr>
          <p:cNvPr id="6" name="Rectangle 33"/>
          <p:cNvSpPr>
            <a:spLocks noGrp="1" noChangeArrowheads="1"/>
          </p:cNvSpPr>
          <p:nvPr>
            <p:ph type="sldNum" sz="quarter" idx="12"/>
          </p:nvPr>
        </p:nvSpPr>
        <p:spPr>
          <a:ln/>
        </p:spPr>
        <p:txBody>
          <a:bodyPr/>
          <a:lstStyle>
            <a:lvl1pPr>
              <a:defRPr/>
            </a:lvl1pPr>
          </a:lstStyle>
          <a:p>
            <a:pPr>
              <a:defRPr/>
            </a:pPr>
            <a:fld id="{BA16F3D1-DC23-4CF0-8CBD-AFED6E19E9CD}" type="slidenum">
              <a:rPr lang="en-US"/>
              <a:pPr>
                <a:defRPr/>
              </a:pPr>
              <a:t>‹#›</a:t>
            </a:fld>
            <a:endParaRPr lang="en-US"/>
          </a:p>
        </p:txBody>
      </p:sp>
    </p:spTree>
    <p:extLst>
      <p:ext uri="{BB962C8B-B14F-4D97-AF65-F5344CB8AC3E}">
        <p14:creationId xmlns:p14="http://schemas.microsoft.com/office/powerpoint/2010/main" val="2230898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1"/>
          <p:cNvSpPr>
            <a:spLocks noGrp="1" noChangeArrowheads="1"/>
          </p:cNvSpPr>
          <p:nvPr>
            <p:ph type="dt" sz="half" idx="10"/>
          </p:nvPr>
        </p:nvSpPr>
        <p:spPr>
          <a:ln/>
        </p:spPr>
        <p:txBody>
          <a:bodyPr/>
          <a:lstStyle>
            <a:lvl1pPr>
              <a:defRPr/>
            </a:lvl1pPr>
          </a:lstStyle>
          <a:p>
            <a:pPr>
              <a:defRPr/>
            </a:pPr>
            <a:endParaRPr lang="en-US"/>
          </a:p>
        </p:txBody>
      </p:sp>
      <p:sp>
        <p:nvSpPr>
          <p:cNvPr id="5" name="Rectangle 32"/>
          <p:cNvSpPr>
            <a:spLocks noGrp="1" noChangeArrowheads="1"/>
          </p:cNvSpPr>
          <p:nvPr>
            <p:ph type="ftr" sz="quarter" idx="11"/>
          </p:nvPr>
        </p:nvSpPr>
        <p:spPr>
          <a:ln/>
        </p:spPr>
        <p:txBody>
          <a:bodyPr/>
          <a:lstStyle>
            <a:lvl1pPr>
              <a:defRPr/>
            </a:lvl1pPr>
          </a:lstStyle>
          <a:p>
            <a:pPr>
              <a:defRPr/>
            </a:pPr>
            <a:endParaRPr lang="en-US"/>
          </a:p>
        </p:txBody>
      </p:sp>
      <p:sp>
        <p:nvSpPr>
          <p:cNvPr id="6" name="Rectangle 33"/>
          <p:cNvSpPr>
            <a:spLocks noGrp="1" noChangeArrowheads="1"/>
          </p:cNvSpPr>
          <p:nvPr>
            <p:ph type="sldNum" sz="quarter" idx="12"/>
          </p:nvPr>
        </p:nvSpPr>
        <p:spPr>
          <a:ln/>
        </p:spPr>
        <p:txBody>
          <a:bodyPr/>
          <a:lstStyle>
            <a:lvl1pPr>
              <a:defRPr/>
            </a:lvl1pPr>
          </a:lstStyle>
          <a:p>
            <a:pPr>
              <a:defRPr/>
            </a:pPr>
            <a:fld id="{471680CA-E1B4-448E-AA3D-CE6CF706B5CA}" type="slidenum">
              <a:rPr lang="en-US"/>
              <a:pPr>
                <a:defRPr/>
              </a:pPr>
              <a:t>‹#›</a:t>
            </a:fld>
            <a:endParaRPr lang="en-US"/>
          </a:p>
        </p:txBody>
      </p:sp>
    </p:spTree>
    <p:extLst>
      <p:ext uri="{BB962C8B-B14F-4D97-AF65-F5344CB8AC3E}">
        <p14:creationId xmlns:p14="http://schemas.microsoft.com/office/powerpoint/2010/main" val="1271272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1"/>
          <p:cNvSpPr>
            <a:spLocks noGrp="1" noChangeArrowheads="1"/>
          </p:cNvSpPr>
          <p:nvPr>
            <p:ph type="dt" sz="half" idx="10"/>
          </p:nvPr>
        </p:nvSpPr>
        <p:spPr>
          <a:ln/>
        </p:spPr>
        <p:txBody>
          <a:bodyPr/>
          <a:lstStyle>
            <a:lvl1pPr>
              <a:defRPr/>
            </a:lvl1pPr>
          </a:lstStyle>
          <a:p>
            <a:pPr>
              <a:defRPr/>
            </a:pPr>
            <a:endParaRPr lang="en-US"/>
          </a:p>
        </p:txBody>
      </p:sp>
      <p:sp>
        <p:nvSpPr>
          <p:cNvPr id="6" name="Rectangle 32"/>
          <p:cNvSpPr>
            <a:spLocks noGrp="1" noChangeArrowheads="1"/>
          </p:cNvSpPr>
          <p:nvPr>
            <p:ph type="ftr" sz="quarter" idx="11"/>
          </p:nvPr>
        </p:nvSpPr>
        <p:spPr>
          <a:ln/>
        </p:spPr>
        <p:txBody>
          <a:bodyPr/>
          <a:lstStyle>
            <a:lvl1pPr>
              <a:defRPr/>
            </a:lvl1pPr>
          </a:lstStyle>
          <a:p>
            <a:pPr>
              <a:defRPr/>
            </a:pPr>
            <a:endParaRPr lang="en-US"/>
          </a:p>
        </p:txBody>
      </p:sp>
      <p:sp>
        <p:nvSpPr>
          <p:cNvPr id="7" name="Rectangle 33"/>
          <p:cNvSpPr>
            <a:spLocks noGrp="1" noChangeArrowheads="1"/>
          </p:cNvSpPr>
          <p:nvPr>
            <p:ph type="sldNum" sz="quarter" idx="12"/>
          </p:nvPr>
        </p:nvSpPr>
        <p:spPr>
          <a:ln/>
        </p:spPr>
        <p:txBody>
          <a:bodyPr/>
          <a:lstStyle>
            <a:lvl1pPr>
              <a:defRPr/>
            </a:lvl1pPr>
          </a:lstStyle>
          <a:p>
            <a:pPr>
              <a:defRPr/>
            </a:pPr>
            <a:fld id="{11498E23-4CE7-4694-9F54-C7DEAC01A45B}" type="slidenum">
              <a:rPr lang="en-US"/>
              <a:pPr>
                <a:defRPr/>
              </a:pPr>
              <a:t>‹#›</a:t>
            </a:fld>
            <a:endParaRPr lang="en-US"/>
          </a:p>
        </p:txBody>
      </p:sp>
    </p:spTree>
    <p:extLst>
      <p:ext uri="{BB962C8B-B14F-4D97-AF65-F5344CB8AC3E}">
        <p14:creationId xmlns:p14="http://schemas.microsoft.com/office/powerpoint/2010/main" val="1819454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1"/>
          <p:cNvSpPr>
            <a:spLocks noGrp="1" noChangeArrowheads="1"/>
          </p:cNvSpPr>
          <p:nvPr>
            <p:ph type="dt" sz="half" idx="10"/>
          </p:nvPr>
        </p:nvSpPr>
        <p:spPr>
          <a:ln/>
        </p:spPr>
        <p:txBody>
          <a:bodyPr/>
          <a:lstStyle>
            <a:lvl1pPr>
              <a:defRPr/>
            </a:lvl1pPr>
          </a:lstStyle>
          <a:p>
            <a:pPr>
              <a:defRPr/>
            </a:pPr>
            <a:endParaRPr lang="en-US"/>
          </a:p>
        </p:txBody>
      </p:sp>
      <p:sp>
        <p:nvSpPr>
          <p:cNvPr id="8" name="Rectangle 32"/>
          <p:cNvSpPr>
            <a:spLocks noGrp="1" noChangeArrowheads="1"/>
          </p:cNvSpPr>
          <p:nvPr>
            <p:ph type="ftr" sz="quarter" idx="11"/>
          </p:nvPr>
        </p:nvSpPr>
        <p:spPr>
          <a:ln/>
        </p:spPr>
        <p:txBody>
          <a:bodyPr/>
          <a:lstStyle>
            <a:lvl1pPr>
              <a:defRPr/>
            </a:lvl1pPr>
          </a:lstStyle>
          <a:p>
            <a:pPr>
              <a:defRPr/>
            </a:pPr>
            <a:endParaRPr lang="en-US"/>
          </a:p>
        </p:txBody>
      </p:sp>
      <p:sp>
        <p:nvSpPr>
          <p:cNvPr id="9" name="Rectangle 33"/>
          <p:cNvSpPr>
            <a:spLocks noGrp="1" noChangeArrowheads="1"/>
          </p:cNvSpPr>
          <p:nvPr>
            <p:ph type="sldNum" sz="quarter" idx="12"/>
          </p:nvPr>
        </p:nvSpPr>
        <p:spPr>
          <a:ln/>
        </p:spPr>
        <p:txBody>
          <a:bodyPr/>
          <a:lstStyle>
            <a:lvl1pPr>
              <a:defRPr/>
            </a:lvl1pPr>
          </a:lstStyle>
          <a:p>
            <a:pPr>
              <a:defRPr/>
            </a:pPr>
            <a:fld id="{54ABC568-6C0E-424A-951F-896FAD63D5DD}" type="slidenum">
              <a:rPr lang="en-US"/>
              <a:pPr>
                <a:defRPr/>
              </a:pPr>
              <a:t>‹#›</a:t>
            </a:fld>
            <a:endParaRPr lang="en-US"/>
          </a:p>
        </p:txBody>
      </p:sp>
    </p:spTree>
    <p:extLst>
      <p:ext uri="{BB962C8B-B14F-4D97-AF65-F5344CB8AC3E}">
        <p14:creationId xmlns:p14="http://schemas.microsoft.com/office/powerpoint/2010/main" val="464296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1"/>
          <p:cNvSpPr>
            <a:spLocks noGrp="1" noChangeArrowheads="1"/>
          </p:cNvSpPr>
          <p:nvPr>
            <p:ph type="dt" sz="half" idx="10"/>
          </p:nvPr>
        </p:nvSpPr>
        <p:spPr>
          <a:ln/>
        </p:spPr>
        <p:txBody>
          <a:bodyPr/>
          <a:lstStyle>
            <a:lvl1pPr>
              <a:defRPr/>
            </a:lvl1pPr>
          </a:lstStyle>
          <a:p>
            <a:pPr>
              <a:defRPr/>
            </a:pPr>
            <a:endParaRPr lang="en-US"/>
          </a:p>
        </p:txBody>
      </p:sp>
      <p:sp>
        <p:nvSpPr>
          <p:cNvPr id="4" name="Rectangle 32"/>
          <p:cNvSpPr>
            <a:spLocks noGrp="1" noChangeArrowheads="1"/>
          </p:cNvSpPr>
          <p:nvPr>
            <p:ph type="ftr" sz="quarter" idx="11"/>
          </p:nvPr>
        </p:nvSpPr>
        <p:spPr>
          <a:ln/>
        </p:spPr>
        <p:txBody>
          <a:bodyPr/>
          <a:lstStyle>
            <a:lvl1pPr>
              <a:defRPr/>
            </a:lvl1pPr>
          </a:lstStyle>
          <a:p>
            <a:pPr>
              <a:defRPr/>
            </a:pPr>
            <a:endParaRPr lang="en-US"/>
          </a:p>
        </p:txBody>
      </p:sp>
      <p:sp>
        <p:nvSpPr>
          <p:cNvPr id="5" name="Rectangle 33"/>
          <p:cNvSpPr>
            <a:spLocks noGrp="1" noChangeArrowheads="1"/>
          </p:cNvSpPr>
          <p:nvPr>
            <p:ph type="sldNum" sz="quarter" idx="12"/>
          </p:nvPr>
        </p:nvSpPr>
        <p:spPr>
          <a:ln/>
        </p:spPr>
        <p:txBody>
          <a:bodyPr/>
          <a:lstStyle>
            <a:lvl1pPr>
              <a:defRPr/>
            </a:lvl1pPr>
          </a:lstStyle>
          <a:p>
            <a:pPr>
              <a:defRPr/>
            </a:pPr>
            <a:fld id="{BB2ADDFC-1346-40BA-96EB-9F9641818BE4}" type="slidenum">
              <a:rPr lang="en-US"/>
              <a:pPr>
                <a:defRPr/>
              </a:pPr>
              <a:t>‹#›</a:t>
            </a:fld>
            <a:endParaRPr lang="en-US"/>
          </a:p>
        </p:txBody>
      </p:sp>
    </p:spTree>
    <p:extLst>
      <p:ext uri="{BB962C8B-B14F-4D97-AF65-F5344CB8AC3E}">
        <p14:creationId xmlns:p14="http://schemas.microsoft.com/office/powerpoint/2010/main" val="1560572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1"/>
          <p:cNvSpPr>
            <a:spLocks noGrp="1" noChangeArrowheads="1"/>
          </p:cNvSpPr>
          <p:nvPr>
            <p:ph type="dt" sz="half" idx="10"/>
          </p:nvPr>
        </p:nvSpPr>
        <p:spPr>
          <a:ln/>
        </p:spPr>
        <p:txBody>
          <a:bodyPr/>
          <a:lstStyle>
            <a:lvl1pPr>
              <a:defRPr/>
            </a:lvl1pPr>
          </a:lstStyle>
          <a:p>
            <a:pPr>
              <a:defRPr/>
            </a:pPr>
            <a:endParaRPr lang="en-US"/>
          </a:p>
        </p:txBody>
      </p:sp>
      <p:sp>
        <p:nvSpPr>
          <p:cNvPr id="3" name="Rectangle 32"/>
          <p:cNvSpPr>
            <a:spLocks noGrp="1" noChangeArrowheads="1"/>
          </p:cNvSpPr>
          <p:nvPr>
            <p:ph type="ftr" sz="quarter" idx="11"/>
          </p:nvPr>
        </p:nvSpPr>
        <p:spPr>
          <a:ln/>
        </p:spPr>
        <p:txBody>
          <a:bodyPr/>
          <a:lstStyle>
            <a:lvl1pPr>
              <a:defRPr/>
            </a:lvl1pPr>
          </a:lstStyle>
          <a:p>
            <a:pPr>
              <a:defRPr/>
            </a:pPr>
            <a:endParaRPr lang="en-US"/>
          </a:p>
        </p:txBody>
      </p:sp>
      <p:sp>
        <p:nvSpPr>
          <p:cNvPr id="4" name="Rectangle 33"/>
          <p:cNvSpPr>
            <a:spLocks noGrp="1" noChangeArrowheads="1"/>
          </p:cNvSpPr>
          <p:nvPr>
            <p:ph type="sldNum" sz="quarter" idx="12"/>
          </p:nvPr>
        </p:nvSpPr>
        <p:spPr>
          <a:ln/>
        </p:spPr>
        <p:txBody>
          <a:bodyPr/>
          <a:lstStyle>
            <a:lvl1pPr>
              <a:defRPr/>
            </a:lvl1pPr>
          </a:lstStyle>
          <a:p>
            <a:pPr>
              <a:defRPr/>
            </a:pPr>
            <a:fld id="{3E2C7872-930F-4951-B0A8-427C199803C3}" type="slidenum">
              <a:rPr lang="en-US"/>
              <a:pPr>
                <a:defRPr/>
              </a:pPr>
              <a:t>‹#›</a:t>
            </a:fld>
            <a:endParaRPr lang="en-US"/>
          </a:p>
        </p:txBody>
      </p:sp>
    </p:spTree>
    <p:extLst>
      <p:ext uri="{BB962C8B-B14F-4D97-AF65-F5344CB8AC3E}">
        <p14:creationId xmlns:p14="http://schemas.microsoft.com/office/powerpoint/2010/main" val="2477439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1"/>
          <p:cNvSpPr>
            <a:spLocks noGrp="1" noChangeArrowheads="1"/>
          </p:cNvSpPr>
          <p:nvPr>
            <p:ph type="dt" sz="half" idx="10"/>
          </p:nvPr>
        </p:nvSpPr>
        <p:spPr>
          <a:ln/>
        </p:spPr>
        <p:txBody>
          <a:bodyPr/>
          <a:lstStyle>
            <a:lvl1pPr>
              <a:defRPr/>
            </a:lvl1pPr>
          </a:lstStyle>
          <a:p>
            <a:pPr>
              <a:defRPr/>
            </a:pPr>
            <a:endParaRPr lang="en-US"/>
          </a:p>
        </p:txBody>
      </p:sp>
      <p:sp>
        <p:nvSpPr>
          <p:cNvPr id="6" name="Rectangle 32"/>
          <p:cNvSpPr>
            <a:spLocks noGrp="1" noChangeArrowheads="1"/>
          </p:cNvSpPr>
          <p:nvPr>
            <p:ph type="ftr" sz="quarter" idx="11"/>
          </p:nvPr>
        </p:nvSpPr>
        <p:spPr>
          <a:ln/>
        </p:spPr>
        <p:txBody>
          <a:bodyPr/>
          <a:lstStyle>
            <a:lvl1pPr>
              <a:defRPr/>
            </a:lvl1pPr>
          </a:lstStyle>
          <a:p>
            <a:pPr>
              <a:defRPr/>
            </a:pPr>
            <a:endParaRPr lang="en-US"/>
          </a:p>
        </p:txBody>
      </p:sp>
      <p:sp>
        <p:nvSpPr>
          <p:cNvPr id="7" name="Rectangle 33"/>
          <p:cNvSpPr>
            <a:spLocks noGrp="1" noChangeArrowheads="1"/>
          </p:cNvSpPr>
          <p:nvPr>
            <p:ph type="sldNum" sz="quarter" idx="12"/>
          </p:nvPr>
        </p:nvSpPr>
        <p:spPr>
          <a:ln/>
        </p:spPr>
        <p:txBody>
          <a:bodyPr/>
          <a:lstStyle>
            <a:lvl1pPr>
              <a:defRPr/>
            </a:lvl1pPr>
          </a:lstStyle>
          <a:p>
            <a:pPr>
              <a:defRPr/>
            </a:pPr>
            <a:fld id="{25F56C1B-F5F1-4D29-95F4-88DED02C3515}" type="slidenum">
              <a:rPr lang="en-US"/>
              <a:pPr>
                <a:defRPr/>
              </a:pPr>
              <a:t>‹#›</a:t>
            </a:fld>
            <a:endParaRPr lang="en-US"/>
          </a:p>
        </p:txBody>
      </p:sp>
    </p:spTree>
    <p:extLst>
      <p:ext uri="{BB962C8B-B14F-4D97-AF65-F5344CB8AC3E}">
        <p14:creationId xmlns:p14="http://schemas.microsoft.com/office/powerpoint/2010/main" val="3314514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1"/>
          <p:cNvSpPr>
            <a:spLocks noGrp="1" noChangeArrowheads="1"/>
          </p:cNvSpPr>
          <p:nvPr>
            <p:ph type="dt" sz="half" idx="10"/>
          </p:nvPr>
        </p:nvSpPr>
        <p:spPr>
          <a:ln/>
        </p:spPr>
        <p:txBody>
          <a:bodyPr/>
          <a:lstStyle>
            <a:lvl1pPr>
              <a:defRPr/>
            </a:lvl1pPr>
          </a:lstStyle>
          <a:p>
            <a:pPr>
              <a:defRPr/>
            </a:pPr>
            <a:endParaRPr lang="en-US"/>
          </a:p>
        </p:txBody>
      </p:sp>
      <p:sp>
        <p:nvSpPr>
          <p:cNvPr id="6" name="Rectangle 32"/>
          <p:cNvSpPr>
            <a:spLocks noGrp="1" noChangeArrowheads="1"/>
          </p:cNvSpPr>
          <p:nvPr>
            <p:ph type="ftr" sz="quarter" idx="11"/>
          </p:nvPr>
        </p:nvSpPr>
        <p:spPr>
          <a:ln/>
        </p:spPr>
        <p:txBody>
          <a:bodyPr/>
          <a:lstStyle>
            <a:lvl1pPr>
              <a:defRPr/>
            </a:lvl1pPr>
          </a:lstStyle>
          <a:p>
            <a:pPr>
              <a:defRPr/>
            </a:pPr>
            <a:endParaRPr lang="en-US"/>
          </a:p>
        </p:txBody>
      </p:sp>
      <p:sp>
        <p:nvSpPr>
          <p:cNvPr id="7" name="Rectangle 33"/>
          <p:cNvSpPr>
            <a:spLocks noGrp="1" noChangeArrowheads="1"/>
          </p:cNvSpPr>
          <p:nvPr>
            <p:ph type="sldNum" sz="quarter" idx="12"/>
          </p:nvPr>
        </p:nvSpPr>
        <p:spPr>
          <a:ln/>
        </p:spPr>
        <p:txBody>
          <a:bodyPr/>
          <a:lstStyle>
            <a:lvl1pPr>
              <a:defRPr/>
            </a:lvl1pPr>
          </a:lstStyle>
          <a:p>
            <a:pPr>
              <a:defRPr/>
            </a:pPr>
            <a:fld id="{EA77E8B4-54B9-402D-A092-1D1A43EED256}" type="slidenum">
              <a:rPr lang="en-US"/>
              <a:pPr>
                <a:defRPr/>
              </a:pPr>
              <a:t>‹#›</a:t>
            </a:fld>
            <a:endParaRPr lang="en-US"/>
          </a:p>
        </p:txBody>
      </p:sp>
    </p:spTree>
    <p:extLst>
      <p:ext uri="{BB962C8B-B14F-4D97-AF65-F5344CB8AC3E}">
        <p14:creationId xmlns:p14="http://schemas.microsoft.com/office/powerpoint/2010/main" val="3038436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18" Type="http://schemas.openxmlformats.org/officeDocument/2006/relationships/image" Target="../media/image6.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56700" cy="757238"/>
            <a:chOff x="0" y="0"/>
            <a:chExt cx="5768" cy="477"/>
          </a:xfrm>
        </p:grpSpPr>
        <p:sp>
          <p:nvSpPr>
            <p:cNvPr id="1036" name="Freeform 3"/>
            <p:cNvSpPr>
              <a:spLocks/>
            </p:cNvSpPr>
            <p:nvPr userDrawn="1"/>
          </p:nvSpPr>
          <p:spPr bwMode="auto">
            <a:xfrm>
              <a:off x="5" y="0"/>
              <a:ext cx="5763" cy="477"/>
            </a:xfrm>
            <a:custGeom>
              <a:avLst/>
              <a:gdLst>
                <a:gd name="T0" fmla="*/ 0 w 5763"/>
                <a:gd name="T1" fmla="*/ 450 h 477"/>
                <a:gd name="T2" fmla="*/ 3 w 5763"/>
                <a:gd name="T3" fmla="*/ 0 h 477"/>
                <a:gd name="T4" fmla="*/ 5763 w 5763"/>
                <a:gd name="T5" fmla="*/ 0 h 477"/>
                <a:gd name="T6" fmla="*/ 5763 w 5763"/>
                <a:gd name="T7" fmla="*/ 465 h 477"/>
                <a:gd name="T8" fmla="*/ 4821 w 5763"/>
                <a:gd name="T9" fmla="*/ 477 h 477"/>
                <a:gd name="T10" fmla="*/ 4326 w 5763"/>
                <a:gd name="T11" fmla="*/ 447 h 477"/>
                <a:gd name="T12" fmla="*/ 3783 w 5763"/>
                <a:gd name="T13" fmla="*/ 465 h 477"/>
                <a:gd name="T14" fmla="*/ 3417 w 5763"/>
                <a:gd name="T15" fmla="*/ 456 h 477"/>
                <a:gd name="T16" fmla="*/ 2973 w 5763"/>
                <a:gd name="T17" fmla="*/ 459 h 477"/>
                <a:gd name="T18" fmla="*/ 2451 w 5763"/>
                <a:gd name="T19" fmla="*/ 453 h 477"/>
                <a:gd name="T20" fmla="*/ 2289 w 5763"/>
                <a:gd name="T21" fmla="*/ 441 h 477"/>
                <a:gd name="T22" fmla="*/ 2010 w 5763"/>
                <a:gd name="T23" fmla="*/ 453 h 477"/>
                <a:gd name="T24" fmla="*/ 1827 w 5763"/>
                <a:gd name="T25" fmla="*/ 450 h 477"/>
                <a:gd name="T26" fmla="*/ 1215 w 5763"/>
                <a:gd name="T27" fmla="*/ 465 h 477"/>
                <a:gd name="T28" fmla="*/ 660 w 5763"/>
                <a:gd name="T29" fmla="*/ 456 h 477"/>
                <a:gd name="T30" fmla="*/ 0 w 5763"/>
                <a:gd name="T31" fmla="*/ 450 h 47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5763" h="477">
                  <a:moveTo>
                    <a:pt x="0" y="450"/>
                  </a:moveTo>
                  <a:lnTo>
                    <a:pt x="3" y="0"/>
                  </a:lnTo>
                  <a:lnTo>
                    <a:pt x="5763" y="0"/>
                  </a:lnTo>
                  <a:lnTo>
                    <a:pt x="5763" y="465"/>
                  </a:lnTo>
                  <a:lnTo>
                    <a:pt x="4821" y="477"/>
                  </a:lnTo>
                  <a:lnTo>
                    <a:pt x="4326" y="447"/>
                  </a:lnTo>
                  <a:lnTo>
                    <a:pt x="3783" y="465"/>
                  </a:lnTo>
                  <a:lnTo>
                    <a:pt x="3417" y="456"/>
                  </a:lnTo>
                  <a:lnTo>
                    <a:pt x="2973" y="459"/>
                  </a:lnTo>
                  <a:lnTo>
                    <a:pt x="2451" y="453"/>
                  </a:lnTo>
                  <a:lnTo>
                    <a:pt x="2289" y="441"/>
                  </a:lnTo>
                  <a:lnTo>
                    <a:pt x="2010" y="453"/>
                  </a:lnTo>
                  <a:lnTo>
                    <a:pt x="1827" y="450"/>
                  </a:lnTo>
                  <a:lnTo>
                    <a:pt x="1215" y="465"/>
                  </a:lnTo>
                  <a:lnTo>
                    <a:pt x="660" y="456"/>
                  </a:lnTo>
                  <a:lnTo>
                    <a:pt x="0" y="450"/>
                  </a:lnTo>
                  <a:close/>
                </a:path>
              </a:pathLst>
            </a:custGeom>
            <a:solidFill>
              <a:schemeClr val="accent2">
                <a:alpha val="50195"/>
              </a:schemeClr>
            </a:solidFill>
            <a:ln>
              <a:noFill/>
            </a:ln>
            <a:extLst>
              <a:ext uri="{91240B29-F687-4F45-9708-019B960494DF}">
                <a14:hiddenLine xmlns:a14="http://schemas.microsoft.com/office/drawing/2010/main" w="9525" cap="flat" cmpd="sng">
                  <a:solidFill>
                    <a:srgbClr val="000000"/>
                  </a:solidFill>
                  <a:prstDash val="solid"/>
                  <a:round/>
                  <a:headEnd/>
                  <a:tailEnd/>
                </a14:hiddenLine>
              </a:ext>
            </a:extLst>
          </p:spPr>
          <p:txBody>
            <a:bodyPr wrap="none" anchor="ctr"/>
            <a:lstStyle/>
            <a:p>
              <a:endParaRPr lang="en-US"/>
            </a:p>
          </p:txBody>
        </p:sp>
        <p:sp>
          <p:nvSpPr>
            <p:cNvPr id="1037" name="Freeform 4"/>
            <p:cNvSpPr>
              <a:spLocks/>
            </p:cNvSpPr>
            <p:nvPr userDrawn="1"/>
          </p:nvSpPr>
          <p:spPr bwMode="auto">
            <a:xfrm>
              <a:off x="0" y="98"/>
              <a:ext cx="256" cy="253"/>
            </a:xfrm>
            <a:custGeom>
              <a:avLst/>
              <a:gdLst>
                <a:gd name="T0" fmla="*/ 8 w 256"/>
                <a:gd name="T1" fmla="*/ 190 h 253"/>
                <a:gd name="T2" fmla="*/ 71 w 256"/>
                <a:gd name="T3" fmla="*/ 115 h 253"/>
                <a:gd name="T4" fmla="*/ 203 w 256"/>
                <a:gd name="T5" fmla="*/ 16 h 253"/>
                <a:gd name="T6" fmla="*/ 251 w 256"/>
                <a:gd name="T7" fmla="*/ 19 h 253"/>
                <a:gd name="T8" fmla="*/ 236 w 256"/>
                <a:gd name="T9" fmla="*/ 46 h 253"/>
                <a:gd name="T10" fmla="*/ 176 w 256"/>
                <a:gd name="T11" fmla="*/ 82 h 253"/>
                <a:gd name="T12" fmla="*/ 92 w 256"/>
                <a:gd name="T13" fmla="*/ 154 h 253"/>
                <a:gd name="T14" fmla="*/ 23 w 256"/>
                <a:gd name="T15" fmla="*/ 247 h 253"/>
                <a:gd name="T16" fmla="*/ 8 w 256"/>
                <a:gd name="T17" fmla="*/ 190 h 25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56" h="253">
                  <a:moveTo>
                    <a:pt x="8" y="190"/>
                  </a:moveTo>
                  <a:cubicBezTo>
                    <a:pt x="16" y="168"/>
                    <a:pt x="38" y="144"/>
                    <a:pt x="71" y="115"/>
                  </a:cubicBezTo>
                  <a:cubicBezTo>
                    <a:pt x="104" y="86"/>
                    <a:pt x="173" y="32"/>
                    <a:pt x="203" y="16"/>
                  </a:cubicBezTo>
                  <a:cubicBezTo>
                    <a:pt x="233" y="0"/>
                    <a:pt x="246" y="14"/>
                    <a:pt x="251" y="19"/>
                  </a:cubicBezTo>
                  <a:cubicBezTo>
                    <a:pt x="256" y="24"/>
                    <a:pt x="249" y="35"/>
                    <a:pt x="236" y="46"/>
                  </a:cubicBezTo>
                  <a:cubicBezTo>
                    <a:pt x="223" y="57"/>
                    <a:pt x="200" y="64"/>
                    <a:pt x="176" y="82"/>
                  </a:cubicBezTo>
                  <a:cubicBezTo>
                    <a:pt x="152" y="100"/>
                    <a:pt x="118" y="126"/>
                    <a:pt x="92" y="154"/>
                  </a:cubicBezTo>
                  <a:cubicBezTo>
                    <a:pt x="66" y="182"/>
                    <a:pt x="36" y="241"/>
                    <a:pt x="23" y="247"/>
                  </a:cubicBezTo>
                  <a:cubicBezTo>
                    <a:pt x="10" y="253"/>
                    <a:pt x="0" y="212"/>
                    <a:pt x="8" y="190"/>
                  </a:cubicBez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 name="Freeform 5"/>
            <p:cNvSpPr>
              <a:spLocks/>
            </p:cNvSpPr>
            <p:nvPr userDrawn="1"/>
          </p:nvSpPr>
          <p:spPr bwMode="auto">
            <a:xfrm>
              <a:off x="56" y="0"/>
              <a:ext cx="708" cy="459"/>
            </a:xfrm>
            <a:custGeom>
              <a:avLst/>
              <a:gdLst/>
              <a:ahLst/>
              <a:cxnLst>
                <a:cxn ang="0">
                  <a:pos x="0" y="432"/>
                </a:cxn>
                <a:cxn ang="0">
                  <a:pos x="0" y="453"/>
                </a:cxn>
                <a:cxn ang="0">
                  <a:pos x="72" y="324"/>
                </a:cxn>
                <a:cxn ang="0">
                  <a:pos x="198" y="201"/>
                </a:cxn>
                <a:cxn ang="0">
                  <a:pos x="366" y="102"/>
                </a:cxn>
                <a:cxn ang="0">
                  <a:pos x="531" y="36"/>
                </a:cxn>
                <a:cxn ang="0">
                  <a:pos x="609" y="0"/>
                </a:cxn>
                <a:cxn ang="0">
                  <a:pos x="708" y="3"/>
                </a:cxn>
                <a:cxn ang="0">
                  <a:pos x="591" y="66"/>
                </a:cxn>
                <a:cxn ang="0">
                  <a:pos x="417" y="126"/>
                </a:cxn>
                <a:cxn ang="0">
                  <a:pos x="237" y="231"/>
                </a:cxn>
                <a:cxn ang="0">
                  <a:pos x="117" y="345"/>
                </a:cxn>
                <a:cxn ang="0">
                  <a:pos x="51" y="459"/>
                </a:cxn>
                <a:cxn ang="0">
                  <a:pos x="0" y="453"/>
                </a:cxn>
              </a:cxnLst>
              <a:rect l="0" t="0" r="r" b="b"/>
              <a:pathLst>
                <a:path w="708" h="459">
                  <a:moveTo>
                    <a:pt x="0" y="432"/>
                  </a:moveTo>
                  <a:lnTo>
                    <a:pt x="0" y="453"/>
                  </a:lnTo>
                  <a:cubicBezTo>
                    <a:pt x="12" y="435"/>
                    <a:pt x="39" y="366"/>
                    <a:pt x="72" y="324"/>
                  </a:cubicBezTo>
                  <a:cubicBezTo>
                    <a:pt x="105" y="282"/>
                    <a:pt x="149" y="238"/>
                    <a:pt x="198" y="201"/>
                  </a:cubicBezTo>
                  <a:cubicBezTo>
                    <a:pt x="247" y="164"/>
                    <a:pt x="311" y="129"/>
                    <a:pt x="366" y="102"/>
                  </a:cubicBezTo>
                  <a:cubicBezTo>
                    <a:pt x="421" y="75"/>
                    <a:pt x="490" y="53"/>
                    <a:pt x="531" y="36"/>
                  </a:cubicBezTo>
                  <a:cubicBezTo>
                    <a:pt x="572" y="19"/>
                    <a:pt x="580" y="5"/>
                    <a:pt x="609" y="0"/>
                  </a:cubicBezTo>
                  <a:lnTo>
                    <a:pt x="708" y="3"/>
                  </a:lnTo>
                  <a:cubicBezTo>
                    <a:pt x="705" y="14"/>
                    <a:pt x="640" y="45"/>
                    <a:pt x="591" y="66"/>
                  </a:cubicBezTo>
                  <a:cubicBezTo>
                    <a:pt x="542" y="87"/>
                    <a:pt x="476" y="98"/>
                    <a:pt x="417" y="126"/>
                  </a:cubicBezTo>
                  <a:cubicBezTo>
                    <a:pt x="358" y="154"/>
                    <a:pt x="287" y="195"/>
                    <a:pt x="237" y="231"/>
                  </a:cubicBezTo>
                  <a:cubicBezTo>
                    <a:pt x="187" y="267"/>
                    <a:pt x="148" y="307"/>
                    <a:pt x="117" y="345"/>
                  </a:cubicBezTo>
                  <a:cubicBezTo>
                    <a:pt x="86" y="383"/>
                    <a:pt x="70" y="441"/>
                    <a:pt x="51" y="459"/>
                  </a:cubicBezTo>
                  <a:lnTo>
                    <a:pt x="0" y="453"/>
                  </a:lnTo>
                </a:path>
              </a:pathLst>
            </a:custGeom>
            <a:gradFill rotWithShape="0">
              <a:gsLst>
                <a:gs pos="0">
                  <a:schemeClr val="bg2"/>
                </a:gs>
                <a:gs pos="50000">
                  <a:schemeClr val="accent2"/>
                </a:gs>
                <a:gs pos="100000">
                  <a:schemeClr val="bg2"/>
                </a:gs>
              </a:gsLst>
              <a:lin ang="540000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039" name="Freeform 6"/>
            <p:cNvSpPr>
              <a:spLocks/>
            </p:cNvSpPr>
            <p:nvPr userDrawn="1"/>
          </p:nvSpPr>
          <p:spPr bwMode="auto">
            <a:xfrm>
              <a:off x="131" y="269"/>
              <a:ext cx="251" cy="194"/>
            </a:xfrm>
            <a:custGeom>
              <a:avLst/>
              <a:gdLst>
                <a:gd name="T0" fmla="*/ 21 w 251"/>
                <a:gd name="T1" fmla="*/ 163 h 194"/>
                <a:gd name="T2" fmla="*/ 9 w 251"/>
                <a:gd name="T3" fmla="*/ 184 h 194"/>
                <a:gd name="T4" fmla="*/ 75 w 251"/>
                <a:gd name="T5" fmla="*/ 103 h 194"/>
                <a:gd name="T6" fmla="*/ 165 w 251"/>
                <a:gd name="T7" fmla="*/ 28 h 194"/>
                <a:gd name="T8" fmla="*/ 207 w 251"/>
                <a:gd name="T9" fmla="*/ 7 h 194"/>
                <a:gd name="T10" fmla="*/ 246 w 251"/>
                <a:gd name="T11" fmla="*/ 4 h 194"/>
                <a:gd name="T12" fmla="*/ 237 w 251"/>
                <a:gd name="T13" fmla="*/ 34 h 194"/>
                <a:gd name="T14" fmla="*/ 183 w 251"/>
                <a:gd name="T15" fmla="*/ 61 h 194"/>
                <a:gd name="T16" fmla="*/ 108 w 251"/>
                <a:gd name="T17" fmla="*/ 124 h 194"/>
                <a:gd name="T18" fmla="*/ 54 w 251"/>
                <a:gd name="T19" fmla="*/ 190 h 194"/>
                <a:gd name="T20" fmla="*/ 6 w 251"/>
                <a:gd name="T21" fmla="*/ 184 h 19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51" h="194">
                  <a:moveTo>
                    <a:pt x="21" y="163"/>
                  </a:moveTo>
                  <a:cubicBezTo>
                    <a:pt x="10" y="178"/>
                    <a:pt x="0" y="194"/>
                    <a:pt x="9" y="184"/>
                  </a:cubicBezTo>
                  <a:cubicBezTo>
                    <a:pt x="18" y="174"/>
                    <a:pt x="49" y="129"/>
                    <a:pt x="75" y="103"/>
                  </a:cubicBezTo>
                  <a:cubicBezTo>
                    <a:pt x="101" y="77"/>
                    <a:pt x="143" y="44"/>
                    <a:pt x="165" y="28"/>
                  </a:cubicBezTo>
                  <a:cubicBezTo>
                    <a:pt x="187" y="12"/>
                    <a:pt x="194" y="11"/>
                    <a:pt x="207" y="7"/>
                  </a:cubicBezTo>
                  <a:cubicBezTo>
                    <a:pt x="220" y="3"/>
                    <a:pt x="241" y="0"/>
                    <a:pt x="246" y="4"/>
                  </a:cubicBezTo>
                  <a:cubicBezTo>
                    <a:pt x="251" y="8"/>
                    <a:pt x="247" y="25"/>
                    <a:pt x="237" y="34"/>
                  </a:cubicBezTo>
                  <a:cubicBezTo>
                    <a:pt x="227" y="43"/>
                    <a:pt x="204" y="46"/>
                    <a:pt x="183" y="61"/>
                  </a:cubicBezTo>
                  <a:cubicBezTo>
                    <a:pt x="162" y="76"/>
                    <a:pt x="129" y="103"/>
                    <a:pt x="108" y="124"/>
                  </a:cubicBezTo>
                  <a:cubicBezTo>
                    <a:pt x="87" y="145"/>
                    <a:pt x="71" y="180"/>
                    <a:pt x="54" y="190"/>
                  </a:cubicBezTo>
                  <a:lnTo>
                    <a:pt x="6" y="184"/>
                  </a:lnTo>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0" name="Freeform 7"/>
            <p:cNvSpPr>
              <a:spLocks/>
            </p:cNvSpPr>
            <p:nvPr userDrawn="1"/>
          </p:nvSpPr>
          <p:spPr bwMode="auto">
            <a:xfrm>
              <a:off x="341" y="0"/>
              <a:ext cx="159" cy="72"/>
            </a:xfrm>
            <a:custGeom>
              <a:avLst/>
              <a:gdLst>
                <a:gd name="T0" fmla="*/ 99 w 159"/>
                <a:gd name="T1" fmla="*/ 0 h 72"/>
                <a:gd name="T2" fmla="*/ 15 w 159"/>
                <a:gd name="T3" fmla="*/ 36 h 72"/>
                <a:gd name="T4" fmla="*/ 6 w 159"/>
                <a:gd name="T5" fmla="*/ 60 h 72"/>
                <a:gd name="T6" fmla="*/ 36 w 159"/>
                <a:gd name="T7" fmla="*/ 69 h 72"/>
                <a:gd name="T8" fmla="*/ 87 w 159"/>
                <a:gd name="T9" fmla="*/ 42 h 72"/>
                <a:gd name="T10" fmla="*/ 159 w 159"/>
                <a:gd name="T11" fmla="*/ 0 h 72"/>
                <a:gd name="T12" fmla="*/ 99 w 159"/>
                <a:gd name="T13" fmla="*/ 0 h 7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9" h="72">
                  <a:moveTo>
                    <a:pt x="99" y="0"/>
                  </a:moveTo>
                  <a:cubicBezTo>
                    <a:pt x="75" y="6"/>
                    <a:pt x="30" y="26"/>
                    <a:pt x="15" y="36"/>
                  </a:cubicBezTo>
                  <a:cubicBezTo>
                    <a:pt x="0" y="46"/>
                    <a:pt x="3" y="55"/>
                    <a:pt x="6" y="60"/>
                  </a:cubicBezTo>
                  <a:cubicBezTo>
                    <a:pt x="9" y="65"/>
                    <a:pt x="23" y="72"/>
                    <a:pt x="36" y="69"/>
                  </a:cubicBezTo>
                  <a:cubicBezTo>
                    <a:pt x="49" y="66"/>
                    <a:pt x="67" y="53"/>
                    <a:pt x="87" y="42"/>
                  </a:cubicBezTo>
                  <a:cubicBezTo>
                    <a:pt x="107" y="31"/>
                    <a:pt x="158" y="6"/>
                    <a:pt x="159" y="0"/>
                  </a:cubicBezTo>
                  <a:lnTo>
                    <a:pt x="99" y="0"/>
                  </a:ln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1" name="Freeform 8"/>
            <p:cNvSpPr>
              <a:spLocks/>
            </p:cNvSpPr>
            <p:nvPr userDrawn="1"/>
          </p:nvSpPr>
          <p:spPr bwMode="auto">
            <a:xfrm>
              <a:off x="488" y="0"/>
              <a:ext cx="455" cy="216"/>
            </a:xfrm>
            <a:custGeom>
              <a:avLst/>
              <a:gdLst>
                <a:gd name="T0" fmla="*/ 395 w 455"/>
                <a:gd name="T1" fmla="*/ 0 h 216"/>
                <a:gd name="T2" fmla="*/ 338 w 455"/>
                <a:gd name="T3" fmla="*/ 48 h 216"/>
                <a:gd name="T4" fmla="*/ 242 w 455"/>
                <a:gd name="T5" fmla="*/ 102 h 216"/>
                <a:gd name="T6" fmla="*/ 104 w 455"/>
                <a:gd name="T7" fmla="*/ 147 h 216"/>
                <a:gd name="T8" fmla="*/ 35 w 455"/>
                <a:gd name="T9" fmla="*/ 168 h 216"/>
                <a:gd name="T10" fmla="*/ 8 w 455"/>
                <a:gd name="T11" fmla="*/ 192 h 216"/>
                <a:gd name="T12" fmla="*/ 8 w 455"/>
                <a:gd name="T13" fmla="*/ 213 h 216"/>
                <a:gd name="T14" fmla="*/ 59 w 455"/>
                <a:gd name="T15" fmla="*/ 213 h 216"/>
                <a:gd name="T16" fmla="*/ 86 w 455"/>
                <a:gd name="T17" fmla="*/ 192 h 216"/>
                <a:gd name="T18" fmla="*/ 173 w 455"/>
                <a:gd name="T19" fmla="*/ 159 h 216"/>
                <a:gd name="T20" fmla="*/ 299 w 455"/>
                <a:gd name="T21" fmla="*/ 126 h 216"/>
                <a:gd name="T22" fmla="*/ 392 w 455"/>
                <a:gd name="T23" fmla="*/ 72 h 216"/>
                <a:gd name="T24" fmla="*/ 455 w 455"/>
                <a:gd name="T25" fmla="*/ 0 h 216"/>
                <a:gd name="T26" fmla="*/ 395 w 455"/>
                <a:gd name="T27" fmla="*/ 0 h 21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55" h="216">
                  <a:moveTo>
                    <a:pt x="395" y="0"/>
                  </a:moveTo>
                  <a:cubicBezTo>
                    <a:pt x="376" y="8"/>
                    <a:pt x="364" y="31"/>
                    <a:pt x="338" y="48"/>
                  </a:cubicBezTo>
                  <a:cubicBezTo>
                    <a:pt x="312" y="65"/>
                    <a:pt x="281" y="86"/>
                    <a:pt x="242" y="102"/>
                  </a:cubicBezTo>
                  <a:cubicBezTo>
                    <a:pt x="203" y="118"/>
                    <a:pt x="138" y="136"/>
                    <a:pt x="104" y="147"/>
                  </a:cubicBezTo>
                  <a:cubicBezTo>
                    <a:pt x="70" y="158"/>
                    <a:pt x="51" y="161"/>
                    <a:pt x="35" y="168"/>
                  </a:cubicBezTo>
                  <a:cubicBezTo>
                    <a:pt x="19" y="175"/>
                    <a:pt x="12" y="185"/>
                    <a:pt x="8" y="192"/>
                  </a:cubicBezTo>
                  <a:cubicBezTo>
                    <a:pt x="4" y="199"/>
                    <a:pt x="0" y="210"/>
                    <a:pt x="8" y="213"/>
                  </a:cubicBezTo>
                  <a:cubicBezTo>
                    <a:pt x="16" y="216"/>
                    <a:pt x="46" y="216"/>
                    <a:pt x="59" y="213"/>
                  </a:cubicBezTo>
                  <a:cubicBezTo>
                    <a:pt x="72" y="210"/>
                    <a:pt x="67" y="201"/>
                    <a:pt x="86" y="192"/>
                  </a:cubicBezTo>
                  <a:cubicBezTo>
                    <a:pt x="105" y="183"/>
                    <a:pt x="138" y="170"/>
                    <a:pt x="173" y="159"/>
                  </a:cubicBezTo>
                  <a:cubicBezTo>
                    <a:pt x="208" y="148"/>
                    <a:pt x="263" y="140"/>
                    <a:pt x="299" y="126"/>
                  </a:cubicBezTo>
                  <a:cubicBezTo>
                    <a:pt x="335" y="112"/>
                    <a:pt x="366" y="93"/>
                    <a:pt x="392" y="72"/>
                  </a:cubicBezTo>
                  <a:cubicBezTo>
                    <a:pt x="418" y="51"/>
                    <a:pt x="454" y="12"/>
                    <a:pt x="455" y="0"/>
                  </a:cubicBezTo>
                  <a:lnTo>
                    <a:pt x="395" y="0"/>
                  </a:lnTo>
                  <a:close/>
                </a:path>
              </a:pathLst>
            </a:custGeom>
            <a:gradFill rotWithShape="0">
              <a:gsLst>
                <a:gs pos="0">
                  <a:schemeClr val="bg2"/>
                </a:gs>
                <a:gs pos="100000">
                  <a:schemeClr val="accent2"/>
                </a:gs>
              </a:gsLst>
              <a:lin ang="27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2" name="Freeform 9"/>
            <p:cNvSpPr>
              <a:spLocks/>
            </p:cNvSpPr>
            <p:nvPr userDrawn="1"/>
          </p:nvSpPr>
          <p:spPr bwMode="auto">
            <a:xfrm>
              <a:off x="1448" y="37"/>
              <a:ext cx="414" cy="108"/>
            </a:xfrm>
            <a:custGeom>
              <a:avLst/>
              <a:gdLst>
                <a:gd name="T0" fmla="*/ 0 w 414"/>
                <a:gd name="T1" fmla="*/ 11 h 108"/>
                <a:gd name="T2" fmla="*/ 24 w 414"/>
                <a:gd name="T3" fmla="*/ 11 h 108"/>
                <a:gd name="T4" fmla="*/ 156 w 414"/>
                <a:gd name="T5" fmla="*/ 2 h 108"/>
                <a:gd name="T6" fmla="*/ 288 w 414"/>
                <a:gd name="T7" fmla="*/ 23 h 108"/>
                <a:gd name="T8" fmla="*/ 384 w 414"/>
                <a:gd name="T9" fmla="*/ 53 h 108"/>
                <a:gd name="T10" fmla="*/ 411 w 414"/>
                <a:gd name="T11" fmla="*/ 74 h 108"/>
                <a:gd name="T12" fmla="*/ 405 w 414"/>
                <a:gd name="T13" fmla="*/ 104 h 108"/>
                <a:gd name="T14" fmla="*/ 363 w 414"/>
                <a:gd name="T15" fmla="*/ 101 h 108"/>
                <a:gd name="T16" fmla="*/ 294 w 414"/>
                <a:gd name="T17" fmla="*/ 77 h 108"/>
                <a:gd name="T18" fmla="*/ 174 w 414"/>
                <a:gd name="T19" fmla="*/ 50 h 108"/>
                <a:gd name="T20" fmla="*/ 72 w 414"/>
                <a:gd name="T21" fmla="*/ 62 h 108"/>
                <a:gd name="T22" fmla="*/ 36 w 414"/>
                <a:gd name="T23" fmla="*/ 59 h 108"/>
                <a:gd name="T24" fmla="*/ 0 w 414"/>
                <a:gd name="T25" fmla="*/ 11 h 10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14" h="108">
                  <a:moveTo>
                    <a:pt x="0" y="11"/>
                  </a:moveTo>
                  <a:lnTo>
                    <a:pt x="24" y="11"/>
                  </a:lnTo>
                  <a:cubicBezTo>
                    <a:pt x="50" y="9"/>
                    <a:pt x="112" y="0"/>
                    <a:pt x="156" y="2"/>
                  </a:cubicBezTo>
                  <a:cubicBezTo>
                    <a:pt x="200" y="4"/>
                    <a:pt x="250" y="15"/>
                    <a:pt x="288" y="23"/>
                  </a:cubicBezTo>
                  <a:cubicBezTo>
                    <a:pt x="326" y="31"/>
                    <a:pt x="363" y="44"/>
                    <a:pt x="384" y="53"/>
                  </a:cubicBezTo>
                  <a:cubicBezTo>
                    <a:pt x="405" y="62"/>
                    <a:pt x="408" y="66"/>
                    <a:pt x="411" y="74"/>
                  </a:cubicBezTo>
                  <a:cubicBezTo>
                    <a:pt x="414" y="82"/>
                    <a:pt x="413" y="100"/>
                    <a:pt x="405" y="104"/>
                  </a:cubicBezTo>
                  <a:cubicBezTo>
                    <a:pt x="397" y="108"/>
                    <a:pt x="381" y="105"/>
                    <a:pt x="363" y="101"/>
                  </a:cubicBezTo>
                  <a:cubicBezTo>
                    <a:pt x="345" y="97"/>
                    <a:pt x="325" y="85"/>
                    <a:pt x="294" y="77"/>
                  </a:cubicBezTo>
                  <a:cubicBezTo>
                    <a:pt x="263" y="69"/>
                    <a:pt x="211" y="53"/>
                    <a:pt x="174" y="50"/>
                  </a:cubicBezTo>
                  <a:cubicBezTo>
                    <a:pt x="137" y="47"/>
                    <a:pt x="95" y="61"/>
                    <a:pt x="72" y="62"/>
                  </a:cubicBezTo>
                  <a:cubicBezTo>
                    <a:pt x="49" y="63"/>
                    <a:pt x="48" y="66"/>
                    <a:pt x="36" y="59"/>
                  </a:cubicBezTo>
                  <a:cubicBezTo>
                    <a:pt x="24" y="52"/>
                    <a:pt x="13" y="36"/>
                    <a:pt x="0" y="11"/>
                  </a:cubicBez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3" name="Freeform 10"/>
            <p:cNvSpPr>
              <a:spLocks/>
            </p:cNvSpPr>
            <p:nvPr userDrawn="1"/>
          </p:nvSpPr>
          <p:spPr bwMode="auto">
            <a:xfrm>
              <a:off x="1790" y="0"/>
              <a:ext cx="520" cy="225"/>
            </a:xfrm>
            <a:custGeom>
              <a:avLst/>
              <a:gdLst>
                <a:gd name="T0" fmla="*/ 42 w 520"/>
                <a:gd name="T1" fmla="*/ 0 h 225"/>
                <a:gd name="T2" fmla="*/ 12 w 520"/>
                <a:gd name="T3" fmla="*/ 24 h 225"/>
                <a:gd name="T4" fmla="*/ 114 w 520"/>
                <a:gd name="T5" fmla="*/ 54 h 225"/>
                <a:gd name="T6" fmla="*/ 240 w 520"/>
                <a:gd name="T7" fmla="*/ 117 h 225"/>
                <a:gd name="T8" fmla="*/ 333 w 520"/>
                <a:gd name="T9" fmla="*/ 153 h 225"/>
                <a:gd name="T10" fmla="*/ 438 w 520"/>
                <a:gd name="T11" fmla="*/ 219 h 225"/>
                <a:gd name="T12" fmla="*/ 426 w 520"/>
                <a:gd name="T13" fmla="*/ 192 h 225"/>
                <a:gd name="T14" fmla="*/ 441 w 520"/>
                <a:gd name="T15" fmla="*/ 180 h 225"/>
                <a:gd name="T16" fmla="*/ 519 w 520"/>
                <a:gd name="T17" fmla="*/ 216 h 225"/>
                <a:gd name="T18" fmla="*/ 450 w 520"/>
                <a:gd name="T19" fmla="*/ 162 h 225"/>
                <a:gd name="T20" fmla="*/ 381 w 520"/>
                <a:gd name="T21" fmla="*/ 135 h 225"/>
                <a:gd name="T22" fmla="*/ 285 w 520"/>
                <a:gd name="T23" fmla="*/ 84 h 225"/>
                <a:gd name="T24" fmla="*/ 186 w 520"/>
                <a:gd name="T25" fmla="*/ 18 h 225"/>
                <a:gd name="T26" fmla="*/ 123 w 520"/>
                <a:gd name="T27" fmla="*/ 0 h 225"/>
                <a:gd name="T28" fmla="*/ 42 w 520"/>
                <a:gd name="T29" fmla="*/ 0 h 22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20" h="225">
                  <a:moveTo>
                    <a:pt x="42" y="0"/>
                  </a:moveTo>
                  <a:cubicBezTo>
                    <a:pt x="24" y="4"/>
                    <a:pt x="0" y="15"/>
                    <a:pt x="12" y="24"/>
                  </a:cubicBezTo>
                  <a:cubicBezTo>
                    <a:pt x="24" y="33"/>
                    <a:pt x="76" y="39"/>
                    <a:pt x="114" y="54"/>
                  </a:cubicBezTo>
                  <a:cubicBezTo>
                    <a:pt x="152" y="69"/>
                    <a:pt x="203" y="100"/>
                    <a:pt x="240" y="117"/>
                  </a:cubicBezTo>
                  <a:cubicBezTo>
                    <a:pt x="277" y="134"/>
                    <a:pt x="300" y="136"/>
                    <a:pt x="333" y="153"/>
                  </a:cubicBezTo>
                  <a:cubicBezTo>
                    <a:pt x="366" y="170"/>
                    <a:pt x="423" y="213"/>
                    <a:pt x="438" y="219"/>
                  </a:cubicBezTo>
                  <a:cubicBezTo>
                    <a:pt x="453" y="225"/>
                    <a:pt x="426" y="198"/>
                    <a:pt x="426" y="192"/>
                  </a:cubicBezTo>
                  <a:cubicBezTo>
                    <a:pt x="426" y="186"/>
                    <a:pt x="426" y="176"/>
                    <a:pt x="441" y="180"/>
                  </a:cubicBezTo>
                  <a:cubicBezTo>
                    <a:pt x="456" y="184"/>
                    <a:pt x="518" y="219"/>
                    <a:pt x="519" y="216"/>
                  </a:cubicBezTo>
                  <a:cubicBezTo>
                    <a:pt x="520" y="213"/>
                    <a:pt x="473" y="176"/>
                    <a:pt x="450" y="162"/>
                  </a:cubicBezTo>
                  <a:cubicBezTo>
                    <a:pt x="427" y="148"/>
                    <a:pt x="408" y="148"/>
                    <a:pt x="381" y="135"/>
                  </a:cubicBezTo>
                  <a:cubicBezTo>
                    <a:pt x="354" y="122"/>
                    <a:pt x="318" y="104"/>
                    <a:pt x="285" y="84"/>
                  </a:cubicBezTo>
                  <a:cubicBezTo>
                    <a:pt x="252" y="64"/>
                    <a:pt x="213" y="32"/>
                    <a:pt x="186" y="18"/>
                  </a:cubicBezTo>
                  <a:cubicBezTo>
                    <a:pt x="159" y="4"/>
                    <a:pt x="147" y="2"/>
                    <a:pt x="123" y="0"/>
                  </a:cubicBezTo>
                  <a:lnTo>
                    <a:pt x="42" y="0"/>
                  </a:ln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4" name="Freeform 11"/>
            <p:cNvSpPr>
              <a:spLocks/>
            </p:cNvSpPr>
            <p:nvPr userDrawn="1"/>
          </p:nvSpPr>
          <p:spPr bwMode="auto">
            <a:xfrm>
              <a:off x="1943" y="154"/>
              <a:ext cx="431" cy="233"/>
            </a:xfrm>
            <a:custGeom>
              <a:avLst/>
              <a:gdLst>
                <a:gd name="T0" fmla="*/ 6 w 431"/>
                <a:gd name="T1" fmla="*/ 38 h 233"/>
                <a:gd name="T2" fmla="*/ 9 w 431"/>
                <a:gd name="T3" fmla="*/ 20 h 233"/>
                <a:gd name="T4" fmla="*/ 42 w 431"/>
                <a:gd name="T5" fmla="*/ 2 h 233"/>
                <a:gd name="T6" fmla="*/ 90 w 431"/>
                <a:gd name="T7" fmla="*/ 35 h 233"/>
                <a:gd name="T8" fmla="*/ 189 w 431"/>
                <a:gd name="T9" fmla="*/ 89 h 233"/>
                <a:gd name="T10" fmla="*/ 288 w 431"/>
                <a:gd name="T11" fmla="*/ 140 h 233"/>
                <a:gd name="T12" fmla="*/ 375 w 431"/>
                <a:gd name="T13" fmla="*/ 176 h 233"/>
                <a:gd name="T14" fmla="*/ 396 w 431"/>
                <a:gd name="T15" fmla="*/ 176 h 233"/>
                <a:gd name="T16" fmla="*/ 429 w 431"/>
                <a:gd name="T17" fmla="*/ 212 h 233"/>
                <a:gd name="T18" fmla="*/ 408 w 431"/>
                <a:gd name="T19" fmla="*/ 233 h 233"/>
                <a:gd name="T20" fmla="*/ 333 w 431"/>
                <a:gd name="T21" fmla="*/ 212 h 233"/>
                <a:gd name="T22" fmla="*/ 186 w 431"/>
                <a:gd name="T23" fmla="*/ 143 h 233"/>
                <a:gd name="T24" fmla="*/ 48 w 431"/>
                <a:gd name="T25" fmla="*/ 68 h 233"/>
                <a:gd name="T26" fmla="*/ 6 w 431"/>
                <a:gd name="T27" fmla="*/ 38 h 23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31" h="233">
                  <a:moveTo>
                    <a:pt x="6" y="38"/>
                  </a:moveTo>
                  <a:cubicBezTo>
                    <a:pt x="0" y="26"/>
                    <a:pt x="3" y="26"/>
                    <a:pt x="9" y="20"/>
                  </a:cubicBezTo>
                  <a:cubicBezTo>
                    <a:pt x="15" y="14"/>
                    <a:pt x="29" y="0"/>
                    <a:pt x="42" y="2"/>
                  </a:cubicBezTo>
                  <a:cubicBezTo>
                    <a:pt x="55" y="4"/>
                    <a:pt x="66" y="21"/>
                    <a:pt x="90" y="35"/>
                  </a:cubicBezTo>
                  <a:cubicBezTo>
                    <a:pt x="114" y="49"/>
                    <a:pt x="156" y="72"/>
                    <a:pt x="189" y="89"/>
                  </a:cubicBezTo>
                  <a:cubicBezTo>
                    <a:pt x="222" y="106"/>
                    <a:pt x="257" y="126"/>
                    <a:pt x="288" y="140"/>
                  </a:cubicBezTo>
                  <a:cubicBezTo>
                    <a:pt x="319" y="154"/>
                    <a:pt x="357" y="170"/>
                    <a:pt x="375" y="176"/>
                  </a:cubicBezTo>
                  <a:cubicBezTo>
                    <a:pt x="393" y="182"/>
                    <a:pt x="387" y="170"/>
                    <a:pt x="396" y="176"/>
                  </a:cubicBezTo>
                  <a:cubicBezTo>
                    <a:pt x="405" y="182"/>
                    <a:pt x="427" y="203"/>
                    <a:pt x="429" y="212"/>
                  </a:cubicBezTo>
                  <a:cubicBezTo>
                    <a:pt x="431" y="221"/>
                    <a:pt x="424" y="233"/>
                    <a:pt x="408" y="233"/>
                  </a:cubicBezTo>
                  <a:cubicBezTo>
                    <a:pt x="392" y="233"/>
                    <a:pt x="370" y="227"/>
                    <a:pt x="333" y="212"/>
                  </a:cubicBezTo>
                  <a:cubicBezTo>
                    <a:pt x="296" y="197"/>
                    <a:pt x="234" y="167"/>
                    <a:pt x="186" y="143"/>
                  </a:cubicBezTo>
                  <a:cubicBezTo>
                    <a:pt x="138" y="119"/>
                    <a:pt x="78" y="86"/>
                    <a:pt x="48" y="68"/>
                  </a:cubicBezTo>
                  <a:cubicBezTo>
                    <a:pt x="18" y="50"/>
                    <a:pt x="12" y="50"/>
                    <a:pt x="6" y="38"/>
                  </a:cubicBez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5" name="Freeform 12"/>
            <p:cNvSpPr>
              <a:spLocks/>
            </p:cNvSpPr>
            <p:nvPr userDrawn="1"/>
          </p:nvSpPr>
          <p:spPr bwMode="auto">
            <a:xfrm>
              <a:off x="2262" y="87"/>
              <a:ext cx="396" cy="227"/>
            </a:xfrm>
            <a:custGeom>
              <a:avLst/>
              <a:gdLst>
                <a:gd name="T0" fmla="*/ 2 w 396"/>
                <a:gd name="T1" fmla="*/ 9 h 227"/>
                <a:gd name="T2" fmla="*/ 53 w 396"/>
                <a:gd name="T3" fmla="*/ 66 h 227"/>
                <a:gd name="T4" fmla="*/ 176 w 396"/>
                <a:gd name="T5" fmla="*/ 132 h 227"/>
                <a:gd name="T6" fmla="*/ 293 w 396"/>
                <a:gd name="T7" fmla="*/ 189 h 227"/>
                <a:gd name="T8" fmla="*/ 341 w 396"/>
                <a:gd name="T9" fmla="*/ 222 h 227"/>
                <a:gd name="T10" fmla="*/ 377 w 396"/>
                <a:gd name="T11" fmla="*/ 219 h 227"/>
                <a:gd name="T12" fmla="*/ 377 w 396"/>
                <a:gd name="T13" fmla="*/ 180 h 227"/>
                <a:gd name="T14" fmla="*/ 260 w 396"/>
                <a:gd name="T15" fmla="*/ 126 h 227"/>
                <a:gd name="T16" fmla="*/ 113 w 396"/>
                <a:gd name="T17" fmla="*/ 51 h 227"/>
                <a:gd name="T18" fmla="*/ 41 w 396"/>
                <a:gd name="T19" fmla="*/ 9 h 227"/>
                <a:gd name="T20" fmla="*/ 2 w 396"/>
                <a:gd name="T21" fmla="*/ 9 h 22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96" h="227">
                  <a:moveTo>
                    <a:pt x="2" y="9"/>
                  </a:moveTo>
                  <a:cubicBezTo>
                    <a:pt x="4" y="18"/>
                    <a:pt x="24" y="45"/>
                    <a:pt x="53" y="66"/>
                  </a:cubicBezTo>
                  <a:cubicBezTo>
                    <a:pt x="82" y="87"/>
                    <a:pt x="136" y="111"/>
                    <a:pt x="176" y="132"/>
                  </a:cubicBezTo>
                  <a:cubicBezTo>
                    <a:pt x="216" y="153"/>
                    <a:pt x="266" y="174"/>
                    <a:pt x="293" y="189"/>
                  </a:cubicBezTo>
                  <a:cubicBezTo>
                    <a:pt x="320" y="204"/>
                    <a:pt x="327" y="217"/>
                    <a:pt x="341" y="222"/>
                  </a:cubicBezTo>
                  <a:cubicBezTo>
                    <a:pt x="355" y="227"/>
                    <a:pt x="371" y="226"/>
                    <a:pt x="377" y="219"/>
                  </a:cubicBezTo>
                  <a:cubicBezTo>
                    <a:pt x="383" y="212"/>
                    <a:pt x="396" y="195"/>
                    <a:pt x="377" y="180"/>
                  </a:cubicBezTo>
                  <a:cubicBezTo>
                    <a:pt x="358" y="165"/>
                    <a:pt x="304" y="147"/>
                    <a:pt x="260" y="126"/>
                  </a:cubicBezTo>
                  <a:cubicBezTo>
                    <a:pt x="216" y="105"/>
                    <a:pt x="149" y="70"/>
                    <a:pt x="113" y="51"/>
                  </a:cubicBezTo>
                  <a:cubicBezTo>
                    <a:pt x="77" y="32"/>
                    <a:pt x="60" y="17"/>
                    <a:pt x="41" y="9"/>
                  </a:cubicBezTo>
                  <a:cubicBezTo>
                    <a:pt x="22" y="1"/>
                    <a:pt x="0" y="0"/>
                    <a:pt x="2" y="9"/>
                  </a:cubicBez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6" name="Freeform 13"/>
            <p:cNvSpPr>
              <a:spLocks/>
            </p:cNvSpPr>
            <p:nvPr userDrawn="1"/>
          </p:nvSpPr>
          <p:spPr bwMode="auto">
            <a:xfrm>
              <a:off x="2264" y="240"/>
              <a:ext cx="516" cy="223"/>
            </a:xfrm>
            <a:custGeom>
              <a:avLst/>
              <a:gdLst>
                <a:gd name="T0" fmla="*/ 3 w 516"/>
                <a:gd name="T1" fmla="*/ 10 h 223"/>
                <a:gd name="T2" fmla="*/ 105 w 516"/>
                <a:gd name="T3" fmla="*/ 97 h 223"/>
                <a:gd name="T4" fmla="*/ 243 w 516"/>
                <a:gd name="T5" fmla="*/ 178 h 223"/>
                <a:gd name="T6" fmla="*/ 357 w 516"/>
                <a:gd name="T7" fmla="*/ 217 h 223"/>
                <a:gd name="T8" fmla="*/ 498 w 516"/>
                <a:gd name="T9" fmla="*/ 214 h 223"/>
                <a:gd name="T10" fmla="*/ 468 w 516"/>
                <a:gd name="T11" fmla="*/ 187 h 223"/>
                <a:gd name="T12" fmla="*/ 309 w 516"/>
                <a:gd name="T13" fmla="*/ 136 h 223"/>
                <a:gd name="T14" fmla="*/ 123 w 516"/>
                <a:gd name="T15" fmla="*/ 34 h 223"/>
                <a:gd name="T16" fmla="*/ 3 w 516"/>
                <a:gd name="T17" fmla="*/ 10 h 22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16" h="223">
                  <a:moveTo>
                    <a:pt x="3" y="10"/>
                  </a:moveTo>
                  <a:cubicBezTo>
                    <a:pt x="0" y="20"/>
                    <a:pt x="65" y="69"/>
                    <a:pt x="105" y="97"/>
                  </a:cubicBezTo>
                  <a:cubicBezTo>
                    <a:pt x="145" y="125"/>
                    <a:pt x="201" y="158"/>
                    <a:pt x="243" y="178"/>
                  </a:cubicBezTo>
                  <a:cubicBezTo>
                    <a:pt x="285" y="198"/>
                    <a:pt x="315" y="211"/>
                    <a:pt x="357" y="217"/>
                  </a:cubicBezTo>
                  <a:cubicBezTo>
                    <a:pt x="399" y="223"/>
                    <a:pt x="480" y="219"/>
                    <a:pt x="498" y="214"/>
                  </a:cubicBezTo>
                  <a:cubicBezTo>
                    <a:pt x="516" y="209"/>
                    <a:pt x="499" y="200"/>
                    <a:pt x="468" y="187"/>
                  </a:cubicBezTo>
                  <a:cubicBezTo>
                    <a:pt x="437" y="174"/>
                    <a:pt x="366" y="161"/>
                    <a:pt x="309" y="136"/>
                  </a:cubicBezTo>
                  <a:cubicBezTo>
                    <a:pt x="252" y="111"/>
                    <a:pt x="172" y="54"/>
                    <a:pt x="123" y="34"/>
                  </a:cubicBezTo>
                  <a:cubicBezTo>
                    <a:pt x="74" y="14"/>
                    <a:pt x="6" y="0"/>
                    <a:pt x="3" y="10"/>
                  </a:cubicBez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7" name="Freeform 14"/>
            <p:cNvSpPr>
              <a:spLocks/>
            </p:cNvSpPr>
            <p:nvPr userDrawn="1"/>
          </p:nvSpPr>
          <p:spPr bwMode="auto">
            <a:xfrm>
              <a:off x="2723" y="324"/>
              <a:ext cx="414" cy="100"/>
            </a:xfrm>
            <a:custGeom>
              <a:avLst/>
              <a:gdLst>
                <a:gd name="T0" fmla="*/ 69 w 414"/>
                <a:gd name="T1" fmla="*/ 60 h 100"/>
                <a:gd name="T2" fmla="*/ 12 w 414"/>
                <a:gd name="T3" fmla="*/ 42 h 100"/>
                <a:gd name="T4" fmla="*/ 3 w 414"/>
                <a:gd name="T5" fmla="*/ 15 h 100"/>
                <a:gd name="T6" fmla="*/ 30 w 414"/>
                <a:gd name="T7" fmla="*/ 0 h 100"/>
                <a:gd name="T8" fmla="*/ 117 w 414"/>
                <a:gd name="T9" fmla="*/ 18 h 100"/>
                <a:gd name="T10" fmla="*/ 243 w 414"/>
                <a:gd name="T11" fmla="*/ 48 h 100"/>
                <a:gd name="T12" fmla="*/ 387 w 414"/>
                <a:gd name="T13" fmla="*/ 48 h 100"/>
                <a:gd name="T14" fmla="*/ 408 w 414"/>
                <a:gd name="T15" fmla="*/ 54 h 100"/>
                <a:gd name="T16" fmla="*/ 381 w 414"/>
                <a:gd name="T17" fmla="*/ 87 h 100"/>
                <a:gd name="T18" fmla="*/ 318 w 414"/>
                <a:gd name="T19" fmla="*/ 99 h 100"/>
                <a:gd name="T20" fmla="*/ 195 w 414"/>
                <a:gd name="T21" fmla="*/ 93 h 100"/>
                <a:gd name="T22" fmla="*/ 69 w 414"/>
                <a:gd name="T23" fmla="*/ 60 h 1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14" h="100">
                  <a:moveTo>
                    <a:pt x="69" y="60"/>
                  </a:moveTo>
                  <a:cubicBezTo>
                    <a:pt x="39" y="52"/>
                    <a:pt x="23" y="49"/>
                    <a:pt x="12" y="42"/>
                  </a:cubicBezTo>
                  <a:cubicBezTo>
                    <a:pt x="1" y="35"/>
                    <a:pt x="0" y="22"/>
                    <a:pt x="3" y="15"/>
                  </a:cubicBezTo>
                  <a:cubicBezTo>
                    <a:pt x="6" y="8"/>
                    <a:pt x="11" y="0"/>
                    <a:pt x="30" y="0"/>
                  </a:cubicBezTo>
                  <a:cubicBezTo>
                    <a:pt x="49" y="0"/>
                    <a:pt x="82" y="10"/>
                    <a:pt x="117" y="18"/>
                  </a:cubicBezTo>
                  <a:cubicBezTo>
                    <a:pt x="152" y="26"/>
                    <a:pt x="198" y="43"/>
                    <a:pt x="243" y="48"/>
                  </a:cubicBezTo>
                  <a:cubicBezTo>
                    <a:pt x="288" y="53"/>
                    <a:pt x="360" y="47"/>
                    <a:pt x="387" y="48"/>
                  </a:cubicBezTo>
                  <a:cubicBezTo>
                    <a:pt x="414" y="49"/>
                    <a:pt x="409" y="48"/>
                    <a:pt x="408" y="54"/>
                  </a:cubicBezTo>
                  <a:cubicBezTo>
                    <a:pt x="407" y="60"/>
                    <a:pt x="396" y="80"/>
                    <a:pt x="381" y="87"/>
                  </a:cubicBezTo>
                  <a:cubicBezTo>
                    <a:pt x="366" y="94"/>
                    <a:pt x="349" y="98"/>
                    <a:pt x="318" y="99"/>
                  </a:cubicBezTo>
                  <a:cubicBezTo>
                    <a:pt x="287" y="100"/>
                    <a:pt x="237" y="99"/>
                    <a:pt x="195" y="93"/>
                  </a:cubicBezTo>
                  <a:cubicBezTo>
                    <a:pt x="153" y="87"/>
                    <a:pt x="99" y="68"/>
                    <a:pt x="69" y="60"/>
                  </a:cubicBez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8" name="Freeform 15"/>
            <p:cNvSpPr>
              <a:spLocks/>
            </p:cNvSpPr>
            <p:nvPr userDrawn="1"/>
          </p:nvSpPr>
          <p:spPr bwMode="auto">
            <a:xfrm>
              <a:off x="3165" y="375"/>
              <a:ext cx="150" cy="72"/>
            </a:xfrm>
            <a:custGeom>
              <a:avLst/>
              <a:gdLst>
                <a:gd name="T0" fmla="*/ 3 w 150"/>
                <a:gd name="T1" fmla="*/ 67 h 72"/>
                <a:gd name="T2" fmla="*/ 84 w 150"/>
                <a:gd name="T3" fmla="*/ 19 h 72"/>
                <a:gd name="T4" fmla="*/ 123 w 150"/>
                <a:gd name="T5" fmla="*/ 1 h 72"/>
                <a:gd name="T6" fmla="*/ 150 w 150"/>
                <a:gd name="T7" fmla="*/ 22 h 72"/>
                <a:gd name="T8" fmla="*/ 123 w 150"/>
                <a:gd name="T9" fmla="*/ 55 h 72"/>
                <a:gd name="T10" fmla="*/ 90 w 150"/>
                <a:gd name="T11" fmla="*/ 70 h 72"/>
                <a:gd name="T12" fmla="*/ 0 w 150"/>
                <a:gd name="T13" fmla="*/ 67 h 7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0" h="72">
                  <a:moveTo>
                    <a:pt x="3" y="67"/>
                  </a:moveTo>
                  <a:cubicBezTo>
                    <a:pt x="16" y="59"/>
                    <a:pt x="64" y="30"/>
                    <a:pt x="84" y="19"/>
                  </a:cubicBezTo>
                  <a:cubicBezTo>
                    <a:pt x="104" y="8"/>
                    <a:pt x="112" y="0"/>
                    <a:pt x="123" y="1"/>
                  </a:cubicBezTo>
                  <a:cubicBezTo>
                    <a:pt x="134" y="2"/>
                    <a:pt x="150" y="13"/>
                    <a:pt x="150" y="22"/>
                  </a:cubicBezTo>
                  <a:cubicBezTo>
                    <a:pt x="150" y="31"/>
                    <a:pt x="133" y="47"/>
                    <a:pt x="123" y="55"/>
                  </a:cubicBezTo>
                  <a:cubicBezTo>
                    <a:pt x="113" y="63"/>
                    <a:pt x="110" y="68"/>
                    <a:pt x="90" y="70"/>
                  </a:cubicBezTo>
                  <a:cubicBezTo>
                    <a:pt x="70" y="72"/>
                    <a:pt x="35" y="69"/>
                    <a:pt x="0" y="67"/>
                  </a:cubicBezTo>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9" name="Freeform 16"/>
            <p:cNvSpPr>
              <a:spLocks/>
            </p:cNvSpPr>
            <p:nvPr userDrawn="1"/>
          </p:nvSpPr>
          <p:spPr bwMode="auto">
            <a:xfrm>
              <a:off x="3463" y="267"/>
              <a:ext cx="148" cy="91"/>
            </a:xfrm>
            <a:custGeom>
              <a:avLst/>
              <a:gdLst>
                <a:gd name="T0" fmla="*/ 1 w 148"/>
                <a:gd name="T1" fmla="*/ 69 h 91"/>
                <a:gd name="T2" fmla="*/ 25 w 148"/>
                <a:gd name="T3" fmla="*/ 51 h 91"/>
                <a:gd name="T4" fmla="*/ 100 w 148"/>
                <a:gd name="T5" fmla="*/ 9 h 91"/>
                <a:gd name="T6" fmla="*/ 133 w 148"/>
                <a:gd name="T7" fmla="*/ 3 h 91"/>
                <a:gd name="T8" fmla="*/ 136 w 148"/>
                <a:gd name="T9" fmla="*/ 27 h 91"/>
                <a:gd name="T10" fmla="*/ 61 w 148"/>
                <a:gd name="T11" fmla="*/ 75 h 91"/>
                <a:gd name="T12" fmla="*/ 19 w 148"/>
                <a:gd name="T13" fmla="*/ 90 h 91"/>
                <a:gd name="T14" fmla="*/ 1 w 148"/>
                <a:gd name="T15" fmla="*/ 69 h 9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48" h="91">
                  <a:moveTo>
                    <a:pt x="1" y="69"/>
                  </a:moveTo>
                  <a:cubicBezTo>
                    <a:pt x="2" y="63"/>
                    <a:pt x="9" y="61"/>
                    <a:pt x="25" y="51"/>
                  </a:cubicBezTo>
                  <a:cubicBezTo>
                    <a:pt x="41" y="41"/>
                    <a:pt x="82" y="17"/>
                    <a:pt x="100" y="9"/>
                  </a:cubicBezTo>
                  <a:cubicBezTo>
                    <a:pt x="118" y="1"/>
                    <a:pt x="127" y="0"/>
                    <a:pt x="133" y="3"/>
                  </a:cubicBezTo>
                  <a:cubicBezTo>
                    <a:pt x="139" y="6"/>
                    <a:pt x="148" y="15"/>
                    <a:pt x="136" y="27"/>
                  </a:cubicBezTo>
                  <a:cubicBezTo>
                    <a:pt x="124" y="39"/>
                    <a:pt x="80" y="65"/>
                    <a:pt x="61" y="75"/>
                  </a:cubicBezTo>
                  <a:cubicBezTo>
                    <a:pt x="42" y="85"/>
                    <a:pt x="29" y="91"/>
                    <a:pt x="19" y="90"/>
                  </a:cubicBezTo>
                  <a:cubicBezTo>
                    <a:pt x="9" y="89"/>
                    <a:pt x="0" y="75"/>
                    <a:pt x="1" y="69"/>
                  </a:cubicBezTo>
                  <a:close/>
                </a:path>
              </a:pathLst>
            </a:custGeom>
            <a:gradFill rotWithShape="0">
              <a:gsLst>
                <a:gs pos="0">
                  <a:schemeClr val="bg2"/>
                </a:gs>
                <a:gs pos="100000">
                  <a:schemeClr val="accent2"/>
                </a:gs>
              </a:gsLst>
              <a:lin ang="27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50" name="Freeform 17"/>
            <p:cNvSpPr>
              <a:spLocks/>
            </p:cNvSpPr>
            <p:nvPr userDrawn="1"/>
          </p:nvSpPr>
          <p:spPr bwMode="auto">
            <a:xfrm>
              <a:off x="3580" y="58"/>
              <a:ext cx="938" cy="158"/>
            </a:xfrm>
            <a:custGeom>
              <a:avLst/>
              <a:gdLst>
                <a:gd name="T0" fmla="*/ 172 w 938"/>
                <a:gd name="T1" fmla="*/ 86 h 158"/>
                <a:gd name="T2" fmla="*/ 61 w 938"/>
                <a:gd name="T3" fmla="*/ 137 h 158"/>
                <a:gd name="T4" fmla="*/ 16 w 938"/>
                <a:gd name="T5" fmla="*/ 155 h 158"/>
                <a:gd name="T6" fmla="*/ 7 w 938"/>
                <a:gd name="T7" fmla="*/ 122 h 158"/>
                <a:gd name="T8" fmla="*/ 58 w 938"/>
                <a:gd name="T9" fmla="*/ 80 h 158"/>
                <a:gd name="T10" fmla="*/ 172 w 938"/>
                <a:gd name="T11" fmla="*/ 38 h 158"/>
                <a:gd name="T12" fmla="*/ 304 w 938"/>
                <a:gd name="T13" fmla="*/ 11 h 158"/>
                <a:gd name="T14" fmla="*/ 463 w 938"/>
                <a:gd name="T15" fmla="*/ 2 h 158"/>
                <a:gd name="T16" fmla="*/ 631 w 938"/>
                <a:gd name="T17" fmla="*/ 23 h 158"/>
                <a:gd name="T18" fmla="*/ 796 w 938"/>
                <a:gd name="T19" fmla="*/ 53 h 158"/>
                <a:gd name="T20" fmla="*/ 841 w 938"/>
                <a:gd name="T21" fmla="*/ 47 h 158"/>
                <a:gd name="T22" fmla="*/ 907 w 938"/>
                <a:gd name="T23" fmla="*/ 71 h 158"/>
                <a:gd name="T24" fmla="*/ 919 w 938"/>
                <a:gd name="T25" fmla="*/ 101 h 158"/>
                <a:gd name="T26" fmla="*/ 793 w 938"/>
                <a:gd name="T27" fmla="*/ 98 h 158"/>
                <a:gd name="T28" fmla="*/ 634 w 938"/>
                <a:gd name="T29" fmla="*/ 62 h 158"/>
                <a:gd name="T30" fmla="*/ 439 w 938"/>
                <a:gd name="T31" fmla="*/ 38 h 158"/>
                <a:gd name="T32" fmla="*/ 238 w 938"/>
                <a:gd name="T33" fmla="*/ 59 h 158"/>
                <a:gd name="T34" fmla="*/ 172 w 938"/>
                <a:gd name="T35" fmla="*/ 86 h 15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938" h="158">
                  <a:moveTo>
                    <a:pt x="172" y="86"/>
                  </a:moveTo>
                  <a:cubicBezTo>
                    <a:pt x="142" y="99"/>
                    <a:pt x="87" y="126"/>
                    <a:pt x="61" y="137"/>
                  </a:cubicBezTo>
                  <a:cubicBezTo>
                    <a:pt x="35" y="148"/>
                    <a:pt x="25" y="158"/>
                    <a:pt x="16" y="155"/>
                  </a:cubicBezTo>
                  <a:cubicBezTo>
                    <a:pt x="7" y="152"/>
                    <a:pt x="0" y="134"/>
                    <a:pt x="7" y="122"/>
                  </a:cubicBezTo>
                  <a:cubicBezTo>
                    <a:pt x="14" y="110"/>
                    <a:pt x="31" y="94"/>
                    <a:pt x="58" y="80"/>
                  </a:cubicBezTo>
                  <a:cubicBezTo>
                    <a:pt x="85" y="66"/>
                    <a:pt x="131" y="49"/>
                    <a:pt x="172" y="38"/>
                  </a:cubicBezTo>
                  <a:cubicBezTo>
                    <a:pt x="213" y="27"/>
                    <a:pt x="256" y="17"/>
                    <a:pt x="304" y="11"/>
                  </a:cubicBezTo>
                  <a:cubicBezTo>
                    <a:pt x="352" y="5"/>
                    <a:pt x="409" y="0"/>
                    <a:pt x="463" y="2"/>
                  </a:cubicBezTo>
                  <a:cubicBezTo>
                    <a:pt x="517" y="4"/>
                    <a:pt x="576" y="15"/>
                    <a:pt x="631" y="23"/>
                  </a:cubicBezTo>
                  <a:cubicBezTo>
                    <a:pt x="686" y="31"/>
                    <a:pt x="761" y="49"/>
                    <a:pt x="796" y="53"/>
                  </a:cubicBezTo>
                  <a:cubicBezTo>
                    <a:pt x="831" y="57"/>
                    <a:pt x="823" y="44"/>
                    <a:pt x="841" y="47"/>
                  </a:cubicBezTo>
                  <a:cubicBezTo>
                    <a:pt x="859" y="50"/>
                    <a:pt x="894" y="62"/>
                    <a:pt x="907" y="71"/>
                  </a:cubicBezTo>
                  <a:cubicBezTo>
                    <a:pt x="920" y="80"/>
                    <a:pt x="938" y="97"/>
                    <a:pt x="919" y="101"/>
                  </a:cubicBezTo>
                  <a:cubicBezTo>
                    <a:pt x="900" y="105"/>
                    <a:pt x="840" y="104"/>
                    <a:pt x="793" y="98"/>
                  </a:cubicBezTo>
                  <a:cubicBezTo>
                    <a:pt x="746" y="92"/>
                    <a:pt x="693" y="72"/>
                    <a:pt x="634" y="62"/>
                  </a:cubicBezTo>
                  <a:cubicBezTo>
                    <a:pt x="575" y="52"/>
                    <a:pt x="505" y="38"/>
                    <a:pt x="439" y="38"/>
                  </a:cubicBezTo>
                  <a:cubicBezTo>
                    <a:pt x="373" y="38"/>
                    <a:pt x="284" y="51"/>
                    <a:pt x="238" y="59"/>
                  </a:cubicBezTo>
                  <a:cubicBezTo>
                    <a:pt x="192" y="67"/>
                    <a:pt x="202" y="73"/>
                    <a:pt x="172" y="86"/>
                  </a:cubicBez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51" name="Freeform 18"/>
            <p:cNvSpPr>
              <a:spLocks/>
            </p:cNvSpPr>
            <p:nvPr userDrawn="1"/>
          </p:nvSpPr>
          <p:spPr bwMode="auto">
            <a:xfrm>
              <a:off x="3686" y="145"/>
              <a:ext cx="372" cy="98"/>
            </a:xfrm>
            <a:custGeom>
              <a:avLst/>
              <a:gdLst>
                <a:gd name="T0" fmla="*/ 18 w 372"/>
                <a:gd name="T1" fmla="*/ 47 h 98"/>
                <a:gd name="T2" fmla="*/ 141 w 372"/>
                <a:gd name="T3" fmla="*/ 17 h 98"/>
                <a:gd name="T4" fmla="*/ 246 w 372"/>
                <a:gd name="T5" fmla="*/ 2 h 98"/>
                <a:gd name="T6" fmla="*/ 351 w 372"/>
                <a:gd name="T7" fmla="*/ 5 h 98"/>
                <a:gd name="T8" fmla="*/ 372 w 372"/>
                <a:gd name="T9" fmla="*/ 23 h 98"/>
                <a:gd name="T10" fmla="*/ 354 w 372"/>
                <a:gd name="T11" fmla="*/ 44 h 98"/>
                <a:gd name="T12" fmla="*/ 264 w 372"/>
                <a:gd name="T13" fmla="*/ 50 h 98"/>
                <a:gd name="T14" fmla="*/ 168 w 372"/>
                <a:gd name="T15" fmla="*/ 53 h 98"/>
                <a:gd name="T16" fmla="*/ 72 w 372"/>
                <a:gd name="T17" fmla="*/ 77 h 98"/>
                <a:gd name="T18" fmla="*/ 15 w 372"/>
                <a:gd name="T19" fmla="*/ 95 h 98"/>
                <a:gd name="T20" fmla="*/ 0 w 372"/>
                <a:gd name="T21" fmla="*/ 56 h 9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2" h="98">
                  <a:moveTo>
                    <a:pt x="18" y="47"/>
                  </a:moveTo>
                  <a:cubicBezTo>
                    <a:pt x="60" y="36"/>
                    <a:pt x="103" y="25"/>
                    <a:pt x="141" y="17"/>
                  </a:cubicBezTo>
                  <a:cubicBezTo>
                    <a:pt x="179" y="9"/>
                    <a:pt x="211" y="4"/>
                    <a:pt x="246" y="2"/>
                  </a:cubicBezTo>
                  <a:cubicBezTo>
                    <a:pt x="281" y="0"/>
                    <a:pt x="330" y="1"/>
                    <a:pt x="351" y="5"/>
                  </a:cubicBezTo>
                  <a:cubicBezTo>
                    <a:pt x="372" y="9"/>
                    <a:pt x="372" y="17"/>
                    <a:pt x="372" y="23"/>
                  </a:cubicBezTo>
                  <a:cubicBezTo>
                    <a:pt x="372" y="29"/>
                    <a:pt x="372" y="40"/>
                    <a:pt x="354" y="44"/>
                  </a:cubicBezTo>
                  <a:cubicBezTo>
                    <a:pt x="336" y="48"/>
                    <a:pt x="295" y="49"/>
                    <a:pt x="264" y="50"/>
                  </a:cubicBezTo>
                  <a:cubicBezTo>
                    <a:pt x="233" y="51"/>
                    <a:pt x="200" y="49"/>
                    <a:pt x="168" y="53"/>
                  </a:cubicBezTo>
                  <a:cubicBezTo>
                    <a:pt x="136" y="57"/>
                    <a:pt x="98" y="70"/>
                    <a:pt x="72" y="77"/>
                  </a:cubicBezTo>
                  <a:cubicBezTo>
                    <a:pt x="46" y="84"/>
                    <a:pt x="27" y="98"/>
                    <a:pt x="15" y="95"/>
                  </a:cubicBezTo>
                  <a:cubicBezTo>
                    <a:pt x="3" y="92"/>
                    <a:pt x="1" y="74"/>
                    <a:pt x="0" y="56"/>
                  </a:cubicBezTo>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3091" name="Freeform 19"/>
            <p:cNvSpPr>
              <a:spLocks/>
            </p:cNvSpPr>
            <p:nvPr userDrawn="1"/>
          </p:nvSpPr>
          <p:spPr bwMode="auto">
            <a:xfrm>
              <a:off x="3618" y="308"/>
              <a:ext cx="318" cy="158"/>
            </a:xfrm>
            <a:custGeom>
              <a:avLst/>
              <a:gdLst/>
              <a:ahLst/>
              <a:cxnLst>
                <a:cxn ang="0">
                  <a:pos x="0" y="158"/>
                </a:cxn>
                <a:cxn ang="0">
                  <a:pos x="12" y="137"/>
                </a:cxn>
                <a:cxn ang="0">
                  <a:pos x="162" y="71"/>
                </a:cxn>
                <a:cxn ang="0">
                  <a:pos x="249" y="20"/>
                </a:cxn>
                <a:cxn ang="0">
                  <a:pos x="285" y="2"/>
                </a:cxn>
                <a:cxn ang="0">
                  <a:pos x="309" y="11"/>
                </a:cxn>
                <a:cxn ang="0">
                  <a:pos x="303" y="47"/>
                </a:cxn>
                <a:cxn ang="0">
                  <a:pos x="219" y="89"/>
                </a:cxn>
                <a:cxn ang="0">
                  <a:pos x="108" y="140"/>
                </a:cxn>
                <a:cxn ang="0">
                  <a:pos x="57" y="152"/>
                </a:cxn>
                <a:cxn ang="0">
                  <a:pos x="0" y="158"/>
                </a:cxn>
              </a:cxnLst>
              <a:rect l="0" t="0" r="r" b="b"/>
              <a:pathLst>
                <a:path w="318" h="158">
                  <a:moveTo>
                    <a:pt x="0" y="158"/>
                  </a:moveTo>
                  <a:lnTo>
                    <a:pt x="12" y="137"/>
                  </a:lnTo>
                  <a:cubicBezTo>
                    <a:pt x="39" y="123"/>
                    <a:pt x="122" y="90"/>
                    <a:pt x="162" y="71"/>
                  </a:cubicBezTo>
                  <a:cubicBezTo>
                    <a:pt x="202" y="52"/>
                    <a:pt x="229" y="31"/>
                    <a:pt x="249" y="20"/>
                  </a:cubicBezTo>
                  <a:cubicBezTo>
                    <a:pt x="269" y="9"/>
                    <a:pt x="275" y="4"/>
                    <a:pt x="285" y="2"/>
                  </a:cubicBezTo>
                  <a:cubicBezTo>
                    <a:pt x="295" y="0"/>
                    <a:pt x="306" y="4"/>
                    <a:pt x="309" y="11"/>
                  </a:cubicBezTo>
                  <a:cubicBezTo>
                    <a:pt x="312" y="18"/>
                    <a:pt x="318" y="34"/>
                    <a:pt x="303" y="47"/>
                  </a:cubicBezTo>
                  <a:cubicBezTo>
                    <a:pt x="288" y="60"/>
                    <a:pt x="252" y="74"/>
                    <a:pt x="219" y="89"/>
                  </a:cubicBezTo>
                  <a:cubicBezTo>
                    <a:pt x="186" y="104"/>
                    <a:pt x="135" y="130"/>
                    <a:pt x="108" y="140"/>
                  </a:cubicBezTo>
                  <a:cubicBezTo>
                    <a:pt x="81" y="150"/>
                    <a:pt x="74" y="150"/>
                    <a:pt x="57" y="152"/>
                  </a:cubicBezTo>
                  <a:cubicBezTo>
                    <a:pt x="40" y="154"/>
                    <a:pt x="23" y="154"/>
                    <a:pt x="0" y="158"/>
                  </a:cubicBezTo>
                  <a:close/>
                </a:path>
              </a:pathLst>
            </a:custGeom>
            <a:gradFill rotWithShape="0">
              <a:gsLst>
                <a:gs pos="0">
                  <a:schemeClr val="bg2"/>
                </a:gs>
                <a:gs pos="50000">
                  <a:schemeClr val="accent2"/>
                </a:gs>
                <a:gs pos="100000">
                  <a:schemeClr val="bg2"/>
                </a:gs>
              </a:gsLst>
              <a:lin ang="270000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053" name="Freeform 20"/>
            <p:cNvSpPr>
              <a:spLocks/>
            </p:cNvSpPr>
            <p:nvPr userDrawn="1"/>
          </p:nvSpPr>
          <p:spPr bwMode="auto">
            <a:xfrm>
              <a:off x="3413" y="291"/>
              <a:ext cx="380" cy="174"/>
            </a:xfrm>
            <a:custGeom>
              <a:avLst/>
              <a:gdLst>
                <a:gd name="T0" fmla="*/ 3 w 380"/>
                <a:gd name="T1" fmla="*/ 165 h 174"/>
                <a:gd name="T2" fmla="*/ 129 w 380"/>
                <a:gd name="T3" fmla="*/ 93 h 174"/>
                <a:gd name="T4" fmla="*/ 261 w 380"/>
                <a:gd name="T5" fmla="*/ 30 h 174"/>
                <a:gd name="T6" fmla="*/ 351 w 380"/>
                <a:gd name="T7" fmla="*/ 0 h 174"/>
                <a:gd name="T8" fmla="*/ 378 w 380"/>
                <a:gd name="T9" fmla="*/ 27 h 174"/>
                <a:gd name="T10" fmla="*/ 336 w 380"/>
                <a:gd name="T11" fmla="*/ 51 h 174"/>
                <a:gd name="T12" fmla="*/ 291 w 380"/>
                <a:gd name="T13" fmla="*/ 60 h 174"/>
                <a:gd name="T14" fmla="*/ 240 w 380"/>
                <a:gd name="T15" fmla="*/ 75 h 174"/>
                <a:gd name="T16" fmla="*/ 189 w 380"/>
                <a:gd name="T17" fmla="*/ 120 h 174"/>
                <a:gd name="T18" fmla="*/ 102 w 380"/>
                <a:gd name="T19" fmla="*/ 174 h 174"/>
                <a:gd name="T20" fmla="*/ 0 w 380"/>
                <a:gd name="T21" fmla="*/ 162 h 17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80" h="174">
                  <a:moveTo>
                    <a:pt x="3" y="165"/>
                  </a:moveTo>
                  <a:cubicBezTo>
                    <a:pt x="24" y="153"/>
                    <a:pt x="86" y="115"/>
                    <a:pt x="129" y="93"/>
                  </a:cubicBezTo>
                  <a:cubicBezTo>
                    <a:pt x="172" y="71"/>
                    <a:pt x="224" y="45"/>
                    <a:pt x="261" y="30"/>
                  </a:cubicBezTo>
                  <a:cubicBezTo>
                    <a:pt x="298" y="15"/>
                    <a:pt x="332" y="0"/>
                    <a:pt x="351" y="0"/>
                  </a:cubicBezTo>
                  <a:cubicBezTo>
                    <a:pt x="370" y="0"/>
                    <a:pt x="380" y="19"/>
                    <a:pt x="378" y="27"/>
                  </a:cubicBezTo>
                  <a:cubicBezTo>
                    <a:pt x="376" y="35"/>
                    <a:pt x="350" y="46"/>
                    <a:pt x="336" y="51"/>
                  </a:cubicBezTo>
                  <a:cubicBezTo>
                    <a:pt x="322" y="56"/>
                    <a:pt x="307" y="56"/>
                    <a:pt x="291" y="60"/>
                  </a:cubicBezTo>
                  <a:cubicBezTo>
                    <a:pt x="275" y="64"/>
                    <a:pt x="257" y="65"/>
                    <a:pt x="240" y="75"/>
                  </a:cubicBezTo>
                  <a:cubicBezTo>
                    <a:pt x="223" y="85"/>
                    <a:pt x="212" y="104"/>
                    <a:pt x="189" y="120"/>
                  </a:cubicBezTo>
                  <a:cubicBezTo>
                    <a:pt x="166" y="136"/>
                    <a:pt x="133" y="167"/>
                    <a:pt x="102" y="174"/>
                  </a:cubicBezTo>
                  <a:lnTo>
                    <a:pt x="0" y="162"/>
                  </a:lnTo>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54" name="Freeform 21"/>
            <p:cNvSpPr>
              <a:spLocks/>
            </p:cNvSpPr>
            <p:nvPr userDrawn="1"/>
          </p:nvSpPr>
          <p:spPr bwMode="auto">
            <a:xfrm>
              <a:off x="4178" y="187"/>
              <a:ext cx="523" cy="69"/>
            </a:xfrm>
            <a:custGeom>
              <a:avLst/>
              <a:gdLst>
                <a:gd name="T0" fmla="*/ 84 w 523"/>
                <a:gd name="T1" fmla="*/ 11 h 69"/>
                <a:gd name="T2" fmla="*/ 27 w 523"/>
                <a:gd name="T3" fmla="*/ 5 h 69"/>
                <a:gd name="T4" fmla="*/ 9 w 523"/>
                <a:gd name="T5" fmla="*/ 35 h 69"/>
                <a:gd name="T6" fmla="*/ 81 w 523"/>
                <a:gd name="T7" fmla="*/ 56 h 69"/>
                <a:gd name="T8" fmla="*/ 255 w 523"/>
                <a:gd name="T9" fmla="*/ 68 h 69"/>
                <a:gd name="T10" fmla="*/ 432 w 523"/>
                <a:gd name="T11" fmla="*/ 50 h 69"/>
                <a:gd name="T12" fmla="*/ 513 w 523"/>
                <a:gd name="T13" fmla="*/ 5 h 69"/>
                <a:gd name="T14" fmla="*/ 372 w 523"/>
                <a:gd name="T15" fmla="*/ 20 h 69"/>
                <a:gd name="T16" fmla="*/ 141 w 523"/>
                <a:gd name="T17" fmla="*/ 14 h 69"/>
                <a:gd name="T18" fmla="*/ 84 w 523"/>
                <a:gd name="T19" fmla="*/ 11 h 6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23" h="69">
                  <a:moveTo>
                    <a:pt x="84" y="11"/>
                  </a:moveTo>
                  <a:cubicBezTo>
                    <a:pt x="65" y="9"/>
                    <a:pt x="40" y="1"/>
                    <a:pt x="27" y="5"/>
                  </a:cubicBezTo>
                  <a:cubicBezTo>
                    <a:pt x="14" y="9"/>
                    <a:pt x="0" y="27"/>
                    <a:pt x="9" y="35"/>
                  </a:cubicBezTo>
                  <a:cubicBezTo>
                    <a:pt x="18" y="43"/>
                    <a:pt x="40" y="51"/>
                    <a:pt x="81" y="56"/>
                  </a:cubicBezTo>
                  <a:cubicBezTo>
                    <a:pt x="122" y="61"/>
                    <a:pt x="197" y="69"/>
                    <a:pt x="255" y="68"/>
                  </a:cubicBezTo>
                  <a:cubicBezTo>
                    <a:pt x="313" y="67"/>
                    <a:pt x="389" y="60"/>
                    <a:pt x="432" y="50"/>
                  </a:cubicBezTo>
                  <a:cubicBezTo>
                    <a:pt x="475" y="40"/>
                    <a:pt x="523" y="10"/>
                    <a:pt x="513" y="5"/>
                  </a:cubicBezTo>
                  <a:cubicBezTo>
                    <a:pt x="503" y="0"/>
                    <a:pt x="434" y="19"/>
                    <a:pt x="372" y="20"/>
                  </a:cubicBezTo>
                  <a:cubicBezTo>
                    <a:pt x="310" y="21"/>
                    <a:pt x="189" y="15"/>
                    <a:pt x="141" y="14"/>
                  </a:cubicBezTo>
                  <a:cubicBezTo>
                    <a:pt x="93" y="13"/>
                    <a:pt x="103" y="13"/>
                    <a:pt x="84" y="11"/>
                  </a:cubicBezTo>
                  <a:close/>
                </a:path>
              </a:pathLst>
            </a:custGeom>
            <a:gradFill rotWithShape="0">
              <a:gsLst>
                <a:gs pos="0">
                  <a:schemeClr val="bg2"/>
                </a:gs>
                <a:gs pos="100000">
                  <a:schemeClr val="accent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3094" name="Freeform 22"/>
            <p:cNvSpPr>
              <a:spLocks/>
            </p:cNvSpPr>
            <p:nvPr userDrawn="1"/>
          </p:nvSpPr>
          <p:spPr bwMode="auto">
            <a:xfrm>
              <a:off x="4689" y="186"/>
              <a:ext cx="537" cy="120"/>
            </a:xfrm>
            <a:custGeom>
              <a:avLst/>
              <a:gdLst/>
              <a:ahLst/>
              <a:cxnLst>
                <a:cxn ang="0">
                  <a:pos x="23" y="6"/>
                </a:cxn>
                <a:cxn ang="0">
                  <a:pos x="188" y="3"/>
                </a:cxn>
                <a:cxn ang="0">
                  <a:pos x="323" y="27"/>
                </a:cxn>
                <a:cxn ang="0">
                  <a:pos x="464" y="69"/>
                </a:cxn>
                <a:cxn ang="0">
                  <a:pos x="521" y="90"/>
                </a:cxn>
                <a:cxn ang="0">
                  <a:pos x="533" y="105"/>
                </a:cxn>
                <a:cxn ang="0">
                  <a:pos x="497" y="120"/>
                </a:cxn>
                <a:cxn ang="0">
                  <a:pos x="452" y="108"/>
                </a:cxn>
                <a:cxn ang="0">
                  <a:pos x="350" y="72"/>
                </a:cxn>
                <a:cxn ang="0">
                  <a:pos x="158" y="39"/>
                </a:cxn>
                <a:cxn ang="0">
                  <a:pos x="50" y="39"/>
                </a:cxn>
                <a:cxn ang="0">
                  <a:pos x="23" y="6"/>
                </a:cxn>
              </a:cxnLst>
              <a:rect l="0" t="0" r="r" b="b"/>
              <a:pathLst>
                <a:path w="537" h="120">
                  <a:moveTo>
                    <a:pt x="23" y="6"/>
                  </a:moveTo>
                  <a:cubicBezTo>
                    <a:pt x="46" y="0"/>
                    <a:pt x="138" y="0"/>
                    <a:pt x="188" y="3"/>
                  </a:cubicBezTo>
                  <a:cubicBezTo>
                    <a:pt x="238" y="6"/>
                    <a:pt x="277" y="16"/>
                    <a:pt x="323" y="27"/>
                  </a:cubicBezTo>
                  <a:cubicBezTo>
                    <a:pt x="369" y="38"/>
                    <a:pt x="431" y="59"/>
                    <a:pt x="464" y="69"/>
                  </a:cubicBezTo>
                  <a:cubicBezTo>
                    <a:pt x="497" y="79"/>
                    <a:pt x="509" y="84"/>
                    <a:pt x="521" y="90"/>
                  </a:cubicBezTo>
                  <a:cubicBezTo>
                    <a:pt x="533" y="96"/>
                    <a:pt x="537" y="100"/>
                    <a:pt x="533" y="105"/>
                  </a:cubicBezTo>
                  <a:cubicBezTo>
                    <a:pt x="529" y="110"/>
                    <a:pt x="510" y="120"/>
                    <a:pt x="497" y="120"/>
                  </a:cubicBezTo>
                  <a:cubicBezTo>
                    <a:pt x="484" y="120"/>
                    <a:pt x="476" y="116"/>
                    <a:pt x="452" y="108"/>
                  </a:cubicBezTo>
                  <a:cubicBezTo>
                    <a:pt x="428" y="100"/>
                    <a:pt x="399" y="84"/>
                    <a:pt x="350" y="72"/>
                  </a:cubicBezTo>
                  <a:cubicBezTo>
                    <a:pt x="301" y="60"/>
                    <a:pt x="208" y="45"/>
                    <a:pt x="158" y="39"/>
                  </a:cubicBezTo>
                  <a:cubicBezTo>
                    <a:pt x="108" y="33"/>
                    <a:pt x="72" y="43"/>
                    <a:pt x="50" y="39"/>
                  </a:cubicBezTo>
                  <a:cubicBezTo>
                    <a:pt x="28" y="35"/>
                    <a:pt x="0" y="12"/>
                    <a:pt x="23" y="6"/>
                  </a:cubicBezTo>
                  <a:close/>
                </a:path>
              </a:pathLst>
            </a:custGeom>
            <a:gradFill rotWithShape="0">
              <a:gsLst>
                <a:gs pos="0">
                  <a:schemeClr val="bg2"/>
                </a:gs>
                <a:gs pos="50000">
                  <a:schemeClr val="accent2"/>
                </a:gs>
                <a:gs pos="100000">
                  <a:schemeClr val="bg2"/>
                </a:gs>
              </a:gsLst>
              <a:lin ang="18900000" scaled="1"/>
            </a:gradFill>
            <a:ln w="9525">
              <a:noFill/>
              <a:round/>
              <a:headEnd/>
              <a:tailEnd/>
            </a:ln>
            <a:effectLst/>
          </p:spPr>
          <p:txBody>
            <a:bodyPr wrap="none" anchor="ctr"/>
            <a:lstStyle/>
            <a:p>
              <a:pPr>
                <a:defRPr/>
              </a:pPr>
              <a:endParaRPr lang="en-US"/>
            </a:p>
          </p:txBody>
        </p:sp>
        <p:sp>
          <p:nvSpPr>
            <p:cNvPr id="3095" name="Freeform 23"/>
            <p:cNvSpPr>
              <a:spLocks/>
            </p:cNvSpPr>
            <p:nvPr userDrawn="1"/>
          </p:nvSpPr>
          <p:spPr bwMode="auto">
            <a:xfrm>
              <a:off x="4968" y="312"/>
              <a:ext cx="800" cy="143"/>
            </a:xfrm>
            <a:custGeom>
              <a:avLst/>
              <a:gdLst/>
              <a:ahLst/>
              <a:cxnLst>
                <a:cxn ang="0">
                  <a:pos x="800" y="24"/>
                </a:cxn>
                <a:cxn ang="0">
                  <a:pos x="782" y="15"/>
                </a:cxn>
                <a:cxn ang="0">
                  <a:pos x="659" y="63"/>
                </a:cxn>
                <a:cxn ang="0">
                  <a:pos x="500" y="84"/>
                </a:cxn>
                <a:cxn ang="0">
                  <a:pos x="326" y="69"/>
                </a:cxn>
                <a:cxn ang="0">
                  <a:pos x="98" y="21"/>
                </a:cxn>
                <a:cxn ang="0">
                  <a:pos x="11" y="6"/>
                </a:cxn>
                <a:cxn ang="0">
                  <a:pos x="32" y="60"/>
                </a:cxn>
                <a:cxn ang="0">
                  <a:pos x="155" y="96"/>
                </a:cxn>
                <a:cxn ang="0">
                  <a:pos x="410" y="138"/>
                </a:cxn>
                <a:cxn ang="0">
                  <a:pos x="596" y="129"/>
                </a:cxn>
                <a:cxn ang="0">
                  <a:pos x="737" y="90"/>
                </a:cxn>
                <a:cxn ang="0">
                  <a:pos x="788" y="69"/>
                </a:cxn>
                <a:cxn ang="0">
                  <a:pos x="800" y="24"/>
                </a:cxn>
              </a:cxnLst>
              <a:rect l="0" t="0" r="r" b="b"/>
              <a:pathLst>
                <a:path w="800" h="143">
                  <a:moveTo>
                    <a:pt x="800" y="24"/>
                  </a:moveTo>
                  <a:lnTo>
                    <a:pt x="782" y="15"/>
                  </a:lnTo>
                  <a:cubicBezTo>
                    <a:pt x="759" y="21"/>
                    <a:pt x="706" y="51"/>
                    <a:pt x="659" y="63"/>
                  </a:cubicBezTo>
                  <a:cubicBezTo>
                    <a:pt x="612" y="75"/>
                    <a:pt x="555" y="83"/>
                    <a:pt x="500" y="84"/>
                  </a:cubicBezTo>
                  <a:cubicBezTo>
                    <a:pt x="445" y="85"/>
                    <a:pt x="393" y="79"/>
                    <a:pt x="326" y="69"/>
                  </a:cubicBezTo>
                  <a:cubicBezTo>
                    <a:pt x="259" y="59"/>
                    <a:pt x="150" y="31"/>
                    <a:pt x="98" y="21"/>
                  </a:cubicBezTo>
                  <a:cubicBezTo>
                    <a:pt x="46" y="11"/>
                    <a:pt x="22" y="0"/>
                    <a:pt x="11" y="6"/>
                  </a:cubicBezTo>
                  <a:cubicBezTo>
                    <a:pt x="0" y="12"/>
                    <a:pt x="8" y="45"/>
                    <a:pt x="32" y="60"/>
                  </a:cubicBezTo>
                  <a:cubicBezTo>
                    <a:pt x="56" y="75"/>
                    <a:pt x="92" y="83"/>
                    <a:pt x="155" y="96"/>
                  </a:cubicBezTo>
                  <a:cubicBezTo>
                    <a:pt x="218" y="109"/>
                    <a:pt x="337" y="133"/>
                    <a:pt x="410" y="138"/>
                  </a:cubicBezTo>
                  <a:cubicBezTo>
                    <a:pt x="483" y="143"/>
                    <a:pt x="542" y="137"/>
                    <a:pt x="596" y="129"/>
                  </a:cubicBezTo>
                  <a:cubicBezTo>
                    <a:pt x="650" y="121"/>
                    <a:pt x="705" y="100"/>
                    <a:pt x="737" y="90"/>
                  </a:cubicBezTo>
                  <a:cubicBezTo>
                    <a:pt x="769" y="80"/>
                    <a:pt x="780" y="80"/>
                    <a:pt x="788" y="69"/>
                  </a:cubicBezTo>
                  <a:cubicBezTo>
                    <a:pt x="796" y="58"/>
                    <a:pt x="792" y="39"/>
                    <a:pt x="800" y="24"/>
                  </a:cubicBezTo>
                  <a:close/>
                </a:path>
              </a:pathLst>
            </a:custGeom>
            <a:gradFill rotWithShape="0">
              <a:gsLst>
                <a:gs pos="0">
                  <a:schemeClr val="bg2"/>
                </a:gs>
                <a:gs pos="50000">
                  <a:schemeClr val="accent2"/>
                </a:gs>
                <a:gs pos="100000">
                  <a:schemeClr val="bg2"/>
                </a:gs>
              </a:gsLst>
              <a:lin ang="0" scaled="1"/>
            </a:gradFill>
            <a:ln w="9525">
              <a:noFill/>
              <a:round/>
              <a:headEnd/>
              <a:tailEnd/>
            </a:ln>
            <a:effectLst/>
          </p:spPr>
          <p:txBody>
            <a:bodyPr wrap="none" anchor="ctr"/>
            <a:lstStyle/>
            <a:p>
              <a:pPr>
                <a:defRPr/>
              </a:pPr>
              <a:endParaRPr lang="en-US"/>
            </a:p>
          </p:txBody>
        </p:sp>
        <p:sp>
          <p:nvSpPr>
            <p:cNvPr id="1057" name="Freeform 24"/>
            <p:cNvSpPr>
              <a:spLocks/>
            </p:cNvSpPr>
            <p:nvPr userDrawn="1"/>
          </p:nvSpPr>
          <p:spPr bwMode="auto">
            <a:xfrm>
              <a:off x="5318" y="240"/>
              <a:ext cx="402" cy="115"/>
            </a:xfrm>
            <a:custGeom>
              <a:avLst/>
              <a:gdLst>
                <a:gd name="T0" fmla="*/ 402 w 402"/>
                <a:gd name="T1" fmla="*/ 0 h 115"/>
                <a:gd name="T2" fmla="*/ 384 w 402"/>
                <a:gd name="T3" fmla="*/ 12 h 115"/>
                <a:gd name="T4" fmla="*/ 276 w 402"/>
                <a:gd name="T5" fmla="*/ 51 h 115"/>
                <a:gd name="T6" fmla="*/ 165 w 402"/>
                <a:gd name="T7" fmla="*/ 66 h 115"/>
                <a:gd name="T8" fmla="*/ 51 w 402"/>
                <a:gd name="T9" fmla="*/ 57 h 115"/>
                <a:gd name="T10" fmla="*/ 15 w 402"/>
                <a:gd name="T11" fmla="*/ 54 h 115"/>
                <a:gd name="T12" fmla="*/ 3 w 402"/>
                <a:gd name="T13" fmla="*/ 69 h 115"/>
                <a:gd name="T14" fmla="*/ 9 w 402"/>
                <a:gd name="T15" fmla="*/ 93 h 115"/>
                <a:gd name="T16" fmla="*/ 54 w 402"/>
                <a:gd name="T17" fmla="*/ 102 h 115"/>
                <a:gd name="T18" fmla="*/ 198 w 402"/>
                <a:gd name="T19" fmla="*/ 111 h 115"/>
                <a:gd name="T20" fmla="*/ 336 w 402"/>
                <a:gd name="T21" fmla="*/ 75 h 115"/>
                <a:gd name="T22" fmla="*/ 375 w 402"/>
                <a:gd name="T23" fmla="*/ 54 h 115"/>
                <a:gd name="T24" fmla="*/ 402 w 402"/>
                <a:gd name="T25" fmla="*/ 0 h 11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02" h="115">
                  <a:moveTo>
                    <a:pt x="402" y="0"/>
                  </a:moveTo>
                  <a:lnTo>
                    <a:pt x="384" y="12"/>
                  </a:lnTo>
                  <a:cubicBezTo>
                    <a:pt x="363" y="20"/>
                    <a:pt x="312" y="42"/>
                    <a:pt x="276" y="51"/>
                  </a:cubicBezTo>
                  <a:cubicBezTo>
                    <a:pt x="240" y="60"/>
                    <a:pt x="202" y="65"/>
                    <a:pt x="165" y="66"/>
                  </a:cubicBezTo>
                  <a:cubicBezTo>
                    <a:pt x="128" y="67"/>
                    <a:pt x="76" y="59"/>
                    <a:pt x="51" y="57"/>
                  </a:cubicBezTo>
                  <a:cubicBezTo>
                    <a:pt x="26" y="55"/>
                    <a:pt x="23" y="52"/>
                    <a:pt x="15" y="54"/>
                  </a:cubicBezTo>
                  <a:cubicBezTo>
                    <a:pt x="7" y="56"/>
                    <a:pt x="4" y="63"/>
                    <a:pt x="3" y="69"/>
                  </a:cubicBezTo>
                  <a:cubicBezTo>
                    <a:pt x="2" y="75"/>
                    <a:pt x="0" y="88"/>
                    <a:pt x="9" y="93"/>
                  </a:cubicBezTo>
                  <a:cubicBezTo>
                    <a:pt x="18" y="98"/>
                    <a:pt x="22" y="99"/>
                    <a:pt x="54" y="102"/>
                  </a:cubicBezTo>
                  <a:cubicBezTo>
                    <a:pt x="86" y="105"/>
                    <a:pt x="151" y="115"/>
                    <a:pt x="198" y="111"/>
                  </a:cubicBezTo>
                  <a:cubicBezTo>
                    <a:pt x="245" y="107"/>
                    <a:pt x="307" y="84"/>
                    <a:pt x="336" y="75"/>
                  </a:cubicBezTo>
                  <a:cubicBezTo>
                    <a:pt x="365" y="66"/>
                    <a:pt x="365" y="65"/>
                    <a:pt x="375" y="54"/>
                  </a:cubicBezTo>
                  <a:cubicBezTo>
                    <a:pt x="385" y="43"/>
                    <a:pt x="392" y="26"/>
                    <a:pt x="402" y="0"/>
                  </a:cubicBez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grpSp>
        <p:nvGrpSpPr>
          <p:cNvPr id="1027" name="Group 25"/>
          <p:cNvGrpSpPr>
            <a:grpSpLocks/>
          </p:cNvGrpSpPr>
          <p:nvPr/>
        </p:nvGrpSpPr>
        <p:grpSpPr bwMode="auto">
          <a:xfrm>
            <a:off x="0" y="6180138"/>
            <a:ext cx="9169400" cy="138112"/>
            <a:chOff x="0" y="4032"/>
            <a:chExt cx="5776" cy="87"/>
          </a:xfrm>
        </p:grpSpPr>
        <p:sp>
          <p:nvSpPr>
            <p:cNvPr id="1033" name="Freeform 26"/>
            <p:cNvSpPr>
              <a:spLocks/>
            </p:cNvSpPr>
            <p:nvPr userDrawn="1"/>
          </p:nvSpPr>
          <p:spPr bwMode="auto">
            <a:xfrm>
              <a:off x="4041" y="4047"/>
              <a:ext cx="1735" cy="72"/>
            </a:xfrm>
            <a:custGeom>
              <a:avLst/>
              <a:gdLst>
                <a:gd name="T0" fmla="*/ 165 w 1735"/>
                <a:gd name="T1" fmla="*/ 6 h 72"/>
                <a:gd name="T2" fmla="*/ 450 w 1735"/>
                <a:gd name="T3" fmla="*/ 3 h 72"/>
                <a:gd name="T4" fmla="*/ 714 w 1735"/>
                <a:gd name="T5" fmla="*/ 12 h 72"/>
                <a:gd name="T6" fmla="*/ 957 w 1735"/>
                <a:gd name="T7" fmla="*/ 24 h 72"/>
                <a:gd name="T8" fmla="*/ 1173 w 1735"/>
                <a:gd name="T9" fmla="*/ 24 h 72"/>
                <a:gd name="T10" fmla="*/ 1473 w 1735"/>
                <a:gd name="T11" fmla="*/ 15 h 72"/>
                <a:gd name="T12" fmla="*/ 1617 w 1735"/>
                <a:gd name="T13" fmla="*/ 0 h 72"/>
                <a:gd name="T14" fmla="*/ 1719 w 1735"/>
                <a:gd name="T15" fmla="*/ 15 h 72"/>
                <a:gd name="T16" fmla="*/ 1716 w 1735"/>
                <a:gd name="T17" fmla="*/ 66 h 72"/>
                <a:gd name="T18" fmla="*/ 1632 w 1735"/>
                <a:gd name="T19" fmla="*/ 51 h 72"/>
                <a:gd name="T20" fmla="*/ 1407 w 1735"/>
                <a:gd name="T21" fmla="*/ 51 h 72"/>
                <a:gd name="T22" fmla="*/ 1191 w 1735"/>
                <a:gd name="T23" fmla="*/ 48 h 72"/>
                <a:gd name="T24" fmla="*/ 870 w 1735"/>
                <a:gd name="T25" fmla="*/ 60 h 72"/>
                <a:gd name="T26" fmla="*/ 492 w 1735"/>
                <a:gd name="T27" fmla="*/ 48 h 72"/>
                <a:gd name="T28" fmla="*/ 291 w 1735"/>
                <a:gd name="T29" fmla="*/ 27 h 72"/>
                <a:gd name="T30" fmla="*/ 21 w 1735"/>
                <a:gd name="T31" fmla="*/ 36 h 72"/>
                <a:gd name="T32" fmla="*/ 165 w 1735"/>
                <a:gd name="T33" fmla="*/ 6 h 7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735" h="72">
                  <a:moveTo>
                    <a:pt x="165" y="6"/>
                  </a:moveTo>
                  <a:cubicBezTo>
                    <a:pt x="236" y="1"/>
                    <a:pt x="359" y="2"/>
                    <a:pt x="450" y="3"/>
                  </a:cubicBezTo>
                  <a:cubicBezTo>
                    <a:pt x="541" y="4"/>
                    <a:pt x="630" y="9"/>
                    <a:pt x="714" y="12"/>
                  </a:cubicBezTo>
                  <a:cubicBezTo>
                    <a:pt x="798" y="15"/>
                    <a:pt x="881" y="22"/>
                    <a:pt x="957" y="24"/>
                  </a:cubicBezTo>
                  <a:cubicBezTo>
                    <a:pt x="1033" y="26"/>
                    <a:pt x="1087" y="25"/>
                    <a:pt x="1173" y="24"/>
                  </a:cubicBezTo>
                  <a:cubicBezTo>
                    <a:pt x="1259" y="23"/>
                    <a:pt x="1399" y="19"/>
                    <a:pt x="1473" y="15"/>
                  </a:cubicBezTo>
                  <a:cubicBezTo>
                    <a:pt x="1547" y="11"/>
                    <a:pt x="1576" y="0"/>
                    <a:pt x="1617" y="0"/>
                  </a:cubicBezTo>
                  <a:cubicBezTo>
                    <a:pt x="1658" y="0"/>
                    <a:pt x="1703" y="4"/>
                    <a:pt x="1719" y="15"/>
                  </a:cubicBezTo>
                  <a:cubicBezTo>
                    <a:pt x="1735" y="26"/>
                    <a:pt x="1730" y="60"/>
                    <a:pt x="1716" y="66"/>
                  </a:cubicBezTo>
                  <a:cubicBezTo>
                    <a:pt x="1702" y="72"/>
                    <a:pt x="1683" y="53"/>
                    <a:pt x="1632" y="51"/>
                  </a:cubicBezTo>
                  <a:cubicBezTo>
                    <a:pt x="1581" y="49"/>
                    <a:pt x="1480" y="51"/>
                    <a:pt x="1407" y="51"/>
                  </a:cubicBezTo>
                  <a:cubicBezTo>
                    <a:pt x="1334" y="51"/>
                    <a:pt x="1280" y="47"/>
                    <a:pt x="1191" y="48"/>
                  </a:cubicBezTo>
                  <a:cubicBezTo>
                    <a:pt x="1102" y="49"/>
                    <a:pt x="986" y="60"/>
                    <a:pt x="870" y="60"/>
                  </a:cubicBezTo>
                  <a:cubicBezTo>
                    <a:pt x="754" y="60"/>
                    <a:pt x="588" y="53"/>
                    <a:pt x="492" y="48"/>
                  </a:cubicBezTo>
                  <a:cubicBezTo>
                    <a:pt x="396" y="43"/>
                    <a:pt x="369" y="29"/>
                    <a:pt x="291" y="27"/>
                  </a:cubicBezTo>
                  <a:cubicBezTo>
                    <a:pt x="213" y="25"/>
                    <a:pt x="42" y="39"/>
                    <a:pt x="21" y="36"/>
                  </a:cubicBezTo>
                  <a:cubicBezTo>
                    <a:pt x="0" y="33"/>
                    <a:pt x="94" y="11"/>
                    <a:pt x="165" y="6"/>
                  </a:cubicBez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34" name="Freeform 27"/>
            <p:cNvSpPr>
              <a:spLocks/>
            </p:cNvSpPr>
            <p:nvPr userDrawn="1"/>
          </p:nvSpPr>
          <p:spPr bwMode="auto">
            <a:xfrm>
              <a:off x="1727" y="4038"/>
              <a:ext cx="2655" cy="60"/>
            </a:xfrm>
            <a:custGeom>
              <a:avLst/>
              <a:gdLst>
                <a:gd name="T0" fmla="*/ 2641 w 2655"/>
                <a:gd name="T1" fmla="*/ 6 h 60"/>
                <a:gd name="T2" fmla="*/ 2620 w 2655"/>
                <a:gd name="T3" fmla="*/ 30 h 60"/>
                <a:gd name="T4" fmla="*/ 2368 w 2655"/>
                <a:gd name="T5" fmla="*/ 45 h 60"/>
                <a:gd name="T6" fmla="*/ 2023 w 2655"/>
                <a:gd name="T7" fmla="*/ 60 h 60"/>
                <a:gd name="T8" fmla="*/ 1786 w 2655"/>
                <a:gd name="T9" fmla="*/ 48 h 60"/>
                <a:gd name="T10" fmla="*/ 1525 w 2655"/>
                <a:gd name="T11" fmla="*/ 36 h 60"/>
                <a:gd name="T12" fmla="*/ 1195 w 2655"/>
                <a:gd name="T13" fmla="*/ 45 h 60"/>
                <a:gd name="T14" fmla="*/ 817 w 2655"/>
                <a:gd name="T15" fmla="*/ 39 h 60"/>
                <a:gd name="T16" fmla="*/ 499 w 2655"/>
                <a:gd name="T17" fmla="*/ 27 h 60"/>
                <a:gd name="T18" fmla="*/ 136 w 2655"/>
                <a:gd name="T19" fmla="*/ 39 h 60"/>
                <a:gd name="T20" fmla="*/ 10 w 2655"/>
                <a:gd name="T21" fmla="*/ 33 h 60"/>
                <a:gd name="T22" fmla="*/ 76 w 2655"/>
                <a:gd name="T23" fmla="*/ 24 h 60"/>
                <a:gd name="T24" fmla="*/ 310 w 2655"/>
                <a:gd name="T25" fmla="*/ 18 h 60"/>
                <a:gd name="T26" fmla="*/ 544 w 2655"/>
                <a:gd name="T27" fmla="*/ 0 h 60"/>
                <a:gd name="T28" fmla="*/ 853 w 2655"/>
                <a:gd name="T29" fmla="*/ 21 h 60"/>
                <a:gd name="T30" fmla="*/ 1114 w 2655"/>
                <a:gd name="T31" fmla="*/ 21 h 60"/>
                <a:gd name="T32" fmla="*/ 1399 w 2655"/>
                <a:gd name="T33" fmla="*/ 3 h 60"/>
                <a:gd name="T34" fmla="*/ 1588 w 2655"/>
                <a:gd name="T35" fmla="*/ 9 h 60"/>
                <a:gd name="T36" fmla="*/ 1807 w 2655"/>
                <a:gd name="T37" fmla="*/ 21 h 60"/>
                <a:gd name="T38" fmla="*/ 2035 w 2655"/>
                <a:gd name="T39" fmla="*/ 12 h 60"/>
                <a:gd name="T40" fmla="*/ 2290 w 2655"/>
                <a:gd name="T41" fmla="*/ 18 h 60"/>
                <a:gd name="T42" fmla="*/ 2596 w 2655"/>
                <a:gd name="T43" fmla="*/ 3 h 60"/>
                <a:gd name="T44" fmla="*/ 2641 w 2655"/>
                <a:gd name="T45" fmla="*/ 6 h 6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655" h="60">
                  <a:moveTo>
                    <a:pt x="2641" y="6"/>
                  </a:moveTo>
                  <a:lnTo>
                    <a:pt x="2620" y="30"/>
                  </a:lnTo>
                  <a:cubicBezTo>
                    <a:pt x="2575" y="36"/>
                    <a:pt x="2467" y="40"/>
                    <a:pt x="2368" y="45"/>
                  </a:cubicBezTo>
                  <a:cubicBezTo>
                    <a:pt x="2269" y="50"/>
                    <a:pt x="2120" y="60"/>
                    <a:pt x="2023" y="60"/>
                  </a:cubicBezTo>
                  <a:cubicBezTo>
                    <a:pt x="1926" y="60"/>
                    <a:pt x="1869" y="52"/>
                    <a:pt x="1786" y="48"/>
                  </a:cubicBezTo>
                  <a:cubicBezTo>
                    <a:pt x="1703" y="44"/>
                    <a:pt x="1623" y="36"/>
                    <a:pt x="1525" y="36"/>
                  </a:cubicBezTo>
                  <a:cubicBezTo>
                    <a:pt x="1427" y="36"/>
                    <a:pt x="1313" y="44"/>
                    <a:pt x="1195" y="45"/>
                  </a:cubicBezTo>
                  <a:cubicBezTo>
                    <a:pt x="1077" y="46"/>
                    <a:pt x="933" y="42"/>
                    <a:pt x="817" y="39"/>
                  </a:cubicBezTo>
                  <a:cubicBezTo>
                    <a:pt x="701" y="36"/>
                    <a:pt x="612" y="27"/>
                    <a:pt x="499" y="27"/>
                  </a:cubicBezTo>
                  <a:cubicBezTo>
                    <a:pt x="386" y="27"/>
                    <a:pt x="217" y="38"/>
                    <a:pt x="136" y="39"/>
                  </a:cubicBezTo>
                  <a:cubicBezTo>
                    <a:pt x="55" y="40"/>
                    <a:pt x="20" y="36"/>
                    <a:pt x="10" y="33"/>
                  </a:cubicBezTo>
                  <a:cubicBezTo>
                    <a:pt x="0" y="30"/>
                    <a:pt x="26" y="27"/>
                    <a:pt x="76" y="24"/>
                  </a:cubicBezTo>
                  <a:cubicBezTo>
                    <a:pt x="126" y="21"/>
                    <a:pt x="232" y="22"/>
                    <a:pt x="310" y="18"/>
                  </a:cubicBezTo>
                  <a:cubicBezTo>
                    <a:pt x="388" y="14"/>
                    <a:pt x="454" y="0"/>
                    <a:pt x="544" y="0"/>
                  </a:cubicBezTo>
                  <a:cubicBezTo>
                    <a:pt x="634" y="0"/>
                    <a:pt x="758" y="18"/>
                    <a:pt x="853" y="21"/>
                  </a:cubicBezTo>
                  <a:cubicBezTo>
                    <a:pt x="948" y="24"/>
                    <a:pt x="1023" y="24"/>
                    <a:pt x="1114" y="21"/>
                  </a:cubicBezTo>
                  <a:cubicBezTo>
                    <a:pt x="1205" y="18"/>
                    <a:pt x="1320" y="5"/>
                    <a:pt x="1399" y="3"/>
                  </a:cubicBezTo>
                  <a:cubicBezTo>
                    <a:pt x="1478" y="1"/>
                    <a:pt x="1520" y="6"/>
                    <a:pt x="1588" y="9"/>
                  </a:cubicBezTo>
                  <a:cubicBezTo>
                    <a:pt x="1656" y="12"/>
                    <a:pt x="1733" y="21"/>
                    <a:pt x="1807" y="21"/>
                  </a:cubicBezTo>
                  <a:cubicBezTo>
                    <a:pt x="1881" y="21"/>
                    <a:pt x="1955" y="12"/>
                    <a:pt x="2035" y="12"/>
                  </a:cubicBezTo>
                  <a:cubicBezTo>
                    <a:pt x="2115" y="12"/>
                    <a:pt x="2197" y="19"/>
                    <a:pt x="2290" y="18"/>
                  </a:cubicBezTo>
                  <a:cubicBezTo>
                    <a:pt x="2383" y="17"/>
                    <a:pt x="2537" y="5"/>
                    <a:pt x="2596" y="3"/>
                  </a:cubicBezTo>
                  <a:cubicBezTo>
                    <a:pt x="2655" y="1"/>
                    <a:pt x="2651" y="3"/>
                    <a:pt x="2641" y="6"/>
                  </a:cubicBez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35" name="Freeform 28"/>
            <p:cNvSpPr>
              <a:spLocks/>
            </p:cNvSpPr>
            <p:nvPr userDrawn="1"/>
          </p:nvSpPr>
          <p:spPr bwMode="auto">
            <a:xfrm>
              <a:off x="0" y="4032"/>
              <a:ext cx="2041" cy="62"/>
            </a:xfrm>
            <a:custGeom>
              <a:avLst/>
              <a:gdLst>
                <a:gd name="T0" fmla="*/ 1893 w 2041"/>
                <a:gd name="T1" fmla="*/ 39 h 62"/>
                <a:gd name="T2" fmla="*/ 1578 w 2041"/>
                <a:gd name="T3" fmla="*/ 45 h 62"/>
                <a:gd name="T4" fmla="*/ 1011 w 2041"/>
                <a:gd name="T5" fmla="*/ 60 h 62"/>
                <a:gd name="T6" fmla="*/ 438 w 2041"/>
                <a:gd name="T7" fmla="*/ 57 h 62"/>
                <a:gd name="T8" fmla="*/ 0 w 2041"/>
                <a:gd name="T9" fmla="*/ 36 h 62"/>
                <a:gd name="T10" fmla="*/ 0 w 2041"/>
                <a:gd name="T11" fmla="*/ 3 h 62"/>
                <a:gd name="T12" fmla="*/ 210 w 2041"/>
                <a:gd name="T13" fmla="*/ 18 h 62"/>
                <a:gd name="T14" fmla="*/ 474 w 2041"/>
                <a:gd name="T15" fmla="*/ 21 h 62"/>
                <a:gd name="T16" fmla="*/ 678 w 2041"/>
                <a:gd name="T17" fmla="*/ 9 h 62"/>
                <a:gd name="T18" fmla="*/ 897 w 2041"/>
                <a:gd name="T19" fmla="*/ 9 h 62"/>
                <a:gd name="T20" fmla="*/ 1167 w 2041"/>
                <a:gd name="T21" fmla="*/ 30 h 62"/>
                <a:gd name="T22" fmla="*/ 1500 w 2041"/>
                <a:gd name="T23" fmla="*/ 24 h 62"/>
                <a:gd name="T24" fmla="*/ 1758 w 2041"/>
                <a:gd name="T25" fmla="*/ 3 h 62"/>
                <a:gd name="T26" fmla="*/ 1938 w 2041"/>
                <a:gd name="T27" fmla="*/ 18 h 62"/>
                <a:gd name="T28" fmla="*/ 2034 w 2041"/>
                <a:gd name="T29" fmla="*/ 33 h 62"/>
                <a:gd name="T30" fmla="*/ 1893 w 2041"/>
                <a:gd name="T31" fmla="*/ 39 h 6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041" h="62">
                  <a:moveTo>
                    <a:pt x="1893" y="39"/>
                  </a:moveTo>
                  <a:cubicBezTo>
                    <a:pt x="1817" y="41"/>
                    <a:pt x="1725" y="42"/>
                    <a:pt x="1578" y="45"/>
                  </a:cubicBezTo>
                  <a:cubicBezTo>
                    <a:pt x="1431" y="48"/>
                    <a:pt x="1201" y="58"/>
                    <a:pt x="1011" y="60"/>
                  </a:cubicBezTo>
                  <a:cubicBezTo>
                    <a:pt x="821" y="62"/>
                    <a:pt x="606" y="61"/>
                    <a:pt x="438" y="57"/>
                  </a:cubicBezTo>
                  <a:cubicBezTo>
                    <a:pt x="270" y="53"/>
                    <a:pt x="73" y="45"/>
                    <a:pt x="0" y="36"/>
                  </a:cubicBezTo>
                  <a:lnTo>
                    <a:pt x="0" y="3"/>
                  </a:lnTo>
                  <a:cubicBezTo>
                    <a:pt x="35" y="0"/>
                    <a:pt x="131" y="15"/>
                    <a:pt x="210" y="18"/>
                  </a:cubicBezTo>
                  <a:cubicBezTo>
                    <a:pt x="289" y="21"/>
                    <a:pt x="396" y="22"/>
                    <a:pt x="474" y="21"/>
                  </a:cubicBezTo>
                  <a:cubicBezTo>
                    <a:pt x="552" y="20"/>
                    <a:pt x="608" y="11"/>
                    <a:pt x="678" y="9"/>
                  </a:cubicBezTo>
                  <a:cubicBezTo>
                    <a:pt x="748" y="7"/>
                    <a:pt x="816" y="6"/>
                    <a:pt x="897" y="9"/>
                  </a:cubicBezTo>
                  <a:cubicBezTo>
                    <a:pt x="978" y="12"/>
                    <a:pt x="1067" y="28"/>
                    <a:pt x="1167" y="30"/>
                  </a:cubicBezTo>
                  <a:cubicBezTo>
                    <a:pt x="1267" y="32"/>
                    <a:pt x="1402" y="28"/>
                    <a:pt x="1500" y="24"/>
                  </a:cubicBezTo>
                  <a:cubicBezTo>
                    <a:pt x="1598" y="20"/>
                    <a:pt x="1685" y="4"/>
                    <a:pt x="1758" y="3"/>
                  </a:cubicBezTo>
                  <a:cubicBezTo>
                    <a:pt x="1831" y="2"/>
                    <a:pt x="1892" y="13"/>
                    <a:pt x="1938" y="18"/>
                  </a:cubicBezTo>
                  <a:cubicBezTo>
                    <a:pt x="1984" y="23"/>
                    <a:pt x="2041" y="30"/>
                    <a:pt x="2034" y="33"/>
                  </a:cubicBezTo>
                  <a:cubicBezTo>
                    <a:pt x="2027" y="36"/>
                    <a:pt x="1969" y="37"/>
                    <a:pt x="1893" y="39"/>
                  </a:cubicBez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sp>
        <p:nvSpPr>
          <p:cNvPr id="1028" name="Rectangle 29"/>
          <p:cNvSpPr>
            <a:spLocks noGrp="1" noChangeArrowheads="1"/>
          </p:cNvSpPr>
          <p:nvPr>
            <p:ph type="title"/>
          </p:nvPr>
        </p:nvSpPr>
        <p:spPr bwMode="auto">
          <a:xfrm>
            <a:off x="713005" y="138113"/>
            <a:ext cx="7772400" cy="70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dirty="0" smtClean="0"/>
              <a:t>Click to edit Master title style</a:t>
            </a:r>
          </a:p>
        </p:txBody>
      </p:sp>
      <p:sp>
        <p:nvSpPr>
          <p:cNvPr id="1029" name="Rectangle 30"/>
          <p:cNvSpPr>
            <a:spLocks noGrp="1" noChangeArrowheads="1"/>
          </p:cNvSpPr>
          <p:nvPr>
            <p:ph type="body" idx="1"/>
          </p:nvPr>
        </p:nvSpPr>
        <p:spPr bwMode="auto">
          <a:xfrm>
            <a:off x="685800" y="1066800"/>
            <a:ext cx="77724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103" name="Rectangle 31"/>
          <p:cNvSpPr>
            <a:spLocks noGrp="1" noChangeArrowheads="1"/>
          </p:cNvSpPr>
          <p:nvPr>
            <p:ph type="dt" sz="half" idx="2"/>
          </p:nvPr>
        </p:nvSpPr>
        <p:spPr bwMode="auto">
          <a:xfrm>
            <a:off x="665163" y="6367463"/>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pPr>
              <a:defRPr/>
            </a:pPr>
            <a:endParaRPr lang="en-US"/>
          </a:p>
        </p:txBody>
      </p:sp>
      <p:sp>
        <p:nvSpPr>
          <p:cNvPr id="3104" name="Rectangle 32"/>
          <p:cNvSpPr>
            <a:spLocks noGrp="1" noChangeArrowheads="1"/>
          </p:cNvSpPr>
          <p:nvPr>
            <p:ph type="ftr" sz="quarter" idx="3"/>
          </p:nvPr>
        </p:nvSpPr>
        <p:spPr bwMode="auto">
          <a:xfrm>
            <a:off x="3103563" y="6367463"/>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pPr>
              <a:defRPr/>
            </a:pPr>
            <a:endParaRPr lang="en-US"/>
          </a:p>
        </p:txBody>
      </p:sp>
      <p:sp>
        <p:nvSpPr>
          <p:cNvPr id="3105" name="Rectangle 33"/>
          <p:cNvSpPr>
            <a:spLocks noGrp="1" noChangeArrowheads="1"/>
          </p:cNvSpPr>
          <p:nvPr>
            <p:ph type="sldNum" sz="quarter" idx="4"/>
          </p:nvPr>
        </p:nvSpPr>
        <p:spPr bwMode="auto">
          <a:xfrm>
            <a:off x="6532563" y="6367463"/>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a:defRPr/>
            </a:pPr>
            <a:fld id="{6BD59D1D-8687-41DD-9A85-67B1F2A6D04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8"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ahoma" pitchFamily="34" charset="0"/>
        </a:defRPr>
      </a:lvl2pPr>
      <a:lvl3pPr algn="ctr" rtl="0" eaLnBrk="0" fontAlgn="base" hangingPunct="0">
        <a:spcBef>
          <a:spcPct val="0"/>
        </a:spcBef>
        <a:spcAft>
          <a:spcPct val="0"/>
        </a:spcAft>
        <a:defRPr sz="4400">
          <a:solidFill>
            <a:schemeClr val="tx2"/>
          </a:solidFill>
          <a:latin typeface="Tahoma" pitchFamily="34" charset="0"/>
        </a:defRPr>
      </a:lvl3pPr>
      <a:lvl4pPr algn="ctr" rtl="0" eaLnBrk="0" fontAlgn="base" hangingPunct="0">
        <a:spcBef>
          <a:spcPct val="0"/>
        </a:spcBef>
        <a:spcAft>
          <a:spcPct val="0"/>
        </a:spcAft>
        <a:defRPr sz="4400">
          <a:solidFill>
            <a:schemeClr val="tx2"/>
          </a:solidFill>
          <a:latin typeface="Tahoma" pitchFamily="34" charset="0"/>
        </a:defRPr>
      </a:lvl4pPr>
      <a:lvl5pPr algn="ctr" rtl="0" eaLnBrk="0" fontAlgn="base" hangingPunct="0">
        <a:spcBef>
          <a:spcPct val="0"/>
        </a:spcBef>
        <a:spcAft>
          <a:spcPct val="0"/>
        </a:spcAft>
        <a:defRPr sz="4400">
          <a:solidFill>
            <a:schemeClr val="tx2"/>
          </a:solidFill>
          <a:latin typeface="Tahoma" pitchFamily="34" charset="0"/>
        </a:defRPr>
      </a:lvl5pPr>
      <a:lvl6pPr marL="457200" algn="ctr" rtl="0" fontAlgn="base">
        <a:spcBef>
          <a:spcPct val="0"/>
        </a:spcBef>
        <a:spcAft>
          <a:spcPct val="0"/>
        </a:spcAft>
        <a:defRPr sz="4400">
          <a:solidFill>
            <a:schemeClr val="tx2"/>
          </a:solidFill>
          <a:latin typeface="Tahoma" pitchFamily="34" charset="0"/>
        </a:defRPr>
      </a:lvl6pPr>
      <a:lvl7pPr marL="914400" algn="ctr" rtl="0" fontAlgn="base">
        <a:spcBef>
          <a:spcPct val="0"/>
        </a:spcBef>
        <a:spcAft>
          <a:spcPct val="0"/>
        </a:spcAft>
        <a:defRPr sz="4400">
          <a:solidFill>
            <a:schemeClr val="tx2"/>
          </a:solidFill>
          <a:latin typeface="Tahoma" pitchFamily="34" charset="0"/>
        </a:defRPr>
      </a:lvl7pPr>
      <a:lvl8pPr marL="1371600" algn="ctr" rtl="0" fontAlgn="base">
        <a:spcBef>
          <a:spcPct val="0"/>
        </a:spcBef>
        <a:spcAft>
          <a:spcPct val="0"/>
        </a:spcAft>
        <a:defRPr sz="4400">
          <a:solidFill>
            <a:schemeClr val="tx2"/>
          </a:solidFill>
          <a:latin typeface="Tahoma" pitchFamily="34" charset="0"/>
        </a:defRPr>
      </a:lvl8pPr>
      <a:lvl9pPr marL="1828800" algn="ctr"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SzPct val="90000"/>
        <a:buBlip>
          <a:blip r:embed="rId14"/>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80000"/>
        <a:buBlip>
          <a:blip r:embed="rId15"/>
        </a:buBlip>
        <a:defRPr sz="2800">
          <a:solidFill>
            <a:schemeClr val="tx1"/>
          </a:solidFill>
          <a:latin typeface="+mn-lt"/>
        </a:defRPr>
      </a:lvl2pPr>
      <a:lvl3pPr marL="1143000" indent="-228600" algn="l" rtl="0" eaLnBrk="0" fontAlgn="base" hangingPunct="0">
        <a:spcBef>
          <a:spcPct val="20000"/>
        </a:spcBef>
        <a:spcAft>
          <a:spcPct val="0"/>
        </a:spcAft>
        <a:buSzPct val="70000"/>
        <a:buBlip>
          <a:blip r:embed="rId16"/>
        </a:buBlip>
        <a:defRPr sz="2400">
          <a:solidFill>
            <a:schemeClr val="tx1"/>
          </a:solidFill>
          <a:latin typeface="+mn-lt"/>
        </a:defRPr>
      </a:lvl3pPr>
      <a:lvl4pPr marL="1600200" indent="-228600" algn="l" rtl="0" eaLnBrk="0" fontAlgn="base" hangingPunct="0">
        <a:spcBef>
          <a:spcPct val="20000"/>
        </a:spcBef>
        <a:spcAft>
          <a:spcPct val="0"/>
        </a:spcAft>
        <a:buSzPct val="70000"/>
        <a:buBlip>
          <a:blip r:embed="rId17"/>
        </a:buBlip>
        <a:defRPr sz="2000">
          <a:solidFill>
            <a:schemeClr val="tx1"/>
          </a:solidFill>
          <a:latin typeface="+mn-lt"/>
        </a:defRPr>
      </a:lvl4pPr>
      <a:lvl5pPr marL="2057400" indent="-228600" algn="l" rtl="0" eaLnBrk="0" fontAlgn="base" hangingPunct="0">
        <a:spcBef>
          <a:spcPct val="20000"/>
        </a:spcBef>
        <a:spcAft>
          <a:spcPct val="0"/>
        </a:spcAft>
        <a:buSzPct val="70000"/>
        <a:buBlip>
          <a:blip r:embed="rId18"/>
        </a:buBlip>
        <a:defRPr sz="2000">
          <a:solidFill>
            <a:schemeClr val="tx1"/>
          </a:solidFill>
          <a:latin typeface="+mn-lt"/>
        </a:defRPr>
      </a:lvl5pPr>
      <a:lvl6pPr marL="2514600" indent="-228600" algn="l" rtl="0" fontAlgn="base">
        <a:spcBef>
          <a:spcPct val="20000"/>
        </a:spcBef>
        <a:spcAft>
          <a:spcPct val="0"/>
        </a:spcAft>
        <a:buSzPct val="70000"/>
        <a:buBlip>
          <a:blip r:embed="rId18"/>
        </a:buBlip>
        <a:defRPr sz="2000">
          <a:solidFill>
            <a:schemeClr val="tx1"/>
          </a:solidFill>
          <a:latin typeface="+mn-lt"/>
        </a:defRPr>
      </a:lvl6pPr>
      <a:lvl7pPr marL="2971800" indent="-228600" algn="l" rtl="0" fontAlgn="base">
        <a:spcBef>
          <a:spcPct val="20000"/>
        </a:spcBef>
        <a:spcAft>
          <a:spcPct val="0"/>
        </a:spcAft>
        <a:buSzPct val="70000"/>
        <a:buBlip>
          <a:blip r:embed="rId18"/>
        </a:buBlip>
        <a:defRPr sz="2000">
          <a:solidFill>
            <a:schemeClr val="tx1"/>
          </a:solidFill>
          <a:latin typeface="+mn-lt"/>
        </a:defRPr>
      </a:lvl7pPr>
      <a:lvl8pPr marL="3429000" indent="-228600" algn="l" rtl="0" fontAlgn="base">
        <a:spcBef>
          <a:spcPct val="20000"/>
        </a:spcBef>
        <a:spcAft>
          <a:spcPct val="0"/>
        </a:spcAft>
        <a:buSzPct val="70000"/>
        <a:buBlip>
          <a:blip r:embed="rId18"/>
        </a:buBlip>
        <a:defRPr sz="2000">
          <a:solidFill>
            <a:schemeClr val="tx1"/>
          </a:solidFill>
          <a:latin typeface="+mn-lt"/>
        </a:defRPr>
      </a:lvl8pPr>
      <a:lvl9pPr marL="3886200" indent="-228600" algn="l" rtl="0" fontAlgn="base">
        <a:spcBef>
          <a:spcPct val="20000"/>
        </a:spcBef>
        <a:spcAft>
          <a:spcPct val="0"/>
        </a:spcAft>
        <a:buSzPct val="70000"/>
        <a:buBlip>
          <a:blip r:embed="rId18"/>
        </a:buBlip>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533400"/>
            <a:ext cx="7772400" cy="1143000"/>
          </a:xfrm>
        </p:spPr>
        <p:txBody>
          <a:bodyPr/>
          <a:lstStyle/>
          <a:p>
            <a:pPr eaLnBrk="1" hangingPunct="1"/>
            <a:r>
              <a:rPr lang="en-US" dirty="0" smtClean="0"/>
              <a:t>Capital Structure and </a:t>
            </a:r>
            <a:r>
              <a:rPr lang="en-US" dirty="0" smtClean="0"/>
              <a:t>Operational </a:t>
            </a:r>
            <a:r>
              <a:rPr lang="en-US" dirty="0" smtClean="0"/>
              <a:t>Strategy</a:t>
            </a:r>
          </a:p>
        </p:txBody>
      </p:sp>
      <p:sp>
        <p:nvSpPr>
          <p:cNvPr id="3075" name="Text Box 8"/>
          <p:cNvSpPr txBox="1">
            <a:spLocks noChangeArrowheads="1"/>
          </p:cNvSpPr>
          <p:nvPr/>
        </p:nvSpPr>
        <p:spPr bwMode="auto">
          <a:xfrm>
            <a:off x="2514600" y="2901950"/>
            <a:ext cx="4419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sz="3600">
                <a:latin typeface="Tahoma" pitchFamily="34" charset="0"/>
                <a:cs typeface="Tahoma" pitchFamily="34" charset="0"/>
              </a:rPr>
              <a:t>P.V. Viswanath</a:t>
            </a:r>
          </a:p>
        </p:txBody>
      </p:sp>
      <p:sp>
        <p:nvSpPr>
          <p:cNvPr id="3076" name="Rectangle 9"/>
          <p:cNvSpPr>
            <a:spLocks noChangeArrowheads="1"/>
          </p:cNvSpPr>
          <p:nvPr/>
        </p:nvSpPr>
        <p:spPr bwMode="auto">
          <a:xfrm>
            <a:off x="1143000" y="5029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ctr"/>
            <a:r>
              <a:rPr lang="en-US" sz="4000" dirty="0">
                <a:solidFill>
                  <a:schemeClr val="tx2"/>
                </a:solidFill>
                <a:latin typeface="Tahoma" pitchFamily="34" charset="0"/>
              </a:rPr>
              <a:t>Financial Theory </a:t>
            </a:r>
          </a:p>
          <a:p>
            <a:pPr algn="ctr"/>
            <a:r>
              <a:rPr lang="en-US" dirty="0">
                <a:solidFill>
                  <a:schemeClr val="tx2"/>
                </a:solidFill>
                <a:latin typeface="Tahoma" pitchFamily="34" charset="0"/>
              </a:rPr>
              <a:t>and </a:t>
            </a:r>
          </a:p>
          <a:p>
            <a:pPr algn="ctr"/>
            <a:r>
              <a:rPr lang="en-US" sz="4000" dirty="0">
                <a:solidFill>
                  <a:schemeClr val="tx2"/>
                </a:solidFill>
                <a:latin typeface="Tahoma" pitchFamily="34" charset="0"/>
              </a:rPr>
              <a:t>Strategic Decision-Making</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38113"/>
            <a:ext cx="8333005" cy="700087"/>
          </a:xfrm>
        </p:spPr>
        <p:txBody>
          <a:bodyPr/>
          <a:lstStyle/>
          <a:p>
            <a:r>
              <a:rPr lang="en-US" dirty="0" smtClean="0"/>
              <a:t>Capital Structure and Suppliers</a:t>
            </a:r>
            <a:endParaRPr lang="en-US" dirty="0"/>
          </a:p>
        </p:txBody>
      </p:sp>
      <p:sp>
        <p:nvSpPr>
          <p:cNvPr id="3" name="Content Placeholder 2"/>
          <p:cNvSpPr>
            <a:spLocks noGrp="1"/>
          </p:cNvSpPr>
          <p:nvPr>
            <p:ph idx="1"/>
          </p:nvPr>
        </p:nvSpPr>
        <p:spPr>
          <a:xfrm>
            <a:off x="685800" y="1066800"/>
            <a:ext cx="8305800" cy="5029200"/>
          </a:xfrm>
        </p:spPr>
        <p:txBody>
          <a:bodyPr>
            <a:normAutofit fontScale="70000" lnSpcReduction="20000"/>
          </a:bodyPr>
          <a:lstStyle/>
          <a:p>
            <a:r>
              <a:rPr lang="en-US" dirty="0"/>
              <a:t>Kimberley Blanton’s article in The Boston Globe on Thursday December 4, 1997 (City Edition) cites: “… the Chapter 11 filing in US Bankruptcy Court in Boston by Waltham-based Molten Metal was triggered when suppliers refused to extend additional credit to the company, which had already slowed payment of its bills</a:t>
            </a:r>
            <a:r>
              <a:rPr lang="en-US" dirty="0" smtClean="0"/>
              <a:t>.”</a:t>
            </a:r>
          </a:p>
          <a:p>
            <a:r>
              <a:rPr lang="en-US" dirty="0" smtClean="0"/>
              <a:t>Molina and </a:t>
            </a:r>
            <a:r>
              <a:rPr lang="en-US" dirty="0" err="1" smtClean="0"/>
              <a:t>Preve</a:t>
            </a:r>
            <a:r>
              <a:rPr lang="en-US" dirty="0" smtClean="0"/>
              <a:t> also find that retailers are forced to reduce their dependence on trade credit in times of financial distress.</a:t>
            </a:r>
            <a:endParaRPr lang="en-US" dirty="0"/>
          </a:p>
          <a:p>
            <a:r>
              <a:rPr lang="en-US" dirty="0" smtClean="0"/>
              <a:t>Clearly financial </a:t>
            </a:r>
            <a:r>
              <a:rPr lang="en-US" dirty="0"/>
              <a:t>distress can impact on a firm’s relations with suppliers.</a:t>
            </a:r>
          </a:p>
          <a:p>
            <a:r>
              <a:rPr lang="en-US" dirty="0" smtClean="0"/>
              <a:t>It is obvious that financial </a:t>
            </a:r>
            <a:r>
              <a:rPr lang="en-US" dirty="0"/>
              <a:t>distress has a lot to do with a firm’s choice of financial leverage.  The greater the debt in the firm’s capital structure, the greater the likelihood of financial distress.  </a:t>
            </a:r>
          </a:p>
          <a:p>
            <a:r>
              <a:rPr lang="en-US" dirty="0"/>
              <a:t>Suppliers are likely to look at these factors in deciding on the terms to grant their customers.  A savvy firm can use its financial stability to bargain for better credit terms</a:t>
            </a:r>
            <a:r>
              <a:rPr lang="en-US" dirty="0" smtClean="0"/>
              <a:t>.</a:t>
            </a:r>
            <a:endParaRPr lang="en-US" dirty="0"/>
          </a:p>
        </p:txBody>
      </p:sp>
      <p:sp>
        <p:nvSpPr>
          <p:cNvPr id="4" name="Rectangle 3"/>
          <p:cNvSpPr/>
          <p:nvPr/>
        </p:nvSpPr>
        <p:spPr>
          <a:xfrm>
            <a:off x="381000" y="6248400"/>
            <a:ext cx="8458200" cy="338554"/>
          </a:xfrm>
          <a:prstGeom prst="rect">
            <a:avLst/>
          </a:prstGeom>
        </p:spPr>
        <p:txBody>
          <a:bodyPr wrap="square">
            <a:spAutoFit/>
          </a:bodyPr>
          <a:lstStyle/>
          <a:p>
            <a:r>
              <a:rPr lang="en-US" sz="1600" dirty="0"/>
              <a:t>An Empirical Analysis of the Effect of </a:t>
            </a:r>
            <a:r>
              <a:rPr lang="en-US" sz="1600" dirty="0" smtClean="0"/>
              <a:t>Financial Distress </a:t>
            </a:r>
            <a:r>
              <a:rPr lang="en-US" sz="1600" dirty="0"/>
              <a:t>on Trade </a:t>
            </a:r>
            <a:r>
              <a:rPr lang="en-US" sz="1600" dirty="0" smtClean="0"/>
              <a:t>Credit, Molina and </a:t>
            </a:r>
            <a:r>
              <a:rPr lang="en-US" sz="1600" dirty="0" err="1" smtClean="0"/>
              <a:t>Preve</a:t>
            </a:r>
            <a:r>
              <a:rPr lang="en-US" sz="1600" dirty="0" smtClean="0"/>
              <a:t>, 2007</a:t>
            </a:r>
            <a:endParaRPr lang="en-US" sz="1600" dirty="0"/>
          </a:p>
        </p:txBody>
      </p:sp>
    </p:spTree>
    <p:extLst>
      <p:ext uri="{BB962C8B-B14F-4D97-AF65-F5344CB8AC3E}">
        <p14:creationId xmlns:p14="http://schemas.microsoft.com/office/powerpoint/2010/main" val="33081874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14400"/>
            <a:ext cx="8686800" cy="5638800"/>
          </a:xfrm>
        </p:spPr>
        <p:txBody>
          <a:bodyPr>
            <a:normAutofit fontScale="77500" lnSpcReduction="20000"/>
          </a:bodyPr>
          <a:lstStyle/>
          <a:p>
            <a:r>
              <a:rPr lang="en-US" dirty="0" smtClean="0"/>
              <a:t>A highly leveraged firm is more likely to go bankrupt and a bankrupt firm is more likely to be liquidated.</a:t>
            </a:r>
          </a:p>
          <a:p>
            <a:r>
              <a:rPr lang="en-US" dirty="0" smtClean="0"/>
              <a:t>Highly levered firms have a greater tendency to lay off workers and reduce employment in response to a short-term reduction in demand.</a:t>
            </a:r>
          </a:p>
          <a:p>
            <a:r>
              <a:rPr lang="en-US" dirty="0" smtClean="0"/>
              <a:t>A firm with less onerous debt obligations may be willing to maintain high employment when times are bad, in order to reduce the future costs of hiring and retraining workers when demand increases.  That is, this is the first-best optimum.</a:t>
            </a:r>
          </a:p>
          <a:p>
            <a:r>
              <a:rPr lang="en-US" dirty="0" smtClean="0"/>
              <a:t>However, a more highly levered firm may be forced to cut costs by laying off workers to meet its debt obligations.</a:t>
            </a:r>
          </a:p>
          <a:p>
            <a:r>
              <a:rPr lang="en-US" dirty="0" smtClean="0"/>
              <a:t>It cannot raise funds even to fund carrying unnecessary workers short-term because levered firms have perverse incentives, as we have seen.  Levered firms that are close to financial distress are likely to be myopic in their investments.</a:t>
            </a:r>
            <a:endParaRPr lang="en-US" dirty="0"/>
          </a:p>
        </p:txBody>
      </p:sp>
      <p:sp>
        <p:nvSpPr>
          <p:cNvPr id="4" name="Title 1"/>
          <p:cNvSpPr>
            <a:spLocks noGrp="1"/>
          </p:cNvSpPr>
          <p:nvPr>
            <p:ph type="title"/>
          </p:nvPr>
        </p:nvSpPr>
        <p:spPr>
          <a:xfrm>
            <a:off x="533400" y="152400"/>
            <a:ext cx="8534400" cy="685800"/>
          </a:xfrm>
        </p:spPr>
        <p:txBody>
          <a:bodyPr/>
          <a:lstStyle/>
          <a:p>
            <a:r>
              <a:rPr lang="en-US" dirty="0" smtClean="0"/>
              <a:t>Capital Structure and Employees</a:t>
            </a:r>
            <a:endParaRPr lang="en-US" dirty="0"/>
          </a:p>
        </p:txBody>
      </p:sp>
    </p:spTree>
    <p:extLst>
      <p:ext uri="{BB962C8B-B14F-4D97-AF65-F5344CB8AC3E}">
        <p14:creationId xmlns:p14="http://schemas.microsoft.com/office/powerpoint/2010/main" val="18041010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228600"/>
            <a:ext cx="7772400" cy="685800"/>
          </a:xfrm>
        </p:spPr>
        <p:txBody>
          <a:bodyPr/>
          <a:lstStyle/>
          <a:p>
            <a:r>
              <a:rPr lang="en-US" dirty="0" smtClean="0"/>
              <a:t>Capital Structure and HR</a:t>
            </a:r>
            <a:endParaRPr lang="en-US" dirty="0"/>
          </a:p>
        </p:txBody>
      </p:sp>
      <p:sp>
        <p:nvSpPr>
          <p:cNvPr id="5" name="Content Placeholder 4"/>
          <p:cNvSpPr>
            <a:spLocks noGrp="1"/>
          </p:cNvSpPr>
          <p:nvPr>
            <p:ph idx="1"/>
          </p:nvPr>
        </p:nvSpPr>
        <p:spPr>
          <a:xfrm>
            <a:off x="685800" y="1066800"/>
            <a:ext cx="7772400" cy="5029200"/>
          </a:xfrm>
        </p:spPr>
        <p:txBody>
          <a:bodyPr/>
          <a:lstStyle/>
          <a:p>
            <a:r>
              <a:rPr lang="en-US" dirty="0" smtClean="0"/>
              <a:t>A disbelieving financial analyst might make a comment such as the following statement:</a:t>
            </a:r>
          </a:p>
          <a:p>
            <a:r>
              <a:rPr lang="en-US" dirty="0" smtClean="0"/>
              <a:t>A firm in financial distress will lay off workers because it doesn’t have sufficient funds.  This has nothing to do with capital structure.</a:t>
            </a:r>
          </a:p>
          <a:p>
            <a:r>
              <a:rPr lang="en-US" dirty="0" smtClean="0"/>
              <a:t>Can you convince her otherwise?</a:t>
            </a:r>
            <a:endParaRPr lang="en-US" dirty="0"/>
          </a:p>
        </p:txBody>
      </p:sp>
    </p:spTree>
    <p:extLst>
      <p:ext uri="{BB962C8B-B14F-4D97-AF65-F5344CB8AC3E}">
        <p14:creationId xmlns:p14="http://schemas.microsoft.com/office/powerpoint/2010/main" val="18616548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534400" cy="762000"/>
          </a:xfrm>
        </p:spPr>
        <p:txBody>
          <a:bodyPr>
            <a:normAutofit fontScale="90000"/>
          </a:bodyPr>
          <a:lstStyle/>
          <a:p>
            <a:r>
              <a:rPr lang="en-US" dirty="0" smtClean="0"/>
              <a:t>Capital Structure and Hiring Discipline</a:t>
            </a:r>
            <a:endParaRPr lang="en-US" dirty="0"/>
          </a:p>
        </p:txBody>
      </p:sp>
      <p:sp>
        <p:nvSpPr>
          <p:cNvPr id="3" name="Content Placeholder 2"/>
          <p:cNvSpPr>
            <a:spLocks noGrp="1"/>
          </p:cNvSpPr>
          <p:nvPr>
            <p:ph idx="1"/>
          </p:nvPr>
        </p:nvSpPr>
        <p:spPr>
          <a:xfrm>
            <a:off x="304800" y="1295400"/>
            <a:ext cx="8534400" cy="4800600"/>
          </a:xfrm>
        </p:spPr>
        <p:txBody>
          <a:bodyPr>
            <a:normAutofit fontScale="85000" lnSpcReduction="20000"/>
          </a:bodyPr>
          <a:lstStyle/>
          <a:p>
            <a:r>
              <a:rPr lang="en-US" dirty="0"/>
              <a:t>For the last two decades, </a:t>
            </a:r>
            <a:r>
              <a:rPr lang="en-US" dirty="0" smtClean="0"/>
              <a:t>firms </a:t>
            </a:r>
            <a:r>
              <a:rPr lang="en-US" dirty="0"/>
              <a:t>with higher debt have reduced their employment </a:t>
            </a:r>
            <a:r>
              <a:rPr lang="en-US" dirty="0" smtClean="0"/>
              <a:t>more often</a:t>
            </a:r>
            <a:r>
              <a:rPr lang="en-US" dirty="0"/>
              <a:t>, used more part time and seasonal employees, paid lower wages, and </a:t>
            </a:r>
            <a:r>
              <a:rPr lang="en-US" dirty="0" smtClean="0"/>
              <a:t>funded pension </a:t>
            </a:r>
            <a:r>
              <a:rPr lang="en-US" dirty="0"/>
              <a:t>plans less generously. These </a:t>
            </a:r>
            <a:r>
              <a:rPr lang="en-US" dirty="0" smtClean="0"/>
              <a:t>effects </a:t>
            </a:r>
            <a:r>
              <a:rPr lang="en-US" dirty="0"/>
              <a:t>are economically </a:t>
            </a:r>
            <a:r>
              <a:rPr lang="en-US" dirty="0" smtClean="0"/>
              <a:t>significant </a:t>
            </a:r>
            <a:r>
              <a:rPr lang="en-US" dirty="0"/>
              <a:t>and cannot </a:t>
            </a:r>
            <a:r>
              <a:rPr lang="en-US" dirty="0" smtClean="0"/>
              <a:t>be explained </a:t>
            </a:r>
            <a:r>
              <a:rPr lang="en-US" dirty="0"/>
              <a:t>by variation in performance. </a:t>
            </a:r>
            <a:r>
              <a:rPr lang="en-US" dirty="0" smtClean="0"/>
              <a:t>Debt </a:t>
            </a:r>
            <a:r>
              <a:rPr lang="en-US" dirty="0"/>
              <a:t>seems to discipline </a:t>
            </a:r>
            <a:r>
              <a:rPr lang="en-US" dirty="0" smtClean="0"/>
              <a:t>the employment relationship.</a:t>
            </a:r>
          </a:p>
          <a:p>
            <a:r>
              <a:rPr lang="en-US" dirty="0"/>
              <a:t>The apparent employment </a:t>
            </a:r>
            <a:r>
              <a:rPr lang="en-US" dirty="0" smtClean="0"/>
              <a:t>effects </a:t>
            </a:r>
            <a:r>
              <a:rPr lang="en-US" dirty="0"/>
              <a:t>of debt are not substantially </a:t>
            </a:r>
            <a:r>
              <a:rPr lang="en-US" dirty="0" smtClean="0"/>
              <a:t>affected </a:t>
            </a:r>
            <a:r>
              <a:rPr lang="en-US" dirty="0"/>
              <a:t>by controls for growth </a:t>
            </a:r>
            <a:r>
              <a:rPr lang="en-US" dirty="0" smtClean="0"/>
              <a:t>opportunities</a:t>
            </a:r>
            <a:r>
              <a:rPr lang="en-US" dirty="0"/>
              <a:t>. The relation between debt and employment reductions is </a:t>
            </a:r>
            <a:r>
              <a:rPr lang="en-US" dirty="0" smtClean="0"/>
              <a:t>significant </a:t>
            </a:r>
            <a:r>
              <a:rPr lang="en-US" dirty="0"/>
              <a:t>only at high debt levels</a:t>
            </a:r>
            <a:r>
              <a:rPr lang="en-US" dirty="0" smtClean="0"/>
              <a:t>, suggesting </a:t>
            </a:r>
            <a:r>
              <a:rPr lang="en-US" dirty="0"/>
              <a:t>that only high debt levels can force employment reductions.</a:t>
            </a:r>
          </a:p>
          <a:p>
            <a:endParaRPr lang="en-US" dirty="0"/>
          </a:p>
        </p:txBody>
      </p:sp>
      <p:sp>
        <p:nvSpPr>
          <p:cNvPr id="4" name="TextBox 3"/>
          <p:cNvSpPr txBox="1"/>
          <p:nvPr/>
        </p:nvSpPr>
        <p:spPr>
          <a:xfrm>
            <a:off x="838200" y="6324600"/>
            <a:ext cx="8077200" cy="461665"/>
          </a:xfrm>
          <a:prstGeom prst="rect">
            <a:avLst/>
          </a:prstGeom>
          <a:noFill/>
        </p:spPr>
        <p:txBody>
          <a:bodyPr wrap="square" rtlCol="0">
            <a:spAutoFit/>
          </a:bodyPr>
          <a:lstStyle/>
          <a:p>
            <a:r>
              <a:rPr lang="en-US" dirty="0"/>
              <a:t>Debt and the terms of </a:t>
            </a:r>
            <a:r>
              <a:rPr lang="en-US" dirty="0" smtClean="0"/>
              <a:t>employment, Gordon </a:t>
            </a:r>
            <a:r>
              <a:rPr lang="en-US" dirty="0" err="1" smtClean="0"/>
              <a:t>Hanka</a:t>
            </a:r>
            <a:r>
              <a:rPr lang="en-US" dirty="0" smtClean="0"/>
              <a:t>, JFE 1998</a:t>
            </a:r>
            <a:endParaRPr lang="en-US" dirty="0"/>
          </a:p>
        </p:txBody>
      </p:sp>
    </p:spTree>
    <p:extLst>
      <p:ext uri="{BB962C8B-B14F-4D97-AF65-F5344CB8AC3E}">
        <p14:creationId xmlns:p14="http://schemas.microsoft.com/office/powerpoint/2010/main" val="9738189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10600" cy="624352"/>
          </a:xfrm>
        </p:spPr>
        <p:txBody>
          <a:bodyPr/>
          <a:lstStyle/>
          <a:p>
            <a:r>
              <a:rPr lang="en-US" dirty="0" smtClean="0"/>
              <a:t>Leverage &amp; Collective Bargaining</a:t>
            </a:r>
            <a:endParaRPr lang="en-US" dirty="0"/>
          </a:p>
        </p:txBody>
      </p:sp>
      <p:sp>
        <p:nvSpPr>
          <p:cNvPr id="3" name="Content Placeholder 2"/>
          <p:cNvSpPr>
            <a:spLocks noGrp="1"/>
          </p:cNvSpPr>
          <p:nvPr>
            <p:ph idx="1"/>
          </p:nvPr>
        </p:nvSpPr>
        <p:spPr>
          <a:xfrm>
            <a:off x="533400" y="990600"/>
            <a:ext cx="8077200" cy="5257800"/>
          </a:xfrm>
        </p:spPr>
        <p:txBody>
          <a:bodyPr>
            <a:normAutofit fontScale="92500" lnSpcReduction="20000"/>
          </a:bodyPr>
          <a:lstStyle/>
          <a:p>
            <a:r>
              <a:rPr lang="en-US" dirty="0" smtClean="0"/>
              <a:t>Can capital structure have an impact on a firm’s collective bargaining?</a:t>
            </a:r>
          </a:p>
          <a:p>
            <a:r>
              <a:rPr lang="en-US" dirty="0" smtClean="0"/>
              <a:t>Here’s a statement from an Eastern Airlines union leader:</a:t>
            </a:r>
          </a:p>
          <a:p>
            <a:r>
              <a:rPr lang="en-US" i="1" dirty="0"/>
              <a:t>More debt for Eastern meant greater pressure to cut costs. . . . [The company</a:t>
            </a:r>
            <a:r>
              <a:rPr lang="en-US" i="1" dirty="0" smtClean="0"/>
              <a:t>] is </a:t>
            </a:r>
            <a:r>
              <a:rPr lang="en-US" i="1" dirty="0"/>
              <a:t>embarked on a confrontation between labor and interest costs. </a:t>
            </a:r>
            <a:r>
              <a:rPr lang="en-US" i="1" dirty="0" smtClean="0"/>
              <a:t>It’s not </a:t>
            </a:r>
            <a:r>
              <a:rPr lang="en-US" i="1" dirty="0"/>
              <a:t>labor and management. It’s labor and interest cost.</a:t>
            </a:r>
          </a:p>
          <a:p>
            <a:pPr marL="0" indent="0">
              <a:spcAft>
                <a:spcPts val="600"/>
              </a:spcAft>
              <a:buNone/>
            </a:pPr>
            <a:r>
              <a:rPr lang="en-US" sz="2800" dirty="0" smtClean="0"/>
              <a:t>     Farrell </a:t>
            </a:r>
            <a:r>
              <a:rPr lang="en-US" sz="2800" dirty="0" err="1" smtClean="0"/>
              <a:t>Kupersmith</a:t>
            </a:r>
            <a:r>
              <a:rPr lang="en-US" sz="2800" dirty="0" smtClean="0"/>
              <a:t>, Pilots</a:t>
            </a:r>
            <a:r>
              <a:rPr lang="en-US" sz="2800" dirty="0"/>
              <a:t>’ Union </a:t>
            </a:r>
            <a:r>
              <a:rPr lang="en-US" sz="2800" dirty="0" smtClean="0"/>
              <a:t>Representative</a:t>
            </a:r>
          </a:p>
          <a:p>
            <a:r>
              <a:rPr lang="en-US" dirty="0" smtClean="0"/>
              <a:t>So it seems some people think so.  But what is the nature of this connection?</a:t>
            </a:r>
            <a:endParaRPr lang="en-US" dirty="0"/>
          </a:p>
          <a:p>
            <a:endParaRPr lang="en-US" dirty="0"/>
          </a:p>
        </p:txBody>
      </p:sp>
    </p:spTree>
    <p:extLst>
      <p:ext uri="{BB962C8B-B14F-4D97-AF65-F5344CB8AC3E}">
        <p14:creationId xmlns:p14="http://schemas.microsoft.com/office/powerpoint/2010/main" val="40851846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10600" cy="624352"/>
          </a:xfrm>
        </p:spPr>
        <p:txBody>
          <a:bodyPr/>
          <a:lstStyle/>
          <a:p>
            <a:r>
              <a:rPr lang="en-US" dirty="0" smtClean="0"/>
              <a:t>Leverage &amp; Collective Bargaining</a:t>
            </a:r>
            <a:endParaRPr lang="en-US" dirty="0"/>
          </a:p>
        </p:txBody>
      </p:sp>
      <p:sp>
        <p:nvSpPr>
          <p:cNvPr id="3" name="Content Placeholder 2"/>
          <p:cNvSpPr>
            <a:spLocks noGrp="1"/>
          </p:cNvSpPr>
          <p:nvPr>
            <p:ph idx="1"/>
          </p:nvPr>
        </p:nvSpPr>
        <p:spPr>
          <a:xfrm>
            <a:off x="228600" y="838200"/>
            <a:ext cx="8763000" cy="5257800"/>
          </a:xfrm>
        </p:spPr>
        <p:txBody>
          <a:bodyPr>
            <a:normAutofit fontScale="70000" lnSpcReduction="20000"/>
          </a:bodyPr>
          <a:lstStyle/>
          <a:p>
            <a:r>
              <a:rPr lang="en-US" dirty="0" smtClean="0"/>
              <a:t>David </a:t>
            </a:r>
            <a:r>
              <a:rPr lang="en-US" dirty="0" err="1" smtClean="0"/>
              <a:t>Matsa</a:t>
            </a:r>
            <a:r>
              <a:rPr lang="en-US" dirty="0" smtClean="0"/>
              <a:t> analyzed </a:t>
            </a:r>
            <a:r>
              <a:rPr lang="en-US" dirty="0"/>
              <a:t>the strategic use of debt financing to improve a firm’s bargaining position with </a:t>
            </a:r>
            <a:r>
              <a:rPr lang="en-US" dirty="0" smtClean="0"/>
              <a:t>organized </a:t>
            </a:r>
            <a:r>
              <a:rPr lang="en-US" dirty="0"/>
              <a:t>labor. </a:t>
            </a:r>
            <a:endParaRPr lang="en-US" dirty="0" smtClean="0"/>
          </a:p>
          <a:p>
            <a:r>
              <a:rPr lang="en-US" dirty="0" smtClean="0"/>
              <a:t>Because </a:t>
            </a:r>
            <a:r>
              <a:rPr lang="en-US" dirty="0"/>
              <a:t>maintaining high levels of corporate liquidity can encourage workers to raise their wage demands, a firm with external finance constraints has an incentive to use the cash flow demands of debt service to improve its bargaining position with workers. </a:t>
            </a:r>
            <a:endParaRPr lang="en-US" dirty="0" smtClean="0"/>
          </a:p>
          <a:p>
            <a:r>
              <a:rPr lang="en-US" dirty="0" smtClean="0"/>
              <a:t>Using </a:t>
            </a:r>
            <a:r>
              <a:rPr lang="en-US" dirty="0"/>
              <a:t>both firm-level collective bargaining coverage and state changes in labor laws to identify changes in union bargaining power, </a:t>
            </a:r>
            <a:r>
              <a:rPr lang="en-US" dirty="0" err="1" smtClean="0"/>
              <a:t>Matsa</a:t>
            </a:r>
            <a:r>
              <a:rPr lang="en-US" dirty="0" smtClean="0"/>
              <a:t> showed </a:t>
            </a:r>
            <a:r>
              <a:rPr lang="en-US" dirty="0"/>
              <a:t>that strategic incentives from union bargaining appear to have a substantial impact on corporate financing decisions. </a:t>
            </a:r>
            <a:endParaRPr lang="en-US" dirty="0" smtClean="0"/>
          </a:p>
          <a:p>
            <a:r>
              <a:rPr lang="en-US" dirty="0" smtClean="0"/>
              <a:t>In other words, firms with excess cash cannot credibly threaten labor demands with dire consequences.  Hence it might make sense for a firm to have large amounts of debt that might enable it to force labor to make concessions at difficult times.  Thus, in good times, leverage increases ROE, while, in bad times, it can reduce labor costs.</a:t>
            </a:r>
            <a:endParaRPr lang="en-US" dirty="0"/>
          </a:p>
          <a:p>
            <a:endParaRPr lang="en-US" dirty="0"/>
          </a:p>
        </p:txBody>
      </p:sp>
      <p:sp>
        <p:nvSpPr>
          <p:cNvPr id="4" name="TextBox 3"/>
          <p:cNvSpPr txBox="1"/>
          <p:nvPr/>
        </p:nvSpPr>
        <p:spPr>
          <a:xfrm>
            <a:off x="228600" y="5943600"/>
            <a:ext cx="8610600" cy="769441"/>
          </a:xfrm>
          <a:prstGeom prst="rect">
            <a:avLst/>
          </a:prstGeom>
          <a:noFill/>
        </p:spPr>
        <p:txBody>
          <a:bodyPr wrap="square" rtlCol="0">
            <a:spAutoFit/>
          </a:bodyPr>
          <a:lstStyle/>
          <a:p>
            <a:r>
              <a:rPr lang="en-US" sz="2200" dirty="0"/>
              <a:t>Capital Structure as a Strategic Variable</a:t>
            </a:r>
            <a:r>
              <a:rPr lang="en-US" sz="2200" dirty="0" smtClean="0"/>
              <a:t>: Evidence </a:t>
            </a:r>
            <a:r>
              <a:rPr lang="en-US" sz="2200" dirty="0"/>
              <a:t>from Collective </a:t>
            </a:r>
            <a:r>
              <a:rPr lang="en-US" sz="2200" dirty="0" smtClean="0"/>
              <a:t>Bargaining, David </a:t>
            </a:r>
            <a:r>
              <a:rPr lang="en-US" sz="2200" dirty="0" err="1" smtClean="0"/>
              <a:t>Matsa</a:t>
            </a:r>
            <a:r>
              <a:rPr lang="en-US" sz="2200" dirty="0" smtClean="0"/>
              <a:t>, JF 2010</a:t>
            </a:r>
            <a:endParaRPr lang="en-US" sz="2200" dirty="0"/>
          </a:p>
        </p:txBody>
      </p:sp>
    </p:spTree>
    <p:extLst>
      <p:ext uri="{BB962C8B-B14F-4D97-AF65-F5344CB8AC3E}">
        <p14:creationId xmlns:p14="http://schemas.microsoft.com/office/powerpoint/2010/main" val="33437872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763000" cy="685800"/>
          </a:xfrm>
        </p:spPr>
        <p:txBody>
          <a:bodyPr/>
          <a:lstStyle/>
          <a:p>
            <a:r>
              <a:rPr lang="en-US" dirty="0" smtClean="0"/>
              <a:t>Leverage &amp; Collective Bargaining</a:t>
            </a:r>
            <a:endParaRPr lang="en-US" dirty="0"/>
          </a:p>
        </p:txBody>
      </p:sp>
      <p:sp>
        <p:nvSpPr>
          <p:cNvPr id="3" name="Content Placeholder 2"/>
          <p:cNvSpPr>
            <a:spLocks noGrp="1"/>
          </p:cNvSpPr>
          <p:nvPr>
            <p:ph idx="1"/>
          </p:nvPr>
        </p:nvSpPr>
        <p:spPr>
          <a:xfrm>
            <a:off x="533400" y="838198"/>
            <a:ext cx="8534400" cy="5717233"/>
          </a:xfrm>
        </p:spPr>
        <p:txBody>
          <a:bodyPr>
            <a:normAutofit fontScale="70000" lnSpcReduction="20000"/>
          </a:bodyPr>
          <a:lstStyle/>
          <a:p>
            <a:r>
              <a:rPr lang="en-US" dirty="0" smtClean="0"/>
              <a:t>Here’s an example from the airline industry:</a:t>
            </a:r>
          </a:p>
          <a:p>
            <a:r>
              <a:rPr lang="en-US" dirty="0" smtClean="0"/>
              <a:t>Airlines </a:t>
            </a:r>
            <a:r>
              <a:rPr lang="en-US" dirty="0"/>
              <a:t>in financial distress obtain wage </a:t>
            </a:r>
            <a:r>
              <a:rPr lang="en-US" dirty="0" smtClean="0"/>
              <a:t>concessions </a:t>
            </a:r>
            <a:r>
              <a:rPr lang="en-US" dirty="0"/>
              <a:t>from employees whose pension plans are underfunded in that plan assets are insufficient to cover outstanding liabilities. Since employees with underfunded pension plans bear a higher cost when firms default, their outside option in the event of default is reduced. Therefore, in bargaining, management can employ the threat of ‘pension dumping’ to extract greater concessions from labor. </a:t>
            </a:r>
            <a:endParaRPr lang="en-US" dirty="0" smtClean="0"/>
          </a:p>
          <a:p>
            <a:r>
              <a:rPr lang="en-US" dirty="0" smtClean="0"/>
              <a:t>Pensions are partially insured by the PBGC.  Since </a:t>
            </a:r>
            <a:r>
              <a:rPr lang="en-US" dirty="0"/>
              <a:t>highly-paid employees with </a:t>
            </a:r>
            <a:r>
              <a:rPr lang="en-US" dirty="0" smtClean="0"/>
              <a:t>promised pensions </a:t>
            </a:r>
            <a:r>
              <a:rPr lang="en-US" dirty="0"/>
              <a:t>that exceed the PBGC guarantee stand to lose more when their pension is dumped, </a:t>
            </a:r>
            <a:r>
              <a:rPr lang="en-US" dirty="0" smtClean="0"/>
              <a:t>they are more </a:t>
            </a:r>
            <a:r>
              <a:rPr lang="en-US" dirty="0"/>
              <a:t>likely to make concessions during labor bargaining</a:t>
            </a:r>
            <a:r>
              <a:rPr lang="en-US" dirty="0" smtClean="0"/>
              <a:t>.</a:t>
            </a:r>
          </a:p>
          <a:p>
            <a:r>
              <a:rPr lang="en-US" dirty="0" smtClean="0"/>
              <a:t>In </a:t>
            </a:r>
            <a:r>
              <a:rPr lang="en-US" dirty="0"/>
              <a:t>renegotiation financially constrained airlines with </a:t>
            </a:r>
            <a:r>
              <a:rPr lang="en-US" dirty="0" smtClean="0"/>
              <a:t>underfunded pension </a:t>
            </a:r>
            <a:r>
              <a:rPr lang="en-US" dirty="0"/>
              <a:t>plans extract between $12,252 and $17,360 in annual wages from employees not fully </a:t>
            </a:r>
            <a:r>
              <a:rPr lang="en-US" dirty="0" smtClean="0"/>
              <a:t>covered by </a:t>
            </a:r>
            <a:r>
              <a:rPr lang="en-US" dirty="0"/>
              <a:t>the PBGC guarantee.</a:t>
            </a:r>
          </a:p>
          <a:p>
            <a:endParaRPr lang="en-US" dirty="0"/>
          </a:p>
        </p:txBody>
      </p:sp>
      <p:sp>
        <p:nvSpPr>
          <p:cNvPr id="4" name="TextBox 3"/>
          <p:cNvSpPr txBox="1"/>
          <p:nvPr/>
        </p:nvSpPr>
        <p:spPr>
          <a:xfrm>
            <a:off x="324465" y="6324600"/>
            <a:ext cx="8458200" cy="461665"/>
          </a:xfrm>
          <a:prstGeom prst="rect">
            <a:avLst/>
          </a:prstGeom>
          <a:noFill/>
        </p:spPr>
        <p:txBody>
          <a:bodyPr wrap="square" rtlCol="0">
            <a:spAutoFit/>
          </a:bodyPr>
          <a:lstStyle/>
          <a:p>
            <a:r>
              <a:rPr lang="en-US" dirty="0"/>
              <a:t>Negotiating with Labor under Financial </a:t>
            </a:r>
            <a:r>
              <a:rPr lang="en-US" dirty="0" smtClean="0"/>
              <a:t>Distress, </a:t>
            </a:r>
            <a:r>
              <a:rPr lang="en-US" dirty="0" err="1" smtClean="0"/>
              <a:t>Benmelech</a:t>
            </a:r>
            <a:r>
              <a:rPr lang="en-US" dirty="0" smtClean="0"/>
              <a:t> et al.</a:t>
            </a:r>
            <a:endParaRPr lang="en-US" dirty="0"/>
          </a:p>
        </p:txBody>
      </p:sp>
    </p:spTree>
    <p:extLst>
      <p:ext uri="{BB962C8B-B14F-4D97-AF65-F5344CB8AC3E}">
        <p14:creationId xmlns:p14="http://schemas.microsoft.com/office/powerpoint/2010/main" val="24213314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38113"/>
            <a:ext cx="8763000" cy="700087"/>
          </a:xfrm>
        </p:spPr>
        <p:txBody>
          <a:bodyPr>
            <a:noAutofit/>
          </a:bodyPr>
          <a:lstStyle/>
          <a:p>
            <a:r>
              <a:rPr lang="en-US" sz="3400" dirty="0" smtClean="0"/>
              <a:t>Financial Leverage and Leverage Over Labor</a:t>
            </a:r>
            <a:endParaRPr lang="en-US" sz="3400" dirty="0"/>
          </a:p>
        </p:txBody>
      </p:sp>
      <p:sp>
        <p:nvSpPr>
          <p:cNvPr id="3" name="Content Placeholder 2"/>
          <p:cNvSpPr>
            <a:spLocks noGrp="1"/>
          </p:cNvSpPr>
          <p:nvPr>
            <p:ph idx="1"/>
          </p:nvPr>
        </p:nvSpPr>
        <p:spPr>
          <a:xfrm>
            <a:off x="685800" y="1066800"/>
            <a:ext cx="7772400" cy="5257800"/>
          </a:xfrm>
        </p:spPr>
        <p:txBody>
          <a:bodyPr>
            <a:normAutofit fontScale="77500" lnSpcReduction="20000"/>
          </a:bodyPr>
          <a:lstStyle/>
          <a:p>
            <a:r>
              <a:rPr lang="en-US" dirty="0" err="1" smtClean="0"/>
              <a:t>Jayant</a:t>
            </a:r>
            <a:r>
              <a:rPr lang="en-US" dirty="0" smtClean="0"/>
              <a:t> Kale, Harley Ryan and </a:t>
            </a:r>
            <a:r>
              <a:rPr lang="en-US" dirty="0" err="1" smtClean="0"/>
              <a:t>Lingling</a:t>
            </a:r>
            <a:r>
              <a:rPr lang="en-US" dirty="0" smtClean="0"/>
              <a:t> </a:t>
            </a:r>
            <a:r>
              <a:rPr lang="en-US" dirty="0"/>
              <a:t>Wang in a paper entitled “Outside Employment Opportunities, Employee Productivity, and Debt Disciplining” show </a:t>
            </a:r>
            <a:r>
              <a:rPr lang="en-US" dirty="0" smtClean="0"/>
              <a:t>that </a:t>
            </a:r>
            <a:r>
              <a:rPr lang="en-US" dirty="0"/>
              <a:t>debt in the capital structure increases the productivity of the firm’s </a:t>
            </a:r>
            <a:r>
              <a:rPr lang="en-US" dirty="0" smtClean="0"/>
              <a:t>employees.</a:t>
            </a:r>
          </a:p>
          <a:p>
            <a:r>
              <a:rPr lang="en-US" dirty="0" smtClean="0"/>
              <a:t>They also find that this </a:t>
            </a:r>
            <a:r>
              <a:rPr lang="en-US" dirty="0"/>
              <a:t>positive productivity-leverage relation becomes stronger when outside employment opportunities for employees worsen. </a:t>
            </a:r>
            <a:endParaRPr lang="en-US" dirty="0" smtClean="0"/>
          </a:p>
          <a:p>
            <a:r>
              <a:rPr lang="en-US" dirty="0" smtClean="0"/>
              <a:t>They look at the effects of the implementation </a:t>
            </a:r>
            <a:r>
              <a:rPr lang="en-US" dirty="0"/>
              <a:t>of NAFTA, an exogenous shock to employment opportunities in certain </a:t>
            </a:r>
            <a:r>
              <a:rPr lang="en-US" dirty="0" smtClean="0"/>
              <a:t>industries; on average, it strengthened </a:t>
            </a:r>
            <a:r>
              <a:rPr lang="en-US" dirty="0"/>
              <a:t>the positive productivity-leverage relation for firms in these industries</a:t>
            </a:r>
            <a:r>
              <a:rPr lang="en-US" dirty="0" smtClean="0"/>
              <a:t>.</a:t>
            </a:r>
          </a:p>
          <a:p>
            <a:r>
              <a:rPr lang="en-US" dirty="0" smtClean="0"/>
              <a:t>This suggests that debt increases labor productivity by means of the increased leverage that the firm has on its employees.</a:t>
            </a:r>
            <a:endParaRPr lang="en-US" dirty="0"/>
          </a:p>
        </p:txBody>
      </p:sp>
    </p:spTree>
    <p:extLst>
      <p:ext uri="{BB962C8B-B14F-4D97-AF65-F5344CB8AC3E}">
        <p14:creationId xmlns:p14="http://schemas.microsoft.com/office/powerpoint/2010/main" val="7812852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819" y="152400"/>
            <a:ext cx="8991600" cy="685800"/>
          </a:xfrm>
        </p:spPr>
        <p:txBody>
          <a:bodyPr/>
          <a:lstStyle/>
          <a:p>
            <a:r>
              <a:rPr lang="en-US" sz="4000" dirty="0" smtClean="0"/>
              <a:t>Leverage &amp; Bargaining with the Govt.</a:t>
            </a:r>
            <a:endParaRPr lang="en-US" sz="4000" dirty="0"/>
          </a:p>
        </p:txBody>
      </p:sp>
      <p:sp>
        <p:nvSpPr>
          <p:cNvPr id="3" name="Content Placeholder 2"/>
          <p:cNvSpPr>
            <a:spLocks noGrp="1"/>
          </p:cNvSpPr>
          <p:nvPr>
            <p:ph idx="1"/>
          </p:nvPr>
        </p:nvSpPr>
        <p:spPr>
          <a:xfrm>
            <a:off x="381000" y="1143000"/>
            <a:ext cx="8382000" cy="5410200"/>
          </a:xfrm>
        </p:spPr>
        <p:txBody>
          <a:bodyPr>
            <a:normAutofit fontScale="77500" lnSpcReduction="20000"/>
          </a:bodyPr>
          <a:lstStyle/>
          <a:p>
            <a:r>
              <a:rPr lang="en-US" dirty="0" smtClean="0"/>
              <a:t>Too large to fail?  Can a firm be too important to a local government to fail?</a:t>
            </a:r>
          </a:p>
          <a:p>
            <a:r>
              <a:rPr lang="en-US" dirty="0" smtClean="0"/>
              <a:t>If there are positive externalities to the operations of a firm, in terms of employment of the local population with the attendant positive effects of lower crime etc., governments might be willing to provide guaranteed loans to such firms in the event of financial distress</a:t>
            </a:r>
          </a:p>
          <a:p>
            <a:r>
              <a:rPr lang="en-US" dirty="0" smtClean="0"/>
              <a:t>Thus, the US government guaranteed loans to Chrysler and received warrants in return.</a:t>
            </a:r>
          </a:p>
          <a:p>
            <a:r>
              <a:rPr lang="en-US" dirty="0" smtClean="0"/>
              <a:t>The Canadian government provided guarantees to Massey-Ferguson on a preferred stock issue in return for a promise not to lay off workers in Canada.</a:t>
            </a:r>
          </a:p>
          <a:p>
            <a:r>
              <a:rPr lang="en-US" dirty="0" smtClean="0"/>
              <a:t>Thus capital structure and financing policy can be a means for a firm to extract the value of positive externalities.</a:t>
            </a:r>
            <a:endParaRPr lang="en-US" dirty="0"/>
          </a:p>
        </p:txBody>
      </p:sp>
    </p:spTree>
    <p:extLst>
      <p:ext uri="{BB962C8B-B14F-4D97-AF65-F5344CB8AC3E}">
        <p14:creationId xmlns:p14="http://schemas.microsoft.com/office/powerpoint/2010/main" val="5093551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772400" cy="838200"/>
          </a:xfrm>
        </p:spPr>
        <p:txBody>
          <a:bodyPr/>
          <a:lstStyle/>
          <a:p>
            <a:r>
              <a:rPr lang="en-US" dirty="0" smtClean="0"/>
              <a:t>Debt Overhang and Negotiating with Creditors</a:t>
            </a:r>
            <a:endParaRPr lang="en-US" dirty="0"/>
          </a:p>
        </p:txBody>
      </p:sp>
      <p:sp>
        <p:nvSpPr>
          <p:cNvPr id="3" name="Content Placeholder 2"/>
          <p:cNvSpPr>
            <a:spLocks noGrp="1"/>
          </p:cNvSpPr>
          <p:nvPr>
            <p:ph idx="1"/>
          </p:nvPr>
        </p:nvSpPr>
        <p:spPr>
          <a:xfrm>
            <a:off x="304800" y="1371600"/>
            <a:ext cx="8534400" cy="4648200"/>
          </a:xfrm>
        </p:spPr>
        <p:txBody>
          <a:bodyPr>
            <a:normAutofit fontScale="70000" lnSpcReduction="20000"/>
          </a:bodyPr>
          <a:lstStyle/>
          <a:p>
            <a:r>
              <a:rPr lang="en-US" dirty="0" smtClean="0"/>
              <a:t>Similarly, excessive debt leading to debt overhang and inhibited investment can lead to a stronger negotiating position vis-à-vis bondholders. </a:t>
            </a:r>
          </a:p>
          <a:p>
            <a:r>
              <a:rPr lang="en-US" dirty="0"/>
              <a:t>The debt-overhang problem may be so severe that creditors can actually benefit from forgiving a portion of the debt. </a:t>
            </a:r>
            <a:endParaRPr lang="en-US" dirty="0" smtClean="0"/>
          </a:p>
          <a:p>
            <a:r>
              <a:rPr lang="en-US" dirty="0" smtClean="0"/>
              <a:t>With </a:t>
            </a:r>
            <a:r>
              <a:rPr lang="en-US" dirty="0"/>
              <a:t>excessively high levels of debt, the risk of default is large and the market value of debt is well below its face value. If the creditors forgive part of the debt in this situation, the lower debt burden helps realign the interests of the equity holders and the creditors. </a:t>
            </a:r>
            <a:endParaRPr lang="en-US" dirty="0" smtClean="0"/>
          </a:p>
          <a:p>
            <a:r>
              <a:rPr lang="en-US" dirty="0" smtClean="0"/>
              <a:t>The </a:t>
            </a:r>
            <a:r>
              <a:rPr lang="en-US" dirty="0"/>
              <a:t>firm’s effort and investment will rise, increasing the total value of the firm and the market value of the remaining debt. If this effect is strong enough, the market value of the remaining debt may be even higher than the market value of the total debt in the absence of debt forgiveness, in which case debt relief will ultimately benefit the creditors themselves.</a:t>
            </a:r>
          </a:p>
        </p:txBody>
      </p:sp>
      <p:sp>
        <p:nvSpPr>
          <p:cNvPr id="4" name="TextBox 3"/>
          <p:cNvSpPr txBox="1"/>
          <p:nvPr/>
        </p:nvSpPr>
        <p:spPr>
          <a:xfrm>
            <a:off x="304800" y="6164829"/>
            <a:ext cx="8763000" cy="461665"/>
          </a:xfrm>
          <a:prstGeom prst="rect">
            <a:avLst/>
          </a:prstGeom>
          <a:noFill/>
        </p:spPr>
        <p:txBody>
          <a:bodyPr wrap="square" rtlCol="0">
            <a:spAutoFit/>
          </a:bodyPr>
          <a:lstStyle/>
          <a:p>
            <a:r>
              <a:rPr lang="en-US" dirty="0"/>
              <a:t>http://www.clevelandfed.org/research/commentary/2010/2010-7.cfm</a:t>
            </a:r>
          </a:p>
        </p:txBody>
      </p:sp>
    </p:spTree>
    <p:extLst>
      <p:ext uri="{BB962C8B-B14F-4D97-AF65-F5344CB8AC3E}">
        <p14:creationId xmlns:p14="http://schemas.microsoft.com/office/powerpoint/2010/main" val="39392096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228600" y="1066800"/>
            <a:ext cx="8610600" cy="5181600"/>
          </a:xfrm>
        </p:spPr>
        <p:txBody>
          <a:bodyPr>
            <a:normAutofit fontScale="85000" lnSpcReduction="20000"/>
          </a:bodyPr>
          <a:lstStyle/>
          <a:p>
            <a:r>
              <a:rPr lang="en-US" dirty="0"/>
              <a:t>Capital Structure and  Consumers </a:t>
            </a:r>
          </a:p>
          <a:p>
            <a:pPr lvl="1"/>
            <a:r>
              <a:rPr lang="en-US" dirty="0"/>
              <a:t>Capital Structure, Financial Distress and Consumer Confidence</a:t>
            </a:r>
          </a:p>
          <a:p>
            <a:pPr lvl="1"/>
            <a:r>
              <a:rPr lang="en-US" dirty="0"/>
              <a:t>Financial Distress and Reputation</a:t>
            </a:r>
          </a:p>
          <a:p>
            <a:r>
              <a:rPr lang="en-US" dirty="0"/>
              <a:t>Capital Structure and the Supply Chain</a:t>
            </a:r>
          </a:p>
          <a:p>
            <a:pPr lvl="1"/>
            <a:r>
              <a:rPr lang="en-US" dirty="0"/>
              <a:t>Capital Structure and Suppliers</a:t>
            </a:r>
          </a:p>
          <a:p>
            <a:r>
              <a:rPr lang="en-US" dirty="0"/>
              <a:t>Capital Structure and Employment Decisions</a:t>
            </a:r>
          </a:p>
          <a:p>
            <a:pPr lvl="1"/>
            <a:r>
              <a:rPr lang="en-US" dirty="0"/>
              <a:t>Capital Structure and </a:t>
            </a:r>
            <a:r>
              <a:rPr lang="en-US" dirty="0" smtClean="0"/>
              <a:t>Employees</a:t>
            </a:r>
          </a:p>
          <a:p>
            <a:r>
              <a:rPr lang="en-US" dirty="0"/>
              <a:t>Credible Commitment</a:t>
            </a:r>
          </a:p>
          <a:p>
            <a:pPr lvl="0"/>
            <a:r>
              <a:rPr lang="en-US" dirty="0"/>
              <a:t>Capital Structure and Hiring Discipline</a:t>
            </a:r>
          </a:p>
          <a:p>
            <a:pPr lvl="0"/>
            <a:r>
              <a:rPr lang="en-US" dirty="0"/>
              <a:t>Leverage &amp; Collective Bargaining</a:t>
            </a:r>
          </a:p>
          <a:p>
            <a:pPr lvl="0"/>
            <a:r>
              <a:rPr lang="en-US" dirty="0"/>
              <a:t>Capital Structure and Employment Decisions</a:t>
            </a:r>
          </a:p>
          <a:p>
            <a:r>
              <a:rPr lang="en-US" dirty="0"/>
              <a:t>Leverage &amp; Bargaining with the </a:t>
            </a:r>
            <a:r>
              <a:rPr lang="en-US" dirty="0" smtClean="0"/>
              <a:t>Government</a:t>
            </a:r>
            <a:endParaRPr lang="en-US" dirty="0"/>
          </a:p>
        </p:txBody>
      </p:sp>
    </p:spTree>
    <p:extLst>
      <p:ext uri="{BB962C8B-B14F-4D97-AF65-F5344CB8AC3E}">
        <p14:creationId xmlns:p14="http://schemas.microsoft.com/office/powerpoint/2010/main" val="34238774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152400"/>
            <a:ext cx="7772400" cy="700087"/>
          </a:xfrm>
        </p:spPr>
        <p:txBody>
          <a:bodyPr/>
          <a:lstStyle/>
          <a:p>
            <a:r>
              <a:rPr lang="en-US" dirty="0" smtClean="0"/>
              <a:t>Capital Structure and Location</a:t>
            </a:r>
            <a:endParaRPr lang="en-US" dirty="0"/>
          </a:p>
        </p:txBody>
      </p:sp>
      <p:sp>
        <p:nvSpPr>
          <p:cNvPr id="3" name="Content Placeholder 2"/>
          <p:cNvSpPr>
            <a:spLocks noGrp="1"/>
          </p:cNvSpPr>
          <p:nvPr>
            <p:ph idx="1"/>
          </p:nvPr>
        </p:nvSpPr>
        <p:spPr>
          <a:xfrm>
            <a:off x="208671" y="1066800"/>
            <a:ext cx="8686800" cy="4583668"/>
          </a:xfrm>
        </p:spPr>
        <p:txBody>
          <a:bodyPr>
            <a:normAutofit fontScale="92500"/>
          </a:bodyPr>
          <a:lstStyle/>
          <a:p>
            <a:r>
              <a:rPr lang="en-US" dirty="0" smtClean="0"/>
              <a:t>There is evidence that firms in the same location exhibit similar capital structures.</a:t>
            </a:r>
          </a:p>
          <a:p>
            <a:r>
              <a:rPr lang="en-US" dirty="0" smtClean="0"/>
              <a:t>Apparently, </a:t>
            </a:r>
            <a:r>
              <a:rPr lang="en-US" dirty="0"/>
              <a:t>local culture and social interactions among corporate executives, play a significant role in influencing corporate financial policies of firms headquartered in the same metropolitan </a:t>
            </a:r>
            <a:r>
              <a:rPr lang="en-US" dirty="0" smtClean="0"/>
              <a:t>area.</a:t>
            </a:r>
          </a:p>
          <a:p>
            <a:r>
              <a:rPr lang="en-US" dirty="0" smtClean="0"/>
              <a:t>What does this imply for the location decision?</a:t>
            </a:r>
            <a:endParaRPr lang="en-US" dirty="0"/>
          </a:p>
          <a:p>
            <a:endParaRPr lang="en-US" dirty="0"/>
          </a:p>
        </p:txBody>
      </p:sp>
      <p:sp>
        <p:nvSpPr>
          <p:cNvPr id="4" name="Rectangle 3"/>
          <p:cNvSpPr/>
          <p:nvPr/>
        </p:nvSpPr>
        <p:spPr>
          <a:xfrm>
            <a:off x="228600" y="5855232"/>
            <a:ext cx="8763000" cy="707886"/>
          </a:xfrm>
          <a:prstGeom prst="rect">
            <a:avLst/>
          </a:prstGeom>
        </p:spPr>
        <p:txBody>
          <a:bodyPr wrap="square">
            <a:spAutoFit/>
          </a:bodyPr>
          <a:lstStyle/>
          <a:p>
            <a:r>
              <a:rPr lang="en-US" sz="2000" dirty="0" smtClean="0"/>
              <a:t>Does </a:t>
            </a:r>
            <a:r>
              <a:rPr lang="en-US" sz="2000" dirty="0"/>
              <a:t>Corporate Headquarters Location Matter for Firm Capital Structure? By </a:t>
            </a:r>
            <a:r>
              <a:rPr lang="en-US" sz="2000" dirty="0" err="1"/>
              <a:t>Wenlian</a:t>
            </a:r>
            <a:r>
              <a:rPr lang="en-US" sz="2000" dirty="0"/>
              <a:t> </a:t>
            </a:r>
            <a:r>
              <a:rPr lang="en-US" sz="2000" dirty="0" err="1"/>
              <a:t>Gao</a:t>
            </a:r>
            <a:r>
              <a:rPr lang="en-US" sz="2000" dirty="0"/>
              <a:t>, </a:t>
            </a:r>
            <a:r>
              <a:rPr lang="en-US" sz="2000" dirty="0" err="1"/>
              <a:t>Lilian</a:t>
            </a:r>
            <a:r>
              <a:rPr lang="en-US" sz="2000" dirty="0"/>
              <a:t> K. Ng and Qinghai </a:t>
            </a:r>
            <a:r>
              <a:rPr lang="en-US" sz="2000" dirty="0" smtClean="0"/>
              <a:t>Wang, SSRN 2010</a:t>
            </a:r>
            <a:endParaRPr lang="en-US" sz="2000" dirty="0"/>
          </a:p>
        </p:txBody>
      </p:sp>
      <p:sp>
        <p:nvSpPr>
          <p:cNvPr id="5" name="Rectangle 4"/>
          <p:cNvSpPr/>
          <p:nvPr/>
        </p:nvSpPr>
        <p:spPr>
          <a:xfrm>
            <a:off x="1828800" y="4819471"/>
            <a:ext cx="4572000" cy="830997"/>
          </a:xfrm>
          <a:prstGeom prst="rect">
            <a:avLst/>
          </a:prstGeom>
        </p:spPr>
        <p:txBody>
          <a:bodyPr>
            <a:spAutoFit/>
          </a:bodyPr>
          <a:lstStyle/>
          <a:p>
            <a:endParaRPr lang="en-US" dirty="0"/>
          </a:p>
          <a:p>
            <a:r>
              <a:rPr lang="en-US" dirty="0"/>
              <a:t> </a:t>
            </a:r>
          </a:p>
        </p:txBody>
      </p:sp>
    </p:spTree>
    <p:extLst>
      <p:ext uri="{BB962C8B-B14F-4D97-AF65-F5344CB8AC3E}">
        <p14:creationId xmlns:p14="http://schemas.microsoft.com/office/powerpoint/2010/main" val="6398309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Capital Structure and Location</a:t>
            </a:r>
            <a:endParaRPr lang="en-US" dirty="0"/>
          </a:p>
        </p:txBody>
      </p:sp>
      <p:sp>
        <p:nvSpPr>
          <p:cNvPr id="3" name="Content Placeholder 2"/>
          <p:cNvSpPr>
            <a:spLocks noGrp="1"/>
          </p:cNvSpPr>
          <p:nvPr>
            <p:ph idx="1"/>
          </p:nvPr>
        </p:nvSpPr>
        <p:spPr>
          <a:xfrm>
            <a:off x="685800" y="1066800"/>
            <a:ext cx="8077200" cy="5029200"/>
          </a:xfrm>
        </p:spPr>
        <p:txBody>
          <a:bodyPr>
            <a:normAutofit fontScale="70000" lnSpcReduction="20000"/>
          </a:bodyPr>
          <a:lstStyle/>
          <a:p>
            <a:r>
              <a:rPr lang="en-US" dirty="0"/>
              <a:t>There is also evidence that firms that are located in rural areas or in areas that are distant from financial centers are more subject to information asymmetry than nearby firms.  </a:t>
            </a:r>
            <a:r>
              <a:rPr lang="en-US" dirty="0" smtClean="0"/>
              <a:t>The reason is that there are fewer equity analysts in these locations.  As </a:t>
            </a:r>
            <a:r>
              <a:rPr lang="en-US" dirty="0"/>
              <a:t>a result, it is more difficult for such firms to obtain outside equity.</a:t>
            </a:r>
          </a:p>
          <a:p>
            <a:r>
              <a:rPr lang="en-US" dirty="0" err="1"/>
              <a:t>Loughran</a:t>
            </a:r>
            <a:r>
              <a:rPr lang="en-US" dirty="0"/>
              <a:t> and Schultz (2006) find that that rural firms wait longer to go public, are less likely to conduct seasoned equity offerings, and have more debt in their capital structure than otherwise similar urban firms. </a:t>
            </a:r>
          </a:p>
          <a:p>
            <a:r>
              <a:rPr lang="en-US" dirty="0"/>
              <a:t>This suggests that if entrepreneurs believe that they are more likely to have difficulties in obtaining financing, perhaps because they don’t have networking capabilities, then they should locate in urban areas close to financial centers.</a:t>
            </a:r>
          </a:p>
        </p:txBody>
      </p:sp>
      <p:sp>
        <p:nvSpPr>
          <p:cNvPr id="4" name="Rectangle 3"/>
          <p:cNvSpPr/>
          <p:nvPr/>
        </p:nvSpPr>
        <p:spPr>
          <a:xfrm>
            <a:off x="304800" y="5825698"/>
            <a:ext cx="8610600" cy="830997"/>
          </a:xfrm>
          <a:prstGeom prst="rect">
            <a:avLst/>
          </a:prstGeom>
        </p:spPr>
        <p:txBody>
          <a:bodyPr wrap="square">
            <a:spAutoFit/>
          </a:bodyPr>
          <a:lstStyle/>
          <a:p>
            <a:r>
              <a:rPr lang="en-US" dirty="0"/>
              <a:t>“Asymmetric Information, Firm Location, and Equity Issuance” by </a:t>
            </a:r>
            <a:r>
              <a:rPr lang="en-US" dirty="0" err="1"/>
              <a:t>Loughran</a:t>
            </a:r>
            <a:r>
              <a:rPr lang="en-US" dirty="0"/>
              <a:t> and Schultz, JFQA </a:t>
            </a:r>
            <a:r>
              <a:rPr lang="en-US" dirty="0" smtClean="0"/>
              <a:t>2006 </a:t>
            </a:r>
            <a:endParaRPr lang="en-US" dirty="0"/>
          </a:p>
        </p:txBody>
      </p:sp>
    </p:spTree>
    <p:extLst>
      <p:ext uri="{BB962C8B-B14F-4D97-AF65-F5344CB8AC3E}">
        <p14:creationId xmlns:p14="http://schemas.microsoft.com/office/powerpoint/2010/main" val="19854148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Outline</a:t>
            </a:r>
          </a:p>
        </p:txBody>
      </p:sp>
      <p:sp>
        <p:nvSpPr>
          <p:cNvPr id="3" name="Content Placeholder 2"/>
          <p:cNvSpPr>
            <a:spLocks noGrp="1"/>
          </p:cNvSpPr>
          <p:nvPr>
            <p:ph idx="1"/>
          </p:nvPr>
        </p:nvSpPr>
        <p:spPr/>
        <p:txBody>
          <a:bodyPr>
            <a:normAutofit fontScale="70000" lnSpcReduction="20000"/>
          </a:bodyPr>
          <a:lstStyle/>
          <a:p>
            <a:pPr lvl="0"/>
            <a:r>
              <a:rPr lang="en-US" dirty="0"/>
              <a:t>Debt Overhang and Negotiating with Creditors</a:t>
            </a:r>
          </a:p>
          <a:p>
            <a:pPr lvl="0"/>
            <a:r>
              <a:rPr lang="en-US" dirty="0"/>
              <a:t>Commitment and Strategy</a:t>
            </a:r>
          </a:p>
          <a:p>
            <a:pPr lvl="0"/>
            <a:r>
              <a:rPr lang="en-US" dirty="0"/>
              <a:t>Commitment vs. Involvement</a:t>
            </a:r>
          </a:p>
          <a:p>
            <a:pPr lvl="0"/>
            <a:r>
              <a:rPr lang="en-US" dirty="0"/>
              <a:t>Credible Commitment</a:t>
            </a:r>
          </a:p>
          <a:p>
            <a:pPr lvl="0"/>
            <a:r>
              <a:rPr lang="en-US" dirty="0"/>
              <a:t>Commitment with Financing Policy</a:t>
            </a:r>
          </a:p>
          <a:p>
            <a:pPr lvl="0"/>
            <a:r>
              <a:rPr lang="en-US" dirty="0"/>
              <a:t>Capital Structure and Competitive Strategy</a:t>
            </a:r>
          </a:p>
          <a:p>
            <a:pPr lvl="0"/>
            <a:r>
              <a:rPr lang="en-US" dirty="0"/>
              <a:t>Debt and Aggression</a:t>
            </a:r>
          </a:p>
          <a:p>
            <a:pPr lvl="0"/>
            <a:r>
              <a:rPr lang="en-US" dirty="0"/>
              <a:t>Debt Overhang and Commitment</a:t>
            </a:r>
          </a:p>
          <a:p>
            <a:pPr lvl="0"/>
            <a:r>
              <a:rPr lang="en-US" dirty="0"/>
              <a:t>Discount Rates and </a:t>
            </a:r>
            <a:r>
              <a:rPr lang="en-US" dirty="0" err="1"/>
              <a:t>Agression</a:t>
            </a:r>
            <a:endParaRPr lang="en-US" dirty="0"/>
          </a:p>
          <a:p>
            <a:pPr lvl="0"/>
            <a:r>
              <a:rPr lang="en-US" dirty="0"/>
              <a:t>Debt and Predation</a:t>
            </a:r>
          </a:p>
          <a:p>
            <a:pPr lvl="0"/>
            <a:r>
              <a:rPr lang="en-US" dirty="0"/>
              <a:t>Debt and </a:t>
            </a:r>
            <a:r>
              <a:rPr lang="en-US" dirty="0" err="1"/>
              <a:t>Agression</a:t>
            </a:r>
            <a:endParaRPr lang="en-US" dirty="0"/>
          </a:p>
          <a:p>
            <a:pPr lvl="0"/>
            <a:r>
              <a:rPr lang="en-US" dirty="0"/>
              <a:t>Cash and </a:t>
            </a:r>
            <a:r>
              <a:rPr lang="en-US" dirty="0" err="1"/>
              <a:t>Agression</a:t>
            </a:r>
            <a:endParaRPr lang="en-US" dirty="0"/>
          </a:p>
          <a:p>
            <a:pPr lvl="0"/>
            <a:r>
              <a:rPr lang="en-US" dirty="0"/>
              <a:t>Excess Debt &amp; Customer Confidence</a:t>
            </a:r>
          </a:p>
          <a:p>
            <a:pPr lvl="0"/>
            <a:r>
              <a:rPr lang="en-US" dirty="0"/>
              <a:t>Capital Structure and </a:t>
            </a:r>
            <a:r>
              <a:rPr lang="en-US" dirty="0" smtClean="0"/>
              <a:t>Location</a:t>
            </a:r>
            <a:endParaRPr lang="en-US" dirty="0"/>
          </a:p>
        </p:txBody>
      </p:sp>
    </p:spTree>
    <p:extLst>
      <p:ext uri="{BB962C8B-B14F-4D97-AF65-F5344CB8AC3E}">
        <p14:creationId xmlns:p14="http://schemas.microsoft.com/office/powerpoint/2010/main" val="38221173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305800" cy="762000"/>
          </a:xfrm>
        </p:spPr>
        <p:txBody>
          <a:bodyPr>
            <a:normAutofit fontScale="90000"/>
          </a:bodyPr>
          <a:lstStyle/>
          <a:p>
            <a:r>
              <a:rPr lang="en-US" dirty="0" smtClean="0"/>
              <a:t>Capital Structure, Liquidation and Consumer Confidence</a:t>
            </a:r>
            <a:endParaRPr lang="en-US" dirty="0"/>
          </a:p>
        </p:txBody>
      </p:sp>
      <p:sp>
        <p:nvSpPr>
          <p:cNvPr id="3" name="Content Placeholder 2"/>
          <p:cNvSpPr>
            <a:spLocks noGrp="1"/>
          </p:cNvSpPr>
          <p:nvPr>
            <p:ph idx="1"/>
          </p:nvPr>
        </p:nvSpPr>
        <p:spPr>
          <a:xfrm>
            <a:off x="304800" y="1219200"/>
            <a:ext cx="8686800" cy="5486400"/>
          </a:xfrm>
        </p:spPr>
        <p:txBody>
          <a:bodyPr>
            <a:normAutofit fontScale="77500" lnSpcReduction="20000"/>
          </a:bodyPr>
          <a:lstStyle/>
          <a:p>
            <a:r>
              <a:rPr lang="en-US" dirty="0" smtClean="0"/>
              <a:t>We have seen that a leveraged firm is less likely to liquidate.</a:t>
            </a:r>
          </a:p>
          <a:p>
            <a:r>
              <a:rPr lang="en-US" dirty="0" smtClean="0"/>
              <a:t>However once a firm goes bankrupt, lenders get some say in firm decisions through the bankruptcy process, and lenders prefer liquidation because they get paid first from liquidation.</a:t>
            </a:r>
          </a:p>
          <a:p>
            <a:r>
              <a:rPr lang="en-US" dirty="0" smtClean="0"/>
              <a:t>Liquidation affects customers of firms that make durable products.</a:t>
            </a:r>
          </a:p>
          <a:p>
            <a:r>
              <a:rPr lang="en-US" dirty="0" smtClean="0"/>
              <a:t>Since a liquidated firm will no longer produce, customers are unlikely to get replacement parts.</a:t>
            </a:r>
          </a:p>
          <a:p>
            <a:r>
              <a:rPr lang="en-US" dirty="0" smtClean="0"/>
              <a:t>Warranties are also less likely to be honored.</a:t>
            </a:r>
          </a:p>
          <a:p>
            <a:r>
              <a:rPr lang="en-US" dirty="0" smtClean="0"/>
              <a:t>As a result, customers are less likely to buy durable products from firms that are likely to be liquidated.</a:t>
            </a:r>
          </a:p>
          <a:p>
            <a:r>
              <a:rPr lang="en-US" dirty="0" smtClean="0"/>
              <a:t>This suggests that a firm’s capital structure could affect the efficacy of marketing strategies.  Alternatively, lack of leverage could be used in a firm’s advertising.</a:t>
            </a:r>
            <a:endParaRPr lang="en-US" dirty="0"/>
          </a:p>
        </p:txBody>
      </p:sp>
    </p:spTree>
    <p:extLst>
      <p:ext uri="{BB962C8B-B14F-4D97-AF65-F5344CB8AC3E}">
        <p14:creationId xmlns:p14="http://schemas.microsoft.com/office/powerpoint/2010/main" val="39503499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412165" cy="457200"/>
          </a:xfrm>
        </p:spPr>
        <p:txBody>
          <a:bodyPr>
            <a:normAutofit fontScale="90000"/>
          </a:bodyPr>
          <a:lstStyle/>
          <a:p>
            <a:r>
              <a:rPr lang="en-US" dirty="0" smtClean="0"/>
              <a:t>Capital Structure, Bankruptcy and Consumer Confidence</a:t>
            </a:r>
            <a:endParaRPr lang="en-US" dirty="0"/>
          </a:p>
        </p:txBody>
      </p:sp>
      <p:sp>
        <p:nvSpPr>
          <p:cNvPr id="3" name="Content Placeholder 2"/>
          <p:cNvSpPr>
            <a:spLocks noGrp="1"/>
          </p:cNvSpPr>
          <p:nvPr>
            <p:ph idx="1"/>
          </p:nvPr>
        </p:nvSpPr>
        <p:spPr>
          <a:xfrm>
            <a:off x="152400" y="1219200"/>
            <a:ext cx="8915400" cy="5105400"/>
          </a:xfrm>
        </p:spPr>
        <p:txBody>
          <a:bodyPr>
            <a:normAutofit fontScale="77500" lnSpcReduction="20000"/>
          </a:bodyPr>
          <a:lstStyle/>
          <a:p>
            <a:pPr marL="0" indent="0">
              <a:buNone/>
            </a:pPr>
            <a:r>
              <a:rPr lang="en-US" dirty="0"/>
              <a:t>Are Consumers Affected by Durable Goods Makers’ Financial Distress</a:t>
            </a:r>
            <a:r>
              <a:rPr lang="en-US" dirty="0" smtClean="0"/>
              <a:t>? The </a:t>
            </a:r>
            <a:r>
              <a:rPr lang="en-US" dirty="0"/>
              <a:t>Case of Auto </a:t>
            </a:r>
            <a:r>
              <a:rPr lang="en-US" dirty="0" smtClean="0"/>
              <a:t>Manufacturers</a:t>
            </a:r>
            <a:r>
              <a:rPr lang="en-US" dirty="0"/>
              <a:t> </a:t>
            </a:r>
            <a:r>
              <a:rPr lang="en-US" dirty="0" smtClean="0"/>
              <a:t>by </a:t>
            </a:r>
            <a:r>
              <a:rPr lang="en-US" dirty="0" err="1" smtClean="0"/>
              <a:t>Hortacsu</a:t>
            </a:r>
            <a:r>
              <a:rPr lang="en-US" dirty="0" smtClean="0"/>
              <a:t> et al.</a:t>
            </a:r>
          </a:p>
          <a:p>
            <a:pPr marL="0" indent="0">
              <a:lnSpc>
                <a:spcPct val="70000"/>
              </a:lnSpc>
              <a:spcBef>
                <a:spcPts val="0"/>
              </a:spcBef>
              <a:buNone/>
            </a:pPr>
            <a:endParaRPr lang="en-US" dirty="0" smtClean="0"/>
          </a:p>
          <a:p>
            <a:r>
              <a:rPr lang="en-US" dirty="0" smtClean="0"/>
              <a:t>We </a:t>
            </a:r>
            <a:r>
              <a:rPr lang="en-US" dirty="0"/>
              <a:t>find that an increase in an auto manufacturer’s </a:t>
            </a:r>
            <a:r>
              <a:rPr lang="en-US" dirty="0" smtClean="0"/>
              <a:t>financial distress </a:t>
            </a:r>
            <a:r>
              <a:rPr lang="en-US" dirty="0"/>
              <a:t>(as measured by an increase in its CDS spread) does result in a contemporaneous drop </a:t>
            </a:r>
            <a:r>
              <a:rPr lang="en-US" dirty="0" smtClean="0"/>
              <a:t>in the </a:t>
            </a:r>
            <a:r>
              <a:rPr lang="en-US" dirty="0"/>
              <a:t>prices of its cars at auction, controlling for a host of other influences on </a:t>
            </a:r>
            <a:r>
              <a:rPr lang="en-US" dirty="0" smtClean="0"/>
              <a:t>price.</a:t>
            </a:r>
          </a:p>
          <a:p>
            <a:r>
              <a:rPr lang="en-US" dirty="0" smtClean="0"/>
              <a:t>Furthermore</a:t>
            </a:r>
            <a:r>
              <a:rPr lang="en-US" dirty="0"/>
              <a:t>, cars with longer </a:t>
            </a:r>
            <a:r>
              <a:rPr lang="en-US" dirty="0" smtClean="0"/>
              <a:t>expected service </a:t>
            </a:r>
            <a:r>
              <a:rPr lang="en-US" dirty="0"/>
              <a:t>lives (those within manufacturer warranty, having lower mileage, or in better condition</a:t>
            </a:r>
            <a:r>
              <a:rPr lang="en-US" dirty="0" smtClean="0"/>
              <a:t>) see </a:t>
            </a:r>
            <a:r>
              <a:rPr lang="en-US" dirty="0"/>
              <a:t>larger price declines than those with shorter remaining lives. </a:t>
            </a:r>
            <a:endParaRPr lang="en-US" dirty="0" smtClean="0"/>
          </a:p>
          <a:p>
            <a:r>
              <a:rPr lang="en-US" dirty="0" smtClean="0"/>
              <a:t>These </a:t>
            </a:r>
            <a:r>
              <a:rPr lang="en-US" dirty="0"/>
              <a:t>patterns do not seem </a:t>
            </a:r>
            <a:r>
              <a:rPr lang="en-US" dirty="0" smtClean="0"/>
              <a:t>to be </a:t>
            </a:r>
            <a:r>
              <a:rPr lang="en-US" dirty="0"/>
              <a:t>driven solely by reduced demand from auto dealers affiliated with the troubled </a:t>
            </a:r>
            <a:r>
              <a:rPr lang="en-US" dirty="0" smtClean="0"/>
              <a:t>manufacturers or </a:t>
            </a:r>
            <a:r>
              <a:rPr lang="en-US" dirty="0"/>
              <a:t>by contemporaneous declines in new car prices. </a:t>
            </a:r>
          </a:p>
        </p:txBody>
      </p:sp>
      <p:sp>
        <p:nvSpPr>
          <p:cNvPr id="4" name="TextBox 3"/>
          <p:cNvSpPr txBox="1"/>
          <p:nvPr/>
        </p:nvSpPr>
        <p:spPr>
          <a:xfrm>
            <a:off x="740898" y="6292194"/>
            <a:ext cx="7449475" cy="461665"/>
          </a:xfrm>
          <a:prstGeom prst="rect">
            <a:avLst/>
          </a:prstGeom>
          <a:noFill/>
        </p:spPr>
        <p:txBody>
          <a:bodyPr wrap="none" rtlCol="0">
            <a:spAutoFit/>
          </a:bodyPr>
          <a:lstStyle/>
          <a:p>
            <a:r>
              <a:rPr lang="en-US" dirty="0"/>
              <a:t>http://home.uchicago.edu/syverson/financeanddurables.pdf</a:t>
            </a:r>
          </a:p>
        </p:txBody>
      </p:sp>
    </p:spTree>
    <p:extLst>
      <p:ext uri="{BB962C8B-B14F-4D97-AF65-F5344CB8AC3E}">
        <p14:creationId xmlns:p14="http://schemas.microsoft.com/office/powerpoint/2010/main" val="12992189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534400" cy="685800"/>
          </a:xfrm>
        </p:spPr>
        <p:txBody>
          <a:bodyPr/>
          <a:lstStyle/>
          <a:p>
            <a:r>
              <a:rPr lang="en-US" dirty="0" smtClean="0"/>
              <a:t>Financial Distress and Reputation</a:t>
            </a:r>
            <a:endParaRPr lang="en-US" dirty="0"/>
          </a:p>
        </p:txBody>
      </p:sp>
      <p:sp>
        <p:nvSpPr>
          <p:cNvPr id="3" name="Content Placeholder 2"/>
          <p:cNvSpPr>
            <a:spLocks noGrp="1"/>
          </p:cNvSpPr>
          <p:nvPr>
            <p:ph idx="1"/>
          </p:nvPr>
        </p:nvSpPr>
        <p:spPr>
          <a:xfrm>
            <a:off x="152400" y="838200"/>
            <a:ext cx="8839200" cy="5181600"/>
          </a:xfrm>
        </p:spPr>
        <p:txBody>
          <a:bodyPr>
            <a:normAutofit fontScale="85000" lnSpcReduction="10000"/>
          </a:bodyPr>
          <a:lstStyle/>
          <a:p>
            <a:r>
              <a:rPr lang="en-US" dirty="0" smtClean="0"/>
              <a:t>We have seen that the likelihood of financial distress can provide an incentive for firms to become short-sighted and to take risky, and NPV&lt;0 projects.</a:t>
            </a:r>
          </a:p>
          <a:p>
            <a:r>
              <a:rPr lang="en-US" dirty="0" smtClean="0"/>
              <a:t>Non-financial </a:t>
            </a:r>
            <a:r>
              <a:rPr lang="en-US" dirty="0"/>
              <a:t>stakeholders are </a:t>
            </a:r>
            <a:r>
              <a:rPr lang="en-US" dirty="0" smtClean="0"/>
              <a:t>therefore likely </a:t>
            </a:r>
            <a:r>
              <a:rPr lang="en-US" dirty="0"/>
              <a:t>to be concerned that a distressed firm will become capital constrained, which could then cause managers to make short-sighted cutbacks in value-increasing investments. </a:t>
            </a:r>
            <a:endParaRPr lang="en-US" dirty="0" smtClean="0"/>
          </a:p>
          <a:p>
            <a:r>
              <a:rPr lang="en-US" dirty="0"/>
              <a:t>Critical among such investments are the money and effort spent in maintaining the firm’s reputation for dealing honestly with employees and suppliers, and for providing quality products to its customers. </a:t>
            </a:r>
            <a:endParaRPr lang="en-US" dirty="0" smtClean="0"/>
          </a:p>
        </p:txBody>
      </p:sp>
      <p:sp>
        <p:nvSpPr>
          <p:cNvPr id="4" name="TextBox 3"/>
          <p:cNvSpPr txBox="1"/>
          <p:nvPr/>
        </p:nvSpPr>
        <p:spPr>
          <a:xfrm>
            <a:off x="152400" y="6027003"/>
            <a:ext cx="8839200" cy="461665"/>
          </a:xfrm>
          <a:prstGeom prst="rect">
            <a:avLst/>
          </a:prstGeom>
          <a:noFill/>
        </p:spPr>
        <p:txBody>
          <a:bodyPr wrap="square" rtlCol="0">
            <a:spAutoFit/>
          </a:bodyPr>
          <a:lstStyle/>
          <a:p>
            <a:r>
              <a:rPr lang="en-US" dirty="0"/>
              <a:t>http://www2.mccombs.utexas.edu/faculty/andres.almazan/Article6.pdf</a:t>
            </a:r>
          </a:p>
        </p:txBody>
      </p:sp>
    </p:spTree>
    <p:extLst>
      <p:ext uri="{BB962C8B-B14F-4D97-AF65-F5344CB8AC3E}">
        <p14:creationId xmlns:p14="http://schemas.microsoft.com/office/powerpoint/2010/main" val="18778838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14400"/>
            <a:ext cx="8458200" cy="5181600"/>
          </a:xfrm>
        </p:spPr>
        <p:txBody>
          <a:bodyPr>
            <a:normAutofit fontScale="85000" lnSpcReduction="10000"/>
          </a:bodyPr>
          <a:lstStyle/>
          <a:p>
            <a:r>
              <a:rPr lang="en-US" dirty="0"/>
              <a:t>Under normal circumstances, managers have strong incentives to maintain their firms’ reputation because that contributes to higher long run profitability.</a:t>
            </a:r>
          </a:p>
          <a:p>
            <a:r>
              <a:rPr lang="en-US" dirty="0"/>
              <a:t>Under financial duress, however, the long-run value of a good reputation may be less important than the immediate need to generate cash to stave off bankruptcy. For this reason, a firm may lower the quality of its products in order to raise cash to meet debt obligations</a:t>
            </a:r>
            <a:r>
              <a:rPr lang="en-US" dirty="0" smtClean="0"/>
              <a:t>.</a:t>
            </a:r>
          </a:p>
          <a:p>
            <a:r>
              <a:rPr lang="en-US" dirty="0" smtClean="0"/>
              <a:t>As we have already seen, the existence of debt could cause a firm to pick short-term oriented projects. </a:t>
            </a:r>
            <a:endParaRPr lang="en-US" dirty="0"/>
          </a:p>
          <a:p>
            <a:endParaRPr lang="en-US" dirty="0"/>
          </a:p>
        </p:txBody>
      </p:sp>
      <p:sp>
        <p:nvSpPr>
          <p:cNvPr id="4" name="Title 1"/>
          <p:cNvSpPr>
            <a:spLocks noGrp="1"/>
          </p:cNvSpPr>
          <p:nvPr>
            <p:ph type="title"/>
          </p:nvPr>
        </p:nvSpPr>
        <p:spPr>
          <a:xfrm>
            <a:off x="533400" y="152400"/>
            <a:ext cx="8534400" cy="685800"/>
          </a:xfrm>
        </p:spPr>
        <p:txBody>
          <a:bodyPr/>
          <a:lstStyle/>
          <a:p>
            <a:r>
              <a:rPr lang="en-US" dirty="0" smtClean="0"/>
              <a:t>Financial Distress and Reputation</a:t>
            </a:r>
            <a:endParaRPr lang="en-US" dirty="0"/>
          </a:p>
        </p:txBody>
      </p:sp>
    </p:spTree>
    <p:extLst>
      <p:ext uri="{BB962C8B-B14F-4D97-AF65-F5344CB8AC3E}">
        <p14:creationId xmlns:p14="http://schemas.microsoft.com/office/powerpoint/2010/main" val="7381840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652" y="152400"/>
            <a:ext cx="8883748" cy="776287"/>
          </a:xfrm>
        </p:spPr>
        <p:txBody>
          <a:bodyPr>
            <a:normAutofit fontScale="90000"/>
          </a:bodyPr>
          <a:lstStyle/>
          <a:p>
            <a:r>
              <a:rPr lang="en-US" dirty="0" smtClean="0"/>
              <a:t>Excess Debt &amp; Customer Confidence</a:t>
            </a:r>
            <a:endParaRPr lang="en-US" dirty="0"/>
          </a:p>
        </p:txBody>
      </p:sp>
      <p:sp>
        <p:nvSpPr>
          <p:cNvPr id="3" name="Content Placeholder 2"/>
          <p:cNvSpPr>
            <a:spLocks noGrp="1"/>
          </p:cNvSpPr>
          <p:nvPr>
            <p:ph idx="1"/>
          </p:nvPr>
        </p:nvSpPr>
        <p:spPr>
          <a:xfrm>
            <a:off x="685800" y="1066800"/>
            <a:ext cx="7772400" cy="5257800"/>
          </a:xfrm>
        </p:spPr>
        <p:txBody>
          <a:bodyPr>
            <a:normAutofit fontScale="70000" lnSpcReduction="20000"/>
          </a:bodyPr>
          <a:lstStyle/>
          <a:p>
            <a:r>
              <a:rPr lang="en-US" dirty="0" smtClean="0"/>
              <a:t>Once we note the impact of leverage on customer confidence, it’s easy to see that a potential solution to the problem is recapitalization.</a:t>
            </a:r>
          </a:p>
          <a:p>
            <a:r>
              <a:rPr lang="en-US" dirty="0" smtClean="0"/>
              <a:t>The problem is that it is precisely in this situation that funds are difficult to come by.</a:t>
            </a:r>
          </a:p>
          <a:p>
            <a:r>
              <a:rPr lang="en-US" dirty="0" smtClean="0"/>
              <a:t>Furthermore, recapitalization can have the effect of transferring value to debt-holders.</a:t>
            </a:r>
          </a:p>
          <a:p>
            <a:r>
              <a:rPr lang="en-US" dirty="0" smtClean="0"/>
              <a:t>However, if the problems of the firm are purely financial and the business model is good, it may be possible to attract PIPE (</a:t>
            </a:r>
            <a:r>
              <a:rPr lang="en-US" dirty="0"/>
              <a:t>Private Investment in Public </a:t>
            </a:r>
            <a:r>
              <a:rPr lang="en-US" dirty="0" smtClean="0"/>
              <a:t>Equity) if the firm is publicly held, or private equity if the firm is privately held.  Information asymmetry would affect PIPE investment less than issuance of public equity.</a:t>
            </a:r>
          </a:p>
          <a:p>
            <a:r>
              <a:rPr lang="en-US" dirty="0" smtClean="0"/>
              <a:t>If the effect on customer confidence is high, it could trump the loss in shareholder value due to wealth transfer to bondholders.</a:t>
            </a:r>
            <a:endParaRPr lang="en-US" dirty="0"/>
          </a:p>
        </p:txBody>
      </p:sp>
    </p:spTree>
    <p:extLst>
      <p:ext uri="{BB962C8B-B14F-4D97-AF65-F5344CB8AC3E}">
        <p14:creationId xmlns:p14="http://schemas.microsoft.com/office/powerpoint/2010/main" val="33281070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3004" y="138113"/>
            <a:ext cx="8049995" cy="700087"/>
          </a:xfrm>
        </p:spPr>
        <p:txBody>
          <a:bodyPr/>
          <a:lstStyle/>
          <a:p>
            <a:r>
              <a:rPr lang="en-US" dirty="0" smtClean="0"/>
              <a:t>Capital Structure and Suppliers</a:t>
            </a:r>
            <a:endParaRPr lang="en-US" dirty="0"/>
          </a:p>
        </p:txBody>
      </p:sp>
      <p:sp>
        <p:nvSpPr>
          <p:cNvPr id="3" name="Content Placeholder 2"/>
          <p:cNvSpPr>
            <a:spLocks noGrp="1"/>
          </p:cNvSpPr>
          <p:nvPr>
            <p:ph idx="1"/>
          </p:nvPr>
        </p:nvSpPr>
        <p:spPr>
          <a:xfrm>
            <a:off x="152400" y="914400"/>
            <a:ext cx="8763000" cy="5486400"/>
          </a:xfrm>
        </p:spPr>
        <p:txBody>
          <a:bodyPr>
            <a:normAutofit fontScale="62500" lnSpcReduction="20000"/>
          </a:bodyPr>
          <a:lstStyle/>
          <a:p>
            <a:r>
              <a:rPr lang="en-US" dirty="0" smtClean="0"/>
              <a:t>“Retailers rely </a:t>
            </a:r>
            <a:r>
              <a:rPr lang="en-US" dirty="0"/>
              <a:t>heavily upon their suppliers for financing. These suppliers, </a:t>
            </a:r>
            <a:r>
              <a:rPr lang="en-US" dirty="0" smtClean="0"/>
              <a:t>in turn</a:t>
            </a:r>
            <a:r>
              <a:rPr lang="en-US" dirty="0"/>
              <a:t>, regulate their own risk exposures through their selection of customers, and tend </a:t>
            </a:r>
            <a:r>
              <a:rPr lang="en-US" dirty="0" smtClean="0"/>
              <a:t>to respond </a:t>
            </a:r>
            <a:r>
              <a:rPr lang="en-US" dirty="0"/>
              <a:t>rapidly to changes in customer creditworthiness</a:t>
            </a:r>
            <a:r>
              <a:rPr lang="en-US" dirty="0" smtClean="0"/>
              <a:t>.” </a:t>
            </a:r>
          </a:p>
          <a:p>
            <a:r>
              <a:rPr lang="en-US" dirty="0" smtClean="0"/>
              <a:t>“Just </a:t>
            </a:r>
            <a:r>
              <a:rPr lang="en-US" dirty="0"/>
              <a:t>so with Hechinger Co., </a:t>
            </a:r>
            <a:r>
              <a:rPr lang="en-US" dirty="0" smtClean="0"/>
              <a:t>a U.S</a:t>
            </a:r>
            <a:r>
              <a:rPr lang="en-US" dirty="0"/>
              <a:t>.-based retailer of do-it-yourself home products. In 1999, Hechinger defaulted on </a:t>
            </a:r>
            <a:r>
              <a:rPr lang="en-US" dirty="0" smtClean="0"/>
              <a:t>an interest </a:t>
            </a:r>
            <a:r>
              <a:rPr lang="en-US" dirty="0"/>
              <a:t>payment. Anxious suppliers cut back on credit, intensifying Hechinger’s </a:t>
            </a:r>
            <a:r>
              <a:rPr lang="en-US" dirty="0" smtClean="0"/>
              <a:t>cash crunch</a:t>
            </a:r>
            <a:r>
              <a:rPr lang="en-US" dirty="0"/>
              <a:t>. During the critical warm months when do-it-yourself sales typically peaked</a:t>
            </a:r>
            <a:r>
              <a:rPr lang="en-US" dirty="0" smtClean="0"/>
              <a:t>, potential </a:t>
            </a:r>
            <a:r>
              <a:rPr lang="en-US" dirty="0"/>
              <a:t>Hechinger customers were greeted by nearly empty stores, </a:t>
            </a:r>
            <a:r>
              <a:rPr lang="en-US" dirty="0" smtClean="0"/>
              <a:t>leading </a:t>
            </a:r>
            <a:r>
              <a:rPr lang="en-US" dirty="0"/>
              <a:t>to </a:t>
            </a:r>
            <a:r>
              <a:rPr lang="en-US" dirty="0" smtClean="0"/>
              <a:t>rapid deterioration </a:t>
            </a:r>
            <a:r>
              <a:rPr lang="en-US" dirty="0"/>
              <a:t>of the firm’s condition as customers left to shop elsewhere. Hechinger </a:t>
            </a:r>
            <a:r>
              <a:rPr lang="en-US" dirty="0" smtClean="0"/>
              <a:t>was soon </a:t>
            </a:r>
            <a:r>
              <a:rPr lang="en-US" dirty="0"/>
              <a:t>forced to liquidate its operations</a:t>
            </a:r>
            <a:r>
              <a:rPr lang="en-US" dirty="0" smtClean="0"/>
              <a:t>.”</a:t>
            </a:r>
          </a:p>
          <a:p>
            <a:r>
              <a:rPr lang="en-US" dirty="0" smtClean="0"/>
              <a:t>Clearly, suppliers </a:t>
            </a:r>
            <a:r>
              <a:rPr lang="en-US" dirty="0"/>
              <a:t>may be unwilling to provide a firm with inventory if they think they might not be paid</a:t>
            </a:r>
            <a:r>
              <a:rPr lang="en-US" dirty="0" smtClean="0"/>
              <a:t>.  Here’s another example:</a:t>
            </a:r>
            <a:r>
              <a:rPr lang="en-US" i="1" dirty="0"/>
              <a:t/>
            </a:r>
            <a:br>
              <a:rPr lang="en-US" i="1" dirty="0"/>
            </a:br>
            <a:r>
              <a:rPr lang="en-US" i="1" dirty="0"/>
              <a:t>(Corporate Finance, London: Feb 2002, issue 207, p. 8) Many Kmart shoppers have suffered the embarrassment of being strapped for cash at the checkout, but this time the shoe is on the other foot. Discount retailer Kmart did not have enough money to pay Fleming Companies, its food supplier, and filed for bankruptcy in January. </a:t>
            </a:r>
            <a:br>
              <a:rPr lang="en-US" i="1" dirty="0"/>
            </a:br>
            <a:r>
              <a:rPr lang="en-US" i="1" dirty="0"/>
              <a:t>Fleming is owed $77 million, and joined the tough suppliers who suspended shipments to the struggling retailer - the final blow for Kmart, who promotes itself as the home of low prices. </a:t>
            </a:r>
          </a:p>
        </p:txBody>
      </p:sp>
      <p:sp>
        <p:nvSpPr>
          <p:cNvPr id="4" name="Rectangle 3"/>
          <p:cNvSpPr/>
          <p:nvPr/>
        </p:nvSpPr>
        <p:spPr>
          <a:xfrm>
            <a:off x="378542" y="6400800"/>
            <a:ext cx="8153400" cy="338554"/>
          </a:xfrm>
          <a:prstGeom prst="rect">
            <a:avLst/>
          </a:prstGeom>
        </p:spPr>
        <p:txBody>
          <a:bodyPr wrap="square">
            <a:spAutoFit/>
          </a:bodyPr>
          <a:lstStyle/>
          <a:p>
            <a:r>
              <a:rPr lang="en-US" sz="1600" dirty="0"/>
              <a:t>Integrated </a:t>
            </a:r>
            <a:r>
              <a:rPr lang="en-US" sz="1600" dirty="0" smtClean="0"/>
              <a:t>Risk Management </a:t>
            </a:r>
            <a:r>
              <a:rPr lang="en-US" sz="1600" dirty="0"/>
              <a:t>for </a:t>
            </a:r>
            <a:r>
              <a:rPr lang="en-US" sz="1600" dirty="0" smtClean="0"/>
              <a:t>the Firm</a:t>
            </a:r>
            <a:r>
              <a:rPr lang="en-US" sz="1600" dirty="0"/>
              <a:t>: A </a:t>
            </a:r>
            <a:r>
              <a:rPr lang="en-US" sz="1600" dirty="0" smtClean="0"/>
              <a:t>Senior Manager’s Guide, Lisa </a:t>
            </a:r>
            <a:r>
              <a:rPr lang="en-US" sz="1600" dirty="0"/>
              <a:t>K. </a:t>
            </a:r>
            <a:r>
              <a:rPr lang="en-US" sz="1600" dirty="0" err="1" smtClean="0"/>
              <a:t>Meulbroek</a:t>
            </a:r>
            <a:r>
              <a:rPr lang="en-US" sz="1600" dirty="0" smtClean="0"/>
              <a:t>, 2002</a:t>
            </a:r>
            <a:endParaRPr lang="en-US" sz="1600" dirty="0"/>
          </a:p>
        </p:txBody>
      </p:sp>
    </p:spTree>
    <p:extLst>
      <p:ext uri="{BB962C8B-B14F-4D97-AF65-F5344CB8AC3E}">
        <p14:creationId xmlns:p14="http://schemas.microsoft.com/office/powerpoint/2010/main" val="4156939706"/>
      </p:ext>
    </p:extLst>
  </p:cSld>
  <p:clrMapOvr>
    <a:masterClrMapping/>
  </p:clrMapOvr>
</p:sld>
</file>

<file path=ppt/theme/theme1.xml><?xml version="1.0" encoding="utf-8"?>
<a:theme xmlns:a="http://schemas.openxmlformats.org/drawingml/2006/main" name="Sumi Painting">
  <a:themeElements>
    <a:clrScheme name="Sumi Painting 1">
      <a:dk1>
        <a:srgbClr val="545472"/>
      </a:dk1>
      <a:lt1>
        <a:srgbClr val="FFFFFF"/>
      </a:lt1>
      <a:dk2>
        <a:srgbClr val="660066"/>
      </a:dk2>
      <a:lt2>
        <a:srgbClr val="9797B7"/>
      </a:lt2>
      <a:accent1>
        <a:srgbClr val="A7CCD9"/>
      </a:accent1>
      <a:accent2>
        <a:srgbClr val="C7C7DF"/>
      </a:accent2>
      <a:accent3>
        <a:srgbClr val="FFFFFF"/>
      </a:accent3>
      <a:accent4>
        <a:srgbClr val="464660"/>
      </a:accent4>
      <a:accent5>
        <a:srgbClr val="D0E2E9"/>
      </a:accent5>
      <a:accent6>
        <a:srgbClr val="B4B4CA"/>
      </a:accent6>
      <a:hlink>
        <a:srgbClr val="9595FF"/>
      </a:hlink>
      <a:folHlink>
        <a:srgbClr val="8888AE"/>
      </a:folHlink>
    </a:clrScheme>
    <a:fontScheme name="Sumi Painting">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umi Painting 1">
        <a:dk1>
          <a:srgbClr val="545472"/>
        </a:dk1>
        <a:lt1>
          <a:srgbClr val="FFFFFF"/>
        </a:lt1>
        <a:dk2>
          <a:srgbClr val="660066"/>
        </a:dk2>
        <a:lt2>
          <a:srgbClr val="9797B7"/>
        </a:lt2>
        <a:accent1>
          <a:srgbClr val="A7CCD9"/>
        </a:accent1>
        <a:accent2>
          <a:srgbClr val="C7C7DF"/>
        </a:accent2>
        <a:accent3>
          <a:srgbClr val="FFFFFF"/>
        </a:accent3>
        <a:accent4>
          <a:srgbClr val="464660"/>
        </a:accent4>
        <a:accent5>
          <a:srgbClr val="D0E2E9"/>
        </a:accent5>
        <a:accent6>
          <a:srgbClr val="B4B4CA"/>
        </a:accent6>
        <a:hlink>
          <a:srgbClr val="9595FF"/>
        </a:hlink>
        <a:folHlink>
          <a:srgbClr val="8888AE"/>
        </a:folHlink>
      </a:clrScheme>
      <a:clrMap bg1="lt1" tx1="dk1" bg2="lt2" tx2="dk2" accent1="accent1" accent2="accent2" accent3="accent3" accent4="accent4" accent5="accent5" accent6="accent6" hlink="hlink" folHlink="folHlink"/>
    </a:extraClrScheme>
    <a:extraClrScheme>
      <a:clrScheme name="Sumi Painting 2">
        <a:dk1>
          <a:srgbClr val="545472"/>
        </a:dk1>
        <a:lt1>
          <a:srgbClr val="FFFFFF"/>
        </a:lt1>
        <a:dk2>
          <a:srgbClr val="892D5B"/>
        </a:dk2>
        <a:lt2>
          <a:srgbClr val="68A7BE"/>
        </a:lt2>
        <a:accent1>
          <a:srgbClr val="CAACCC"/>
        </a:accent1>
        <a:accent2>
          <a:srgbClr val="A7CCD9"/>
        </a:accent2>
        <a:accent3>
          <a:srgbClr val="FFFFFF"/>
        </a:accent3>
        <a:accent4>
          <a:srgbClr val="464660"/>
        </a:accent4>
        <a:accent5>
          <a:srgbClr val="E1D2E2"/>
        </a:accent5>
        <a:accent6>
          <a:srgbClr val="97B9C4"/>
        </a:accent6>
        <a:hlink>
          <a:srgbClr val="9595FF"/>
        </a:hlink>
        <a:folHlink>
          <a:srgbClr val="8888AE"/>
        </a:folHlink>
      </a:clrScheme>
      <a:clrMap bg1="lt1" tx1="dk1" bg2="lt2" tx2="dk2" accent1="accent1" accent2="accent2" accent3="accent3" accent4="accent4" accent5="accent5" accent6="accent6" hlink="hlink" folHlink="folHlink"/>
    </a:extraClrScheme>
    <a:extraClrScheme>
      <a:clrScheme name="Sumi Painting 3">
        <a:dk1>
          <a:srgbClr val="000000"/>
        </a:dk1>
        <a:lt1>
          <a:srgbClr val="FFFFFF"/>
        </a:lt1>
        <a:dk2>
          <a:srgbClr val="000000"/>
        </a:dk2>
        <a:lt2>
          <a:srgbClr val="333333"/>
        </a:lt2>
        <a:accent1>
          <a:srgbClr val="B2B2B2"/>
        </a:accent1>
        <a:accent2>
          <a:srgbClr val="DDDDDD"/>
        </a:accent2>
        <a:accent3>
          <a:srgbClr val="FFFFFF"/>
        </a:accent3>
        <a:accent4>
          <a:srgbClr val="000000"/>
        </a:accent4>
        <a:accent5>
          <a:srgbClr val="D5D5D5"/>
        </a:accent5>
        <a:accent6>
          <a:srgbClr val="C8C8C8"/>
        </a:accent6>
        <a:hlink>
          <a:srgbClr val="4D4D4D"/>
        </a:hlink>
        <a:folHlink>
          <a:srgbClr val="969696"/>
        </a:folHlink>
      </a:clrScheme>
      <a:clrMap bg1="lt1" tx1="dk1" bg2="lt2" tx2="dk2" accent1="accent1" accent2="accent2" accent3="accent3" accent4="accent4" accent5="accent5" accent6="accent6" hlink="hlink" folHlink="folHlink"/>
    </a:extraClrScheme>
    <a:extraClrScheme>
      <a:clrScheme name="Sumi Painting 4">
        <a:dk1>
          <a:srgbClr val="545472"/>
        </a:dk1>
        <a:lt1>
          <a:srgbClr val="FFFFFF"/>
        </a:lt1>
        <a:dk2>
          <a:srgbClr val="892D5B"/>
        </a:dk2>
        <a:lt2>
          <a:srgbClr val="AC3872"/>
        </a:lt2>
        <a:accent1>
          <a:srgbClr val="660066"/>
        </a:accent1>
        <a:accent2>
          <a:srgbClr val="E2A6C4"/>
        </a:accent2>
        <a:accent3>
          <a:srgbClr val="FFFFFF"/>
        </a:accent3>
        <a:accent4>
          <a:srgbClr val="464660"/>
        </a:accent4>
        <a:accent5>
          <a:srgbClr val="B8AAB8"/>
        </a:accent5>
        <a:accent6>
          <a:srgbClr val="CD96B1"/>
        </a:accent6>
        <a:hlink>
          <a:srgbClr val="8585FF"/>
        </a:hlink>
        <a:folHlink>
          <a:srgbClr val="563EE8"/>
        </a:folHlink>
      </a:clrScheme>
      <a:clrMap bg1="lt1" tx1="dk1" bg2="lt2" tx2="dk2" accent1="accent1" accent2="accent2" accent3="accent3" accent4="accent4" accent5="accent5" accent6="accent6" hlink="hlink" folHlink="folHlink"/>
    </a:extraClrScheme>
    <a:extraClrScheme>
      <a:clrScheme name="Sumi Painting 5">
        <a:dk1>
          <a:srgbClr val="545472"/>
        </a:dk1>
        <a:lt1>
          <a:srgbClr val="FFFFFF"/>
        </a:lt1>
        <a:dk2>
          <a:srgbClr val="892D5B"/>
        </a:dk2>
        <a:lt2>
          <a:srgbClr val="515BA7"/>
        </a:lt2>
        <a:accent1>
          <a:srgbClr val="8BD8E7"/>
        </a:accent1>
        <a:accent2>
          <a:srgbClr val="A5AAD3"/>
        </a:accent2>
        <a:accent3>
          <a:srgbClr val="FFFFFF"/>
        </a:accent3>
        <a:accent4>
          <a:srgbClr val="464660"/>
        </a:accent4>
        <a:accent5>
          <a:srgbClr val="C4E9F1"/>
        </a:accent5>
        <a:accent6>
          <a:srgbClr val="959ABF"/>
        </a:accent6>
        <a:hlink>
          <a:srgbClr val="B78AFA"/>
        </a:hlink>
        <a:folHlink>
          <a:srgbClr val="A0A5D0"/>
        </a:folHlink>
      </a:clrScheme>
      <a:clrMap bg1="lt1" tx1="dk1" bg2="lt2" tx2="dk2" accent1="accent1" accent2="accent2" accent3="accent3" accent4="accent4" accent5="accent5" accent6="accent6" hlink="hlink" folHlink="folHlink"/>
    </a:extraClrScheme>
    <a:extraClrScheme>
      <a:clrScheme name="Sumi Painting 6">
        <a:dk1>
          <a:srgbClr val="545472"/>
        </a:dk1>
        <a:lt1>
          <a:srgbClr val="FFFFFF"/>
        </a:lt1>
        <a:dk2>
          <a:srgbClr val="37467F"/>
        </a:dk2>
        <a:lt2>
          <a:srgbClr val="547A3C"/>
        </a:lt2>
        <a:accent1>
          <a:srgbClr val="8BD8E7"/>
        </a:accent1>
        <a:accent2>
          <a:srgbClr val="B7D3A5"/>
        </a:accent2>
        <a:accent3>
          <a:srgbClr val="FFFFFF"/>
        </a:accent3>
        <a:accent4>
          <a:srgbClr val="464660"/>
        </a:accent4>
        <a:accent5>
          <a:srgbClr val="C4E9F1"/>
        </a:accent5>
        <a:accent6>
          <a:srgbClr val="A6BF95"/>
        </a:accent6>
        <a:hlink>
          <a:srgbClr val="619147"/>
        </a:hlink>
        <a:folHlink>
          <a:srgbClr val="94BE7C"/>
        </a:folHlink>
      </a:clrScheme>
      <a:clrMap bg1="lt1" tx1="dk1" bg2="lt2" tx2="dk2" accent1="accent1" accent2="accent2" accent3="accent3" accent4="accent4" accent5="accent5" accent6="accent6" hlink="hlink" folHlink="folHlink"/>
    </a:extraClrScheme>
    <a:extraClrScheme>
      <a:clrScheme name="Sumi Painting 7">
        <a:dk1>
          <a:srgbClr val="545472"/>
        </a:dk1>
        <a:lt1>
          <a:srgbClr val="FFFFFF"/>
        </a:lt1>
        <a:dk2>
          <a:srgbClr val="655851"/>
        </a:dk2>
        <a:lt2>
          <a:srgbClr val="B49234"/>
        </a:lt2>
        <a:accent1>
          <a:srgbClr val="F8C684"/>
        </a:accent1>
        <a:accent2>
          <a:srgbClr val="E1CE97"/>
        </a:accent2>
        <a:accent3>
          <a:srgbClr val="FFFFFF"/>
        </a:accent3>
        <a:accent4>
          <a:srgbClr val="464660"/>
        </a:accent4>
        <a:accent5>
          <a:srgbClr val="FBDFC2"/>
        </a:accent5>
        <a:accent6>
          <a:srgbClr val="CCBA88"/>
        </a:accent6>
        <a:hlink>
          <a:srgbClr val="7C6148"/>
        </a:hlink>
        <a:folHlink>
          <a:srgbClr val="8E856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Designs\Sumi Painting.pot</Template>
  <TotalTime>27028</TotalTime>
  <Words>2548</Words>
  <Application>Microsoft Office PowerPoint</Application>
  <PresentationFormat>On-screen Show (4:3)</PresentationFormat>
  <Paragraphs>157</Paragraphs>
  <Slides>21</Slides>
  <Notes>21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Tahoma</vt:lpstr>
      <vt:lpstr>Times New Roman</vt:lpstr>
      <vt:lpstr>Sumi Painting</vt:lpstr>
      <vt:lpstr>Capital Structure and Operational Strategy</vt:lpstr>
      <vt:lpstr>Outline</vt:lpstr>
      <vt:lpstr>Outline</vt:lpstr>
      <vt:lpstr>Capital Structure, Liquidation and Consumer Confidence</vt:lpstr>
      <vt:lpstr>Capital Structure, Bankruptcy and Consumer Confidence</vt:lpstr>
      <vt:lpstr>Financial Distress and Reputation</vt:lpstr>
      <vt:lpstr>Financial Distress and Reputation</vt:lpstr>
      <vt:lpstr>Excess Debt &amp; Customer Confidence</vt:lpstr>
      <vt:lpstr>Capital Structure and Suppliers</vt:lpstr>
      <vt:lpstr>Capital Structure and Suppliers</vt:lpstr>
      <vt:lpstr>Capital Structure and Employees</vt:lpstr>
      <vt:lpstr>Capital Structure and HR</vt:lpstr>
      <vt:lpstr>Capital Structure and Hiring Discipline</vt:lpstr>
      <vt:lpstr>Leverage &amp; Collective Bargaining</vt:lpstr>
      <vt:lpstr>Leverage &amp; Collective Bargaining</vt:lpstr>
      <vt:lpstr>Leverage &amp; Collective Bargaining</vt:lpstr>
      <vt:lpstr>Financial Leverage and Leverage Over Labor</vt:lpstr>
      <vt:lpstr>Leverage &amp; Bargaining with the Govt.</vt:lpstr>
      <vt:lpstr>Debt Overhang and Negotiating with Creditors</vt:lpstr>
      <vt:lpstr>Capital Structure and Location</vt:lpstr>
      <vt:lpstr>Capital Structure and Location</vt:lpstr>
    </vt:vector>
  </TitlesOfParts>
  <Company>Pace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Tax/Regulation Motivated Financial Innovation</dc:title>
  <dc:creator>P.V. Viswanath</dc:creator>
  <cp:lastModifiedBy>Viswanath, Prof. Plachikkat</cp:lastModifiedBy>
  <cp:revision>370</cp:revision>
  <cp:lastPrinted>2012-10-18T15:29:06Z</cp:lastPrinted>
  <dcterms:created xsi:type="dcterms:W3CDTF">1999-10-19T17:15:03Z</dcterms:created>
  <dcterms:modified xsi:type="dcterms:W3CDTF">2013-10-22T23:05:58Z</dcterms:modified>
</cp:coreProperties>
</file>