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handoutMasterIdLst>
    <p:handoutMasterId r:id="rId31"/>
  </p:handoutMasterIdLst>
  <p:sldIdLst>
    <p:sldId id="258" r:id="rId2"/>
    <p:sldId id="300" r:id="rId3"/>
    <p:sldId id="296" r:id="rId4"/>
    <p:sldId id="297" r:id="rId5"/>
    <p:sldId id="263" r:id="rId6"/>
    <p:sldId id="264" r:id="rId7"/>
    <p:sldId id="290" r:id="rId8"/>
    <p:sldId id="265" r:id="rId9"/>
    <p:sldId id="266" r:id="rId10"/>
    <p:sldId id="278" r:id="rId11"/>
    <p:sldId id="279" r:id="rId12"/>
    <p:sldId id="280" r:id="rId13"/>
    <p:sldId id="281" r:id="rId14"/>
    <p:sldId id="298" r:id="rId15"/>
    <p:sldId id="282" r:id="rId16"/>
    <p:sldId id="283" r:id="rId17"/>
    <p:sldId id="299" r:id="rId18"/>
    <p:sldId id="284" r:id="rId19"/>
    <p:sldId id="285" r:id="rId20"/>
    <p:sldId id="286" r:id="rId21"/>
    <p:sldId id="288" r:id="rId22"/>
    <p:sldId id="289" r:id="rId23"/>
    <p:sldId id="291" r:id="rId24"/>
    <p:sldId id="294" r:id="rId25"/>
    <p:sldId id="295" r:id="rId26"/>
    <p:sldId id="287" r:id="rId27"/>
    <p:sldId id="292" r:id="rId28"/>
    <p:sldId id="293" r:id="rId29"/>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0953" autoAdjust="0"/>
  </p:normalViewPr>
  <p:slideViewPr>
    <p:cSldViewPr>
      <p:cViewPr varScale="1">
        <p:scale>
          <a:sx n="84" d="100"/>
          <a:sy n="84" d="100"/>
        </p:scale>
        <p:origin x="96" y="5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963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9636"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9637"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2735AE-40DC-4BF8-917E-4D6ECF170387}" type="slidenum">
              <a:rPr lang="en-US"/>
              <a:pPr>
                <a:defRPr/>
              </a:pPr>
              <a:t>‹#›</a:t>
            </a:fld>
            <a:endParaRPr lang="en-US"/>
          </a:p>
        </p:txBody>
      </p:sp>
    </p:spTree>
    <p:extLst>
      <p:ext uri="{BB962C8B-B14F-4D97-AF65-F5344CB8AC3E}">
        <p14:creationId xmlns:p14="http://schemas.microsoft.com/office/powerpoint/2010/main" val="3506095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1026"/>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3731" name="Rectangle 1027"/>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1028"/>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1029"/>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3734" name="Rectangle 1030"/>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3735" name="Rectangle 1031"/>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04E25A6-48FD-4967-8EFF-4B3C285A6450}" type="slidenum">
              <a:rPr lang="en-US"/>
              <a:pPr>
                <a:defRPr/>
              </a:pPr>
              <a:t>‹#›</a:t>
            </a:fld>
            <a:endParaRPr lang="en-US"/>
          </a:p>
        </p:txBody>
      </p:sp>
    </p:spTree>
    <p:extLst>
      <p:ext uri="{BB962C8B-B14F-4D97-AF65-F5344CB8AC3E}">
        <p14:creationId xmlns:p14="http://schemas.microsoft.com/office/powerpoint/2010/main" val="3511586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F2D92B-0E12-496B-A911-EF71200066B2}" type="slidenum">
              <a:rPr lang="en-US" sz="1200" smtClean="0"/>
              <a:pPr eaLnBrk="1" hangingPunct="1"/>
              <a:t>1</a:t>
            </a:fld>
            <a:endParaRPr lang="en-US" sz="120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439394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10</a:t>
            </a:fld>
            <a:endParaRPr lang="en-US"/>
          </a:p>
        </p:txBody>
      </p:sp>
    </p:spTree>
    <p:extLst>
      <p:ext uri="{BB962C8B-B14F-4D97-AF65-F5344CB8AC3E}">
        <p14:creationId xmlns:p14="http://schemas.microsoft.com/office/powerpoint/2010/main" val="3277518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11</a:t>
            </a:fld>
            <a:endParaRPr lang="en-US"/>
          </a:p>
        </p:txBody>
      </p:sp>
    </p:spTree>
    <p:extLst>
      <p:ext uri="{BB962C8B-B14F-4D97-AF65-F5344CB8AC3E}">
        <p14:creationId xmlns:p14="http://schemas.microsoft.com/office/powerpoint/2010/main" val="2881399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12</a:t>
            </a:fld>
            <a:endParaRPr lang="en-US"/>
          </a:p>
        </p:txBody>
      </p:sp>
    </p:spTree>
    <p:extLst>
      <p:ext uri="{BB962C8B-B14F-4D97-AF65-F5344CB8AC3E}">
        <p14:creationId xmlns:p14="http://schemas.microsoft.com/office/powerpoint/2010/main" val="1709630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13</a:t>
            </a:fld>
            <a:endParaRPr lang="en-US"/>
          </a:p>
        </p:txBody>
      </p:sp>
    </p:spTree>
    <p:extLst>
      <p:ext uri="{BB962C8B-B14F-4D97-AF65-F5344CB8AC3E}">
        <p14:creationId xmlns:p14="http://schemas.microsoft.com/office/powerpoint/2010/main" val="2550040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14</a:t>
            </a:fld>
            <a:endParaRPr lang="en-US"/>
          </a:p>
        </p:txBody>
      </p:sp>
    </p:spTree>
    <p:extLst>
      <p:ext uri="{BB962C8B-B14F-4D97-AF65-F5344CB8AC3E}">
        <p14:creationId xmlns:p14="http://schemas.microsoft.com/office/powerpoint/2010/main" val="29087227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15</a:t>
            </a:fld>
            <a:endParaRPr lang="en-US"/>
          </a:p>
        </p:txBody>
      </p:sp>
    </p:spTree>
    <p:extLst>
      <p:ext uri="{BB962C8B-B14F-4D97-AF65-F5344CB8AC3E}">
        <p14:creationId xmlns:p14="http://schemas.microsoft.com/office/powerpoint/2010/main" val="2391655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16</a:t>
            </a:fld>
            <a:endParaRPr lang="en-US"/>
          </a:p>
        </p:txBody>
      </p:sp>
    </p:spTree>
    <p:extLst>
      <p:ext uri="{BB962C8B-B14F-4D97-AF65-F5344CB8AC3E}">
        <p14:creationId xmlns:p14="http://schemas.microsoft.com/office/powerpoint/2010/main" val="4109663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17</a:t>
            </a:fld>
            <a:endParaRPr lang="en-US"/>
          </a:p>
        </p:txBody>
      </p:sp>
    </p:spTree>
    <p:extLst>
      <p:ext uri="{BB962C8B-B14F-4D97-AF65-F5344CB8AC3E}">
        <p14:creationId xmlns:p14="http://schemas.microsoft.com/office/powerpoint/2010/main" val="2262035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higher the value of the</a:t>
            </a:r>
            <a:r>
              <a:rPr lang="en-US" baseline="0" dirty="0" smtClean="0"/>
              <a:t> dollar, the higher the dollar revenues, for a given amount of sales.  This firm is going to want to buy dollars in the future and sell its foreign currency revenues.</a:t>
            </a:r>
            <a:endParaRPr lang="en-US" dirty="0"/>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18</a:t>
            </a:fld>
            <a:endParaRPr lang="en-US"/>
          </a:p>
        </p:txBody>
      </p:sp>
    </p:spTree>
    <p:extLst>
      <p:ext uri="{BB962C8B-B14F-4D97-AF65-F5344CB8AC3E}">
        <p14:creationId xmlns:p14="http://schemas.microsoft.com/office/powerpoint/2010/main" val="721456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19</a:t>
            </a:fld>
            <a:endParaRPr lang="en-US"/>
          </a:p>
        </p:txBody>
      </p:sp>
    </p:spTree>
    <p:extLst>
      <p:ext uri="{BB962C8B-B14F-4D97-AF65-F5344CB8AC3E}">
        <p14:creationId xmlns:p14="http://schemas.microsoft.com/office/powerpoint/2010/main" val="620912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a:t>
            </a:fld>
            <a:endParaRPr lang="en-US"/>
          </a:p>
        </p:txBody>
      </p:sp>
    </p:spTree>
    <p:extLst>
      <p:ext uri="{BB962C8B-B14F-4D97-AF65-F5344CB8AC3E}">
        <p14:creationId xmlns:p14="http://schemas.microsoft.com/office/powerpoint/2010/main" val="1746885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20</a:t>
            </a:fld>
            <a:endParaRPr lang="en-US"/>
          </a:p>
        </p:txBody>
      </p:sp>
    </p:spTree>
    <p:extLst>
      <p:ext uri="{BB962C8B-B14F-4D97-AF65-F5344CB8AC3E}">
        <p14:creationId xmlns:p14="http://schemas.microsoft.com/office/powerpoint/2010/main" val="13458523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21</a:t>
            </a:fld>
            <a:endParaRPr lang="en-US"/>
          </a:p>
        </p:txBody>
      </p:sp>
    </p:spTree>
    <p:extLst>
      <p:ext uri="{BB962C8B-B14F-4D97-AF65-F5344CB8AC3E}">
        <p14:creationId xmlns:p14="http://schemas.microsoft.com/office/powerpoint/2010/main" val="14786312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22</a:t>
            </a:fld>
            <a:endParaRPr lang="en-US"/>
          </a:p>
        </p:txBody>
      </p:sp>
    </p:spTree>
    <p:extLst>
      <p:ext uri="{BB962C8B-B14F-4D97-AF65-F5344CB8AC3E}">
        <p14:creationId xmlns:p14="http://schemas.microsoft.com/office/powerpoint/2010/main" val="16664556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23</a:t>
            </a:fld>
            <a:endParaRPr lang="en-US"/>
          </a:p>
        </p:txBody>
      </p:sp>
    </p:spTree>
    <p:extLst>
      <p:ext uri="{BB962C8B-B14F-4D97-AF65-F5344CB8AC3E}">
        <p14:creationId xmlns:p14="http://schemas.microsoft.com/office/powerpoint/2010/main" val="41023515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24</a:t>
            </a:fld>
            <a:endParaRPr lang="en-US"/>
          </a:p>
        </p:txBody>
      </p:sp>
    </p:spTree>
    <p:extLst>
      <p:ext uri="{BB962C8B-B14F-4D97-AF65-F5344CB8AC3E}">
        <p14:creationId xmlns:p14="http://schemas.microsoft.com/office/powerpoint/2010/main" val="8301789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25</a:t>
            </a:fld>
            <a:endParaRPr lang="en-US"/>
          </a:p>
        </p:txBody>
      </p:sp>
    </p:spTree>
    <p:extLst>
      <p:ext uri="{BB962C8B-B14F-4D97-AF65-F5344CB8AC3E}">
        <p14:creationId xmlns:p14="http://schemas.microsoft.com/office/powerpoint/2010/main" val="1878078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26</a:t>
            </a:fld>
            <a:endParaRPr lang="en-US"/>
          </a:p>
        </p:txBody>
      </p:sp>
    </p:spTree>
    <p:extLst>
      <p:ext uri="{BB962C8B-B14F-4D97-AF65-F5344CB8AC3E}">
        <p14:creationId xmlns:p14="http://schemas.microsoft.com/office/powerpoint/2010/main" val="40479541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27</a:t>
            </a:fld>
            <a:endParaRPr lang="en-US"/>
          </a:p>
        </p:txBody>
      </p:sp>
    </p:spTree>
    <p:extLst>
      <p:ext uri="{BB962C8B-B14F-4D97-AF65-F5344CB8AC3E}">
        <p14:creationId xmlns:p14="http://schemas.microsoft.com/office/powerpoint/2010/main" val="2937730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28</a:t>
            </a:fld>
            <a:endParaRPr lang="en-US"/>
          </a:p>
        </p:txBody>
      </p:sp>
    </p:spTree>
    <p:extLst>
      <p:ext uri="{BB962C8B-B14F-4D97-AF65-F5344CB8AC3E}">
        <p14:creationId xmlns:p14="http://schemas.microsoft.com/office/powerpoint/2010/main" val="1734364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3</a:t>
            </a:fld>
            <a:endParaRPr lang="en-US"/>
          </a:p>
        </p:txBody>
      </p:sp>
    </p:spTree>
    <p:extLst>
      <p:ext uri="{BB962C8B-B14F-4D97-AF65-F5344CB8AC3E}">
        <p14:creationId xmlns:p14="http://schemas.microsoft.com/office/powerpoint/2010/main" val="3876508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4</a:t>
            </a:fld>
            <a:endParaRPr lang="en-US"/>
          </a:p>
        </p:txBody>
      </p:sp>
    </p:spTree>
    <p:extLst>
      <p:ext uri="{BB962C8B-B14F-4D97-AF65-F5344CB8AC3E}">
        <p14:creationId xmlns:p14="http://schemas.microsoft.com/office/powerpoint/2010/main" val="2869262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5</a:t>
            </a:fld>
            <a:endParaRPr lang="en-US"/>
          </a:p>
        </p:txBody>
      </p:sp>
    </p:spTree>
    <p:extLst>
      <p:ext uri="{BB962C8B-B14F-4D97-AF65-F5344CB8AC3E}">
        <p14:creationId xmlns:p14="http://schemas.microsoft.com/office/powerpoint/2010/main" val="2787252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6</a:t>
            </a:fld>
            <a:endParaRPr lang="en-US"/>
          </a:p>
        </p:txBody>
      </p:sp>
    </p:spTree>
    <p:extLst>
      <p:ext uri="{BB962C8B-B14F-4D97-AF65-F5344CB8AC3E}">
        <p14:creationId xmlns:p14="http://schemas.microsoft.com/office/powerpoint/2010/main" val="3849372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7</a:t>
            </a:fld>
            <a:endParaRPr lang="en-US"/>
          </a:p>
        </p:txBody>
      </p:sp>
    </p:spTree>
    <p:extLst>
      <p:ext uri="{BB962C8B-B14F-4D97-AF65-F5344CB8AC3E}">
        <p14:creationId xmlns:p14="http://schemas.microsoft.com/office/powerpoint/2010/main" val="1385476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extLst>
      <p:ext uri="{BB962C8B-B14F-4D97-AF65-F5344CB8AC3E}">
        <p14:creationId xmlns:p14="http://schemas.microsoft.com/office/powerpoint/2010/main" val="1326810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When would managers choose to issue equity?  When stock is overvalued!  So it’s not that the impending</a:t>
            </a:r>
            <a:r>
              <a:rPr lang="en-US" baseline="0" dirty="0" smtClean="0"/>
              <a:t> equity issuance that will cause stock prices to rise, but rather that that when stock prices rise, there is more chance that managers will issue equity to take advantage of overpricing.  Another reason is because “</a:t>
            </a:r>
            <a:r>
              <a:rPr lang="en-US" dirty="0" smtClean="0"/>
              <a:t>firms tend to issue equity when information asymmetries are minimized, such as immediately after earnings announcements.</a:t>
            </a:r>
            <a:endParaRPr lang="en-US" sz="3100" dirty="0" smtClean="0"/>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extLst>
      <p:ext uri="{BB962C8B-B14F-4D97-AF65-F5344CB8AC3E}">
        <p14:creationId xmlns:p14="http://schemas.microsoft.com/office/powerpoint/2010/main" val="1018446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9050" y="1109663"/>
            <a:ext cx="9156700" cy="757237"/>
            <a:chOff x="0" y="0"/>
            <a:chExt cx="5768" cy="477"/>
          </a:xfrm>
        </p:grpSpPr>
        <p:sp>
          <p:nvSpPr>
            <p:cNvPr id="5"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6"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3"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4"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5"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6"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7"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8"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9"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0"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3"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2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26"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27" name="Group 25"/>
          <p:cNvGrpSpPr>
            <a:grpSpLocks/>
          </p:cNvGrpSpPr>
          <p:nvPr/>
        </p:nvGrpSpPr>
        <p:grpSpPr bwMode="auto">
          <a:xfrm>
            <a:off x="20638" y="6161088"/>
            <a:ext cx="9169400" cy="138112"/>
            <a:chOff x="0" y="4032"/>
            <a:chExt cx="5776" cy="87"/>
          </a:xfrm>
        </p:grpSpPr>
        <p:sp>
          <p:nvSpPr>
            <p:cNvPr id="28"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9"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4125" name="Rectangle 29"/>
          <p:cNvSpPr>
            <a:spLocks noGrp="1" noChangeArrowheads="1"/>
          </p:cNvSpPr>
          <p:nvPr>
            <p:ph type="ctrTitle" sz="quarter"/>
          </p:nvPr>
        </p:nvSpPr>
        <p:spPr>
          <a:xfrm>
            <a:off x="685800" y="1868488"/>
            <a:ext cx="7772400" cy="1600200"/>
          </a:xfrm>
        </p:spPr>
        <p:txBody>
          <a:bodyPr anchorCtr="1"/>
          <a:lstStyle>
            <a:lvl1pPr>
              <a:defRPr/>
            </a:lvl1pPr>
          </a:lstStyle>
          <a:p>
            <a:r>
              <a:rPr lang="en-US"/>
              <a:t>Click to edit Master title style</a:t>
            </a:r>
          </a:p>
        </p:txBody>
      </p:sp>
      <p:sp>
        <p:nvSpPr>
          <p:cNvPr id="4126" name="Rectangle 30"/>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r>
              <a:rPr lang="en-US"/>
              <a:t>Click to edit Master subtitle style</a:t>
            </a:r>
          </a:p>
        </p:txBody>
      </p:sp>
      <p:sp>
        <p:nvSpPr>
          <p:cNvPr id="31" name="Rectangle 31"/>
          <p:cNvSpPr>
            <a:spLocks noGrp="1" noChangeArrowheads="1"/>
          </p:cNvSpPr>
          <p:nvPr>
            <p:ph type="dt" sz="quarter" idx="10"/>
          </p:nvPr>
        </p:nvSpPr>
        <p:spPr>
          <a:xfrm>
            <a:off x="685800" y="6348413"/>
            <a:ext cx="1905000" cy="457200"/>
          </a:xfrm>
        </p:spPr>
        <p:txBody>
          <a:bodyPr/>
          <a:lstStyle>
            <a:lvl1pPr>
              <a:defRPr/>
            </a:lvl1pPr>
          </a:lstStyle>
          <a:p>
            <a:pPr>
              <a:defRPr/>
            </a:pPr>
            <a:endParaRPr lang="en-US"/>
          </a:p>
        </p:txBody>
      </p:sp>
      <p:sp>
        <p:nvSpPr>
          <p:cNvPr id="32" name="Rectangle 32"/>
          <p:cNvSpPr>
            <a:spLocks noGrp="1" noChangeArrowheads="1"/>
          </p:cNvSpPr>
          <p:nvPr>
            <p:ph type="ftr" sz="quarter" idx="11"/>
          </p:nvPr>
        </p:nvSpPr>
        <p:spPr>
          <a:xfrm>
            <a:off x="3124200" y="6348413"/>
            <a:ext cx="2895600" cy="457200"/>
          </a:xfrm>
        </p:spPr>
        <p:txBody>
          <a:bodyPr/>
          <a:lstStyle>
            <a:lvl1pPr>
              <a:defRPr/>
            </a:lvl1pPr>
          </a:lstStyle>
          <a:p>
            <a:pPr>
              <a:defRPr/>
            </a:pPr>
            <a:endParaRPr lang="en-US"/>
          </a:p>
        </p:txBody>
      </p:sp>
      <p:sp>
        <p:nvSpPr>
          <p:cNvPr id="33" name="Rectangle 33"/>
          <p:cNvSpPr>
            <a:spLocks noGrp="1" noChangeArrowheads="1"/>
          </p:cNvSpPr>
          <p:nvPr>
            <p:ph type="sldNum" sz="quarter" idx="12"/>
          </p:nvPr>
        </p:nvSpPr>
        <p:spPr>
          <a:xfrm>
            <a:off x="6553200" y="6348413"/>
            <a:ext cx="1905000" cy="457200"/>
          </a:xfrm>
        </p:spPr>
        <p:txBody>
          <a:bodyPr/>
          <a:lstStyle>
            <a:lvl1pPr>
              <a:defRPr/>
            </a:lvl1pPr>
          </a:lstStyle>
          <a:p>
            <a:pPr>
              <a:defRPr/>
            </a:pPr>
            <a:fld id="{62699E2E-F436-4690-9006-56A3BD31A3B3}" type="slidenum">
              <a:rPr lang="en-US"/>
              <a:pPr>
                <a:defRPr/>
              </a:pPr>
              <a:t>‹#›</a:t>
            </a:fld>
            <a:endParaRPr lang="en-US"/>
          </a:p>
        </p:txBody>
      </p:sp>
    </p:spTree>
    <p:extLst>
      <p:ext uri="{BB962C8B-B14F-4D97-AF65-F5344CB8AC3E}">
        <p14:creationId xmlns:p14="http://schemas.microsoft.com/office/powerpoint/2010/main" val="76038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C3E2B38E-5CF1-4CDA-93BF-4A6312437528}" type="slidenum">
              <a:rPr lang="en-US"/>
              <a:pPr>
                <a:defRPr/>
              </a:pPr>
              <a:t>‹#›</a:t>
            </a:fld>
            <a:endParaRPr lang="en-US"/>
          </a:p>
        </p:txBody>
      </p:sp>
    </p:spTree>
    <p:extLst>
      <p:ext uri="{BB962C8B-B14F-4D97-AF65-F5344CB8AC3E}">
        <p14:creationId xmlns:p14="http://schemas.microsoft.com/office/powerpoint/2010/main" val="333550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8350"/>
            <a:ext cx="1943100" cy="532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8350"/>
            <a:ext cx="5676900" cy="532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97457A24-4FEB-4ADC-86C9-FD8F40EF552F}" type="slidenum">
              <a:rPr lang="en-US"/>
              <a:pPr>
                <a:defRPr/>
              </a:pPr>
              <a:t>‹#›</a:t>
            </a:fld>
            <a:endParaRPr lang="en-US"/>
          </a:p>
        </p:txBody>
      </p:sp>
    </p:spTree>
    <p:extLst>
      <p:ext uri="{BB962C8B-B14F-4D97-AF65-F5344CB8AC3E}">
        <p14:creationId xmlns:p14="http://schemas.microsoft.com/office/powerpoint/2010/main" val="381602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09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066800"/>
            <a:ext cx="7772400" cy="5029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BA16F3D1-DC23-4CF0-8CBD-AFED6E19E9CD}" type="slidenum">
              <a:rPr lang="en-US"/>
              <a:pPr>
                <a:defRPr/>
              </a:pPr>
              <a:t>‹#›</a:t>
            </a:fld>
            <a:endParaRPr lang="en-US"/>
          </a:p>
        </p:txBody>
      </p:sp>
    </p:spTree>
    <p:extLst>
      <p:ext uri="{BB962C8B-B14F-4D97-AF65-F5344CB8AC3E}">
        <p14:creationId xmlns:p14="http://schemas.microsoft.com/office/powerpoint/2010/main" val="223089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471680CA-E1B4-448E-AA3D-CE6CF706B5CA}" type="slidenum">
              <a:rPr lang="en-US"/>
              <a:pPr>
                <a:defRPr/>
              </a:pPr>
              <a:t>‹#›</a:t>
            </a:fld>
            <a:endParaRPr lang="en-US"/>
          </a:p>
        </p:txBody>
      </p:sp>
    </p:spTree>
    <p:extLst>
      <p:ext uri="{BB962C8B-B14F-4D97-AF65-F5344CB8AC3E}">
        <p14:creationId xmlns:p14="http://schemas.microsoft.com/office/powerpoint/2010/main" val="127127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11498E23-4CE7-4694-9F54-C7DEAC01A45B}" type="slidenum">
              <a:rPr lang="en-US"/>
              <a:pPr>
                <a:defRPr/>
              </a:pPr>
              <a:t>‹#›</a:t>
            </a:fld>
            <a:endParaRPr lang="en-US"/>
          </a:p>
        </p:txBody>
      </p:sp>
    </p:spTree>
    <p:extLst>
      <p:ext uri="{BB962C8B-B14F-4D97-AF65-F5344CB8AC3E}">
        <p14:creationId xmlns:p14="http://schemas.microsoft.com/office/powerpoint/2010/main" val="181945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54ABC568-6C0E-424A-951F-896FAD63D5DD}" type="slidenum">
              <a:rPr lang="en-US"/>
              <a:pPr>
                <a:defRPr/>
              </a:pPr>
              <a:t>‹#›</a:t>
            </a:fld>
            <a:endParaRPr lang="en-US"/>
          </a:p>
        </p:txBody>
      </p:sp>
    </p:spTree>
    <p:extLst>
      <p:ext uri="{BB962C8B-B14F-4D97-AF65-F5344CB8AC3E}">
        <p14:creationId xmlns:p14="http://schemas.microsoft.com/office/powerpoint/2010/main" val="46429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BB2ADDFC-1346-40BA-96EB-9F9641818BE4}" type="slidenum">
              <a:rPr lang="en-US"/>
              <a:pPr>
                <a:defRPr/>
              </a:pPr>
              <a:t>‹#›</a:t>
            </a:fld>
            <a:endParaRPr lang="en-US"/>
          </a:p>
        </p:txBody>
      </p:sp>
    </p:spTree>
    <p:extLst>
      <p:ext uri="{BB962C8B-B14F-4D97-AF65-F5344CB8AC3E}">
        <p14:creationId xmlns:p14="http://schemas.microsoft.com/office/powerpoint/2010/main" val="156057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3E2C7872-930F-4951-B0A8-427C199803C3}" type="slidenum">
              <a:rPr lang="en-US"/>
              <a:pPr>
                <a:defRPr/>
              </a:pPr>
              <a:t>‹#›</a:t>
            </a:fld>
            <a:endParaRPr lang="en-US"/>
          </a:p>
        </p:txBody>
      </p:sp>
    </p:spTree>
    <p:extLst>
      <p:ext uri="{BB962C8B-B14F-4D97-AF65-F5344CB8AC3E}">
        <p14:creationId xmlns:p14="http://schemas.microsoft.com/office/powerpoint/2010/main" val="247743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25F56C1B-F5F1-4D29-95F4-88DED02C3515}" type="slidenum">
              <a:rPr lang="en-US"/>
              <a:pPr>
                <a:defRPr/>
              </a:pPr>
              <a:t>‹#›</a:t>
            </a:fld>
            <a:endParaRPr lang="en-US"/>
          </a:p>
        </p:txBody>
      </p:sp>
    </p:spTree>
    <p:extLst>
      <p:ext uri="{BB962C8B-B14F-4D97-AF65-F5344CB8AC3E}">
        <p14:creationId xmlns:p14="http://schemas.microsoft.com/office/powerpoint/2010/main" val="33145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EA77E8B4-54B9-402D-A092-1D1A43EED256}" type="slidenum">
              <a:rPr lang="en-US"/>
              <a:pPr>
                <a:defRPr/>
              </a:pPr>
              <a:t>‹#›</a:t>
            </a:fld>
            <a:endParaRPr lang="en-US"/>
          </a:p>
        </p:txBody>
      </p:sp>
    </p:spTree>
    <p:extLst>
      <p:ext uri="{BB962C8B-B14F-4D97-AF65-F5344CB8AC3E}">
        <p14:creationId xmlns:p14="http://schemas.microsoft.com/office/powerpoint/2010/main" val="303843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6700" cy="757238"/>
            <a:chOff x="0" y="0"/>
            <a:chExt cx="5768" cy="477"/>
          </a:xfrm>
        </p:grpSpPr>
        <p:sp>
          <p:nvSpPr>
            <p:cNvPr id="1036"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037"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39"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0"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1"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2"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3"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4"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5"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6"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7"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8"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9"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0"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1"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53"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4"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309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1057"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27" name="Group 25"/>
          <p:cNvGrpSpPr>
            <a:grpSpLocks/>
          </p:cNvGrpSpPr>
          <p:nvPr/>
        </p:nvGrpSpPr>
        <p:grpSpPr bwMode="auto">
          <a:xfrm>
            <a:off x="0" y="6180138"/>
            <a:ext cx="9169400" cy="138112"/>
            <a:chOff x="0" y="4032"/>
            <a:chExt cx="5776" cy="87"/>
          </a:xfrm>
        </p:grpSpPr>
        <p:sp>
          <p:nvSpPr>
            <p:cNvPr id="1033"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4"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5"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1028" name="Rectangle 29"/>
          <p:cNvSpPr>
            <a:spLocks noGrp="1" noChangeArrowheads="1"/>
          </p:cNvSpPr>
          <p:nvPr>
            <p:ph type="title"/>
          </p:nvPr>
        </p:nvSpPr>
        <p:spPr bwMode="auto">
          <a:xfrm>
            <a:off x="685800" y="7683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30"/>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03"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3104"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3105"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6BD59D1D-8687-41DD-9A85-67B1F2A6D0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SzPct val="90000"/>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5"/>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6"/>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17"/>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18"/>
        </a:buBlip>
        <a:defRPr sz="2000">
          <a:solidFill>
            <a:schemeClr val="tx1"/>
          </a:solidFill>
          <a:latin typeface="+mn-lt"/>
        </a:defRPr>
      </a:lvl5pPr>
      <a:lvl6pPr marL="2514600" indent="-228600" algn="l" rtl="0" fontAlgn="base">
        <a:spcBef>
          <a:spcPct val="20000"/>
        </a:spcBef>
        <a:spcAft>
          <a:spcPct val="0"/>
        </a:spcAft>
        <a:buSzPct val="70000"/>
        <a:buBlip>
          <a:blip r:embed="rId18"/>
        </a:buBlip>
        <a:defRPr sz="2000">
          <a:solidFill>
            <a:schemeClr val="tx1"/>
          </a:solidFill>
          <a:latin typeface="+mn-lt"/>
        </a:defRPr>
      </a:lvl6pPr>
      <a:lvl7pPr marL="2971800" indent="-228600" algn="l" rtl="0" fontAlgn="base">
        <a:spcBef>
          <a:spcPct val="20000"/>
        </a:spcBef>
        <a:spcAft>
          <a:spcPct val="0"/>
        </a:spcAft>
        <a:buSzPct val="70000"/>
        <a:buBlip>
          <a:blip r:embed="rId18"/>
        </a:buBlip>
        <a:defRPr sz="2000">
          <a:solidFill>
            <a:schemeClr val="tx1"/>
          </a:solidFill>
          <a:latin typeface="+mn-lt"/>
        </a:defRPr>
      </a:lvl7pPr>
      <a:lvl8pPr marL="3429000" indent="-228600" algn="l" rtl="0" fontAlgn="base">
        <a:spcBef>
          <a:spcPct val="20000"/>
        </a:spcBef>
        <a:spcAft>
          <a:spcPct val="0"/>
        </a:spcAft>
        <a:buSzPct val="70000"/>
        <a:buBlip>
          <a:blip r:embed="rId18"/>
        </a:buBlip>
        <a:defRPr sz="2000">
          <a:solidFill>
            <a:schemeClr val="tx1"/>
          </a:solidFill>
          <a:latin typeface="+mn-lt"/>
        </a:defRPr>
      </a:lvl8pPr>
      <a:lvl9pPr marL="3886200" indent="-228600" algn="l" rtl="0" fontAlgn="base">
        <a:spcBef>
          <a:spcPct val="20000"/>
        </a:spcBef>
        <a:spcAft>
          <a:spcPct val="0"/>
        </a:spcAft>
        <a:buSzPct val="70000"/>
        <a:buBlip>
          <a:blip r:embed="rId18"/>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533400"/>
            <a:ext cx="8458200" cy="1143000"/>
          </a:xfrm>
        </p:spPr>
        <p:txBody>
          <a:bodyPr/>
          <a:lstStyle/>
          <a:p>
            <a:pPr eaLnBrk="1" hangingPunct="1"/>
            <a:r>
              <a:rPr lang="en-US" dirty="0" smtClean="0"/>
              <a:t>Financial Risk Management and Strategy</a:t>
            </a:r>
          </a:p>
        </p:txBody>
      </p:sp>
      <p:sp>
        <p:nvSpPr>
          <p:cNvPr id="3075" name="Text Box 8"/>
          <p:cNvSpPr txBox="1">
            <a:spLocks noChangeArrowheads="1"/>
          </p:cNvSpPr>
          <p:nvPr/>
        </p:nvSpPr>
        <p:spPr bwMode="auto">
          <a:xfrm>
            <a:off x="2362200" y="290195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3600" dirty="0">
                <a:latin typeface="Tahoma" pitchFamily="34" charset="0"/>
                <a:cs typeface="Tahoma" pitchFamily="34" charset="0"/>
              </a:rPr>
              <a:t>P.V. Viswanath</a:t>
            </a:r>
          </a:p>
        </p:txBody>
      </p:sp>
      <p:sp>
        <p:nvSpPr>
          <p:cNvPr id="3076" name="Rectangle 9"/>
          <p:cNvSpPr>
            <a:spLocks noChangeArrowheads="1"/>
          </p:cNvSpPr>
          <p:nvPr/>
        </p:nvSpPr>
        <p:spPr bwMode="auto">
          <a:xfrm>
            <a:off x="990600" y="5029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en-US" sz="4000" dirty="0">
                <a:solidFill>
                  <a:schemeClr val="tx2"/>
                </a:solidFill>
                <a:latin typeface="Tahoma" pitchFamily="34" charset="0"/>
              </a:rPr>
              <a:t>Financial Theory </a:t>
            </a:r>
          </a:p>
          <a:p>
            <a:pPr algn="ctr"/>
            <a:r>
              <a:rPr lang="en-US" dirty="0">
                <a:solidFill>
                  <a:schemeClr val="tx2"/>
                </a:solidFill>
                <a:latin typeface="Tahoma" pitchFamily="34" charset="0"/>
              </a:rPr>
              <a:t>and </a:t>
            </a:r>
          </a:p>
          <a:p>
            <a:pPr algn="ctr"/>
            <a:r>
              <a:rPr lang="en-US" sz="4000" dirty="0">
                <a:solidFill>
                  <a:schemeClr val="tx2"/>
                </a:solidFill>
                <a:latin typeface="Tahoma" pitchFamily="34" charset="0"/>
              </a:rPr>
              <a:t>Strategic Decision-Making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internal resources</a:t>
            </a:r>
            <a:endParaRPr lang="en-US" dirty="0"/>
          </a:p>
        </p:txBody>
      </p:sp>
      <p:sp>
        <p:nvSpPr>
          <p:cNvPr id="4" name="Rectangle 3"/>
          <p:cNvSpPr/>
          <p:nvPr/>
        </p:nvSpPr>
        <p:spPr>
          <a:xfrm>
            <a:off x="381000" y="762000"/>
            <a:ext cx="8458200" cy="5909310"/>
          </a:xfrm>
          <a:prstGeom prst="rect">
            <a:avLst/>
          </a:prstGeom>
        </p:spPr>
        <p:txBody>
          <a:bodyPr wrap="square">
            <a:spAutoFit/>
          </a:bodyPr>
          <a:lstStyle/>
          <a:p>
            <a:r>
              <a:rPr lang="en-US" sz="1400" b="1" dirty="0">
                <a:latin typeface="Courier New" pitchFamily="49" charset="0"/>
                <a:cs typeface="Courier New" pitchFamily="49" charset="0"/>
              </a:rPr>
              <a:t>Resolution of Uncertainty:</a:t>
            </a:r>
          </a:p>
          <a:p>
            <a:r>
              <a:rPr lang="en-US" sz="1400" b="1" dirty="0">
                <a:latin typeface="Courier New" pitchFamily="49" charset="0"/>
                <a:cs typeface="Courier New" pitchFamily="49" charset="0"/>
              </a:rPr>
              <a:t> </a:t>
            </a:r>
          </a:p>
          <a:p>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Mgmt. </a:t>
            </a:r>
            <a:r>
              <a:rPr lang="en-US" sz="1400" b="1" dirty="0" smtClean="0">
                <a:latin typeface="Courier New" pitchFamily="49" charset="0"/>
                <a:cs typeface="Courier New" pitchFamily="49" charset="0"/>
              </a:rPr>
              <a:t>has info.</a:t>
            </a:r>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on assets-in-place </a:t>
            </a:r>
          </a:p>
          <a:p>
            <a:r>
              <a:rPr lang="en-US" sz="1400" b="1" dirty="0" smtClean="0">
                <a:latin typeface="Courier New" pitchFamily="49" charset="0"/>
                <a:cs typeface="Courier New" pitchFamily="49" charset="0"/>
              </a:rPr>
              <a:t>      &amp; NPV of projects </a:t>
            </a:r>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___________|____________________|________________________________</a:t>
            </a:r>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|0                   |1                      </a:t>
            </a:r>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                    |                       </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Mkt. receives</a:t>
            </a:r>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                          info. on </a:t>
            </a:r>
            <a:r>
              <a:rPr lang="en-US" sz="1400" b="1" dirty="0" smtClean="0">
                <a:latin typeface="Courier New" pitchFamily="49" charset="0"/>
                <a:cs typeface="Courier New" pitchFamily="49" charset="0"/>
              </a:rPr>
              <a:t>assets-in-place </a:t>
            </a:r>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&amp; NPV of projects    </a:t>
            </a:r>
          </a:p>
          <a:p>
            <a:endParaRPr lang="en-US" sz="1400" b="1" dirty="0" smtClean="0">
              <a:latin typeface="Courier New" pitchFamily="49" charset="0"/>
              <a:cs typeface="Courier New" pitchFamily="49" charset="0"/>
            </a:endParaRPr>
          </a:p>
          <a:p>
            <a:r>
              <a:rPr lang="en-US" sz="1400" b="1" dirty="0">
                <a:latin typeface="Courier New" pitchFamily="49" charset="0"/>
                <a:cs typeface="Courier New" pitchFamily="49" charset="0"/>
              </a:rPr>
              <a:t>Suppose </a:t>
            </a:r>
            <a:r>
              <a:rPr lang="en-US" sz="1400" b="1" dirty="0" smtClean="0">
                <a:latin typeface="Courier New" pitchFamily="49" charset="0"/>
                <a:cs typeface="Courier New" pitchFamily="49" charset="0"/>
              </a:rPr>
              <a:t>the </a:t>
            </a:r>
            <a:r>
              <a:rPr lang="en-US" sz="1400" b="1" dirty="0">
                <a:latin typeface="Courier New" pitchFamily="49" charset="0"/>
                <a:cs typeface="Courier New" pitchFamily="49" charset="0"/>
              </a:rPr>
              <a:t>values of the projects and the assets-in-place in the different states are as follows:</a:t>
            </a:r>
          </a:p>
          <a:p>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p=.5 ____ </a:t>
            </a:r>
            <a:r>
              <a:rPr lang="en-US" sz="1400" b="1" dirty="0" smtClean="0">
                <a:latin typeface="Courier New" pitchFamily="49" charset="0"/>
                <a:cs typeface="Courier New" pitchFamily="49" charset="0"/>
              </a:rPr>
              <a:t>  AIP </a:t>
            </a:r>
            <a:r>
              <a:rPr lang="en-US" sz="1400" b="1" dirty="0">
                <a:latin typeface="Courier New" pitchFamily="49" charset="0"/>
                <a:cs typeface="Courier New" pitchFamily="49" charset="0"/>
              </a:rPr>
              <a:t>= 160     </a:t>
            </a:r>
          </a:p>
          <a:p>
            <a:r>
              <a:rPr lang="en-US" sz="1400" b="1" dirty="0">
                <a:latin typeface="Courier New" pitchFamily="49" charset="0"/>
                <a:cs typeface="Courier New" pitchFamily="49" charset="0"/>
              </a:rPr>
              <a:t>                                   s=1|    NPV(P) = 10      </a:t>
            </a:r>
          </a:p>
          <a:p>
            <a:r>
              <a:rPr lang="en-US" sz="1400" b="1" dirty="0">
                <a:latin typeface="Courier New" pitchFamily="49" charset="0"/>
                <a:cs typeface="Courier New" pitchFamily="49" charset="0"/>
              </a:rPr>
              <a:t>                 AIP = </a:t>
            </a:r>
            <a:r>
              <a:rPr lang="en-US" sz="1400" b="1" dirty="0" smtClean="0">
                <a:latin typeface="Courier New" pitchFamily="49" charset="0"/>
                <a:cs typeface="Courier New" pitchFamily="49" charset="0"/>
              </a:rPr>
              <a:t>235 </a:t>
            </a:r>
            <a:r>
              <a:rPr lang="en-US" sz="1400" b="1" dirty="0">
                <a:latin typeface="Courier New" pitchFamily="49" charset="0"/>
                <a:cs typeface="Courier New" pitchFamily="49" charset="0"/>
              </a:rPr>
              <a:t>___________|                      </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NPV(P) </a:t>
            </a:r>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15             </a:t>
            </a:r>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s=2|____   </a:t>
            </a:r>
            <a:r>
              <a:rPr lang="en-US" sz="1400" b="1" dirty="0" smtClean="0">
                <a:latin typeface="Courier New" pitchFamily="49" charset="0"/>
                <a:cs typeface="Courier New" pitchFamily="49" charset="0"/>
              </a:rPr>
              <a:t>AIP </a:t>
            </a:r>
            <a:r>
              <a:rPr lang="en-US" sz="1400" b="1" dirty="0">
                <a:latin typeface="Courier New" pitchFamily="49" charset="0"/>
                <a:cs typeface="Courier New" pitchFamily="49" charset="0"/>
              </a:rPr>
              <a:t>= 310     </a:t>
            </a:r>
          </a:p>
          <a:p>
            <a:r>
              <a:rPr lang="en-US" sz="1400" b="1" dirty="0">
                <a:latin typeface="Courier New" pitchFamily="49" charset="0"/>
                <a:cs typeface="Courier New" pitchFamily="49" charset="0"/>
              </a:rPr>
              <a:t>                                  p=.5     NPV(P) = 20      </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AIP = </a:t>
            </a:r>
            <a:r>
              <a:rPr lang="en-US" sz="1400" b="1" dirty="0">
                <a:latin typeface="Courier New" pitchFamily="49" charset="0"/>
                <a:cs typeface="Courier New" pitchFamily="49" charset="0"/>
              </a:rPr>
              <a:t>Assets-in-place</a:t>
            </a:r>
          </a:p>
          <a:p>
            <a:r>
              <a:rPr lang="en-US" sz="1400" b="1" dirty="0">
                <a:latin typeface="Courier New" pitchFamily="49" charset="0"/>
                <a:cs typeface="Courier New" pitchFamily="49" charset="0"/>
              </a:rPr>
              <a:t>NPV(P) = NPV of Project </a:t>
            </a:r>
          </a:p>
          <a:p>
            <a:r>
              <a:rPr lang="en-US" sz="1400" b="1" dirty="0">
                <a:latin typeface="Courier New" pitchFamily="49" charset="0"/>
                <a:cs typeface="Courier New" pitchFamily="49" charset="0"/>
              </a:rPr>
              <a:t>p = probability of occurrence of each </a:t>
            </a:r>
            <a:r>
              <a:rPr lang="en-US" sz="1400" b="1" dirty="0" smtClean="0">
                <a:latin typeface="Courier New" pitchFamily="49" charset="0"/>
                <a:cs typeface="Courier New" pitchFamily="49" charset="0"/>
              </a:rPr>
              <a:t>state as viewed by new investors.</a:t>
            </a:r>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Financing needs for the project is $100</a:t>
            </a:r>
            <a:r>
              <a:rPr lang="en-US" sz="1400" b="1" dirty="0" smtClean="0">
                <a:latin typeface="Courier New" pitchFamily="49" charset="0"/>
                <a:cs typeface="Courier New" pitchFamily="49" charset="0"/>
              </a:rPr>
              <a:t>.   </a:t>
            </a:r>
            <a:endParaRPr lang="en-US" sz="1400" b="1" dirty="0">
              <a:latin typeface="Courier New" pitchFamily="49" charset="0"/>
              <a:cs typeface="Courier New" pitchFamily="49" charset="0"/>
            </a:endParaRPr>
          </a:p>
        </p:txBody>
      </p:sp>
    </p:spTree>
    <p:extLst>
      <p:ext uri="{BB962C8B-B14F-4D97-AF65-F5344CB8AC3E}">
        <p14:creationId xmlns:p14="http://schemas.microsoft.com/office/powerpoint/2010/main" val="2912166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of internal </a:t>
            </a:r>
            <a:r>
              <a:rPr lang="en-US" dirty="0" smtClean="0"/>
              <a:t>resources</a:t>
            </a:r>
            <a:endParaRPr lang="en-US" dirty="0"/>
          </a:p>
        </p:txBody>
      </p:sp>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Management has to decide whether or not to take the new project.  Suppose the firm does not have sufficient funds to finance the new project.  The only way it can raise funds is by issuing equity.</a:t>
            </a:r>
          </a:p>
          <a:p>
            <a:r>
              <a:rPr lang="en-US" dirty="0">
                <a:latin typeface="Times New Roman" pitchFamily="18" charset="0"/>
                <a:cs typeface="Times New Roman" pitchFamily="18" charset="0"/>
              </a:rPr>
              <a:t>Let us use the term </a:t>
            </a:r>
            <a:r>
              <a:rPr lang="en-US" dirty="0" smtClean="0">
                <a:latin typeface="Times New Roman" pitchFamily="18" charset="0"/>
                <a:cs typeface="Times New Roman" pitchFamily="18" charset="0"/>
              </a:rPr>
              <a:t>existing </a:t>
            </a:r>
            <a:r>
              <a:rPr lang="en-US" dirty="0">
                <a:latin typeface="Times New Roman" pitchFamily="18" charset="0"/>
                <a:cs typeface="Times New Roman" pitchFamily="18" charset="0"/>
              </a:rPr>
              <a:t>firm for the existing assets of the firm, and the term </a:t>
            </a:r>
            <a:r>
              <a:rPr lang="en-US" dirty="0" smtClean="0">
                <a:latin typeface="Times New Roman" pitchFamily="18" charset="0"/>
                <a:cs typeface="Times New Roman" pitchFamily="18" charset="0"/>
              </a:rPr>
              <a:t>expanded </a:t>
            </a:r>
            <a:r>
              <a:rPr lang="en-US" dirty="0">
                <a:latin typeface="Times New Roman" pitchFamily="18" charset="0"/>
                <a:cs typeface="Times New Roman" pitchFamily="18" charset="0"/>
              </a:rPr>
              <a:t>firm for the firm if it issues equity and accepts the new project.</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Since the market does not know whether the true state is s=1 or s=2, it will value the existing assets at (160+310)/2 </a:t>
            </a:r>
            <a:r>
              <a:rPr lang="en-US" dirty="0" smtClean="0">
                <a:latin typeface="Times New Roman" pitchFamily="18" charset="0"/>
                <a:cs typeface="Times New Roman" pitchFamily="18" charset="0"/>
              </a:rPr>
              <a:t>+ (10+20)/2 = </a:t>
            </a:r>
            <a:r>
              <a:rPr lang="en-US" dirty="0">
                <a:latin typeface="Times New Roman" pitchFamily="18" charset="0"/>
                <a:cs typeface="Times New Roman" pitchFamily="18" charset="0"/>
              </a:rPr>
              <a:t>250.  In order to be willing to invest $100, new investors will demand 100/(100+250) of the </a:t>
            </a:r>
            <a:r>
              <a:rPr lang="en-US" dirty="0" smtClean="0">
                <a:latin typeface="Times New Roman" pitchFamily="18" charset="0"/>
                <a:cs typeface="Times New Roman" pitchFamily="18" charset="0"/>
              </a:rPr>
              <a:t>expanded </a:t>
            </a:r>
            <a:r>
              <a:rPr lang="en-US" dirty="0">
                <a:latin typeface="Times New Roman" pitchFamily="18" charset="0"/>
                <a:cs typeface="Times New Roman" pitchFamily="18" charset="0"/>
              </a:rPr>
              <a:t>firm.</a:t>
            </a:r>
          </a:p>
          <a:p>
            <a:r>
              <a:rPr lang="en-US" dirty="0">
                <a:latin typeface="Times New Roman" pitchFamily="18" charset="0"/>
                <a:cs typeface="Times New Roman" pitchFamily="18" charset="0"/>
              </a:rPr>
              <a:t>Existing stockholders will get 250/350 of the </a:t>
            </a:r>
            <a:r>
              <a:rPr lang="en-US" dirty="0" smtClean="0">
                <a:latin typeface="Times New Roman" pitchFamily="18" charset="0"/>
                <a:cs typeface="Times New Roman" pitchFamily="18" charset="0"/>
              </a:rPr>
              <a:t>expanded </a:t>
            </a:r>
            <a:r>
              <a:rPr lang="en-US" dirty="0">
                <a:latin typeface="Times New Roman" pitchFamily="18" charset="0"/>
                <a:cs typeface="Times New Roman" pitchFamily="18" charset="0"/>
              </a:rPr>
              <a:t>firm.  </a:t>
            </a:r>
          </a:p>
          <a:p>
            <a:pPr marL="0" indent="0">
              <a:buNone/>
            </a:pPr>
            <a:endParaRPr lang="en-US" dirty="0"/>
          </a:p>
        </p:txBody>
      </p:sp>
    </p:spTree>
    <p:extLst>
      <p:ext uri="{BB962C8B-B14F-4D97-AF65-F5344CB8AC3E}">
        <p14:creationId xmlns:p14="http://schemas.microsoft.com/office/powerpoint/2010/main" val="3285701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of internal resources</a:t>
            </a:r>
          </a:p>
        </p:txBody>
      </p:sp>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If the true state is s=1, the </a:t>
            </a:r>
            <a:r>
              <a:rPr lang="en-US" dirty="0" smtClean="0">
                <a:latin typeface="Times New Roman" pitchFamily="18" charset="0"/>
                <a:cs typeface="Times New Roman" pitchFamily="18" charset="0"/>
              </a:rPr>
              <a:t>expanded </a:t>
            </a:r>
            <a:r>
              <a:rPr lang="en-US" dirty="0">
                <a:latin typeface="Times New Roman" pitchFamily="18" charset="0"/>
                <a:cs typeface="Times New Roman" pitchFamily="18" charset="0"/>
              </a:rPr>
              <a:t>firm will actually be worth 160+100+10 or 270; the existing stockholders will get (250/350)(270) or 192.86.</a:t>
            </a:r>
          </a:p>
          <a:p>
            <a:r>
              <a:rPr lang="en-US" dirty="0">
                <a:latin typeface="Times New Roman" pitchFamily="18" charset="0"/>
                <a:cs typeface="Times New Roman" pitchFamily="18" charset="0"/>
              </a:rPr>
              <a:t>If management chose not to issue new stock, the existing stockholders would get only </a:t>
            </a:r>
            <a:r>
              <a:rPr lang="en-US" dirty="0" smtClean="0">
                <a:latin typeface="Times New Roman" pitchFamily="18" charset="0"/>
                <a:cs typeface="Times New Roman" pitchFamily="18" charset="0"/>
              </a:rPr>
              <a:t>160; they would not get the NPV of the new project either. Since management already knows the true state, it will decide to </a:t>
            </a:r>
            <a:r>
              <a:rPr lang="en-US" dirty="0">
                <a:latin typeface="Times New Roman" pitchFamily="18" charset="0"/>
                <a:cs typeface="Times New Roman" pitchFamily="18" charset="0"/>
              </a:rPr>
              <a:t>issue new stock.</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If the true state is s=2, the </a:t>
            </a:r>
            <a:r>
              <a:rPr lang="en-US" dirty="0" smtClean="0">
                <a:latin typeface="Times New Roman" pitchFamily="18" charset="0"/>
                <a:cs typeface="Times New Roman" pitchFamily="18" charset="0"/>
              </a:rPr>
              <a:t>expanded </a:t>
            </a:r>
            <a:r>
              <a:rPr lang="en-US" dirty="0">
                <a:latin typeface="Times New Roman" pitchFamily="18" charset="0"/>
                <a:cs typeface="Times New Roman" pitchFamily="18" charset="0"/>
              </a:rPr>
              <a:t>firm will actually be worth </a:t>
            </a:r>
            <a:r>
              <a:rPr lang="en-US" dirty="0" smtClean="0">
                <a:latin typeface="Times New Roman" pitchFamily="18" charset="0"/>
                <a:cs typeface="Times New Roman" pitchFamily="18" charset="0"/>
              </a:rPr>
              <a:t>310+20+100 or 430; the existing stockholders will get (250/350</a:t>
            </a:r>
            <a:r>
              <a:rPr lang="en-US" dirty="0">
                <a:latin typeface="Times New Roman" pitchFamily="18" charset="0"/>
                <a:cs typeface="Times New Roman" pitchFamily="18" charset="0"/>
              </a:rPr>
              <a:t>)(430) = 307.14.</a:t>
            </a:r>
          </a:p>
          <a:p>
            <a:r>
              <a:rPr lang="en-US" dirty="0">
                <a:latin typeface="Times New Roman" pitchFamily="18" charset="0"/>
                <a:cs typeface="Times New Roman" pitchFamily="18" charset="0"/>
              </a:rPr>
              <a:t>If management chose not to issue new stock, the existing stockholders would get </a:t>
            </a:r>
            <a:r>
              <a:rPr lang="en-US" dirty="0" smtClean="0">
                <a:latin typeface="Times New Roman" pitchFamily="18" charset="0"/>
                <a:cs typeface="Times New Roman" pitchFamily="18" charset="0"/>
              </a:rPr>
              <a:t>310.  </a:t>
            </a:r>
            <a:r>
              <a:rPr lang="en-US" dirty="0">
                <a:latin typeface="Times New Roman" pitchFamily="18" charset="0"/>
                <a:cs typeface="Times New Roman" pitchFamily="18" charset="0"/>
              </a:rPr>
              <a:t>Hence the firm will not issue new stock.</a:t>
            </a:r>
          </a:p>
          <a:p>
            <a:endParaRPr lang="en-US" dirty="0"/>
          </a:p>
        </p:txBody>
      </p:sp>
    </p:spTree>
    <p:extLst>
      <p:ext uri="{BB962C8B-B14F-4D97-AF65-F5344CB8AC3E}">
        <p14:creationId xmlns:p14="http://schemas.microsoft.com/office/powerpoint/2010/main" val="3688583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of internal resources</a:t>
            </a:r>
          </a:p>
        </p:txBody>
      </p:sp>
      <p:sp>
        <p:nvSpPr>
          <p:cNvPr id="3" name="Content Placeholder 2"/>
          <p:cNvSpPr>
            <a:spLocks noGrp="1"/>
          </p:cNvSpPr>
          <p:nvPr>
            <p:ph idx="1"/>
          </p:nvPr>
        </p:nvSpPr>
        <p:spPr>
          <a:xfrm>
            <a:off x="685800" y="1066800"/>
            <a:ext cx="8001000" cy="5181600"/>
          </a:xfrm>
        </p:spPr>
        <p:txBody>
          <a:bodyPr>
            <a:normAutofit fontScale="85000" lnSpcReduction="20000"/>
          </a:bodyPr>
          <a:lstStyle/>
          <a:p>
            <a:r>
              <a:rPr lang="en-US" dirty="0" smtClean="0"/>
              <a:t>We see then that management’s decision to issue or not issue new equity reveals its private information.</a:t>
            </a:r>
          </a:p>
          <a:p>
            <a:r>
              <a:rPr lang="en-US" dirty="0" smtClean="0"/>
              <a:t>Hence the announcement of the decision to issue new stock reveals to the market that the true state must be s=1, while the announcement of the decision not to issue new stock reveals to the market that the true state must be s=2.</a:t>
            </a:r>
          </a:p>
          <a:p>
            <a:r>
              <a:rPr lang="en-US" dirty="0" smtClean="0"/>
              <a:t>Consequently, the market revalues the price of existing equity to be 160 if the firm issues new equity and 310, if it doesn’t.</a:t>
            </a:r>
          </a:p>
          <a:p>
            <a:r>
              <a:rPr lang="en-US" dirty="0" smtClean="0"/>
              <a:t>We see from here that firms will sometimes reject positive NPV projects if it believes that its stock price is undervalued.</a:t>
            </a:r>
          </a:p>
          <a:p>
            <a:endParaRPr lang="en-US" dirty="0"/>
          </a:p>
        </p:txBody>
      </p:sp>
    </p:spTree>
    <p:extLst>
      <p:ext uri="{BB962C8B-B14F-4D97-AF65-F5344CB8AC3E}">
        <p14:creationId xmlns:p14="http://schemas.microsoft.com/office/powerpoint/2010/main" val="2410225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internal resources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How do we know that such situations actually occur in practice?</a:t>
            </a:r>
          </a:p>
          <a:p>
            <a:r>
              <a:rPr lang="en-US" dirty="0"/>
              <a:t>Note that, in our example, when the firm issues equity, the stock price drops.</a:t>
            </a:r>
          </a:p>
          <a:p>
            <a:r>
              <a:rPr lang="en-US" dirty="0"/>
              <a:t>This is precisely what </a:t>
            </a:r>
            <a:r>
              <a:rPr lang="en-US" dirty="0" err="1"/>
              <a:t>Korajczyk</a:t>
            </a:r>
            <a:r>
              <a:rPr lang="en-US" dirty="0"/>
              <a:t>, Lucas and McDonald (1990)find: </a:t>
            </a:r>
            <a:endParaRPr lang="en-US" dirty="0" smtClean="0"/>
          </a:p>
          <a:p>
            <a:pPr lvl="1"/>
            <a:r>
              <a:rPr lang="en-US" dirty="0" smtClean="0"/>
              <a:t>On the </a:t>
            </a:r>
            <a:r>
              <a:rPr lang="en-US" dirty="0"/>
              <a:t>two days on and preceding the equity issue announcement, there is a total abnormal price drop of 3.0% for NYSE/AMEX and 2.9% for OTC primary and combined issues. For pure secondary issues, the drop is 2.8% for NYSE/AMEX firms and 1.7% for OTC firms</a:t>
            </a:r>
            <a:r>
              <a:rPr lang="en-US" dirty="0" smtClean="0"/>
              <a:t>.</a:t>
            </a:r>
            <a:endParaRPr lang="en-US" dirty="0"/>
          </a:p>
        </p:txBody>
      </p:sp>
    </p:spTree>
    <p:extLst>
      <p:ext uri="{BB962C8B-B14F-4D97-AF65-F5344CB8AC3E}">
        <p14:creationId xmlns:p14="http://schemas.microsoft.com/office/powerpoint/2010/main" val="3627600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Internal Resources</a:t>
            </a:r>
            <a:endParaRPr lang="en-US" dirty="0"/>
          </a:p>
        </p:txBody>
      </p:sp>
      <p:sp>
        <p:nvSpPr>
          <p:cNvPr id="3" name="Content Placeholder 2"/>
          <p:cNvSpPr>
            <a:spLocks noGrp="1"/>
          </p:cNvSpPr>
          <p:nvPr>
            <p:ph idx="1"/>
          </p:nvPr>
        </p:nvSpPr>
        <p:spPr>
          <a:xfrm>
            <a:off x="609600" y="1143000"/>
            <a:ext cx="8229600" cy="5257800"/>
          </a:xfrm>
        </p:spPr>
        <p:txBody>
          <a:bodyPr>
            <a:normAutofit fontScale="70000" lnSpcReduction="20000"/>
          </a:bodyPr>
          <a:lstStyle/>
          <a:p>
            <a:r>
              <a:rPr lang="en-US" dirty="0" smtClean="0"/>
              <a:t>Given this, our example teaches us an important point. </a:t>
            </a:r>
          </a:p>
          <a:p>
            <a:r>
              <a:rPr lang="en-US" dirty="0" smtClean="0"/>
              <a:t>In the higher value state, the NPV &gt; 0 project would have been chosen and implemented if the firm had had internal resources.  It is solely because the firm does not have internal resources that the project is rejected.  </a:t>
            </a:r>
          </a:p>
          <a:p>
            <a:r>
              <a:rPr lang="en-US" dirty="0" smtClean="0"/>
              <a:t>Furthermore, the cause of the suboptimal project rejection is due to information asymmetry.</a:t>
            </a:r>
          </a:p>
          <a:p>
            <a:r>
              <a:rPr lang="en-US" dirty="0" smtClean="0"/>
              <a:t>While, in our example, we consider the case of equity issuance, nevertheless, issuing debt to raise new funds would not necessarily resolve the problem as long as the value of debt is also dependent on the true value of the firm’s assets.</a:t>
            </a:r>
          </a:p>
          <a:p>
            <a:r>
              <a:rPr lang="en-US" dirty="0" smtClean="0"/>
              <a:t>The greater the financial distress of the firm and the greater the leverage of the firm, the more this will be true.</a:t>
            </a:r>
          </a:p>
          <a:p>
            <a:r>
              <a:rPr lang="en-US" dirty="0" smtClean="0"/>
              <a:t>We have also seen that a levered firm has perverse incentives to act in various value-decreasing ways.  Hence debt is not always desirable.</a:t>
            </a:r>
          </a:p>
        </p:txBody>
      </p:sp>
    </p:spTree>
    <p:extLst>
      <p:ext uri="{BB962C8B-B14F-4D97-AF65-F5344CB8AC3E}">
        <p14:creationId xmlns:p14="http://schemas.microsoft.com/office/powerpoint/2010/main" val="3735531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09600"/>
          </a:xfrm>
        </p:spPr>
        <p:txBody>
          <a:bodyPr/>
          <a:lstStyle/>
          <a:p>
            <a:r>
              <a:rPr lang="en-US" dirty="0" smtClean="0"/>
              <a:t>Dividend Policy and Investments</a:t>
            </a:r>
            <a:endParaRPr lang="en-US" dirty="0"/>
          </a:p>
        </p:txBody>
      </p:sp>
      <p:sp>
        <p:nvSpPr>
          <p:cNvPr id="3" name="Content Placeholder 2"/>
          <p:cNvSpPr>
            <a:spLocks noGrp="1"/>
          </p:cNvSpPr>
          <p:nvPr>
            <p:ph idx="1"/>
          </p:nvPr>
        </p:nvSpPr>
        <p:spPr>
          <a:xfrm>
            <a:off x="685800" y="1066800"/>
            <a:ext cx="7772400" cy="5486400"/>
          </a:xfrm>
        </p:spPr>
        <p:txBody>
          <a:bodyPr>
            <a:normAutofit fontScale="70000" lnSpcReduction="20000"/>
          </a:bodyPr>
          <a:lstStyle/>
          <a:p>
            <a:r>
              <a:rPr lang="en-US" dirty="0" smtClean="0"/>
              <a:t>If availability of internal resources is important, we can infer something else.</a:t>
            </a:r>
          </a:p>
          <a:p>
            <a:r>
              <a:rPr lang="en-US" dirty="0" smtClean="0"/>
              <a:t>The </a:t>
            </a:r>
            <a:r>
              <a:rPr lang="en-US" dirty="0"/>
              <a:t>decision to retain earnings or not can have important investment consequences for the firm.  </a:t>
            </a:r>
            <a:r>
              <a:rPr lang="en-US" dirty="0" smtClean="0"/>
              <a:t>In fact, one </a:t>
            </a:r>
            <a:r>
              <a:rPr lang="en-US" dirty="0"/>
              <a:t>study found that a $1 reduction in cashflow led to a 35 cent reduction in capital expenditures!</a:t>
            </a:r>
          </a:p>
          <a:p>
            <a:r>
              <a:rPr lang="en-US" dirty="0"/>
              <a:t>Dividend policy is therefore very important for maximizing firm value</a:t>
            </a:r>
            <a:r>
              <a:rPr lang="en-US" dirty="0" smtClean="0"/>
              <a:t>.</a:t>
            </a:r>
          </a:p>
          <a:p>
            <a:r>
              <a:rPr lang="en-US" dirty="0" smtClean="0"/>
              <a:t>This may be why, Apple, as of Sept. 28, 2012, had about 17% of its total assets in cash and short-term investments!</a:t>
            </a:r>
            <a:endParaRPr lang="en-US" dirty="0"/>
          </a:p>
          <a:p>
            <a:r>
              <a:rPr lang="en-US" dirty="0" smtClean="0"/>
              <a:t>What else can a firm do to ensure that it has sufficient internal funds?</a:t>
            </a:r>
          </a:p>
          <a:p>
            <a:r>
              <a:rPr lang="en-US" dirty="0" smtClean="0"/>
              <a:t>Not paying out dividends is one method, as we have seen.  However, unused funds have an opportunity cost!</a:t>
            </a:r>
          </a:p>
          <a:p>
            <a:r>
              <a:rPr lang="en-US" dirty="0" smtClean="0"/>
              <a:t>Furthermore, excess cash lying around can be tempting for managers who get private benefits from investing even in negative NPV projects.</a:t>
            </a:r>
          </a:p>
          <a:p>
            <a:endParaRPr lang="en-US" dirty="0"/>
          </a:p>
        </p:txBody>
      </p:sp>
    </p:spTree>
    <p:extLst>
      <p:ext uri="{BB962C8B-B14F-4D97-AF65-F5344CB8AC3E}">
        <p14:creationId xmlns:p14="http://schemas.microsoft.com/office/powerpoint/2010/main" val="774066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internal resources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key is making sure that the funds are available when they are needed.  </a:t>
            </a:r>
          </a:p>
          <a:p>
            <a:r>
              <a:rPr lang="en-US" dirty="0"/>
              <a:t>Of course, project availabilities are not always predictable.  But when they are, what can we do to ensure cash availability other than retaining excess funds from past profits?</a:t>
            </a:r>
          </a:p>
          <a:p>
            <a:r>
              <a:rPr lang="en-US" dirty="0"/>
              <a:t>One technique is to ensure that sufficient cashflows are available in the period in which they are needed for investment.</a:t>
            </a:r>
          </a:p>
          <a:p>
            <a:r>
              <a:rPr lang="en-US" dirty="0"/>
              <a:t>This raises the issue of cashflow predictability.  Actual cashflow levels in any particular period depend on costs and revenues.</a:t>
            </a:r>
          </a:p>
          <a:p>
            <a:r>
              <a:rPr lang="en-US" dirty="0"/>
              <a:t>How can we increase the predictability of cashflows?</a:t>
            </a:r>
          </a:p>
          <a:p>
            <a:endParaRPr lang="en-US" dirty="0"/>
          </a:p>
        </p:txBody>
      </p:sp>
    </p:spTree>
    <p:extLst>
      <p:ext uri="{BB962C8B-B14F-4D97-AF65-F5344CB8AC3E}">
        <p14:creationId xmlns:p14="http://schemas.microsoft.com/office/powerpoint/2010/main" val="2354352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77200" cy="609600"/>
          </a:xfrm>
        </p:spPr>
        <p:txBody>
          <a:bodyPr/>
          <a:lstStyle/>
          <a:p>
            <a:r>
              <a:rPr lang="en-US" dirty="0" smtClean="0"/>
              <a:t>Hedging and Investment Policy</a:t>
            </a:r>
            <a:endParaRPr lang="en-US" dirty="0"/>
          </a:p>
        </p:txBody>
      </p:sp>
      <p:sp>
        <p:nvSpPr>
          <p:cNvPr id="3" name="Content Placeholder 2"/>
          <p:cNvSpPr>
            <a:spLocks noGrp="1"/>
          </p:cNvSpPr>
          <p:nvPr>
            <p:ph idx="1"/>
          </p:nvPr>
        </p:nvSpPr>
        <p:spPr>
          <a:xfrm>
            <a:off x="228600" y="1143000"/>
            <a:ext cx="8763000" cy="5181600"/>
          </a:xfrm>
        </p:spPr>
        <p:txBody>
          <a:bodyPr>
            <a:normAutofit fontScale="62500" lnSpcReduction="20000"/>
          </a:bodyPr>
          <a:lstStyle/>
          <a:p>
            <a:r>
              <a:rPr lang="en-US" dirty="0" smtClean="0"/>
              <a:t>Suppose a firm produces domestically and sells its products abroad.  Costs and number of units sold are fairly predictable, but the exchange rate is not.  The foreign currency sales price is determined by the firm, but the dollar amount it obtains depends on the exchange rate. Hence a prime source of </a:t>
            </a:r>
            <a:r>
              <a:rPr lang="en-US" dirty="0" err="1" smtClean="0"/>
              <a:t>cashflow</a:t>
            </a:r>
            <a:r>
              <a:rPr lang="en-US" dirty="0" smtClean="0"/>
              <a:t> variability is the exchange rate.  </a:t>
            </a:r>
          </a:p>
          <a:p>
            <a:r>
              <a:rPr lang="en-US" dirty="0" smtClean="0"/>
              <a:t>Investment in R&amp;D at the firm depends on internal </a:t>
            </a:r>
            <a:r>
              <a:rPr lang="en-US" dirty="0" err="1" smtClean="0"/>
              <a:t>cashflows</a:t>
            </a:r>
            <a:r>
              <a:rPr lang="en-US" dirty="0" smtClean="0"/>
              <a:t> because of equity issuance costs and information asymmetry problems, as discussed before.  Debt issuance may also not be an option if the firm is a growth firm with not much in the way of tangible assets to use as collateral.  If the exchange rate stays where it is, </a:t>
            </a:r>
            <a:r>
              <a:rPr lang="en-US" dirty="0" err="1" smtClean="0"/>
              <a:t>cashflows</a:t>
            </a:r>
            <a:r>
              <a:rPr lang="en-US" dirty="0" smtClean="0"/>
              <a:t> generated will be sufficient. </a:t>
            </a:r>
            <a:r>
              <a:rPr lang="en-US" dirty="0"/>
              <a:t> </a:t>
            </a:r>
            <a:r>
              <a:rPr lang="en-US" dirty="0" smtClean="0"/>
              <a:t>But there is no guarantee of that.  What should the firm do?</a:t>
            </a:r>
          </a:p>
          <a:p>
            <a:r>
              <a:rPr lang="en-US" dirty="0" smtClean="0"/>
              <a:t>It can hedge in the foreign exchange forward market by taking a short position in the foreign currency forward contracts.  If the dollar appreciates, dollar revenues will be lower.  However, depending upon the timing of </a:t>
            </a:r>
            <a:r>
              <a:rPr lang="en-US" dirty="0" err="1"/>
              <a:t>cashflows</a:t>
            </a:r>
            <a:r>
              <a:rPr lang="en-US" dirty="0"/>
              <a:t> </a:t>
            </a:r>
            <a:r>
              <a:rPr lang="en-US" dirty="0" smtClean="0"/>
              <a:t>and contract maturities, the firm will make up the difference in profits on its hedging contracts.  And, in addition, it will obtain the NPV of its R&amp;D investment.</a:t>
            </a:r>
          </a:p>
          <a:p>
            <a:r>
              <a:rPr lang="en-US" dirty="0" smtClean="0"/>
              <a:t>If the dollar depreciates, the firm will lose money on its hedging contracts but obtain higher dollar cashflows from its foreign sales.</a:t>
            </a:r>
            <a:endParaRPr lang="en-US" dirty="0"/>
          </a:p>
        </p:txBody>
      </p:sp>
    </p:spTree>
    <p:extLst>
      <p:ext uri="{BB962C8B-B14F-4D97-AF65-F5344CB8AC3E}">
        <p14:creationId xmlns:p14="http://schemas.microsoft.com/office/powerpoint/2010/main" val="325872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Hedging and Investment Policy</a:t>
            </a:r>
            <a:endParaRPr lang="en-US" dirty="0"/>
          </a:p>
        </p:txBody>
      </p:sp>
      <p:sp>
        <p:nvSpPr>
          <p:cNvPr id="3" name="Content Placeholder 2"/>
          <p:cNvSpPr>
            <a:spLocks noGrp="1"/>
          </p:cNvSpPr>
          <p:nvPr>
            <p:ph idx="1"/>
          </p:nvPr>
        </p:nvSpPr>
        <p:spPr>
          <a:xfrm>
            <a:off x="381000" y="914400"/>
            <a:ext cx="8458200" cy="5562600"/>
          </a:xfrm>
        </p:spPr>
        <p:txBody>
          <a:bodyPr>
            <a:normAutofit fontScale="62500" lnSpcReduction="20000"/>
          </a:bodyPr>
          <a:lstStyle/>
          <a:p>
            <a:r>
              <a:rPr lang="en-US" dirty="0" smtClean="0"/>
              <a:t>Could </a:t>
            </a:r>
            <a:r>
              <a:rPr lang="en-US" dirty="0"/>
              <a:t>the firm make up for being forced to invest less in </a:t>
            </a:r>
            <a:r>
              <a:rPr lang="en-US" dirty="0" smtClean="0"/>
              <a:t>R&amp;D when the dollar depreciates by investing more when the dollar appreciates?  Would such a strategy allow it to forego hedging?</a:t>
            </a:r>
          </a:p>
          <a:p>
            <a:r>
              <a:rPr lang="en-US" dirty="0" smtClean="0"/>
              <a:t>First of all, investment opportunities may not be available at all times.</a:t>
            </a:r>
          </a:p>
          <a:p>
            <a:r>
              <a:rPr lang="en-US" dirty="0" smtClean="0"/>
              <a:t>Second, the success of such a strategy depends on obtaining the same return to investment independent of the scale of the project.</a:t>
            </a:r>
          </a:p>
          <a:p>
            <a:r>
              <a:rPr lang="en-US" dirty="0" smtClean="0"/>
              <a:t>Normally, the larger the project, the lower the rate of return.  That is, investments exhibit decreasing returns to scale.</a:t>
            </a:r>
          </a:p>
          <a:p>
            <a:r>
              <a:rPr lang="en-US" dirty="0" smtClean="0"/>
              <a:t>If so, not hedging would cause the firm to lose value by being forced to invest too much when the dollar depreciates and too little when the dollar appreciates.</a:t>
            </a:r>
          </a:p>
          <a:p>
            <a:r>
              <a:rPr lang="en-US" dirty="0" smtClean="0"/>
              <a:t>If the uncertainty is in the firm’s short-term borrowing costs, the firm may benefit by hedging on the interest rate market or by entering into a fixed for floating swap or by borrowing at a long-term fixed rate to begin with.</a:t>
            </a:r>
          </a:p>
          <a:p>
            <a:r>
              <a:rPr lang="en-US" dirty="0" smtClean="0"/>
              <a:t>Alternatively, if the firm sells domestically, it may be able to sell its production forward or hedge by going short a futures contract in a commodity whose price movements are highly correlated with the price of the product that it sells.</a:t>
            </a:r>
          </a:p>
          <a:p>
            <a:r>
              <a:rPr lang="en-US" dirty="0" smtClean="0"/>
              <a:t>If the firm uses a futures contract, there may be some basis risk.</a:t>
            </a:r>
          </a:p>
        </p:txBody>
      </p:sp>
    </p:spTree>
    <p:extLst>
      <p:ext uri="{BB962C8B-B14F-4D97-AF65-F5344CB8AC3E}">
        <p14:creationId xmlns:p14="http://schemas.microsoft.com/office/powerpoint/2010/main" val="2548400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a:xfrm>
            <a:off x="685800" y="1066800"/>
            <a:ext cx="7772400" cy="5257800"/>
          </a:xfrm>
        </p:spPr>
        <p:txBody>
          <a:bodyPr>
            <a:normAutofit fontScale="85000" lnSpcReduction="20000"/>
          </a:bodyPr>
          <a:lstStyle/>
          <a:p>
            <a:r>
              <a:rPr lang="en-US" dirty="0" smtClean="0"/>
              <a:t>Why firms hedge: A broad perspective</a:t>
            </a:r>
          </a:p>
          <a:p>
            <a:r>
              <a:rPr lang="en-US" dirty="0" smtClean="0"/>
              <a:t>Sources of funds and firm hedging</a:t>
            </a:r>
          </a:p>
          <a:p>
            <a:r>
              <a:rPr lang="en-US" dirty="0" smtClean="0"/>
              <a:t>Bankruptcy costs and firm hedging</a:t>
            </a:r>
          </a:p>
          <a:p>
            <a:r>
              <a:rPr lang="en-US" dirty="0" smtClean="0"/>
              <a:t>Internal Resources </a:t>
            </a:r>
            <a:r>
              <a:rPr lang="en-US" dirty="0" err="1" smtClean="0"/>
              <a:t>vs</a:t>
            </a:r>
            <a:r>
              <a:rPr lang="en-US" dirty="0" smtClean="0"/>
              <a:t> external funding</a:t>
            </a:r>
          </a:p>
          <a:p>
            <a:r>
              <a:rPr lang="en-US" dirty="0" smtClean="0"/>
              <a:t>Dividend Policy, and investment policy</a:t>
            </a:r>
          </a:p>
          <a:p>
            <a:r>
              <a:rPr lang="en-US" dirty="0" smtClean="0"/>
              <a:t>Hedging and </a:t>
            </a:r>
            <a:r>
              <a:rPr lang="en-US" dirty="0"/>
              <a:t>I</a:t>
            </a:r>
            <a:r>
              <a:rPr lang="en-US" dirty="0" smtClean="0"/>
              <a:t>nvestment Policy</a:t>
            </a:r>
          </a:p>
          <a:p>
            <a:r>
              <a:rPr lang="en-US" dirty="0" smtClean="0"/>
              <a:t>Hedging and Dealing with Suppliers</a:t>
            </a:r>
          </a:p>
          <a:p>
            <a:r>
              <a:rPr lang="en-US" dirty="0" smtClean="0"/>
              <a:t>Hedging and Human Resource Management</a:t>
            </a:r>
          </a:p>
          <a:p>
            <a:r>
              <a:rPr lang="en-US" dirty="0" smtClean="0"/>
              <a:t>Hedging and Competitive </a:t>
            </a:r>
            <a:r>
              <a:rPr lang="en-US" dirty="0" smtClean="0"/>
              <a:t>Strategy</a:t>
            </a:r>
          </a:p>
          <a:p>
            <a:r>
              <a:rPr lang="en-US" b="1" dirty="0"/>
              <a:t>While we primarily use the term hedging in this lecture, in most cases, it would be better to think in terms of broader risk management</a:t>
            </a:r>
            <a:r>
              <a:rPr lang="en-US" b="1" dirty="0" smtClean="0"/>
              <a:t>.</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3898985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Hedging and Investment Policy</a:t>
            </a:r>
            <a:endParaRPr lang="en-US" dirty="0"/>
          </a:p>
        </p:txBody>
      </p:sp>
      <p:sp>
        <p:nvSpPr>
          <p:cNvPr id="3" name="Content Placeholder 2"/>
          <p:cNvSpPr>
            <a:spLocks noGrp="1"/>
          </p:cNvSpPr>
          <p:nvPr>
            <p:ph idx="1"/>
          </p:nvPr>
        </p:nvSpPr>
        <p:spPr>
          <a:xfrm>
            <a:off x="304800" y="914400"/>
            <a:ext cx="8686800" cy="5410200"/>
          </a:xfrm>
        </p:spPr>
        <p:txBody>
          <a:bodyPr>
            <a:normAutofit fontScale="62500" lnSpcReduction="20000"/>
          </a:bodyPr>
          <a:lstStyle/>
          <a:p>
            <a:r>
              <a:rPr lang="en-US" dirty="0"/>
              <a:t>Of course, the firm may not be able to hedge its risks as conveniently as in the previous example</a:t>
            </a:r>
            <a:r>
              <a:rPr lang="en-US" dirty="0" smtClean="0"/>
              <a:t>.</a:t>
            </a:r>
          </a:p>
          <a:p>
            <a:r>
              <a:rPr lang="en-US" dirty="0" smtClean="0"/>
              <a:t>For example, the market price of its products may be correlated with its investment needs. </a:t>
            </a:r>
          </a:p>
          <a:p>
            <a:r>
              <a:rPr lang="en-US" dirty="0" smtClean="0"/>
              <a:t>Thus, an oil company may want to invest in more efficient oil extraction techniques when oil prices are high.  But this would be precisely when its revenues would be high.  In this case, hedging the firm’s revenues fully would be a mistake because revenues and investment needs are positively correlated.</a:t>
            </a:r>
          </a:p>
          <a:p>
            <a:r>
              <a:rPr lang="en-US" dirty="0" smtClean="0"/>
              <a:t>On the other hand, another oil company might want to invest in looking for cheaper sources of oil when market prices of oil drop in order to protect its profit margin.  In this case, revenues and investment needs would be negatively correlated and the firm would want to “</a:t>
            </a:r>
            <a:r>
              <a:rPr lang="en-US" dirty="0" err="1" smtClean="0"/>
              <a:t>overhedge</a:t>
            </a:r>
            <a:r>
              <a:rPr lang="en-US" dirty="0" smtClean="0"/>
              <a:t>.”</a:t>
            </a:r>
          </a:p>
          <a:p>
            <a:r>
              <a:rPr lang="en-US" dirty="0" smtClean="0"/>
              <a:t>The questions to ask are: “How </a:t>
            </a:r>
            <a:r>
              <a:rPr lang="en-US" dirty="0"/>
              <a:t>sensitive are </a:t>
            </a:r>
            <a:r>
              <a:rPr lang="en-US" dirty="0" smtClean="0"/>
              <a:t>cash flows </a:t>
            </a:r>
            <a:r>
              <a:rPr lang="en-US" dirty="0"/>
              <a:t>to risk variables such as exchange rates, </a:t>
            </a:r>
            <a:r>
              <a:rPr lang="en-US" dirty="0" smtClean="0"/>
              <a:t>commodity prices</a:t>
            </a:r>
            <a:r>
              <a:rPr lang="en-US" dirty="0"/>
              <a:t>, and interest rates? </a:t>
            </a:r>
            <a:r>
              <a:rPr lang="en-US" dirty="0" smtClean="0"/>
              <a:t>And </a:t>
            </a:r>
            <a:r>
              <a:rPr lang="en-US" dirty="0"/>
              <a:t>h</a:t>
            </a:r>
            <a:r>
              <a:rPr lang="en-US" dirty="0" smtClean="0"/>
              <a:t>ow sensitive are </a:t>
            </a:r>
            <a:r>
              <a:rPr lang="en-US" dirty="0"/>
              <a:t>investment opportunities to those risk variables</a:t>
            </a:r>
            <a:r>
              <a:rPr lang="en-US" dirty="0" smtClean="0"/>
              <a:t>?” </a:t>
            </a:r>
            <a:endParaRPr lang="en-US" dirty="0"/>
          </a:p>
          <a:p>
            <a:r>
              <a:rPr lang="en-US" dirty="0"/>
              <a:t>The answers will help managers </a:t>
            </a:r>
            <a:r>
              <a:rPr lang="en-US" dirty="0" smtClean="0"/>
              <a:t>understand whether </a:t>
            </a:r>
            <a:r>
              <a:rPr lang="en-US" dirty="0"/>
              <a:t>the supply of funds and the demand </a:t>
            </a:r>
            <a:r>
              <a:rPr lang="en-US" dirty="0" smtClean="0"/>
              <a:t>for funds </a:t>
            </a:r>
            <a:r>
              <a:rPr lang="en-US" dirty="0"/>
              <a:t>are naturally aligned or whether they can </a:t>
            </a:r>
            <a:r>
              <a:rPr lang="en-US" dirty="0" smtClean="0"/>
              <a:t>be better </a:t>
            </a:r>
            <a:r>
              <a:rPr lang="en-US" dirty="0"/>
              <a:t>aligned through risk management.</a:t>
            </a:r>
          </a:p>
          <a:p>
            <a:endParaRPr lang="en-US" dirty="0"/>
          </a:p>
        </p:txBody>
      </p:sp>
      <p:sp>
        <p:nvSpPr>
          <p:cNvPr id="4" name="TextBox 3"/>
          <p:cNvSpPr txBox="1"/>
          <p:nvPr/>
        </p:nvSpPr>
        <p:spPr>
          <a:xfrm>
            <a:off x="381000" y="6324600"/>
            <a:ext cx="8458200" cy="461665"/>
          </a:xfrm>
          <a:prstGeom prst="rect">
            <a:avLst/>
          </a:prstGeom>
          <a:noFill/>
        </p:spPr>
        <p:txBody>
          <a:bodyPr wrap="square" rtlCol="0">
            <a:spAutoFit/>
          </a:bodyPr>
          <a:lstStyle/>
          <a:p>
            <a:r>
              <a:rPr lang="en-US" dirty="0" smtClean="0"/>
              <a:t>“</a:t>
            </a:r>
            <a:r>
              <a:rPr lang="en-US" sz="1800" dirty="0" smtClean="0"/>
              <a:t>A Framework for Risk Management,” by </a:t>
            </a:r>
            <a:r>
              <a:rPr lang="en-US" sz="1800" dirty="0" err="1" smtClean="0"/>
              <a:t>Froot</a:t>
            </a:r>
            <a:r>
              <a:rPr lang="en-US" sz="1800" dirty="0" smtClean="0"/>
              <a:t>, </a:t>
            </a:r>
            <a:r>
              <a:rPr lang="en-US" sz="1800" dirty="0" err="1" smtClean="0"/>
              <a:t>Scharfstein</a:t>
            </a:r>
            <a:r>
              <a:rPr lang="en-US" sz="1800" dirty="0" smtClean="0"/>
              <a:t> and Stein, HBS 1994</a:t>
            </a:r>
            <a:endParaRPr lang="en-US" sz="1800" dirty="0"/>
          </a:p>
        </p:txBody>
      </p:sp>
    </p:spTree>
    <p:extLst>
      <p:ext uri="{BB962C8B-B14F-4D97-AF65-F5344CB8AC3E}">
        <p14:creationId xmlns:p14="http://schemas.microsoft.com/office/powerpoint/2010/main" val="2588132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839200" cy="609600"/>
          </a:xfrm>
        </p:spPr>
        <p:txBody>
          <a:bodyPr/>
          <a:lstStyle/>
          <a:p>
            <a:r>
              <a:rPr lang="en-US" dirty="0" smtClean="0"/>
              <a:t>Hedging &amp; Dealing with Suppliers</a:t>
            </a:r>
            <a:endParaRPr lang="en-US" dirty="0"/>
          </a:p>
        </p:txBody>
      </p:sp>
      <p:sp>
        <p:nvSpPr>
          <p:cNvPr id="3" name="Content Placeholder 2"/>
          <p:cNvSpPr>
            <a:spLocks noGrp="1"/>
          </p:cNvSpPr>
          <p:nvPr>
            <p:ph idx="1"/>
          </p:nvPr>
        </p:nvSpPr>
        <p:spPr>
          <a:xfrm>
            <a:off x="685800" y="1066800"/>
            <a:ext cx="8077200" cy="5029200"/>
          </a:xfrm>
        </p:spPr>
        <p:txBody>
          <a:bodyPr>
            <a:normAutofit fontScale="77500" lnSpcReduction="20000"/>
          </a:bodyPr>
          <a:lstStyle/>
          <a:p>
            <a:r>
              <a:rPr lang="en-US" dirty="0" smtClean="0"/>
              <a:t>“Retailers </a:t>
            </a:r>
            <a:r>
              <a:rPr lang="en-US" dirty="0"/>
              <a:t>rely heavily upon their suppliers for financing. These suppliers, in turn, regulate their own risk exposures through their selection of customers, and tend to respond rapidly to changes in customer creditworthiness.” </a:t>
            </a:r>
            <a:r>
              <a:rPr lang="en-US" dirty="0" smtClean="0"/>
              <a:t> </a:t>
            </a:r>
          </a:p>
          <a:p>
            <a:r>
              <a:rPr lang="en-US" dirty="0" smtClean="0"/>
              <a:t>Financial </a:t>
            </a:r>
            <a:r>
              <a:rPr lang="en-US" dirty="0"/>
              <a:t>distress can impact </a:t>
            </a:r>
            <a:r>
              <a:rPr lang="en-US" dirty="0" smtClean="0"/>
              <a:t>a </a:t>
            </a:r>
            <a:r>
              <a:rPr lang="en-US" dirty="0"/>
              <a:t>firm’s relations with suppliers</a:t>
            </a:r>
            <a:r>
              <a:rPr lang="en-US" dirty="0" smtClean="0"/>
              <a:t>.  A firm in financial distress might find it difficult to get financing from its suppliers.</a:t>
            </a:r>
          </a:p>
          <a:p>
            <a:r>
              <a:rPr lang="en-US" dirty="0" smtClean="0"/>
              <a:t>Reducing debt might be one way to manage the risk of financial distress.  However, this may be costly since the firm would forego the tax benefits of debt.</a:t>
            </a:r>
          </a:p>
          <a:p>
            <a:r>
              <a:rPr lang="en-US" dirty="0" smtClean="0"/>
              <a:t>In this context, the firm is primarily interested in lower-tail outcomes.  These can be managed by buying put options in appropriate markets, such as interest-rate markets or </a:t>
            </a:r>
            <a:r>
              <a:rPr lang="en-US" dirty="0" err="1" smtClean="0"/>
              <a:t>forex</a:t>
            </a:r>
            <a:r>
              <a:rPr lang="en-US" dirty="0" smtClean="0"/>
              <a:t> markets.</a:t>
            </a:r>
            <a:endParaRPr lang="en-US" dirty="0"/>
          </a:p>
          <a:p>
            <a:endParaRPr lang="en-US" dirty="0"/>
          </a:p>
        </p:txBody>
      </p:sp>
      <p:sp>
        <p:nvSpPr>
          <p:cNvPr id="4" name="Rectangle 3"/>
          <p:cNvSpPr/>
          <p:nvPr/>
        </p:nvSpPr>
        <p:spPr>
          <a:xfrm>
            <a:off x="381000" y="6324600"/>
            <a:ext cx="8153400" cy="338554"/>
          </a:xfrm>
          <a:prstGeom prst="rect">
            <a:avLst/>
          </a:prstGeom>
        </p:spPr>
        <p:txBody>
          <a:bodyPr wrap="square">
            <a:spAutoFit/>
          </a:bodyPr>
          <a:lstStyle/>
          <a:p>
            <a:r>
              <a:rPr lang="en-US" sz="1600" dirty="0"/>
              <a:t>Integrated </a:t>
            </a:r>
            <a:r>
              <a:rPr lang="en-US" sz="1600" dirty="0" smtClean="0"/>
              <a:t>Risk Management </a:t>
            </a:r>
            <a:r>
              <a:rPr lang="en-US" sz="1600" dirty="0"/>
              <a:t>for </a:t>
            </a:r>
            <a:r>
              <a:rPr lang="en-US" sz="1600" dirty="0" smtClean="0"/>
              <a:t>the Firm</a:t>
            </a:r>
            <a:r>
              <a:rPr lang="en-US" sz="1600" dirty="0"/>
              <a:t>: A </a:t>
            </a:r>
            <a:r>
              <a:rPr lang="en-US" sz="1600" dirty="0" smtClean="0"/>
              <a:t>Senior Manager’s Guide, Lisa </a:t>
            </a:r>
            <a:r>
              <a:rPr lang="en-US" sz="1600" dirty="0"/>
              <a:t>K. </a:t>
            </a:r>
            <a:r>
              <a:rPr lang="en-US" sz="1600" dirty="0" err="1" smtClean="0"/>
              <a:t>Meulbroek</a:t>
            </a:r>
            <a:r>
              <a:rPr lang="en-US" sz="1600" dirty="0" smtClean="0"/>
              <a:t>, 2002</a:t>
            </a:r>
            <a:endParaRPr lang="en-US" sz="1600" dirty="0"/>
          </a:p>
        </p:txBody>
      </p:sp>
    </p:spTree>
    <p:extLst>
      <p:ext uri="{BB962C8B-B14F-4D97-AF65-F5344CB8AC3E}">
        <p14:creationId xmlns:p14="http://schemas.microsoft.com/office/powerpoint/2010/main" val="1425700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915400" cy="5791200"/>
          </a:xfrm>
        </p:spPr>
        <p:txBody>
          <a:bodyPr>
            <a:normAutofit fontScale="77500" lnSpcReduction="20000"/>
          </a:bodyPr>
          <a:lstStyle/>
          <a:p>
            <a:r>
              <a:rPr lang="en-US" dirty="0" smtClean="0"/>
              <a:t>Whenever an employee is hired, the firm has to worry about whether that employee will do what is good for the firm or whether s/he will pursue her/his own wellbeing to the detriment of the firm.  This is called the agency problem.</a:t>
            </a:r>
          </a:p>
          <a:p>
            <a:r>
              <a:rPr lang="en-US" dirty="0" smtClean="0"/>
              <a:t>Where employee duties and obligations are properly specifiable and can be put down in a document and where the employee’s actions can be easily monitored, this is not a big concern.</a:t>
            </a:r>
          </a:p>
          <a:p>
            <a:r>
              <a:rPr lang="en-US" dirty="0" smtClean="0"/>
              <a:t>However, in the case of firm managers, this can be particularly problematic because managers have to be given a lot of flexibility and power as part of their job.  Furthermore, even if a manager acts appropriately, there are a lot of other factors beyond the manager’s control that determine the final outcome.  The signal-to-noise ratio is high and monitors (directors) cannot always tell whether managers are doing a good job.</a:t>
            </a:r>
            <a:endParaRPr lang="en-US" dirty="0"/>
          </a:p>
        </p:txBody>
      </p:sp>
      <p:sp>
        <p:nvSpPr>
          <p:cNvPr id="5" name="Title 1"/>
          <p:cNvSpPr>
            <a:spLocks noGrp="1"/>
          </p:cNvSpPr>
          <p:nvPr>
            <p:ph type="title"/>
          </p:nvPr>
        </p:nvSpPr>
        <p:spPr>
          <a:xfrm>
            <a:off x="152400" y="228600"/>
            <a:ext cx="8763000" cy="609600"/>
          </a:xfrm>
        </p:spPr>
        <p:txBody>
          <a:bodyPr>
            <a:noAutofit/>
          </a:bodyPr>
          <a:lstStyle/>
          <a:p>
            <a:r>
              <a:rPr lang="en-US" sz="3600" dirty="0" smtClean="0"/>
              <a:t>Risk Management and Managerial Talent</a:t>
            </a:r>
            <a:endParaRPr lang="en-US" sz="3600" dirty="0"/>
          </a:p>
        </p:txBody>
      </p:sp>
    </p:spTree>
    <p:extLst>
      <p:ext uri="{BB962C8B-B14F-4D97-AF65-F5344CB8AC3E}">
        <p14:creationId xmlns:p14="http://schemas.microsoft.com/office/powerpoint/2010/main" val="855735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609600"/>
          </a:xfrm>
        </p:spPr>
        <p:txBody>
          <a:bodyPr>
            <a:noAutofit/>
          </a:bodyPr>
          <a:lstStyle/>
          <a:p>
            <a:r>
              <a:rPr lang="en-US" sz="3600" dirty="0" smtClean="0"/>
              <a:t>Risk Management and Managerial Talent</a:t>
            </a:r>
            <a:endParaRPr lang="en-US" sz="3600" dirty="0"/>
          </a:p>
        </p:txBody>
      </p:sp>
      <p:sp>
        <p:nvSpPr>
          <p:cNvPr id="3" name="Content Placeholder 2"/>
          <p:cNvSpPr>
            <a:spLocks noGrp="1"/>
          </p:cNvSpPr>
          <p:nvPr>
            <p:ph idx="1"/>
          </p:nvPr>
        </p:nvSpPr>
        <p:spPr>
          <a:xfrm>
            <a:off x="304800" y="914400"/>
            <a:ext cx="8458200" cy="5562600"/>
          </a:xfrm>
        </p:spPr>
        <p:txBody>
          <a:bodyPr>
            <a:normAutofit fontScale="70000" lnSpcReduction="20000"/>
          </a:bodyPr>
          <a:lstStyle/>
          <a:p>
            <a:endParaRPr lang="en-US" dirty="0"/>
          </a:p>
          <a:p>
            <a:r>
              <a:rPr lang="en-US" dirty="0"/>
              <a:t>One solution is to require managers to hold equity in the firm.  In this way, what’s good for the firm is also good for the manager.  The greater the equity stake of the manager, the greater the alignment of firm objectives with managerial objectives.</a:t>
            </a:r>
          </a:p>
          <a:p>
            <a:r>
              <a:rPr lang="en-US" dirty="0"/>
              <a:t>The problem is that when a manager holds a large proportion of his wealth in a single firm’s equity, his/her portfolio becomes undiversified.</a:t>
            </a:r>
          </a:p>
          <a:p>
            <a:r>
              <a:rPr lang="en-US" dirty="0"/>
              <a:t>A solution for this is to reduce volatility due to factors that are outside the manager’s control.  Often, interest rate risk and exchange rate risk are beyond the control of the manager and not the main focus of the firm’s operations.  In this case, it  can make sense for the firm to hedge such risk.  </a:t>
            </a:r>
          </a:p>
          <a:p>
            <a:r>
              <a:rPr lang="en-US" dirty="0"/>
              <a:t>This allows the manager to take larger equity stakes in the firm and it also sharpens the connection between the manager’s actions and firm outcomes</a:t>
            </a:r>
            <a:r>
              <a:rPr lang="en-US" dirty="0" smtClean="0"/>
              <a:t>.</a:t>
            </a:r>
            <a:endParaRPr lang="en-US" dirty="0"/>
          </a:p>
        </p:txBody>
      </p:sp>
    </p:spTree>
    <p:extLst>
      <p:ext uri="{BB962C8B-B14F-4D97-AF65-F5344CB8AC3E}">
        <p14:creationId xmlns:p14="http://schemas.microsoft.com/office/powerpoint/2010/main" val="4239046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Risk Management and Employees</a:t>
            </a:r>
            <a:endParaRPr lang="en-US" dirty="0"/>
          </a:p>
        </p:txBody>
      </p:sp>
      <p:sp>
        <p:nvSpPr>
          <p:cNvPr id="3" name="Content Placeholder 2"/>
          <p:cNvSpPr>
            <a:spLocks noGrp="1"/>
          </p:cNvSpPr>
          <p:nvPr>
            <p:ph idx="1"/>
          </p:nvPr>
        </p:nvSpPr>
        <p:spPr>
          <a:xfrm>
            <a:off x="533400" y="1066800"/>
            <a:ext cx="8229600" cy="5334000"/>
          </a:xfrm>
        </p:spPr>
        <p:txBody>
          <a:bodyPr>
            <a:normAutofit fontScale="70000" lnSpcReduction="20000"/>
          </a:bodyPr>
          <a:lstStyle/>
          <a:p>
            <a:r>
              <a:rPr lang="en-US" dirty="0" smtClean="0"/>
              <a:t>Graham, Kim, Liu and </a:t>
            </a:r>
            <a:r>
              <a:rPr lang="en-US" dirty="0" err="1" smtClean="0"/>
              <a:t>Qiu</a:t>
            </a:r>
            <a:r>
              <a:rPr lang="en-US" dirty="0" smtClean="0"/>
              <a:t> (2012) find that the human costs of bankruptcy are quite high.  </a:t>
            </a:r>
            <a:endParaRPr lang="en-US" dirty="0"/>
          </a:p>
          <a:p>
            <a:r>
              <a:rPr lang="en-US" dirty="0"/>
              <a:t> </a:t>
            </a:r>
            <a:r>
              <a:rPr lang="en-US" dirty="0" smtClean="0"/>
              <a:t>They find </a:t>
            </a:r>
            <a:r>
              <a:rPr lang="en-US" dirty="0"/>
              <a:t>that </a:t>
            </a:r>
            <a:r>
              <a:rPr lang="en-US" dirty="0" smtClean="0"/>
              <a:t>employee wages start </a:t>
            </a:r>
            <a:r>
              <a:rPr lang="en-US" dirty="0"/>
              <a:t>to deteriorate one year before bankruptcy and the decline is the largest during the year of and one year after bankruptcy. </a:t>
            </a:r>
            <a:endParaRPr lang="en-US" dirty="0" smtClean="0"/>
          </a:p>
          <a:p>
            <a:r>
              <a:rPr lang="en-US" dirty="0" smtClean="0"/>
              <a:t>Furthermore, the </a:t>
            </a:r>
            <a:r>
              <a:rPr lang="en-US" dirty="0"/>
              <a:t>capitalized total wage loss ranges between 15-22% of firm value. </a:t>
            </a:r>
            <a:endParaRPr lang="en-US" dirty="0" smtClean="0"/>
          </a:p>
          <a:p>
            <a:r>
              <a:rPr lang="en-US" dirty="0" smtClean="0"/>
              <a:t>This suggests that many employees have firm-specific skills.  </a:t>
            </a:r>
          </a:p>
          <a:p>
            <a:r>
              <a:rPr lang="en-US" dirty="0" smtClean="0"/>
              <a:t>To the extent that employees have a choice in where they work, they will, therefore, look for firms with a lower probability of bankruptcy, firms with lower leverage and/or greater risk management.</a:t>
            </a:r>
          </a:p>
          <a:p>
            <a:r>
              <a:rPr lang="en-US" dirty="0" smtClean="0"/>
              <a:t>Else they will demand higher compensation.  </a:t>
            </a:r>
            <a:r>
              <a:rPr lang="en-US" dirty="0" err="1" smtClean="0"/>
              <a:t>Abowd</a:t>
            </a:r>
            <a:r>
              <a:rPr lang="en-US" dirty="0" smtClean="0"/>
              <a:t> and </a:t>
            </a:r>
            <a:r>
              <a:rPr lang="en-US" dirty="0" err="1" smtClean="0"/>
              <a:t>Ashenfelter</a:t>
            </a:r>
            <a:r>
              <a:rPr lang="en-US" dirty="0" smtClean="0"/>
              <a:t> (1981) and </a:t>
            </a:r>
            <a:r>
              <a:rPr lang="en-US" dirty="0" err="1" smtClean="0"/>
              <a:t>Berk</a:t>
            </a:r>
            <a:r>
              <a:rPr lang="en-US" dirty="0" smtClean="0"/>
              <a:t> et al. (2010) provide evidence on this.</a:t>
            </a:r>
          </a:p>
          <a:p>
            <a:r>
              <a:rPr lang="en-US" dirty="0" smtClean="0"/>
              <a:t>Finally, employees in high bankruptcy-risk firms might choose to invest less in firm-specific skills, thus reducing their productivity.</a:t>
            </a:r>
            <a:endParaRPr lang="en-US" dirty="0"/>
          </a:p>
        </p:txBody>
      </p:sp>
    </p:spTree>
    <p:extLst>
      <p:ext uri="{BB962C8B-B14F-4D97-AF65-F5344CB8AC3E}">
        <p14:creationId xmlns:p14="http://schemas.microsoft.com/office/powerpoint/2010/main" val="3829688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Autofit/>
          </a:bodyPr>
          <a:lstStyle/>
          <a:p>
            <a:r>
              <a:rPr lang="en-US" sz="3800" dirty="0" smtClean="0"/>
              <a:t>Impact of bankruptcy on human capital</a:t>
            </a:r>
            <a:endParaRPr lang="en-US" sz="3800" dirty="0"/>
          </a:p>
        </p:txBody>
      </p:sp>
      <p:sp>
        <p:nvSpPr>
          <p:cNvPr id="3" name="Content Placeholder 2"/>
          <p:cNvSpPr>
            <a:spLocks noGrp="1"/>
          </p:cNvSpPr>
          <p:nvPr>
            <p:ph idx="1"/>
          </p:nvPr>
        </p:nvSpPr>
        <p:spPr>
          <a:xfrm>
            <a:off x="685800" y="1066800"/>
            <a:ext cx="7772400" cy="838200"/>
          </a:xfrm>
        </p:spPr>
        <p:txBody>
          <a:bodyPr/>
          <a:lstStyle/>
          <a:p>
            <a:r>
              <a:rPr lang="en-US" dirty="0" smtClean="0"/>
              <a:t>Year 0 is the year of bankruptcy</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600200"/>
            <a:ext cx="7162800" cy="4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8600" y="6172200"/>
            <a:ext cx="8763000" cy="400110"/>
          </a:xfrm>
          <a:prstGeom prst="rect">
            <a:avLst/>
          </a:prstGeom>
          <a:noFill/>
        </p:spPr>
        <p:txBody>
          <a:bodyPr wrap="square" rtlCol="0">
            <a:spAutoFit/>
          </a:bodyPr>
          <a:lstStyle/>
          <a:p>
            <a:r>
              <a:rPr lang="en-US" sz="2000" dirty="0"/>
              <a:t>Graham, Kim, Liu and </a:t>
            </a:r>
            <a:r>
              <a:rPr lang="en-US" sz="2000" dirty="0" err="1"/>
              <a:t>Qiu</a:t>
            </a:r>
            <a:r>
              <a:rPr lang="en-US" sz="2000" dirty="0"/>
              <a:t> (2012</a:t>
            </a:r>
            <a:r>
              <a:rPr lang="en-US" sz="2000" dirty="0" smtClean="0"/>
              <a:t>), “Human </a:t>
            </a:r>
            <a:r>
              <a:rPr lang="en-US" sz="2000" dirty="0"/>
              <a:t>Capital Loss in Corporate </a:t>
            </a:r>
            <a:r>
              <a:rPr lang="en-US" sz="2000" dirty="0" smtClean="0"/>
              <a:t>Bankruptcy”</a:t>
            </a:r>
            <a:endParaRPr lang="en-US" sz="2000" dirty="0"/>
          </a:p>
        </p:txBody>
      </p:sp>
    </p:spTree>
    <p:extLst>
      <p:ext uri="{BB962C8B-B14F-4D97-AF65-F5344CB8AC3E}">
        <p14:creationId xmlns:p14="http://schemas.microsoft.com/office/powerpoint/2010/main" val="875118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09600"/>
          </a:xfrm>
        </p:spPr>
        <p:txBody>
          <a:bodyPr/>
          <a:lstStyle/>
          <a:p>
            <a:r>
              <a:rPr lang="en-US" dirty="0" smtClean="0"/>
              <a:t>Hedging &amp; Competitive Strategy</a:t>
            </a:r>
            <a:endParaRPr lang="en-US" dirty="0"/>
          </a:p>
        </p:txBody>
      </p:sp>
      <p:sp>
        <p:nvSpPr>
          <p:cNvPr id="3" name="Content Placeholder 2"/>
          <p:cNvSpPr>
            <a:spLocks noGrp="1"/>
          </p:cNvSpPr>
          <p:nvPr>
            <p:ph idx="1"/>
          </p:nvPr>
        </p:nvSpPr>
        <p:spPr>
          <a:xfrm>
            <a:off x="228600" y="1066800"/>
            <a:ext cx="8686800" cy="5213866"/>
          </a:xfrm>
        </p:spPr>
        <p:txBody>
          <a:bodyPr>
            <a:normAutofit fontScale="62500" lnSpcReduction="20000"/>
          </a:bodyPr>
          <a:lstStyle/>
          <a:p>
            <a:r>
              <a:rPr lang="en-US" dirty="0" smtClean="0"/>
              <a:t>Can hedging be useful in competing against other firms in the same industry?  The answer is: yes, in some cases.</a:t>
            </a:r>
          </a:p>
          <a:p>
            <a:r>
              <a:rPr lang="en-US" dirty="0" smtClean="0"/>
              <a:t>Suppose you have two strong firms in an industry.  Consider, for example, the current and recent rivalry between Amazon and Netflix in the market for online movie viewership.  Suppose due to a weak market, profits in this sector drop temporarily.  Netflix, which is focused in this sector will have a shortfall of investment funds.  </a:t>
            </a:r>
          </a:p>
          <a:p>
            <a:r>
              <a:rPr lang="en-US" dirty="0" smtClean="0"/>
              <a:t>Amazon, with its relatively diversified operations might choose precisely such a time to aggressively move into Netflix’s territory by making paying more upfront to acquire access to new movies.</a:t>
            </a:r>
          </a:p>
          <a:p>
            <a:r>
              <a:rPr lang="en-US" dirty="0" smtClean="0"/>
              <a:t>Netflix might want to consider hedging its revenues, perhaps by using broad-based index futures, precisely to guard against being out-gunned by Amazon in this fashion.  </a:t>
            </a:r>
          </a:p>
          <a:p>
            <a:r>
              <a:rPr lang="en-US" dirty="0" smtClean="0"/>
              <a:t>Alternatively, Netflix may be able to sell customized forward contracts to better manage basis risk.</a:t>
            </a:r>
          </a:p>
          <a:p>
            <a:r>
              <a:rPr lang="en-US" dirty="0" smtClean="0"/>
              <a:t>It may also want to consider using put options rather than forwards or futures to guarantee a minimum amount of revenue in all circumstances.</a:t>
            </a:r>
            <a:endParaRPr lang="en-US" dirty="0"/>
          </a:p>
        </p:txBody>
      </p:sp>
      <p:sp>
        <p:nvSpPr>
          <p:cNvPr id="4" name="TextBox 3"/>
          <p:cNvSpPr txBox="1"/>
          <p:nvPr/>
        </p:nvSpPr>
        <p:spPr>
          <a:xfrm>
            <a:off x="609600" y="6280666"/>
            <a:ext cx="8153400" cy="369332"/>
          </a:xfrm>
          <a:prstGeom prst="rect">
            <a:avLst/>
          </a:prstGeom>
          <a:noFill/>
        </p:spPr>
        <p:txBody>
          <a:bodyPr wrap="square" rtlCol="0">
            <a:spAutoFit/>
          </a:bodyPr>
          <a:lstStyle/>
          <a:p>
            <a:r>
              <a:rPr lang="en-US" sz="1800" dirty="0"/>
              <a:t>Potluck for the Eyeballs: Amazon’s Streaming </a:t>
            </a:r>
            <a:r>
              <a:rPr lang="en-US" sz="1800" dirty="0" smtClean="0"/>
              <a:t>Service, NY Times, August </a:t>
            </a:r>
            <a:r>
              <a:rPr lang="en-US" sz="1800" dirty="0"/>
              <a:t>29, 2012 </a:t>
            </a:r>
            <a:endParaRPr lang="en-US" dirty="0"/>
          </a:p>
        </p:txBody>
      </p:sp>
    </p:spTree>
    <p:extLst>
      <p:ext uri="{BB962C8B-B14F-4D97-AF65-F5344CB8AC3E}">
        <p14:creationId xmlns:p14="http://schemas.microsoft.com/office/powerpoint/2010/main" val="3401318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lstStyle/>
          <a:p>
            <a:r>
              <a:rPr lang="en-US" dirty="0" smtClean="0"/>
              <a:t>Hedging &amp; Competitive Strategy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There is evidence for this from the British electric power retailing sector.  A report by the industry regulator notes that “there </a:t>
            </a:r>
            <a:r>
              <a:rPr lang="en-US" dirty="0"/>
              <a:t>is evidence that the </a:t>
            </a:r>
            <a:r>
              <a:rPr lang="en-US" dirty="0" smtClean="0"/>
              <a:t>six </a:t>
            </a:r>
            <a:r>
              <a:rPr lang="en-US" dirty="0"/>
              <a:t>largest </a:t>
            </a:r>
            <a:r>
              <a:rPr lang="en-US" dirty="0" smtClean="0"/>
              <a:t>suppliers </a:t>
            </a:r>
            <a:r>
              <a:rPr lang="en-US" dirty="0"/>
              <a:t>seek </a:t>
            </a:r>
            <a:r>
              <a:rPr lang="en-US" dirty="0" smtClean="0"/>
              <a:t>to benchmark </a:t>
            </a:r>
            <a:r>
              <a:rPr lang="en-US" dirty="0"/>
              <a:t>their hedging strategies against each other in order to </a:t>
            </a:r>
            <a:r>
              <a:rPr lang="en-US" dirty="0" smtClean="0"/>
              <a:t>minimize the </a:t>
            </a:r>
            <a:r>
              <a:rPr lang="en-US" dirty="0"/>
              <a:t>risk of their wholesale costs diverging materially from the </a:t>
            </a:r>
            <a:r>
              <a:rPr lang="en-US" dirty="0" smtClean="0"/>
              <a:t>competition.” </a:t>
            </a:r>
          </a:p>
          <a:p>
            <a:r>
              <a:rPr lang="en-US" dirty="0" smtClean="0"/>
              <a:t>Apparently, no retailer wants to be in a situation where it might end up having to pay a higher price for its product (and charging a higher price) compared to its competitors.</a:t>
            </a:r>
            <a:r>
              <a:rPr lang="en-US" dirty="0"/>
              <a:t> As a result, the Nash equilibrium is one where all players hedge. </a:t>
            </a:r>
            <a:r>
              <a:rPr lang="en-US" dirty="0" smtClean="0"/>
              <a:t>(</a:t>
            </a:r>
            <a:r>
              <a:rPr lang="en-US" dirty="0" err="1"/>
              <a:t>Leautier</a:t>
            </a:r>
            <a:r>
              <a:rPr lang="en-US" dirty="0"/>
              <a:t> and </a:t>
            </a:r>
            <a:r>
              <a:rPr lang="en-US" dirty="0" err="1"/>
              <a:t>Rochet</a:t>
            </a:r>
            <a:r>
              <a:rPr lang="en-US" dirty="0"/>
              <a:t>, 2012</a:t>
            </a:r>
            <a:r>
              <a:rPr lang="en-US" dirty="0" smtClean="0"/>
              <a:t>)</a:t>
            </a:r>
          </a:p>
          <a:p>
            <a:r>
              <a:rPr lang="en-US" dirty="0"/>
              <a:t>There also seems to be value for firms to announce and pre-commit to hedging strategies.  Where customers are subject to switching costs – and suppliers have some market power – this can be quite important for customers in terms of the price that they will ultimately have to pay.</a:t>
            </a:r>
          </a:p>
          <a:p>
            <a:r>
              <a:rPr lang="en-US" dirty="0" smtClean="0"/>
              <a:t>Nain </a:t>
            </a:r>
            <a:r>
              <a:rPr lang="en-US" dirty="0"/>
              <a:t>(2004) </a:t>
            </a:r>
            <a:r>
              <a:rPr lang="en-US" dirty="0" smtClean="0"/>
              <a:t>also finds </a:t>
            </a:r>
            <a:r>
              <a:rPr lang="en-US" dirty="0"/>
              <a:t>that a firm is more likely to engage in foreign currency risk-management if many competitors are doing so. </a:t>
            </a:r>
            <a:endParaRPr lang="en-US" dirty="0" smtClean="0"/>
          </a:p>
        </p:txBody>
      </p:sp>
      <p:sp>
        <p:nvSpPr>
          <p:cNvPr id="4" name="TextBox 3"/>
          <p:cNvSpPr txBox="1"/>
          <p:nvPr/>
        </p:nvSpPr>
        <p:spPr>
          <a:xfrm>
            <a:off x="381000" y="6310232"/>
            <a:ext cx="8382000" cy="400110"/>
          </a:xfrm>
          <a:prstGeom prst="rect">
            <a:avLst/>
          </a:prstGeom>
          <a:noFill/>
        </p:spPr>
        <p:txBody>
          <a:bodyPr wrap="square" rtlCol="0">
            <a:spAutoFit/>
          </a:bodyPr>
          <a:lstStyle/>
          <a:p>
            <a:r>
              <a:rPr lang="en-US" sz="2000" dirty="0" err="1" smtClean="0"/>
              <a:t>Leautier</a:t>
            </a:r>
            <a:r>
              <a:rPr lang="en-US" sz="2000" dirty="0" smtClean="0"/>
              <a:t> and </a:t>
            </a:r>
            <a:r>
              <a:rPr lang="en-US" sz="2000" dirty="0" err="1" smtClean="0"/>
              <a:t>Rochet</a:t>
            </a:r>
            <a:r>
              <a:rPr lang="en-US" sz="2000" dirty="0" smtClean="0"/>
              <a:t>, 2012, </a:t>
            </a:r>
            <a:r>
              <a:rPr lang="en-US" sz="2000" dirty="0"/>
              <a:t>On the </a:t>
            </a:r>
            <a:r>
              <a:rPr lang="en-US" sz="2000" dirty="0" smtClean="0"/>
              <a:t>strategic </a:t>
            </a:r>
            <a:r>
              <a:rPr lang="en-US" sz="2000" dirty="0"/>
              <a:t>value of </a:t>
            </a:r>
            <a:r>
              <a:rPr lang="en-US" sz="2000" dirty="0" smtClean="0"/>
              <a:t>risk management</a:t>
            </a:r>
            <a:endParaRPr lang="en-US" sz="2000" dirty="0"/>
          </a:p>
        </p:txBody>
      </p:sp>
    </p:spTree>
    <p:extLst>
      <p:ext uri="{BB962C8B-B14F-4D97-AF65-F5344CB8AC3E}">
        <p14:creationId xmlns:p14="http://schemas.microsoft.com/office/powerpoint/2010/main" val="3328902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Hedging &amp; Competitive Strategy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There is recent evidence that failure to hedge can affect firms competitively.</a:t>
            </a:r>
          </a:p>
          <a:p>
            <a:r>
              <a:rPr lang="en-US" dirty="0" smtClean="0"/>
              <a:t>Zhu (2011) finds that </a:t>
            </a:r>
            <a:r>
              <a:rPr lang="en-US" dirty="0" err="1" smtClean="0"/>
              <a:t>unhedged</a:t>
            </a:r>
            <a:r>
              <a:rPr lang="en-US" dirty="0" smtClean="0"/>
              <a:t> </a:t>
            </a:r>
            <a:r>
              <a:rPr lang="en-US" dirty="0"/>
              <a:t>firms lose market share and profitability after negative commodity </a:t>
            </a:r>
            <a:r>
              <a:rPr lang="en-US" dirty="0" smtClean="0"/>
              <a:t>shocks, particularly firms that are financially constrained. </a:t>
            </a:r>
          </a:p>
          <a:p>
            <a:r>
              <a:rPr lang="en-US" dirty="0" smtClean="0"/>
              <a:t>He finds that this is partly because </a:t>
            </a:r>
            <a:r>
              <a:rPr lang="en-US" dirty="0"/>
              <a:t>firms with financial </a:t>
            </a:r>
            <a:r>
              <a:rPr lang="en-US" dirty="0" smtClean="0"/>
              <a:t>advantages – unconstrained </a:t>
            </a:r>
            <a:r>
              <a:rPr lang="en-US" dirty="0"/>
              <a:t>hedged </a:t>
            </a:r>
            <a:r>
              <a:rPr lang="en-US" dirty="0" smtClean="0"/>
              <a:t>firms – tend to </a:t>
            </a:r>
            <a:r>
              <a:rPr lang="en-US" dirty="0"/>
              <a:t>increase advertising expenditures and decrease price-cost-margins </a:t>
            </a:r>
            <a:r>
              <a:rPr lang="en-US" dirty="0" smtClean="0"/>
              <a:t>under these circumstances.</a:t>
            </a:r>
          </a:p>
          <a:p>
            <a:r>
              <a:rPr lang="en-US" dirty="0" smtClean="0"/>
              <a:t>Note: while we have primarily used the term hedging in this lecture, in most cases, it would be better to think in terms of broader risk management.</a:t>
            </a:r>
            <a:endParaRPr lang="en-US" dirty="0"/>
          </a:p>
        </p:txBody>
      </p:sp>
    </p:spTree>
    <p:extLst>
      <p:ext uri="{BB962C8B-B14F-4D97-AF65-F5344CB8AC3E}">
        <p14:creationId xmlns:p14="http://schemas.microsoft.com/office/powerpoint/2010/main" val="3060038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bad argument for hedging</a:t>
            </a:r>
            <a:endParaRPr lang="en-US" dirty="0"/>
          </a:p>
        </p:txBody>
      </p:sp>
      <p:sp>
        <p:nvSpPr>
          <p:cNvPr id="3" name="Content Placeholder 2"/>
          <p:cNvSpPr>
            <a:spLocks noGrp="1"/>
          </p:cNvSpPr>
          <p:nvPr>
            <p:ph idx="1"/>
          </p:nvPr>
        </p:nvSpPr>
        <p:spPr>
          <a:xfrm>
            <a:off x="228600" y="1066800"/>
            <a:ext cx="8686800" cy="5486400"/>
          </a:xfrm>
        </p:spPr>
        <p:txBody>
          <a:bodyPr>
            <a:normAutofit fontScale="70000" lnSpcReduction="20000"/>
          </a:bodyPr>
          <a:lstStyle/>
          <a:p>
            <a:r>
              <a:rPr lang="en-US" dirty="0" smtClean="0"/>
              <a:t>Since investors don’t like volatility, one argument </a:t>
            </a:r>
            <a:r>
              <a:rPr lang="en-US" dirty="0" smtClean="0"/>
              <a:t>that </a:t>
            </a:r>
            <a:r>
              <a:rPr lang="en-US" dirty="0" smtClean="0"/>
              <a:t>is often offered for </a:t>
            </a:r>
            <a:r>
              <a:rPr lang="en-US" dirty="0" smtClean="0"/>
              <a:t>hedging at the firm level is simply to reduce </a:t>
            </a:r>
            <a:r>
              <a:rPr lang="en-US" dirty="0" smtClean="0"/>
              <a:t>firm return volatility</a:t>
            </a:r>
            <a:r>
              <a:rPr lang="en-US" dirty="0" smtClean="0"/>
              <a:t>.  </a:t>
            </a:r>
            <a:r>
              <a:rPr lang="en-US" dirty="0" smtClean="0"/>
              <a:t>If </a:t>
            </a:r>
            <a:r>
              <a:rPr lang="en-US" dirty="0" smtClean="0"/>
              <a:t>investors prefer lower volatility, shouldn’t it be a good thing if firms also try to reduce their cashflow volatility?</a:t>
            </a:r>
          </a:p>
          <a:p>
            <a:r>
              <a:rPr lang="en-US" dirty="0" smtClean="0"/>
              <a:t>The answer is twofold:</a:t>
            </a:r>
          </a:p>
          <a:p>
            <a:pPr lvl="1"/>
            <a:r>
              <a:rPr lang="en-US" dirty="0" smtClean="0"/>
              <a:t>One, some firm volatility is diversifiable, and will ultimately not show up in investors’ portfolio return volatility. Most firm level volatility that firm managers can control is of this nature</a:t>
            </a:r>
            <a:r>
              <a:rPr lang="en-US" dirty="0" smtClean="0"/>
              <a:t>.  However</a:t>
            </a:r>
            <a:r>
              <a:rPr lang="en-US" dirty="0"/>
              <a:t>, </a:t>
            </a:r>
            <a:r>
              <a:rPr lang="en-US" dirty="0" smtClean="0"/>
              <a:t>investors </a:t>
            </a:r>
            <a:r>
              <a:rPr lang="en-US" dirty="0"/>
              <a:t>and portfolio managers </a:t>
            </a:r>
            <a:r>
              <a:rPr lang="en-US" dirty="0" smtClean="0"/>
              <a:t>can diversify </a:t>
            </a:r>
            <a:r>
              <a:rPr lang="en-US" dirty="0"/>
              <a:t>idiosyncratic </a:t>
            </a:r>
            <a:r>
              <a:rPr lang="en-US" dirty="0" smtClean="0"/>
              <a:t>risk better and cheaper than firm managers.  </a:t>
            </a:r>
            <a:endParaRPr lang="en-US" dirty="0" smtClean="0"/>
          </a:p>
          <a:p>
            <a:pPr lvl="1"/>
            <a:r>
              <a:rPr lang="en-US" dirty="0" smtClean="0"/>
              <a:t>Two, except for extremely large firms (like GM in its heyday, perhaps), firms cannot affect economy-level non-diversifiable volatility in any appreciable manner. </a:t>
            </a:r>
          </a:p>
          <a:p>
            <a:r>
              <a:rPr lang="en-US" dirty="0" smtClean="0"/>
              <a:t>Firm </a:t>
            </a:r>
            <a:r>
              <a:rPr lang="en-US" dirty="0" smtClean="0"/>
              <a:t>manager focus should be on the primary activities of the </a:t>
            </a:r>
            <a:r>
              <a:rPr lang="en-US" dirty="0" smtClean="0"/>
              <a:t>firm, on increasing average returns on assets rather than reducing volatility per se.</a:t>
            </a:r>
          </a:p>
          <a:p>
            <a:r>
              <a:rPr lang="en-US" dirty="0" smtClean="0"/>
              <a:t>So if portfolio management can better manage investor return volatility, is there, then, a role for volatility reduction at the firm level?</a:t>
            </a:r>
            <a:endParaRPr lang="en-US" dirty="0"/>
          </a:p>
        </p:txBody>
      </p:sp>
    </p:spTree>
    <p:extLst>
      <p:ext uri="{BB962C8B-B14F-4D97-AF65-F5344CB8AC3E}">
        <p14:creationId xmlns:p14="http://schemas.microsoft.com/office/powerpoint/2010/main" val="1836909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609600"/>
          </a:xfrm>
        </p:spPr>
        <p:txBody>
          <a:bodyPr>
            <a:normAutofit fontScale="90000"/>
          </a:bodyPr>
          <a:lstStyle/>
          <a:p>
            <a:r>
              <a:rPr lang="en-US" dirty="0" smtClean="0"/>
              <a:t>Investor Diversification and Hedging</a:t>
            </a:r>
            <a:endParaRPr lang="en-US" dirty="0"/>
          </a:p>
        </p:txBody>
      </p:sp>
      <p:sp>
        <p:nvSpPr>
          <p:cNvPr id="3" name="Content Placeholder 2"/>
          <p:cNvSpPr>
            <a:spLocks noGrp="1"/>
          </p:cNvSpPr>
          <p:nvPr>
            <p:ph idx="1"/>
          </p:nvPr>
        </p:nvSpPr>
        <p:spPr>
          <a:xfrm>
            <a:off x="685800" y="1066800"/>
            <a:ext cx="7772400" cy="5257800"/>
          </a:xfrm>
        </p:spPr>
        <p:txBody>
          <a:bodyPr>
            <a:normAutofit fontScale="77500" lnSpcReduction="20000"/>
          </a:bodyPr>
          <a:lstStyle/>
          <a:p>
            <a:r>
              <a:rPr lang="en-US" dirty="0" smtClean="0"/>
              <a:t>The answer is – perhaps!</a:t>
            </a:r>
          </a:p>
          <a:p>
            <a:r>
              <a:rPr lang="en-US" dirty="0" smtClean="0"/>
              <a:t>Although </a:t>
            </a:r>
            <a:r>
              <a:rPr lang="en-US" dirty="0" smtClean="0"/>
              <a:t>ordinary investors can diversify, there are specialized investors like venture capital firms and activist hedge funds whose raison-</a:t>
            </a:r>
            <a:r>
              <a:rPr lang="en-US" dirty="0" err="1" smtClean="0"/>
              <a:t>d’etre</a:t>
            </a:r>
            <a:r>
              <a:rPr lang="en-US" dirty="0" smtClean="0"/>
              <a:t> is to interact with management.</a:t>
            </a:r>
            <a:r>
              <a:rPr lang="en-US" dirty="0"/>
              <a:t> Their function is not purely financial.  As such, they cannot diversify fully. </a:t>
            </a:r>
            <a:endParaRPr lang="en-US" dirty="0" smtClean="0"/>
          </a:p>
          <a:p>
            <a:r>
              <a:rPr lang="en-US" dirty="0" smtClean="0"/>
              <a:t>Similarly, there may also be PIPEs, private investment in public equity. In</a:t>
            </a:r>
            <a:r>
              <a:rPr lang="en-US" dirty="0"/>
              <a:t> a PIPE offering there are less regulatory issues with the </a:t>
            </a:r>
            <a:r>
              <a:rPr lang="en-US" dirty="0" smtClean="0"/>
              <a:t>SEC; there are few information asymmetry issues and it can be cheaper and faster.  This can be a good way of raising money for small- </a:t>
            </a:r>
            <a:r>
              <a:rPr lang="en-US" dirty="0"/>
              <a:t>to medium-sized public companies, which have a hard time accessing more traditional forms of equity financing. </a:t>
            </a:r>
            <a:endParaRPr lang="en-US" dirty="0" smtClean="0"/>
          </a:p>
          <a:p>
            <a:r>
              <a:rPr lang="en-US" dirty="0" smtClean="0"/>
              <a:t>Such investors will be affected by idiosyncratic risk.</a:t>
            </a:r>
            <a:endParaRPr lang="en-US" dirty="0"/>
          </a:p>
        </p:txBody>
      </p:sp>
    </p:spTree>
    <p:extLst>
      <p:ext uri="{BB962C8B-B14F-4D97-AF65-F5344CB8AC3E}">
        <p14:creationId xmlns:p14="http://schemas.microsoft.com/office/powerpoint/2010/main" val="10724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609600"/>
          </a:xfrm>
        </p:spPr>
        <p:txBody>
          <a:bodyPr>
            <a:normAutofit fontScale="90000"/>
          </a:bodyPr>
          <a:lstStyle/>
          <a:p>
            <a:r>
              <a:rPr lang="en-US" dirty="0" smtClean="0"/>
              <a:t>Bankruptcy costs and firm hedging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Another common approach </a:t>
            </a:r>
            <a:r>
              <a:rPr lang="en-US" dirty="0"/>
              <a:t>to explaining why corporations manage financial risks is to claim that firms hedge in order to reduce the chance of default and to reduce the cost of financial distress (e.g., Smith and </a:t>
            </a:r>
            <a:r>
              <a:rPr lang="en-US" dirty="0" err="1"/>
              <a:t>Stulz</a:t>
            </a:r>
            <a:r>
              <a:rPr lang="en-US" dirty="0"/>
              <a:t> 1985). </a:t>
            </a:r>
            <a:endParaRPr lang="en-US" dirty="0" smtClean="0"/>
          </a:p>
          <a:p>
            <a:r>
              <a:rPr lang="en-US" dirty="0" smtClean="0"/>
              <a:t>The </a:t>
            </a:r>
            <a:r>
              <a:rPr lang="en-US" dirty="0"/>
              <a:t>argument arises out of a market "imperfection," in that there are fixed costs associated with financial distress. This suggests that smaller firms should have a greater incentive to hedge (Nance et al. 1993</a:t>
            </a:r>
            <a:r>
              <a:rPr lang="en-US" dirty="0" smtClean="0"/>
              <a:t>). </a:t>
            </a:r>
          </a:p>
          <a:p>
            <a:r>
              <a:rPr lang="en-US" dirty="0" smtClean="0"/>
              <a:t>However</a:t>
            </a:r>
            <a:r>
              <a:rPr lang="en-US" dirty="0"/>
              <a:t>, smaller firms tend to avoid hedging </a:t>
            </a:r>
            <a:r>
              <a:rPr lang="en-US" dirty="0" smtClean="0"/>
              <a:t>activity.  This may be due to the fixed costs of trading.</a:t>
            </a:r>
            <a:endParaRPr lang="en-US" dirty="0"/>
          </a:p>
        </p:txBody>
      </p:sp>
    </p:spTree>
    <p:extLst>
      <p:ext uri="{BB962C8B-B14F-4D97-AF65-F5344CB8AC3E}">
        <p14:creationId xmlns:p14="http://schemas.microsoft.com/office/powerpoint/2010/main" val="2983235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capital and hedging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either of the two reasons given above, firms’ cost of capital can be affected by hedging.</a:t>
            </a:r>
          </a:p>
          <a:p>
            <a:r>
              <a:rPr lang="en-US" dirty="0" smtClean="0"/>
              <a:t>Thus, an </a:t>
            </a:r>
            <a:r>
              <a:rPr lang="en-US" dirty="0"/>
              <a:t>important argument in favor of hedging is that companies may be trying to reduce </a:t>
            </a:r>
            <a:r>
              <a:rPr lang="en-US" dirty="0" smtClean="0"/>
              <a:t>their </a:t>
            </a:r>
            <a:r>
              <a:rPr lang="en-US" dirty="0"/>
              <a:t>cost of capital and enhance their ability to finance growth (e.g., </a:t>
            </a:r>
            <a:r>
              <a:rPr lang="en-US" dirty="0" err="1"/>
              <a:t>Froot</a:t>
            </a:r>
            <a:r>
              <a:rPr lang="en-US" dirty="0"/>
              <a:t>, </a:t>
            </a:r>
            <a:r>
              <a:rPr lang="en-US" dirty="0" err="1" smtClean="0"/>
              <a:t>Scharfstein</a:t>
            </a:r>
            <a:r>
              <a:rPr lang="en-US" dirty="0"/>
              <a:t>, and Stein 1993, 1994; </a:t>
            </a:r>
            <a:r>
              <a:rPr lang="en-US" dirty="0" err="1"/>
              <a:t>Stulz</a:t>
            </a:r>
            <a:r>
              <a:rPr lang="en-US" dirty="0"/>
              <a:t> 1990; and </a:t>
            </a:r>
            <a:r>
              <a:rPr lang="en-US" dirty="0" err="1" smtClean="0"/>
              <a:t>Santomero</a:t>
            </a:r>
            <a:r>
              <a:rPr lang="en-US" dirty="0" smtClean="0"/>
              <a:t> </a:t>
            </a:r>
            <a:r>
              <a:rPr lang="en-US" dirty="0"/>
              <a:t>1995). </a:t>
            </a:r>
          </a:p>
          <a:p>
            <a:r>
              <a:rPr lang="en-US" dirty="0" smtClean="0"/>
              <a:t>Otherwise</a:t>
            </a:r>
            <a:r>
              <a:rPr lang="en-US" dirty="0"/>
              <a:t>, in effect, a firm's volatile cash flows might lead it to reject investment opportunities. </a:t>
            </a:r>
            <a:endParaRPr lang="en-US" dirty="0" smtClean="0"/>
          </a:p>
          <a:p>
            <a:r>
              <a:rPr lang="en-US" dirty="0" smtClean="0"/>
              <a:t>The </a:t>
            </a:r>
            <a:r>
              <a:rPr lang="en-US" dirty="0"/>
              <a:t>debt capacity of the firm also may be adversely affected by high cash flow volatility.</a:t>
            </a:r>
          </a:p>
        </p:txBody>
      </p:sp>
    </p:spTree>
    <p:extLst>
      <p:ext uri="{BB962C8B-B14F-4D97-AF65-F5344CB8AC3E}">
        <p14:creationId xmlns:p14="http://schemas.microsoft.com/office/powerpoint/2010/main" val="1321746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rmAutofit fontScale="90000"/>
          </a:bodyPr>
          <a:lstStyle/>
          <a:p>
            <a:r>
              <a:rPr lang="en-US" dirty="0" smtClean="0"/>
              <a:t>Internal Resources </a:t>
            </a:r>
            <a:r>
              <a:rPr lang="en-US" dirty="0" err="1" smtClean="0"/>
              <a:t>vs</a:t>
            </a:r>
            <a:r>
              <a:rPr lang="en-US" dirty="0" smtClean="0"/>
              <a:t> External Funds</a:t>
            </a:r>
            <a:endParaRPr lang="en-US" dirty="0"/>
          </a:p>
        </p:txBody>
      </p:sp>
      <p:sp>
        <p:nvSpPr>
          <p:cNvPr id="3" name="Content Placeholder 2"/>
          <p:cNvSpPr>
            <a:spLocks noGrp="1"/>
          </p:cNvSpPr>
          <p:nvPr>
            <p:ph idx="1"/>
          </p:nvPr>
        </p:nvSpPr>
        <p:spPr>
          <a:xfrm>
            <a:off x="457200" y="990600"/>
            <a:ext cx="8001000" cy="5105400"/>
          </a:xfrm>
        </p:spPr>
        <p:txBody>
          <a:bodyPr>
            <a:normAutofit fontScale="77500" lnSpcReduction="20000"/>
          </a:bodyPr>
          <a:lstStyle/>
          <a:p>
            <a:r>
              <a:rPr lang="en-US" dirty="0" smtClean="0"/>
              <a:t>In order to appreciate the next rationale for firm hedging, we need to understand why firms prefer to use internal resources in preference to external resources.</a:t>
            </a:r>
          </a:p>
          <a:p>
            <a:r>
              <a:rPr lang="en-US" dirty="0" smtClean="0"/>
              <a:t>This is the basis for what is called the pecking order hypothesis.</a:t>
            </a:r>
          </a:p>
          <a:p>
            <a:r>
              <a:rPr lang="en-US" dirty="0" smtClean="0"/>
              <a:t>The Pecking </a:t>
            </a:r>
            <a:r>
              <a:rPr lang="en-US" dirty="0"/>
              <a:t>Order </a:t>
            </a:r>
            <a:r>
              <a:rPr lang="en-US" dirty="0" smtClean="0"/>
              <a:t>Hypothesis says that managers </a:t>
            </a:r>
            <a:r>
              <a:rPr lang="en-US" dirty="0"/>
              <a:t>will prefer to fund investments by first using retained earnings, then debt and equity only as a last </a:t>
            </a:r>
            <a:r>
              <a:rPr lang="en-US" dirty="0" smtClean="0"/>
              <a:t>resort.</a:t>
            </a:r>
          </a:p>
          <a:p>
            <a:r>
              <a:rPr lang="en-US" dirty="0" smtClean="0"/>
              <a:t>The </a:t>
            </a:r>
            <a:r>
              <a:rPr lang="en-US" dirty="0"/>
              <a:t>issue </a:t>
            </a:r>
            <a:r>
              <a:rPr lang="en-US" dirty="0" smtClean="0"/>
              <a:t>that underlies is the presence for internal funds is information asymmetry between the firm’s insiders and outside investors in the marketplace.</a:t>
            </a:r>
          </a:p>
          <a:p>
            <a:r>
              <a:rPr lang="en-US" dirty="0" smtClean="0"/>
              <a:t>This leads to something called the adverse selection problem.</a:t>
            </a:r>
            <a:endParaRPr lang="en-US" dirty="0"/>
          </a:p>
          <a:p>
            <a:endParaRPr lang="en-US" dirty="0"/>
          </a:p>
        </p:txBody>
      </p:sp>
    </p:spTree>
    <p:extLst>
      <p:ext uri="{BB962C8B-B14F-4D97-AF65-F5344CB8AC3E}">
        <p14:creationId xmlns:p14="http://schemas.microsoft.com/office/powerpoint/2010/main" val="339215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609600"/>
          </a:xfrm>
        </p:spPr>
        <p:txBody>
          <a:bodyPr>
            <a:normAutofit fontScale="90000"/>
          </a:bodyPr>
          <a:lstStyle/>
          <a:p>
            <a:r>
              <a:rPr lang="en-US" dirty="0" smtClean="0"/>
              <a:t>Adverse Selection &amp; Equity Issuance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sp>
        <p:nvSpPr>
          <p:cNvPr id="4" name="Content Placeholder 3"/>
          <p:cNvSpPr>
            <a:spLocks noGrp="1"/>
          </p:cNvSpPr>
          <p:nvPr>
            <p:ph sz="quarter" idx="4294967295"/>
          </p:nvPr>
        </p:nvSpPr>
        <p:spPr>
          <a:xfrm>
            <a:off x="228600" y="914400"/>
            <a:ext cx="8763000" cy="5410200"/>
          </a:xfrm>
          <a:prstGeom prst="rect">
            <a:avLst/>
          </a:prstGeom>
        </p:spPr>
        <p:txBody>
          <a:bodyPr>
            <a:normAutofit fontScale="77500" lnSpcReduction="20000"/>
          </a:bodyPr>
          <a:lstStyle/>
          <a:p>
            <a:pPr marL="342900" lvl="1" indent="-342900">
              <a:spcBef>
                <a:spcPct val="50000"/>
              </a:spcBef>
              <a:buSzPct val="90000"/>
              <a:buBlip>
                <a:blip r:embed="rId3"/>
              </a:buBlip>
            </a:pPr>
            <a:r>
              <a:rPr lang="en-US" sz="3100" dirty="0">
                <a:ea typeface="+mn-ea"/>
                <a:cs typeface="+mn-cs"/>
              </a:rPr>
              <a:t>Adverse Selection</a:t>
            </a:r>
          </a:p>
          <a:p>
            <a:pPr lvl="1">
              <a:spcBef>
                <a:spcPct val="30000"/>
              </a:spcBef>
            </a:pPr>
            <a:r>
              <a:rPr lang="en-US" dirty="0" smtClean="0"/>
              <a:t>When buyers and sellers have different information, the average quality of assets in the market will differ from the average quality overall.  </a:t>
            </a:r>
            <a:endParaRPr lang="en-US" dirty="0"/>
          </a:p>
          <a:p>
            <a:pPr lvl="1">
              <a:spcBef>
                <a:spcPct val="30000"/>
              </a:spcBef>
            </a:pPr>
            <a:r>
              <a:rPr lang="en-US" dirty="0" smtClean="0"/>
              <a:t>A classic example of adverse selection is the used car market</a:t>
            </a:r>
            <a:r>
              <a:rPr lang="en-US" dirty="0"/>
              <a:t>. </a:t>
            </a:r>
            <a:r>
              <a:rPr lang="en-US" dirty="0" smtClean="0"/>
              <a:t> If </a:t>
            </a:r>
            <a:r>
              <a:rPr lang="en-US" dirty="0"/>
              <a:t>the seller has private information about the quality </a:t>
            </a:r>
            <a:r>
              <a:rPr lang="en-US" dirty="0" smtClean="0"/>
              <a:t>of </a:t>
            </a:r>
            <a:r>
              <a:rPr lang="en-US" dirty="0"/>
              <a:t>the car, then his </a:t>
            </a:r>
            <a:r>
              <a:rPr lang="en-US" i="1" dirty="0"/>
              <a:t>desire to sell</a:t>
            </a:r>
            <a:r>
              <a:rPr lang="en-US" dirty="0"/>
              <a:t> reveals </a:t>
            </a:r>
            <a:r>
              <a:rPr lang="en-US" dirty="0" smtClean="0"/>
              <a:t>that the </a:t>
            </a:r>
            <a:r>
              <a:rPr lang="en-US" dirty="0"/>
              <a:t>car is probably of low quality. </a:t>
            </a:r>
            <a:endParaRPr lang="en-US" dirty="0" smtClean="0"/>
          </a:p>
          <a:p>
            <a:pPr marL="342900" lvl="1" indent="-342900">
              <a:spcBef>
                <a:spcPct val="50000"/>
              </a:spcBef>
              <a:buSzPct val="90000"/>
              <a:buBlip>
                <a:blip r:embed="rId3"/>
              </a:buBlip>
            </a:pPr>
            <a:r>
              <a:rPr lang="en-US" sz="3100" dirty="0">
                <a:ea typeface="+mn-ea"/>
                <a:cs typeface="+mn-cs"/>
              </a:rPr>
              <a:t>Lemons Principle</a:t>
            </a:r>
          </a:p>
          <a:p>
            <a:pPr lvl="1">
              <a:spcBef>
                <a:spcPct val="30000"/>
              </a:spcBef>
            </a:pPr>
            <a:r>
              <a:rPr lang="en-US" dirty="0" smtClean="0"/>
              <a:t>When a seller has private information about the value of a good, buyers will discount the price they are willing to pay due to adverse selection.  Buyers are therefore reluctant to buy used cars except at heavily discounted prices. </a:t>
            </a:r>
          </a:p>
          <a:p>
            <a:pPr marL="342900" lvl="1" indent="-342900">
              <a:spcBef>
                <a:spcPct val="50000"/>
              </a:spcBef>
              <a:buSzPct val="90000"/>
              <a:buBlip>
                <a:blip r:embed="rId3"/>
              </a:buBlip>
            </a:pPr>
            <a:r>
              <a:rPr lang="en-US" sz="3100" dirty="0">
                <a:ea typeface="+mn-ea"/>
                <a:cs typeface="+mn-cs"/>
              </a:rPr>
              <a:t>In the case of equity issuance, the seller is the issuing firm, while investors are the buyers</a:t>
            </a:r>
            <a:r>
              <a:rPr lang="en-US" sz="3100" dirty="0" smtClean="0">
                <a:ea typeface="+mn-ea"/>
                <a:cs typeface="+mn-cs"/>
              </a:rPr>
              <a:t>.</a:t>
            </a:r>
            <a:endParaRPr lang="en-US" dirty="0"/>
          </a:p>
        </p:txBody>
      </p:sp>
    </p:spTree>
    <p:extLst>
      <p:ext uri="{BB962C8B-B14F-4D97-AF65-F5344CB8AC3E}">
        <p14:creationId xmlns:p14="http://schemas.microsoft.com/office/powerpoint/2010/main" val="928292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4294967295"/>
          </p:nvPr>
        </p:nvSpPr>
        <p:spPr>
          <a:xfrm>
            <a:off x="191386" y="990600"/>
            <a:ext cx="8763000" cy="5562600"/>
          </a:xfrm>
          <a:prstGeom prst="rect">
            <a:avLst/>
          </a:prstGeom>
        </p:spPr>
        <p:txBody>
          <a:bodyPr>
            <a:normAutofit fontScale="70000" lnSpcReduction="20000"/>
          </a:bodyPr>
          <a:lstStyle/>
          <a:p>
            <a:pPr>
              <a:spcBef>
                <a:spcPct val="50000"/>
              </a:spcBef>
            </a:pPr>
            <a:r>
              <a:rPr lang="en-US" dirty="0" smtClean="0"/>
              <a:t>The lemons principle directly implies that:</a:t>
            </a:r>
          </a:p>
          <a:p>
            <a:pPr lvl="1">
              <a:spcBef>
                <a:spcPts val="600"/>
              </a:spcBef>
            </a:pPr>
            <a:r>
              <a:rPr lang="en-US" dirty="0" smtClean="0"/>
              <a:t>The stock price declines on the announcement of an equity issue.</a:t>
            </a:r>
          </a:p>
          <a:p>
            <a:pPr lvl="1">
              <a:spcBef>
                <a:spcPts val="600"/>
              </a:spcBef>
            </a:pPr>
            <a:r>
              <a:rPr lang="en-US" dirty="0" smtClean="0"/>
              <a:t>The stock price tends to be increasing prior to the announcement of an equity issue.</a:t>
            </a:r>
          </a:p>
          <a:p>
            <a:pPr lvl="1">
              <a:spcBef>
                <a:spcPts val="600"/>
              </a:spcBef>
            </a:pPr>
            <a:r>
              <a:rPr lang="en-US" dirty="0" smtClean="0"/>
              <a:t>Firms tend to issue equity when information asymmetries are minimized, such as immediately after earnings announcements.</a:t>
            </a:r>
            <a:endParaRPr lang="en-US" sz="3100" dirty="0"/>
          </a:p>
          <a:p>
            <a:pPr>
              <a:spcBef>
                <a:spcPct val="50000"/>
              </a:spcBef>
            </a:pPr>
            <a:r>
              <a:rPr lang="en-US" dirty="0"/>
              <a:t>Hence, all other things being the same, managers prefer not to use equity financing because investors infer from the manager’s desire to sell stock that the shares are overpriced.  They would rather use retained earnings or debt, if possible.  This could lead to the manager forgoing some positive NPV projects because of the inability to raise funds at a reasonable rate of return.</a:t>
            </a:r>
          </a:p>
          <a:p>
            <a:pPr>
              <a:spcBef>
                <a:spcPct val="50000"/>
              </a:spcBef>
            </a:pPr>
            <a:r>
              <a:rPr lang="en-US" dirty="0"/>
              <a:t>Of course, managers who think their equity is indeed overpriced will prefer to issue equity, as opposed to issuing debt or using retained earnings, to fund investment</a:t>
            </a:r>
            <a:r>
              <a:rPr lang="en-US" dirty="0" smtClean="0"/>
              <a:t>.</a:t>
            </a:r>
          </a:p>
          <a:p>
            <a:pPr>
              <a:spcBef>
                <a:spcPct val="50000"/>
              </a:spcBef>
            </a:pPr>
            <a:r>
              <a:rPr lang="en-US" dirty="0" smtClean="0"/>
              <a:t>We will now see a numerical example demonstrating the managerial implications of information asymmetry.</a:t>
            </a:r>
            <a:endParaRPr lang="en-US" dirty="0"/>
          </a:p>
        </p:txBody>
      </p:sp>
      <p:sp>
        <p:nvSpPr>
          <p:cNvPr id="5" name="Title 1"/>
          <p:cNvSpPr txBox="1">
            <a:spLocks/>
          </p:cNvSpPr>
          <p:nvPr/>
        </p:nvSpPr>
        <p:spPr bwMode="auto">
          <a:xfrm>
            <a:off x="191386" y="255181"/>
            <a:ext cx="8763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900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dirty="0" smtClean="0"/>
              <a:t>Adverse Selection &amp; Equity Issuance</a:t>
            </a:r>
            <a:endParaRPr lang="en-US" dirty="0"/>
          </a:p>
        </p:txBody>
      </p:sp>
    </p:spTree>
    <p:extLst>
      <p:ext uri="{BB962C8B-B14F-4D97-AF65-F5344CB8AC3E}">
        <p14:creationId xmlns:p14="http://schemas.microsoft.com/office/powerpoint/2010/main" val="2509409446"/>
      </p:ext>
    </p:extLst>
  </p:cSld>
  <p:clrMapOvr>
    <a:masterClrMapping/>
  </p:clrMapOvr>
</p:sld>
</file>

<file path=ppt/theme/theme1.xml><?xml version="1.0" encoding="utf-8"?>
<a:theme xmlns:a="http://schemas.openxmlformats.org/drawingml/2006/main" name="Sumi Painting">
  <a:themeElements>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Paint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Painting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Painting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Painting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Painting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Designs\Sumi Painting.pot</Template>
  <TotalTime>25630</TotalTime>
  <Words>3948</Words>
  <Application>Microsoft Office PowerPoint</Application>
  <PresentationFormat>On-screen Show (4:3)</PresentationFormat>
  <Paragraphs>229</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Courier New</vt:lpstr>
      <vt:lpstr>Tahoma</vt:lpstr>
      <vt:lpstr>Times New Roman</vt:lpstr>
      <vt:lpstr>Sumi Painting</vt:lpstr>
      <vt:lpstr>Financial Risk Management and Strategy</vt:lpstr>
      <vt:lpstr>Outline </vt:lpstr>
      <vt:lpstr>A bad argument for hedging</vt:lpstr>
      <vt:lpstr>Investor Diversification and Hedging</vt:lpstr>
      <vt:lpstr>Bankruptcy costs and firm hedging</vt:lpstr>
      <vt:lpstr>Cost of capital and hedging</vt:lpstr>
      <vt:lpstr>Internal Resources vs External Funds</vt:lpstr>
      <vt:lpstr>Adverse Selection &amp; Equity Issuance</vt:lpstr>
      <vt:lpstr>PowerPoint Presentation</vt:lpstr>
      <vt:lpstr>Value of internal resources</vt:lpstr>
      <vt:lpstr>Value of internal resources</vt:lpstr>
      <vt:lpstr>Value of internal resources</vt:lpstr>
      <vt:lpstr>Value of internal resources</vt:lpstr>
      <vt:lpstr>Value of internal resources</vt:lpstr>
      <vt:lpstr>Value of Internal Resources</vt:lpstr>
      <vt:lpstr>Dividend Policy and Investments</vt:lpstr>
      <vt:lpstr>Value of internal resources</vt:lpstr>
      <vt:lpstr>Hedging and Investment Policy</vt:lpstr>
      <vt:lpstr>Hedging and Investment Policy</vt:lpstr>
      <vt:lpstr>Hedging and Investment Policy</vt:lpstr>
      <vt:lpstr>Hedging &amp; Dealing with Suppliers</vt:lpstr>
      <vt:lpstr>Risk Management and Managerial Talent</vt:lpstr>
      <vt:lpstr>Risk Management and Managerial Talent</vt:lpstr>
      <vt:lpstr>Risk Management and Employees</vt:lpstr>
      <vt:lpstr>Impact of bankruptcy on human capital</vt:lpstr>
      <vt:lpstr>Hedging &amp; Competitive Strategy</vt:lpstr>
      <vt:lpstr>Hedging &amp; Competitive Strategy</vt:lpstr>
      <vt:lpstr>Hedging &amp; Competitive Strategy</vt:lpstr>
    </vt:vector>
  </TitlesOfParts>
  <Company>Pace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Tax/Regulation Motivated Financial Innovation</dc:title>
  <dc:creator>P.V. Viswanath</dc:creator>
  <cp:lastModifiedBy>Viswanath, Prof. Plachikkat</cp:lastModifiedBy>
  <cp:revision>369</cp:revision>
  <cp:lastPrinted>2013-11-19T02:01:14Z</cp:lastPrinted>
  <dcterms:created xsi:type="dcterms:W3CDTF">1999-10-19T17:15:03Z</dcterms:created>
  <dcterms:modified xsi:type="dcterms:W3CDTF">2013-11-19T02:22:06Z</dcterms:modified>
</cp:coreProperties>
</file>