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notesMasterIdLst>
    <p:notesMasterId r:id="rId35"/>
  </p:notesMasterIdLst>
  <p:handoutMasterIdLst>
    <p:handoutMasterId r:id="rId36"/>
  </p:handoutMasterIdLst>
  <p:sldIdLst>
    <p:sldId id="256" r:id="rId2"/>
    <p:sldId id="279" r:id="rId3"/>
    <p:sldId id="280" r:id="rId4"/>
    <p:sldId id="281" r:id="rId5"/>
    <p:sldId id="284" r:id="rId6"/>
    <p:sldId id="285" r:id="rId7"/>
    <p:sldId id="286" r:id="rId8"/>
    <p:sldId id="287" r:id="rId9"/>
    <p:sldId id="291" r:id="rId10"/>
    <p:sldId id="292" r:id="rId11"/>
    <p:sldId id="293" r:id="rId12"/>
    <p:sldId id="288" r:id="rId13"/>
    <p:sldId id="257" r:id="rId14"/>
    <p:sldId id="258" r:id="rId15"/>
    <p:sldId id="295" r:id="rId16"/>
    <p:sldId id="300" r:id="rId17"/>
    <p:sldId id="259" r:id="rId18"/>
    <p:sldId id="260" r:id="rId19"/>
    <p:sldId id="261" r:id="rId20"/>
    <p:sldId id="263" r:id="rId21"/>
    <p:sldId id="297" r:id="rId22"/>
    <p:sldId id="298" r:id="rId23"/>
    <p:sldId id="296" r:id="rId24"/>
    <p:sldId id="264" r:id="rId25"/>
    <p:sldId id="289" r:id="rId26"/>
    <p:sldId id="299" r:id="rId27"/>
    <p:sldId id="301" r:id="rId28"/>
    <p:sldId id="302" r:id="rId29"/>
    <p:sldId id="303" r:id="rId30"/>
    <p:sldId id="304" r:id="rId31"/>
    <p:sldId id="305" r:id="rId32"/>
    <p:sldId id="306" r:id="rId33"/>
    <p:sldId id="290" r:id="rId34"/>
  </p:sldIdLst>
  <p:sldSz cx="12192000" cy="6858000"/>
  <p:notesSz cx="9236075" cy="6950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72CBD89-6AFF-43D2-8522-4B2944D78DD6}">
          <p14:sldIdLst>
            <p14:sldId id="256"/>
            <p14:sldId id="279"/>
            <p14:sldId id="280"/>
            <p14:sldId id="281"/>
            <p14:sldId id="284"/>
            <p14:sldId id="285"/>
            <p14:sldId id="286"/>
            <p14:sldId id="287"/>
            <p14:sldId id="291"/>
            <p14:sldId id="292"/>
            <p14:sldId id="293"/>
            <p14:sldId id="288"/>
            <p14:sldId id="257"/>
            <p14:sldId id="258"/>
            <p14:sldId id="295"/>
            <p14:sldId id="300"/>
            <p14:sldId id="259"/>
            <p14:sldId id="260"/>
            <p14:sldId id="261"/>
            <p14:sldId id="263"/>
            <p14:sldId id="297"/>
            <p14:sldId id="298"/>
            <p14:sldId id="296"/>
            <p14:sldId id="264"/>
            <p14:sldId id="289"/>
            <p14:sldId id="299"/>
            <p14:sldId id="301"/>
            <p14:sldId id="302"/>
            <p14:sldId id="303"/>
            <p14:sldId id="304"/>
            <p14:sldId id="305"/>
            <p14:sldId id="306"/>
            <p14:sldId id="290"/>
          </p14:sldIdLst>
        </p14:section>
        <p14:section name="Untitled Section" id="{C8507688-32FA-43C9-9A2A-D1446CE56C2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8" d="100"/>
          <a:sy n="88" d="100"/>
        </p:scale>
        <p:origin x="26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4003136" cy="348818"/>
          </a:xfrm>
          <a:prstGeom prst="rect">
            <a:avLst/>
          </a:prstGeom>
        </p:spPr>
        <p:txBody>
          <a:bodyPr vert="horz" lIns="90059" tIns="45030" rIns="90059" bIns="45030" rtlCol="0"/>
          <a:lstStyle>
            <a:lvl1pPr algn="l">
              <a:defRPr sz="1200"/>
            </a:lvl1pPr>
          </a:lstStyle>
          <a:p>
            <a:endParaRPr lang="en-US"/>
          </a:p>
        </p:txBody>
      </p:sp>
      <p:sp>
        <p:nvSpPr>
          <p:cNvPr id="3" name="Date Placeholder 2"/>
          <p:cNvSpPr>
            <a:spLocks noGrp="1"/>
          </p:cNvSpPr>
          <p:nvPr>
            <p:ph type="dt" sz="quarter" idx="1"/>
          </p:nvPr>
        </p:nvSpPr>
        <p:spPr>
          <a:xfrm>
            <a:off x="5230852" y="0"/>
            <a:ext cx="4003136" cy="348818"/>
          </a:xfrm>
          <a:prstGeom prst="rect">
            <a:avLst/>
          </a:prstGeom>
        </p:spPr>
        <p:txBody>
          <a:bodyPr vert="horz" lIns="90059" tIns="45030" rIns="90059" bIns="45030" rtlCol="0"/>
          <a:lstStyle>
            <a:lvl1pPr algn="r">
              <a:defRPr sz="1200"/>
            </a:lvl1pPr>
          </a:lstStyle>
          <a:p>
            <a:fld id="{C7C8AAF7-0516-4862-B0E2-C9E9E97CF3BD}" type="datetimeFigureOut">
              <a:rPr lang="en-US" smtClean="0"/>
              <a:t>11/19/2019</a:t>
            </a:fld>
            <a:endParaRPr lang="en-US"/>
          </a:p>
        </p:txBody>
      </p:sp>
      <p:sp>
        <p:nvSpPr>
          <p:cNvPr id="4" name="Footer Placeholder 3"/>
          <p:cNvSpPr>
            <a:spLocks noGrp="1"/>
          </p:cNvSpPr>
          <p:nvPr>
            <p:ph type="ftr" sz="quarter" idx="2"/>
          </p:nvPr>
        </p:nvSpPr>
        <p:spPr>
          <a:xfrm>
            <a:off x="3" y="6601258"/>
            <a:ext cx="4003136" cy="348818"/>
          </a:xfrm>
          <a:prstGeom prst="rect">
            <a:avLst/>
          </a:prstGeom>
        </p:spPr>
        <p:txBody>
          <a:bodyPr vert="horz" lIns="90059" tIns="45030" rIns="90059" bIns="45030" rtlCol="0" anchor="b"/>
          <a:lstStyle>
            <a:lvl1pPr algn="l">
              <a:defRPr sz="1200"/>
            </a:lvl1pPr>
          </a:lstStyle>
          <a:p>
            <a:endParaRPr lang="en-US"/>
          </a:p>
        </p:txBody>
      </p:sp>
      <p:sp>
        <p:nvSpPr>
          <p:cNvPr id="5" name="Slide Number Placeholder 4"/>
          <p:cNvSpPr>
            <a:spLocks noGrp="1"/>
          </p:cNvSpPr>
          <p:nvPr>
            <p:ph type="sldNum" sz="quarter" idx="3"/>
          </p:nvPr>
        </p:nvSpPr>
        <p:spPr>
          <a:xfrm>
            <a:off x="5230852" y="6601258"/>
            <a:ext cx="4003136" cy="348818"/>
          </a:xfrm>
          <a:prstGeom prst="rect">
            <a:avLst/>
          </a:prstGeom>
        </p:spPr>
        <p:txBody>
          <a:bodyPr vert="horz" lIns="90059" tIns="45030" rIns="90059" bIns="45030" rtlCol="0" anchor="b"/>
          <a:lstStyle>
            <a:lvl1pPr algn="r">
              <a:defRPr sz="1200"/>
            </a:lvl1pPr>
          </a:lstStyle>
          <a:p>
            <a:fld id="{38CAFBAD-B64C-4AB8-B190-8631DAD8E91C}" type="slidenum">
              <a:rPr lang="en-US" smtClean="0"/>
              <a:t>‹#›</a:t>
            </a:fld>
            <a:endParaRPr lang="en-US"/>
          </a:p>
        </p:txBody>
      </p:sp>
    </p:spTree>
    <p:extLst>
      <p:ext uri="{BB962C8B-B14F-4D97-AF65-F5344CB8AC3E}">
        <p14:creationId xmlns:p14="http://schemas.microsoft.com/office/powerpoint/2010/main" val="2213891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02299" cy="348710"/>
          </a:xfrm>
          <a:prstGeom prst="rect">
            <a:avLst/>
          </a:prstGeom>
        </p:spPr>
        <p:txBody>
          <a:bodyPr vert="horz" lIns="91428" tIns="45714" rIns="91428" bIns="45714" rtlCol="0"/>
          <a:lstStyle>
            <a:lvl1pPr algn="l">
              <a:defRPr sz="1200"/>
            </a:lvl1pPr>
          </a:lstStyle>
          <a:p>
            <a:endParaRPr lang="en-US"/>
          </a:p>
        </p:txBody>
      </p:sp>
      <p:sp>
        <p:nvSpPr>
          <p:cNvPr id="3" name="Date Placeholder 2"/>
          <p:cNvSpPr>
            <a:spLocks noGrp="1"/>
          </p:cNvSpPr>
          <p:nvPr>
            <p:ph type="dt" idx="1"/>
          </p:nvPr>
        </p:nvSpPr>
        <p:spPr>
          <a:xfrm>
            <a:off x="5231640" y="0"/>
            <a:ext cx="4002299" cy="348710"/>
          </a:xfrm>
          <a:prstGeom prst="rect">
            <a:avLst/>
          </a:prstGeom>
        </p:spPr>
        <p:txBody>
          <a:bodyPr vert="horz" lIns="91428" tIns="45714" rIns="91428" bIns="45714" rtlCol="0"/>
          <a:lstStyle>
            <a:lvl1pPr algn="r">
              <a:defRPr sz="1200"/>
            </a:lvl1pPr>
          </a:lstStyle>
          <a:p>
            <a:fld id="{A6112E89-3E89-41C5-BF4F-350CDACFB092}" type="datetimeFigureOut">
              <a:rPr lang="en-US" smtClean="0"/>
              <a:t>11/19/2019</a:t>
            </a:fld>
            <a:endParaRPr lang="en-US"/>
          </a:p>
        </p:txBody>
      </p:sp>
      <p:sp>
        <p:nvSpPr>
          <p:cNvPr id="4" name="Slide Image Placeholder 3"/>
          <p:cNvSpPr>
            <a:spLocks noGrp="1" noRot="1" noChangeAspect="1"/>
          </p:cNvSpPr>
          <p:nvPr>
            <p:ph type="sldImg" idx="2"/>
          </p:nvPr>
        </p:nvSpPr>
        <p:spPr>
          <a:xfrm>
            <a:off x="2533650" y="868363"/>
            <a:ext cx="4168775" cy="2344737"/>
          </a:xfrm>
          <a:prstGeom prst="rect">
            <a:avLst/>
          </a:prstGeom>
          <a:noFill/>
          <a:ln w="12700">
            <a:solidFill>
              <a:prstClr val="black"/>
            </a:solidFill>
          </a:ln>
        </p:spPr>
        <p:txBody>
          <a:bodyPr vert="horz" lIns="91428" tIns="45714" rIns="91428" bIns="45714" rtlCol="0" anchor="ctr"/>
          <a:lstStyle/>
          <a:p>
            <a:endParaRPr lang="en-US"/>
          </a:p>
        </p:txBody>
      </p:sp>
      <p:sp>
        <p:nvSpPr>
          <p:cNvPr id="5" name="Notes Placeholder 4"/>
          <p:cNvSpPr>
            <a:spLocks noGrp="1"/>
          </p:cNvSpPr>
          <p:nvPr>
            <p:ph type="body" sz="quarter" idx="3"/>
          </p:nvPr>
        </p:nvSpPr>
        <p:spPr>
          <a:xfrm>
            <a:off x="923608" y="3344725"/>
            <a:ext cx="7388860" cy="2736592"/>
          </a:xfrm>
          <a:prstGeom prst="rect">
            <a:avLst/>
          </a:prstGeom>
        </p:spPr>
        <p:txBody>
          <a:bodyPr vert="horz" lIns="91428" tIns="45714" rIns="91428" bIns="457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601367"/>
            <a:ext cx="4002299" cy="348709"/>
          </a:xfrm>
          <a:prstGeom prst="rect">
            <a:avLst/>
          </a:prstGeom>
        </p:spPr>
        <p:txBody>
          <a:bodyPr vert="horz" lIns="91428" tIns="45714" rIns="91428" bIns="45714" rtlCol="0" anchor="b"/>
          <a:lstStyle>
            <a:lvl1pPr algn="l">
              <a:defRPr sz="1200"/>
            </a:lvl1pPr>
          </a:lstStyle>
          <a:p>
            <a:endParaRPr lang="en-US"/>
          </a:p>
        </p:txBody>
      </p:sp>
      <p:sp>
        <p:nvSpPr>
          <p:cNvPr id="7" name="Slide Number Placeholder 6"/>
          <p:cNvSpPr>
            <a:spLocks noGrp="1"/>
          </p:cNvSpPr>
          <p:nvPr>
            <p:ph type="sldNum" sz="quarter" idx="5"/>
          </p:nvPr>
        </p:nvSpPr>
        <p:spPr>
          <a:xfrm>
            <a:off x="5231640" y="6601367"/>
            <a:ext cx="4002299" cy="348709"/>
          </a:xfrm>
          <a:prstGeom prst="rect">
            <a:avLst/>
          </a:prstGeom>
        </p:spPr>
        <p:txBody>
          <a:bodyPr vert="horz" lIns="91428" tIns="45714" rIns="91428" bIns="45714" rtlCol="0" anchor="b"/>
          <a:lstStyle>
            <a:lvl1pPr algn="r">
              <a:defRPr sz="1200"/>
            </a:lvl1pPr>
          </a:lstStyle>
          <a:p>
            <a:fld id="{1E7E8ED4-2BCE-4F9A-9B27-4C5EF33FFDBF}" type="slidenum">
              <a:rPr lang="en-US" smtClean="0"/>
              <a:t>‹#›</a:t>
            </a:fld>
            <a:endParaRPr lang="en-US"/>
          </a:p>
        </p:txBody>
      </p:sp>
    </p:spTree>
    <p:extLst>
      <p:ext uri="{BB962C8B-B14F-4D97-AF65-F5344CB8AC3E}">
        <p14:creationId xmlns:p14="http://schemas.microsoft.com/office/powerpoint/2010/main" val="1217854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13</a:t>
            </a:fld>
            <a:endParaRPr lang="en-US"/>
          </a:p>
        </p:txBody>
      </p:sp>
    </p:spTree>
    <p:extLst>
      <p:ext uri="{BB962C8B-B14F-4D97-AF65-F5344CB8AC3E}">
        <p14:creationId xmlns:p14="http://schemas.microsoft.com/office/powerpoint/2010/main" val="19913695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24</a:t>
            </a:fld>
            <a:endParaRPr lang="en-US"/>
          </a:p>
        </p:txBody>
      </p:sp>
    </p:spTree>
    <p:extLst>
      <p:ext uri="{BB962C8B-B14F-4D97-AF65-F5344CB8AC3E}">
        <p14:creationId xmlns:p14="http://schemas.microsoft.com/office/powerpoint/2010/main" val="4180388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14</a:t>
            </a:fld>
            <a:endParaRPr lang="en-US"/>
          </a:p>
        </p:txBody>
      </p:sp>
    </p:spTree>
    <p:extLst>
      <p:ext uri="{BB962C8B-B14F-4D97-AF65-F5344CB8AC3E}">
        <p14:creationId xmlns:p14="http://schemas.microsoft.com/office/powerpoint/2010/main" val="3811284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15</a:t>
            </a:fld>
            <a:endParaRPr lang="en-US"/>
          </a:p>
        </p:txBody>
      </p:sp>
    </p:spTree>
    <p:extLst>
      <p:ext uri="{BB962C8B-B14F-4D97-AF65-F5344CB8AC3E}">
        <p14:creationId xmlns:p14="http://schemas.microsoft.com/office/powerpoint/2010/main" val="26467931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xfrm>
            <a:off x="2262188" y="530225"/>
            <a:ext cx="4711700" cy="2651125"/>
          </a:xfrm>
          <a:ln/>
        </p:spPr>
      </p:sp>
      <p:sp>
        <p:nvSpPr>
          <p:cNvPr id="37891" name="Notes Placeholder 2"/>
          <p:cNvSpPr>
            <a:spLocks noGrp="1"/>
          </p:cNvSpPr>
          <p:nvPr>
            <p:ph type="body" idx="1"/>
          </p:nvPr>
        </p:nvSpPr>
        <p:spPr>
          <a:noFill/>
        </p:spPr>
        <p:txBody>
          <a:bodyPr/>
          <a:lstStyle/>
          <a:p>
            <a:pPr eaLnBrk="1" hangingPunct="1"/>
            <a:endParaRPr lang="en-US"/>
          </a:p>
        </p:txBody>
      </p:sp>
      <p:sp>
        <p:nvSpPr>
          <p:cNvPr id="37892" name="Slide Number Placeholder 3"/>
          <p:cNvSpPr>
            <a:spLocks noGrp="1"/>
          </p:cNvSpPr>
          <p:nvPr>
            <p:ph type="sldNum" sz="quarter" idx="5"/>
          </p:nvPr>
        </p:nvSpPr>
        <p:spPr>
          <a:noFill/>
        </p:spPr>
        <p:txBody>
          <a:bodyPr/>
          <a:lstStyle>
            <a:lvl1pPr defTabSz="917456" eaLnBrk="0" hangingPunct="0">
              <a:defRPr sz="1400">
                <a:solidFill>
                  <a:schemeClr val="tx1"/>
                </a:solidFill>
                <a:latin typeface="Arial" charset="0"/>
                <a:cs typeface="Arial" charset="0"/>
              </a:defRPr>
            </a:lvl1pPr>
            <a:lvl2pPr marL="742854" indent="-285713" defTabSz="917456" eaLnBrk="0" hangingPunct="0">
              <a:defRPr sz="1400">
                <a:solidFill>
                  <a:schemeClr val="tx1"/>
                </a:solidFill>
                <a:latin typeface="Arial" charset="0"/>
                <a:cs typeface="Arial" charset="0"/>
              </a:defRPr>
            </a:lvl2pPr>
            <a:lvl3pPr marL="1142852" indent="-228571" defTabSz="917456" eaLnBrk="0" hangingPunct="0">
              <a:defRPr sz="1400">
                <a:solidFill>
                  <a:schemeClr val="tx1"/>
                </a:solidFill>
                <a:latin typeface="Arial" charset="0"/>
                <a:cs typeface="Arial" charset="0"/>
              </a:defRPr>
            </a:lvl3pPr>
            <a:lvl4pPr marL="1599993" indent="-228571" defTabSz="917456" eaLnBrk="0" hangingPunct="0">
              <a:defRPr sz="1400">
                <a:solidFill>
                  <a:schemeClr val="tx1"/>
                </a:solidFill>
                <a:latin typeface="Arial" charset="0"/>
                <a:cs typeface="Arial" charset="0"/>
              </a:defRPr>
            </a:lvl4pPr>
            <a:lvl5pPr marL="2057133" indent="-228571" defTabSz="917456" eaLnBrk="0" hangingPunct="0">
              <a:defRPr sz="1400">
                <a:solidFill>
                  <a:schemeClr val="tx1"/>
                </a:solidFill>
                <a:latin typeface="Arial" charset="0"/>
                <a:cs typeface="Arial" charset="0"/>
              </a:defRPr>
            </a:lvl5pPr>
            <a:lvl6pPr marL="2514274"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415"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8556"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5696"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fld id="{51D0E790-58ED-4BB9-95BD-198EBD481AEC}" type="slidenum">
              <a:rPr lang="en-US" sz="1200"/>
              <a:pPr eaLnBrk="1" hangingPunct="1"/>
              <a:t>17</a:t>
            </a:fld>
            <a:endParaRPr lang="en-US" sz="1200"/>
          </a:p>
        </p:txBody>
      </p:sp>
    </p:spTree>
    <p:extLst>
      <p:ext uri="{BB962C8B-B14F-4D97-AF65-F5344CB8AC3E}">
        <p14:creationId xmlns:p14="http://schemas.microsoft.com/office/powerpoint/2010/main" val="1737663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2262188" y="530225"/>
            <a:ext cx="4711700" cy="2651125"/>
          </a:xfrm>
          <a:ln/>
        </p:spPr>
      </p:sp>
      <p:sp>
        <p:nvSpPr>
          <p:cNvPr id="38915" name="Notes Placeholder 2"/>
          <p:cNvSpPr>
            <a:spLocks noGrp="1"/>
          </p:cNvSpPr>
          <p:nvPr>
            <p:ph type="body" idx="1"/>
          </p:nvPr>
        </p:nvSpPr>
        <p:spPr>
          <a:noFill/>
        </p:spPr>
        <p:txBody>
          <a:bodyPr/>
          <a:lstStyle/>
          <a:p>
            <a:pPr eaLnBrk="1" hangingPunct="1"/>
            <a:endParaRPr lang="en-US"/>
          </a:p>
        </p:txBody>
      </p:sp>
      <p:sp>
        <p:nvSpPr>
          <p:cNvPr id="38916" name="Slide Number Placeholder 3"/>
          <p:cNvSpPr>
            <a:spLocks noGrp="1"/>
          </p:cNvSpPr>
          <p:nvPr>
            <p:ph type="sldNum" sz="quarter" idx="5"/>
          </p:nvPr>
        </p:nvSpPr>
        <p:spPr>
          <a:noFill/>
        </p:spPr>
        <p:txBody>
          <a:bodyPr/>
          <a:lstStyle>
            <a:lvl1pPr defTabSz="917456" eaLnBrk="0" hangingPunct="0">
              <a:defRPr sz="1400">
                <a:solidFill>
                  <a:schemeClr val="tx1"/>
                </a:solidFill>
                <a:latin typeface="Arial" charset="0"/>
                <a:cs typeface="Arial" charset="0"/>
              </a:defRPr>
            </a:lvl1pPr>
            <a:lvl2pPr marL="742854" indent="-285713" defTabSz="917456" eaLnBrk="0" hangingPunct="0">
              <a:defRPr sz="1400">
                <a:solidFill>
                  <a:schemeClr val="tx1"/>
                </a:solidFill>
                <a:latin typeface="Arial" charset="0"/>
                <a:cs typeface="Arial" charset="0"/>
              </a:defRPr>
            </a:lvl2pPr>
            <a:lvl3pPr marL="1142852" indent="-228571" defTabSz="917456" eaLnBrk="0" hangingPunct="0">
              <a:defRPr sz="1400">
                <a:solidFill>
                  <a:schemeClr val="tx1"/>
                </a:solidFill>
                <a:latin typeface="Arial" charset="0"/>
                <a:cs typeface="Arial" charset="0"/>
              </a:defRPr>
            </a:lvl3pPr>
            <a:lvl4pPr marL="1599993" indent="-228571" defTabSz="917456" eaLnBrk="0" hangingPunct="0">
              <a:defRPr sz="1400">
                <a:solidFill>
                  <a:schemeClr val="tx1"/>
                </a:solidFill>
                <a:latin typeface="Arial" charset="0"/>
                <a:cs typeface="Arial" charset="0"/>
              </a:defRPr>
            </a:lvl4pPr>
            <a:lvl5pPr marL="2057133" indent="-228571" defTabSz="917456" eaLnBrk="0" hangingPunct="0">
              <a:defRPr sz="1400">
                <a:solidFill>
                  <a:schemeClr val="tx1"/>
                </a:solidFill>
                <a:latin typeface="Arial" charset="0"/>
                <a:cs typeface="Arial" charset="0"/>
              </a:defRPr>
            </a:lvl5pPr>
            <a:lvl6pPr marL="2514274"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415"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8556"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5696"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fld id="{605D8985-43F5-4FCA-A948-B683AE21B2CF}" type="slidenum">
              <a:rPr lang="en-US" sz="1200"/>
              <a:pPr eaLnBrk="1" hangingPunct="1"/>
              <a:t>18</a:t>
            </a:fld>
            <a:endParaRPr lang="en-US" sz="1200"/>
          </a:p>
        </p:txBody>
      </p:sp>
    </p:spTree>
    <p:extLst>
      <p:ext uri="{BB962C8B-B14F-4D97-AF65-F5344CB8AC3E}">
        <p14:creationId xmlns:p14="http://schemas.microsoft.com/office/powerpoint/2010/main" val="5941536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2262188" y="530225"/>
            <a:ext cx="4711700" cy="2651125"/>
          </a:xfrm>
          <a:ln/>
        </p:spPr>
      </p:sp>
      <p:sp>
        <p:nvSpPr>
          <p:cNvPr id="39939" name="Notes Placeholder 2"/>
          <p:cNvSpPr>
            <a:spLocks noGrp="1"/>
          </p:cNvSpPr>
          <p:nvPr>
            <p:ph type="body" idx="1"/>
          </p:nvPr>
        </p:nvSpPr>
        <p:spPr>
          <a:noFill/>
        </p:spPr>
        <p:txBody>
          <a:bodyPr/>
          <a:lstStyle/>
          <a:p>
            <a:pPr eaLnBrk="1" hangingPunct="1"/>
            <a:endParaRPr lang="en-US"/>
          </a:p>
        </p:txBody>
      </p:sp>
      <p:sp>
        <p:nvSpPr>
          <p:cNvPr id="39940" name="Slide Number Placeholder 3"/>
          <p:cNvSpPr>
            <a:spLocks noGrp="1"/>
          </p:cNvSpPr>
          <p:nvPr>
            <p:ph type="sldNum" sz="quarter" idx="5"/>
          </p:nvPr>
        </p:nvSpPr>
        <p:spPr>
          <a:noFill/>
        </p:spPr>
        <p:txBody>
          <a:bodyPr/>
          <a:lstStyle>
            <a:lvl1pPr defTabSz="917456" eaLnBrk="0" hangingPunct="0">
              <a:defRPr sz="1400">
                <a:solidFill>
                  <a:schemeClr val="tx1"/>
                </a:solidFill>
                <a:latin typeface="Arial" charset="0"/>
                <a:cs typeface="Arial" charset="0"/>
              </a:defRPr>
            </a:lvl1pPr>
            <a:lvl2pPr marL="742854" indent="-285713" defTabSz="917456" eaLnBrk="0" hangingPunct="0">
              <a:defRPr sz="1400">
                <a:solidFill>
                  <a:schemeClr val="tx1"/>
                </a:solidFill>
                <a:latin typeface="Arial" charset="0"/>
                <a:cs typeface="Arial" charset="0"/>
              </a:defRPr>
            </a:lvl2pPr>
            <a:lvl3pPr marL="1142852" indent="-228571" defTabSz="917456" eaLnBrk="0" hangingPunct="0">
              <a:defRPr sz="1400">
                <a:solidFill>
                  <a:schemeClr val="tx1"/>
                </a:solidFill>
                <a:latin typeface="Arial" charset="0"/>
                <a:cs typeface="Arial" charset="0"/>
              </a:defRPr>
            </a:lvl3pPr>
            <a:lvl4pPr marL="1599993" indent="-228571" defTabSz="917456" eaLnBrk="0" hangingPunct="0">
              <a:defRPr sz="1400">
                <a:solidFill>
                  <a:schemeClr val="tx1"/>
                </a:solidFill>
                <a:latin typeface="Arial" charset="0"/>
                <a:cs typeface="Arial" charset="0"/>
              </a:defRPr>
            </a:lvl4pPr>
            <a:lvl5pPr marL="2057133" indent="-228571" defTabSz="917456" eaLnBrk="0" hangingPunct="0">
              <a:defRPr sz="1400">
                <a:solidFill>
                  <a:schemeClr val="tx1"/>
                </a:solidFill>
                <a:latin typeface="Arial" charset="0"/>
                <a:cs typeface="Arial" charset="0"/>
              </a:defRPr>
            </a:lvl5pPr>
            <a:lvl6pPr marL="2514274"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415"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8556"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5696"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fld id="{CA262465-D536-4599-8380-5FFDD5FF2CA2}" type="slidenum">
              <a:rPr lang="en-US" sz="1200"/>
              <a:pPr eaLnBrk="1" hangingPunct="1"/>
              <a:t>19</a:t>
            </a:fld>
            <a:endParaRPr lang="en-US" sz="1200"/>
          </a:p>
        </p:txBody>
      </p:sp>
    </p:spTree>
    <p:extLst>
      <p:ext uri="{BB962C8B-B14F-4D97-AF65-F5344CB8AC3E}">
        <p14:creationId xmlns:p14="http://schemas.microsoft.com/office/powerpoint/2010/main" val="3454264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xfrm>
            <a:off x="2262188" y="530225"/>
            <a:ext cx="4711700" cy="2651125"/>
          </a:xfrm>
          <a:ln/>
        </p:spPr>
      </p:sp>
      <p:sp>
        <p:nvSpPr>
          <p:cNvPr id="41987" name="Notes Placeholder 2"/>
          <p:cNvSpPr>
            <a:spLocks noGrp="1"/>
          </p:cNvSpPr>
          <p:nvPr>
            <p:ph type="body" idx="1"/>
          </p:nvPr>
        </p:nvSpPr>
        <p:spPr>
          <a:noFill/>
        </p:spPr>
        <p:txBody>
          <a:bodyPr/>
          <a:lstStyle/>
          <a:p>
            <a:pPr eaLnBrk="1" hangingPunct="1"/>
            <a:endParaRPr lang="en-US"/>
          </a:p>
        </p:txBody>
      </p:sp>
      <p:sp>
        <p:nvSpPr>
          <p:cNvPr id="41988" name="Slide Number Placeholder 3"/>
          <p:cNvSpPr>
            <a:spLocks noGrp="1"/>
          </p:cNvSpPr>
          <p:nvPr>
            <p:ph type="sldNum" sz="quarter" idx="5"/>
          </p:nvPr>
        </p:nvSpPr>
        <p:spPr>
          <a:noFill/>
        </p:spPr>
        <p:txBody>
          <a:bodyPr/>
          <a:lstStyle>
            <a:lvl1pPr defTabSz="917456" eaLnBrk="0" hangingPunct="0">
              <a:defRPr sz="1400">
                <a:solidFill>
                  <a:schemeClr val="tx1"/>
                </a:solidFill>
                <a:latin typeface="Arial" charset="0"/>
                <a:cs typeface="Arial" charset="0"/>
              </a:defRPr>
            </a:lvl1pPr>
            <a:lvl2pPr marL="742854" indent="-285713" defTabSz="917456" eaLnBrk="0" hangingPunct="0">
              <a:defRPr sz="1400">
                <a:solidFill>
                  <a:schemeClr val="tx1"/>
                </a:solidFill>
                <a:latin typeface="Arial" charset="0"/>
                <a:cs typeface="Arial" charset="0"/>
              </a:defRPr>
            </a:lvl2pPr>
            <a:lvl3pPr marL="1142852" indent="-228571" defTabSz="917456" eaLnBrk="0" hangingPunct="0">
              <a:defRPr sz="1400">
                <a:solidFill>
                  <a:schemeClr val="tx1"/>
                </a:solidFill>
                <a:latin typeface="Arial" charset="0"/>
                <a:cs typeface="Arial" charset="0"/>
              </a:defRPr>
            </a:lvl3pPr>
            <a:lvl4pPr marL="1599993" indent="-228571" defTabSz="917456" eaLnBrk="0" hangingPunct="0">
              <a:defRPr sz="1400">
                <a:solidFill>
                  <a:schemeClr val="tx1"/>
                </a:solidFill>
                <a:latin typeface="Arial" charset="0"/>
                <a:cs typeface="Arial" charset="0"/>
              </a:defRPr>
            </a:lvl4pPr>
            <a:lvl5pPr marL="2057133" indent="-228571" defTabSz="917456" eaLnBrk="0" hangingPunct="0">
              <a:defRPr sz="1400">
                <a:solidFill>
                  <a:schemeClr val="tx1"/>
                </a:solidFill>
                <a:latin typeface="Arial" charset="0"/>
                <a:cs typeface="Arial" charset="0"/>
              </a:defRPr>
            </a:lvl5pPr>
            <a:lvl6pPr marL="2514274"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415"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8556"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5696"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fld id="{C55DEAA8-5EF3-4B91-9988-6C62E9CE7834}" type="slidenum">
              <a:rPr lang="en-US" sz="1200"/>
              <a:pPr eaLnBrk="1" hangingPunct="1"/>
              <a:t>20</a:t>
            </a:fld>
            <a:endParaRPr lang="en-US" sz="1200"/>
          </a:p>
        </p:txBody>
      </p:sp>
    </p:spTree>
    <p:extLst>
      <p:ext uri="{BB962C8B-B14F-4D97-AF65-F5344CB8AC3E}">
        <p14:creationId xmlns:p14="http://schemas.microsoft.com/office/powerpoint/2010/main" val="18078772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xfrm>
            <a:off x="2262188" y="530225"/>
            <a:ext cx="4711700" cy="2651125"/>
          </a:xfrm>
          <a:ln/>
        </p:spPr>
      </p:sp>
      <p:sp>
        <p:nvSpPr>
          <p:cNvPr id="41987" name="Notes Placeholder 2"/>
          <p:cNvSpPr>
            <a:spLocks noGrp="1"/>
          </p:cNvSpPr>
          <p:nvPr>
            <p:ph type="body" idx="1"/>
          </p:nvPr>
        </p:nvSpPr>
        <p:spPr>
          <a:noFill/>
        </p:spPr>
        <p:txBody>
          <a:bodyPr/>
          <a:lstStyle/>
          <a:p>
            <a:pPr eaLnBrk="1" hangingPunct="1"/>
            <a:endParaRPr lang="en-US"/>
          </a:p>
        </p:txBody>
      </p:sp>
      <p:sp>
        <p:nvSpPr>
          <p:cNvPr id="41988" name="Slide Number Placeholder 3"/>
          <p:cNvSpPr>
            <a:spLocks noGrp="1"/>
          </p:cNvSpPr>
          <p:nvPr>
            <p:ph type="sldNum" sz="quarter" idx="5"/>
          </p:nvPr>
        </p:nvSpPr>
        <p:spPr>
          <a:noFill/>
        </p:spPr>
        <p:txBody>
          <a:bodyPr/>
          <a:lstStyle>
            <a:lvl1pPr defTabSz="917456" eaLnBrk="0" hangingPunct="0">
              <a:defRPr sz="1400">
                <a:solidFill>
                  <a:schemeClr val="tx1"/>
                </a:solidFill>
                <a:latin typeface="Arial" charset="0"/>
                <a:cs typeface="Arial" charset="0"/>
              </a:defRPr>
            </a:lvl1pPr>
            <a:lvl2pPr marL="742854" indent="-285713" defTabSz="917456" eaLnBrk="0" hangingPunct="0">
              <a:defRPr sz="1400">
                <a:solidFill>
                  <a:schemeClr val="tx1"/>
                </a:solidFill>
                <a:latin typeface="Arial" charset="0"/>
                <a:cs typeface="Arial" charset="0"/>
              </a:defRPr>
            </a:lvl2pPr>
            <a:lvl3pPr marL="1142852" indent="-228571" defTabSz="917456" eaLnBrk="0" hangingPunct="0">
              <a:defRPr sz="1400">
                <a:solidFill>
                  <a:schemeClr val="tx1"/>
                </a:solidFill>
                <a:latin typeface="Arial" charset="0"/>
                <a:cs typeface="Arial" charset="0"/>
              </a:defRPr>
            </a:lvl3pPr>
            <a:lvl4pPr marL="1599993" indent="-228571" defTabSz="917456" eaLnBrk="0" hangingPunct="0">
              <a:defRPr sz="1400">
                <a:solidFill>
                  <a:schemeClr val="tx1"/>
                </a:solidFill>
                <a:latin typeface="Arial" charset="0"/>
                <a:cs typeface="Arial" charset="0"/>
              </a:defRPr>
            </a:lvl4pPr>
            <a:lvl5pPr marL="2057133" indent="-228571" defTabSz="917456" eaLnBrk="0" hangingPunct="0">
              <a:defRPr sz="1400">
                <a:solidFill>
                  <a:schemeClr val="tx1"/>
                </a:solidFill>
                <a:latin typeface="Arial" charset="0"/>
                <a:cs typeface="Arial" charset="0"/>
              </a:defRPr>
            </a:lvl5pPr>
            <a:lvl6pPr marL="2514274"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415"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8556"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5696"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fld id="{C55DEAA8-5EF3-4B91-9988-6C62E9CE7834}" type="slidenum">
              <a:rPr lang="en-US" sz="1200"/>
              <a:pPr eaLnBrk="1" hangingPunct="1"/>
              <a:t>22</a:t>
            </a:fld>
            <a:endParaRPr lang="en-US" sz="1200"/>
          </a:p>
        </p:txBody>
      </p:sp>
    </p:spTree>
    <p:extLst>
      <p:ext uri="{BB962C8B-B14F-4D97-AF65-F5344CB8AC3E}">
        <p14:creationId xmlns:p14="http://schemas.microsoft.com/office/powerpoint/2010/main" val="22814561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2262188" y="530225"/>
            <a:ext cx="4711700" cy="2651125"/>
          </a:xfrm>
          <a:ln/>
        </p:spPr>
      </p:sp>
      <p:sp>
        <p:nvSpPr>
          <p:cNvPr id="38915" name="Notes Placeholder 2"/>
          <p:cNvSpPr>
            <a:spLocks noGrp="1"/>
          </p:cNvSpPr>
          <p:nvPr>
            <p:ph type="body" idx="1"/>
          </p:nvPr>
        </p:nvSpPr>
        <p:spPr>
          <a:noFill/>
        </p:spPr>
        <p:txBody>
          <a:bodyPr/>
          <a:lstStyle/>
          <a:p>
            <a:pPr eaLnBrk="1" hangingPunct="1"/>
            <a:endParaRPr lang="en-US"/>
          </a:p>
        </p:txBody>
      </p:sp>
      <p:sp>
        <p:nvSpPr>
          <p:cNvPr id="38916" name="Slide Number Placeholder 3"/>
          <p:cNvSpPr>
            <a:spLocks noGrp="1"/>
          </p:cNvSpPr>
          <p:nvPr>
            <p:ph type="sldNum" sz="quarter" idx="5"/>
          </p:nvPr>
        </p:nvSpPr>
        <p:spPr>
          <a:noFill/>
        </p:spPr>
        <p:txBody>
          <a:bodyPr/>
          <a:lstStyle>
            <a:lvl1pPr defTabSz="917456" eaLnBrk="0" hangingPunct="0">
              <a:defRPr sz="1400">
                <a:solidFill>
                  <a:schemeClr val="tx1"/>
                </a:solidFill>
                <a:latin typeface="Arial" charset="0"/>
                <a:cs typeface="Arial" charset="0"/>
              </a:defRPr>
            </a:lvl1pPr>
            <a:lvl2pPr marL="742854" indent="-285713" defTabSz="917456" eaLnBrk="0" hangingPunct="0">
              <a:defRPr sz="1400">
                <a:solidFill>
                  <a:schemeClr val="tx1"/>
                </a:solidFill>
                <a:latin typeface="Arial" charset="0"/>
                <a:cs typeface="Arial" charset="0"/>
              </a:defRPr>
            </a:lvl2pPr>
            <a:lvl3pPr marL="1142852" indent="-228571" defTabSz="917456" eaLnBrk="0" hangingPunct="0">
              <a:defRPr sz="1400">
                <a:solidFill>
                  <a:schemeClr val="tx1"/>
                </a:solidFill>
                <a:latin typeface="Arial" charset="0"/>
                <a:cs typeface="Arial" charset="0"/>
              </a:defRPr>
            </a:lvl3pPr>
            <a:lvl4pPr marL="1599993" indent="-228571" defTabSz="917456" eaLnBrk="0" hangingPunct="0">
              <a:defRPr sz="1400">
                <a:solidFill>
                  <a:schemeClr val="tx1"/>
                </a:solidFill>
                <a:latin typeface="Arial" charset="0"/>
                <a:cs typeface="Arial" charset="0"/>
              </a:defRPr>
            </a:lvl4pPr>
            <a:lvl5pPr marL="2057133" indent="-228571" defTabSz="917456" eaLnBrk="0" hangingPunct="0">
              <a:defRPr sz="1400">
                <a:solidFill>
                  <a:schemeClr val="tx1"/>
                </a:solidFill>
                <a:latin typeface="Arial" charset="0"/>
                <a:cs typeface="Arial" charset="0"/>
              </a:defRPr>
            </a:lvl5pPr>
            <a:lvl6pPr marL="2514274"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415"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8556"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5696"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fld id="{605D8985-43F5-4FCA-A948-B683AE21B2CF}" type="slidenum">
              <a:rPr lang="en-US" sz="1200"/>
              <a:pPr eaLnBrk="1" hangingPunct="1"/>
              <a:t>23</a:t>
            </a:fld>
            <a:endParaRPr lang="en-US" sz="1200"/>
          </a:p>
        </p:txBody>
      </p:sp>
    </p:spTree>
    <p:extLst>
      <p:ext uri="{BB962C8B-B14F-4D97-AF65-F5344CB8AC3E}">
        <p14:creationId xmlns:p14="http://schemas.microsoft.com/office/powerpoint/2010/main" val="6336613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11/19/2019</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10244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22543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11/19/2019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259996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11/19/2019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042067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11/19/2019</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196812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11/19/2019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944985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11/19/2019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34370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940818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11/19/2019</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144596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1371600"/>
          </a:xfrm>
        </p:spPr>
        <p:txBody>
          <a:bodyPr/>
          <a:lstStyle/>
          <a:p>
            <a:r>
              <a:rPr lang="en-US"/>
              <a:t>Click to edit Master title style</a:t>
            </a:r>
          </a:p>
        </p:txBody>
      </p:sp>
      <p:sp>
        <p:nvSpPr>
          <p:cNvPr id="3" name="Table Placeholder 2"/>
          <p:cNvSpPr>
            <a:spLocks noGrp="1"/>
          </p:cNvSpPr>
          <p:nvPr>
            <p:ph type="tbl" idx="1"/>
          </p:nvPr>
        </p:nvSpPr>
        <p:spPr>
          <a:xfrm>
            <a:off x="609600" y="1981200"/>
            <a:ext cx="10972800" cy="3886200"/>
          </a:xfrm>
        </p:spPr>
        <p:txBody>
          <a:bodyPr/>
          <a:lstStyle/>
          <a:p>
            <a:pPr lvl="0"/>
            <a:endParaRPr lang="en-US" noProof="0"/>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8AF59FB8-6C36-46FF-B66C-D763486A1597}" type="slidenum">
              <a:rPr lang="en-US" altLang="en-US"/>
              <a:pPr>
                <a:defRPr/>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825175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63533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11/19/2019</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03868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46214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74973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15099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35002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92465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35785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11/19/2019</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40169706"/>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 id="2147483705" r:id="rId18"/>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en.wikipedia.org/wiki/Stanley_Kubrick"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en.wikipedia.org/wiki/Dr._Strangelov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search-proquest-com.rlib.pace.edu/abicomplete/indexinglinkhandler/sng/au/Bond,+Shannon/$N?accountid=13044"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Capital Structure and </a:t>
            </a:r>
            <a:r>
              <a:rPr lang="en-US" dirty="0" err="1"/>
              <a:t>competitiON</a:t>
            </a:r>
            <a:endParaRPr lang="en-US" dirty="0"/>
          </a:p>
        </p:txBody>
      </p:sp>
      <p:sp>
        <p:nvSpPr>
          <p:cNvPr id="3" name="Subtitle 2"/>
          <p:cNvSpPr>
            <a:spLocks noGrp="1"/>
          </p:cNvSpPr>
          <p:nvPr>
            <p:ph type="subTitle" idx="1"/>
          </p:nvPr>
        </p:nvSpPr>
        <p:spPr/>
        <p:txBody>
          <a:bodyPr>
            <a:normAutofit fontScale="92500" lnSpcReduction="10000"/>
          </a:bodyPr>
          <a:lstStyle/>
          <a:p>
            <a:r>
              <a:rPr lang="en-US" dirty="0"/>
              <a:t>P.V. Viswanath</a:t>
            </a:r>
          </a:p>
          <a:p>
            <a:r>
              <a:rPr lang="en-US" dirty="0"/>
              <a:t>MBA 673, </a:t>
            </a:r>
            <a:r>
              <a:rPr lang="en-US" dirty="0">
                <a:solidFill>
                  <a:schemeClr val="tx2"/>
                </a:solidFill>
                <a:latin typeface="Tahoma" pitchFamily="34" charset="0"/>
              </a:rPr>
              <a:t>Financial Theory  and Strategic Decision-Making</a:t>
            </a:r>
          </a:p>
          <a:p>
            <a:endParaRPr lang="en-US" dirty="0"/>
          </a:p>
        </p:txBody>
      </p:sp>
    </p:spTree>
    <p:extLst>
      <p:ext uri="{BB962C8B-B14F-4D97-AF65-F5344CB8AC3E}">
        <p14:creationId xmlns:p14="http://schemas.microsoft.com/office/powerpoint/2010/main" val="3890952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4"/>
          <p:cNvSpPr>
            <a:spLocks noGrp="1" noChangeArrowheads="1"/>
          </p:cNvSpPr>
          <p:nvPr>
            <p:ph type="title"/>
          </p:nvPr>
        </p:nvSpPr>
        <p:spPr/>
        <p:txBody>
          <a:bodyPr/>
          <a:lstStyle/>
          <a:p>
            <a:pPr eaLnBrk="1" hangingPunct="1"/>
            <a:r>
              <a:rPr lang="en-US" altLang="en-US" dirty="0"/>
              <a:t>Example 4: Making Deals</a:t>
            </a:r>
            <a:endParaRPr lang="en-US" altLang="en-US" sz="2200" dirty="0"/>
          </a:p>
        </p:txBody>
      </p:sp>
      <p:graphicFrame>
        <p:nvGraphicFramePr>
          <p:cNvPr id="27768" name="Group 120"/>
          <p:cNvGraphicFramePr>
            <a:graphicFrameLocks noGrp="1"/>
          </p:cNvGraphicFramePr>
          <p:nvPr>
            <p:ph idx="1"/>
            <p:extLst>
              <p:ext uri="{D42A27DB-BD31-4B8C-83A1-F6EECF244321}">
                <p14:modId xmlns:p14="http://schemas.microsoft.com/office/powerpoint/2010/main" val="2853099636"/>
              </p:ext>
            </p:extLst>
          </p:nvPr>
        </p:nvGraphicFramePr>
        <p:xfrm>
          <a:off x="1981200" y="1981200"/>
          <a:ext cx="8229600" cy="3886201"/>
        </p:xfrm>
        <a:graphic>
          <a:graphicData uri="http://schemas.openxmlformats.org/drawingml/2006/table">
            <a:tbl>
              <a:tblPr/>
              <a:tblGrid>
                <a:gridCol w="1681163">
                  <a:extLst>
                    <a:ext uri="{9D8B030D-6E8A-4147-A177-3AD203B41FA5}">
                      <a16:colId xmlns:a16="http://schemas.microsoft.com/office/drawing/2014/main" val="20000"/>
                    </a:ext>
                  </a:extLst>
                </a:gridCol>
                <a:gridCol w="2052637">
                  <a:extLst>
                    <a:ext uri="{9D8B030D-6E8A-4147-A177-3AD203B41FA5}">
                      <a16:colId xmlns:a16="http://schemas.microsoft.com/office/drawing/2014/main" val="20001"/>
                    </a:ext>
                  </a:extLst>
                </a:gridCol>
                <a:gridCol w="220980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10001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Director’s options</a:t>
                      </a: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10017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Yes</a:t>
                      </a: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No</a:t>
                      </a: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84238">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Movie Star’s Options</a:t>
                      </a:r>
                      <a:endParaRPr kumimoji="0" lang="en-US" sz="2400" b="0" i="0" u="none" strike="noStrike" cap="none" normalizeH="0" baseline="0" dirty="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Yes</a:t>
                      </a:r>
                      <a:endParaRPr kumimoji="0" lang="en-US" sz="2400" b="0" i="0" u="none" strike="noStrike" cap="none" normalizeH="0" baseline="0" dirty="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50 , 50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0 , 0</a:t>
                      </a: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00125">
                <a:tc vMerge="1">
                  <a:txBody>
                    <a:bodyPr/>
                    <a:lstStyle/>
                    <a:p>
                      <a:endParaRPr lang="en-US"/>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No</a:t>
                      </a:r>
                      <a:endParaRPr kumimoji="0" lang="en-US" sz="2400" b="0" i="0" u="none" strike="noStrike" cap="none" normalizeH="0" baseline="0" dirty="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0 , 0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0 , 0</a:t>
                      </a:r>
                    </a:p>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7758" name="Rectangle 110"/>
          <p:cNvSpPr>
            <a:spLocks noChangeArrowheads="1"/>
          </p:cNvSpPr>
          <p:nvPr/>
        </p:nvSpPr>
        <p:spPr bwMode="auto">
          <a:xfrm>
            <a:off x="2882900" y="6019801"/>
            <a:ext cx="58352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0">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400" dirty="0"/>
              <a:t>Is there more than one Nash equilibrium?</a:t>
            </a:r>
          </a:p>
        </p:txBody>
      </p:sp>
    </p:spTree>
    <p:extLst>
      <p:ext uri="{BB962C8B-B14F-4D97-AF65-F5344CB8AC3E}">
        <p14:creationId xmlns:p14="http://schemas.microsoft.com/office/powerpoint/2010/main" val="7502667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758"/>
                                        </p:tgtEl>
                                        <p:attrNameLst>
                                          <p:attrName>style.visibility</p:attrName>
                                        </p:attrNameLst>
                                      </p:cBhvr>
                                      <p:to>
                                        <p:strVal val="visible"/>
                                      </p:to>
                                    </p:set>
                                    <p:animEffect transition="in" filter="wipe(down)">
                                      <p:cBhvr>
                                        <p:cTn id="7" dur="500"/>
                                        <p:tgtEl>
                                          <p:spTgt spid="277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4"/>
          <p:cNvSpPr>
            <a:spLocks noGrp="1" noChangeArrowheads="1"/>
          </p:cNvSpPr>
          <p:nvPr>
            <p:ph type="title"/>
          </p:nvPr>
        </p:nvSpPr>
        <p:spPr/>
        <p:txBody>
          <a:bodyPr/>
          <a:lstStyle/>
          <a:p>
            <a:pPr eaLnBrk="1" hangingPunct="1"/>
            <a:r>
              <a:rPr lang="en-US" altLang="en-US" dirty="0"/>
              <a:t>Example 4: video systems</a:t>
            </a:r>
            <a:endParaRPr lang="en-US" altLang="en-US" sz="2200" dirty="0"/>
          </a:p>
        </p:txBody>
      </p:sp>
      <p:graphicFrame>
        <p:nvGraphicFramePr>
          <p:cNvPr id="27768" name="Group 120"/>
          <p:cNvGraphicFramePr>
            <a:graphicFrameLocks noGrp="1"/>
          </p:cNvGraphicFramePr>
          <p:nvPr>
            <p:ph idx="1"/>
            <p:extLst>
              <p:ext uri="{D42A27DB-BD31-4B8C-83A1-F6EECF244321}">
                <p14:modId xmlns:p14="http://schemas.microsoft.com/office/powerpoint/2010/main" val="3605623499"/>
              </p:ext>
            </p:extLst>
          </p:nvPr>
        </p:nvGraphicFramePr>
        <p:xfrm>
          <a:off x="1981200" y="1981200"/>
          <a:ext cx="8229600" cy="3886201"/>
        </p:xfrm>
        <a:graphic>
          <a:graphicData uri="http://schemas.openxmlformats.org/drawingml/2006/table">
            <a:tbl>
              <a:tblPr/>
              <a:tblGrid>
                <a:gridCol w="1681163">
                  <a:extLst>
                    <a:ext uri="{9D8B030D-6E8A-4147-A177-3AD203B41FA5}">
                      <a16:colId xmlns:a16="http://schemas.microsoft.com/office/drawing/2014/main" val="20000"/>
                    </a:ext>
                  </a:extLst>
                </a:gridCol>
                <a:gridCol w="2052637">
                  <a:extLst>
                    <a:ext uri="{9D8B030D-6E8A-4147-A177-3AD203B41FA5}">
                      <a16:colId xmlns:a16="http://schemas.microsoft.com/office/drawing/2014/main" val="20001"/>
                    </a:ext>
                  </a:extLst>
                </a:gridCol>
                <a:gridCol w="220980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10001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Firm 2’s options</a:t>
                      </a: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10017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Betamax</a:t>
                      </a: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VHS</a:t>
                      </a: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84238">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Firm 1’s Options</a:t>
                      </a:r>
                      <a:endParaRPr kumimoji="0" lang="en-US" sz="2400" b="0" i="0" u="none" strike="noStrike" cap="none" normalizeH="0" baseline="0" dirty="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Betamax</a:t>
                      </a:r>
                      <a:endParaRPr kumimoji="0" lang="en-US" sz="2400" b="0" i="0" u="none" strike="noStrike" cap="none" normalizeH="0" baseline="0" dirty="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50 , 50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0 , 0</a:t>
                      </a: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00125">
                <a:tc vMerge="1">
                  <a:txBody>
                    <a:bodyPr/>
                    <a:lstStyle/>
                    <a:p>
                      <a:endParaRPr lang="en-US"/>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VHS</a:t>
                      </a:r>
                      <a:endParaRPr kumimoji="0" lang="en-US" sz="2400" b="0" i="0" u="none" strike="noStrike" cap="none" normalizeH="0" baseline="0" dirty="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0 , 0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40 , 40</a:t>
                      </a:r>
                    </a:p>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7758" name="Rectangle 110"/>
          <p:cNvSpPr>
            <a:spLocks noChangeArrowheads="1"/>
          </p:cNvSpPr>
          <p:nvPr/>
        </p:nvSpPr>
        <p:spPr bwMode="auto">
          <a:xfrm>
            <a:off x="3178374" y="6019801"/>
            <a:ext cx="58352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0">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400" dirty="0"/>
              <a:t>Is there more than one Nash equilibrium?</a:t>
            </a:r>
          </a:p>
        </p:txBody>
      </p:sp>
    </p:spTree>
    <p:extLst>
      <p:ext uri="{BB962C8B-B14F-4D97-AF65-F5344CB8AC3E}">
        <p14:creationId xmlns:p14="http://schemas.microsoft.com/office/powerpoint/2010/main" val="19155836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758"/>
                                        </p:tgtEl>
                                        <p:attrNameLst>
                                          <p:attrName>style.visibility</p:attrName>
                                        </p:attrNameLst>
                                      </p:cBhvr>
                                      <p:to>
                                        <p:strVal val="visible"/>
                                      </p:to>
                                    </p:set>
                                    <p:animEffect transition="in" filter="wipe(down)">
                                      <p:cBhvr>
                                        <p:cTn id="7" dur="500"/>
                                        <p:tgtEl>
                                          <p:spTgt spid="277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Commitment games</a:t>
            </a:r>
          </a:p>
        </p:txBody>
      </p:sp>
      <p:sp>
        <p:nvSpPr>
          <p:cNvPr id="3" name="Content Placeholder 2"/>
          <p:cNvSpPr>
            <a:spLocks noGrp="1"/>
          </p:cNvSpPr>
          <p:nvPr>
            <p:ph idx="1"/>
          </p:nvPr>
        </p:nvSpPr>
        <p:spPr/>
        <p:txBody>
          <a:bodyPr/>
          <a:lstStyle/>
          <a:p>
            <a:r>
              <a:rPr lang="en-US" dirty="0"/>
              <a:t>We will now look at some games and examine the role of involvement, commitment, and other devices in the resolution of uncertainty in these games.</a:t>
            </a:r>
          </a:p>
        </p:txBody>
      </p:sp>
    </p:spTree>
    <p:extLst>
      <p:ext uri="{BB962C8B-B14F-4D97-AF65-F5344CB8AC3E}">
        <p14:creationId xmlns:p14="http://schemas.microsoft.com/office/powerpoint/2010/main" val="381832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0" y="406400"/>
            <a:ext cx="10566400" cy="533400"/>
          </a:xfrm>
        </p:spPr>
        <p:txBody>
          <a:bodyPr>
            <a:normAutofit fontScale="90000"/>
          </a:bodyPr>
          <a:lstStyle/>
          <a:p>
            <a:r>
              <a:rPr lang="en-US" dirty="0"/>
              <a:t>Involvement, Commitment and Strategy</a:t>
            </a:r>
          </a:p>
        </p:txBody>
      </p:sp>
      <p:sp>
        <p:nvSpPr>
          <p:cNvPr id="3" name="Content Placeholder 2"/>
          <p:cNvSpPr>
            <a:spLocks noGrp="1"/>
          </p:cNvSpPr>
          <p:nvPr>
            <p:ph idx="1"/>
          </p:nvPr>
        </p:nvSpPr>
        <p:spPr>
          <a:xfrm>
            <a:off x="2216150" y="1073150"/>
            <a:ext cx="7772400" cy="533400"/>
          </a:xfrm>
        </p:spPr>
        <p:txBody>
          <a:bodyPr/>
          <a:lstStyle/>
          <a:p>
            <a:r>
              <a:rPr lang="en-US" dirty="0"/>
              <a:t>Consider the following chicken game:</a:t>
            </a:r>
          </a:p>
        </p:txBody>
      </p:sp>
      <p:graphicFrame>
        <p:nvGraphicFramePr>
          <p:cNvPr id="4" name="Table 3"/>
          <p:cNvGraphicFramePr>
            <a:graphicFrameLocks noGrp="1"/>
          </p:cNvGraphicFramePr>
          <p:nvPr>
            <p:extLst>
              <p:ext uri="{D42A27DB-BD31-4B8C-83A1-F6EECF244321}">
                <p14:modId xmlns:p14="http://schemas.microsoft.com/office/powerpoint/2010/main" val="3512219174"/>
              </p:ext>
            </p:extLst>
          </p:nvPr>
        </p:nvGraphicFramePr>
        <p:xfrm>
          <a:off x="3333750" y="1739900"/>
          <a:ext cx="5372100" cy="1483360"/>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20000"/>
                    </a:ext>
                  </a:extLst>
                </a:gridCol>
                <a:gridCol w="1189383">
                  <a:extLst>
                    <a:ext uri="{9D8B030D-6E8A-4147-A177-3AD203B41FA5}">
                      <a16:colId xmlns:a16="http://schemas.microsoft.com/office/drawing/2014/main" val="20001"/>
                    </a:ext>
                  </a:extLst>
                </a:gridCol>
                <a:gridCol w="1479274">
                  <a:extLst>
                    <a:ext uri="{9D8B030D-6E8A-4147-A177-3AD203B41FA5}">
                      <a16:colId xmlns:a16="http://schemas.microsoft.com/office/drawing/2014/main" val="20002"/>
                    </a:ext>
                  </a:extLst>
                </a:gridCol>
                <a:gridCol w="1712843">
                  <a:extLst>
                    <a:ext uri="{9D8B030D-6E8A-4147-A177-3AD203B41FA5}">
                      <a16:colId xmlns:a16="http://schemas.microsoft.com/office/drawing/2014/main" val="20003"/>
                    </a:ext>
                  </a:extLst>
                </a:gridCol>
              </a:tblGrid>
              <a:tr h="370840">
                <a:tc>
                  <a:txBody>
                    <a:bodyPr/>
                    <a:lstStyle/>
                    <a:p>
                      <a:endParaRPr lang="en-US" dirty="0"/>
                    </a:p>
                  </a:txBody>
                  <a:tcPr/>
                </a:tc>
                <a:tc gridSpan="3">
                  <a:txBody>
                    <a:bodyPr/>
                    <a:lstStyle/>
                    <a:p>
                      <a:pPr algn="ctr"/>
                      <a:r>
                        <a:rPr lang="en-US" dirty="0">
                          <a:solidFill>
                            <a:schemeClr val="accent4"/>
                          </a:solidFill>
                        </a:rPr>
                        <a:t>Manny</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rowSpan="3">
                  <a:txBody>
                    <a:bodyPr/>
                    <a:lstStyle/>
                    <a:p>
                      <a:r>
                        <a:rPr lang="en-US" b="1" dirty="0">
                          <a:solidFill>
                            <a:schemeClr val="accent4"/>
                          </a:solidFill>
                        </a:rPr>
                        <a:t>Danny</a:t>
                      </a:r>
                    </a:p>
                  </a:txBody>
                  <a:tcPr anchor="ctr"/>
                </a:tc>
                <a:tc>
                  <a:txBody>
                    <a:bodyPr/>
                    <a:lstStyle/>
                    <a:p>
                      <a:endParaRPr lang="en-US" dirty="0"/>
                    </a:p>
                  </a:txBody>
                  <a:tcPr/>
                </a:tc>
                <a:tc>
                  <a:txBody>
                    <a:bodyPr/>
                    <a:lstStyle/>
                    <a:p>
                      <a:r>
                        <a:rPr lang="en-US" dirty="0"/>
                        <a:t>Swerve</a:t>
                      </a:r>
                    </a:p>
                  </a:txBody>
                  <a:tcPr/>
                </a:tc>
                <a:tc>
                  <a:txBody>
                    <a:bodyPr/>
                    <a:lstStyle/>
                    <a:p>
                      <a:r>
                        <a:rPr lang="en-US" dirty="0"/>
                        <a:t>Straight</a:t>
                      </a:r>
                    </a:p>
                  </a:txBody>
                  <a:tcPr/>
                </a:tc>
                <a:extLst>
                  <a:ext uri="{0D108BD9-81ED-4DB2-BD59-A6C34878D82A}">
                    <a16:rowId xmlns:a16="http://schemas.microsoft.com/office/drawing/2014/main" val="10001"/>
                  </a:ext>
                </a:extLst>
              </a:tr>
              <a:tr h="370840">
                <a:tc vMerge="1">
                  <a:txBody>
                    <a:bodyPr/>
                    <a:lstStyle/>
                    <a:p>
                      <a:endParaRPr lang="en-US" dirty="0"/>
                    </a:p>
                  </a:txBody>
                  <a:tcPr/>
                </a:tc>
                <a:tc>
                  <a:txBody>
                    <a:bodyPr/>
                    <a:lstStyle/>
                    <a:p>
                      <a:r>
                        <a:rPr lang="en-US" dirty="0"/>
                        <a:t>Swerve</a:t>
                      </a:r>
                    </a:p>
                  </a:txBody>
                  <a:tcPr/>
                </a:tc>
                <a:tc>
                  <a:txBody>
                    <a:bodyPr/>
                    <a:lstStyle/>
                    <a:p>
                      <a:r>
                        <a:rPr lang="en-US" dirty="0"/>
                        <a:t>Tie, Tie</a:t>
                      </a:r>
                    </a:p>
                  </a:txBody>
                  <a:tcPr/>
                </a:tc>
                <a:tc>
                  <a:txBody>
                    <a:bodyPr/>
                    <a:lstStyle/>
                    <a:p>
                      <a:r>
                        <a:rPr lang="en-US" dirty="0"/>
                        <a:t>Lose, Win</a:t>
                      </a:r>
                    </a:p>
                  </a:txBody>
                  <a:tcPr/>
                </a:tc>
                <a:extLst>
                  <a:ext uri="{0D108BD9-81ED-4DB2-BD59-A6C34878D82A}">
                    <a16:rowId xmlns:a16="http://schemas.microsoft.com/office/drawing/2014/main" val="10002"/>
                  </a:ext>
                </a:extLst>
              </a:tr>
              <a:tr h="370840">
                <a:tc vMerge="1">
                  <a:txBody>
                    <a:bodyPr/>
                    <a:lstStyle/>
                    <a:p>
                      <a:endParaRPr lang="en-US" dirty="0"/>
                    </a:p>
                  </a:txBody>
                  <a:tcPr/>
                </a:tc>
                <a:tc>
                  <a:txBody>
                    <a:bodyPr/>
                    <a:lstStyle/>
                    <a:p>
                      <a:r>
                        <a:rPr lang="en-US" dirty="0"/>
                        <a:t>Straight</a:t>
                      </a:r>
                    </a:p>
                  </a:txBody>
                  <a:tcPr/>
                </a:tc>
                <a:tc>
                  <a:txBody>
                    <a:bodyPr/>
                    <a:lstStyle/>
                    <a:p>
                      <a:r>
                        <a:rPr lang="en-US" dirty="0"/>
                        <a:t>Win, Lose</a:t>
                      </a:r>
                    </a:p>
                  </a:txBody>
                  <a:tcPr/>
                </a:tc>
                <a:tc>
                  <a:txBody>
                    <a:bodyPr/>
                    <a:lstStyle/>
                    <a:p>
                      <a:r>
                        <a:rPr lang="en-US" dirty="0"/>
                        <a:t>Crash,</a:t>
                      </a:r>
                      <a:r>
                        <a:rPr lang="en-US" baseline="0" dirty="0"/>
                        <a:t> Crash</a:t>
                      </a:r>
                      <a:endParaRPr lang="en-US" dirty="0"/>
                    </a:p>
                  </a:txBody>
                  <a:tcPr/>
                </a:tc>
                <a:extLst>
                  <a:ext uri="{0D108BD9-81ED-4DB2-BD59-A6C34878D82A}">
                    <a16:rowId xmlns:a16="http://schemas.microsoft.com/office/drawing/2014/main" val="10003"/>
                  </a:ext>
                </a:extLst>
              </a:tr>
            </a:tbl>
          </a:graphicData>
        </a:graphic>
      </p:graphicFrame>
      <p:sp>
        <p:nvSpPr>
          <p:cNvPr id="9" name="Content Placeholder 2"/>
          <p:cNvSpPr txBox="1">
            <a:spLocks/>
          </p:cNvSpPr>
          <p:nvPr/>
        </p:nvSpPr>
        <p:spPr bwMode="auto">
          <a:xfrm>
            <a:off x="977900" y="3388360"/>
            <a:ext cx="10248900" cy="3164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62500" lnSpcReduction="20000"/>
          </a:bodyPr>
          <a:lstStyle>
            <a:lvl1pPr marL="342900" indent="-342900" algn="l" rtl="0" eaLnBrk="0" fontAlgn="base" hangingPunct="0">
              <a:spcBef>
                <a:spcPct val="20000"/>
              </a:spcBef>
              <a:spcAft>
                <a:spcPct val="0"/>
              </a:spcAft>
              <a:buSzPct val="90000"/>
              <a:buBlip>
                <a:blip r:embed="rId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4"/>
              </a:buBlip>
              <a:defRPr sz="2800">
                <a:solidFill>
                  <a:schemeClr val="tx1"/>
                </a:solidFill>
                <a:latin typeface="+mn-lt"/>
              </a:defRPr>
            </a:lvl2pPr>
            <a:lvl3pPr marL="1143000" indent="-228600" algn="l" rtl="0" eaLnBrk="0" fontAlgn="base" hangingPunct="0">
              <a:spcBef>
                <a:spcPct val="20000"/>
              </a:spcBef>
              <a:spcAft>
                <a:spcPct val="0"/>
              </a:spcAft>
              <a:buSzPct val="70000"/>
              <a:buBlip>
                <a:blip r:embed="rId5"/>
              </a:buBlip>
              <a:defRPr sz="2400">
                <a:solidFill>
                  <a:schemeClr val="tx1"/>
                </a:solidFill>
                <a:latin typeface="+mn-lt"/>
              </a:defRPr>
            </a:lvl3pPr>
            <a:lvl4pPr marL="1600200" indent="-228600" algn="l" rtl="0" eaLnBrk="0" fontAlgn="base" hangingPunct="0">
              <a:spcBef>
                <a:spcPct val="20000"/>
              </a:spcBef>
              <a:spcAft>
                <a:spcPct val="0"/>
              </a:spcAft>
              <a:buSzPct val="70000"/>
              <a:buBlip>
                <a:blip r:embed="rId6"/>
              </a:buBlip>
              <a:defRPr sz="2000">
                <a:solidFill>
                  <a:schemeClr val="tx1"/>
                </a:solidFill>
                <a:latin typeface="+mn-lt"/>
              </a:defRPr>
            </a:lvl4pPr>
            <a:lvl5pPr marL="2057400" indent="-228600" algn="l" rtl="0" eaLnBrk="0" fontAlgn="base" hangingPunct="0">
              <a:spcBef>
                <a:spcPct val="20000"/>
              </a:spcBef>
              <a:spcAft>
                <a:spcPct val="0"/>
              </a:spcAft>
              <a:buSzPct val="70000"/>
              <a:buBlip>
                <a:blip r:embed="rId7"/>
              </a:buBlip>
              <a:defRPr sz="2000">
                <a:solidFill>
                  <a:schemeClr val="tx1"/>
                </a:solidFill>
                <a:latin typeface="+mn-lt"/>
              </a:defRPr>
            </a:lvl5pPr>
            <a:lvl6pPr marL="2514600" indent="-228600" algn="l" rtl="0" fontAlgn="base">
              <a:spcBef>
                <a:spcPct val="20000"/>
              </a:spcBef>
              <a:spcAft>
                <a:spcPct val="0"/>
              </a:spcAft>
              <a:buSzPct val="70000"/>
              <a:buBlip>
                <a:blip r:embed="rId7"/>
              </a:buBlip>
              <a:defRPr sz="2000">
                <a:solidFill>
                  <a:schemeClr val="tx1"/>
                </a:solidFill>
                <a:latin typeface="+mn-lt"/>
              </a:defRPr>
            </a:lvl6pPr>
            <a:lvl7pPr marL="2971800" indent="-228600" algn="l" rtl="0" fontAlgn="base">
              <a:spcBef>
                <a:spcPct val="20000"/>
              </a:spcBef>
              <a:spcAft>
                <a:spcPct val="0"/>
              </a:spcAft>
              <a:buSzPct val="70000"/>
              <a:buBlip>
                <a:blip r:embed="rId7"/>
              </a:buBlip>
              <a:defRPr sz="2000">
                <a:solidFill>
                  <a:schemeClr val="tx1"/>
                </a:solidFill>
                <a:latin typeface="+mn-lt"/>
              </a:defRPr>
            </a:lvl7pPr>
            <a:lvl8pPr marL="3429000" indent="-228600" algn="l" rtl="0" fontAlgn="base">
              <a:spcBef>
                <a:spcPct val="20000"/>
              </a:spcBef>
              <a:spcAft>
                <a:spcPct val="0"/>
              </a:spcAft>
              <a:buSzPct val="70000"/>
              <a:buBlip>
                <a:blip r:embed="rId7"/>
              </a:buBlip>
              <a:defRPr sz="2000">
                <a:solidFill>
                  <a:schemeClr val="tx1"/>
                </a:solidFill>
                <a:latin typeface="+mn-lt"/>
              </a:defRPr>
            </a:lvl8pPr>
            <a:lvl9pPr marL="3886200" indent="-228600" algn="l" rtl="0" fontAlgn="base">
              <a:spcBef>
                <a:spcPct val="20000"/>
              </a:spcBef>
              <a:spcAft>
                <a:spcPct val="0"/>
              </a:spcAft>
              <a:buSzPct val="70000"/>
              <a:buBlip>
                <a:blip r:embed="rId7"/>
              </a:buBlip>
              <a:defRPr sz="2000">
                <a:solidFill>
                  <a:schemeClr val="tx1"/>
                </a:solidFill>
                <a:latin typeface="+mn-lt"/>
              </a:defRPr>
            </a:lvl9pPr>
          </a:lstStyle>
          <a:p>
            <a:r>
              <a:rPr lang="en-US" dirty="0"/>
              <a:t>Because the loss from swerving is so trivial compared to the crash that occurs if nobody swerves, the reasonable strategy would seem to be to swerve before a crash happens. Yet, knowing this, if one believes one's opponent to be reasonable, one may well decide not to swerve at all, in the belief that he will be reasonable and decide to swerve, leaving the other player the winner. </a:t>
            </a:r>
          </a:p>
          <a:p>
            <a:r>
              <a:rPr lang="en-US" dirty="0"/>
              <a:t>This game has no symmetric Nash equilibrium in pure strategies.  If Manny is going to swerve, then Danny should go straight.  If Manny is going to go straight, then Danny should swerve (assuming losing is better than crashing).</a:t>
            </a:r>
          </a:p>
          <a:p>
            <a:r>
              <a:rPr lang="en-US" dirty="0"/>
              <a:t>In other words, there is unresolvable uncertainty in this game, as currently stated.</a:t>
            </a:r>
          </a:p>
          <a:p>
            <a:r>
              <a:rPr lang="en-US" dirty="0"/>
              <a:t>How can the uncertainty be resolved?</a:t>
            </a:r>
          </a:p>
          <a:p>
            <a:endParaRPr lang="en-US" dirty="0"/>
          </a:p>
        </p:txBody>
      </p:sp>
    </p:spTree>
    <p:extLst>
      <p:ext uri="{BB962C8B-B14F-4D97-AF65-F5344CB8AC3E}">
        <p14:creationId xmlns:p14="http://schemas.microsoft.com/office/powerpoint/2010/main" val="2007843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04800"/>
            <a:ext cx="7772400" cy="533400"/>
          </a:xfrm>
        </p:spPr>
        <p:txBody>
          <a:bodyPr>
            <a:normAutofit fontScale="90000"/>
          </a:bodyPr>
          <a:lstStyle/>
          <a:p>
            <a:r>
              <a:rPr lang="en-US" dirty="0"/>
              <a:t>Commitment and Strategy</a:t>
            </a:r>
          </a:p>
        </p:txBody>
      </p:sp>
      <p:sp>
        <p:nvSpPr>
          <p:cNvPr id="3" name="Content Placeholder 2"/>
          <p:cNvSpPr>
            <a:spLocks noGrp="1"/>
          </p:cNvSpPr>
          <p:nvPr>
            <p:ph idx="1"/>
          </p:nvPr>
        </p:nvSpPr>
        <p:spPr>
          <a:xfrm>
            <a:off x="1317458" y="1232192"/>
            <a:ext cx="10226842" cy="4686007"/>
          </a:xfrm>
        </p:spPr>
        <p:txBody>
          <a:bodyPr>
            <a:normAutofit/>
          </a:bodyPr>
          <a:lstStyle/>
          <a:p>
            <a:r>
              <a:rPr lang="en-US" dirty="0"/>
              <a:t>One tactic in the game is for one party to signal their intentions convincingly before the game begins. For example, if one party, say Danny, were to ostentatiously disable their steering wheel just before the match, the other party would be compelled to swerve. </a:t>
            </a:r>
          </a:p>
          <a:p>
            <a:endParaRPr lang="en-US" dirty="0"/>
          </a:p>
          <a:p>
            <a:endParaRPr lang="en-US" dirty="0"/>
          </a:p>
          <a:p>
            <a:endParaRPr lang="en-US" dirty="0"/>
          </a:p>
          <a:p>
            <a:endParaRPr lang="en-US" dirty="0"/>
          </a:p>
          <a:p>
            <a:endParaRPr lang="en-US" dirty="0"/>
          </a:p>
          <a:p>
            <a:r>
              <a:rPr lang="en-US" dirty="0"/>
              <a:t>This shows that, in some circumstances, reducing one's own options can be a good strategy. </a:t>
            </a:r>
          </a:p>
        </p:txBody>
      </p:sp>
      <p:sp>
        <p:nvSpPr>
          <p:cNvPr id="4" name="TextBox 3"/>
          <p:cNvSpPr txBox="1"/>
          <p:nvPr/>
        </p:nvSpPr>
        <p:spPr>
          <a:xfrm>
            <a:off x="2362200" y="6348158"/>
            <a:ext cx="3429000" cy="369332"/>
          </a:xfrm>
          <a:prstGeom prst="rect">
            <a:avLst/>
          </a:prstGeom>
          <a:noFill/>
        </p:spPr>
        <p:txBody>
          <a:bodyPr wrap="square" rtlCol="0">
            <a:spAutoFit/>
          </a:bodyPr>
          <a:lstStyle/>
          <a:p>
            <a:r>
              <a:rPr lang="en-US" dirty="0"/>
              <a:t>Source: Wikipedia</a:t>
            </a:r>
          </a:p>
        </p:txBody>
      </p:sp>
      <p:graphicFrame>
        <p:nvGraphicFramePr>
          <p:cNvPr id="5" name="Table 4"/>
          <p:cNvGraphicFramePr>
            <a:graphicFrameLocks noGrp="1"/>
          </p:cNvGraphicFramePr>
          <p:nvPr>
            <p:extLst>
              <p:ext uri="{D42A27DB-BD31-4B8C-83A1-F6EECF244321}">
                <p14:modId xmlns:p14="http://schemas.microsoft.com/office/powerpoint/2010/main" val="4091719326"/>
              </p:ext>
            </p:extLst>
          </p:nvPr>
        </p:nvGraphicFramePr>
        <p:xfrm>
          <a:off x="3105150" y="2813195"/>
          <a:ext cx="5372100" cy="1524000"/>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20000"/>
                    </a:ext>
                  </a:extLst>
                </a:gridCol>
                <a:gridCol w="1189383">
                  <a:extLst>
                    <a:ext uri="{9D8B030D-6E8A-4147-A177-3AD203B41FA5}">
                      <a16:colId xmlns:a16="http://schemas.microsoft.com/office/drawing/2014/main" val="20001"/>
                    </a:ext>
                  </a:extLst>
                </a:gridCol>
                <a:gridCol w="1479274">
                  <a:extLst>
                    <a:ext uri="{9D8B030D-6E8A-4147-A177-3AD203B41FA5}">
                      <a16:colId xmlns:a16="http://schemas.microsoft.com/office/drawing/2014/main" val="20002"/>
                    </a:ext>
                  </a:extLst>
                </a:gridCol>
                <a:gridCol w="1712843">
                  <a:extLst>
                    <a:ext uri="{9D8B030D-6E8A-4147-A177-3AD203B41FA5}">
                      <a16:colId xmlns:a16="http://schemas.microsoft.com/office/drawing/2014/main" val="20003"/>
                    </a:ext>
                  </a:extLst>
                </a:gridCol>
              </a:tblGrid>
              <a:tr h="508000">
                <a:tc>
                  <a:txBody>
                    <a:bodyPr/>
                    <a:lstStyle/>
                    <a:p>
                      <a:endParaRPr lang="en-US" dirty="0"/>
                    </a:p>
                  </a:txBody>
                  <a:tcPr/>
                </a:tc>
                <a:tc gridSpan="3">
                  <a:txBody>
                    <a:bodyPr/>
                    <a:lstStyle/>
                    <a:p>
                      <a:pPr algn="ctr"/>
                      <a:r>
                        <a:rPr lang="en-US" dirty="0">
                          <a:solidFill>
                            <a:schemeClr val="accent4"/>
                          </a:solidFill>
                        </a:rPr>
                        <a:t>Manny</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508000">
                <a:tc rowSpan="2">
                  <a:txBody>
                    <a:bodyPr/>
                    <a:lstStyle/>
                    <a:p>
                      <a:r>
                        <a:rPr lang="en-US" b="1" dirty="0">
                          <a:solidFill>
                            <a:schemeClr val="accent4"/>
                          </a:solidFill>
                        </a:rPr>
                        <a:t>Danny</a:t>
                      </a:r>
                    </a:p>
                  </a:txBody>
                  <a:tcPr anchor="ctr"/>
                </a:tc>
                <a:tc>
                  <a:txBody>
                    <a:bodyPr/>
                    <a:lstStyle/>
                    <a:p>
                      <a:endParaRPr lang="en-US" dirty="0"/>
                    </a:p>
                  </a:txBody>
                  <a:tcPr/>
                </a:tc>
                <a:tc>
                  <a:txBody>
                    <a:bodyPr/>
                    <a:lstStyle/>
                    <a:p>
                      <a:r>
                        <a:rPr lang="en-US" dirty="0"/>
                        <a:t>Swerve</a:t>
                      </a:r>
                    </a:p>
                  </a:txBody>
                  <a:tcPr/>
                </a:tc>
                <a:tc>
                  <a:txBody>
                    <a:bodyPr/>
                    <a:lstStyle/>
                    <a:p>
                      <a:r>
                        <a:rPr lang="en-US" dirty="0"/>
                        <a:t>Straight</a:t>
                      </a:r>
                    </a:p>
                  </a:txBody>
                  <a:tcPr/>
                </a:tc>
                <a:extLst>
                  <a:ext uri="{0D108BD9-81ED-4DB2-BD59-A6C34878D82A}">
                    <a16:rowId xmlns:a16="http://schemas.microsoft.com/office/drawing/2014/main" val="10001"/>
                  </a:ext>
                </a:extLst>
              </a:tr>
              <a:tr h="508000">
                <a:tc vMerge="1">
                  <a:txBody>
                    <a:bodyPr/>
                    <a:lstStyle/>
                    <a:p>
                      <a:endParaRPr lang="en-US" dirty="0"/>
                    </a:p>
                  </a:txBody>
                  <a:tcPr/>
                </a:tc>
                <a:tc>
                  <a:txBody>
                    <a:bodyPr/>
                    <a:lstStyle/>
                    <a:p>
                      <a:r>
                        <a:rPr lang="en-US" dirty="0"/>
                        <a:t>Straight</a:t>
                      </a:r>
                    </a:p>
                  </a:txBody>
                  <a:tcPr/>
                </a:tc>
                <a:tc>
                  <a:txBody>
                    <a:bodyPr/>
                    <a:lstStyle/>
                    <a:p>
                      <a:r>
                        <a:rPr lang="en-US" dirty="0"/>
                        <a:t>Win, Lose</a:t>
                      </a:r>
                    </a:p>
                  </a:txBody>
                  <a:tcPr/>
                </a:tc>
                <a:tc>
                  <a:txBody>
                    <a:bodyPr/>
                    <a:lstStyle/>
                    <a:p>
                      <a:r>
                        <a:rPr lang="en-US" dirty="0"/>
                        <a:t>Crash,</a:t>
                      </a:r>
                      <a:r>
                        <a:rPr lang="en-US" baseline="0" dirty="0"/>
                        <a:t> Crash</a:t>
                      </a:r>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418391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500" y="596900"/>
            <a:ext cx="7772400" cy="533400"/>
          </a:xfrm>
        </p:spPr>
        <p:txBody>
          <a:bodyPr>
            <a:normAutofit fontScale="90000"/>
          </a:bodyPr>
          <a:lstStyle/>
          <a:p>
            <a:r>
              <a:rPr lang="en-US" dirty="0"/>
              <a:t>Commitment and Strategy</a:t>
            </a:r>
          </a:p>
        </p:txBody>
      </p:sp>
      <p:sp>
        <p:nvSpPr>
          <p:cNvPr id="3" name="Content Placeholder 2"/>
          <p:cNvSpPr>
            <a:spLocks noGrp="1"/>
          </p:cNvSpPr>
          <p:nvPr>
            <p:ph idx="1"/>
          </p:nvPr>
        </p:nvSpPr>
        <p:spPr>
          <a:xfrm>
            <a:off x="1126958" y="1993900"/>
            <a:ext cx="10226842" cy="4723590"/>
          </a:xfrm>
        </p:spPr>
        <p:txBody>
          <a:bodyPr>
            <a:normAutofit/>
          </a:bodyPr>
          <a:lstStyle/>
          <a:p>
            <a:r>
              <a:rPr lang="en-US" dirty="0"/>
              <a:t>One real-world example is a protester who handcuffs himself to an object, so that no threat can be made which would compel him to move (since he cannot move). </a:t>
            </a:r>
          </a:p>
          <a:p>
            <a:r>
              <a:rPr lang="en-US" dirty="0"/>
              <a:t>Another example, taken from fiction, is found in </a:t>
            </a:r>
            <a:r>
              <a:rPr lang="en-US" dirty="0">
                <a:hlinkClick r:id="rId3" tooltip="Stanley Kubrick"/>
              </a:rPr>
              <a:t>Stanley Kubrick</a:t>
            </a:r>
            <a:r>
              <a:rPr lang="en-US" dirty="0"/>
              <a:t>'s </a:t>
            </a:r>
            <a:r>
              <a:rPr lang="en-US" i="1" dirty="0">
                <a:hlinkClick r:id="rId4" tooltip="Dr. Strangelove"/>
              </a:rPr>
              <a:t>Dr. Strangelove</a:t>
            </a:r>
            <a:r>
              <a:rPr lang="en-US" dirty="0"/>
              <a:t>. In that film, the Russians sought to deter American attack by building a "doomsday machine," a device that would trigger world annihilation if Russia was hit by nuclear weapons or if any attempt were made to disarm it. However, the Russians failed to signal—they deployed their doomsday machine covertly.</a:t>
            </a:r>
          </a:p>
          <a:p>
            <a:r>
              <a:rPr lang="en-US" dirty="0"/>
              <a:t>Obviously, this will not elicit the desired response from the opponent, i.e. backing down.  Revelation of the signal is key.</a:t>
            </a:r>
          </a:p>
        </p:txBody>
      </p:sp>
      <p:sp>
        <p:nvSpPr>
          <p:cNvPr id="4" name="TextBox 3"/>
          <p:cNvSpPr txBox="1"/>
          <p:nvPr/>
        </p:nvSpPr>
        <p:spPr>
          <a:xfrm>
            <a:off x="2362200" y="6348158"/>
            <a:ext cx="3429000" cy="369332"/>
          </a:xfrm>
          <a:prstGeom prst="rect">
            <a:avLst/>
          </a:prstGeom>
          <a:noFill/>
        </p:spPr>
        <p:txBody>
          <a:bodyPr wrap="square" rtlCol="0">
            <a:spAutoFit/>
          </a:bodyPr>
          <a:lstStyle/>
          <a:p>
            <a:r>
              <a:rPr lang="en-US" dirty="0"/>
              <a:t>Source: Wikipedia</a:t>
            </a:r>
          </a:p>
        </p:txBody>
      </p:sp>
    </p:spTree>
    <p:extLst>
      <p:ext uri="{BB962C8B-B14F-4D97-AF65-F5344CB8AC3E}">
        <p14:creationId xmlns:p14="http://schemas.microsoft.com/office/powerpoint/2010/main" val="36904425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UBER </a:t>
            </a:r>
            <a:r>
              <a:rPr lang="en-US"/>
              <a:t>and commitment</a:t>
            </a:r>
          </a:p>
        </p:txBody>
      </p:sp>
      <p:sp>
        <p:nvSpPr>
          <p:cNvPr id="3" name="Content Placeholder 2"/>
          <p:cNvSpPr>
            <a:spLocks noGrp="1"/>
          </p:cNvSpPr>
          <p:nvPr>
            <p:ph idx="1"/>
          </p:nvPr>
        </p:nvSpPr>
        <p:spPr/>
        <p:txBody>
          <a:bodyPr/>
          <a:lstStyle/>
          <a:p>
            <a:r>
              <a:rPr lang="en-US"/>
              <a:t>Uber aims to maintain heavy spending to keep rivals at bay</a:t>
            </a:r>
            <a:endParaRPr lang="en-US" b="1"/>
          </a:p>
          <a:p>
            <a:r>
              <a:rPr lang="en-US">
                <a:hlinkClick r:id="rId2" tooltip="Click to search for more items by this author"/>
              </a:rPr>
              <a:t>Bond, Shannon</a:t>
            </a:r>
            <a:r>
              <a:rPr lang="en-US" u="sng">
                <a:hlinkClick r:id="rId2" tooltip="Click to search for more items by this author"/>
              </a:rPr>
              <a:t>; </a:t>
            </a:r>
            <a:r>
              <a:rPr lang="en-US">
                <a:hlinkClick r:id="rId2" tooltip="Click to search for more items by this author"/>
              </a:rPr>
              <a:t>Bullock, Nicole</a:t>
            </a:r>
            <a:r>
              <a:rPr lang="en-US" u="sng">
                <a:hlinkClick r:id="rId2" tooltip="Click to search for more items by this author"/>
              </a:rPr>
              <a:t>; </a:t>
            </a:r>
            <a:r>
              <a:rPr lang="en-US">
                <a:hlinkClick r:id="rId2" tooltip="Click to search for more items by this author"/>
              </a:rPr>
              <a:t>Bradshaw, Tim</a:t>
            </a:r>
            <a:r>
              <a:rPr lang="en-US" u="sng">
                <a:hlinkClick r:id="rId2" tooltip="Click to search for more items by this author"/>
              </a:rPr>
              <a:t>.</a:t>
            </a:r>
            <a:r>
              <a:rPr lang="en-US" b="1">
                <a:hlinkClick r:id="rId2" tooltip="Click to search for more items by this author"/>
              </a:rPr>
              <a:t>FT.com</a:t>
            </a:r>
            <a:r>
              <a:rPr lang="en-US" b="1" u="sng">
                <a:hlinkClick r:id="rId2" tooltip="Click to search for more items by this author"/>
              </a:rPr>
              <a:t>; London</a:t>
            </a:r>
            <a:r>
              <a:rPr lang="en-US" u="sng">
                <a:hlinkClick r:id="rId2" tooltip="Click to search for more items by this author"/>
              </a:rPr>
              <a:t> (Apr 12, 2019).  Uber has spent most of the past two years overhauling its image as a highly aggressive company bent on destroying its rivals.</a:t>
            </a:r>
          </a:p>
          <a:p>
            <a:endParaRPr lang="en-US" dirty="0"/>
          </a:p>
        </p:txBody>
      </p:sp>
    </p:spTree>
    <p:extLst>
      <p:ext uri="{BB962C8B-B14F-4D97-AF65-F5344CB8AC3E}">
        <p14:creationId xmlns:p14="http://schemas.microsoft.com/office/powerpoint/2010/main" val="1552434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a:xfrm>
            <a:off x="2243456" y="360760"/>
            <a:ext cx="7772400" cy="762000"/>
          </a:xfrm>
        </p:spPr>
        <p:txBody>
          <a:bodyPr>
            <a:normAutofit fontScale="90000"/>
          </a:bodyPr>
          <a:lstStyle/>
          <a:p>
            <a:pPr eaLnBrk="1" hangingPunct="1"/>
            <a:r>
              <a:rPr lang="en-US" dirty="0"/>
              <a:t>Commitment vs. Involvement</a:t>
            </a:r>
          </a:p>
        </p:txBody>
      </p:sp>
      <p:sp>
        <p:nvSpPr>
          <p:cNvPr id="10245" name="Rectangle 3"/>
          <p:cNvSpPr>
            <a:spLocks noGrp="1" noChangeArrowheads="1"/>
          </p:cNvSpPr>
          <p:nvPr>
            <p:ph idx="1"/>
          </p:nvPr>
        </p:nvSpPr>
        <p:spPr>
          <a:xfrm>
            <a:off x="1828800" y="1295400"/>
            <a:ext cx="8686800" cy="4749800"/>
          </a:xfrm>
        </p:spPr>
        <p:txBody>
          <a:bodyPr>
            <a:normAutofit lnSpcReduction="10000"/>
          </a:bodyPr>
          <a:lstStyle/>
          <a:p>
            <a:pPr eaLnBrk="1" hangingPunct="1">
              <a:lnSpc>
                <a:spcPct val="90000"/>
              </a:lnSpc>
            </a:pPr>
            <a:r>
              <a:rPr lang="en-US" dirty="0"/>
              <a:t>Two firms considering market entry:</a:t>
            </a:r>
          </a:p>
          <a:p>
            <a:pPr lvl="1" eaLnBrk="1" hangingPunct="1">
              <a:lnSpc>
                <a:spcPct val="90000"/>
              </a:lnSpc>
            </a:pPr>
            <a:r>
              <a:rPr lang="en-US" dirty="0"/>
              <a:t>Market potential is $10 million NPV profits</a:t>
            </a:r>
          </a:p>
          <a:p>
            <a:pPr lvl="1" eaLnBrk="1" hangingPunct="1">
              <a:lnSpc>
                <a:spcPct val="90000"/>
              </a:lnSpc>
            </a:pPr>
            <a:r>
              <a:rPr lang="en-US" dirty="0"/>
              <a:t>Entry costs $7 million; if both enter, both firms lose.</a:t>
            </a:r>
          </a:p>
          <a:p>
            <a:pPr lvl="1" eaLnBrk="1" hangingPunct="1">
              <a:lnSpc>
                <a:spcPct val="90000"/>
              </a:lnSpc>
            </a:pPr>
            <a:endParaRPr lang="en-US" sz="4400" dirty="0"/>
          </a:p>
          <a:p>
            <a:pPr lvl="1" eaLnBrk="1" hangingPunct="1">
              <a:lnSpc>
                <a:spcPct val="90000"/>
              </a:lnSpc>
            </a:pPr>
            <a:endParaRPr lang="en-US" sz="4000" dirty="0"/>
          </a:p>
          <a:p>
            <a:pPr lvl="1" eaLnBrk="1" hangingPunct="1">
              <a:lnSpc>
                <a:spcPct val="90000"/>
              </a:lnSpc>
            </a:pPr>
            <a:endParaRPr lang="en-US" sz="2400" dirty="0"/>
          </a:p>
          <a:p>
            <a:pPr lvl="1" eaLnBrk="1" hangingPunct="1">
              <a:lnSpc>
                <a:spcPct val="90000"/>
              </a:lnSpc>
            </a:pPr>
            <a:endParaRPr lang="en-US" sz="2400" dirty="0"/>
          </a:p>
          <a:p>
            <a:pPr lvl="1" eaLnBrk="1" hangingPunct="1">
              <a:lnSpc>
                <a:spcPct val="90000"/>
              </a:lnSpc>
            </a:pPr>
            <a:endParaRPr lang="en-US" dirty="0"/>
          </a:p>
          <a:p>
            <a:pPr lvl="1" eaLnBrk="1" hangingPunct="1">
              <a:lnSpc>
                <a:spcPct val="90000"/>
              </a:lnSpc>
            </a:pPr>
            <a:endParaRPr lang="en-US" dirty="0"/>
          </a:p>
          <a:p>
            <a:pPr lvl="1" eaLnBrk="1" hangingPunct="1">
              <a:lnSpc>
                <a:spcPct val="90000"/>
              </a:lnSpc>
            </a:pPr>
            <a:r>
              <a:rPr lang="en-US" dirty="0"/>
              <a:t>It is in our best interest to stay out if we think that the other firm will enter.</a:t>
            </a:r>
          </a:p>
          <a:p>
            <a:pPr lvl="1" eaLnBrk="1" hangingPunct="1">
              <a:lnSpc>
                <a:spcPct val="90000"/>
              </a:lnSpc>
            </a:pPr>
            <a:r>
              <a:rPr lang="en-US" dirty="0"/>
              <a:t>So this is like the chicken game.</a:t>
            </a:r>
          </a:p>
        </p:txBody>
      </p:sp>
      <p:sp>
        <p:nvSpPr>
          <p:cNvPr id="10242" name="Date Placeholder 3"/>
          <p:cNvSpPr>
            <a:spLocks noGrp="1"/>
          </p:cNvSpPr>
          <p:nvPr>
            <p:ph type="dt" sz="half" idx="10"/>
          </p:nvPr>
        </p:nvSpPr>
        <p:spPr>
          <a:noFill/>
        </p:spPr>
        <p:txBody>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8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90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62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r>
              <a:rPr lang="en-US" sz="1000"/>
              <a:t>Mike Shor</a:t>
            </a:r>
          </a:p>
          <a:p>
            <a:pPr eaLnBrk="1" hangingPunct="1"/>
            <a:r>
              <a:rPr lang="en-US" sz="1000"/>
              <a:t>Game Theory &amp; Business Strategy</a:t>
            </a:r>
          </a:p>
        </p:txBody>
      </p:sp>
      <p:graphicFrame>
        <p:nvGraphicFramePr>
          <p:cNvPr id="974852" name="Group 4"/>
          <p:cNvGraphicFramePr>
            <a:graphicFrameLocks noGrp="1"/>
          </p:cNvGraphicFramePr>
          <p:nvPr>
            <p:extLst>
              <p:ext uri="{D42A27DB-BD31-4B8C-83A1-F6EECF244321}">
                <p14:modId xmlns:p14="http://schemas.microsoft.com/office/powerpoint/2010/main" val="603471300"/>
              </p:ext>
            </p:extLst>
          </p:nvPr>
        </p:nvGraphicFramePr>
        <p:xfrm>
          <a:off x="3413126" y="2790825"/>
          <a:ext cx="6054727" cy="1554426"/>
        </p:xfrm>
        <a:graphic>
          <a:graphicData uri="http://schemas.openxmlformats.org/drawingml/2006/table">
            <a:tbl>
              <a:tblPr/>
              <a:tblGrid>
                <a:gridCol w="208270">
                  <a:extLst>
                    <a:ext uri="{9D8B030D-6E8A-4147-A177-3AD203B41FA5}">
                      <a16:colId xmlns:a16="http://schemas.microsoft.com/office/drawing/2014/main" val="20000"/>
                    </a:ext>
                  </a:extLst>
                </a:gridCol>
                <a:gridCol w="1031821">
                  <a:extLst>
                    <a:ext uri="{9D8B030D-6E8A-4147-A177-3AD203B41FA5}">
                      <a16:colId xmlns:a16="http://schemas.microsoft.com/office/drawing/2014/main" val="20001"/>
                    </a:ext>
                  </a:extLst>
                </a:gridCol>
                <a:gridCol w="944513">
                  <a:extLst>
                    <a:ext uri="{9D8B030D-6E8A-4147-A177-3AD203B41FA5}">
                      <a16:colId xmlns:a16="http://schemas.microsoft.com/office/drawing/2014/main" val="20002"/>
                    </a:ext>
                  </a:extLst>
                </a:gridCol>
                <a:gridCol w="1935062">
                  <a:extLst>
                    <a:ext uri="{9D8B030D-6E8A-4147-A177-3AD203B41FA5}">
                      <a16:colId xmlns:a16="http://schemas.microsoft.com/office/drawing/2014/main" val="20003"/>
                    </a:ext>
                  </a:extLst>
                </a:gridCol>
                <a:gridCol w="1935061">
                  <a:extLst>
                    <a:ext uri="{9D8B030D-6E8A-4147-A177-3AD203B41FA5}">
                      <a16:colId xmlns:a16="http://schemas.microsoft.com/office/drawing/2014/main" val="20004"/>
                    </a:ext>
                  </a:extLst>
                </a:gridCol>
              </a:tblGrid>
              <a:tr h="518054">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endParaRPr kumimoji="0" lang="en-US" sz="2800" b="0" i="0" u="none" strike="noStrike" cap="none" normalizeH="0" baseline="0" dirty="0">
                        <a:ln>
                          <a:noFill/>
                        </a:ln>
                        <a:solidFill>
                          <a:schemeClr val="tx1"/>
                        </a:solidFill>
                        <a:effectLst/>
                        <a:latin typeface="Arial" charset="0"/>
                        <a:cs typeface="Arial" charset="0"/>
                      </a:endParaRPr>
                    </a:p>
                  </a:txBody>
                  <a:tcPr marL="91435" marR="91435" marT="45711" marB="45711" horzOverflow="overflow">
                    <a:lnL cap="flat">
                      <a:noFill/>
                    </a:lnL>
                    <a:lnR>
                      <a:noFill/>
                    </a:lnR>
                    <a:lnT cap="fla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endParaRPr kumimoji="0" lang="en-US" sz="2800" b="0" i="0" u="none" strike="noStrike" cap="none" normalizeH="0" baseline="0">
                        <a:ln>
                          <a:noFill/>
                        </a:ln>
                        <a:solidFill>
                          <a:schemeClr val="tx1"/>
                        </a:solidFill>
                        <a:effectLst/>
                        <a:latin typeface="Arial" charset="0"/>
                        <a:cs typeface="Arial" charset="0"/>
                      </a:endParaRPr>
                    </a:p>
                  </a:txBody>
                  <a:tcPr marL="91435" marR="91435" marT="45711" marB="45711" horzOverflow="overflow">
                    <a:lnL>
                      <a:noFill/>
                    </a:lnL>
                    <a:lnR>
                      <a:noFill/>
                    </a:lnR>
                    <a:lnT cap="fla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dirty="0">
                          <a:ln>
                            <a:noFill/>
                          </a:ln>
                          <a:solidFill>
                            <a:schemeClr val="folHlink"/>
                          </a:solidFill>
                          <a:effectLst/>
                          <a:latin typeface="Arial" charset="0"/>
                          <a:cs typeface="Arial" charset="0"/>
                        </a:rPr>
                        <a:t>In</a:t>
                      </a:r>
                    </a:p>
                  </a:txBody>
                  <a:tcPr marL="91435" marR="91435" marT="45711" marB="45711"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a:ln>
                            <a:noFill/>
                          </a:ln>
                          <a:solidFill>
                            <a:schemeClr val="folHlink"/>
                          </a:solidFill>
                          <a:effectLst/>
                          <a:latin typeface="Arial" charset="0"/>
                          <a:cs typeface="Arial" charset="0"/>
                        </a:rPr>
                        <a:t>Out</a:t>
                      </a:r>
                    </a:p>
                  </a:txBody>
                  <a:tcPr marL="91435" marR="91435" marT="45711" marB="45711" horzOverflow="overflow">
                    <a:lnL>
                      <a:noFill/>
                    </a:lnL>
                    <a:lnR cap="flat">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54">
                <a:tc rowSpan="2" gridSpan="2">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a:ln>
                            <a:noFill/>
                          </a:ln>
                          <a:solidFill>
                            <a:srgbClr val="000099"/>
                          </a:solidFill>
                          <a:effectLst/>
                          <a:latin typeface="Arial" charset="0"/>
                          <a:cs typeface="Arial" charset="0"/>
                        </a:rPr>
                        <a:t>Us</a:t>
                      </a:r>
                    </a:p>
                  </a:txBody>
                  <a:tcPr marL="91435" marR="91435" marT="45711" marB="45711" anchor="ctr" horzOverflow="overflow">
                    <a:lnL cap="flat">
                      <a:noFill/>
                    </a:lnL>
                    <a:lnR>
                      <a:noFill/>
                    </a:lnR>
                    <a:lnT>
                      <a:noFill/>
                    </a:lnT>
                    <a:lnB cap="flat">
                      <a:noFill/>
                    </a:lnB>
                    <a:lnTlToBr>
                      <a:noFill/>
                    </a:lnTlToBr>
                    <a:lnBlToTr>
                      <a:noFill/>
                    </a:lnBlToTr>
                    <a:noFill/>
                  </a:tcPr>
                </a:tc>
                <a:tc rowSpan="2"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a:ln>
                            <a:noFill/>
                          </a:ln>
                          <a:solidFill>
                            <a:srgbClr val="000099"/>
                          </a:solidFill>
                          <a:effectLst/>
                          <a:latin typeface="Arial" charset="0"/>
                          <a:cs typeface="Arial" charset="0"/>
                        </a:rPr>
                        <a:t>In</a:t>
                      </a:r>
                    </a:p>
                  </a:txBody>
                  <a:tcPr marL="91435" marR="91435" marT="45711" marB="45711" anchor="ct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a:ln>
                            <a:noFill/>
                          </a:ln>
                          <a:solidFill>
                            <a:srgbClr val="000099"/>
                          </a:solidFill>
                          <a:effectLst/>
                          <a:latin typeface="Courier New" pitchFamily="49" charset="0"/>
                          <a:cs typeface="Arial" charset="0"/>
                        </a:rPr>
                        <a:t> -2</a:t>
                      </a:r>
                      <a:r>
                        <a:rPr kumimoji="0" lang="en-US" sz="2800" b="1" i="0" u="none" strike="noStrike" cap="none" normalizeH="0" baseline="0">
                          <a:ln>
                            <a:noFill/>
                          </a:ln>
                          <a:solidFill>
                            <a:schemeClr val="tx1"/>
                          </a:solidFill>
                          <a:effectLst/>
                          <a:latin typeface="Courier New" pitchFamily="49" charset="0"/>
                          <a:cs typeface="Arial" charset="0"/>
                        </a:rPr>
                        <a:t> , </a:t>
                      </a:r>
                      <a:r>
                        <a:rPr kumimoji="0" lang="en-US" sz="2800" b="1" i="0" u="none" strike="noStrike" cap="none" normalizeH="0" baseline="0">
                          <a:ln>
                            <a:noFill/>
                          </a:ln>
                          <a:solidFill>
                            <a:schemeClr val="folHlink"/>
                          </a:solidFill>
                          <a:effectLst/>
                          <a:latin typeface="Courier New" pitchFamily="49" charset="0"/>
                          <a:cs typeface="Arial" charset="0"/>
                        </a:rPr>
                        <a:t>-2</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a:ln>
                            <a:noFill/>
                          </a:ln>
                          <a:solidFill>
                            <a:schemeClr val="tx1"/>
                          </a:solidFill>
                          <a:effectLst/>
                          <a:latin typeface="Courier New" pitchFamily="49" charset="0"/>
                          <a:cs typeface="Arial" charset="0"/>
                        </a:rPr>
                        <a:t>  </a:t>
                      </a:r>
                      <a:r>
                        <a:rPr kumimoji="0" lang="en-US" sz="2800" b="1" i="0" u="sng" strike="noStrike" cap="none" normalizeH="0" baseline="0">
                          <a:ln>
                            <a:noFill/>
                          </a:ln>
                          <a:solidFill>
                            <a:srgbClr val="000099"/>
                          </a:solidFill>
                          <a:effectLst/>
                          <a:latin typeface="Courier New" pitchFamily="49" charset="0"/>
                          <a:cs typeface="Arial" charset="0"/>
                        </a:rPr>
                        <a:t>3</a:t>
                      </a:r>
                      <a:r>
                        <a:rPr kumimoji="0" lang="en-US" sz="2800" b="1" i="0" u="none" strike="noStrike" cap="none" normalizeH="0" baseline="0">
                          <a:ln>
                            <a:noFill/>
                          </a:ln>
                          <a:solidFill>
                            <a:schemeClr val="tx1"/>
                          </a:solidFill>
                          <a:effectLst/>
                          <a:latin typeface="Courier New" pitchFamily="49" charset="0"/>
                          <a:cs typeface="Arial" charset="0"/>
                        </a:rPr>
                        <a:t> , </a:t>
                      </a:r>
                      <a:r>
                        <a:rPr kumimoji="0" lang="en-US" sz="2800" b="1" i="0" u="sng" strike="noStrike" cap="none" normalizeH="0" baseline="0">
                          <a:ln>
                            <a:noFill/>
                          </a:ln>
                          <a:solidFill>
                            <a:schemeClr val="folHlink"/>
                          </a:solidFill>
                          <a:effectLst/>
                          <a:latin typeface="Courier New" pitchFamily="49" charset="0"/>
                          <a:cs typeface="Arial" charset="0"/>
                        </a:rPr>
                        <a:t>0</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54">
                <a:tc gridSpan="2" vMerge="1">
                  <a:txBody>
                    <a:bodyPr/>
                    <a:lstStyle/>
                    <a:p>
                      <a:endParaRPr lang="en-US"/>
                    </a:p>
                  </a:txBody>
                  <a:tcPr/>
                </a:tc>
                <a:tc hMerge="1"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a:ln>
                            <a:noFill/>
                          </a:ln>
                          <a:solidFill>
                            <a:srgbClr val="000099"/>
                          </a:solidFill>
                          <a:effectLst/>
                          <a:latin typeface="Arial" charset="0"/>
                          <a:cs typeface="Arial" charset="0"/>
                        </a:rPr>
                        <a:t>Out</a:t>
                      </a:r>
                    </a:p>
                  </a:txBody>
                  <a:tcPr marL="91435" marR="91435" marT="45711" marB="45711" anchor="ctr" horzOverflow="overflow">
                    <a:lnL>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a:ln>
                            <a:noFill/>
                          </a:ln>
                          <a:solidFill>
                            <a:srgbClr val="000099"/>
                          </a:solidFill>
                          <a:effectLst/>
                          <a:latin typeface="Courier New" pitchFamily="49" charset="0"/>
                          <a:cs typeface="Arial" charset="0"/>
                        </a:rPr>
                        <a:t>  </a:t>
                      </a:r>
                      <a:r>
                        <a:rPr kumimoji="0" lang="en-US" sz="2800" b="1" i="0" u="sng" strike="noStrike" cap="none" normalizeH="0" baseline="0">
                          <a:ln>
                            <a:noFill/>
                          </a:ln>
                          <a:solidFill>
                            <a:srgbClr val="000099"/>
                          </a:solidFill>
                          <a:effectLst/>
                          <a:latin typeface="Courier New" pitchFamily="49" charset="0"/>
                          <a:cs typeface="Arial" charset="0"/>
                        </a:rPr>
                        <a:t>0</a:t>
                      </a:r>
                      <a:r>
                        <a:rPr kumimoji="0" lang="en-US" sz="2800" b="1" i="0" u="none" strike="noStrike" cap="none" normalizeH="0" baseline="0">
                          <a:ln>
                            <a:noFill/>
                          </a:ln>
                          <a:solidFill>
                            <a:schemeClr val="tx1"/>
                          </a:solidFill>
                          <a:effectLst/>
                          <a:latin typeface="Courier New" pitchFamily="49" charset="0"/>
                          <a:cs typeface="Arial" charset="0"/>
                        </a:rPr>
                        <a:t> ,  </a:t>
                      </a:r>
                      <a:r>
                        <a:rPr kumimoji="0" lang="en-US" sz="2800" b="1" i="0" u="sng" strike="noStrike" cap="none" normalizeH="0" baseline="0">
                          <a:ln>
                            <a:noFill/>
                          </a:ln>
                          <a:solidFill>
                            <a:schemeClr val="folHlink"/>
                          </a:solidFill>
                          <a:effectLst/>
                          <a:latin typeface="Courier New" pitchFamily="49" charset="0"/>
                          <a:cs typeface="Arial" charset="0"/>
                        </a:rPr>
                        <a:t>3</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dirty="0">
                          <a:ln>
                            <a:noFill/>
                          </a:ln>
                          <a:solidFill>
                            <a:schemeClr val="tx1"/>
                          </a:solidFill>
                          <a:effectLst/>
                          <a:latin typeface="Courier New" pitchFamily="49" charset="0"/>
                          <a:cs typeface="Arial" charset="0"/>
                        </a:rPr>
                        <a:t> </a:t>
                      </a:r>
                      <a:r>
                        <a:rPr kumimoji="0" lang="en-US" sz="2800" b="1" i="0" u="none" strike="noStrike" cap="none" normalizeH="0" baseline="0" dirty="0">
                          <a:ln>
                            <a:noFill/>
                          </a:ln>
                          <a:solidFill>
                            <a:srgbClr val="000099"/>
                          </a:solidFill>
                          <a:effectLst/>
                          <a:latin typeface="Courier New" pitchFamily="49" charset="0"/>
                          <a:cs typeface="Arial" charset="0"/>
                        </a:rPr>
                        <a:t> 0</a:t>
                      </a:r>
                      <a:r>
                        <a:rPr kumimoji="0" lang="en-US" sz="2800" b="1" i="0" u="none" strike="noStrike" cap="none" normalizeH="0" baseline="0" dirty="0">
                          <a:ln>
                            <a:noFill/>
                          </a:ln>
                          <a:solidFill>
                            <a:schemeClr val="tx1"/>
                          </a:solidFill>
                          <a:effectLst/>
                          <a:latin typeface="Courier New" pitchFamily="49" charset="0"/>
                          <a:cs typeface="Arial" charset="0"/>
                        </a:rPr>
                        <a:t> , </a:t>
                      </a:r>
                      <a:r>
                        <a:rPr kumimoji="0" lang="en-US" sz="2800" b="1" i="0" u="none" strike="noStrike" cap="none" normalizeH="0" baseline="0" dirty="0">
                          <a:ln>
                            <a:noFill/>
                          </a:ln>
                          <a:solidFill>
                            <a:schemeClr val="folHlink"/>
                          </a:solidFill>
                          <a:effectLst/>
                          <a:latin typeface="Courier New" pitchFamily="49" charset="0"/>
                          <a:cs typeface="Arial" charset="0"/>
                        </a:rPr>
                        <a:t>0</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0264" name="Text Box 30"/>
          <p:cNvSpPr txBox="1">
            <a:spLocks noChangeArrowheads="1"/>
          </p:cNvSpPr>
          <p:nvPr/>
        </p:nvSpPr>
        <p:spPr bwMode="auto">
          <a:xfrm>
            <a:off x="6950076" y="2445544"/>
            <a:ext cx="19970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8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90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62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spcBef>
                <a:spcPct val="50000"/>
              </a:spcBef>
              <a:buFont typeface="Wingdings" pitchFamily="2" charset="2"/>
              <a:buNone/>
            </a:pPr>
            <a:r>
              <a:rPr lang="en-US" sz="2800" dirty="0">
                <a:solidFill>
                  <a:schemeClr val="tx2"/>
                </a:solidFill>
              </a:rPr>
              <a:t>Them</a:t>
            </a:r>
          </a:p>
        </p:txBody>
      </p:sp>
    </p:spTree>
    <p:extLst>
      <p:ext uri="{BB962C8B-B14F-4D97-AF65-F5344CB8AC3E}">
        <p14:creationId xmlns:p14="http://schemas.microsoft.com/office/powerpoint/2010/main" val="37046995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a:xfrm>
            <a:off x="2286000" y="152400"/>
            <a:ext cx="7772400" cy="838200"/>
          </a:xfrm>
        </p:spPr>
        <p:txBody>
          <a:bodyPr/>
          <a:lstStyle/>
          <a:p>
            <a:pPr eaLnBrk="1" hangingPunct="1"/>
            <a:r>
              <a:rPr lang="en-US" dirty="0"/>
              <a:t>Involvement</a:t>
            </a:r>
          </a:p>
        </p:txBody>
      </p:sp>
      <p:sp>
        <p:nvSpPr>
          <p:cNvPr id="11269" name="Rectangle 3"/>
          <p:cNvSpPr>
            <a:spLocks noGrp="1" noChangeArrowheads="1"/>
          </p:cNvSpPr>
          <p:nvPr>
            <p:ph idx="1"/>
          </p:nvPr>
        </p:nvSpPr>
        <p:spPr>
          <a:xfrm>
            <a:off x="1804737" y="1384299"/>
            <a:ext cx="8590547" cy="4972051"/>
          </a:xfrm>
        </p:spPr>
        <p:txBody>
          <a:bodyPr>
            <a:normAutofit lnSpcReduction="10000"/>
          </a:bodyPr>
          <a:lstStyle/>
          <a:p>
            <a:pPr eaLnBrk="1" hangingPunct="1">
              <a:lnSpc>
                <a:spcPct val="90000"/>
              </a:lnSpc>
            </a:pPr>
            <a:r>
              <a:rPr lang="en-US" dirty="0"/>
              <a:t>How can we strategically resolve this uncertainty?</a:t>
            </a:r>
          </a:p>
          <a:p>
            <a:pPr eaLnBrk="1" hangingPunct="1">
              <a:lnSpc>
                <a:spcPct val="90000"/>
              </a:lnSpc>
            </a:pPr>
            <a:r>
              <a:rPr lang="en-US" dirty="0"/>
              <a:t>Consider making a small initial investment:</a:t>
            </a:r>
          </a:p>
          <a:p>
            <a:pPr lvl="1" eaLnBrk="1" hangingPunct="1">
              <a:lnSpc>
                <a:spcPct val="90000"/>
              </a:lnSpc>
            </a:pPr>
            <a:r>
              <a:rPr lang="en-US" dirty="0"/>
              <a:t>Invest first </a:t>
            </a:r>
            <a:r>
              <a:rPr lang="en-US" dirty="0">
                <a:solidFill>
                  <a:srgbClr val="040F76"/>
                </a:solidFill>
              </a:rPr>
              <a:t>$1 million</a:t>
            </a:r>
            <a:r>
              <a:rPr lang="en-US" dirty="0"/>
              <a:t> to deter entry, which is lost if we then quit.</a:t>
            </a:r>
          </a:p>
          <a:p>
            <a:pPr lvl="1" eaLnBrk="1" hangingPunct="1">
              <a:lnSpc>
                <a:spcPct val="90000"/>
              </a:lnSpc>
              <a:buFont typeface="Wingdings" pitchFamily="2" charset="2"/>
              <a:buNone/>
            </a:pPr>
            <a:endParaRPr lang="en-US" dirty="0"/>
          </a:p>
          <a:p>
            <a:pPr lvl="1" eaLnBrk="1" hangingPunct="1">
              <a:lnSpc>
                <a:spcPct val="90000"/>
              </a:lnSpc>
            </a:pPr>
            <a:endParaRPr lang="en-US" sz="4400" dirty="0"/>
          </a:p>
          <a:p>
            <a:pPr lvl="1" eaLnBrk="1" hangingPunct="1">
              <a:lnSpc>
                <a:spcPct val="90000"/>
              </a:lnSpc>
            </a:pPr>
            <a:endParaRPr lang="en-US" sz="4000" dirty="0"/>
          </a:p>
          <a:p>
            <a:pPr lvl="1" eaLnBrk="1" hangingPunct="1">
              <a:lnSpc>
                <a:spcPct val="90000"/>
              </a:lnSpc>
            </a:pPr>
            <a:endParaRPr lang="en-US" sz="2400" dirty="0"/>
          </a:p>
          <a:p>
            <a:pPr lvl="1" eaLnBrk="1" hangingPunct="1">
              <a:lnSpc>
                <a:spcPct val="90000"/>
              </a:lnSpc>
            </a:pPr>
            <a:endParaRPr lang="en-US" sz="2400" dirty="0"/>
          </a:p>
          <a:p>
            <a:pPr lvl="1" eaLnBrk="1" hangingPunct="1">
              <a:lnSpc>
                <a:spcPct val="90000"/>
              </a:lnSpc>
            </a:pPr>
            <a:endParaRPr lang="en-US" dirty="0"/>
          </a:p>
          <a:p>
            <a:pPr lvl="1" eaLnBrk="1" hangingPunct="1">
              <a:lnSpc>
                <a:spcPct val="90000"/>
              </a:lnSpc>
            </a:pPr>
            <a:endParaRPr lang="en-US" dirty="0"/>
          </a:p>
          <a:p>
            <a:pPr lvl="1" eaLnBrk="1" hangingPunct="1">
              <a:lnSpc>
                <a:spcPct val="90000"/>
              </a:lnSpc>
            </a:pPr>
            <a:r>
              <a:rPr lang="en-US" dirty="0"/>
              <a:t>It is </a:t>
            </a:r>
            <a:r>
              <a:rPr lang="en-US" b="1" i="1" dirty="0">
                <a:solidFill>
                  <a:schemeClr val="accent6">
                    <a:lumMod val="75000"/>
                  </a:schemeClr>
                </a:solidFill>
              </a:rPr>
              <a:t>still</a:t>
            </a:r>
            <a:r>
              <a:rPr lang="en-US" b="1" i="1" dirty="0">
                <a:solidFill>
                  <a:schemeClr val="bg2"/>
                </a:solidFill>
              </a:rPr>
              <a:t> </a:t>
            </a:r>
            <a:r>
              <a:rPr lang="en-US" dirty="0"/>
              <a:t>in our best interest to stay out if we think that the other firm will enter.</a:t>
            </a:r>
          </a:p>
          <a:p>
            <a:pPr lvl="1"/>
            <a:r>
              <a:rPr lang="en-US" dirty="0"/>
              <a:t>This level of involvement is insufficient: we still have uncertainty that remains unresolved .</a:t>
            </a:r>
          </a:p>
        </p:txBody>
      </p:sp>
      <p:sp>
        <p:nvSpPr>
          <p:cNvPr id="11266" name="Date Placeholder 3"/>
          <p:cNvSpPr>
            <a:spLocks noGrp="1"/>
          </p:cNvSpPr>
          <p:nvPr>
            <p:ph type="dt" sz="half" idx="10"/>
          </p:nvPr>
        </p:nvSpPr>
        <p:spPr>
          <a:noFill/>
        </p:spPr>
        <p:txBody>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8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90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62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r>
              <a:rPr lang="en-US" sz="1000"/>
              <a:t>Mike Shor</a:t>
            </a:r>
          </a:p>
          <a:p>
            <a:pPr eaLnBrk="1" hangingPunct="1"/>
            <a:r>
              <a:rPr lang="en-US" sz="1000"/>
              <a:t>Game Theory &amp; Business Strategy</a:t>
            </a:r>
          </a:p>
        </p:txBody>
      </p:sp>
      <p:graphicFrame>
        <p:nvGraphicFramePr>
          <p:cNvPr id="965636" name="Group 4"/>
          <p:cNvGraphicFramePr>
            <a:graphicFrameLocks noGrp="1"/>
          </p:cNvGraphicFramePr>
          <p:nvPr/>
        </p:nvGraphicFramePr>
        <p:xfrm>
          <a:off x="3425826" y="3286125"/>
          <a:ext cx="6054727" cy="1554426"/>
        </p:xfrm>
        <a:graphic>
          <a:graphicData uri="http://schemas.openxmlformats.org/drawingml/2006/table">
            <a:tbl>
              <a:tblPr/>
              <a:tblGrid>
                <a:gridCol w="208270">
                  <a:extLst>
                    <a:ext uri="{9D8B030D-6E8A-4147-A177-3AD203B41FA5}">
                      <a16:colId xmlns:a16="http://schemas.microsoft.com/office/drawing/2014/main" val="20000"/>
                    </a:ext>
                  </a:extLst>
                </a:gridCol>
                <a:gridCol w="1031821">
                  <a:extLst>
                    <a:ext uri="{9D8B030D-6E8A-4147-A177-3AD203B41FA5}">
                      <a16:colId xmlns:a16="http://schemas.microsoft.com/office/drawing/2014/main" val="20001"/>
                    </a:ext>
                  </a:extLst>
                </a:gridCol>
                <a:gridCol w="944513">
                  <a:extLst>
                    <a:ext uri="{9D8B030D-6E8A-4147-A177-3AD203B41FA5}">
                      <a16:colId xmlns:a16="http://schemas.microsoft.com/office/drawing/2014/main" val="20002"/>
                    </a:ext>
                  </a:extLst>
                </a:gridCol>
                <a:gridCol w="1935062">
                  <a:extLst>
                    <a:ext uri="{9D8B030D-6E8A-4147-A177-3AD203B41FA5}">
                      <a16:colId xmlns:a16="http://schemas.microsoft.com/office/drawing/2014/main" val="20003"/>
                    </a:ext>
                  </a:extLst>
                </a:gridCol>
                <a:gridCol w="1935061">
                  <a:extLst>
                    <a:ext uri="{9D8B030D-6E8A-4147-A177-3AD203B41FA5}">
                      <a16:colId xmlns:a16="http://schemas.microsoft.com/office/drawing/2014/main" val="20004"/>
                    </a:ext>
                  </a:extLst>
                </a:gridCol>
              </a:tblGrid>
              <a:tr h="518054">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endParaRPr kumimoji="0" lang="en-US" sz="2800" b="0" i="0" u="none" strike="noStrike" cap="none" normalizeH="0" baseline="0">
                        <a:ln>
                          <a:noFill/>
                        </a:ln>
                        <a:solidFill>
                          <a:schemeClr val="tx1"/>
                        </a:solidFill>
                        <a:effectLst/>
                        <a:latin typeface="Arial" charset="0"/>
                        <a:cs typeface="Arial" charset="0"/>
                      </a:endParaRPr>
                    </a:p>
                  </a:txBody>
                  <a:tcPr marL="91435" marR="91435" marT="45711" marB="45711" horzOverflow="overflow">
                    <a:lnL cap="flat">
                      <a:noFill/>
                    </a:lnL>
                    <a:lnR>
                      <a:noFill/>
                    </a:lnR>
                    <a:lnT cap="fla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endParaRPr kumimoji="0" lang="en-US" sz="2800" b="0" i="0" u="none" strike="noStrike" cap="none" normalizeH="0" baseline="0">
                        <a:ln>
                          <a:noFill/>
                        </a:ln>
                        <a:solidFill>
                          <a:schemeClr val="tx1"/>
                        </a:solidFill>
                        <a:effectLst/>
                        <a:latin typeface="Arial" charset="0"/>
                        <a:cs typeface="Arial" charset="0"/>
                      </a:endParaRPr>
                    </a:p>
                  </a:txBody>
                  <a:tcPr marL="91435" marR="91435" marT="45711" marB="45711" horzOverflow="overflow">
                    <a:lnL>
                      <a:noFill/>
                    </a:lnL>
                    <a:lnR>
                      <a:noFill/>
                    </a:lnR>
                    <a:lnT cap="fla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a:ln>
                            <a:noFill/>
                          </a:ln>
                          <a:solidFill>
                            <a:schemeClr val="folHlink"/>
                          </a:solidFill>
                          <a:effectLst/>
                          <a:latin typeface="Arial" charset="0"/>
                          <a:cs typeface="Arial" charset="0"/>
                        </a:rPr>
                        <a:t>In</a:t>
                      </a:r>
                    </a:p>
                  </a:txBody>
                  <a:tcPr marL="91435" marR="91435" marT="45711" marB="45711"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a:ln>
                            <a:noFill/>
                          </a:ln>
                          <a:solidFill>
                            <a:schemeClr val="folHlink"/>
                          </a:solidFill>
                          <a:effectLst/>
                          <a:latin typeface="Arial" charset="0"/>
                          <a:cs typeface="Arial" charset="0"/>
                        </a:rPr>
                        <a:t>Out</a:t>
                      </a:r>
                    </a:p>
                  </a:txBody>
                  <a:tcPr marL="91435" marR="91435" marT="45711" marB="45711" horzOverflow="overflow">
                    <a:lnL>
                      <a:noFill/>
                    </a:lnL>
                    <a:lnR cap="flat">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54">
                <a:tc rowSpan="2" gridSpan="2">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a:ln>
                            <a:noFill/>
                          </a:ln>
                          <a:solidFill>
                            <a:srgbClr val="000099"/>
                          </a:solidFill>
                          <a:effectLst/>
                          <a:latin typeface="Arial" charset="0"/>
                          <a:cs typeface="Arial" charset="0"/>
                        </a:rPr>
                        <a:t>Us</a:t>
                      </a:r>
                    </a:p>
                  </a:txBody>
                  <a:tcPr marL="91435" marR="91435" marT="45711" marB="45711" anchor="ctr" horzOverflow="overflow">
                    <a:lnL cap="flat">
                      <a:noFill/>
                    </a:lnL>
                    <a:lnR>
                      <a:noFill/>
                    </a:lnR>
                    <a:lnT>
                      <a:noFill/>
                    </a:lnT>
                    <a:lnB cap="flat">
                      <a:noFill/>
                    </a:lnB>
                    <a:lnTlToBr>
                      <a:noFill/>
                    </a:lnTlToBr>
                    <a:lnBlToTr>
                      <a:noFill/>
                    </a:lnBlToTr>
                    <a:noFill/>
                  </a:tcPr>
                </a:tc>
                <a:tc rowSpan="2"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a:ln>
                            <a:noFill/>
                          </a:ln>
                          <a:solidFill>
                            <a:srgbClr val="000099"/>
                          </a:solidFill>
                          <a:effectLst/>
                          <a:latin typeface="Arial" charset="0"/>
                          <a:cs typeface="Arial" charset="0"/>
                        </a:rPr>
                        <a:t>In</a:t>
                      </a:r>
                    </a:p>
                  </a:txBody>
                  <a:tcPr marL="91435" marR="91435" marT="45711" marB="45711" anchor="ct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a:ln>
                            <a:noFill/>
                          </a:ln>
                          <a:solidFill>
                            <a:srgbClr val="000099"/>
                          </a:solidFill>
                          <a:effectLst/>
                          <a:latin typeface="Courier New" pitchFamily="49" charset="0"/>
                          <a:cs typeface="Arial" charset="0"/>
                        </a:rPr>
                        <a:t> -2</a:t>
                      </a:r>
                      <a:r>
                        <a:rPr kumimoji="0" lang="en-US" sz="2800" b="1" i="0" u="none" strike="noStrike" cap="none" normalizeH="0" baseline="0">
                          <a:ln>
                            <a:noFill/>
                          </a:ln>
                          <a:solidFill>
                            <a:schemeClr val="tx1"/>
                          </a:solidFill>
                          <a:effectLst/>
                          <a:latin typeface="Courier New" pitchFamily="49" charset="0"/>
                          <a:cs typeface="Arial" charset="0"/>
                        </a:rPr>
                        <a:t> , </a:t>
                      </a:r>
                      <a:r>
                        <a:rPr kumimoji="0" lang="en-US" sz="2800" b="1" i="0" u="none" strike="noStrike" cap="none" normalizeH="0" baseline="0">
                          <a:ln>
                            <a:noFill/>
                          </a:ln>
                          <a:solidFill>
                            <a:schemeClr val="folHlink"/>
                          </a:solidFill>
                          <a:effectLst/>
                          <a:latin typeface="Courier New" pitchFamily="49" charset="0"/>
                          <a:cs typeface="Arial" charset="0"/>
                        </a:rPr>
                        <a:t>-2</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dirty="0">
                          <a:ln>
                            <a:noFill/>
                          </a:ln>
                          <a:solidFill>
                            <a:schemeClr val="tx1"/>
                          </a:solidFill>
                          <a:effectLst/>
                          <a:latin typeface="Courier New" pitchFamily="49" charset="0"/>
                          <a:cs typeface="Arial" charset="0"/>
                        </a:rPr>
                        <a:t>  </a:t>
                      </a:r>
                      <a:r>
                        <a:rPr kumimoji="0" lang="en-US" sz="2800" b="1" i="0" u="sng" strike="noStrike" cap="none" normalizeH="0" baseline="0" dirty="0">
                          <a:ln>
                            <a:noFill/>
                          </a:ln>
                          <a:solidFill>
                            <a:srgbClr val="000099"/>
                          </a:solidFill>
                          <a:effectLst/>
                          <a:latin typeface="Courier New" pitchFamily="49" charset="0"/>
                          <a:cs typeface="Arial" charset="0"/>
                        </a:rPr>
                        <a:t>3</a:t>
                      </a:r>
                      <a:r>
                        <a:rPr kumimoji="0" lang="en-US" sz="2800" b="1" i="0" u="none" strike="noStrike" cap="none" normalizeH="0" baseline="0" dirty="0">
                          <a:ln>
                            <a:noFill/>
                          </a:ln>
                          <a:solidFill>
                            <a:schemeClr val="tx1"/>
                          </a:solidFill>
                          <a:effectLst/>
                          <a:latin typeface="Courier New" pitchFamily="49" charset="0"/>
                          <a:cs typeface="Arial" charset="0"/>
                        </a:rPr>
                        <a:t> , </a:t>
                      </a:r>
                      <a:r>
                        <a:rPr kumimoji="0" lang="en-US" sz="2800" b="1" i="0" u="sng" strike="noStrike" cap="none" normalizeH="0" baseline="0" dirty="0">
                          <a:ln>
                            <a:noFill/>
                          </a:ln>
                          <a:solidFill>
                            <a:schemeClr val="folHlink"/>
                          </a:solidFill>
                          <a:effectLst/>
                          <a:latin typeface="Courier New" pitchFamily="49" charset="0"/>
                          <a:cs typeface="Arial" charset="0"/>
                        </a:rPr>
                        <a:t>0</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54">
                <a:tc gridSpan="2" vMerge="1">
                  <a:txBody>
                    <a:bodyPr/>
                    <a:lstStyle/>
                    <a:p>
                      <a:endParaRPr lang="en-US"/>
                    </a:p>
                  </a:txBody>
                  <a:tcPr/>
                </a:tc>
                <a:tc hMerge="1"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a:ln>
                            <a:noFill/>
                          </a:ln>
                          <a:solidFill>
                            <a:srgbClr val="000099"/>
                          </a:solidFill>
                          <a:effectLst/>
                          <a:latin typeface="Arial" charset="0"/>
                          <a:cs typeface="Arial" charset="0"/>
                        </a:rPr>
                        <a:t>Out</a:t>
                      </a:r>
                    </a:p>
                  </a:txBody>
                  <a:tcPr marL="91435" marR="91435" marT="45711" marB="45711" anchor="ctr" horzOverflow="overflow">
                    <a:lnL>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a:ln>
                            <a:noFill/>
                          </a:ln>
                          <a:solidFill>
                            <a:srgbClr val="000099"/>
                          </a:solidFill>
                          <a:effectLst/>
                          <a:latin typeface="Courier New" pitchFamily="49" charset="0"/>
                          <a:cs typeface="Arial" charset="0"/>
                        </a:rPr>
                        <a:t> </a:t>
                      </a:r>
                      <a:r>
                        <a:rPr kumimoji="0" lang="en-US" sz="2800" b="1" i="0" u="sng" strike="noStrike" cap="none" normalizeH="0" baseline="0">
                          <a:ln>
                            <a:noFill/>
                          </a:ln>
                          <a:solidFill>
                            <a:srgbClr val="000099"/>
                          </a:solidFill>
                          <a:effectLst/>
                          <a:latin typeface="Courier New" pitchFamily="49" charset="0"/>
                          <a:cs typeface="Arial" charset="0"/>
                        </a:rPr>
                        <a:t>-1</a:t>
                      </a:r>
                      <a:r>
                        <a:rPr kumimoji="0" lang="en-US" sz="2800" b="1" i="0" u="none" strike="noStrike" cap="none" normalizeH="0" baseline="0">
                          <a:ln>
                            <a:noFill/>
                          </a:ln>
                          <a:solidFill>
                            <a:schemeClr val="tx1"/>
                          </a:solidFill>
                          <a:effectLst/>
                          <a:latin typeface="Courier New" pitchFamily="49" charset="0"/>
                          <a:cs typeface="Arial" charset="0"/>
                        </a:rPr>
                        <a:t> ,  </a:t>
                      </a:r>
                      <a:r>
                        <a:rPr kumimoji="0" lang="en-US" sz="2800" b="1" i="0" u="sng" strike="noStrike" cap="none" normalizeH="0" baseline="0">
                          <a:ln>
                            <a:noFill/>
                          </a:ln>
                          <a:solidFill>
                            <a:schemeClr val="folHlink"/>
                          </a:solidFill>
                          <a:effectLst/>
                          <a:latin typeface="Courier New" pitchFamily="49" charset="0"/>
                          <a:cs typeface="Arial" charset="0"/>
                        </a:rPr>
                        <a:t>3</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dirty="0">
                          <a:ln>
                            <a:noFill/>
                          </a:ln>
                          <a:solidFill>
                            <a:schemeClr val="tx1"/>
                          </a:solidFill>
                          <a:effectLst/>
                          <a:latin typeface="Courier New" pitchFamily="49" charset="0"/>
                          <a:cs typeface="Arial" charset="0"/>
                        </a:rPr>
                        <a:t> </a:t>
                      </a:r>
                      <a:r>
                        <a:rPr kumimoji="0" lang="en-US" sz="2800" b="1" i="0" u="none" strike="noStrike" cap="none" normalizeH="0" baseline="0" dirty="0">
                          <a:ln>
                            <a:noFill/>
                          </a:ln>
                          <a:solidFill>
                            <a:srgbClr val="000099"/>
                          </a:solidFill>
                          <a:effectLst/>
                          <a:latin typeface="Courier New" pitchFamily="49" charset="0"/>
                          <a:cs typeface="Arial" charset="0"/>
                        </a:rPr>
                        <a:t>-1</a:t>
                      </a:r>
                      <a:r>
                        <a:rPr kumimoji="0" lang="en-US" sz="2800" b="1" i="0" u="none" strike="noStrike" cap="none" normalizeH="0" baseline="0" dirty="0">
                          <a:ln>
                            <a:noFill/>
                          </a:ln>
                          <a:solidFill>
                            <a:schemeClr val="tx1"/>
                          </a:solidFill>
                          <a:effectLst/>
                          <a:latin typeface="Courier New" pitchFamily="49" charset="0"/>
                          <a:cs typeface="Arial" charset="0"/>
                        </a:rPr>
                        <a:t> , </a:t>
                      </a:r>
                      <a:r>
                        <a:rPr kumimoji="0" lang="en-US" sz="2800" b="1" i="0" u="none" strike="noStrike" cap="none" normalizeH="0" baseline="0" dirty="0">
                          <a:ln>
                            <a:noFill/>
                          </a:ln>
                          <a:solidFill>
                            <a:schemeClr val="folHlink"/>
                          </a:solidFill>
                          <a:effectLst/>
                          <a:latin typeface="Courier New" pitchFamily="49" charset="0"/>
                          <a:cs typeface="Arial" charset="0"/>
                        </a:rPr>
                        <a:t>0</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1288" name="Text Box 30"/>
          <p:cNvSpPr txBox="1">
            <a:spLocks noChangeArrowheads="1"/>
          </p:cNvSpPr>
          <p:nvPr/>
        </p:nvSpPr>
        <p:spPr bwMode="auto">
          <a:xfrm>
            <a:off x="6988176" y="2894807"/>
            <a:ext cx="19970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8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90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62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spcBef>
                <a:spcPct val="50000"/>
              </a:spcBef>
              <a:buFont typeface="Wingdings" pitchFamily="2" charset="2"/>
              <a:buNone/>
            </a:pPr>
            <a:r>
              <a:rPr lang="en-US" sz="2800" dirty="0">
                <a:solidFill>
                  <a:schemeClr val="tx2"/>
                </a:solidFill>
              </a:rPr>
              <a:t>Them</a:t>
            </a:r>
          </a:p>
        </p:txBody>
      </p:sp>
    </p:spTree>
    <p:extLst>
      <p:ext uri="{BB962C8B-B14F-4D97-AF65-F5344CB8AC3E}">
        <p14:creationId xmlns:p14="http://schemas.microsoft.com/office/powerpoint/2010/main" val="40330926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2133600" y="381000"/>
            <a:ext cx="7772400" cy="374650"/>
          </a:xfrm>
        </p:spPr>
        <p:txBody>
          <a:bodyPr>
            <a:normAutofit fontScale="90000"/>
          </a:bodyPr>
          <a:lstStyle/>
          <a:p>
            <a:pPr eaLnBrk="1" hangingPunct="1"/>
            <a:r>
              <a:rPr lang="en-US" dirty="0"/>
              <a:t>CREDIBLE Commitment</a:t>
            </a:r>
          </a:p>
        </p:txBody>
      </p:sp>
      <p:sp>
        <p:nvSpPr>
          <p:cNvPr id="12293" name="Rectangle 3"/>
          <p:cNvSpPr>
            <a:spLocks noGrp="1" noChangeArrowheads="1"/>
          </p:cNvSpPr>
          <p:nvPr>
            <p:ph idx="1"/>
          </p:nvPr>
        </p:nvSpPr>
        <p:spPr>
          <a:xfrm>
            <a:off x="2597785" y="1203324"/>
            <a:ext cx="8001000" cy="5143501"/>
          </a:xfrm>
        </p:spPr>
        <p:txBody>
          <a:bodyPr>
            <a:normAutofit lnSpcReduction="10000"/>
          </a:bodyPr>
          <a:lstStyle/>
          <a:p>
            <a:pPr eaLnBrk="1" hangingPunct="1">
              <a:lnSpc>
                <a:spcPct val="90000"/>
              </a:lnSpc>
            </a:pPr>
            <a:r>
              <a:rPr lang="en-US" dirty="0"/>
              <a:t>Now suppose we make a larger initial investment:</a:t>
            </a:r>
          </a:p>
          <a:p>
            <a:pPr lvl="1"/>
            <a:r>
              <a:rPr lang="en-US" dirty="0"/>
              <a:t>Invest first </a:t>
            </a:r>
            <a:r>
              <a:rPr lang="en-US" dirty="0">
                <a:solidFill>
                  <a:srgbClr val="040F76"/>
                </a:solidFill>
              </a:rPr>
              <a:t>$3 million</a:t>
            </a:r>
            <a:r>
              <a:rPr lang="en-US" dirty="0"/>
              <a:t> to deter entry, which amount is lost if we then quit.</a:t>
            </a:r>
          </a:p>
          <a:p>
            <a:pPr lvl="1" eaLnBrk="1" hangingPunct="1">
              <a:lnSpc>
                <a:spcPct val="90000"/>
              </a:lnSpc>
              <a:buFont typeface="Wingdings" pitchFamily="2" charset="2"/>
              <a:buNone/>
            </a:pPr>
            <a:endParaRPr lang="en-US" dirty="0"/>
          </a:p>
          <a:p>
            <a:pPr lvl="1" eaLnBrk="1" hangingPunct="1">
              <a:lnSpc>
                <a:spcPct val="90000"/>
              </a:lnSpc>
            </a:pPr>
            <a:endParaRPr lang="en-US" sz="4400" dirty="0">
              <a:solidFill>
                <a:srgbClr val="FF0000"/>
              </a:solidFill>
            </a:endParaRPr>
          </a:p>
          <a:p>
            <a:pPr lvl="1" eaLnBrk="1" hangingPunct="1">
              <a:lnSpc>
                <a:spcPct val="90000"/>
              </a:lnSpc>
            </a:pPr>
            <a:endParaRPr lang="en-US" sz="4000" dirty="0">
              <a:solidFill>
                <a:srgbClr val="FF0000"/>
              </a:solidFill>
            </a:endParaRPr>
          </a:p>
          <a:p>
            <a:pPr lvl="1" eaLnBrk="1" hangingPunct="1">
              <a:lnSpc>
                <a:spcPct val="90000"/>
              </a:lnSpc>
            </a:pPr>
            <a:endParaRPr lang="en-US" sz="2400" dirty="0">
              <a:solidFill>
                <a:srgbClr val="FF0000"/>
              </a:solidFill>
            </a:endParaRPr>
          </a:p>
          <a:p>
            <a:pPr lvl="1" eaLnBrk="1" hangingPunct="1">
              <a:lnSpc>
                <a:spcPct val="90000"/>
              </a:lnSpc>
            </a:pPr>
            <a:endParaRPr lang="en-US" sz="2400" dirty="0">
              <a:solidFill>
                <a:srgbClr val="FF0000"/>
              </a:solidFill>
            </a:endParaRPr>
          </a:p>
          <a:p>
            <a:pPr lvl="1" eaLnBrk="1" hangingPunct="1">
              <a:lnSpc>
                <a:spcPct val="90000"/>
              </a:lnSpc>
            </a:pPr>
            <a:endParaRPr lang="en-US" dirty="0">
              <a:solidFill>
                <a:srgbClr val="FF0000"/>
              </a:solidFill>
            </a:endParaRPr>
          </a:p>
          <a:p>
            <a:pPr lvl="1" eaLnBrk="1" hangingPunct="1">
              <a:lnSpc>
                <a:spcPct val="90000"/>
              </a:lnSpc>
            </a:pPr>
            <a:r>
              <a:rPr lang="en-US" dirty="0"/>
              <a:t>Now, it is our </a:t>
            </a:r>
            <a:r>
              <a:rPr lang="en-US" b="1" i="1" dirty="0">
                <a:solidFill>
                  <a:schemeClr val="bg2"/>
                </a:solidFill>
              </a:rPr>
              <a:t>dominant strategy </a:t>
            </a:r>
            <a:r>
              <a:rPr lang="en-US" dirty="0"/>
              <a:t>to enter regardless of what the other firm will do.</a:t>
            </a:r>
          </a:p>
          <a:p>
            <a:r>
              <a:rPr lang="en-US" dirty="0"/>
              <a:t>By reducing our own payoffs from staying out, we have committed to entry.</a:t>
            </a:r>
          </a:p>
          <a:p>
            <a:r>
              <a:rPr lang="en-US" dirty="0"/>
              <a:t>This is like a first-mover advantage.</a:t>
            </a:r>
          </a:p>
          <a:p>
            <a:pPr lvl="1" eaLnBrk="1" hangingPunct="1">
              <a:lnSpc>
                <a:spcPct val="90000"/>
              </a:lnSpc>
            </a:pPr>
            <a:endParaRPr lang="en-US" dirty="0"/>
          </a:p>
        </p:txBody>
      </p:sp>
      <p:sp>
        <p:nvSpPr>
          <p:cNvPr id="12290" name="Date Placeholder 3"/>
          <p:cNvSpPr>
            <a:spLocks noGrp="1"/>
          </p:cNvSpPr>
          <p:nvPr>
            <p:ph type="dt" sz="half" idx="10"/>
          </p:nvPr>
        </p:nvSpPr>
        <p:spPr>
          <a:noFill/>
        </p:spPr>
        <p:txBody>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8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90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62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r>
              <a:rPr lang="en-US" sz="1000"/>
              <a:t>Mike Shor</a:t>
            </a:r>
          </a:p>
          <a:p>
            <a:pPr eaLnBrk="1" hangingPunct="1"/>
            <a:r>
              <a:rPr lang="en-US" sz="1000"/>
              <a:t>Game Theory &amp; Business Strategy</a:t>
            </a:r>
          </a:p>
        </p:txBody>
      </p:sp>
      <p:graphicFrame>
        <p:nvGraphicFramePr>
          <p:cNvPr id="969732" name="Group 4"/>
          <p:cNvGraphicFramePr>
            <a:graphicFrameLocks noGrp="1"/>
          </p:cNvGraphicFramePr>
          <p:nvPr>
            <p:extLst>
              <p:ext uri="{D42A27DB-BD31-4B8C-83A1-F6EECF244321}">
                <p14:modId xmlns:p14="http://schemas.microsoft.com/office/powerpoint/2010/main" val="3678709250"/>
              </p:ext>
            </p:extLst>
          </p:nvPr>
        </p:nvGraphicFramePr>
        <p:xfrm>
          <a:off x="3019424" y="2816225"/>
          <a:ext cx="6054727" cy="1554426"/>
        </p:xfrm>
        <a:graphic>
          <a:graphicData uri="http://schemas.openxmlformats.org/drawingml/2006/table">
            <a:tbl>
              <a:tblPr/>
              <a:tblGrid>
                <a:gridCol w="208270">
                  <a:extLst>
                    <a:ext uri="{9D8B030D-6E8A-4147-A177-3AD203B41FA5}">
                      <a16:colId xmlns:a16="http://schemas.microsoft.com/office/drawing/2014/main" val="20000"/>
                    </a:ext>
                  </a:extLst>
                </a:gridCol>
                <a:gridCol w="1031821">
                  <a:extLst>
                    <a:ext uri="{9D8B030D-6E8A-4147-A177-3AD203B41FA5}">
                      <a16:colId xmlns:a16="http://schemas.microsoft.com/office/drawing/2014/main" val="20001"/>
                    </a:ext>
                  </a:extLst>
                </a:gridCol>
                <a:gridCol w="944513">
                  <a:extLst>
                    <a:ext uri="{9D8B030D-6E8A-4147-A177-3AD203B41FA5}">
                      <a16:colId xmlns:a16="http://schemas.microsoft.com/office/drawing/2014/main" val="20002"/>
                    </a:ext>
                  </a:extLst>
                </a:gridCol>
                <a:gridCol w="1935062">
                  <a:extLst>
                    <a:ext uri="{9D8B030D-6E8A-4147-A177-3AD203B41FA5}">
                      <a16:colId xmlns:a16="http://schemas.microsoft.com/office/drawing/2014/main" val="20003"/>
                    </a:ext>
                  </a:extLst>
                </a:gridCol>
                <a:gridCol w="1935061">
                  <a:extLst>
                    <a:ext uri="{9D8B030D-6E8A-4147-A177-3AD203B41FA5}">
                      <a16:colId xmlns:a16="http://schemas.microsoft.com/office/drawing/2014/main" val="20004"/>
                    </a:ext>
                  </a:extLst>
                </a:gridCol>
              </a:tblGrid>
              <a:tr h="518054">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endParaRPr kumimoji="0" lang="en-US" sz="2800" b="0" i="0" u="none" strike="noStrike" cap="none" normalizeH="0" baseline="0" dirty="0">
                        <a:ln>
                          <a:noFill/>
                        </a:ln>
                        <a:solidFill>
                          <a:schemeClr val="tx1"/>
                        </a:solidFill>
                        <a:effectLst/>
                        <a:latin typeface="Arial" charset="0"/>
                        <a:cs typeface="Arial" charset="0"/>
                      </a:endParaRPr>
                    </a:p>
                  </a:txBody>
                  <a:tcPr marL="91435" marR="91435" marT="45711" marB="45711" horzOverflow="overflow">
                    <a:lnL cap="flat">
                      <a:noFill/>
                    </a:lnL>
                    <a:lnR>
                      <a:noFill/>
                    </a:lnR>
                    <a:lnT cap="fla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endParaRPr kumimoji="0" lang="en-US" sz="2800" b="0" i="0" u="none" strike="noStrike" cap="none" normalizeH="0" baseline="0">
                        <a:ln>
                          <a:noFill/>
                        </a:ln>
                        <a:solidFill>
                          <a:schemeClr val="tx1"/>
                        </a:solidFill>
                        <a:effectLst/>
                        <a:latin typeface="Arial" charset="0"/>
                        <a:cs typeface="Arial" charset="0"/>
                      </a:endParaRPr>
                    </a:p>
                  </a:txBody>
                  <a:tcPr marL="91435" marR="91435" marT="45711" marB="45711" horzOverflow="overflow">
                    <a:lnL>
                      <a:noFill/>
                    </a:lnL>
                    <a:lnR>
                      <a:noFill/>
                    </a:lnR>
                    <a:lnT cap="fla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a:ln>
                            <a:noFill/>
                          </a:ln>
                          <a:solidFill>
                            <a:schemeClr val="folHlink"/>
                          </a:solidFill>
                          <a:effectLst/>
                          <a:latin typeface="Arial" charset="0"/>
                          <a:cs typeface="Arial" charset="0"/>
                        </a:rPr>
                        <a:t>In</a:t>
                      </a:r>
                    </a:p>
                  </a:txBody>
                  <a:tcPr marL="91435" marR="91435" marT="45711" marB="45711"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a:ln>
                            <a:noFill/>
                          </a:ln>
                          <a:solidFill>
                            <a:schemeClr val="folHlink"/>
                          </a:solidFill>
                          <a:effectLst/>
                          <a:latin typeface="Arial" charset="0"/>
                          <a:cs typeface="Arial" charset="0"/>
                        </a:rPr>
                        <a:t>Out</a:t>
                      </a:r>
                    </a:p>
                  </a:txBody>
                  <a:tcPr marL="91435" marR="91435" marT="45711" marB="45711" horzOverflow="overflow">
                    <a:lnL>
                      <a:noFill/>
                    </a:lnL>
                    <a:lnR cap="flat">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54">
                <a:tc rowSpan="2" gridSpan="2">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dirty="0">
                          <a:ln>
                            <a:noFill/>
                          </a:ln>
                          <a:solidFill>
                            <a:srgbClr val="000099"/>
                          </a:solidFill>
                          <a:effectLst/>
                          <a:latin typeface="Arial" charset="0"/>
                          <a:cs typeface="Arial" charset="0"/>
                        </a:rPr>
                        <a:t>Us</a:t>
                      </a:r>
                    </a:p>
                  </a:txBody>
                  <a:tcPr marL="91435" marR="91435" marT="45711" marB="45711" anchor="ctr" horzOverflow="overflow">
                    <a:lnL cap="flat">
                      <a:noFill/>
                    </a:lnL>
                    <a:lnR>
                      <a:noFill/>
                    </a:lnR>
                    <a:lnT>
                      <a:noFill/>
                    </a:lnT>
                    <a:lnB cap="flat">
                      <a:noFill/>
                    </a:lnB>
                    <a:lnTlToBr>
                      <a:noFill/>
                    </a:lnTlToBr>
                    <a:lnBlToTr>
                      <a:noFill/>
                    </a:lnBlToTr>
                    <a:noFill/>
                  </a:tcPr>
                </a:tc>
                <a:tc rowSpan="2"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a:ln>
                            <a:noFill/>
                          </a:ln>
                          <a:solidFill>
                            <a:srgbClr val="000099"/>
                          </a:solidFill>
                          <a:effectLst/>
                          <a:latin typeface="Arial" charset="0"/>
                          <a:cs typeface="Arial" charset="0"/>
                        </a:rPr>
                        <a:t>In</a:t>
                      </a:r>
                    </a:p>
                  </a:txBody>
                  <a:tcPr marL="91435" marR="91435" marT="45711" marB="45711" anchor="ct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a:ln>
                            <a:noFill/>
                          </a:ln>
                          <a:solidFill>
                            <a:srgbClr val="000099"/>
                          </a:solidFill>
                          <a:effectLst/>
                          <a:latin typeface="Courier New" pitchFamily="49" charset="0"/>
                          <a:cs typeface="Arial" charset="0"/>
                        </a:rPr>
                        <a:t> </a:t>
                      </a:r>
                      <a:r>
                        <a:rPr kumimoji="0" lang="en-US" sz="2800" b="1" i="0" u="sng" strike="noStrike" cap="none" normalizeH="0" baseline="0">
                          <a:ln>
                            <a:noFill/>
                          </a:ln>
                          <a:solidFill>
                            <a:srgbClr val="000099"/>
                          </a:solidFill>
                          <a:effectLst/>
                          <a:latin typeface="Courier New" pitchFamily="49" charset="0"/>
                          <a:cs typeface="Arial" charset="0"/>
                        </a:rPr>
                        <a:t>-2</a:t>
                      </a:r>
                      <a:r>
                        <a:rPr kumimoji="0" lang="en-US" sz="2800" b="1" i="0" u="none" strike="noStrike" cap="none" normalizeH="0" baseline="0">
                          <a:ln>
                            <a:noFill/>
                          </a:ln>
                          <a:solidFill>
                            <a:schemeClr val="tx1"/>
                          </a:solidFill>
                          <a:effectLst/>
                          <a:latin typeface="Courier New" pitchFamily="49" charset="0"/>
                          <a:cs typeface="Arial" charset="0"/>
                        </a:rPr>
                        <a:t> , </a:t>
                      </a:r>
                      <a:r>
                        <a:rPr kumimoji="0" lang="en-US" sz="2800" b="1" i="0" u="none" strike="noStrike" cap="none" normalizeH="0" baseline="0">
                          <a:ln>
                            <a:noFill/>
                          </a:ln>
                          <a:solidFill>
                            <a:schemeClr val="folHlink"/>
                          </a:solidFill>
                          <a:effectLst/>
                          <a:latin typeface="Courier New" pitchFamily="49" charset="0"/>
                          <a:cs typeface="Arial" charset="0"/>
                        </a:rPr>
                        <a:t>-2</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a:ln>
                            <a:noFill/>
                          </a:ln>
                          <a:solidFill>
                            <a:schemeClr val="tx1"/>
                          </a:solidFill>
                          <a:effectLst/>
                          <a:latin typeface="Courier New" pitchFamily="49" charset="0"/>
                          <a:cs typeface="Arial" charset="0"/>
                        </a:rPr>
                        <a:t>  </a:t>
                      </a:r>
                      <a:r>
                        <a:rPr kumimoji="0" lang="en-US" sz="2800" b="1" i="0" u="sng" strike="noStrike" cap="none" normalizeH="0" baseline="0">
                          <a:ln>
                            <a:noFill/>
                          </a:ln>
                          <a:solidFill>
                            <a:srgbClr val="000099"/>
                          </a:solidFill>
                          <a:effectLst/>
                          <a:latin typeface="Courier New" pitchFamily="49" charset="0"/>
                          <a:cs typeface="Arial" charset="0"/>
                        </a:rPr>
                        <a:t>3</a:t>
                      </a:r>
                      <a:r>
                        <a:rPr kumimoji="0" lang="en-US" sz="2800" b="1" i="0" u="none" strike="noStrike" cap="none" normalizeH="0" baseline="0">
                          <a:ln>
                            <a:noFill/>
                          </a:ln>
                          <a:solidFill>
                            <a:schemeClr val="tx1"/>
                          </a:solidFill>
                          <a:effectLst/>
                          <a:latin typeface="Courier New" pitchFamily="49" charset="0"/>
                          <a:cs typeface="Arial" charset="0"/>
                        </a:rPr>
                        <a:t> , </a:t>
                      </a:r>
                      <a:r>
                        <a:rPr kumimoji="0" lang="en-US" sz="2800" b="1" i="0" u="sng" strike="noStrike" cap="none" normalizeH="0" baseline="0">
                          <a:ln>
                            <a:noFill/>
                          </a:ln>
                          <a:solidFill>
                            <a:schemeClr val="folHlink"/>
                          </a:solidFill>
                          <a:effectLst/>
                          <a:latin typeface="Courier New" pitchFamily="49" charset="0"/>
                          <a:cs typeface="Arial" charset="0"/>
                        </a:rPr>
                        <a:t>0</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54">
                <a:tc gridSpan="2" vMerge="1">
                  <a:txBody>
                    <a:bodyPr/>
                    <a:lstStyle/>
                    <a:p>
                      <a:endParaRPr lang="en-US"/>
                    </a:p>
                  </a:txBody>
                  <a:tcPr/>
                </a:tc>
                <a:tc hMerge="1"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a:ln>
                            <a:noFill/>
                          </a:ln>
                          <a:solidFill>
                            <a:srgbClr val="000099"/>
                          </a:solidFill>
                          <a:effectLst/>
                          <a:latin typeface="Arial" charset="0"/>
                          <a:cs typeface="Arial" charset="0"/>
                        </a:rPr>
                        <a:t>Out</a:t>
                      </a:r>
                    </a:p>
                  </a:txBody>
                  <a:tcPr marL="91435" marR="91435" marT="45711" marB="45711" anchor="ctr" horzOverflow="overflow">
                    <a:lnL>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a:ln>
                            <a:noFill/>
                          </a:ln>
                          <a:solidFill>
                            <a:srgbClr val="000099"/>
                          </a:solidFill>
                          <a:effectLst/>
                          <a:latin typeface="Courier New" pitchFamily="49" charset="0"/>
                          <a:cs typeface="Arial" charset="0"/>
                        </a:rPr>
                        <a:t> -3</a:t>
                      </a:r>
                      <a:r>
                        <a:rPr kumimoji="0" lang="en-US" sz="2800" b="1" i="0" u="none" strike="noStrike" cap="none" normalizeH="0" baseline="0">
                          <a:ln>
                            <a:noFill/>
                          </a:ln>
                          <a:solidFill>
                            <a:schemeClr val="tx1"/>
                          </a:solidFill>
                          <a:effectLst/>
                          <a:latin typeface="Courier New" pitchFamily="49" charset="0"/>
                          <a:cs typeface="Arial" charset="0"/>
                        </a:rPr>
                        <a:t> ,  </a:t>
                      </a:r>
                      <a:r>
                        <a:rPr kumimoji="0" lang="en-US" sz="2800" b="1" i="0" u="sng" strike="noStrike" cap="none" normalizeH="0" baseline="0">
                          <a:ln>
                            <a:noFill/>
                          </a:ln>
                          <a:solidFill>
                            <a:schemeClr val="folHlink"/>
                          </a:solidFill>
                          <a:effectLst/>
                          <a:latin typeface="Courier New" pitchFamily="49" charset="0"/>
                          <a:cs typeface="Arial" charset="0"/>
                        </a:rPr>
                        <a:t>3</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dirty="0">
                          <a:ln>
                            <a:noFill/>
                          </a:ln>
                          <a:solidFill>
                            <a:schemeClr val="tx1"/>
                          </a:solidFill>
                          <a:effectLst/>
                          <a:latin typeface="Courier New" pitchFamily="49" charset="0"/>
                          <a:cs typeface="Arial" charset="0"/>
                        </a:rPr>
                        <a:t> </a:t>
                      </a:r>
                      <a:r>
                        <a:rPr kumimoji="0" lang="en-US" sz="2800" b="1" i="0" u="none" strike="noStrike" cap="none" normalizeH="0" baseline="0" dirty="0">
                          <a:ln>
                            <a:noFill/>
                          </a:ln>
                          <a:solidFill>
                            <a:srgbClr val="000099"/>
                          </a:solidFill>
                          <a:effectLst/>
                          <a:latin typeface="Courier New" pitchFamily="49" charset="0"/>
                          <a:cs typeface="Arial" charset="0"/>
                        </a:rPr>
                        <a:t>-3</a:t>
                      </a:r>
                      <a:r>
                        <a:rPr kumimoji="0" lang="en-US" sz="2800" b="1" i="0" u="none" strike="noStrike" cap="none" normalizeH="0" baseline="0" dirty="0">
                          <a:ln>
                            <a:noFill/>
                          </a:ln>
                          <a:solidFill>
                            <a:schemeClr val="tx1"/>
                          </a:solidFill>
                          <a:effectLst/>
                          <a:latin typeface="Courier New" pitchFamily="49" charset="0"/>
                          <a:cs typeface="Arial" charset="0"/>
                        </a:rPr>
                        <a:t> , </a:t>
                      </a:r>
                      <a:r>
                        <a:rPr kumimoji="0" lang="en-US" sz="2800" b="1" i="0" u="none" strike="noStrike" cap="none" normalizeH="0" baseline="0" dirty="0">
                          <a:ln>
                            <a:noFill/>
                          </a:ln>
                          <a:solidFill>
                            <a:schemeClr val="folHlink"/>
                          </a:solidFill>
                          <a:effectLst/>
                          <a:latin typeface="Courier New" pitchFamily="49" charset="0"/>
                          <a:cs typeface="Arial" charset="0"/>
                        </a:rPr>
                        <a:t>0</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2312" name="Text Box 30"/>
          <p:cNvSpPr txBox="1">
            <a:spLocks noChangeArrowheads="1"/>
          </p:cNvSpPr>
          <p:nvPr/>
        </p:nvSpPr>
        <p:spPr bwMode="auto">
          <a:xfrm>
            <a:off x="6598285" y="2401888"/>
            <a:ext cx="19970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8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90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62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spcBef>
                <a:spcPct val="50000"/>
              </a:spcBef>
              <a:buFont typeface="Wingdings" pitchFamily="2" charset="2"/>
              <a:buNone/>
            </a:pPr>
            <a:r>
              <a:rPr lang="en-US" sz="2800" dirty="0">
                <a:solidFill>
                  <a:schemeClr val="tx2"/>
                </a:solidFill>
              </a:rPr>
              <a:t>Them</a:t>
            </a:r>
          </a:p>
        </p:txBody>
      </p:sp>
    </p:spTree>
    <p:extLst>
      <p:ext uri="{BB962C8B-B14F-4D97-AF65-F5344CB8AC3E}">
        <p14:creationId xmlns:p14="http://schemas.microsoft.com/office/powerpoint/2010/main" val="1966169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971800" y="457200"/>
            <a:ext cx="7239000" cy="838200"/>
          </a:xfrm>
        </p:spPr>
        <p:txBody>
          <a:bodyPr/>
          <a:lstStyle/>
          <a:p>
            <a:r>
              <a:rPr lang="en-US" altLang="en-US" dirty="0"/>
              <a:t>Game Theory</a:t>
            </a:r>
          </a:p>
        </p:txBody>
      </p:sp>
      <p:sp>
        <p:nvSpPr>
          <p:cNvPr id="3" name="Content Placeholder 2"/>
          <p:cNvSpPr>
            <a:spLocks noGrp="1"/>
          </p:cNvSpPr>
          <p:nvPr>
            <p:ph idx="1"/>
          </p:nvPr>
        </p:nvSpPr>
        <p:spPr>
          <a:xfrm>
            <a:off x="1981200" y="1447800"/>
            <a:ext cx="8229600" cy="3870158"/>
          </a:xfrm>
        </p:spPr>
        <p:txBody>
          <a:bodyPr/>
          <a:lstStyle/>
          <a:p>
            <a:pPr>
              <a:buFont typeface="Wingdings" panose="05000000000000000000" pitchFamily="2" charset="2"/>
              <a:buNone/>
              <a:defRPr/>
            </a:pPr>
            <a:r>
              <a:rPr lang="en-US" sz="4000" dirty="0">
                <a:solidFill>
                  <a:schemeClr val="tx2"/>
                </a:solidFill>
              </a:rPr>
              <a:t>	</a:t>
            </a:r>
            <a:r>
              <a:rPr lang="en-US" dirty="0">
                <a:solidFill>
                  <a:schemeClr val="tx2"/>
                </a:solidFill>
              </a:rPr>
              <a:t>Game theory is the study of strategic decision making. More formally, it is the study of mathematical models of conflict and cooperation between intelligent rational decision-makers.</a:t>
            </a:r>
          </a:p>
          <a:p>
            <a:pPr>
              <a:buFont typeface="Wingdings" panose="05000000000000000000" pitchFamily="2" charset="2"/>
              <a:buNone/>
              <a:defRPr/>
            </a:pPr>
            <a:endParaRPr lang="en-US" dirty="0">
              <a:solidFill>
                <a:schemeClr val="tx2"/>
              </a:solidFill>
            </a:endParaRPr>
          </a:p>
          <a:p>
            <a:pPr>
              <a:buFont typeface="Wingdings" panose="05000000000000000000" pitchFamily="2" charset="2"/>
              <a:buNone/>
              <a:defRPr/>
            </a:pPr>
            <a:r>
              <a:rPr lang="en-US" dirty="0">
                <a:solidFill>
                  <a:schemeClr val="tx2"/>
                </a:solidFill>
              </a:rPr>
              <a:t>	Game Theory is used to analyze how firms interact but has many other applications.</a:t>
            </a:r>
          </a:p>
          <a:p>
            <a:pPr>
              <a:buFont typeface="Wingdings" panose="05000000000000000000" pitchFamily="2" charset="2"/>
              <a:buNone/>
              <a:defRPr/>
            </a:pPr>
            <a:endParaRPr lang="en-US" dirty="0">
              <a:solidFill>
                <a:schemeClr val="tx2"/>
              </a:solidFill>
            </a:endParaRPr>
          </a:p>
          <a:p>
            <a:pPr>
              <a:buFont typeface="Wingdings" panose="05000000000000000000" pitchFamily="2" charset="2"/>
              <a:buNone/>
              <a:defRPr/>
            </a:pPr>
            <a:endParaRPr lang="en-US" sz="4000" dirty="0">
              <a:solidFill>
                <a:schemeClr val="tx2"/>
              </a:solidFill>
            </a:endParaRPr>
          </a:p>
        </p:txBody>
      </p:sp>
      <p:sp>
        <p:nvSpPr>
          <p:cNvPr id="2" name="Rectangle 1"/>
          <p:cNvSpPr/>
          <p:nvPr/>
        </p:nvSpPr>
        <p:spPr>
          <a:xfrm>
            <a:off x="4902200" y="6207175"/>
            <a:ext cx="7106433" cy="369332"/>
          </a:xfrm>
          <a:prstGeom prst="rect">
            <a:avLst/>
          </a:prstGeom>
        </p:spPr>
        <p:txBody>
          <a:bodyPr wrap="none">
            <a:spAutoFit/>
          </a:bodyPr>
          <a:lstStyle/>
          <a:p>
            <a:pPr>
              <a:buFont typeface="Wingdings" panose="05000000000000000000" pitchFamily="2" charset="2"/>
              <a:buNone/>
              <a:defRPr/>
            </a:pPr>
            <a:r>
              <a:rPr lang="en-US" dirty="0">
                <a:solidFill>
                  <a:schemeClr val="tx2"/>
                </a:solidFill>
              </a:rPr>
              <a:t>(Some slides taken from Michael </a:t>
            </a:r>
            <a:r>
              <a:rPr lang="en-US" dirty="0" err="1">
                <a:solidFill>
                  <a:schemeClr val="tx2"/>
                </a:solidFill>
              </a:rPr>
              <a:t>Conlin</a:t>
            </a:r>
            <a:r>
              <a:rPr lang="en-US" dirty="0">
                <a:solidFill>
                  <a:schemeClr val="tx2"/>
                </a:solidFill>
              </a:rPr>
              <a:t>, online and Mike Shor.)</a:t>
            </a:r>
          </a:p>
        </p:txBody>
      </p:sp>
    </p:spTree>
    <p:extLst>
      <p:ext uri="{BB962C8B-B14F-4D97-AF65-F5344CB8AC3E}">
        <p14:creationId xmlns:p14="http://schemas.microsoft.com/office/powerpoint/2010/main" val="14454125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a:xfrm>
            <a:off x="2197100" y="673100"/>
            <a:ext cx="9017000" cy="914400"/>
          </a:xfrm>
        </p:spPr>
        <p:txBody>
          <a:bodyPr>
            <a:normAutofit fontScale="90000"/>
          </a:bodyPr>
          <a:lstStyle/>
          <a:p>
            <a:pPr eaLnBrk="1" hangingPunct="1"/>
            <a:r>
              <a:rPr lang="en-US" dirty="0"/>
              <a:t>Reducing Payoffs: Contracting</a:t>
            </a:r>
          </a:p>
        </p:txBody>
      </p:sp>
      <p:sp>
        <p:nvSpPr>
          <p:cNvPr id="14341" name="Rectangle 3"/>
          <p:cNvSpPr>
            <a:spLocks noGrp="1" noChangeArrowheads="1"/>
          </p:cNvSpPr>
          <p:nvPr>
            <p:ph idx="1"/>
          </p:nvPr>
        </p:nvSpPr>
        <p:spPr>
          <a:xfrm>
            <a:off x="1828799" y="2057400"/>
            <a:ext cx="9288379" cy="4298950"/>
          </a:xfrm>
        </p:spPr>
        <p:txBody>
          <a:bodyPr>
            <a:normAutofit/>
          </a:bodyPr>
          <a:lstStyle/>
          <a:p>
            <a:pPr eaLnBrk="1" hangingPunct="1">
              <a:lnSpc>
                <a:spcPct val="90000"/>
              </a:lnSpc>
            </a:pPr>
            <a:r>
              <a:rPr lang="en-US" dirty="0"/>
              <a:t>Consider another example of a credible commitment.</a:t>
            </a:r>
          </a:p>
          <a:p>
            <a:r>
              <a:rPr lang="en-US" dirty="0"/>
              <a:t>Suppose you don’t want to pay more than $200 million for an acquisition target, which is the best offer that the target currently has.  (In other words, you cannot offer less than $200m.)</a:t>
            </a:r>
          </a:p>
          <a:p>
            <a:pPr eaLnBrk="1" hangingPunct="1">
              <a:lnSpc>
                <a:spcPct val="90000"/>
              </a:lnSpc>
            </a:pPr>
            <a:r>
              <a:rPr lang="en-US" dirty="0"/>
              <a:t>It is known that you can “afford” payments of $20 million/yr. for 20 years; if the interest rate is 7%, this means that you can afford $211.88m (PV of $20/yr. for 20 years at 7%). </a:t>
            </a:r>
          </a:p>
          <a:p>
            <a:pPr eaLnBrk="1" hangingPunct="1">
              <a:lnSpc>
                <a:spcPct val="90000"/>
              </a:lnSpc>
            </a:pPr>
            <a:r>
              <a:rPr lang="en-US" dirty="0"/>
              <a:t>Let’s assume for convenience that there are only two possible prices -- $200m and $211.88m.</a:t>
            </a:r>
          </a:p>
          <a:p>
            <a:pPr eaLnBrk="1" hangingPunct="1">
              <a:lnSpc>
                <a:spcPct val="90000"/>
              </a:lnSpc>
            </a:pPr>
            <a:r>
              <a:rPr lang="en-US" dirty="0"/>
              <a:t>How can you hold out for $200m.?</a:t>
            </a:r>
          </a:p>
        </p:txBody>
      </p:sp>
    </p:spTree>
    <p:extLst>
      <p:ext uri="{BB962C8B-B14F-4D97-AF65-F5344CB8AC3E}">
        <p14:creationId xmlns:p14="http://schemas.microsoft.com/office/powerpoint/2010/main" val="40742884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Reducing payoffs</a:t>
            </a:r>
          </a:p>
        </p:txBody>
      </p:sp>
      <p:sp>
        <p:nvSpPr>
          <p:cNvPr id="3" name="Content Placeholder 2"/>
          <p:cNvSpPr>
            <a:spLocks noGrp="1"/>
          </p:cNvSpPr>
          <p:nvPr>
            <p:ph idx="1"/>
          </p:nvPr>
        </p:nvSpPr>
        <p:spPr>
          <a:xfrm>
            <a:off x="685800" y="2194561"/>
            <a:ext cx="10820400" cy="1412240"/>
          </a:xfrm>
        </p:spPr>
        <p:txBody>
          <a:bodyPr/>
          <a:lstStyle/>
          <a:p>
            <a:r>
              <a:rPr lang="en-US" dirty="0"/>
              <a:t>How many Nash equilibria are there in this case?</a:t>
            </a:r>
          </a:p>
        </p:txBody>
      </p:sp>
      <p:graphicFrame>
        <p:nvGraphicFramePr>
          <p:cNvPr id="4" name="Group 4"/>
          <p:cNvGraphicFramePr>
            <a:graphicFrameLocks noGrp="1"/>
          </p:cNvGraphicFramePr>
          <p:nvPr>
            <p:extLst>
              <p:ext uri="{D42A27DB-BD31-4B8C-83A1-F6EECF244321}">
                <p14:modId xmlns:p14="http://schemas.microsoft.com/office/powerpoint/2010/main" val="3462481839"/>
              </p:ext>
            </p:extLst>
          </p:nvPr>
        </p:nvGraphicFramePr>
        <p:xfrm>
          <a:off x="2019300" y="2912696"/>
          <a:ext cx="8216900" cy="2890216"/>
        </p:xfrm>
        <a:graphic>
          <a:graphicData uri="http://schemas.openxmlformats.org/drawingml/2006/table">
            <a:tbl>
              <a:tblPr/>
              <a:tblGrid>
                <a:gridCol w="282645">
                  <a:extLst>
                    <a:ext uri="{9D8B030D-6E8A-4147-A177-3AD203B41FA5}">
                      <a16:colId xmlns:a16="http://schemas.microsoft.com/office/drawing/2014/main" val="20000"/>
                    </a:ext>
                  </a:extLst>
                </a:gridCol>
                <a:gridCol w="1129098">
                  <a:extLst>
                    <a:ext uri="{9D8B030D-6E8A-4147-A177-3AD203B41FA5}">
                      <a16:colId xmlns:a16="http://schemas.microsoft.com/office/drawing/2014/main" val="20001"/>
                    </a:ext>
                  </a:extLst>
                </a:gridCol>
                <a:gridCol w="1433057">
                  <a:extLst>
                    <a:ext uri="{9D8B030D-6E8A-4147-A177-3AD203B41FA5}">
                      <a16:colId xmlns:a16="http://schemas.microsoft.com/office/drawing/2014/main" val="20002"/>
                    </a:ext>
                  </a:extLst>
                </a:gridCol>
                <a:gridCol w="2784311">
                  <a:extLst>
                    <a:ext uri="{9D8B030D-6E8A-4147-A177-3AD203B41FA5}">
                      <a16:colId xmlns:a16="http://schemas.microsoft.com/office/drawing/2014/main" val="20003"/>
                    </a:ext>
                  </a:extLst>
                </a:gridCol>
                <a:gridCol w="2587789">
                  <a:extLst>
                    <a:ext uri="{9D8B030D-6E8A-4147-A177-3AD203B41FA5}">
                      <a16:colId xmlns:a16="http://schemas.microsoft.com/office/drawing/2014/main" val="20004"/>
                    </a:ext>
                  </a:extLst>
                </a:gridCol>
              </a:tblGrid>
              <a:tr h="565153">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endParaRPr kumimoji="0" lang="en-US" sz="2800" b="0" i="0" u="none" strike="noStrike" cap="none" normalizeH="0" baseline="0">
                        <a:ln>
                          <a:noFill/>
                        </a:ln>
                        <a:solidFill>
                          <a:schemeClr val="tx1"/>
                        </a:solidFill>
                        <a:effectLst/>
                        <a:latin typeface="Arial" charset="0"/>
                        <a:cs typeface="Arial" charset="0"/>
                      </a:endParaRPr>
                    </a:p>
                  </a:txBody>
                  <a:tcPr marL="91435" marR="91435" marT="45711" marB="45711" horzOverflow="overflow">
                    <a:lnL cap="flat">
                      <a:noFill/>
                    </a:lnL>
                    <a:lnR>
                      <a:noFill/>
                    </a:lnR>
                    <a:lnT cap="fla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endParaRPr kumimoji="0" lang="en-US" sz="2800" b="0" i="0" u="none" strike="noStrike" cap="none" normalizeH="0" baseline="0" dirty="0">
                        <a:ln>
                          <a:noFill/>
                        </a:ln>
                        <a:solidFill>
                          <a:schemeClr val="tx1"/>
                        </a:solidFill>
                        <a:effectLst/>
                        <a:latin typeface="Arial" charset="0"/>
                        <a:cs typeface="Arial" charset="0"/>
                      </a:endParaRPr>
                    </a:p>
                  </a:txBody>
                  <a:tcPr marL="91435" marR="91435" marT="45711" marB="45711" horzOverflow="overflow">
                    <a:lnL>
                      <a:noFill/>
                    </a:lnL>
                    <a:lnR>
                      <a:noFill/>
                    </a:lnR>
                    <a:lnT cap="fla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200" b="0" i="0" u="none" strike="noStrike" cap="none" normalizeH="0" baseline="0" dirty="0">
                          <a:ln>
                            <a:noFill/>
                          </a:ln>
                          <a:solidFill>
                            <a:schemeClr val="folHlink"/>
                          </a:solidFill>
                          <a:effectLst/>
                          <a:latin typeface="Arial" charset="0"/>
                          <a:cs typeface="Arial" charset="0"/>
                        </a:rPr>
                        <a:t>Demand</a:t>
                      </a:r>
                    </a:p>
                    <a:p>
                      <a:pPr marL="0" marR="0" lvl="0" indent="0" algn="ctr"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200" b="0" i="0" u="none" strike="noStrike" cap="none" normalizeH="0" baseline="0" dirty="0">
                          <a:ln>
                            <a:noFill/>
                          </a:ln>
                          <a:solidFill>
                            <a:schemeClr val="folHlink"/>
                          </a:solidFill>
                          <a:effectLst/>
                          <a:latin typeface="Arial" charset="0"/>
                          <a:cs typeface="Arial" charset="0"/>
                        </a:rPr>
                        <a:t>$200m</a:t>
                      </a:r>
                    </a:p>
                  </a:txBody>
                  <a:tcPr marL="91435" marR="91435" marT="45711" marB="45711"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200" b="0" i="0" u="none" strike="noStrike" cap="none" normalizeH="0" baseline="0" dirty="0">
                          <a:ln>
                            <a:noFill/>
                          </a:ln>
                          <a:solidFill>
                            <a:schemeClr val="folHlink"/>
                          </a:solidFill>
                          <a:effectLst/>
                          <a:latin typeface="Arial" charset="0"/>
                          <a:cs typeface="Arial" charset="0"/>
                        </a:rPr>
                        <a:t>Demand </a:t>
                      </a:r>
                      <a:br>
                        <a:rPr kumimoji="0" lang="en-US" sz="2200" b="0" i="0" u="none" strike="noStrike" cap="none" normalizeH="0" baseline="0" dirty="0">
                          <a:ln>
                            <a:noFill/>
                          </a:ln>
                          <a:solidFill>
                            <a:schemeClr val="folHlink"/>
                          </a:solidFill>
                          <a:effectLst/>
                          <a:latin typeface="Arial" charset="0"/>
                          <a:cs typeface="Arial" charset="0"/>
                        </a:rPr>
                      </a:br>
                      <a:r>
                        <a:rPr kumimoji="0" lang="en-US" sz="2200" b="0" i="0" u="none" strike="noStrike" cap="none" normalizeH="0" baseline="0" dirty="0">
                          <a:ln>
                            <a:noFill/>
                          </a:ln>
                          <a:solidFill>
                            <a:schemeClr val="folHlink"/>
                          </a:solidFill>
                          <a:effectLst/>
                          <a:latin typeface="Arial" charset="0"/>
                          <a:cs typeface="Arial" charset="0"/>
                        </a:rPr>
                        <a:t>$211.88m</a:t>
                      </a:r>
                    </a:p>
                  </a:txBody>
                  <a:tcPr marL="91435" marR="91435" marT="45711" marB="45711" horzOverflow="overflow">
                    <a:lnL>
                      <a:noFill/>
                    </a:lnL>
                    <a:lnR cap="flat">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30589">
                <a:tc rowSpan="2" gridSpan="2">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200" b="0" i="0" u="none" strike="noStrike" cap="none" normalizeH="0" baseline="0" dirty="0">
                          <a:ln>
                            <a:noFill/>
                          </a:ln>
                          <a:solidFill>
                            <a:srgbClr val="000099"/>
                          </a:solidFill>
                          <a:effectLst/>
                          <a:latin typeface="Arial" charset="0"/>
                          <a:cs typeface="Arial" charset="0"/>
                        </a:rPr>
                        <a:t>Acquirer</a:t>
                      </a:r>
                    </a:p>
                  </a:txBody>
                  <a:tcPr marL="91435" marR="91435" marT="45711" marB="45711" anchor="ctr" horzOverflow="overflow">
                    <a:lnL cap="flat">
                      <a:noFill/>
                    </a:lnL>
                    <a:lnR>
                      <a:noFill/>
                    </a:lnR>
                    <a:lnT>
                      <a:noFill/>
                    </a:lnT>
                    <a:lnB cap="flat">
                      <a:noFill/>
                    </a:lnB>
                    <a:lnTlToBr>
                      <a:noFill/>
                    </a:lnTlToBr>
                    <a:lnBlToTr>
                      <a:noFill/>
                    </a:lnBlToTr>
                    <a:noFill/>
                  </a:tcPr>
                </a:tc>
                <a:tc rowSpan="2"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200" b="0" i="0" u="none" strike="noStrike" cap="none" normalizeH="0" baseline="0" dirty="0">
                          <a:ln>
                            <a:noFill/>
                          </a:ln>
                          <a:solidFill>
                            <a:srgbClr val="000099"/>
                          </a:solidFill>
                          <a:effectLst/>
                          <a:latin typeface="Arial" charset="0"/>
                          <a:cs typeface="Arial" charset="0"/>
                        </a:rPr>
                        <a:t>Offer $200m</a:t>
                      </a:r>
                    </a:p>
                  </a:txBody>
                  <a:tcPr marL="91435" marR="91435" marT="45711" marB="45711" anchor="ct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200" b="1" i="0" u="none" strike="noStrike" cap="none" normalizeH="0" baseline="0" dirty="0">
                          <a:ln>
                            <a:noFill/>
                          </a:ln>
                          <a:solidFill>
                            <a:srgbClr val="000099"/>
                          </a:solidFill>
                          <a:effectLst/>
                          <a:latin typeface="Courier New" pitchFamily="49" charset="0"/>
                          <a:cs typeface="Arial" charset="0"/>
                        </a:rPr>
                        <a:t>   $11.88</a:t>
                      </a:r>
                      <a:r>
                        <a:rPr kumimoji="0" lang="en-US" sz="2200" b="1" i="0" u="none" strike="noStrike" cap="none" normalizeH="0" baseline="0" dirty="0">
                          <a:ln>
                            <a:noFill/>
                          </a:ln>
                          <a:solidFill>
                            <a:schemeClr val="tx1"/>
                          </a:solidFill>
                          <a:effectLst/>
                          <a:latin typeface="Courier New" pitchFamily="49" charset="0"/>
                          <a:cs typeface="Arial" charset="0"/>
                        </a:rPr>
                        <a:t>, </a:t>
                      </a:r>
                      <a:r>
                        <a:rPr kumimoji="0" lang="en-US" sz="2200" b="1" i="0" u="none" strike="noStrike" cap="none" normalizeH="0" baseline="0" dirty="0">
                          <a:ln>
                            <a:noFill/>
                          </a:ln>
                          <a:solidFill>
                            <a:schemeClr val="folHlink"/>
                          </a:solidFill>
                          <a:effectLst/>
                          <a:latin typeface="Courier New" pitchFamily="49" charset="0"/>
                          <a:cs typeface="Arial" charset="0"/>
                        </a:rPr>
                        <a:t>$0</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defRPr/>
                      </a:pPr>
                      <a:r>
                        <a:rPr kumimoji="0" lang="en-US" sz="2200" b="1" i="0" u="none" strike="noStrike" cap="none" normalizeH="0" baseline="0" dirty="0">
                          <a:ln>
                            <a:noFill/>
                          </a:ln>
                          <a:solidFill>
                            <a:schemeClr val="tx1"/>
                          </a:solidFill>
                          <a:effectLst/>
                          <a:latin typeface="Courier New" pitchFamily="49" charset="0"/>
                          <a:cs typeface="Arial" charset="0"/>
                        </a:rPr>
                        <a:t> </a:t>
                      </a:r>
                      <a:r>
                        <a:rPr kumimoji="0" lang="en-US" sz="2200" b="1" i="0" u="none" strike="noStrike" kern="1200" cap="none" normalizeH="0" baseline="0" dirty="0">
                          <a:ln>
                            <a:noFill/>
                          </a:ln>
                          <a:solidFill>
                            <a:srgbClr val="000099"/>
                          </a:solidFill>
                          <a:effectLst/>
                          <a:latin typeface="Courier New" pitchFamily="49" charset="0"/>
                          <a:ea typeface="+mn-ea"/>
                          <a:cs typeface="Arial" charset="0"/>
                        </a:rPr>
                        <a:t> $0, </a:t>
                      </a:r>
                      <a:r>
                        <a:rPr kumimoji="0" lang="en-US" sz="2200" b="1" i="0" u="none" strike="noStrike" kern="1200" cap="none" normalizeH="0" baseline="0" dirty="0">
                          <a:ln>
                            <a:noFill/>
                          </a:ln>
                          <a:solidFill>
                            <a:schemeClr val="folHlink"/>
                          </a:solidFill>
                          <a:effectLst/>
                          <a:latin typeface="Courier New" pitchFamily="49" charset="0"/>
                          <a:ea typeface="+mn-ea"/>
                          <a:cs typeface="Arial" charset="0"/>
                        </a:rPr>
                        <a:t>$0</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30589">
                <a:tc gridSpan="2" vMerge="1">
                  <a:txBody>
                    <a:bodyPr/>
                    <a:lstStyle/>
                    <a:p>
                      <a:endParaRPr lang="en-US"/>
                    </a:p>
                  </a:txBody>
                  <a:tcPr/>
                </a:tc>
                <a:tc hMerge="1"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200" b="0" i="0" u="none" strike="noStrike" cap="none" normalizeH="0" baseline="0" dirty="0">
                          <a:ln>
                            <a:noFill/>
                          </a:ln>
                          <a:solidFill>
                            <a:srgbClr val="000099"/>
                          </a:solidFill>
                          <a:effectLst/>
                          <a:latin typeface="Arial" charset="0"/>
                          <a:cs typeface="Arial" charset="0"/>
                        </a:rPr>
                        <a:t>Offer $211.88m</a:t>
                      </a:r>
                    </a:p>
                  </a:txBody>
                  <a:tcPr marL="91435" marR="91435" marT="45711" marB="45711" anchor="ctr" horzOverflow="overflow">
                    <a:lnL>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endParaRPr kumimoji="0" lang="en-US" sz="2200" b="1" i="0" u="none" strike="noStrike" cap="none" normalizeH="0" baseline="0" dirty="0">
                        <a:ln>
                          <a:noFill/>
                        </a:ln>
                        <a:solidFill>
                          <a:srgbClr val="000099"/>
                        </a:solidFill>
                        <a:effectLst/>
                        <a:latin typeface="Courier New" pitchFamily="49" charset="0"/>
                        <a:cs typeface="Arial" charset="0"/>
                      </a:endParaRPr>
                    </a:p>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200" b="1" i="0" u="none" strike="noStrike" cap="none" normalizeH="0" baseline="0" dirty="0">
                          <a:ln>
                            <a:noFill/>
                          </a:ln>
                          <a:solidFill>
                            <a:schemeClr val="tx1"/>
                          </a:solidFill>
                          <a:effectLst/>
                          <a:latin typeface="Courier New" pitchFamily="49" charset="0"/>
                          <a:cs typeface="Arial" charset="0"/>
                        </a:rPr>
                        <a:t>    </a:t>
                      </a:r>
                      <a:r>
                        <a:rPr kumimoji="0" lang="en-US" sz="2200" b="1" i="0" u="none" strike="noStrike" kern="1200" cap="none" normalizeH="0" baseline="0" dirty="0">
                          <a:ln>
                            <a:noFill/>
                          </a:ln>
                          <a:solidFill>
                            <a:srgbClr val="000099"/>
                          </a:solidFill>
                          <a:effectLst/>
                          <a:latin typeface="Courier New" pitchFamily="49" charset="0"/>
                          <a:ea typeface="+mn-ea"/>
                          <a:cs typeface="Arial" charset="0"/>
                        </a:rPr>
                        <a:t>$0, </a:t>
                      </a:r>
                      <a:r>
                        <a:rPr kumimoji="0" lang="en-US" sz="2200" b="1" i="0" u="none" strike="noStrike" kern="1200" cap="none" normalizeH="0" baseline="0" dirty="0">
                          <a:ln>
                            <a:noFill/>
                          </a:ln>
                          <a:solidFill>
                            <a:schemeClr val="folHlink"/>
                          </a:solidFill>
                          <a:effectLst/>
                          <a:latin typeface="Courier New" pitchFamily="49" charset="0"/>
                          <a:ea typeface="+mn-ea"/>
                          <a:cs typeface="Arial" charset="0"/>
                        </a:rPr>
                        <a:t>$11.88</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endParaRPr kumimoji="0" lang="en-US" sz="2200" b="1" i="0" u="none" strike="noStrike" cap="none" normalizeH="0" baseline="0" dirty="0">
                        <a:ln>
                          <a:noFill/>
                        </a:ln>
                        <a:solidFill>
                          <a:schemeClr val="tx1"/>
                        </a:solidFill>
                        <a:effectLst/>
                        <a:latin typeface="Courier New" pitchFamily="49" charset="0"/>
                        <a:cs typeface="Arial" charset="0"/>
                      </a:endParaRPr>
                    </a:p>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defRPr/>
                      </a:pPr>
                      <a:r>
                        <a:rPr kumimoji="0" lang="en-US" sz="2200" b="1" i="0" u="none" strike="noStrike" cap="none" normalizeH="0" baseline="0" dirty="0">
                          <a:ln>
                            <a:noFill/>
                          </a:ln>
                          <a:solidFill>
                            <a:schemeClr val="tx1"/>
                          </a:solidFill>
                          <a:effectLst/>
                          <a:latin typeface="Courier New" pitchFamily="49" charset="0"/>
                          <a:cs typeface="Arial" charset="0"/>
                        </a:rPr>
                        <a:t>  </a:t>
                      </a:r>
                      <a:r>
                        <a:rPr kumimoji="0" lang="en-US" sz="2200" b="1" i="0" u="none" strike="noStrike" kern="1200" cap="none" normalizeH="0" baseline="0" dirty="0">
                          <a:ln>
                            <a:noFill/>
                          </a:ln>
                          <a:solidFill>
                            <a:srgbClr val="000099"/>
                          </a:solidFill>
                          <a:effectLst/>
                          <a:latin typeface="Courier New" pitchFamily="49" charset="0"/>
                          <a:ea typeface="+mn-ea"/>
                          <a:cs typeface="Arial" charset="0"/>
                        </a:rPr>
                        <a:t>$0 , </a:t>
                      </a:r>
                      <a:r>
                        <a:rPr kumimoji="0" lang="en-US" sz="2200" b="1" i="0" u="none" strike="noStrike" kern="1200" cap="none" normalizeH="0" baseline="0" dirty="0">
                          <a:ln>
                            <a:noFill/>
                          </a:ln>
                          <a:solidFill>
                            <a:schemeClr val="folHlink"/>
                          </a:solidFill>
                          <a:effectLst/>
                          <a:latin typeface="Courier New" pitchFamily="49" charset="0"/>
                          <a:ea typeface="+mn-ea"/>
                          <a:cs typeface="Arial" charset="0"/>
                        </a:rPr>
                        <a:t>$11.88</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 name="TextBox 4"/>
          <p:cNvSpPr txBox="1"/>
          <p:nvPr/>
        </p:nvSpPr>
        <p:spPr>
          <a:xfrm>
            <a:off x="4622800" y="6151715"/>
            <a:ext cx="6781800" cy="369332"/>
          </a:xfrm>
          <a:prstGeom prst="rect">
            <a:avLst/>
          </a:prstGeom>
          <a:noFill/>
        </p:spPr>
        <p:txBody>
          <a:bodyPr wrap="square" rtlCol="0">
            <a:spAutoFit/>
          </a:bodyPr>
          <a:lstStyle/>
          <a:p>
            <a:r>
              <a:rPr lang="en-US" dirty="0"/>
              <a:t>Both the (1,1) and the (2,2) cells are Nash equilibria.</a:t>
            </a:r>
          </a:p>
        </p:txBody>
      </p:sp>
    </p:spTree>
    <p:extLst>
      <p:ext uri="{BB962C8B-B14F-4D97-AF65-F5344CB8AC3E}">
        <p14:creationId xmlns:p14="http://schemas.microsoft.com/office/powerpoint/2010/main" val="10414702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a:xfrm>
            <a:off x="2209800" y="152400"/>
            <a:ext cx="9017000" cy="914400"/>
          </a:xfrm>
        </p:spPr>
        <p:txBody>
          <a:bodyPr>
            <a:normAutofit fontScale="90000"/>
          </a:bodyPr>
          <a:lstStyle/>
          <a:p>
            <a:pPr eaLnBrk="1" hangingPunct="1"/>
            <a:r>
              <a:rPr lang="en-US" dirty="0"/>
              <a:t>Reducing Payoffs: Contracting</a:t>
            </a:r>
          </a:p>
        </p:txBody>
      </p:sp>
      <p:sp>
        <p:nvSpPr>
          <p:cNvPr id="14341" name="Rectangle 3"/>
          <p:cNvSpPr>
            <a:spLocks noGrp="1" noChangeArrowheads="1"/>
          </p:cNvSpPr>
          <p:nvPr>
            <p:ph idx="1"/>
          </p:nvPr>
        </p:nvSpPr>
        <p:spPr>
          <a:xfrm>
            <a:off x="1828799" y="1689100"/>
            <a:ext cx="9288379" cy="4667250"/>
          </a:xfrm>
        </p:spPr>
        <p:txBody>
          <a:bodyPr>
            <a:normAutofit lnSpcReduction="10000"/>
          </a:bodyPr>
          <a:lstStyle/>
          <a:p>
            <a:pPr eaLnBrk="1" hangingPunct="1">
              <a:lnSpc>
                <a:spcPct val="90000"/>
              </a:lnSpc>
            </a:pPr>
            <a:r>
              <a:rPr lang="en-US" dirty="0"/>
              <a:t>Suppose you enter into a binding contract to finance the takeover for 20 years at 7%.  But…</a:t>
            </a:r>
          </a:p>
          <a:p>
            <a:pPr lvl="1" eaLnBrk="1" hangingPunct="1">
              <a:lnSpc>
                <a:spcPct val="90000"/>
              </a:lnSpc>
            </a:pPr>
            <a:r>
              <a:rPr lang="en-US" dirty="0"/>
              <a:t>Add penalty: if amount greater than $200 million, +1.5 points on interest rate</a:t>
            </a:r>
          </a:p>
          <a:p>
            <a:pPr eaLnBrk="1" hangingPunct="1">
              <a:lnSpc>
                <a:spcPct val="90000"/>
              </a:lnSpc>
            </a:pPr>
            <a:r>
              <a:rPr lang="en-US" dirty="0"/>
              <a:t>            Price                       Annual Payments:</a:t>
            </a:r>
          </a:p>
          <a:p>
            <a:pPr lvl="2" eaLnBrk="1" hangingPunct="1">
              <a:lnSpc>
                <a:spcPct val="90000"/>
              </a:lnSpc>
            </a:pPr>
            <a:r>
              <a:rPr lang="en-US" dirty="0"/>
              <a:t>$200 million:		$18.8 million / year</a:t>
            </a:r>
          </a:p>
          <a:p>
            <a:pPr lvl="2" eaLnBrk="1" hangingPunct="1">
              <a:lnSpc>
                <a:spcPct val="90000"/>
              </a:lnSpc>
            </a:pPr>
            <a:r>
              <a:rPr lang="en-US" dirty="0"/>
              <a:t>$211.88 million:	$20.0 million / year – still affordable</a:t>
            </a:r>
          </a:p>
          <a:p>
            <a:pPr lvl="2" eaLnBrk="1" hangingPunct="1">
              <a:lnSpc>
                <a:spcPct val="90000"/>
              </a:lnSpc>
            </a:pPr>
            <a:r>
              <a:rPr lang="en-US" dirty="0"/>
              <a:t>But with penalty: 	$22.39 million / year -- unaffordable</a:t>
            </a:r>
          </a:p>
          <a:p>
            <a:pPr eaLnBrk="1" hangingPunct="1">
              <a:lnSpc>
                <a:spcPct val="90000"/>
              </a:lnSpc>
            </a:pPr>
            <a:r>
              <a:rPr lang="en-US" dirty="0"/>
              <a:t>The present value of the higher payments, evaluated at the true discount rate of 7% is $237.195m.</a:t>
            </a:r>
          </a:p>
          <a:p>
            <a:pPr eaLnBrk="1" hangingPunct="1">
              <a:lnSpc>
                <a:spcPct val="90000"/>
              </a:lnSpc>
            </a:pPr>
            <a:r>
              <a:rPr lang="en-US" dirty="0"/>
              <a:t>So it’s clear that the acquirer will not pay more than $200m.</a:t>
            </a:r>
          </a:p>
          <a:p>
            <a:pPr eaLnBrk="1" hangingPunct="1">
              <a:lnSpc>
                <a:spcPct val="90000"/>
              </a:lnSpc>
            </a:pPr>
            <a:r>
              <a:rPr lang="en-US" dirty="0"/>
              <a:t>This is, therefore, a credible commitment.  </a:t>
            </a:r>
          </a:p>
          <a:p>
            <a:pPr eaLnBrk="1" hangingPunct="1">
              <a:lnSpc>
                <a:spcPct val="90000"/>
              </a:lnSpc>
            </a:pPr>
            <a:r>
              <a:rPr lang="en-US" dirty="0"/>
              <a:t>The normal form game has now changed.</a:t>
            </a:r>
          </a:p>
        </p:txBody>
      </p:sp>
    </p:spTree>
    <p:extLst>
      <p:ext uri="{BB962C8B-B14F-4D97-AF65-F5344CB8AC3E}">
        <p14:creationId xmlns:p14="http://schemas.microsoft.com/office/powerpoint/2010/main" val="7620489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a:xfrm>
            <a:off x="2286000" y="152400"/>
            <a:ext cx="7772400" cy="838200"/>
          </a:xfrm>
        </p:spPr>
        <p:txBody>
          <a:bodyPr/>
          <a:lstStyle/>
          <a:p>
            <a:pPr eaLnBrk="1" hangingPunct="1"/>
            <a:r>
              <a:rPr lang="en-US" dirty="0"/>
              <a:t>Reducing payoffs</a:t>
            </a:r>
          </a:p>
        </p:txBody>
      </p:sp>
      <p:sp>
        <p:nvSpPr>
          <p:cNvPr id="11269" name="Rectangle 3"/>
          <p:cNvSpPr>
            <a:spLocks noGrp="1" noChangeArrowheads="1"/>
          </p:cNvSpPr>
          <p:nvPr>
            <p:ph idx="1"/>
          </p:nvPr>
        </p:nvSpPr>
        <p:spPr>
          <a:xfrm>
            <a:off x="1879600" y="1384299"/>
            <a:ext cx="10071099" cy="974959"/>
          </a:xfrm>
        </p:spPr>
        <p:txBody>
          <a:bodyPr>
            <a:noAutofit/>
          </a:bodyPr>
          <a:lstStyle/>
          <a:p>
            <a:pPr eaLnBrk="1" hangingPunct="1">
              <a:lnSpc>
                <a:spcPct val="90000"/>
              </a:lnSpc>
            </a:pPr>
            <a:r>
              <a:rPr lang="en-US" dirty="0"/>
              <a:t>The payoffs now are different.  If the acquirer pays more than $200m, the outcome for the acquiring firm is negative.</a:t>
            </a:r>
          </a:p>
          <a:p>
            <a:pPr eaLnBrk="1" hangingPunct="1">
              <a:lnSpc>
                <a:spcPct val="90000"/>
              </a:lnSpc>
            </a:pPr>
            <a:r>
              <a:rPr lang="en-US" dirty="0"/>
              <a:t>Now, the only Nash equilibrium is where both parties agree on $200m.</a:t>
            </a:r>
          </a:p>
        </p:txBody>
      </p:sp>
      <p:sp>
        <p:nvSpPr>
          <p:cNvPr id="11288" name="Text Box 30"/>
          <p:cNvSpPr txBox="1">
            <a:spLocks noChangeArrowheads="1"/>
          </p:cNvSpPr>
          <p:nvPr/>
        </p:nvSpPr>
        <p:spPr bwMode="auto">
          <a:xfrm>
            <a:off x="7102476" y="2505011"/>
            <a:ext cx="1997075"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8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90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62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spcBef>
                <a:spcPct val="50000"/>
              </a:spcBef>
              <a:buFont typeface="Wingdings" pitchFamily="2" charset="2"/>
              <a:buNone/>
            </a:pPr>
            <a:r>
              <a:rPr lang="en-US" sz="2200" dirty="0">
                <a:solidFill>
                  <a:schemeClr val="tx2"/>
                </a:solidFill>
              </a:rPr>
              <a:t>Target</a:t>
            </a:r>
          </a:p>
        </p:txBody>
      </p:sp>
      <p:graphicFrame>
        <p:nvGraphicFramePr>
          <p:cNvPr id="7" name="Group 4"/>
          <p:cNvGraphicFramePr>
            <a:graphicFrameLocks noGrp="1"/>
          </p:cNvGraphicFramePr>
          <p:nvPr>
            <p:extLst>
              <p:ext uri="{D42A27DB-BD31-4B8C-83A1-F6EECF244321}">
                <p14:modId xmlns:p14="http://schemas.microsoft.com/office/powerpoint/2010/main" val="183674170"/>
              </p:ext>
            </p:extLst>
          </p:nvPr>
        </p:nvGraphicFramePr>
        <p:xfrm>
          <a:off x="2544763" y="3081651"/>
          <a:ext cx="9037637" cy="2890216"/>
        </p:xfrm>
        <a:graphic>
          <a:graphicData uri="http://schemas.openxmlformats.org/drawingml/2006/table">
            <a:tbl>
              <a:tblPr/>
              <a:tblGrid>
                <a:gridCol w="282645">
                  <a:extLst>
                    <a:ext uri="{9D8B030D-6E8A-4147-A177-3AD203B41FA5}">
                      <a16:colId xmlns:a16="http://schemas.microsoft.com/office/drawing/2014/main" val="20000"/>
                    </a:ext>
                  </a:extLst>
                </a:gridCol>
                <a:gridCol w="1129098">
                  <a:extLst>
                    <a:ext uri="{9D8B030D-6E8A-4147-A177-3AD203B41FA5}">
                      <a16:colId xmlns:a16="http://schemas.microsoft.com/office/drawing/2014/main" val="20001"/>
                    </a:ext>
                  </a:extLst>
                </a:gridCol>
                <a:gridCol w="1433057">
                  <a:extLst>
                    <a:ext uri="{9D8B030D-6E8A-4147-A177-3AD203B41FA5}">
                      <a16:colId xmlns:a16="http://schemas.microsoft.com/office/drawing/2014/main" val="20002"/>
                    </a:ext>
                  </a:extLst>
                </a:gridCol>
                <a:gridCol w="3233737">
                  <a:extLst>
                    <a:ext uri="{9D8B030D-6E8A-4147-A177-3AD203B41FA5}">
                      <a16:colId xmlns:a16="http://schemas.microsoft.com/office/drawing/2014/main" val="20003"/>
                    </a:ext>
                  </a:extLst>
                </a:gridCol>
                <a:gridCol w="2959100">
                  <a:extLst>
                    <a:ext uri="{9D8B030D-6E8A-4147-A177-3AD203B41FA5}">
                      <a16:colId xmlns:a16="http://schemas.microsoft.com/office/drawing/2014/main" val="20004"/>
                    </a:ext>
                  </a:extLst>
                </a:gridCol>
              </a:tblGrid>
              <a:tr h="565153">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endParaRPr kumimoji="0" lang="en-US" sz="2800" b="0" i="0" u="none" strike="noStrike" cap="none" normalizeH="0" baseline="0">
                        <a:ln>
                          <a:noFill/>
                        </a:ln>
                        <a:solidFill>
                          <a:schemeClr val="tx1"/>
                        </a:solidFill>
                        <a:effectLst/>
                        <a:latin typeface="Arial" charset="0"/>
                        <a:cs typeface="Arial" charset="0"/>
                      </a:endParaRPr>
                    </a:p>
                  </a:txBody>
                  <a:tcPr marL="91435" marR="91435" marT="45711" marB="45711" horzOverflow="overflow">
                    <a:lnL cap="flat">
                      <a:noFill/>
                    </a:lnL>
                    <a:lnR>
                      <a:noFill/>
                    </a:lnR>
                    <a:lnT cap="fla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endParaRPr kumimoji="0" lang="en-US" sz="2800" b="0" i="0" u="none" strike="noStrike" cap="none" normalizeH="0" baseline="0" dirty="0">
                        <a:ln>
                          <a:noFill/>
                        </a:ln>
                        <a:solidFill>
                          <a:schemeClr val="tx1"/>
                        </a:solidFill>
                        <a:effectLst/>
                        <a:latin typeface="Arial" charset="0"/>
                        <a:cs typeface="Arial" charset="0"/>
                      </a:endParaRPr>
                    </a:p>
                  </a:txBody>
                  <a:tcPr marL="91435" marR="91435" marT="45711" marB="45711" horzOverflow="overflow">
                    <a:lnL>
                      <a:noFill/>
                    </a:lnL>
                    <a:lnR>
                      <a:noFill/>
                    </a:lnR>
                    <a:lnT cap="fla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200" b="0" i="0" u="none" strike="noStrike" cap="none" normalizeH="0" baseline="0" dirty="0">
                          <a:ln>
                            <a:noFill/>
                          </a:ln>
                          <a:solidFill>
                            <a:schemeClr val="folHlink"/>
                          </a:solidFill>
                          <a:effectLst/>
                          <a:latin typeface="Arial" charset="0"/>
                          <a:cs typeface="Arial" charset="0"/>
                        </a:rPr>
                        <a:t>Demand</a:t>
                      </a:r>
                    </a:p>
                    <a:p>
                      <a:pPr marL="0" marR="0" lvl="0" indent="0" algn="ctr"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200" b="0" i="0" u="none" strike="noStrike" cap="none" normalizeH="0" baseline="0" dirty="0">
                          <a:ln>
                            <a:noFill/>
                          </a:ln>
                          <a:solidFill>
                            <a:schemeClr val="folHlink"/>
                          </a:solidFill>
                          <a:effectLst/>
                          <a:latin typeface="Arial" charset="0"/>
                          <a:cs typeface="Arial" charset="0"/>
                        </a:rPr>
                        <a:t>$200m</a:t>
                      </a:r>
                    </a:p>
                  </a:txBody>
                  <a:tcPr marL="91435" marR="91435" marT="45711" marB="45711"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200" b="0" i="0" u="none" strike="noStrike" cap="none" normalizeH="0" baseline="0" dirty="0">
                          <a:ln>
                            <a:noFill/>
                          </a:ln>
                          <a:solidFill>
                            <a:schemeClr val="folHlink"/>
                          </a:solidFill>
                          <a:effectLst/>
                          <a:latin typeface="Arial" charset="0"/>
                          <a:cs typeface="Arial" charset="0"/>
                        </a:rPr>
                        <a:t>Demand </a:t>
                      </a:r>
                      <a:br>
                        <a:rPr kumimoji="0" lang="en-US" sz="2200" b="0" i="0" u="none" strike="noStrike" cap="none" normalizeH="0" baseline="0" dirty="0">
                          <a:ln>
                            <a:noFill/>
                          </a:ln>
                          <a:solidFill>
                            <a:schemeClr val="folHlink"/>
                          </a:solidFill>
                          <a:effectLst/>
                          <a:latin typeface="Arial" charset="0"/>
                          <a:cs typeface="Arial" charset="0"/>
                        </a:rPr>
                      </a:br>
                      <a:r>
                        <a:rPr kumimoji="0" lang="en-US" sz="2200" b="0" i="0" u="none" strike="noStrike" cap="none" normalizeH="0" baseline="0" dirty="0">
                          <a:ln>
                            <a:noFill/>
                          </a:ln>
                          <a:solidFill>
                            <a:schemeClr val="folHlink"/>
                          </a:solidFill>
                          <a:effectLst/>
                          <a:latin typeface="Arial" charset="0"/>
                          <a:cs typeface="Arial" charset="0"/>
                        </a:rPr>
                        <a:t>$211.88m</a:t>
                      </a:r>
                    </a:p>
                  </a:txBody>
                  <a:tcPr marL="91435" marR="91435" marT="45711" marB="45711" horzOverflow="overflow">
                    <a:lnL>
                      <a:noFill/>
                    </a:lnL>
                    <a:lnR cap="flat">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30589">
                <a:tc rowSpan="2" gridSpan="2">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200" b="0" i="0" u="none" strike="noStrike" cap="none" normalizeH="0" baseline="0" dirty="0">
                          <a:ln>
                            <a:noFill/>
                          </a:ln>
                          <a:solidFill>
                            <a:srgbClr val="000099"/>
                          </a:solidFill>
                          <a:effectLst/>
                          <a:latin typeface="Arial" charset="0"/>
                          <a:cs typeface="Arial" charset="0"/>
                        </a:rPr>
                        <a:t>Acquirer</a:t>
                      </a:r>
                    </a:p>
                  </a:txBody>
                  <a:tcPr marL="91435" marR="91435" marT="45711" marB="45711" anchor="ctr" horzOverflow="overflow">
                    <a:lnL cap="flat">
                      <a:noFill/>
                    </a:lnL>
                    <a:lnR>
                      <a:noFill/>
                    </a:lnR>
                    <a:lnT>
                      <a:noFill/>
                    </a:lnT>
                    <a:lnB cap="flat">
                      <a:noFill/>
                    </a:lnB>
                    <a:lnTlToBr>
                      <a:noFill/>
                    </a:lnTlToBr>
                    <a:lnBlToTr>
                      <a:noFill/>
                    </a:lnBlToTr>
                    <a:noFill/>
                  </a:tcPr>
                </a:tc>
                <a:tc rowSpan="2"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200" b="0" i="0" u="none" strike="noStrike" cap="none" normalizeH="0" baseline="0" dirty="0">
                          <a:ln>
                            <a:noFill/>
                          </a:ln>
                          <a:solidFill>
                            <a:srgbClr val="000099"/>
                          </a:solidFill>
                          <a:effectLst/>
                          <a:latin typeface="Arial" charset="0"/>
                          <a:cs typeface="Arial" charset="0"/>
                        </a:rPr>
                        <a:t>Offer $200m</a:t>
                      </a:r>
                    </a:p>
                  </a:txBody>
                  <a:tcPr marL="91435" marR="91435" marT="45711" marB="45711" anchor="ct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200" b="1" i="0" u="none" strike="noStrike" cap="none" normalizeH="0" baseline="0" dirty="0">
                          <a:ln>
                            <a:noFill/>
                          </a:ln>
                          <a:solidFill>
                            <a:srgbClr val="000099"/>
                          </a:solidFill>
                          <a:effectLst/>
                          <a:latin typeface="Courier New" pitchFamily="49" charset="0"/>
                          <a:cs typeface="Arial" charset="0"/>
                        </a:rPr>
                        <a:t>   $11.88</a:t>
                      </a:r>
                      <a:r>
                        <a:rPr kumimoji="0" lang="en-US" sz="2200" b="1" i="0" u="none" strike="noStrike" cap="none" normalizeH="0" baseline="0" dirty="0">
                          <a:ln>
                            <a:noFill/>
                          </a:ln>
                          <a:solidFill>
                            <a:schemeClr val="tx1"/>
                          </a:solidFill>
                          <a:effectLst/>
                          <a:latin typeface="Courier New" pitchFamily="49" charset="0"/>
                          <a:cs typeface="Arial" charset="0"/>
                        </a:rPr>
                        <a:t>, </a:t>
                      </a:r>
                      <a:r>
                        <a:rPr kumimoji="0" lang="en-US" sz="2200" b="1" i="0" u="none" strike="noStrike" cap="none" normalizeH="0" baseline="0" dirty="0">
                          <a:ln>
                            <a:noFill/>
                          </a:ln>
                          <a:solidFill>
                            <a:schemeClr val="folHlink"/>
                          </a:solidFill>
                          <a:effectLst/>
                          <a:latin typeface="Courier New" pitchFamily="49" charset="0"/>
                          <a:cs typeface="Arial" charset="0"/>
                        </a:rPr>
                        <a:t>$0</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defRPr/>
                      </a:pPr>
                      <a:r>
                        <a:rPr kumimoji="0" lang="en-US" sz="2200" b="1" i="0" u="none" strike="noStrike" cap="none" normalizeH="0" baseline="0" dirty="0">
                          <a:ln>
                            <a:noFill/>
                          </a:ln>
                          <a:solidFill>
                            <a:schemeClr val="tx1"/>
                          </a:solidFill>
                          <a:effectLst/>
                          <a:latin typeface="Courier New" pitchFamily="49" charset="0"/>
                          <a:cs typeface="Arial" charset="0"/>
                        </a:rPr>
                        <a:t> </a:t>
                      </a:r>
                      <a:r>
                        <a:rPr kumimoji="0" lang="en-US" sz="2200" b="1" i="0" u="none" strike="noStrike" kern="1200" cap="none" normalizeH="0" baseline="0" dirty="0">
                          <a:ln>
                            <a:noFill/>
                          </a:ln>
                          <a:solidFill>
                            <a:srgbClr val="000099"/>
                          </a:solidFill>
                          <a:effectLst/>
                          <a:latin typeface="Courier New" pitchFamily="49" charset="0"/>
                          <a:ea typeface="+mn-ea"/>
                          <a:cs typeface="Arial" charset="0"/>
                        </a:rPr>
                        <a:t> $0, </a:t>
                      </a:r>
                      <a:r>
                        <a:rPr kumimoji="0" lang="en-US" sz="2200" b="1" i="0" u="none" strike="noStrike" kern="1200" cap="none" normalizeH="0" baseline="0" dirty="0">
                          <a:ln>
                            <a:noFill/>
                          </a:ln>
                          <a:solidFill>
                            <a:schemeClr val="folHlink"/>
                          </a:solidFill>
                          <a:effectLst/>
                          <a:latin typeface="Courier New" pitchFamily="49" charset="0"/>
                          <a:ea typeface="+mn-ea"/>
                          <a:cs typeface="Arial" charset="0"/>
                        </a:rPr>
                        <a:t>$0</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30589">
                <a:tc gridSpan="2" vMerge="1">
                  <a:txBody>
                    <a:bodyPr/>
                    <a:lstStyle/>
                    <a:p>
                      <a:endParaRPr lang="en-US"/>
                    </a:p>
                  </a:txBody>
                  <a:tcPr/>
                </a:tc>
                <a:tc hMerge="1"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200" b="0" i="0" u="none" strike="noStrike" cap="none" normalizeH="0" baseline="0" dirty="0">
                          <a:ln>
                            <a:noFill/>
                          </a:ln>
                          <a:solidFill>
                            <a:srgbClr val="000099"/>
                          </a:solidFill>
                          <a:effectLst/>
                          <a:latin typeface="Arial" charset="0"/>
                          <a:cs typeface="Arial" charset="0"/>
                        </a:rPr>
                        <a:t>Offer $211.88m</a:t>
                      </a:r>
                    </a:p>
                  </a:txBody>
                  <a:tcPr marL="91435" marR="91435" marT="45711" marB="45711" anchor="ctr" horzOverflow="overflow">
                    <a:lnL>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endParaRPr kumimoji="0" lang="en-US" sz="2200" b="1" i="0" u="none" strike="noStrike" cap="none" normalizeH="0" baseline="0" dirty="0">
                        <a:ln>
                          <a:noFill/>
                        </a:ln>
                        <a:solidFill>
                          <a:srgbClr val="000099"/>
                        </a:solidFill>
                        <a:effectLst/>
                        <a:latin typeface="Courier New" pitchFamily="49" charset="0"/>
                        <a:cs typeface="Arial" charset="0"/>
                      </a:endParaRPr>
                    </a:p>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200" b="1" i="0" u="none" strike="noStrike" cap="none" normalizeH="0" baseline="0" dirty="0">
                          <a:ln>
                            <a:noFill/>
                          </a:ln>
                          <a:solidFill>
                            <a:schemeClr val="tx1"/>
                          </a:solidFill>
                          <a:effectLst/>
                          <a:latin typeface="Courier New" pitchFamily="49" charset="0"/>
                          <a:cs typeface="Arial" charset="0"/>
                        </a:rPr>
                        <a:t>  -</a:t>
                      </a:r>
                      <a:r>
                        <a:rPr kumimoji="0" lang="en-US" sz="2200" b="1" i="0" u="none" strike="noStrike" kern="1200" cap="none" normalizeH="0" baseline="0" dirty="0">
                          <a:ln>
                            <a:noFill/>
                          </a:ln>
                          <a:solidFill>
                            <a:srgbClr val="000099"/>
                          </a:solidFill>
                          <a:effectLst/>
                          <a:latin typeface="Courier New" pitchFamily="49" charset="0"/>
                          <a:ea typeface="+mn-ea"/>
                          <a:cs typeface="Arial" charset="0"/>
                        </a:rPr>
                        <a:t>$25.32, </a:t>
                      </a:r>
                      <a:r>
                        <a:rPr kumimoji="0" lang="en-US" sz="2200" b="1" i="0" u="none" strike="noStrike" kern="1200" cap="none" normalizeH="0" baseline="0" dirty="0">
                          <a:ln>
                            <a:noFill/>
                          </a:ln>
                          <a:solidFill>
                            <a:schemeClr val="folHlink"/>
                          </a:solidFill>
                          <a:effectLst/>
                          <a:latin typeface="Courier New" pitchFamily="49" charset="0"/>
                          <a:ea typeface="+mn-ea"/>
                          <a:cs typeface="Arial" charset="0"/>
                        </a:rPr>
                        <a:t>$11.88</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endParaRPr kumimoji="0" lang="en-US" sz="2200" b="1" i="0" u="none" strike="noStrike" cap="none" normalizeH="0" baseline="0" dirty="0">
                        <a:ln>
                          <a:noFill/>
                        </a:ln>
                        <a:solidFill>
                          <a:schemeClr val="tx1"/>
                        </a:solidFill>
                        <a:effectLst/>
                        <a:latin typeface="Courier New" pitchFamily="49" charset="0"/>
                        <a:cs typeface="Arial" charset="0"/>
                      </a:endParaRPr>
                    </a:p>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defRPr/>
                      </a:pPr>
                      <a:r>
                        <a:rPr kumimoji="0" lang="en-US" sz="2200" b="1" i="0" u="none" strike="noStrike" cap="none" normalizeH="0" baseline="0" dirty="0">
                          <a:ln>
                            <a:noFill/>
                          </a:ln>
                          <a:solidFill>
                            <a:schemeClr val="tx1"/>
                          </a:solidFill>
                          <a:effectLst/>
                          <a:latin typeface="Courier New" pitchFamily="49" charset="0"/>
                          <a:cs typeface="Arial" charset="0"/>
                        </a:rPr>
                        <a:t> -</a:t>
                      </a:r>
                      <a:r>
                        <a:rPr kumimoji="0" lang="en-US" sz="2200" b="1" i="0" u="none" strike="noStrike" kern="1200" cap="none" normalizeH="0" baseline="0" dirty="0">
                          <a:ln>
                            <a:noFill/>
                          </a:ln>
                          <a:solidFill>
                            <a:srgbClr val="000099"/>
                          </a:solidFill>
                          <a:effectLst/>
                          <a:latin typeface="Courier New" pitchFamily="49" charset="0"/>
                          <a:ea typeface="+mn-ea"/>
                          <a:cs typeface="Arial" charset="0"/>
                        </a:rPr>
                        <a:t>$25.32, </a:t>
                      </a:r>
                      <a:r>
                        <a:rPr kumimoji="0" lang="en-US" sz="2200" b="1" i="0" u="none" strike="noStrike" kern="1200" cap="none" normalizeH="0" baseline="0" dirty="0">
                          <a:ln>
                            <a:noFill/>
                          </a:ln>
                          <a:solidFill>
                            <a:schemeClr val="folHlink"/>
                          </a:solidFill>
                          <a:effectLst/>
                          <a:latin typeface="Courier New" pitchFamily="49" charset="0"/>
                          <a:ea typeface="+mn-ea"/>
                          <a:cs typeface="Arial" charset="0"/>
                        </a:rPr>
                        <a:t>$11.88</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 name="TextBox 1"/>
          <p:cNvSpPr txBox="1"/>
          <p:nvPr/>
        </p:nvSpPr>
        <p:spPr>
          <a:xfrm>
            <a:off x="596900" y="6117620"/>
            <a:ext cx="11480800" cy="646331"/>
          </a:xfrm>
          <a:prstGeom prst="rect">
            <a:avLst/>
          </a:prstGeom>
          <a:noFill/>
        </p:spPr>
        <p:txBody>
          <a:bodyPr wrap="square" rtlCol="0">
            <a:spAutoFit/>
          </a:bodyPr>
          <a:lstStyle/>
          <a:p>
            <a:r>
              <a:rPr lang="en-US" dirty="0"/>
              <a:t>Now, if the acquirer pays $211.88, it will actually cost them 237.19, so it’s a net loss of $25.32 for them</a:t>
            </a:r>
          </a:p>
          <a:p>
            <a:r>
              <a:rPr lang="en-US" dirty="0"/>
              <a:t>The (2,2) cell is not Nash, any more because it’s optimal for the acquirer to deviate and offer $200m</a:t>
            </a:r>
          </a:p>
        </p:txBody>
      </p:sp>
    </p:spTree>
    <p:extLst>
      <p:ext uri="{BB962C8B-B14F-4D97-AF65-F5344CB8AC3E}">
        <p14:creationId xmlns:p14="http://schemas.microsoft.com/office/powerpoint/2010/main" val="5187623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4350" y="711200"/>
            <a:ext cx="9518650" cy="838200"/>
          </a:xfrm>
        </p:spPr>
        <p:txBody>
          <a:bodyPr>
            <a:normAutofit fontScale="90000"/>
          </a:bodyPr>
          <a:lstStyle/>
          <a:p>
            <a:r>
              <a:rPr lang="en-US" dirty="0"/>
              <a:t>Commitment and Managerial behavior</a:t>
            </a:r>
          </a:p>
        </p:txBody>
      </p:sp>
      <p:sp>
        <p:nvSpPr>
          <p:cNvPr id="3" name="Content Placeholder 2"/>
          <p:cNvSpPr>
            <a:spLocks noGrp="1"/>
          </p:cNvSpPr>
          <p:nvPr>
            <p:ph idx="1"/>
          </p:nvPr>
        </p:nvSpPr>
        <p:spPr>
          <a:xfrm>
            <a:off x="1981200" y="1765300"/>
            <a:ext cx="9550400" cy="4787900"/>
          </a:xfrm>
        </p:spPr>
        <p:txBody>
          <a:bodyPr>
            <a:normAutofit lnSpcReduction="10000"/>
          </a:bodyPr>
          <a:lstStyle/>
          <a:p>
            <a:r>
              <a:rPr lang="en-US" dirty="0"/>
              <a:t>Here’s another example of how commitment can help.</a:t>
            </a:r>
          </a:p>
          <a:p>
            <a:r>
              <a:rPr lang="en-US" dirty="0"/>
              <a:t>It is well known that managers have an incentive to take negative NPV projects if they have private benefits (from perks) from firm investment.  </a:t>
            </a:r>
          </a:p>
          <a:p>
            <a:r>
              <a:rPr lang="en-US" dirty="0"/>
              <a:t>For example, a manager might authorize the purchase of a company jet for business travel, if he himself were using the jet, whereas he might not if it were for the use of other company personnel.</a:t>
            </a:r>
          </a:p>
          <a:p>
            <a:r>
              <a:rPr lang="en-US" dirty="0"/>
              <a:t>Knowing that such incentives for inappropriate use of company resources exist, outside investors, both equity and debt, may be discouraged from putting their money in the firm.  </a:t>
            </a:r>
          </a:p>
          <a:p>
            <a:r>
              <a:rPr lang="en-US" dirty="0"/>
              <a:t>Good employees, too, may decide not to work for a firm, where such potential exists; or, at the very least, they may decide not to make any personal sacrifices for the firm. </a:t>
            </a:r>
          </a:p>
          <a:p>
            <a:r>
              <a:rPr lang="en-US" dirty="0"/>
              <a:t>How could a firm solve this problem?</a:t>
            </a:r>
          </a:p>
        </p:txBody>
      </p:sp>
    </p:spTree>
    <p:extLst>
      <p:ext uri="{BB962C8B-B14F-4D97-AF65-F5344CB8AC3E}">
        <p14:creationId xmlns:p14="http://schemas.microsoft.com/office/powerpoint/2010/main" val="33082183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421473"/>
            <a:ext cx="8610600" cy="1064427"/>
          </a:xfrm>
        </p:spPr>
        <p:txBody>
          <a:bodyPr>
            <a:normAutofit fontScale="90000"/>
          </a:bodyPr>
          <a:lstStyle/>
          <a:p>
            <a:r>
              <a:rPr lang="en-US" dirty="0"/>
              <a:t>Commitment and Managerial behavior</a:t>
            </a:r>
          </a:p>
        </p:txBody>
      </p:sp>
      <p:sp>
        <p:nvSpPr>
          <p:cNvPr id="3" name="Content Placeholder 2"/>
          <p:cNvSpPr>
            <a:spLocks noGrp="1"/>
          </p:cNvSpPr>
          <p:nvPr>
            <p:ph idx="1"/>
          </p:nvPr>
        </p:nvSpPr>
        <p:spPr>
          <a:xfrm>
            <a:off x="1816100" y="1765300"/>
            <a:ext cx="9690100" cy="4453385"/>
          </a:xfrm>
        </p:spPr>
        <p:txBody>
          <a:bodyPr>
            <a:normAutofit fontScale="92500" lnSpcReduction="10000"/>
          </a:bodyPr>
          <a:lstStyle/>
          <a:p>
            <a:r>
              <a:rPr lang="en-US" dirty="0"/>
              <a:t>One solution is for the firm to take on debt.  The existence of debt means that managers have a greater incentive to choose profitable projects.  </a:t>
            </a:r>
          </a:p>
          <a:p>
            <a:r>
              <a:rPr lang="en-US" dirty="0"/>
              <a:t>The reason is that every choice of an unprofitable project increases the probability of bankruptcy to a greater degree for a leveraged firm.  Bankruptcy, and possibly liquidation.  And in such a case, managers would lose their firm-specific human capital.</a:t>
            </a:r>
          </a:p>
          <a:p>
            <a:r>
              <a:rPr lang="en-US" dirty="0"/>
              <a:t>In brief, Investors/employees have reason to worry about suboptimal actions by management; to counteract this, managers can use debt as a commitment device.  By taking on debt, managers commit to take on profitable projects.</a:t>
            </a:r>
          </a:p>
          <a:p>
            <a:r>
              <a:rPr lang="en-US" dirty="0"/>
              <a:t>This is the basis for Michael Jensen’s Free Cashflow Hypothesis.</a:t>
            </a:r>
          </a:p>
          <a:p>
            <a:r>
              <a:rPr lang="en-US" dirty="0"/>
              <a:t>Another solution is to promote a corporate culture where people who are more willing to work for the common good.  Hiring only people who buy into such a corporate culture could deliver the same outcome without the costs of excessive leverage.</a:t>
            </a:r>
          </a:p>
          <a:p>
            <a:endParaRPr lang="en-US" dirty="0"/>
          </a:p>
        </p:txBody>
      </p:sp>
    </p:spTree>
    <p:extLst>
      <p:ext uri="{BB962C8B-B14F-4D97-AF65-F5344CB8AC3E}">
        <p14:creationId xmlns:p14="http://schemas.microsoft.com/office/powerpoint/2010/main" val="42091676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Debt, human capital and Risk- taking</a:t>
            </a:r>
          </a:p>
        </p:txBody>
      </p:sp>
      <p:sp>
        <p:nvSpPr>
          <p:cNvPr id="3" name="Content Placeholder 2"/>
          <p:cNvSpPr>
            <a:spLocks noGrp="1"/>
          </p:cNvSpPr>
          <p:nvPr>
            <p:ph idx="1"/>
          </p:nvPr>
        </p:nvSpPr>
        <p:spPr/>
        <p:txBody>
          <a:bodyPr>
            <a:normAutofit/>
          </a:bodyPr>
          <a:lstStyle/>
          <a:p>
            <a:r>
              <a:rPr lang="en-US" sz="2400" dirty="0"/>
              <a:t>So if debt might cause managers to have a greater preference for positive NPV projects, what about the tendency of firms to take excessive risk? </a:t>
            </a:r>
          </a:p>
          <a:p>
            <a:endParaRPr lang="en-US" sz="2400" dirty="0"/>
          </a:p>
          <a:p>
            <a:r>
              <a:rPr lang="en-US" sz="2400" dirty="0"/>
              <a:t>Is this still true, if we introduce managers into the picture?</a:t>
            </a:r>
          </a:p>
        </p:txBody>
      </p:sp>
    </p:spTree>
    <p:extLst>
      <p:ext uri="{BB962C8B-B14F-4D97-AF65-F5344CB8AC3E}">
        <p14:creationId xmlns:p14="http://schemas.microsoft.com/office/powerpoint/2010/main" val="9377837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Informational games</a:t>
            </a:r>
          </a:p>
        </p:txBody>
      </p:sp>
      <p:sp>
        <p:nvSpPr>
          <p:cNvPr id="3" name="Content Placeholder 2"/>
          <p:cNvSpPr>
            <a:spLocks noGrp="1"/>
          </p:cNvSpPr>
          <p:nvPr>
            <p:ph idx="1"/>
          </p:nvPr>
        </p:nvSpPr>
        <p:spPr/>
        <p:txBody>
          <a:bodyPr/>
          <a:lstStyle/>
          <a:p>
            <a:r>
              <a:rPr lang="en-US" dirty="0"/>
              <a:t>Now that we know some game theory, we can look at questions of information asymmetry and outside financing in a more sophisticated fashion.</a:t>
            </a:r>
          </a:p>
          <a:p>
            <a:r>
              <a:rPr lang="en-US" dirty="0"/>
              <a:t>The game that we will be looking at, however, is one between inside </a:t>
            </a:r>
            <a:r>
              <a:rPr lang="en-US" dirty="0" err="1"/>
              <a:t>equityholders</a:t>
            </a:r>
            <a:r>
              <a:rPr lang="en-US" dirty="0"/>
              <a:t> (insiders) and outside </a:t>
            </a:r>
            <a:r>
              <a:rPr lang="en-US" dirty="0" err="1"/>
              <a:t>equityholders</a:t>
            </a:r>
            <a:r>
              <a:rPr lang="en-US" dirty="0"/>
              <a:t> (outsiders).</a:t>
            </a:r>
          </a:p>
          <a:p>
            <a:r>
              <a:rPr lang="en-US" dirty="0"/>
              <a:t>A new element that this game introduces is asymmetry between the two players in terms of their knowledge of the reality.</a:t>
            </a:r>
          </a:p>
          <a:p>
            <a:r>
              <a:rPr lang="en-US" dirty="0"/>
              <a:t>We will see that, in some cases, in equilibrium, the actions of the players can end up revealing the information of one player (insiders) to the other player (outsider).</a:t>
            </a:r>
          </a:p>
          <a:p>
            <a:r>
              <a:rPr lang="en-US" dirty="0"/>
              <a:t>We start with the example introduced earlier.</a:t>
            </a:r>
          </a:p>
        </p:txBody>
      </p:sp>
    </p:spTree>
    <p:extLst>
      <p:ext uri="{BB962C8B-B14F-4D97-AF65-F5344CB8AC3E}">
        <p14:creationId xmlns:p14="http://schemas.microsoft.com/office/powerpoint/2010/main" val="6454145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152400"/>
            <a:ext cx="7772400" cy="685800"/>
          </a:xfrm>
        </p:spPr>
        <p:txBody>
          <a:bodyPr/>
          <a:lstStyle/>
          <a:p>
            <a:r>
              <a:rPr lang="en-US" dirty="0"/>
              <a:t>Outside Equity: An Example</a:t>
            </a:r>
          </a:p>
        </p:txBody>
      </p:sp>
      <p:sp>
        <p:nvSpPr>
          <p:cNvPr id="3" name="Content Placeholder 2"/>
          <p:cNvSpPr>
            <a:spLocks noGrp="1"/>
          </p:cNvSpPr>
          <p:nvPr>
            <p:ph idx="1"/>
          </p:nvPr>
        </p:nvSpPr>
        <p:spPr>
          <a:xfrm>
            <a:off x="1023257" y="1095828"/>
            <a:ext cx="10276114" cy="5533571"/>
          </a:xfrm>
        </p:spPr>
        <p:txBody>
          <a:bodyPr>
            <a:normAutofit fontScale="85000" lnSpcReduction="20000"/>
          </a:bodyPr>
          <a:lstStyle/>
          <a:p>
            <a:r>
              <a:rPr lang="en-US" dirty="0"/>
              <a:t>Consider the following problem.  Suppose outside investors are unsure whether a firm’s assets are worth $100 or $200.  They believe either possibility is equally likely.  </a:t>
            </a:r>
          </a:p>
          <a:p>
            <a:r>
              <a:rPr lang="en-US" dirty="0"/>
              <a:t>Insiders, however, know exactly what the value of the firm is.  The market value of the firm will be $150 ((100+200/2).</a:t>
            </a:r>
          </a:p>
          <a:p>
            <a:r>
              <a:rPr lang="en-US" dirty="0"/>
              <a:t>Suppose this firm also has a project that it can invest in, which requires an investment of $40 and has a PV of $50 (i.e. an NPV of $10).  Now the firm is worth $160 (150+10)</a:t>
            </a:r>
          </a:p>
          <a:p>
            <a:r>
              <a:rPr lang="en-US" dirty="0"/>
              <a:t>Let’s assume the firm has no debt and wants to issue new equity to raise the $40 for the project.</a:t>
            </a:r>
          </a:p>
          <a:p>
            <a:r>
              <a:rPr lang="en-US" dirty="0"/>
              <a:t>Together with the new funds to be raised, outside investors will expect the firm to be worth $200 (160+40).  In order to get shares worth $40 in return for the $40 they are investing, they will ask for 25% (40/200) of the new firm.  </a:t>
            </a:r>
          </a:p>
          <a:p>
            <a:r>
              <a:rPr lang="en-US" dirty="0"/>
              <a:t>Inside investors know the real value of the firm.  If the firm is undervalued in the market (the true value is $210, while the market value is $160), by giving up 25% of the firm, they will actually be giving up 0.25(250) or $62.50 and will be left with 250-62.5 or $187.5.</a:t>
            </a:r>
          </a:p>
          <a:p>
            <a:r>
              <a:rPr lang="en-US" dirty="0"/>
              <a:t>If they did not issue equity and did not invest in the project, they would have a firm worth $200.  </a:t>
            </a:r>
          </a:p>
          <a:p>
            <a:r>
              <a:rPr lang="en-US" dirty="0"/>
              <a:t>Since 200 &gt; 187.5, they would forego the project.  The result, again, is underinvestment as before under the debt overhang situation, but now for a different reason: information asymmetry.</a:t>
            </a:r>
          </a:p>
        </p:txBody>
      </p:sp>
    </p:spTree>
    <p:extLst>
      <p:ext uri="{BB962C8B-B14F-4D97-AF65-F5344CB8AC3E}">
        <p14:creationId xmlns:p14="http://schemas.microsoft.com/office/powerpoint/2010/main" val="9590061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271" y="307173"/>
            <a:ext cx="11005457" cy="991856"/>
          </a:xfrm>
        </p:spPr>
        <p:txBody>
          <a:bodyPr/>
          <a:lstStyle/>
          <a:p>
            <a:r>
              <a:rPr lang="en-US" dirty="0"/>
              <a:t>Outside equity: informational issues</a:t>
            </a:r>
          </a:p>
        </p:txBody>
      </p:sp>
      <p:sp>
        <p:nvSpPr>
          <p:cNvPr id="3" name="Content Placeholder 2"/>
          <p:cNvSpPr>
            <a:spLocks noGrp="1"/>
          </p:cNvSpPr>
          <p:nvPr>
            <p:ph idx="1"/>
          </p:nvPr>
        </p:nvSpPr>
        <p:spPr>
          <a:xfrm>
            <a:off x="685800" y="1364344"/>
            <a:ext cx="10820400" cy="4854342"/>
          </a:xfrm>
        </p:spPr>
        <p:txBody>
          <a:bodyPr/>
          <a:lstStyle/>
          <a:p>
            <a:r>
              <a:rPr lang="en-US" dirty="0"/>
              <a:t>The insiders have two strategies: 1) issue equity and invest and 2) don’t issue equity and forego.  However, they also know what they true state is; hence they can condition their strategy on their knowledge.</a:t>
            </a:r>
          </a:p>
          <a:p>
            <a:r>
              <a:rPr lang="en-US" dirty="0"/>
              <a:t>Outsiders have the choice of what terms to offer, but they cannot condition this on the true state, since they do not have the information.</a:t>
            </a:r>
          </a:p>
          <a:p>
            <a:r>
              <a:rPr lang="en-US" dirty="0"/>
              <a:t>Before we go further, let’s consider a modification to the previous example.  Suppose all the other numbers are the same, but the investment required is now not $40, but only $20.</a:t>
            </a:r>
          </a:p>
          <a:p>
            <a:r>
              <a:rPr lang="en-US" dirty="0"/>
              <a:t>Now the total value of the firm including the new investment will be either  130 (100+10+20) or 230 (200+10+20).  The outside investors will value it at $180 ((130+230)/2) and demand 20/180.</a:t>
            </a:r>
          </a:p>
          <a:p>
            <a:r>
              <a:rPr lang="en-US" dirty="0"/>
              <a:t>Inside investors in the undervalued state will find themselves in a situation of obtaining (160/180)230 = 204.44 if they issue equity and invest in the new project or $200 if they decide not to invest.  They will, therefore, invest.</a:t>
            </a:r>
          </a:p>
        </p:txBody>
      </p:sp>
    </p:spTree>
    <p:extLst>
      <p:ext uri="{BB962C8B-B14F-4D97-AF65-F5344CB8AC3E}">
        <p14:creationId xmlns:p14="http://schemas.microsoft.com/office/powerpoint/2010/main" val="2271442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pPr eaLnBrk="1" hangingPunct="1"/>
            <a:r>
              <a:rPr lang="en-US" altLang="en-US"/>
              <a:t>Game Theory Terminology</a:t>
            </a:r>
          </a:p>
        </p:txBody>
      </p:sp>
      <p:sp>
        <p:nvSpPr>
          <p:cNvPr id="51203" name="Rectangle 3"/>
          <p:cNvSpPr>
            <a:spLocks noGrp="1" noChangeArrowheads="1"/>
          </p:cNvSpPr>
          <p:nvPr>
            <p:ph type="body" idx="1"/>
          </p:nvPr>
        </p:nvSpPr>
        <p:spPr>
          <a:xfrm>
            <a:off x="1804736" y="2194560"/>
            <a:ext cx="9300411" cy="4024125"/>
          </a:xfrm>
        </p:spPr>
        <p:txBody>
          <a:bodyPr/>
          <a:lstStyle/>
          <a:p>
            <a:pPr eaLnBrk="1" hangingPunct="1"/>
            <a:r>
              <a:rPr lang="en-US" altLang="en-US" dirty="0"/>
              <a:t>In game theory, a </a:t>
            </a:r>
            <a:r>
              <a:rPr lang="en-US" altLang="en-US" u="sng" dirty="0"/>
              <a:t>strategy </a:t>
            </a:r>
            <a:r>
              <a:rPr lang="en-US" altLang="en-US" dirty="0"/>
              <a:t>is a decision rule that describes the actions a player will take at each decision point.</a:t>
            </a:r>
            <a:endParaRPr lang="en-US" altLang="en-US" u="sng" dirty="0"/>
          </a:p>
          <a:p>
            <a:r>
              <a:rPr lang="en-US" altLang="en-US" dirty="0"/>
              <a:t>A representation of a game indicating the players, their possible strategies, and the payoffs resulting from alternative strategies, called </a:t>
            </a:r>
            <a:r>
              <a:rPr lang="en-US" altLang="en-US" u="sng" dirty="0"/>
              <a:t>Normal Form Game </a:t>
            </a:r>
            <a:r>
              <a:rPr lang="en-US" altLang="en-US" dirty="0"/>
              <a:t>is usually used to represent simple games.</a:t>
            </a:r>
          </a:p>
          <a:p>
            <a:endParaRPr lang="en-US" altLang="en-US" dirty="0"/>
          </a:p>
          <a:p>
            <a:r>
              <a:rPr lang="en-US" altLang="en-US" dirty="0"/>
              <a:t>Let’s see how this works with a prisoner’s dilemma, presented as a normal form game.</a:t>
            </a:r>
          </a:p>
        </p:txBody>
      </p:sp>
    </p:spTree>
    <p:extLst>
      <p:ext uri="{BB962C8B-B14F-4D97-AF65-F5344CB8AC3E}">
        <p14:creationId xmlns:p14="http://schemas.microsoft.com/office/powerpoint/2010/main" val="28464216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51203">
                                            <p:txEl>
                                              <p:pRg st="1" end="1"/>
                                            </p:txEl>
                                          </p:spTgt>
                                        </p:tgtEl>
                                        <p:attrNameLst>
                                          <p:attrName>style.visibility</p:attrName>
                                        </p:attrNameLst>
                                      </p:cBhvr>
                                      <p:to>
                                        <p:strVal val="visible"/>
                                      </p:to>
                                    </p:set>
                                    <p:animEffect transition="in" filter="wipe(down)">
                                      <p:cBhvr>
                                        <p:cTn id="7" dur="500"/>
                                        <p:tgtEl>
                                          <p:spTgt spid="5120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1203">
                                            <p:txEl>
                                              <p:pRg st="3" end="3"/>
                                            </p:txEl>
                                          </p:spTgt>
                                        </p:tgtEl>
                                        <p:attrNameLst>
                                          <p:attrName>style.visibility</p:attrName>
                                        </p:attrNameLst>
                                      </p:cBhvr>
                                      <p:to>
                                        <p:strVal val="visible"/>
                                      </p:to>
                                    </p:set>
                                    <p:animEffect transition="in" filter="wipe(down)">
                                      <p:cBhvr>
                                        <p:cTn id="12" dur="500"/>
                                        <p:tgtEl>
                                          <p:spTgt spid="512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423287"/>
            <a:ext cx="8610600" cy="752370"/>
          </a:xfrm>
        </p:spPr>
        <p:txBody>
          <a:bodyPr/>
          <a:lstStyle/>
          <a:p>
            <a:r>
              <a:rPr lang="en-US" dirty="0"/>
              <a:t>Pooling equilibria</a:t>
            </a:r>
          </a:p>
        </p:txBody>
      </p:sp>
      <p:sp>
        <p:nvSpPr>
          <p:cNvPr id="3" name="Content Placeholder 2"/>
          <p:cNvSpPr>
            <a:spLocks noGrp="1"/>
          </p:cNvSpPr>
          <p:nvPr>
            <p:ph idx="1"/>
          </p:nvPr>
        </p:nvSpPr>
        <p:spPr>
          <a:xfrm>
            <a:off x="685800" y="1422400"/>
            <a:ext cx="10820400" cy="4796285"/>
          </a:xfrm>
        </p:spPr>
        <p:txBody>
          <a:bodyPr>
            <a:normAutofit fontScale="92500" lnSpcReduction="20000"/>
          </a:bodyPr>
          <a:lstStyle/>
          <a:p>
            <a:r>
              <a:rPr lang="en-US" dirty="0"/>
              <a:t>If we look at this as a game, we could consider three strategies for outside investors: demand 20/180 of the total firm or 20/130 (assuming that the firm is overvalued) or 20/180 (assuming the firm is undervalued).</a:t>
            </a:r>
          </a:p>
          <a:p>
            <a:r>
              <a:rPr lang="en-US" dirty="0"/>
              <a:t>We saw that the insiders will decide to issue equity when the firm is undervalued and the outside investors demand 20/180 of the total firm.  Therefore they will certainly issue equity when the firm is overvalued (since they can sell overpriced shares; outsiders will only get (20/180)(130) or $14.44 in return for the $20 that they would pay for their shares.  Insiders will get 115.56 (130-14.44) instead of the $100 they would get if they  Hence the insiders’ strategy will be the same in both states of the world.</a:t>
            </a:r>
          </a:p>
          <a:p>
            <a:r>
              <a:rPr lang="en-US" dirty="0"/>
              <a:t>This equilibrium where outsiders demand 20/180 of the firm for $20 and insiders decide to always issue equity and invest is a Nash equilibrium.  If outsiders are willing to invest $20 for 20/180 of the total firm, insiders have no incentive to not issue equity, since they would end up with only $200 (as opposed to $204.44) (or 115.56 instead of 100).</a:t>
            </a:r>
          </a:p>
          <a:p>
            <a:r>
              <a:rPr lang="en-US" dirty="0"/>
              <a:t>If insiders offer 20/180 of the total firm for $20, outsiders have no incentive not to accept, since the NPV of the investment for them is zero ((20/180)*180 - $20), while they will be no better off if they do not accept (NPV = $0 also).</a:t>
            </a:r>
          </a:p>
          <a:p>
            <a:r>
              <a:rPr lang="en-US" dirty="0"/>
              <a:t>This is called a pooling equilibrium, since no information is revealed in equilibrium.</a:t>
            </a:r>
          </a:p>
          <a:p>
            <a:endParaRPr lang="en-US" dirty="0"/>
          </a:p>
        </p:txBody>
      </p:sp>
    </p:spTree>
    <p:extLst>
      <p:ext uri="{BB962C8B-B14F-4D97-AF65-F5344CB8AC3E}">
        <p14:creationId xmlns:p14="http://schemas.microsoft.com/office/powerpoint/2010/main" val="37501397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355601"/>
            <a:ext cx="8610600" cy="841828"/>
          </a:xfrm>
        </p:spPr>
        <p:txBody>
          <a:bodyPr>
            <a:normAutofit/>
          </a:bodyPr>
          <a:lstStyle/>
          <a:p>
            <a:r>
              <a:rPr lang="en-US" dirty="0"/>
              <a:t>Revealing equilibria</a:t>
            </a:r>
          </a:p>
        </p:txBody>
      </p:sp>
      <p:sp>
        <p:nvSpPr>
          <p:cNvPr id="3" name="Content Placeholder 2"/>
          <p:cNvSpPr>
            <a:spLocks noGrp="1"/>
          </p:cNvSpPr>
          <p:nvPr>
            <p:ph idx="1"/>
          </p:nvPr>
        </p:nvSpPr>
        <p:spPr>
          <a:xfrm>
            <a:off x="526473" y="1197430"/>
            <a:ext cx="10979727" cy="5231080"/>
          </a:xfrm>
        </p:spPr>
        <p:txBody>
          <a:bodyPr>
            <a:normAutofit fontScale="92500" lnSpcReduction="20000"/>
          </a:bodyPr>
          <a:lstStyle/>
          <a:p>
            <a:r>
              <a:rPr lang="en-US" dirty="0"/>
              <a:t>Now let’s go back to the situation where the investment required is $40 and not $20.</a:t>
            </a:r>
          </a:p>
          <a:p>
            <a:r>
              <a:rPr lang="en-US" dirty="0"/>
              <a:t>Now the strategy pair where outsiders demand a certain percentage of the total firm and insiders decide to always issue equity and invest is no longer a Nash equilibrium.  Of course, it’s no longer 20/180 of the firm for $20 because the investment required is $40; but the strategy pair where outsiders demand 25% of the total firm for $40 and insiders decide to always issue equity and invest is also not a Nash equilibrium.  But why not?  Let’s see.</a:t>
            </a:r>
          </a:p>
          <a:p>
            <a:r>
              <a:rPr lang="en-US" dirty="0"/>
              <a:t>As we have already seen, if outsiders demand 25% of the total firm for $25, insiders are left with 75% of $250 (or $147.5) when the firm is undervalued, which is less than the $200 they would have if forewent the project.  Hence this is not a Nash equilibria.  What, then, is the Nash equilibrium?</a:t>
            </a:r>
          </a:p>
          <a:p>
            <a:r>
              <a:rPr lang="en-US" dirty="0"/>
              <a:t>Now, it turns out that the equilibrium strategy for the insiders is to issue equity when the firm is overvalued and offer not 25%, but (40/150) of the total firm; and not to issue equity, but to forego the project when the firm is undervalued.  The equilibrium strategy for the outsiders is to accept the offer in the overvalued state.  Why are the insiders offering 40/150 or 26.67% and not just 25%?  Because the outsiders realizing that the insiders only have an incentive to sell equity when the firm is overvalued will infer that the true value of the total firm is $150 (100+50) when insiders offer equity.  Hence the true value of the shares that they are being offered is (40/150)*150 = $40, which makes it a NPV=0 transaction for them; they have no reason to deviate from this equilibrium.</a:t>
            </a:r>
          </a:p>
        </p:txBody>
      </p:sp>
    </p:spTree>
    <p:extLst>
      <p:ext uri="{BB962C8B-B14F-4D97-AF65-F5344CB8AC3E}">
        <p14:creationId xmlns:p14="http://schemas.microsoft.com/office/powerpoint/2010/main" val="39166212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509" y="394918"/>
            <a:ext cx="10665691" cy="1064427"/>
          </a:xfrm>
        </p:spPr>
        <p:txBody>
          <a:bodyPr>
            <a:normAutofit fontScale="90000"/>
          </a:bodyPr>
          <a:lstStyle/>
          <a:p>
            <a:r>
              <a:rPr lang="en-US" dirty="0"/>
              <a:t>Dividend policy and competitive strategy</a:t>
            </a:r>
          </a:p>
        </p:txBody>
      </p:sp>
      <p:sp>
        <p:nvSpPr>
          <p:cNvPr id="3" name="Content Placeholder 2"/>
          <p:cNvSpPr>
            <a:spLocks noGrp="1"/>
          </p:cNvSpPr>
          <p:nvPr>
            <p:ph idx="1"/>
          </p:nvPr>
        </p:nvSpPr>
        <p:spPr>
          <a:xfrm>
            <a:off x="685800" y="1865746"/>
            <a:ext cx="10820400" cy="4352940"/>
          </a:xfrm>
        </p:spPr>
        <p:txBody>
          <a:bodyPr>
            <a:normAutofit lnSpcReduction="10000"/>
          </a:bodyPr>
          <a:lstStyle/>
          <a:p>
            <a:r>
              <a:rPr lang="en-US" dirty="0"/>
              <a:t>Insiders will get (110/150) of $150 or $110 which is greater than the $100 they would get if they didn’t issue equity.  Again, they have no reason to deviate from the proposed equilibrium.  This makes it a Nash equilibrium.</a:t>
            </a:r>
          </a:p>
          <a:p>
            <a:r>
              <a:rPr lang="en-US" dirty="0"/>
              <a:t>One of the implications of this analysis is that stock prices should fall when equity is issued since the equity issue implies overvalued equity.  This is precisely what has been observed on average.</a:t>
            </a:r>
          </a:p>
          <a:p>
            <a:r>
              <a:rPr lang="en-US" dirty="0"/>
              <a:t>The conclusion that we came to, earlier, still holds.  That is, when there is information asymmetry, outside financing can be expensive.  It then makes sense to retain earnings and not pay them out in as generous a manner as one might otherwise have, even when there is no use for the money immediately.</a:t>
            </a:r>
          </a:p>
          <a:p>
            <a:r>
              <a:rPr lang="en-US" dirty="0"/>
              <a:t>And, as we said before, this means that a stingy dividend policy can help firms be more aggressive and make investments indicating commitment, helping to keep competitors out of profitable markets.</a:t>
            </a:r>
          </a:p>
        </p:txBody>
      </p:sp>
    </p:spTree>
    <p:extLst>
      <p:ext uri="{BB962C8B-B14F-4D97-AF65-F5344CB8AC3E}">
        <p14:creationId xmlns:p14="http://schemas.microsoft.com/office/powerpoint/2010/main" val="40256224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Leverage and competitive strategy</a:t>
            </a:r>
          </a:p>
        </p:txBody>
      </p:sp>
      <p:sp>
        <p:nvSpPr>
          <p:cNvPr id="3" name="Content Placeholder 2"/>
          <p:cNvSpPr>
            <a:spLocks noGrp="1"/>
          </p:cNvSpPr>
          <p:nvPr>
            <p:ph idx="1"/>
          </p:nvPr>
        </p:nvSpPr>
        <p:spPr>
          <a:xfrm>
            <a:off x="2298700" y="2423160"/>
            <a:ext cx="9512300" cy="4024125"/>
          </a:xfrm>
        </p:spPr>
        <p:txBody>
          <a:bodyPr/>
          <a:lstStyle/>
          <a:p>
            <a:r>
              <a:rPr lang="en-US" dirty="0"/>
              <a:t>We now need to look at how capital structure can be used to enhance competitive strategy in a world where competitors are aware of the effects of capital structure on the behavior of managers.</a:t>
            </a:r>
          </a:p>
          <a:p>
            <a:r>
              <a:rPr lang="en-US" dirty="0"/>
              <a:t>We have seen that there are three different consequences of leverage – risk-seeking behavior, myopia and underinvestment.</a:t>
            </a:r>
          </a:p>
          <a:p>
            <a:r>
              <a:rPr lang="en-US" dirty="0"/>
              <a:t>We will now look at the competitive implications of those consequences.</a:t>
            </a:r>
          </a:p>
        </p:txBody>
      </p:sp>
    </p:spTree>
    <p:extLst>
      <p:ext uri="{BB962C8B-B14F-4D97-AF65-F5344CB8AC3E}">
        <p14:creationId xmlns:p14="http://schemas.microsoft.com/office/powerpoint/2010/main" val="3019683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pPr eaLnBrk="1" hangingPunct="1"/>
            <a:r>
              <a:rPr lang="en-US" altLang="en-US" dirty="0"/>
              <a:t>Example 1:  Prisoner’s Dilemma</a:t>
            </a:r>
            <a:br>
              <a:rPr lang="en-US" altLang="en-US" dirty="0"/>
            </a:br>
            <a:r>
              <a:rPr lang="en-US" altLang="en-US" dirty="0"/>
              <a:t>(</a:t>
            </a:r>
            <a:r>
              <a:rPr lang="en-US" altLang="en-US" sz="3200" dirty="0"/>
              <a:t>Normal Form of Simultaneous Move Game)</a:t>
            </a:r>
            <a:r>
              <a:rPr lang="en-US" altLang="en-US" dirty="0"/>
              <a:t>  </a:t>
            </a:r>
          </a:p>
        </p:txBody>
      </p:sp>
      <p:graphicFrame>
        <p:nvGraphicFramePr>
          <p:cNvPr id="2" name="Group 3"/>
          <p:cNvGraphicFramePr>
            <a:graphicFrameLocks noGrp="1"/>
          </p:cNvGraphicFramePr>
          <p:nvPr>
            <p:ph idx="1"/>
            <p:extLst>
              <p:ext uri="{D42A27DB-BD31-4B8C-83A1-F6EECF244321}">
                <p14:modId xmlns:p14="http://schemas.microsoft.com/office/powerpoint/2010/main" val="1764529454"/>
              </p:ext>
            </p:extLst>
          </p:nvPr>
        </p:nvGraphicFramePr>
        <p:xfrm>
          <a:off x="1981200" y="1981201"/>
          <a:ext cx="8229600" cy="3428415"/>
        </p:xfrm>
        <a:graphic>
          <a:graphicData uri="http://schemas.openxmlformats.org/drawingml/2006/table">
            <a:tbl>
              <a:tblPr/>
              <a:tblGrid>
                <a:gridCol w="1681163">
                  <a:extLst>
                    <a:ext uri="{9D8B030D-6E8A-4147-A177-3AD203B41FA5}">
                      <a16:colId xmlns:a16="http://schemas.microsoft.com/office/drawing/2014/main" val="20000"/>
                    </a:ext>
                  </a:extLst>
                </a:gridCol>
                <a:gridCol w="2293937">
                  <a:extLst>
                    <a:ext uri="{9D8B030D-6E8A-4147-A177-3AD203B41FA5}">
                      <a16:colId xmlns:a16="http://schemas.microsoft.com/office/drawing/2014/main" val="20001"/>
                    </a:ext>
                  </a:extLst>
                </a:gridCol>
                <a:gridCol w="2127250">
                  <a:extLst>
                    <a:ext uri="{9D8B030D-6E8A-4147-A177-3AD203B41FA5}">
                      <a16:colId xmlns:a16="http://schemas.microsoft.com/office/drawing/2014/main" val="20002"/>
                    </a:ext>
                  </a:extLst>
                </a:gridCol>
                <a:gridCol w="2127250">
                  <a:extLst>
                    <a:ext uri="{9D8B030D-6E8A-4147-A177-3AD203B41FA5}">
                      <a16:colId xmlns:a16="http://schemas.microsoft.com/office/drawing/2014/main" val="20003"/>
                    </a:ext>
                  </a:extLst>
                </a:gridCol>
              </a:tblGrid>
              <a:tr h="10001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Martha’s options</a:t>
                      </a: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543927">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Don’t Confess</a:t>
                      </a: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Confess</a:t>
                      </a:r>
                      <a:endParaRPr kumimoji="0" lang="en-US"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84238">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Peter’s Options</a:t>
                      </a:r>
                      <a:endParaRPr kumimoji="0" lang="en-US" sz="2400" b="0" i="0" u="none" strike="noStrike" cap="none" normalizeH="0" baseline="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Don’t Confess</a:t>
                      </a: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M:  2 years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P:  2 years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M:  1 year</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P:  10 years</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00125">
                <a:tc vMerge="1">
                  <a:txBody>
                    <a:bodyPr/>
                    <a:lstStyle/>
                    <a:p>
                      <a:endParaRPr lang="en-US"/>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Confess</a:t>
                      </a: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M:  10 years</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P:  1 year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M:  6 years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P:  6 years</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7438" name="Rectangle 29"/>
          <p:cNvSpPr>
            <a:spLocks noChangeArrowheads="1"/>
          </p:cNvSpPr>
          <p:nvPr/>
        </p:nvSpPr>
        <p:spPr bwMode="auto">
          <a:xfrm>
            <a:off x="1612231" y="5435345"/>
            <a:ext cx="692426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200" dirty="0">
                <a:solidFill>
                  <a:schemeClr val="accent6">
                    <a:lumMod val="75000"/>
                  </a:schemeClr>
                </a:solidFill>
              </a:rPr>
              <a:t>What is Peter’s best option if Martha doesn’t confess?</a:t>
            </a:r>
          </a:p>
        </p:txBody>
      </p:sp>
      <p:sp>
        <p:nvSpPr>
          <p:cNvPr id="17439" name="Rectangle 30"/>
          <p:cNvSpPr>
            <a:spLocks noChangeArrowheads="1"/>
          </p:cNvSpPr>
          <p:nvPr/>
        </p:nvSpPr>
        <p:spPr bwMode="auto">
          <a:xfrm>
            <a:off x="1618582" y="5860795"/>
            <a:ext cx="593521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200" dirty="0">
                <a:solidFill>
                  <a:schemeClr val="accent6">
                    <a:lumMod val="75000"/>
                  </a:schemeClr>
                </a:solidFill>
              </a:rPr>
              <a:t>What is Peter’s best option if Martha confess?</a:t>
            </a:r>
          </a:p>
        </p:txBody>
      </p:sp>
      <p:sp>
        <p:nvSpPr>
          <p:cNvPr id="3" name="Rectangle 31"/>
          <p:cNvSpPr>
            <a:spLocks noChangeArrowheads="1"/>
          </p:cNvSpPr>
          <p:nvPr/>
        </p:nvSpPr>
        <p:spPr bwMode="auto">
          <a:xfrm>
            <a:off x="8307899" y="5435345"/>
            <a:ext cx="21923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dirty="0">
                <a:solidFill>
                  <a:srgbClr val="FF0000"/>
                </a:solidFill>
              </a:rPr>
              <a:t>Confess (1&lt;2)</a:t>
            </a:r>
          </a:p>
        </p:txBody>
      </p:sp>
      <p:sp>
        <p:nvSpPr>
          <p:cNvPr id="24608" name="Rectangle 32"/>
          <p:cNvSpPr>
            <a:spLocks noChangeArrowheads="1"/>
          </p:cNvSpPr>
          <p:nvPr/>
        </p:nvSpPr>
        <p:spPr bwMode="auto">
          <a:xfrm>
            <a:off x="8307899" y="5816345"/>
            <a:ext cx="236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a:solidFill>
                  <a:srgbClr val="FF0000"/>
                </a:solidFill>
              </a:rPr>
              <a:t>Confess (6&lt;10)</a:t>
            </a:r>
          </a:p>
        </p:txBody>
      </p:sp>
      <p:sp>
        <p:nvSpPr>
          <p:cNvPr id="24609" name="Rectangle 33"/>
          <p:cNvSpPr>
            <a:spLocks noChangeArrowheads="1"/>
          </p:cNvSpPr>
          <p:nvPr/>
        </p:nvSpPr>
        <p:spPr bwMode="auto">
          <a:xfrm>
            <a:off x="5943600" y="4419600"/>
            <a:ext cx="2133600" cy="990016"/>
          </a:xfrm>
          <a:prstGeom prst="rect">
            <a:avLst/>
          </a:prstGeom>
          <a:noFill/>
          <a:ln w="635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2400"/>
          </a:p>
        </p:txBody>
      </p:sp>
      <p:sp>
        <p:nvSpPr>
          <p:cNvPr id="24610" name="Oval 34"/>
          <p:cNvSpPr>
            <a:spLocks noChangeArrowheads="1"/>
          </p:cNvSpPr>
          <p:nvPr/>
        </p:nvSpPr>
        <p:spPr bwMode="auto">
          <a:xfrm>
            <a:off x="5943600" y="4710115"/>
            <a:ext cx="1527175" cy="914400"/>
          </a:xfrm>
          <a:prstGeom prst="ellipse">
            <a:avLst/>
          </a:prstGeom>
          <a:noFill/>
          <a:ln w="635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2400"/>
          </a:p>
        </p:txBody>
      </p:sp>
      <p:sp>
        <p:nvSpPr>
          <p:cNvPr id="24611" name="Oval 35"/>
          <p:cNvSpPr>
            <a:spLocks noChangeArrowheads="1"/>
          </p:cNvSpPr>
          <p:nvPr/>
        </p:nvSpPr>
        <p:spPr bwMode="auto">
          <a:xfrm>
            <a:off x="8077200" y="4655725"/>
            <a:ext cx="1527175" cy="914400"/>
          </a:xfrm>
          <a:prstGeom prst="ellipse">
            <a:avLst/>
          </a:prstGeom>
          <a:noFill/>
          <a:ln w="635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2400"/>
          </a:p>
        </p:txBody>
      </p:sp>
      <p:sp>
        <p:nvSpPr>
          <p:cNvPr id="24612" name="Rectangle 36"/>
          <p:cNvSpPr>
            <a:spLocks noChangeArrowheads="1"/>
          </p:cNvSpPr>
          <p:nvPr/>
        </p:nvSpPr>
        <p:spPr bwMode="auto">
          <a:xfrm>
            <a:off x="8077200" y="4419600"/>
            <a:ext cx="2133600" cy="990016"/>
          </a:xfrm>
          <a:prstGeom prst="rect">
            <a:avLst/>
          </a:prstGeom>
          <a:noFill/>
          <a:ln w="635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2400"/>
          </a:p>
        </p:txBody>
      </p:sp>
      <p:sp>
        <p:nvSpPr>
          <p:cNvPr id="4" name="TextBox 3"/>
          <p:cNvSpPr txBox="1"/>
          <p:nvPr/>
        </p:nvSpPr>
        <p:spPr>
          <a:xfrm>
            <a:off x="1509963" y="6307379"/>
            <a:ext cx="9516979" cy="369332"/>
          </a:xfrm>
          <a:prstGeom prst="rect">
            <a:avLst/>
          </a:prstGeom>
          <a:noFill/>
        </p:spPr>
        <p:txBody>
          <a:bodyPr wrap="square" rtlCol="0">
            <a:spAutoFit/>
          </a:bodyPr>
          <a:lstStyle/>
          <a:p>
            <a:r>
              <a:rPr lang="en-US" dirty="0"/>
              <a:t>A dominant strategy that is optimal independent of what the opponent’s does</a:t>
            </a:r>
          </a:p>
        </p:txBody>
      </p:sp>
    </p:spTree>
    <p:extLst>
      <p:ext uri="{BB962C8B-B14F-4D97-AF65-F5344CB8AC3E}">
        <p14:creationId xmlns:p14="http://schemas.microsoft.com/office/powerpoint/2010/main" val="32448051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4609"/>
                                        </p:tgtEl>
                                        <p:attrNameLst>
                                          <p:attrName>style.visibility</p:attrName>
                                        </p:attrNameLst>
                                      </p:cBhvr>
                                      <p:to>
                                        <p:strVal val="visible"/>
                                      </p:to>
                                    </p:set>
                                    <p:animEffect transition="in" filter="wipe(down)">
                                      <p:cBhvr>
                                        <p:cTn id="7" dur="500"/>
                                        <p:tgtEl>
                                          <p:spTgt spid="2460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xit" presetSubtype="4" fill="hold" grpId="1" nodeType="clickEffect">
                                  <p:stCondLst>
                                    <p:cond delay="0"/>
                                  </p:stCondLst>
                                  <p:childTnLst>
                                    <p:animEffect transition="out" filter="wipe(down)">
                                      <p:cBhvr>
                                        <p:cTn id="11" dur="500"/>
                                        <p:tgtEl>
                                          <p:spTgt spid="24609"/>
                                        </p:tgtEl>
                                      </p:cBhvr>
                                    </p:animEffect>
                                    <p:set>
                                      <p:cBhvr>
                                        <p:cTn id="12" dur="1" fill="hold">
                                          <p:stCondLst>
                                            <p:cond delay="499"/>
                                          </p:stCondLst>
                                        </p:cTn>
                                        <p:tgtEl>
                                          <p:spTgt spid="24609"/>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4610"/>
                                        </p:tgtEl>
                                        <p:attrNameLst>
                                          <p:attrName>style.visibility</p:attrName>
                                        </p:attrNameLst>
                                      </p:cBhvr>
                                      <p:to>
                                        <p:strVal val="visible"/>
                                      </p:to>
                                    </p:set>
                                    <p:animEffect transition="in" filter="wipe(down)">
                                      <p:cBhvr>
                                        <p:cTn id="17" dur="500"/>
                                        <p:tgtEl>
                                          <p:spTgt spid="246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down)">
                                      <p:cBhvr>
                                        <p:cTn id="22" dur="500"/>
                                        <p:tgtEl>
                                          <p:spTgt spid="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xit" presetSubtype="4" fill="hold" grpId="1" nodeType="clickEffect">
                                  <p:stCondLst>
                                    <p:cond delay="0"/>
                                  </p:stCondLst>
                                  <p:childTnLst>
                                    <p:animEffect transition="out" filter="wipe(down)">
                                      <p:cBhvr>
                                        <p:cTn id="26" dur="500"/>
                                        <p:tgtEl>
                                          <p:spTgt spid="24610"/>
                                        </p:tgtEl>
                                      </p:cBhvr>
                                    </p:animEffect>
                                    <p:set>
                                      <p:cBhvr>
                                        <p:cTn id="27" dur="1" fill="hold">
                                          <p:stCondLst>
                                            <p:cond delay="499"/>
                                          </p:stCondLst>
                                        </p:cTn>
                                        <p:tgtEl>
                                          <p:spTgt spid="24610"/>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4612"/>
                                        </p:tgtEl>
                                        <p:attrNameLst>
                                          <p:attrName>style.visibility</p:attrName>
                                        </p:attrNameLst>
                                      </p:cBhvr>
                                      <p:to>
                                        <p:strVal val="visible"/>
                                      </p:to>
                                    </p:set>
                                    <p:animEffect transition="in" filter="wipe(down)">
                                      <p:cBhvr>
                                        <p:cTn id="32" dur="500"/>
                                        <p:tgtEl>
                                          <p:spTgt spid="2461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xit" presetSubtype="4" fill="hold" grpId="1" nodeType="clickEffect">
                                  <p:stCondLst>
                                    <p:cond delay="0"/>
                                  </p:stCondLst>
                                  <p:childTnLst>
                                    <p:animEffect transition="out" filter="wipe(down)">
                                      <p:cBhvr>
                                        <p:cTn id="36" dur="500"/>
                                        <p:tgtEl>
                                          <p:spTgt spid="24612"/>
                                        </p:tgtEl>
                                      </p:cBhvr>
                                    </p:animEffect>
                                    <p:set>
                                      <p:cBhvr>
                                        <p:cTn id="37" dur="1" fill="hold">
                                          <p:stCondLst>
                                            <p:cond delay="499"/>
                                          </p:stCondLst>
                                        </p:cTn>
                                        <p:tgtEl>
                                          <p:spTgt spid="24612"/>
                                        </p:tgtEl>
                                        <p:attrNameLst>
                                          <p:attrName>style.visibility</p:attrName>
                                        </p:attrNameLst>
                                      </p:cBhvr>
                                      <p:to>
                                        <p:strVal val="hidden"/>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4611"/>
                                        </p:tgtEl>
                                        <p:attrNameLst>
                                          <p:attrName>style.visibility</p:attrName>
                                        </p:attrNameLst>
                                      </p:cBhvr>
                                      <p:to>
                                        <p:strVal val="visible"/>
                                      </p:to>
                                    </p:set>
                                    <p:animEffect transition="in" filter="wipe(down)">
                                      <p:cBhvr>
                                        <p:cTn id="42" dur="500"/>
                                        <p:tgtEl>
                                          <p:spTgt spid="2461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xit" presetSubtype="4" fill="hold" grpId="1" nodeType="clickEffect">
                                  <p:stCondLst>
                                    <p:cond delay="0"/>
                                  </p:stCondLst>
                                  <p:childTnLst>
                                    <p:animEffect transition="out" filter="wipe(down)">
                                      <p:cBhvr>
                                        <p:cTn id="46" dur="500"/>
                                        <p:tgtEl>
                                          <p:spTgt spid="24611"/>
                                        </p:tgtEl>
                                      </p:cBhvr>
                                    </p:animEffect>
                                    <p:set>
                                      <p:cBhvr>
                                        <p:cTn id="47" dur="1" fill="hold">
                                          <p:stCondLst>
                                            <p:cond delay="499"/>
                                          </p:stCondLst>
                                        </p:cTn>
                                        <p:tgtEl>
                                          <p:spTgt spid="24611"/>
                                        </p:tgtEl>
                                        <p:attrNameLst>
                                          <p:attrName>style.visibility</p:attrName>
                                        </p:attrNameLst>
                                      </p:cBhvr>
                                      <p:to>
                                        <p:strVal val="hidden"/>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4608"/>
                                        </p:tgtEl>
                                        <p:attrNameLst>
                                          <p:attrName>style.visibility</p:attrName>
                                        </p:attrNameLst>
                                      </p:cBhvr>
                                      <p:to>
                                        <p:strVal val="visible"/>
                                      </p:to>
                                    </p:set>
                                    <p:animEffect transition="in" filter="wipe(down)">
                                      <p:cBhvr>
                                        <p:cTn id="52" dur="500"/>
                                        <p:tgtEl>
                                          <p:spTgt spid="246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4608" grpId="0"/>
      <p:bldP spid="24609" grpId="0" animBg="1"/>
      <p:bldP spid="24609" grpId="1" animBg="1"/>
      <p:bldP spid="24610" grpId="0" animBg="1"/>
      <p:bldP spid="24610" grpId="1" animBg="1"/>
      <p:bldP spid="24611" grpId="0" animBg="1"/>
      <p:bldP spid="24611" grpId="1" animBg="1"/>
      <p:bldP spid="24612" grpId="0" animBg="1"/>
      <p:bldP spid="24612"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4"/>
          <p:cNvSpPr>
            <a:spLocks noGrp="1" noChangeArrowheads="1"/>
          </p:cNvSpPr>
          <p:nvPr>
            <p:ph type="title"/>
          </p:nvPr>
        </p:nvSpPr>
        <p:spPr/>
        <p:txBody>
          <a:bodyPr/>
          <a:lstStyle/>
          <a:p>
            <a:pPr eaLnBrk="1" hangingPunct="1"/>
            <a:r>
              <a:rPr lang="en-US" altLang="en-US"/>
              <a:t>Example 2: Price Setting Game</a:t>
            </a:r>
            <a:r>
              <a:rPr lang="en-US" altLang="en-US" sz="2200"/>
              <a:t> </a:t>
            </a:r>
          </a:p>
        </p:txBody>
      </p:sp>
      <p:graphicFrame>
        <p:nvGraphicFramePr>
          <p:cNvPr id="27768" name="Group 120"/>
          <p:cNvGraphicFramePr>
            <a:graphicFrameLocks noGrp="1"/>
          </p:cNvGraphicFramePr>
          <p:nvPr>
            <p:ph idx="1"/>
          </p:nvPr>
        </p:nvGraphicFramePr>
        <p:xfrm>
          <a:off x="1981200" y="1981200"/>
          <a:ext cx="8229600" cy="3886201"/>
        </p:xfrm>
        <a:graphic>
          <a:graphicData uri="http://schemas.openxmlformats.org/drawingml/2006/table">
            <a:tbl>
              <a:tblPr/>
              <a:tblGrid>
                <a:gridCol w="1681163">
                  <a:extLst>
                    <a:ext uri="{9D8B030D-6E8A-4147-A177-3AD203B41FA5}">
                      <a16:colId xmlns:a16="http://schemas.microsoft.com/office/drawing/2014/main" val="20000"/>
                    </a:ext>
                  </a:extLst>
                </a:gridCol>
                <a:gridCol w="2052637">
                  <a:extLst>
                    <a:ext uri="{9D8B030D-6E8A-4147-A177-3AD203B41FA5}">
                      <a16:colId xmlns:a16="http://schemas.microsoft.com/office/drawing/2014/main" val="20001"/>
                    </a:ext>
                  </a:extLst>
                </a:gridCol>
                <a:gridCol w="220980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10001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Firm B’s options</a:t>
                      </a:r>
                      <a:endParaRPr kumimoji="0" lang="en-US"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10017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Low Price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High Price</a:t>
                      </a: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84238">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Firm A’s Options</a:t>
                      </a: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Low Price  </a:t>
                      </a: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0 , 0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50 , -10</a:t>
                      </a: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00125">
                <a:tc vMerge="1">
                  <a:txBody>
                    <a:bodyPr/>
                    <a:lstStyle/>
                    <a:p>
                      <a:endParaRPr lang="en-US"/>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High Price </a:t>
                      </a: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-10 , 50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10 , 10 </a:t>
                      </a:r>
                    </a:p>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7758" name="Rectangle 110"/>
          <p:cNvSpPr>
            <a:spLocks noChangeArrowheads="1"/>
          </p:cNvSpPr>
          <p:nvPr/>
        </p:nvSpPr>
        <p:spPr bwMode="auto">
          <a:xfrm>
            <a:off x="1676400" y="5932489"/>
            <a:ext cx="5690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0">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400"/>
              <a:t>Is there a dominant strategy for Firm B? </a:t>
            </a:r>
          </a:p>
        </p:txBody>
      </p:sp>
      <p:sp>
        <p:nvSpPr>
          <p:cNvPr id="27759" name="Rectangle 111"/>
          <p:cNvSpPr>
            <a:spLocks noChangeArrowheads="1"/>
          </p:cNvSpPr>
          <p:nvPr/>
        </p:nvSpPr>
        <p:spPr bwMode="auto">
          <a:xfrm>
            <a:off x="1676401" y="6313489"/>
            <a:ext cx="567398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0">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400"/>
              <a:t>Is there a dominant strategy for Firm A? </a:t>
            </a:r>
          </a:p>
        </p:txBody>
      </p:sp>
      <p:sp>
        <p:nvSpPr>
          <p:cNvPr id="27760" name="Oval 112"/>
          <p:cNvSpPr>
            <a:spLocks noChangeArrowheads="1"/>
          </p:cNvSpPr>
          <p:nvPr/>
        </p:nvSpPr>
        <p:spPr bwMode="auto">
          <a:xfrm>
            <a:off x="5867400" y="2971800"/>
            <a:ext cx="1981200" cy="3048000"/>
          </a:xfrm>
          <a:prstGeom prst="ellipse">
            <a:avLst/>
          </a:prstGeom>
          <a:noFill/>
          <a:ln w="635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2400"/>
          </a:p>
        </p:txBody>
      </p:sp>
      <p:sp>
        <p:nvSpPr>
          <p:cNvPr id="27761" name="Rectangle 113"/>
          <p:cNvSpPr>
            <a:spLocks noChangeArrowheads="1"/>
          </p:cNvSpPr>
          <p:nvPr/>
        </p:nvSpPr>
        <p:spPr bwMode="auto">
          <a:xfrm>
            <a:off x="7467601" y="5957888"/>
            <a:ext cx="196239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0">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800"/>
              <a:t>Low Price  </a:t>
            </a:r>
          </a:p>
        </p:txBody>
      </p:sp>
      <p:sp>
        <p:nvSpPr>
          <p:cNvPr id="27762" name="Rectangle 114"/>
          <p:cNvSpPr>
            <a:spLocks noChangeArrowheads="1"/>
          </p:cNvSpPr>
          <p:nvPr/>
        </p:nvSpPr>
        <p:spPr bwMode="auto">
          <a:xfrm>
            <a:off x="7467601" y="6338888"/>
            <a:ext cx="18630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0">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800"/>
              <a:t>Low Price </a:t>
            </a:r>
          </a:p>
        </p:txBody>
      </p:sp>
      <p:sp>
        <p:nvSpPr>
          <p:cNvPr id="27763" name="Oval 115"/>
          <p:cNvSpPr>
            <a:spLocks noChangeArrowheads="1"/>
          </p:cNvSpPr>
          <p:nvPr/>
        </p:nvSpPr>
        <p:spPr bwMode="auto">
          <a:xfrm>
            <a:off x="3581400" y="3886200"/>
            <a:ext cx="6629400" cy="914400"/>
          </a:xfrm>
          <a:prstGeom prst="ellipse">
            <a:avLst/>
          </a:prstGeom>
          <a:noFill/>
          <a:ln w="635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2400"/>
          </a:p>
        </p:txBody>
      </p:sp>
    </p:spTree>
    <p:extLst>
      <p:ext uri="{BB962C8B-B14F-4D97-AF65-F5344CB8AC3E}">
        <p14:creationId xmlns:p14="http://schemas.microsoft.com/office/powerpoint/2010/main" val="19361233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758"/>
                                        </p:tgtEl>
                                        <p:attrNameLst>
                                          <p:attrName>style.visibility</p:attrName>
                                        </p:attrNameLst>
                                      </p:cBhvr>
                                      <p:to>
                                        <p:strVal val="visible"/>
                                      </p:to>
                                    </p:set>
                                    <p:animEffect transition="in" filter="wipe(down)">
                                      <p:cBhvr>
                                        <p:cTn id="7" dur="500"/>
                                        <p:tgtEl>
                                          <p:spTgt spid="277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7760"/>
                                        </p:tgtEl>
                                        <p:attrNameLst>
                                          <p:attrName>style.visibility</p:attrName>
                                        </p:attrNameLst>
                                      </p:cBhvr>
                                      <p:to>
                                        <p:strVal val="visible"/>
                                      </p:to>
                                    </p:set>
                                    <p:animEffect transition="in" filter="wipe(down)">
                                      <p:cBhvr>
                                        <p:cTn id="12" dur="500"/>
                                        <p:tgtEl>
                                          <p:spTgt spid="2776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7761"/>
                                        </p:tgtEl>
                                        <p:attrNameLst>
                                          <p:attrName>style.visibility</p:attrName>
                                        </p:attrNameLst>
                                      </p:cBhvr>
                                      <p:to>
                                        <p:strVal val="visible"/>
                                      </p:to>
                                    </p:set>
                                    <p:animEffect transition="in" filter="wipe(down)">
                                      <p:cBhvr>
                                        <p:cTn id="17" dur="500"/>
                                        <p:tgtEl>
                                          <p:spTgt spid="2776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xit" presetSubtype="4" fill="hold" grpId="1" nodeType="clickEffect">
                                  <p:stCondLst>
                                    <p:cond delay="0"/>
                                  </p:stCondLst>
                                  <p:childTnLst>
                                    <p:animEffect transition="out" filter="wipe(down)">
                                      <p:cBhvr>
                                        <p:cTn id="21" dur="500"/>
                                        <p:tgtEl>
                                          <p:spTgt spid="27760"/>
                                        </p:tgtEl>
                                      </p:cBhvr>
                                    </p:animEffect>
                                    <p:set>
                                      <p:cBhvr>
                                        <p:cTn id="22" dur="1" fill="hold">
                                          <p:stCondLst>
                                            <p:cond delay="499"/>
                                          </p:stCondLst>
                                        </p:cTn>
                                        <p:tgtEl>
                                          <p:spTgt spid="27760"/>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7759"/>
                                        </p:tgtEl>
                                        <p:attrNameLst>
                                          <p:attrName>style.visibility</p:attrName>
                                        </p:attrNameLst>
                                      </p:cBhvr>
                                      <p:to>
                                        <p:strVal val="visible"/>
                                      </p:to>
                                    </p:set>
                                    <p:animEffect transition="in" filter="wipe(down)">
                                      <p:cBhvr>
                                        <p:cTn id="27" dur="500"/>
                                        <p:tgtEl>
                                          <p:spTgt spid="2775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7763"/>
                                        </p:tgtEl>
                                        <p:attrNameLst>
                                          <p:attrName>style.visibility</p:attrName>
                                        </p:attrNameLst>
                                      </p:cBhvr>
                                      <p:to>
                                        <p:strVal val="visible"/>
                                      </p:to>
                                    </p:set>
                                    <p:animEffect transition="in" filter="wipe(down)">
                                      <p:cBhvr>
                                        <p:cTn id="32" dur="500"/>
                                        <p:tgtEl>
                                          <p:spTgt spid="2776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7762"/>
                                        </p:tgtEl>
                                        <p:attrNameLst>
                                          <p:attrName>style.visibility</p:attrName>
                                        </p:attrNameLst>
                                      </p:cBhvr>
                                      <p:to>
                                        <p:strVal val="visible"/>
                                      </p:to>
                                    </p:set>
                                    <p:animEffect transition="in" filter="wipe(down)">
                                      <p:cBhvr>
                                        <p:cTn id="37" dur="500"/>
                                        <p:tgtEl>
                                          <p:spTgt spid="277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8" grpId="0"/>
      <p:bldP spid="27759" grpId="0"/>
      <p:bldP spid="27760" grpId="0" animBg="1"/>
      <p:bldP spid="27760" grpId="1" animBg="1"/>
      <p:bldP spid="27761" grpId="0"/>
      <p:bldP spid="27762" grpId="0"/>
      <p:bldP spid="2776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2518610" y="755684"/>
            <a:ext cx="8610600" cy="763638"/>
          </a:xfrm>
        </p:spPr>
        <p:txBody>
          <a:bodyPr/>
          <a:lstStyle/>
          <a:p>
            <a:pPr eaLnBrk="1" hangingPunct="1"/>
            <a:r>
              <a:rPr lang="en-US" altLang="en-US" dirty="0"/>
              <a:t>Nash Equilibrium</a:t>
            </a:r>
          </a:p>
        </p:txBody>
      </p:sp>
      <p:sp>
        <p:nvSpPr>
          <p:cNvPr id="2" name="Rectangle 3"/>
          <p:cNvSpPr>
            <a:spLocks noGrp="1" noChangeArrowheads="1"/>
          </p:cNvSpPr>
          <p:nvPr>
            <p:ph type="body" idx="1"/>
          </p:nvPr>
        </p:nvSpPr>
        <p:spPr>
          <a:xfrm>
            <a:off x="1046747" y="1528011"/>
            <a:ext cx="10082463" cy="5037889"/>
          </a:xfrm>
        </p:spPr>
        <p:txBody>
          <a:bodyPr>
            <a:normAutofit fontScale="92500" lnSpcReduction="10000"/>
          </a:bodyPr>
          <a:lstStyle/>
          <a:p>
            <a:pPr eaLnBrk="1" hangingPunct="1"/>
            <a:r>
              <a:rPr lang="en-US" altLang="en-US" dirty="0"/>
              <a:t>If both players have dominant strategies, then that pair of dominant strategies will most likely be the equilibrium outcome.  But what if there are no mutually dominant strategies?</a:t>
            </a:r>
          </a:p>
          <a:p>
            <a:pPr eaLnBrk="1" hangingPunct="1"/>
            <a:r>
              <a:rPr lang="en-US" altLang="en-US" dirty="0"/>
              <a:t>For such a case, John Nash, came up with an equilibrium which, he suggested, could describe outcomes.  This is called a Nash equilibrium.  </a:t>
            </a:r>
          </a:p>
          <a:p>
            <a:pPr eaLnBrk="1" hangingPunct="1"/>
            <a:r>
              <a:rPr lang="en-US" altLang="en-US" dirty="0"/>
              <a:t>A Nash equilibrium is a condition describing a set of strategies in which no player can improve her payoff by unilaterally changing her own strategy, given the other player’s strategy. </a:t>
            </a:r>
          </a:p>
          <a:p>
            <a:pPr eaLnBrk="1" hangingPunct="1"/>
            <a:r>
              <a:rPr lang="en-US" altLang="en-US" dirty="0"/>
              <a:t>In other words, every player is doing the best they possibly can given the other player’s strategy.</a:t>
            </a:r>
          </a:p>
          <a:p>
            <a:r>
              <a:rPr lang="en-US" altLang="en-US" dirty="0"/>
              <a:t>If a pair of dominant strategies exist, the equilibrium consisting of those two strategies will also be Nash, but not all Nash equilibria correspond to dominant strategies.</a:t>
            </a:r>
          </a:p>
          <a:p>
            <a:r>
              <a:rPr lang="en-US" altLang="en-US" dirty="0"/>
              <a:t>Nash equilibria don’t always exist for a given game, but if they do, then there is a strong argument that that would describe the actual outcome of the game.</a:t>
            </a:r>
          </a:p>
          <a:p>
            <a:r>
              <a:rPr lang="en-US" altLang="en-US" dirty="0"/>
              <a:t>(But sometimes there can be more than one Nash equilibrium!)</a:t>
            </a:r>
          </a:p>
          <a:p>
            <a:pPr eaLnBrk="1" hangingPunct="1"/>
            <a:endParaRPr lang="en-US" altLang="en-US" dirty="0"/>
          </a:p>
        </p:txBody>
      </p:sp>
    </p:spTree>
    <p:extLst>
      <p:ext uri="{BB962C8B-B14F-4D97-AF65-F5344CB8AC3E}">
        <p14:creationId xmlns:p14="http://schemas.microsoft.com/office/powerpoint/2010/main" val="40934322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down)">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down)">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down)">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609600" y="457200"/>
            <a:ext cx="9601200" cy="1371600"/>
          </a:xfrm>
        </p:spPr>
        <p:txBody>
          <a:bodyPr/>
          <a:lstStyle/>
          <a:p>
            <a:pPr eaLnBrk="1" hangingPunct="1"/>
            <a:r>
              <a:rPr lang="en-US" altLang="en-US" dirty="0"/>
              <a:t>Example 1:  Nash? </a:t>
            </a:r>
          </a:p>
        </p:txBody>
      </p:sp>
      <p:graphicFrame>
        <p:nvGraphicFramePr>
          <p:cNvPr id="31784" name="Group 40"/>
          <p:cNvGraphicFramePr>
            <a:graphicFrameLocks noGrp="1"/>
          </p:cNvGraphicFramePr>
          <p:nvPr>
            <p:ph idx="1"/>
            <p:extLst>
              <p:ext uri="{D42A27DB-BD31-4B8C-83A1-F6EECF244321}">
                <p14:modId xmlns:p14="http://schemas.microsoft.com/office/powerpoint/2010/main" val="2813006473"/>
              </p:ext>
            </p:extLst>
          </p:nvPr>
        </p:nvGraphicFramePr>
        <p:xfrm>
          <a:off x="1981200" y="1485899"/>
          <a:ext cx="8229600" cy="3886201"/>
        </p:xfrm>
        <a:graphic>
          <a:graphicData uri="http://schemas.openxmlformats.org/drawingml/2006/table">
            <a:tbl>
              <a:tblPr/>
              <a:tblGrid>
                <a:gridCol w="1681163">
                  <a:extLst>
                    <a:ext uri="{9D8B030D-6E8A-4147-A177-3AD203B41FA5}">
                      <a16:colId xmlns:a16="http://schemas.microsoft.com/office/drawing/2014/main" val="20000"/>
                    </a:ext>
                  </a:extLst>
                </a:gridCol>
                <a:gridCol w="2052637">
                  <a:extLst>
                    <a:ext uri="{9D8B030D-6E8A-4147-A177-3AD203B41FA5}">
                      <a16:colId xmlns:a16="http://schemas.microsoft.com/office/drawing/2014/main" val="20001"/>
                    </a:ext>
                  </a:extLst>
                </a:gridCol>
                <a:gridCol w="220980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10001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Martha’s options</a:t>
                      </a:r>
                      <a:endParaRPr kumimoji="0" lang="en-US"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10017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Don’t Confess</a:t>
                      </a: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Confess</a:t>
                      </a:r>
                      <a:endParaRPr kumimoji="0" lang="en-US"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84238">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Peter’s Options</a:t>
                      </a:r>
                      <a:endParaRPr kumimoji="0" lang="en-US" sz="2400" b="0" i="0" u="none" strike="noStrike" cap="none" normalizeH="0" baseline="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Don’t Confess</a:t>
                      </a: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2 years , 2 years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10 years , 1 year</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00125">
                <a:tc vMerge="1">
                  <a:txBody>
                    <a:bodyPr/>
                    <a:lstStyle/>
                    <a:p>
                      <a:endParaRPr lang="en-US"/>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Confess</a:t>
                      </a: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 year , 10 years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6 years , 6 years </a:t>
                      </a:r>
                    </a:p>
                    <a:p>
                      <a:pPr marL="342900" marR="0" lvl="0" indent="-34290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1781" name="Rectangle 37"/>
          <p:cNvSpPr>
            <a:spLocks noChangeArrowheads="1"/>
          </p:cNvSpPr>
          <p:nvPr/>
        </p:nvSpPr>
        <p:spPr bwMode="auto">
          <a:xfrm>
            <a:off x="7924800" y="4381500"/>
            <a:ext cx="2286000" cy="990600"/>
          </a:xfrm>
          <a:prstGeom prst="rect">
            <a:avLst/>
          </a:prstGeom>
          <a:noFill/>
          <a:ln w="635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2400"/>
          </a:p>
        </p:txBody>
      </p:sp>
      <p:sp>
        <p:nvSpPr>
          <p:cNvPr id="31786" name="Text Box 42"/>
          <p:cNvSpPr txBox="1">
            <a:spLocks noChangeArrowheads="1"/>
          </p:cNvSpPr>
          <p:nvPr/>
        </p:nvSpPr>
        <p:spPr bwMode="auto">
          <a:xfrm>
            <a:off x="1981200" y="5372100"/>
            <a:ext cx="9156700"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0">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ts val="600"/>
              </a:spcBef>
              <a:buClrTx/>
              <a:buSzTx/>
              <a:buFontTx/>
              <a:buNone/>
            </a:pPr>
            <a:r>
              <a:rPr lang="en-US" altLang="en-US" sz="3000" dirty="0">
                <a:solidFill>
                  <a:srgbClr val="006600"/>
                </a:solidFill>
              </a:rPr>
              <a:t>One Nash Equilibrium is: (Confess, Confess)</a:t>
            </a:r>
          </a:p>
          <a:p>
            <a:pPr>
              <a:spcBef>
                <a:spcPts val="600"/>
              </a:spcBef>
              <a:buClrTx/>
              <a:buSzTx/>
              <a:buFontTx/>
              <a:buNone/>
            </a:pPr>
            <a:r>
              <a:rPr lang="en-US" altLang="en-US" sz="3000" dirty="0">
                <a:solidFill>
                  <a:srgbClr val="006600"/>
                </a:solidFill>
              </a:rPr>
              <a:t>Are there any other Nash equilibria?</a:t>
            </a:r>
          </a:p>
        </p:txBody>
      </p:sp>
    </p:spTree>
    <p:extLst>
      <p:ext uri="{BB962C8B-B14F-4D97-AF65-F5344CB8AC3E}">
        <p14:creationId xmlns:p14="http://schemas.microsoft.com/office/powerpoint/2010/main" val="2096262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1781"/>
                                        </p:tgtEl>
                                        <p:attrNameLst>
                                          <p:attrName>style.visibility</p:attrName>
                                        </p:attrNameLst>
                                      </p:cBhvr>
                                      <p:to>
                                        <p:strVal val="visible"/>
                                      </p:to>
                                    </p:set>
                                    <p:animEffect transition="in" filter="wipe(down)">
                                      <p:cBhvr>
                                        <p:cTn id="7" dur="500"/>
                                        <p:tgtEl>
                                          <p:spTgt spid="3178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1786"/>
                                        </p:tgtEl>
                                        <p:attrNameLst>
                                          <p:attrName>style.visibility</p:attrName>
                                        </p:attrNameLst>
                                      </p:cBhvr>
                                      <p:to>
                                        <p:strVal val="visible"/>
                                      </p:to>
                                    </p:set>
                                    <p:animEffect transition="in" filter="wipe(down)">
                                      <p:cBhvr>
                                        <p:cTn id="12" dur="500"/>
                                        <p:tgtEl>
                                          <p:spTgt spid="317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81" grpId="0" animBg="1"/>
      <p:bldP spid="3178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609600" y="304800"/>
            <a:ext cx="9460832" cy="1371600"/>
          </a:xfrm>
        </p:spPr>
        <p:txBody>
          <a:bodyPr/>
          <a:lstStyle/>
          <a:p>
            <a:pPr eaLnBrk="1" hangingPunct="1"/>
            <a:r>
              <a:rPr lang="en-US" altLang="en-US" sz="4800" dirty="0"/>
              <a:t>Example 2:  Nash?</a:t>
            </a:r>
            <a:r>
              <a:rPr lang="en-US" altLang="en-US" sz="2200" dirty="0"/>
              <a:t> </a:t>
            </a:r>
          </a:p>
        </p:txBody>
      </p:sp>
      <p:graphicFrame>
        <p:nvGraphicFramePr>
          <p:cNvPr id="32842" name="Group 74"/>
          <p:cNvGraphicFramePr>
            <a:graphicFrameLocks noGrp="1"/>
          </p:cNvGraphicFramePr>
          <p:nvPr>
            <p:ph idx="1"/>
            <p:extLst>
              <p:ext uri="{D42A27DB-BD31-4B8C-83A1-F6EECF244321}">
                <p14:modId xmlns:p14="http://schemas.microsoft.com/office/powerpoint/2010/main" val="2407655433"/>
              </p:ext>
            </p:extLst>
          </p:nvPr>
        </p:nvGraphicFramePr>
        <p:xfrm>
          <a:off x="1981200" y="1981200"/>
          <a:ext cx="8089232" cy="3481138"/>
        </p:xfrm>
        <a:graphic>
          <a:graphicData uri="http://schemas.openxmlformats.org/drawingml/2006/table">
            <a:tbl>
              <a:tblPr/>
              <a:tblGrid>
                <a:gridCol w="1652488">
                  <a:extLst>
                    <a:ext uri="{9D8B030D-6E8A-4147-A177-3AD203B41FA5}">
                      <a16:colId xmlns:a16="http://schemas.microsoft.com/office/drawing/2014/main" val="20000"/>
                    </a:ext>
                  </a:extLst>
                </a:gridCol>
                <a:gridCol w="2017626">
                  <a:extLst>
                    <a:ext uri="{9D8B030D-6E8A-4147-A177-3AD203B41FA5}">
                      <a16:colId xmlns:a16="http://schemas.microsoft.com/office/drawing/2014/main" val="20001"/>
                    </a:ext>
                  </a:extLst>
                </a:gridCol>
                <a:gridCol w="2172109">
                  <a:extLst>
                    <a:ext uri="{9D8B030D-6E8A-4147-A177-3AD203B41FA5}">
                      <a16:colId xmlns:a16="http://schemas.microsoft.com/office/drawing/2014/main" val="20002"/>
                    </a:ext>
                  </a:extLst>
                </a:gridCol>
                <a:gridCol w="2247009">
                  <a:extLst>
                    <a:ext uri="{9D8B030D-6E8A-4147-A177-3AD203B41FA5}">
                      <a16:colId xmlns:a16="http://schemas.microsoft.com/office/drawing/2014/main" val="20003"/>
                    </a:ext>
                  </a:extLst>
                </a:gridCol>
              </a:tblGrid>
              <a:tr h="895881">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Firm B’s options</a:t>
                      </a:r>
                      <a:endParaRPr kumimoji="0" lang="en-US"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89730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Low Price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High Price</a:t>
                      </a: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92073">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Firm A’s Options</a:t>
                      </a: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Low Price  </a:t>
                      </a: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0 , 0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50 , -10</a:t>
                      </a: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95881">
                <a:tc vMerge="1">
                  <a:txBody>
                    <a:bodyPr/>
                    <a:lstStyle/>
                    <a:p>
                      <a:endParaRPr lang="en-US"/>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High Price </a:t>
                      </a: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-10 , 50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10 , 10 </a:t>
                      </a:r>
                    </a:p>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2869" name="Rectangle 101"/>
          <p:cNvSpPr>
            <a:spLocks noChangeArrowheads="1"/>
          </p:cNvSpPr>
          <p:nvPr/>
        </p:nvSpPr>
        <p:spPr bwMode="auto">
          <a:xfrm>
            <a:off x="5715000" y="3805990"/>
            <a:ext cx="2093495" cy="681789"/>
          </a:xfrm>
          <a:prstGeom prst="rect">
            <a:avLst/>
          </a:prstGeom>
          <a:noFill/>
          <a:ln w="635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2400"/>
          </a:p>
        </p:txBody>
      </p:sp>
      <p:sp>
        <p:nvSpPr>
          <p:cNvPr id="32870" name="Text Box 102"/>
          <p:cNvSpPr txBox="1">
            <a:spLocks noChangeArrowheads="1"/>
          </p:cNvSpPr>
          <p:nvPr/>
        </p:nvSpPr>
        <p:spPr bwMode="auto">
          <a:xfrm>
            <a:off x="1764632" y="5462338"/>
            <a:ext cx="9144000"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0">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ts val="600"/>
              </a:spcBef>
              <a:buClrTx/>
              <a:buSzTx/>
              <a:buFontTx/>
              <a:buNone/>
            </a:pPr>
            <a:r>
              <a:rPr lang="en-US" altLang="en-US" sz="3000" dirty="0">
                <a:solidFill>
                  <a:srgbClr val="006600"/>
                </a:solidFill>
              </a:rPr>
              <a:t>Nash Equilibrium: (Low Price, Low Price)</a:t>
            </a:r>
          </a:p>
          <a:p>
            <a:pPr>
              <a:spcBef>
                <a:spcPts val="600"/>
              </a:spcBef>
              <a:buClrTx/>
              <a:buSzTx/>
              <a:buNone/>
            </a:pPr>
            <a:r>
              <a:rPr lang="en-US" sz="3000" dirty="0">
                <a:solidFill>
                  <a:srgbClr val="006600"/>
                </a:solidFill>
              </a:rPr>
              <a:t>Are there any other Nash equilibria?</a:t>
            </a:r>
          </a:p>
        </p:txBody>
      </p:sp>
    </p:spTree>
    <p:extLst>
      <p:ext uri="{BB962C8B-B14F-4D97-AF65-F5344CB8AC3E}">
        <p14:creationId xmlns:p14="http://schemas.microsoft.com/office/powerpoint/2010/main" val="25001299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2869"/>
                                        </p:tgtEl>
                                        <p:attrNameLst>
                                          <p:attrName>style.visibility</p:attrName>
                                        </p:attrNameLst>
                                      </p:cBhvr>
                                      <p:to>
                                        <p:strVal val="visible"/>
                                      </p:to>
                                    </p:set>
                                    <p:animEffect transition="in" filter="wipe(down)">
                                      <p:cBhvr>
                                        <p:cTn id="7" dur="500"/>
                                        <p:tgtEl>
                                          <p:spTgt spid="328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2870"/>
                                        </p:tgtEl>
                                        <p:attrNameLst>
                                          <p:attrName>style.visibility</p:attrName>
                                        </p:attrNameLst>
                                      </p:cBhvr>
                                      <p:to>
                                        <p:strVal val="visible"/>
                                      </p:to>
                                    </p:set>
                                    <p:animEffect transition="in" filter="wipe(down)">
                                      <p:cBhvr>
                                        <p:cTn id="12" dur="500"/>
                                        <p:tgtEl>
                                          <p:spTgt spid="328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69" grpId="0" animBg="1"/>
      <p:bldP spid="3287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4"/>
          <p:cNvSpPr>
            <a:spLocks noGrp="1" noChangeArrowheads="1"/>
          </p:cNvSpPr>
          <p:nvPr>
            <p:ph type="title"/>
          </p:nvPr>
        </p:nvSpPr>
        <p:spPr/>
        <p:txBody>
          <a:bodyPr/>
          <a:lstStyle/>
          <a:p>
            <a:pPr eaLnBrk="1" hangingPunct="1"/>
            <a:r>
              <a:rPr lang="en-US" altLang="en-US" dirty="0"/>
              <a:t>Example 3: New Technology</a:t>
            </a:r>
            <a:endParaRPr lang="en-US" altLang="en-US" sz="2200" dirty="0"/>
          </a:p>
        </p:txBody>
      </p:sp>
      <p:graphicFrame>
        <p:nvGraphicFramePr>
          <p:cNvPr id="27768" name="Group 120"/>
          <p:cNvGraphicFramePr>
            <a:graphicFrameLocks noGrp="1"/>
          </p:cNvGraphicFramePr>
          <p:nvPr>
            <p:ph idx="1"/>
            <p:extLst>
              <p:ext uri="{D42A27DB-BD31-4B8C-83A1-F6EECF244321}">
                <p14:modId xmlns:p14="http://schemas.microsoft.com/office/powerpoint/2010/main" val="2519148421"/>
              </p:ext>
            </p:extLst>
          </p:nvPr>
        </p:nvGraphicFramePr>
        <p:xfrm>
          <a:off x="1981200" y="1981200"/>
          <a:ext cx="8229600" cy="3886201"/>
        </p:xfrm>
        <a:graphic>
          <a:graphicData uri="http://schemas.openxmlformats.org/drawingml/2006/table">
            <a:tbl>
              <a:tblPr/>
              <a:tblGrid>
                <a:gridCol w="1681163">
                  <a:extLst>
                    <a:ext uri="{9D8B030D-6E8A-4147-A177-3AD203B41FA5}">
                      <a16:colId xmlns:a16="http://schemas.microsoft.com/office/drawing/2014/main" val="20000"/>
                    </a:ext>
                  </a:extLst>
                </a:gridCol>
                <a:gridCol w="2052637">
                  <a:extLst>
                    <a:ext uri="{9D8B030D-6E8A-4147-A177-3AD203B41FA5}">
                      <a16:colId xmlns:a16="http://schemas.microsoft.com/office/drawing/2014/main" val="20001"/>
                    </a:ext>
                  </a:extLst>
                </a:gridCol>
                <a:gridCol w="220980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10001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Firm B’s options</a:t>
                      </a:r>
                      <a:endParaRPr kumimoji="0" lang="en-US"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10017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New Technology</a:t>
                      </a: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Stay Put </a:t>
                      </a: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84238">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Firm A’s Options</a:t>
                      </a: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New Technology</a:t>
                      </a:r>
                      <a:endParaRPr kumimoji="0" lang="en-US" sz="2400" b="0" i="0" u="none" strike="noStrike" cap="none" normalizeH="0" baseline="0" dirty="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0 , 0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50 , -50</a:t>
                      </a: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00125">
                <a:tc vMerge="1">
                  <a:txBody>
                    <a:bodyPr/>
                    <a:lstStyle/>
                    <a:p>
                      <a:endParaRPr lang="en-US"/>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Stay Put </a:t>
                      </a:r>
                      <a:endParaRPr kumimoji="0" lang="en-US" sz="2400" b="0" i="0" u="none" strike="noStrike" cap="none" normalizeH="0" baseline="0" dirty="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-50 , 50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0 , 0</a:t>
                      </a:r>
                    </a:p>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7758" name="Rectangle 110"/>
          <p:cNvSpPr>
            <a:spLocks noChangeArrowheads="1"/>
          </p:cNvSpPr>
          <p:nvPr/>
        </p:nvSpPr>
        <p:spPr bwMode="auto">
          <a:xfrm>
            <a:off x="2882900" y="6019801"/>
            <a:ext cx="58352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0">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400" dirty="0"/>
              <a:t>Is there more than one Nash equilibrium?</a:t>
            </a:r>
          </a:p>
        </p:txBody>
      </p:sp>
    </p:spTree>
    <p:extLst>
      <p:ext uri="{BB962C8B-B14F-4D97-AF65-F5344CB8AC3E}">
        <p14:creationId xmlns:p14="http://schemas.microsoft.com/office/powerpoint/2010/main" val="7622067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758"/>
                                        </p:tgtEl>
                                        <p:attrNameLst>
                                          <p:attrName>style.visibility</p:attrName>
                                        </p:attrNameLst>
                                      </p:cBhvr>
                                      <p:to>
                                        <p:strVal val="visible"/>
                                      </p:to>
                                    </p:set>
                                    <p:animEffect transition="in" filter="wipe(down)">
                                      <p:cBhvr>
                                        <p:cTn id="7" dur="500"/>
                                        <p:tgtEl>
                                          <p:spTgt spid="277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8" grpId="0"/>
    </p:bld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TC104033937[[fn=Vapor Trail]]</Template>
  <TotalTime>39694</TotalTime>
  <Words>3642</Words>
  <Application>Microsoft Office PowerPoint</Application>
  <PresentationFormat>Widescreen</PresentationFormat>
  <Paragraphs>351</Paragraphs>
  <Slides>33</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Arial</vt:lpstr>
      <vt:lpstr>Calibri</vt:lpstr>
      <vt:lpstr>Century Gothic</vt:lpstr>
      <vt:lpstr>Courier New</vt:lpstr>
      <vt:lpstr>Tahoma</vt:lpstr>
      <vt:lpstr>Times New Roman</vt:lpstr>
      <vt:lpstr>Wingdings</vt:lpstr>
      <vt:lpstr>Vapor Trail</vt:lpstr>
      <vt:lpstr>Capital Structure and competitiON</vt:lpstr>
      <vt:lpstr>Game Theory</vt:lpstr>
      <vt:lpstr>Game Theory Terminology</vt:lpstr>
      <vt:lpstr>Example 1:  Prisoner’s Dilemma (Normal Form of Simultaneous Move Game)  </vt:lpstr>
      <vt:lpstr>Example 2: Price Setting Game </vt:lpstr>
      <vt:lpstr>Nash Equilibrium</vt:lpstr>
      <vt:lpstr>Example 1:  Nash? </vt:lpstr>
      <vt:lpstr>Example 2:  Nash? </vt:lpstr>
      <vt:lpstr>Example 3: New Technology</vt:lpstr>
      <vt:lpstr>Example 4: Making Deals</vt:lpstr>
      <vt:lpstr>Example 4: video systems</vt:lpstr>
      <vt:lpstr>Commitment games</vt:lpstr>
      <vt:lpstr>Involvement, Commitment and Strategy</vt:lpstr>
      <vt:lpstr>Commitment and Strategy</vt:lpstr>
      <vt:lpstr>Commitment and Strategy</vt:lpstr>
      <vt:lpstr>UBER and commitment</vt:lpstr>
      <vt:lpstr>Commitment vs. Involvement</vt:lpstr>
      <vt:lpstr>Involvement</vt:lpstr>
      <vt:lpstr>CREDIBLE Commitment</vt:lpstr>
      <vt:lpstr>Reducing Payoffs: Contracting</vt:lpstr>
      <vt:lpstr>Reducing payoffs</vt:lpstr>
      <vt:lpstr>Reducing Payoffs: Contracting</vt:lpstr>
      <vt:lpstr>Reducing payoffs</vt:lpstr>
      <vt:lpstr>Commitment and Managerial behavior</vt:lpstr>
      <vt:lpstr>Commitment and Managerial behavior</vt:lpstr>
      <vt:lpstr>Debt, human capital and Risk- taking</vt:lpstr>
      <vt:lpstr>Informational games</vt:lpstr>
      <vt:lpstr>Outside Equity: An Example</vt:lpstr>
      <vt:lpstr>Outside equity: informational issues</vt:lpstr>
      <vt:lpstr>Pooling equilibria</vt:lpstr>
      <vt:lpstr>Revealing equilibria</vt:lpstr>
      <vt:lpstr>Dividend policy and competitive strategy</vt:lpstr>
      <vt:lpstr>Leverage and competitive strategy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Capital Structure and competitive strategy</dc:title>
  <dc:creator>Viswanath, Prof. Plachikkat</dc:creator>
  <cp:lastModifiedBy>Viswanath, Prof. P.V.</cp:lastModifiedBy>
  <cp:revision>102</cp:revision>
  <cp:lastPrinted>2018-09-04T21:41:05Z</cp:lastPrinted>
  <dcterms:created xsi:type="dcterms:W3CDTF">2013-10-22T23:02:08Z</dcterms:created>
  <dcterms:modified xsi:type="dcterms:W3CDTF">2019-11-19T19:19:36Z</dcterms:modified>
</cp:coreProperties>
</file>