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2.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5"/>
  </p:notesMasterIdLst>
  <p:handoutMasterIdLst>
    <p:handoutMasterId r:id="rId46"/>
  </p:handoutMasterIdLst>
  <p:sldIdLst>
    <p:sldId id="258" r:id="rId2"/>
    <p:sldId id="320" r:id="rId3"/>
    <p:sldId id="305" r:id="rId4"/>
    <p:sldId id="301" r:id="rId5"/>
    <p:sldId id="302" r:id="rId6"/>
    <p:sldId id="303" r:id="rId7"/>
    <p:sldId id="304" r:id="rId8"/>
    <p:sldId id="260" r:id="rId9"/>
    <p:sldId id="261" r:id="rId10"/>
    <p:sldId id="306" r:id="rId11"/>
    <p:sldId id="291" r:id="rId12"/>
    <p:sldId id="314" r:id="rId13"/>
    <p:sldId id="292" r:id="rId14"/>
    <p:sldId id="313" r:id="rId15"/>
    <p:sldId id="263" r:id="rId16"/>
    <p:sldId id="294" r:id="rId17"/>
    <p:sldId id="272" r:id="rId18"/>
    <p:sldId id="295" r:id="rId19"/>
    <p:sldId id="296" r:id="rId20"/>
    <p:sldId id="297" r:id="rId21"/>
    <p:sldId id="316" r:id="rId22"/>
    <p:sldId id="276" r:id="rId23"/>
    <p:sldId id="269" r:id="rId24"/>
    <p:sldId id="307" r:id="rId25"/>
    <p:sldId id="317" r:id="rId26"/>
    <p:sldId id="315" r:id="rId27"/>
    <p:sldId id="299" r:id="rId28"/>
    <p:sldId id="300" r:id="rId29"/>
    <p:sldId id="309" r:id="rId30"/>
    <p:sldId id="310" r:id="rId31"/>
    <p:sldId id="321" r:id="rId32"/>
    <p:sldId id="311" r:id="rId33"/>
    <p:sldId id="278" r:id="rId34"/>
    <p:sldId id="318" r:id="rId35"/>
    <p:sldId id="279" r:id="rId36"/>
    <p:sldId id="281" r:id="rId37"/>
    <p:sldId id="282" r:id="rId38"/>
    <p:sldId id="283" r:id="rId39"/>
    <p:sldId id="308" r:id="rId40"/>
    <p:sldId id="312" r:id="rId41"/>
    <p:sldId id="322" r:id="rId42"/>
    <p:sldId id="323" r:id="rId43"/>
    <p:sldId id="324" r:id="rId44"/>
  </p:sldIdLst>
  <p:sldSz cx="9144000" cy="6858000" type="screen4x3"/>
  <p:notesSz cx="9236075" cy="6950075"/>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1756" autoAdjust="0"/>
  </p:normalViewPr>
  <p:slideViewPr>
    <p:cSldViewPr>
      <p:cViewPr varScale="1">
        <p:scale>
          <a:sx n="80" d="100"/>
          <a:sy n="80" d="100"/>
        </p:scale>
        <p:origin x="1526"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1" y="0"/>
            <a:ext cx="4002299" cy="3477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69635" name="Rectangle 3"/>
          <p:cNvSpPr>
            <a:spLocks noGrp="1" noChangeArrowheads="1"/>
          </p:cNvSpPr>
          <p:nvPr>
            <p:ph type="dt" sz="quarter" idx="1"/>
          </p:nvPr>
        </p:nvSpPr>
        <p:spPr bwMode="auto">
          <a:xfrm>
            <a:off x="5233777" y="0"/>
            <a:ext cx="4002299" cy="3477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69636" name="Rectangle 4"/>
          <p:cNvSpPr>
            <a:spLocks noGrp="1" noChangeArrowheads="1"/>
          </p:cNvSpPr>
          <p:nvPr>
            <p:ph type="ftr" sz="quarter" idx="2"/>
          </p:nvPr>
        </p:nvSpPr>
        <p:spPr bwMode="auto">
          <a:xfrm>
            <a:off x="1" y="6602335"/>
            <a:ext cx="4002299" cy="34774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69637" name="Rectangle 5"/>
          <p:cNvSpPr>
            <a:spLocks noGrp="1" noChangeArrowheads="1"/>
          </p:cNvSpPr>
          <p:nvPr>
            <p:ph type="sldNum" sz="quarter" idx="3"/>
          </p:nvPr>
        </p:nvSpPr>
        <p:spPr bwMode="auto">
          <a:xfrm>
            <a:off x="5233777" y="6602335"/>
            <a:ext cx="4002299" cy="34774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12735AE-40DC-4BF8-917E-4D6ECF170387}" type="slidenum">
              <a:rPr lang="en-US"/>
              <a:pPr>
                <a:defRPr/>
              </a:pPr>
              <a:t>‹#›</a:t>
            </a:fld>
            <a:endParaRPr lang="en-US"/>
          </a:p>
        </p:txBody>
      </p:sp>
    </p:spTree>
    <p:extLst>
      <p:ext uri="{BB962C8B-B14F-4D97-AF65-F5344CB8AC3E}">
        <p14:creationId xmlns:p14="http://schemas.microsoft.com/office/powerpoint/2010/main" val="35060951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1026"/>
          <p:cNvSpPr>
            <a:spLocks noGrp="1" noChangeArrowheads="1"/>
          </p:cNvSpPr>
          <p:nvPr>
            <p:ph type="hdr" sz="quarter"/>
          </p:nvPr>
        </p:nvSpPr>
        <p:spPr bwMode="auto">
          <a:xfrm>
            <a:off x="1" y="0"/>
            <a:ext cx="4002299" cy="3477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73731" name="Rectangle 1027"/>
          <p:cNvSpPr>
            <a:spLocks noGrp="1" noChangeArrowheads="1"/>
          </p:cNvSpPr>
          <p:nvPr>
            <p:ph type="dt" idx="1"/>
          </p:nvPr>
        </p:nvSpPr>
        <p:spPr bwMode="auto">
          <a:xfrm>
            <a:off x="5233777" y="0"/>
            <a:ext cx="4002299" cy="3477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1028"/>
          <p:cNvSpPr>
            <a:spLocks noGrp="1" noRot="1" noChangeAspect="1" noChangeArrowheads="1" noTextEdit="1"/>
          </p:cNvSpPr>
          <p:nvPr>
            <p:ph type="sldImg" idx="2"/>
          </p:nvPr>
        </p:nvSpPr>
        <p:spPr bwMode="auto">
          <a:xfrm>
            <a:off x="2879725" y="520700"/>
            <a:ext cx="3476625" cy="26066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3" name="Rectangle 1029"/>
          <p:cNvSpPr>
            <a:spLocks noGrp="1" noChangeArrowheads="1"/>
          </p:cNvSpPr>
          <p:nvPr>
            <p:ph type="body" sz="quarter" idx="3"/>
          </p:nvPr>
        </p:nvSpPr>
        <p:spPr bwMode="auto">
          <a:xfrm>
            <a:off x="1231477" y="3301761"/>
            <a:ext cx="6773122" cy="312729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3734" name="Rectangle 1030"/>
          <p:cNvSpPr>
            <a:spLocks noGrp="1" noChangeArrowheads="1"/>
          </p:cNvSpPr>
          <p:nvPr>
            <p:ph type="ftr" sz="quarter" idx="4"/>
          </p:nvPr>
        </p:nvSpPr>
        <p:spPr bwMode="auto">
          <a:xfrm>
            <a:off x="1" y="6602335"/>
            <a:ext cx="4002299" cy="34774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3735" name="Rectangle 1031"/>
          <p:cNvSpPr>
            <a:spLocks noGrp="1" noChangeArrowheads="1"/>
          </p:cNvSpPr>
          <p:nvPr>
            <p:ph type="sldNum" sz="quarter" idx="5"/>
          </p:nvPr>
        </p:nvSpPr>
        <p:spPr bwMode="auto">
          <a:xfrm>
            <a:off x="5233777" y="6602335"/>
            <a:ext cx="4002299" cy="34774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04E25A6-48FD-4967-8EFF-4B3C285A6450}" type="slidenum">
              <a:rPr lang="en-US"/>
              <a:pPr>
                <a:defRPr/>
              </a:pPr>
              <a:t>‹#›</a:t>
            </a:fld>
            <a:endParaRPr lang="en-US"/>
          </a:p>
        </p:txBody>
      </p:sp>
    </p:spTree>
    <p:extLst>
      <p:ext uri="{BB962C8B-B14F-4D97-AF65-F5344CB8AC3E}">
        <p14:creationId xmlns:p14="http://schemas.microsoft.com/office/powerpoint/2010/main" val="35115860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7F2D92B-0E12-496B-A911-EF71200066B2}" type="slidenum">
              <a:rPr lang="en-US" sz="1200" smtClean="0"/>
              <a:pPr eaLnBrk="1" hangingPunct="1"/>
              <a:t>1</a:t>
            </a:fld>
            <a:endParaRPr lang="en-US" sz="120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13</a:t>
            </a:fld>
            <a:endParaRPr lang="en-US"/>
          </a:p>
        </p:txBody>
      </p:sp>
    </p:spTree>
    <p:extLst>
      <p:ext uri="{BB962C8B-B14F-4D97-AF65-F5344CB8AC3E}">
        <p14:creationId xmlns:p14="http://schemas.microsoft.com/office/powerpoint/2010/main" val="20081665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16</a:t>
            </a:fld>
            <a:endParaRPr lang="en-US"/>
          </a:p>
        </p:txBody>
      </p:sp>
    </p:spTree>
    <p:extLst>
      <p:ext uri="{BB962C8B-B14F-4D97-AF65-F5344CB8AC3E}">
        <p14:creationId xmlns:p14="http://schemas.microsoft.com/office/powerpoint/2010/main" val="12574918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2886075" y="525463"/>
            <a:ext cx="3463925" cy="2597150"/>
          </a:xfrm>
          <a:ln/>
        </p:spPr>
      </p:sp>
      <p:sp>
        <p:nvSpPr>
          <p:cNvPr id="21507" name="Notes Placeholder 2"/>
          <p:cNvSpPr>
            <a:spLocks noGrp="1"/>
          </p:cNvSpPr>
          <p:nvPr>
            <p:ph type="body" idx="1"/>
          </p:nvPr>
        </p:nvSpPr>
        <p:spPr>
          <a:noFill/>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stated interest rate has to be 12.5%, in order for the expected rate of return to be zero.  Nash equilibrium with an interest rate of 12.5%</a:t>
            </a:r>
            <a:endParaRPr lang="en-US" dirty="0"/>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18</a:t>
            </a:fld>
            <a:endParaRPr lang="en-US"/>
          </a:p>
        </p:txBody>
      </p:sp>
    </p:spTree>
    <p:extLst>
      <p:ext uri="{BB962C8B-B14F-4D97-AF65-F5344CB8AC3E}">
        <p14:creationId xmlns:p14="http://schemas.microsoft.com/office/powerpoint/2010/main" val="27750259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19</a:t>
            </a:fld>
            <a:endParaRPr lang="en-US"/>
          </a:p>
        </p:txBody>
      </p:sp>
    </p:spTree>
    <p:extLst>
      <p:ext uri="{BB962C8B-B14F-4D97-AF65-F5344CB8AC3E}">
        <p14:creationId xmlns:p14="http://schemas.microsoft.com/office/powerpoint/2010/main" val="27750259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20</a:t>
            </a:fld>
            <a:endParaRPr lang="en-US"/>
          </a:p>
        </p:txBody>
      </p:sp>
    </p:spTree>
    <p:extLst>
      <p:ext uri="{BB962C8B-B14F-4D97-AF65-F5344CB8AC3E}">
        <p14:creationId xmlns:p14="http://schemas.microsoft.com/office/powerpoint/2010/main" val="1957136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22</a:t>
            </a:fld>
            <a:endParaRPr lang="en-US"/>
          </a:p>
        </p:txBody>
      </p:sp>
    </p:spTree>
    <p:extLst>
      <p:ext uri="{BB962C8B-B14F-4D97-AF65-F5344CB8AC3E}">
        <p14:creationId xmlns:p14="http://schemas.microsoft.com/office/powerpoint/2010/main" val="20656883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xfrm>
            <a:off x="2886075" y="525463"/>
            <a:ext cx="3463925" cy="2597150"/>
          </a:xfrm>
          <a:ln/>
        </p:spPr>
      </p:sp>
      <p:sp>
        <p:nvSpPr>
          <p:cNvPr id="18435" name="Notes Placeholder 2"/>
          <p:cNvSpPr>
            <a:spLocks noGrp="1"/>
          </p:cNvSpPr>
          <p:nvPr>
            <p:ph type="body" idx="1"/>
          </p:nvPr>
        </p:nvSpPr>
        <p:spPr>
          <a:noFill/>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xfrm>
            <a:off x="2886075" y="525463"/>
            <a:ext cx="3463925" cy="2597150"/>
          </a:xfrm>
          <a:ln/>
        </p:spPr>
      </p:sp>
      <p:sp>
        <p:nvSpPr>
          <p:cNvPr id="18435" name="Notes Placeholder 2"/>
          <p:cNvSpPr>
            <a:spLocks noGrp="1"/>
          </p:cNvSpPr>
          <p:nvPr>
            <p:ph type="body" idx="1"/>
          </p:nvPr>
        </p:nvSpPr>
        <p:spPr>
          <a:noFill/>
        </p:spPr>
        <p:txBody>
          <a:bodyPr/>
          <a:lstStyle/>
          <a:p>
            <a:endParaRPr lang="en-US"/>
          </a:p>
        </p:txBody>
      </p:sp>
    </p:spTree>
    <p:extLst>
      <p:ext uri="{BB962C8B-B14F-4D97-AF65-F5344CB8AC3E}">
        <p14:creationId xmlns:p14="http://schemas.microsoft.com/office/powerpoint/2010/main" val="3539691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0AF50D-8180-4EA4-8841-92D234315C94}" type="slidenum">
              <a:rPr lang="en-US"/>
              <a:pPr/>
              <a:t>4</a:t>
            </a:fld>
            <a:endParaRPr lang="en-US"/>
          </a:p>
        </p:txBody>
      </p:sp>
      <p:sp>
        <p:nvSpPr>
          <p:cNvPr id="194562" name="Rectangle 2"/>
          <p:cNvSpPr>
            <a:spLocks noGrp="1" noRot="1" noChangeAspect="1" noChangeArrowheads="1" noTextEdit="1"/>
          </p:cNvSpPr>
          <p:nvPr>
            <p:ph type="sldImg"/>
          </p:nvPr>
        </p:nvSpPr>
        <p:spPr>
          <a:ln/>
        </p:spPr>
      </p:sp>
      <p:sp>
        <p:nvSpPr>
          <p:cNvPr id="1945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292982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27</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What if the firm had $100</a:t>
            </a:r>
            <a:r>
              <a:rPr lang="en-US" baseline="0" dirty="0"/>
              <a:t> cash, in addition, and had the option of either investing this in the firm or paying it out as dividends?  What would they do?</a:t>
            </a:r>
            <a:endParaRPr lang="en-US" dirty="0"/>
          </a:p>
        </p:txBody>
      </p:sp>
      <p:sp>
        <p:nvSpPr>
          <p:cNvPr id="4" name="Slide Number Placeholder 3"/>
          <p:cNvSpPr>
            <a:spLocks noGrp="1"/>
          </p:cNvSpPr>
          <p:nvPr>
            <p:ph type="sldNum" sz="quarter" idx="10"/>
          </p:nvPr>
        </p:nvSpPr>
        <p:spPr/>
        <p:txBody>
          <a:bodyPr/>
          <a:lstStyle/>
          <a:p>
            <a:fld id="{44F2AB2A-AC47-46F5-B6D6-821EE801CC66}" type="slidenum">
              <a:rPr lang="en-US" smtClean="0"/>
              <a:pPr/>
              <a:t>28</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xfrm>
            <a:off x="2886075" y="525463"/>
            <a:ext cx="3463925" cy="2597150"/>
          </a:xfrm>
          <a:ln/>
        </p:spPr>
      </p:sp>
      <p:sp>
        <p:nvSpPr>
          <p:cNvPr id="17411" name="Notes Placeholder 2"/>
          <p:cNvSpPr>
            <a:spLocks noGrp="1"/>
          </p:cNvSpPr>
          <p:nvPr>
            <p:ph type="body" idx="1"/>
          </p:nvPr>
        </p:nvSpPr>
        <p:spPr>
          <a:noFill/>
        </p:spPr>
        <p:txBody>
          <a:bodyPr/>
          <a:lstStyle/>
          <a:p>
            <a:endParaRPr lang="en-US"/>
          </a:p>
        </p:txBody>
      </p:sp>
    </p:spTree>
    <p:extLst>
      <p:ext uri="{BB962C8B-B14F-4D97-AF65-F5344CB8AC3E}">
        <p14:creationId xmlns:p14="http://schemas.microsoft.com/office/powerpoint/2010/main" val="1303437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a:t>
            </a:r>
          </a:p>
          <a:p>
            <a:r>
              <a:rPr lang="en-US" dirty="0"/>
              <a:t>The debt overhang</a:t>
            </a:r>
            <a:r>
              <a:rPr lang="en-US" baseline="0" dirty="0"/>
              <a:t> also raises the period </a:t>
            </a:r>
            <a:r>
              <a:rPr lang="en-US" baseline="0"/>
              <a:t>1 interest rate</a:t>
            </a:r>
            <a:endParaRPr lang="en-US" dirty="0"/>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30</a:t>
            </a:fld>
            <a:endParaRPr lang="en-US"/>
          </a:p>
        </p:txBody>
      </p:sp>
    </p:spTree>
    <p:extLst>
      <p:ext uri="{BB962C8B-B14F-4D97-AF65-F5344CB8AC3E}">
        <p14:creationId xmlns:p14="http://schemas.microsoft.com/office/powerpoint/2010/main" val="41605409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71A89C-6C99-4D5C-9D27-1B63108D000A}" type="slidenum">
              <a:rPr lang="en-US"/>
              <a:pPr/>
              <a:t>32</a:t>
            </a:fld>
            <a:endParaRPr lang="en-US"/>
          </a:p>
        </p:txBody>
      </p:sp>
      <p:sp>
        <p:nvSpPr>
          <p:cNvPr id="206850" name="Rectangle 2"/>
          <p:cNvSpPr>
            <a:spLocks noGrp="1" noRot="1" noChangeAspect="1" noChangeArrowheads="1" noTextEdit="1"/>
          </p:cNvSpPr>
          <p:nvPr>
            <p:ph type="sldImg"/>
          </p:nvPr>
        </p:nvSpPr>
        <p:spPr>
          <a:ln/>
        </p:spPr>
      </p:sp>
      <p:sp>
        <p:nvSpPr>
          <p:cNvPr id="2068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583601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946169-85DA-48B0-A768-212F6A302AB0}" type="slidenum">
              <a:rPr lang="en-US"/>
              <a:pPr/>
              <a:t>33</a:t>
            </a:fld>
            <a:endParaRPr lang="en-US"/>
          </a:p>
        </p:txBody>
      </p:sp>
      <p:sp>
        <p:nvSpPr>
          <p:cNvPr id="208898" name="Rectangle 2"/>
          <p:cNvSpPr>
            <a:spLocks noGrp="1" noRot="1" noChangeAspect="1" noChangeArrowheads="1" noTextEdit="1"/>
          </p:cNvSpPr>
          <p:nvPr>
            <p:ph type="sldImg"/>
          </p:nvPr>
        </p:nvSpPr>
        <p:spPr>
          <a:ln/>
        </p:spPr>
      </p:sp>
      <p:sp>
        <p:nvSpPr>
          <p:cNvPr id="208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FA44F4-B474-4CB6-9932-7A55B85C6D87}" type="slidenum">
              <a:rPr lang="en-US"/>
              <a:pPr/>
              <a:t>34</a:t>
            </a:fld>
            <a:endParaRPr lang="en-US"/>
          </a:p>
        </p:txBody>
      </p:sp>
      <p:sp>
        <p:nvSpPr>
          <p:cNvPr id="210946" name="Rectangle 2"/>
          <p:cNvSpPr>
            <a:spLocks noGrp="1" noRot="1" noChangeAspect="1" noChangeArrowheads="1" noTextEdit="1"/>
          </p:cNvSpPr>
          <p:nvPr>
            <p:ph type="sldImg"/>
          </p:nvPr>
        </p:nvSpPr>
        <p:spPr>
          <a:ln/>
        </p:spPr>
      </p:sp>
      <p:sp>
        <p:nvSpPr>
          <p:cNvPr id="2109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295124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FA44F4-B474-4CB6-9932-7A55B85C6D87}" type="slidenum">
              <a:rPr lang="en-US"/>
              <a:pPr/>
              <a:t>35</a:t>
            </a:fld>
            <a:endParaRPr lang="en-US"/>
          </a:p>
        </p:txBody>
      </p:sp>
      <p:sp>
        <p:nvSpPr>
          <p:cNvPr id="210946" name="Rectangle 2"/>
          <p:cNvSpPr>
            <a:spLocks noGrp="1" noRot="1" noChangeAspect="1" noChangeArrowheads="1" noTextEdit="1"/>
          </p:cNvSpPr>
          <p:nvPr>
            <p:ph type="sldImg"/>
          </p:nvPr>
        </p:nvSpPr>
        <p:spPr>
          <a:ln/>
        </p:spPr>
      </p:sp>
      <p:sp>
        <p:nvSpPr>
          <p:cNvPr id="210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B7759E-4A02-489E-96F9-754B9A7C559A}" type="slidenum">
              <a:rPr lang="en-US"/>
              <a:pPr/>
              <a:t>36</a:t>
            </a:fld>
            <a:endParaRPr lang="en-US"/>
          </a:p>
        </p:txBody>
      </p:sp>
      <p:sp>
        <p:nvSpPr>
          <p:cNvPr id="227330" name="Rectangle 2"/>
          <p:cNvSpPr>
            <a:spLocks noGrp="1" noRot="1" noChangeAspect="1" noChangeArrowheads="1" noTextEdit="1"/>
          </p:cNvSpPr>
          <p:nvPr>
            <p:ph type="sldImg"/>
          </p:nvPr>
        </p:nvSpPr>
        <p:spPr>
          <a:ln/>
        </p:spPr>
      </p:sp>
      <p:sp>
        <p:nvSpPr>
          <p:cNvPr id="227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16D9CD-C18F-43A2-9518-6B0BEC7A7166}" type="slidenum">
              <a:rPr lang="en-US"/>
              <a:pPr/>
              <a:t>37</a:t>
            </a:fld>
            <a:endParaRPr lang="en-US"/>
          </a:p>
        </p:txBody>
      </p:sp>
      <p:sp>
        <p:nvSpPr>
          <p:cNvPr id="215042" name="Rectangle 2"/>
          <p:cNvSpPr>
            <a:spLocks noGrp="1" noRot="1" noChangeAspect="1" noChangeArrowheads="1" noTextEdit="1"/>
          </p:cNvSpPr>
          <p:nvPr>
            <p:ph type="sldImg"/>
          </p:nvPr>
        </p:nvSpPr>
        <p:spPr>
          <a:ln/>
        </p:spPr>
      </p:sp>
      <p:sp>
        <p:nvSpPr>
          <p:cNvPr id="215043" name="Rectangle 3"/>
          <p:cNvSpPr>
            <a:spLocks noGrp="1" noChangeArrowheads="1"/>
          </p:cNvSpPr>
          <p:nvPr>
            <p:ph type="body" idx="1"/>
          </p:nvPr>
        </p:nvSpPr>
        <p:spPr/>
        <p:txBody>
          <a:bodyPr/>
          <a:lstStyle/>
          <a:p>
            <a:r>
              <a:rPr lang="en-US" dirty="0"/>
              <a:t>Question:</a:t>
            </a:r>
            <a:r>
              <a:rPr lang="en-US" baseline="0" dirty="0"/>
              <a:t>  What should be the stated interest rate for the bondholders to get 10% </a:t>
            </a:r>
            <a:r>
              <a:rPr lang="en-US" baseline="0"/>
              <a:t>on average?</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215BCF-1DF2-49CF-8630-4826BD93FDC8}" type="slidenum">
              <a:rPr lang="en-US"/>
              <a:pPr/>
              <a:t>5</a:t>
            </a:fld>
            <a:endParaRPr lang="en-US"/>
          </a:p>
        </p:txBody>
      </p:sp>
      <p:sp>
        <p:nvSpPr>
          <p:cNvPr id="196610" name="Rectangle 2"/>
          <p:cNvSpPr>
            <a:spLocks noGrp="1" noRot="1" noChangeAspect="1" noChangeArrowheads="1" noTextEdit="1"/>
          </p:cNvSpPr>
          <p:nvPr>
            <p:ph type="sldImg"/>
          </p:nvPr>
        </p:nvSpPr>
        <p:spPr>
          <a:ln/>
        </p:spPr>
      </p:sp>
      <p:sp>
        <p:nvSpPr>
          <p:cNvPr id="1966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6995044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A3AF38-C729-47B0-8D63-40D6E7F45FE1}" type="slidenum">
              <a:rPr lang="en-US"/>
              <a:pPr/>
              <a:t>38</a:t>
            </a:fld>
            <a:endParaRPr lang="en-US"/>
          </a:p>
        </p:txBody>
      </p:sp>
      <p:sp>
        <p:nvSpPr>
          <p:cNvPr id="217090" name="Rectangle 2"/>
          <p:cNvSpPr>
            <a:spLocks noGrp="1" noRot="1" noChangeAspect="1" noChangeArrowheads="1" noTextEdit="1"/>
          </p:cNvSpPr>
          <p:nvPr>
            <p:ph type="sldImg"/>
          </p:nvPr>
        </p:nvSpPr>
        <p:spPr>
          <a:ln/>
        </p:spPr>
      </p:sp>
      <p:sp>
        <p:nvSpPr>
          <p:cNvPr id="217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39</a:t>
            </a:fld>
            <a:endParaRPr lang="en-US"/>
          </a:p>
        </p:txBody>
      </p:sp>
    </p:spTree>
    <p:extLst>
      <p:ext uri="{BB962C8B-B14F-4D97-AF65-F5344CB8AC3E}">
        <p14:creationId xmlns:p14="http://schemas.microsoft.com/office/powerpoint/2010/main" val="1316915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00C5BB-BB0E-4638-BA25-51EFD0AFF2A0}" type="slidenum">
              <a:rPr lang="en-US"/>
              <a:pPr/>
              <a:t>6</a:t>
            </a:fld>
            <a:endParaRPr lang="en-US"/>
          </a:p>
        </p:txBody>
      </p:sp>
      <p:sp>
        <p:nvSpPr>
          <p:cNvPr id="198658" name="Rectangle 2"/>
          <p:cNvSpPr>
            <a:spLocks noGrp="1" noRot="1" noChangeAspect="1" noChangeArrowheads="1" noTextEdit="1"/>
          </p:cNvSpPr>
          <p:nvPr>
            <p:ph type="sldImg"/>
          </p:nvPr>
        </p:nvSpPr>
        <p:spPr>
          <a:ln/>
        </p:spPr>
      </p:sp>
      <p:sp>
        <p:nvSpPr>
          <p:cNvPr id="1986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13326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B50B20-1D7B-410A-B28E-7C343051DDF2}" type="slidenum">
              <a:rPr lang="en-US"/>
              <a:pPr/>
              <a:t>7</a:t>
            </a:fld>
            <a:endParaRPr lang="en-US"/>
          </a:p>
        </p:txBody>
      </p:sp>
      <p:sp>
        <p:nvSpPr>
          <p:cNvPr id="200706" name="Rectangle 2"/>
          <p:cNvSpPr>
            <a:spLocks noGrp="1" noRot="1" noChangeAspect="1" noChangeArrowheads="1" noTextEdit="1"/>
          </p:cNvSpPr>
          <p:nvPr>
            <p:ph type="sldImg"/>
          </p:nvPr>
        </p:nvSpPr>
        <p:spPr>
          <a:ln/>
        </p:spPr>
      </p:sp>
      <p:sp>
        <p:nvSpPr>
          <p:cNvPr id="2007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19228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xfrm>
            <a:off x="2886075" y="525463"/>
            <a:ext cx="3463925" cy="2597150"/>
          </a:xfrm>
          <a:ln/>
        </p:spPr>
      </p:sp>
      <p:sp>
        <p:nvSpPr>
          <p:cNvPr id="19459" name="Notes Placeholder 2"/>
          <p:cNvSpPr>
            <a:spLocks noGrp="1"/>
          </p:cNvSpPr>
          <p:nvPr>
            <p:ph type="body" idx="1"/>
          </p:nvPr>
        </p:nvSpPr>
        <p:spPr>
          <a:noFill/>
        </p:spPr>
        <p:txBody>
          <a:bodyPr/>
          <a:lstStyle/>
          <a:p>
            <a:r>
              <a:rPr lang="en-US" dirty="0"/>
              <a:t>Create the balance sheet in these two cases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xfrm>
            <a:off x="2814638" y="528638"/>
            <a:ext cx="3486150" cy="2614612"/>
          </a:xfrm>
          <a:ln/>
        </p:spPr>
      </p:sp>
      <p:sp>
        <p:nvSpPr>
          <p:cNvPr id="19459" name="Notes Placeholder 2"/>
          <p:cNvSpPr>
            <a:spLocks noGrp="1"/>
          </p:cNvSpPr>
          <p:nvPr>
            <p:ph type="body" idx="1"/>
          </p:nvPr>
        </p:nvSpPr>
        <p:spPr>
          <a:noFill/>
        </p:spPr>
        <p:txBody>
          <a:bodyPr/>
          <a:lstStyle/>
          <a:p>
            <a:r>
              <a:rPr lang="en-US" dirty="0"/>
              <a:t>Process 1 yields</a:t>
            </a:r>
            <a:r>
              <a:rPr lang="en-US" baseline="0" dirty="0"/>
              <a:t> $25 in the unfavorable state, all of which goes to Bondholders for a loss of $15 (B put in $40, get $25 back)</a:t>
            </a:r>
            <a:endParaRPr lang="en-US" dirty="0"/>
          </a:p>
        </p:txBody>
      </p:sp>
    </p:spTree>
    <p:extLst>
      <p:ext uri="{BB962C8B-B14F-4D97-AF65-F5344CB8AC3E}">
        <p14:creationId xmlns:p14="http://schemas.microsoft.com/office/powerpoint/2010/main" val="2685436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9050" y="1109663"/>
            <a:ext cx="9156700" cy="757237"/>
            <a:chOff x="0" y="0"/>
            <a:chExt cx="5768" cy="477"/>
          </a:xfrm>
        </p:grpSpPr>
        <p:sp>
          <p:nvSpPr>
            <p:cNvPr id="5" name="Freeform 3"/>
            <p:cNvSpPr>
              <a:spLocks/>
            </p:cNvSpPr>
            <p:nvPr userDrawn="1"/>
          </p:nvSpPr>
          <p:spPr bwMode="auto">
            <a:xfrm>
              <a:off x="5" y="0"/>
              <a:ext cx="5763" cy="477"/>
            </a:xfrm>
            <a:custGeom>
              <a:avLst/>
              <a:gdLst>
                <a:gd name="T0" fmla="*/ 0 w 5763"/>
                <a:gd name="T1" fmla="*/ 450 h 477"/>
                <a:gd name="T2" fmla="*/ 3 w 5763"/>
                <a:gd name="T3" fmla="*/ 0 h 477"/>
                <a:gd name="T4" fmla="*/ 5763 w 5763"/>
                <a:gd name="T5" fmla="*/ 0 h 477"/>
                <a:gd name="T6" fmla="*/ 5763 w 5763"/>
                <a:gd name="T7" fmla="*/ 465 h 477"/>
                <a:gd name="T8" fmla="*/ 4821 w 5763"/>
                <a:gd name="T9" fmla="*/ 477 h 477"/>
                <a:gd name="T10" fmla="*/ 4326 w 5763"/>
                <a:gd name="T11" fmla="*/ 447 h 477"/>
                <a:gd name="T12" fmla="*/ 3783 w 5763"/>
                <a:gd name="T13" fmla="*/ 465 h 477"/>
                <a:gd name="T14" fmla="*/ 3417 w 5763"/>
                <a:gd name="T15" fmla="*/ 456 h 477"/>
                <a:gd name="T16" fmla="*/ 2973 w 5763"/>
                <a:gd name="T17" fmla="*/ 459 h 477"/>
                <a:gd name="T18" fmla="*/ 2451 w 5763"/>
                <a:gd name="T19" fmla="*/ 453 h 477"/>
                <a:gd name="T20" fmla="*/ 2289 w 5763"/>
                <a:gd name="T21" fmla="*/ 441 h 477"/>
                <a:gd name="T22" fmla="*/ 2010 w 5763"/>
                <a:gd name="T23" fmla="*/ 453 h 477"/>
                <a:gd name="T24" fmla="*/ 1827 w 5763"/>
                <a:gd name="T25" fmla="*/ 450 h 477"/>
                <a:gd name="T26" fmla="*/ 1215 w 5763"/>
                <a:gd name="T27" fmla="*/ 465 h 477"/>
                <a:gd name="T28" fmla="*/ 660 w 5763"/>
                <a:gd name="T29" fmla="*/ 456 h 477"/>
                <a:gd name="T30" fmla="*/ 0 w 5763"/>
                <a:gd name="T31" fmla="*/ 450 h 47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763" h="477">
                  <a:moveTo>
                    <a:pt x="0" y="450"/>
                  </a:moveTo>
                  <a:lnTo>
                    <a:pt x="3" y="0"/>
                  </a:lnTo>
                  <a:lnTo>
                    <a:pt x="5763" y="0"/>
                  </a:lnTo>
                  <a:lnTo>
                    <a:pt x="5763" y="465"/>
                  </a:lnTo>
                  <a:lnTo>
                    <a:pt x="4821" y="477"/>
                  </a:lnTo>
                  <a:lnTo>
                    <a:pt x="4326" y="447"/>
                  </a:lnTo>
                  <a:lnTo>
                    <a:pt x="3783" y="465"/>
                  </a:lnTo>
                  <a:lnTo>
                    <a:pt x="3417" y="456"/>
                  </a:lnTo>
                  <a:lnTo>
                    <a:pt x="2973" y="459"/>
                  </a:lnTo>
                  <a:lnTo>
                    <a:pt x="2451" y="453"/>
                  </a:lnTo>
                  <a:lnTo>
                    <a:pt x="2289" y="441"/>
                  </a:lnTo>
                  <a:lnTo>
                    <a:pt x="2010" y="453"/>
                  </a:lnTo>
                  <a:lnTo>
                    <a:pt x="1827" y="450"/>
                  </a:lnTo>
                  <a:lnTo>
                    <a:pt x="1215" y="465"/>
                  </a:lnTo>
                  <a:lnTo>
                    <a:pt x="660" y="456"/>
                  </a:lnTo>
                  <a:lnTo>
                    <a:pt x="0" y="450"/>
                  </a:lnTo>
                  <a:close/>
                </a:path>
              </a:pathLst>
            </a:custGeom>
            <a:solidFill>
              <a:schemeClr val="accent2">
                <a:alpha val="50195"/>
              </a:schemeClr>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nchor="ctr"/>
            <a:lstStyle/>
            <a:p>
              <a:endParaRPr lang="en-US"/>
            </a:p>
          </p:txBody>
        </p:sp>
        <p:sp>
          <p:nvSpPr>
            <p:cNvPr id="6" name="Freeform 4"/>
            <p:cNvSpPr>
              <a:spLocks/>
            </p:cNvSpPr>
            <p:nvPr userDrawn="1"/>
          </p:nvSpPr>
          <p:spPr bwMode="auto">
            <a:xfrm>
              <a:off x="0" y="98"/>
              <a:ext cx="256" cy="253"/>
            </a:xfrm>
            <a:custGeom>
              <a:avLst/>
              <a:gdLst>
                <a:gd name="T0" fmla="*/ 8 w 256"/>
                <a:gd name="T1" fmla="*/ 190 h 253"/>
                <a:gd name="T2" fmla="*/ 71 w 256"/>
                <a:gd name="T3" fmla="*/ 115 h 253"/>
                <a:gd name="T4" fmla="*/ 203 w 256"/>
                <a:gd name="T5" fmla="*/ 16 h 253"/>
                <a:gd name="T6" fmla="*/ 251 w 256"/>
                <a:gd name="T7" fmla="*/ 19 h 253"/>
                <a:gd name="T8" fmla="*/ 236 w 256"/>
                <a:gd name="T9" fmla="*/ 46 h 253"/>
                <a:gd name="T10" fmla="*/ 176 w 256"/>
                <a:gd name="T11" fmla="*/ 82 h 253"/>
                <a:gd name="T12" fmla="*/ 92 w 256"/>
                <a:gd name="T13" fmla="*/ 154 h 253"/>
                <a:gd name="T14" fmla="*/ 23 w 256"/>
                <a:gd name="T15" fmla="*/ 247 h 253"/>
                <a:gd name="T16" fmla="*/ 8 w 256"/>
                <a:gd name="T17" fmla="*/ 190 h 2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56" h="253">
                  <a:moveTo>
                    <a:pt x="8" y="190"/>
                  </a:moveTo>
                  <a:cubicBezTo>
                    <a:pt x="16" y="168"/>
                    <a:pt x="38" y="144"/>
                    <a:pt x="71" y="115"/>
                  </a:cubicBezTo>
                  <a:cubicBezTo>
                    <a:pt x="104" y="86"/>
                    <a:pt x="173" y="32"/>
                    <a:pt x="203" y="16"/>
                  </a:cubicBezTo>
                  <a:cubicBezTo>
                    <a:pt x="233" y="0"/>
                    <a:pt x="246" y="14"/>
                    <a:pt x="251" y="19"/>
                  </a:cubicBezTo>
                  <a:cubicBezTo>
                    <a:pt x="256" y="24"/>
                    <a:pt x="249" y="35"/>
                    <a:pt x="236" y="46"/>
                  </a:cubicBezTo>
                  <a:cubicBezTo>
                    <a:pt x="223" y="57"/>
                    <a:pt x="200" y="64"/>
                    <a:pt x="176" y="82"/>
                  </a:cubicBezTo>
                  <a:cubicBezTo>
                    <a:pt x="152" y="100"/>
                    <a:pt x="118" y="126"/>
                    <a:pt x="92" y="154"/>
                  </a:cubicBezTo>
                  <a:cubicBezTo>
                    <a:pt x="66" y="182"/>
                    <a:pt x="36" y="241"/>
                    <a:pt x="23" y="247"/>
                  </a:cubicBezTo>
                  <a:cubicBezTo>
                    <a:pt x="10" y="253"/>
                    <a:pt x="0" y="212"/>
                    <a:pt x="8" y="190"/>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 name="Freeform 5"/>
            <p:cNvSpPr>
              <a:spLocks/>
            </p:cNvSpPr>
            <p:nvPr userDrawn="1"/>
          </p:nvSpPr>
          <p:spPr bwMode="auto">
            <a:xfrm>
              <a:off x="56" y="0"/>
              <a:ext cx="708" cy="459"/>
            </a:xfrm>
            <a:custGeom>
              <a:avLst/>
              <a:gdLst/>
              <a:ahLst/>
              <a:cxnLst>
                <a:cxn ang="0">
                  <a:pos x="0" y="432"/>
                </a:cxn>
                <a:cxn ang="0">
                  <a:pos x="0" y="453"/>
                </a:cxn>
                <a:cxn ang="0">
                  <a:pos x="72" y="324"/>
                </a:cxn>
                <a:cxn ang="0">
                  <a:pos x="198" y="201"/>
                </a:cxn>
                <a:cxn ang="0">
                  <a:pos x="366" y="102"/>
                </a:cxn>
                <a:cxn ang="0">
                  <a:pos x="531" y="36"/>
                </a:cxn>
                <a:cxn ang="0">
                  <a:pos x="609" y="0"/>
                </a:cxn>
                <a:cxn ang="0">
                  <a:pos x="708" y="3"/>
                </a:cxn>
                <a:cxn ang="0">
                  <a:pos x="591" y="66"/>
                </a:cxn>
                <a:cxn ang="0">
                  <a:pos x="417" y="126"/>
                </a:cxn>
                <a:cxn ang="0">
                  <a:pos x="237" y="231"/>
                </a:cxn>
                <a:cxn ang="0">
                  <a:pos x="117" y="345"/>
                </a:cxn>
                <a:cxn ang="0">
                  <a:pos x="51" y="459"/>
                </a:cxn>
                <a:cxn ang="0">
                  <a:pos x="0" y="453"/>
                </a:cxn>
              </a:cxnLst>
              <a:rect l="0" t="0" r="r" b="b"/>
              <a:pathLst>
                <a:path w="708" h="459">
                  <a:moveTo>
                    <a:pt x="0" y="432"/>
                  </a:moveTo>
                  <a:lnTo>
                    <a:pt x="0" y="453"/>
                  </a:lnTo>
                  <a:cubicBezTo>
                    <a:pt x="12" y="435"/>
                    <a:pt x="39" y="366"/>
                    <a:pt x="72" y="324"/>
                  </a:cubicBezTo>
                  <a:cubicBezTo>
                    <a:pt x="105" y="282"/>
                    <a:pt x="149" y="238"/>
                    <a:pt x="198" y="201"/>
                  </a:cubicBezTo>
                  <a:cubicBezTo>
                    <a:pt x="247" y="164"/>
                    <a:pt x="311" y="129"/>
                    <a:pt x="366" y="102"/>
                  </a:cubicBezTo>
                  <a:cubicBezTo>
                    <a:pt x="421" y="75"/>
                    <a:pt x="490" y="53"/>
                    <a:pt x="531" y="36"/>
                  </a:cubicBezTo>
                  <a:cubicBezTo>
                    <a:pt x="572" y="19"/>
                    <a:pt x="580" y="5"/>
                    <a:pt x="609" y="0"/>
                  </a:cubicBezTo>
                  <a:lnTo>
                    <a:pt x="708" y="3"/>
                  </a:lnTo>
                  <a:cubicBezTo>
                    <a:pt x="705" y="14"/>
                    <a:pt x="640" y="45"/>
                    <a:pt x="591" y="66"/>
                  </a:cubicBezTo>
                  <a:cubicBezTo>
                    <a:pt x="542" y="87"/>
                    <a:pt x="476" y="98"/>
                    <a:pt x="417" y="126"/>
                  </a:cubicBezTo>
                  <a:cubicBezTo>
                    <a:pt x="358" y="154"/>
                    <a:pt x="287" y="195"/>
                    <a:pt x="237" y="231"/>
                  </a:cubicBezTo>
                  <a:cubicBezTo>
                    <a:pt x="187" y="267"/>
                    <a:pt x="148" y="307"/>
                    <a:pt x="117" y="345"/>
                  </a:cubicBezTo>
                  <a:cubicBezTo>
                    <a:pt x="86" y="383"/>
                    <a:pt x="70" y="441"/>
                    <a:pt x="51" y="459"/>
                  </a:cubicBezTo>
                  <a:lnTo>
                    <a:pt x="0" y="453"/>
                  </a:lnTo>
                </a:path>
              </a:pathLst>
            </a:custGeom>
            <a:gradFill rotWithShape="0">
              <a:gsLst>
                <a:gs pos="0">
                  <a:schemeClr val="bg2"/>
                </a:gs>
                <a:gs pos="5000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8" name="Freeform 6"/>
            <p:cNvSpPr>
              <a:spLocks/>
            </p:cNvSpPr>
            <p:nvPr userDrawn="1"/>
          </p:nvSpPr>
          <p:spPr bwMode="auto">
            <a:xfrm>
              <a:off x="131" y="269"/>
              <a:ext cx="251" cy="194"/>
            </a:xfrm>
            <a:custGeom>
              <a:avLst/>
              <a:gdLst>
                <a:gd name="T0" fmla="*/ 21 w 251"/>
                <a:gd name="T1" fmla="*/ 163 h 194"/>
                <a:gd name="T2" fmla="*/ 9 w 251"/>
                <a:gd name="T3" fmla="*/ 184 h 194"/>
                <a:gd name="T4" fmla="*/ 75 w 251"/>
                <a:gd name="T5" fmla="*/ 103 h 194"/>
                <a:gd name="T6" fmla="*/ 165 w 251"/>
                <a:gd name="T7" fmla="*/ 28 h 194"/>
                <a:gd name="T8" fmla="*/ 207 w 251"/>
                <a:gd name="T9" fmla="*/ 7 h 194"/>
                <a:gd name="T10" fmla="*/ 246 w 251"/>
                <a:gd name="T11" fmla="*/ 4 h 194"/>
                <a:gd name="T12" fmla="*/ 237 w 251"/>
                <a:gd name="T13" fmla="*/ 34 h 194"/>
                <a:gd name="T14" fmla="*/ 183 w 251"/>
                <a:gd name="T15" fmla="*/ 61 h 194"/>
                <a:gd name="T16" fmla="*/ 108 w 251"/>
                <a:gd name="T17" fmla="*/ 124 h 194"/>
                <a:gd name="T18" fmla="*/ 54 w 251"/>
                <a:gd name="T19" fmla="*/ 190 h 194"/>
                <a:gd name="T20" fmla="*/ 6 w 251"/>
                <a:gd name="T21" fmla="*/ 184 h 19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51" h="194">
                  <a:moveTo>
                    <a:pt x="21" y="163"/>
                  </a:moveTo>
                  <a:cubicBezTo>
                    <a:pt x="10" y="178"/>
                    <a:pt x="0" y="194"/>
                    <a:pt x="9" y="184"/>
                  </a:cubicBezTo>
                  <a:cubicBezTo>
                    <a:pt x="18" y="174"/>
                    <a:pt x="49" y="129"/>
                    <a:pt x="75" y="103"/>
                  </a:cubicBezTo>
                  <a:cubicBezTo>
                    <a:pt x="101" y="77"/>
                    <a:pt x="143" y="44"/>
                    <a:pt x="165" y="28"/>
                  </a:cubicBezTo>
                  <a:cubicBezTo>
                    <a:pt x="187" y="12"/>
                    <a:pt x="194" y="11"/>
                    <a:pt x="207" y="7"/>
                  </a:cubicBezTo>
                  <a:cubicBezTo>
                    <a:pt x="220" y="3"/>
                    <a:pt x="241" y="0"/>
                    <a:pt x="246" y="4"/>
                  </a:cubicBezTo>
                  <a:cubicBezTo>
                    <a:pt x="251" y="8"/>
                    <a:pt x="247" y="25"/>
                    <a:pt x="237" y="34"/>
                  </a:cubicBezTo>
                  <a:cubicBezTo>
                    <a:pt x="227" y="43"/>
                    <a:pt x="204" y="46"/>
                    <a:pt x="183" y="61"/>
                  </a:cubicBezTo>
                  <a:cubicBezTo>
                    <a:pt x="162" y="76"/>
                    <a:pt x="129" y="103"/>
                    <a:pt x="108" y="124"/>
                  </a:cubicBezTo>
                  <a:cubicBezTo>
                    <a:pt x="87" y="145"/>
                    <a:pt x="71" y="180"/>
                    <a:pt x="54" y="190"/>
                  </a:cubicBezTo>
                  <a:lnTo>
                    <a:pt x="6" y="184"/>
                  </a:lnTo>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9" name="Freeform 7"/>
            <p:cNvSpPr>
              <a:spLocks/>
            </p:cNvSpPr>
            <p:nvPr userDrawn="1"/>
          </p:nvSpPr>
          <p:spPr bwMode="auto">
            <a:xfrm>
              <a:off x="341" y="0"/>
              <a:ext cx="159" cy="72"/>
            </a:xfrm>
            <a:custGeom>
              <a:avLst/>
              <a:gdLst>
                <a:gd name="T0" fmla="*/ 99 w 159"/>
                <a:gd name="T1" fmla="*/ 0 h 72"/>
                <a:gd name="T2" fmla="*/ 15 w 159"/>
                <a:gd name="T3" fmla="*/ 36 h 72"/>
                <a:gd name="T4" fmla="*/ 6 w 159"/>
                <a:gd name="T5" fmla="*/ 60 h 72"/>
                <a:gd name="T6" fmla="*/ 36 w 159"/>
                <a:gd name="T7" fmla="*/ 69 h 72"/>
                <a:gd name="T8" fmla="*/ 87 w 159"/>
                <a:gd name="T9" fmla="*/ 42 h 72"/>
                <a:gd name="T10" fmla="*/ 159 w 159"/>
                <a:gd name="T11" fmla="*/ 0 h 72"/>
                <a:gd name="T12" fmla="*/ 99 w 159"/>
                <a:gd name="T13" fmla="*/ 0 h 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9" h="72">
                  <a:moveTo>
                    <a:pt x="99" y="0"/>
                  </a:moveTo>
                  <a:cubicBezTo>
                    <a:pt x="75" y="6"/>
                    <a:pt x="30" y="26"/>
                    <a:pt x="15" y="36"/>
                  </a:cubicBezTo>
                  <a:cubicBezTo>
                    <a:pt x="0" y="46"/>
                    <a:pt x="3" y="55"/>
                    <a:pt x="6" y="60"/>
                  </a:cubicBezTo>
                  <a:cubicBezTo>
                    <a:pt x="9" y="65"/>
                    <a:pt x="23" y="72"/>
                    <a:pt x="36" y="69"/>
                  </a:cubicBezTo>
                  <a:cubicBezTo>
                    <a:pt x="49" y="66"/>
                    <a:pt x="67" y="53"/>
                    <a:pt x="87" y="42"/>
                  </a:cubicBezTo>
                  <a:cubicBezTo>
                    <a:pt x="107" y="31"/>
                    <a:pt x="158" y="6"/>
                    <a:pt x="159" y="0"/>
                  </a:cubicBezTo>
                  <a:lnTo>
                    <a:pt x="99" y="0"/>
                  </a:ln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 name="Freeform 8"/>
            <p:cNvSpPr>
              <a:spLocks/>
            </p:cNvSpPr>
            <p:nvPr userDrawn="1"/>
          </p:nvSpPr>
          <p:spPr bwMode="auto">
            <a:xfrm>
              <a:off x="488" y="0"/>
              <a:ext cx="455" cy="216"/>
            </a:xfrm>
            <a:custGeom>
              <a:avLst/>
              <a:gdLst>
                <a:gd name="T0" fmla="*/ 395 w 455"/>
                <a:gd name="T1" fmla="*/ 0 h 216"/>
                <a:gd name="T2" fmla="*/ 338 w 455"/>
                <a:gd name="T3" fmla="*/ 48 h 216"/>
                <a:gd name="T4" fmla="*/ 242 w 455"/>
                <a:gd name="T5" fmla="*/ 102 h 216"/>
                <a:gd name="T6" fmla="*/ 104 w 455"/>
                <a:gd name="T7" fmla="*/ 147 h 216"/>
                <a:gd name="T8" fmla="*/ 35 w 455"/>
                <a:gd name="T9" fmla="*/ 168 h 216"/>
                <a:gd name="T10" fmla="*/ 8 w 455"/>
                <a:gd name="T11" fmla="*/ 192 h 216"/>
                <a:gd name="T12" fmla="*/ 8 w 455"/>
                <a:gd name="T13" fmla="*/ 213 h 216"/>
                <a:gd name="T14" fmla="*/ 59 w 455"/>
                <a:gd name="T15" fmla="*/ 213 h 216"/>
                <a:gd name="T16" fmla="*/ 86 w 455"/>
                <a:gd name="T17" fmla="*/ 192 h 216"/>
                <a:gd name="T18" fmla="*/ 173 w 455"/>
                <a:gd name="T19" fmla="*/ 159 h 216"/>
                <a:gd name="T20" fmla="*/ 299 w 455"/>
                <a:gd name="T21" fmla="*/ 126 h 216"/>
                <a:gd name="T22" fmla="*/ 392 w 455"/>
                <a:gd name="T23" fmla="*/ 72 h 216"/>
                <a:gd name="T24" fmla="*/ 455 w 455"/>
                <a:gd name="T25" fmla="*/ 0 h 216"/>
                <a:gd name="T26" fmla="*/ 395 w 455"/>
                <a:gd name="T27" fmla="*/ 0 h 2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55" h="216">
                  <a:moveTo>
                    <a:pt x="395" y="0"/>
                  </a:moveTo>
                  <a:cubicBezTo>
                    <a:pt x="376" y="8"/>
                    <a:pt x="364" y="31"/>
                    <a:pt x="338" y="48"/>
                  </a:cubicBezTo>
                  <a:cubicBezTo>
                    <a:pt x="312" y="65"/>
                    <a:pt x="281" y="86"/>
                    <a:pt x="242" y="102"/>
                  </a:cubicBezTo>
                  <a:cubicBezTo>
                    <a:pt x="203" y="118"/>
                    <a:pt x="138" y="136"/>
                    <a:pt x="104" y="147"/>
                  </a:cubicBezTo>
                  <a:cubicBezTo>
                    <a:pt x="70" y="158"/>
                    <a:pt x="51" y="161"/>
                    <a:pt x="35" y="168"/>
                  </a:cubicBezTo>
                  <a:cubicBezTo>
                    <a:pt x="19" y="175"/>
                    <a:pt x="12" y="185"/>
                    <a:pt x="8" y="192"/>
                  </a:cubicBezTo>
                  <a:cubicBezTo>
                    <a:pt x="4" y="199"/>
                    <a:pt x="0" y="210"/>
                    <a:pt x="8" y="213"/>
                  </a:cubicBezTo>
                  <a:cubicBezTo>
                    <a:pt x="16" y="216"/>
                    <a:pt x="46" y="216"/>
                    <a:pt x="59" y="213"/>
                  </a:cubicBezTo>
                  <a:cubicBezTo>
                    <a:pt x="72" y="210"/>
                    <a:pt x="67" y="201"/>
                    <a:pt x="86" y="192"/>
                  </a:cubicBezTo>
                  <a:cubicBezTo>
                    <a:pt x="105" y="183"/>
                    <a:pt x="138" y="170"/>
                    <a:pt x="173" y="159"/>
                  </a:cubicBezTo>
                  <a:cubicBezTo>
                    <a:pt x="208" y="148"/>
                    <a:pt x="263" y="140"/>
                    <a:pt x="299" y="126"/>
                  </a:cubicBezTo>
                  <a:cubicBezTo>
                    <a:pt x="335" y="112"/>
                    <a:pt x="366" y="93"/>
                    <a:pt x="392" y="72"/>
                  </a:cubicBezTo>
                  <a:cubicBezTo>
                    <a:pt x="418" y="51"/>
                    <a:pt x="454" y="12"/>
                    <a:pt x="455" y="0"/>
                  </a:cubicBezTo>
                  <a:lnTo>
                    <a:pt x="395" y="0"/>
                  </a:lnTo>
                  <a:close/>
                </a:path>
              </a:pathLst>
            </a:custGeom>
            <a:gradFill rotWithShape="0">
              <a:gsLst>
                <a:gs pos="0">
                  <a:schemeClr val="bg2"/>
                </a:gs>
                <a:gs pos="100000">
                  <a:schemeClr val="accent2"/>
                </a:gs>
              </a:gsLst>
              <a:lin ang="27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 name="Freeform 9"/>
            <p:cNvSpPr>
              <a:spLocks/>
            </p:cNvSpPr>
            <p:nvPr userDrawn="1"/>
          </p:nvSpPr>
          <p:spPr bwMode="auto">
            <a:xfrm>
              <a:off x="1448" y="37"/>
              <a:ext cx="414" cy="108"/>
            </a:xfrm>
            <a:custGeom>
              <a:avLst/>
              <a:gdLst>
                <a:gd name="T0" fmla="*/ 0 w 414"/>
                <a:gd name="T1" fmla="*/ 11 h 108"/>
                <a:gd name="T2" fmla="*/ 24 w 414"/>
                <a:gd name="T3" fmla="*/ 11 h 108"/>
                <a:gd name="T4" fmla="*/ 156 w 414"/>
                <a:gd name="T5" fmla="*/ 2 h 108"/>
                <a:gd name="T6" fmla="*/ 288 w 414"/>
                <a:gd name="T7" fmla="*/ 23 h 108"/>
                <a:gd name="T8" fmla="*/ 384 w 414"/>
                <a:gd name="T9" fmla="*/ 53 h 108"/>
                <a:gd name="T10" fmla="*/ 411 w 414"/>
                <a:gd name="T11" fmla="*/ 74 h 108"/>
                <a:gd name="T12" fmla="*/ 405 w 414"/>
                <a:gd name="T13" fmla="*/ 104 h 108"/>
                <a:gd name="T14" fmla="*/ 363 w 414"/>
                <a:gd name="T15" fmla="*/ 101 h 108"/>
                <a:gd name="T16" fmla="*/ 294 w 414"/>
                <a:gd name="T17" fmla="*/ 77 h 108"/>
                <a:gd name="T18" fmla="*/ 174 w 414"/>
                <a:gd name="T19" fmla="*/ 50 h 108"/>
                <a:gd name="T20" fmla="*/ 72 w 414"/>
                <a:gd name="T21" fmla="*/ 62 h 108"/>
                <a:gd name="T22" fmla="*/ 36 w 414"/>
                <a:gd name="T23" fmla="*/ 59 h 108"/>
                <a:gd name="T24" fmla="*/ 0 w 414"/>
                <a:gd name="T25" fmla="*/ 11 h 10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14" h="108">
                  <a:moveTo>
                    <a:pt x="0" y="11"/>
                  </a:moveTo>
                  <a:lnTo>
                    <a:pt x="24" y="11"/>
                  </a:lnTo>
                  <a:cubicBezTo>
                    <a:pt x="50" y="9"/>
                    <a:pt x="112" y="0"/>
                    <a:pt x="156" y="2"/>
                  </a:cubicBezTo>
                  <a:cubicBezTo>
                    <a:pt x="200" y="4"/>
                    <a:pt x="250" y="15"/>
                    <a:pt x="288" y="23"/>
                  </a:cubicBezTo>
                  <a:cubicBezTo>
                    <a:pt x="326" y="31"/>
                    <a:pt x="363" y="44"/>
                    <a:pt x="384" y="53"/>
                  </a:cubicBezTo>
                  <a:cubicBezTo>
                    <a:pt x="405" y="62"/>
                    <a:pt x="408" y="66"/>
                    <a:pt x="411" y="74"/>
                  </a:cubicBezTo>
                  <a:cubicBezTo>
                    <a:pt x="414" y="82"/>
                    <a:pt x="413" y="100"/>
                    <a:pt x="405" y="104"/>
                  </a:cubicBezTo>
                  <a:cubicBezTo>
                    <a:pt x="397" y="108"/>
                    <a:pt x="381" y="105"/>
                    <a:pt x="363" y="101"/>
                  </a:cubicBezTo>
                  <a:cubicBezTo>
                    <a:pt x="345" y="97"/>
                    <a:pt x="325" y="85"/>
                    <a:pt x="294" y="77"/>
                  </a:cubicBezTo>
                  <a:cubicBezTo>
                    <a:pt x="263" y="69"/>
                    <a:pt x="211" y="53"/>
                    <a:pt x="174" y="50"/>
                  </a:cubicBezTo>
                  <a:cubicBezTo>
                    <a:pt x="137" y="47"/>
                    <a:pt x="95" y="61"/>
                    <a:pt x="72" y="62"/>
                  </a:cubicBezTo>
                  <a:cubicBezTo>
                    <a:pt x="49" y="63"/>
                    <a:pt x="48" y="66"/>
                    <a:pt x="36" y="59"/>
                  </a:cubicBezTo>
                  <a:cubicBezTo>
                    <a:pt x="24" y="52"/>
                    <a:pt x="13" y="36"/>
                    <a:pt x="0" y="11"/>
                  </a:cubicBez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2" name="Freeform 10"/>
            <p:cNvSpPr>
              <a:spLocks/>
            </p:cNvSpPr>
            <p:nvPr userDrawn="1"/>
          </p:nvSpPr>
          <p:spPr bwMode="auto">
            <a:xfrm>
              <a:off x="1790" y="0"/>
              <a:ext cx="520" cy="225"/>
            </a:xfrm>
            <a:custGeom>
              <a:avLst/>
              <a:gdLst>
                <a:gd name="T0" fmla="*/ 42 w 520"/>
                <a:gd name="T1" fmla="*/ 0 h 225"/>
                <a:gd name="T2" fmla="*/ 12 w 520"/>
                <a:gd name="T3" fmla="*/ 24 h 225"/>
                <a:gd name="T4" fmla="*/ 114 w 520"/>
                <a:gd name="T5" fmla="*/ 54 h 225"/>
                <a:gd name="T6" fmla="*/ 240 w 520"/>
                <a:gd name="T7" fmla="*/ 117 h 225"/>
                <a:gd name="T8" fmla="*/ 333 w 520"/>
                <a:gd name="T9" fmla="*/ 153 h 225"/>
                <a:gd name="T10" fmla="*/ 438 w 520"/>
                <a:gd name="T11" fmla="*/ 219 h 225"/>
                <a:gd name="T12" fmla="*/ 426 w 520"/>
                <a:gd name="T13" fmla="*/ 192 h 225"/>
                <a:gd name="T14" fmla="*/ 441 w 520"/>
                <a:gd name="T15" fmla="*/ 180 h 225"/>
                <a:gd name="T16" fmla="*/ 519 w 520"/>
                <a:gd name="T17" fmla="*/ 216 h 225"/>
                <a:gd name="T18" fmla="*/ 450 w 520"/>
                <a:gd name="T19" fmla="*/ 162 h 225"/>
                <a:gd name="T20" fmla="*/ 381 w 520"/>
                <a:gd name="T21" fmla="*/ 135 h 225"/>
                <a:gd name="T22" fmla="*/ 285 w 520"/>
                <a:gd name="T23" fmla="*/ 84 h 225"/>
                <a:gd name="T24" fmla="*/ 186 w 520"/>
                <a:gd name="T25" fmla="*/ 18 h 225"/>
                <a:gd name="T26" fmla="*/ 123 w 520"/>
                <a:gd name="T27" fmla="*/ 0 h 225"/>
                <a:gd name="T28" fmla="*/ 42 w 520"/>
                <a:gd name="T29" fmla="*/ 0 h 22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20" h="225">
                  <a:moveTo>
                    <a:pt x="42" y="0"/>
                  </a:moveTo>
                  <a:cubicBezTo>
                    <a:pt x="24" y="4"/>
                    <a:pt x="0" y="15"/>
                    <a:pt x="12" y="24"/>
                  </a:cubicBezTo>
                  <a:cubicBezTo>
                    <a:pt x="24" y="33"/>
                    <a:pt x="76" y="39"/>
                    <a:pt x="114" y="54"/>
                  </a:cubicBezTo>
                  <a:cubicBezTo>
                    <a:pt x="152" y="69"/>
                    <a:pt x="203" y="100"/>
                    <a:pt x="240" y="117"/>
                  </a:cubicBezTo>
                  <a:cubicBezTo>
                    <a:pt x="277" y="134"/>
                    <a:pt x="300" y="136"/>
                    <a:pt x="333" y="153"/>
                  </a:cubicBezTo>
                  <a:cubicBezTo>
                    <a:pt x="366" y="170"/>
                    <a:pt x="423" y="213"/>
                    <a:pt x="438" y="219"/>
                  </a:cubicBezTo>
                  <a:cubicBezTo>
                    <a:pt x="453" y="225"/>
                    <a:pt x="426" y="198"/>
                    <a:pt x="426" y="192"/>
                  </a:cubicBezTo>
                  <a:cubicBezTo>
                    <a:pt x="426" y="186"/>
                    <a:pt x="426" y="176"/>
                    <a:pt x="441" y="180"/>
                  </a:cubicBezTo>
                  <a:cubicBezTo>
                    <a:pt x="456" y="184"/>
                    <a:pt x="518" y="219"/>
                    <a:pt x="519" y="216"/>
                  </a:cubicBezTo>
                  <a:cubicBezTo>
                    <a:pt x="520" y="213"/>
                    <a:pt x="473" y="176"/>
                    <a:pt x="450" y="162"/>
                  </a:cubicBezTo>
                  <a:cubicBezTo>
                    <a:pt x="427" y="148"/>
                    <a:pt x="408" y="148"/>
                    <a:pt x="381" y="135"/>
                  </a:cubicBezTo>
                  <a:cubicBezTo>
                    <a:pt x="354" y="122"/>
                    <a:pt x="318" y="104"/>
                    <a:pt x="285" y="84"/>
                  </a:cubicBezTo>
                  <a:cubicBezTo>
                    <a:pt x="252" y="64"/>
                    <a:pt x="213" y="32"/>
                    <a:pt x="186" y="18"/>
                  </a:cubicBezTo>
                  <a:cubicBezTo>
                    <a:pt x="159" y="4"/>
                    <a:pt x="147" y="2"/>
                    <a:pt x="123" y="0"/>
                  </a:cubicBezTo>
                  <a:lnTo>
                    <a:pt x="42" y="0"/>
                  </a:ln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3" name="Freeform 11"/>
            <p:cNvSpPr>
              <a:spLocks/>
            </p:cNvSpPr>
            <p:nvPr userDrawn="1"/>
          </p:nvSpPr>
          <p:spPr bwMode="auto">
            <a:xfrm>
              <a:off x="1943" y="154"/>
              <a:ext cx="431" cy="233"/>
            </a:xfrm>
            <a:custGeom>
              <a:avLst/>
              <a:gdLst>
                <a:gd name="T0" fmla="*/ 6 w 431"/>
                <a:gd name="T1" fmla="*/ 38 h 233"/>
                <a:gd name="T2" fmla="*/ 9 w 431"/>
                <a:gd name="T3" fmla="*/ 20 h 233"/>
                <a:gd name="T4" fmla="*/ 42 w 431"/>
                <a:gd name="T5" fmla="*/ 2 h 233"/>
                <a:gd name="T6" fmla="*/ 90 w 431"/>
                <a:gd name="T7" fmla="*/ 35 h 233"/>
                <a:gd name="T8" fmla="*/ 189 w 431"/>
                <a:gd name="T9" fmla="*/ 89 h 233"/>
                <a:gd name="T10" fmla="*/ 288 w 431"/>
                <a:gd name="T11" fmla="*/ 140 h 233"/>
                <a:gd name="T12" fmla="*/ 375 w 431"/>
                <a:gd name="T13" fmla="*/ 176 h 233"/>
                <a:gd name="T14" fmla="*/ 396 w 431"/>
                <a:gd name="T15" fmla="*/ 176 h 233"/>
                <a:gd name="T16" fmla="*/ 429 w 431"/>
                <a:gd name="T17" fmla="*/ 212 h 233"/>
                <a:gd name="T18" fmla="*/ 408 w 431"/>
                <a:gd name="T19" fmla="*/ 233 h 233"/>
                <a:gd name="T20" fmla="*/ 333 w 431"/>
                <a:gd name="T21" fmla="*/ 212 h 233"/>
                <a:gd name="T22" fmla="*/ 186 w 431"/>
                <a:gd name="T23" fmla="*/ 143 h 233"/>
                <a:gd name="T24" fmla="*/ 48 w 431"/>
                <a:gd name="T25" fmla="*/ 68 h 233"/>
                <a:gd name="T26" fmla="*/ 6 w 431"/>
                <a:gd name="T27" fmla="*/ 38 h 23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31" h="233">
                  <a:moveTo>
                    <a:pt x="6" y="38"/>
                  </a:moveTo>
                  <a:cubicBezTo>
                    <a:pt x="0" y="26"/>
                    <a:pt x="3" y="26"/>
                    <a:pt x="9" y="20"/>
                  </a:cubicBezTo>
                  <a:cubicBezTo>
                    <a:pt x="15" y="14"/>
                    <a:pt x="29" y="0"/>
                    <a:pt x="42" y="2"/>
                  </a:cubicBezTo>
                  <a:cubicBezTo>
                    <a:pt x="55" y="4"/>
                    <a:pt x="66" y="21"/>
                    <a:pt x="90" y="35"/>
                  </a:cubicBezTo>
                  <a:cubicBezTo>
                    <a:pt x="114" y="49"/>
                    <a:pt x="156" y="72"/>
                    <a:pt x="189" y="89"/>
                  </a:cubicBezTo>
                  <a:cubicBezTo>
                    <a:pt x="222" y="106"/>
                    <a:pt x="257" y="126"/>
                    <a:pt x="288" y="140"/>
                  </a:cubicBezTo>
                  <a:cubicBezTo>
                    <a:pt x="319" y="154"/>
                    <a:pt x="357" y="170"/>
                    <a:pt x="375" y="176"/>
                  </a:cubicBezTo>
                  <a:cubicBezTo>
                    <a:pt x="393" y="182"/>
                    <a:pt x="387" y="170"/>
                    <a:pt x="396" y="176"/>
                  </a:cubicBezTo>
                  <a:cubicBezTo>
                    <a:pt x="405" y="182"/>
                    <a:pt x="427" y="203"/>
                    <a:pt x="429" y="212"/>
                  </a:cubicBezTo>
                  <a:cubicBezTo>
                    <a:pt x="431" y="221"/>
                    <a:pt x="424" y="233"/>
                    <a:pt x="408" y="233"/>
                  </a:cubicBezTo>
                  <a:cubicBezTo>
                    <a:pt x="392" y="233"/>
                    <a:pt x="370" y="227"/>
                    <a:pt x="333" y="212"/>
                  </a:cubicBezTo>
                  <a:cubicBezTo>
                    <a:pt x="296" y="197"/>
                    <a:pt x="234" y="167"/>
                    <a:pt x="186" y="143"/>
                  </a:cubicBezTo>
                  <a:cubicBezTo>
                    <a:pt x="138" y="119"/>
                    <a:pt x="78" y="86"/>
                    <a:pt x="48" y="68"/>
                  </a:cubicBezTo>
                  <a:cubicBezTo>
                    <a:pt x="18" y="50"/>
                    <a:pt x="12" y="50"/>
                    <a:pt x="6" y="38"/>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4" name="Freeform 12"/>
            <p:cNvSpPr>
              <a:spLocks/>
            </p:cNvSpPr>
            <p:nvPr userDrawn="1"/>
          </p:nvSpPr>
          <p:spPr bwMode="auto">
            <a:xfrm>
              <a:off x="2262" y="87"/>
              <a:ext cx="396" cy="227"/>
            </a:xfrm>
            <a:custGeom>
              <a:avLst/>
              <a:gdLst>
                <a:gd name="T0" fmla="*/ 2 w 396"/>
                <a:gd name="T1" fmla="*/ 9 h 227"/>
                <a:gd name="T2" fmla="*/ 53 w 396"/>
                <a:gd name="T3" fmla="*/ 66 h 227"/>
                <a:gd name="T4" fmla="*/ 176 w 396"/>
                <a:gd name="T5" fmla="*/ 132 h 227"/>
                <a:gd name="T6" fmla="*/ 293 w 396"/>
                <a:gd name="T7" fmla="*/ 189 h 227"/>
                <a:gd name="T8" fmla="*/ 341 w 396"/>
                <a:gd name="T9" fmla="*/ 222 h 227"/>
                <a:gd name="T10" fmla="*/ 377 w 396"/>
                <a:gd name="T11" fmla="*/ 219 h 227"/>
                <a:gd name="T12" fmla="*/ 377 w 396"/>
                <a:gd name="T13" fmla="*/ 180 h 227"/>
                <a:gd name="T14" fmla="*/ 260 w 396"/>
                <a:gd name="T15" fmla="*/ 126 h 227"/>
                <a:gd name="T16" fmla="*/ 113 w 396"/>
                <a:gd name="T17" fmla="*/ 51 h 227"/>
                <a:gd name="T18" fmla="*/ 41 w 396"/>
                <a:gd name="T19" fmla="*/ 9 h 227"/>
                <a:gd name="T20" fmla="*/ 2 w 396"/>
                <a:gd name="T21" fmla="*/ 9 h 2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6" h="227">
                  <a:moveTo>
                    <a:pt x="2" y="9"/>
                  </a:moveTo>
                  <a:cubicBezTo>
                    <a:pt x="4" y="18"/>
                    <a:pt x="24" y="45"/>
                    <a:pt x="53" y="66"/>
                  </a:cubicBezTo>
                  <a:cubicBezTo>
                    <a:pt x="82" y="87"/>
                    <a:pt x="136" y="111"/>
                    <a:pt x="176" y="132"/>
                  </a:cubicBezTo>
                  <a:cubicBezTo>
                    <a:pt x="216" y="153"/>
                    <a:pt x="266" y="174"/>
                    <a:pt x="293" y="189"/>
                  </a:cubicBezTo>
                  <a:cubicBezTo>
                    <a:pt x="320" y="204"/>
                    <a:pt x="327" y="217"/>
                    <a:pt x="341" y="222"/>
                  </a:cubicBezTo>
                  <a:cubicBezTo>
                    <a:pt x="355" y="227"/>
                    <a:pt x="371" y="226"/>
                    <a:pt x="377" y="219"/>
                  </a:cubicBezTo>
                  <a:cubicBezTo>
                    <a:pt x="383" y="212"/>
                    <a:pt x="396" y="195"/>
                    <a:pt x="377" y="180"/>
                  </a:cubicBezTo>
                  <a:cubicBezTo>
                    <a:pt x="358" y="165"/>
                    <a:pt x="304" y="147"/>
                    <a:pt x="260" y="126"/>
                  </a:cubicBezTo>
                  <a:cubicBezTo>
                    <a:pt x="216" y="105"/>
                    <a:pt x="149" y="70"/>
                    <a:pt x="113" y="51"/>
                  </a:cubicBezTo>
                  <a:cubicBezTo>
                    <a:pt x="77" y="32"/>
                    <a:pt x="60" y="17"/>
                    <a:pt x="41" y="9"/>
                  </a:cubicBezTo>
                  <a:cubicBezTo>
                    <a:pt x="22" y="1"/>
                    <a:pt x="0" y="0"/>
                    <a:pt x="2" y="9"/>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5" name="Freeform 13"/>
            <p:cNvSpPr>
              <a:spLocks/>
            </p:cNvSpPr>
            <p:nvPr userDrawn="1"/>
          </p:nvSpPr>
          <p:spPr bwMode="auto">
            <a:xfrm>
              <a:off x="2264" y="240"/>
              <a:ext cx="516" cy="223"/>
            </a:xfrm>
            <a:custGeom>
              <a:avLst/>
              <a:gdLst>
                <a:gd name="T0" fmla="*/ 3 w 516"/>
                <a:gd name="T1" fmla="*/ 10 h 223"/>
                <a:gd name="T2" fmla="*/ 105 w 516"/>
                <a:gd name="T3" fmla="*/ 97 h 223"/>
                <a:gd name="T4" fmla="*/ 243 w 516"/>
                <a:gd name="T5" fmla="*/ 178 h 223"/>
                <a:gd name="T6" fmla="*/ 357 w 516"/>
                <a:gd name="T7" fmla="*/ 217 h 223"/>
                <a:gd name="T8" fmla="*/ 498 w 516"/>
                <a:gd name="T9" fmla="*/ 214 h 223"/>
                <a:gd name="T10" fmla="*/ 468 w 516"/>
                <a:gd name="T11" fmla="*/ 187 h 223"/>
                <a:gd name="T12" fmla="*/ 309 w 516"/>
                <a:gd name="T13" fmla="*/ 136 h 223"/>
                <a:gd name="T14" fmla="*/ 123 w 516"/>
                <a:gd name="T15" fmla="*/ 34 h 223"/>
                <a:gd name="T16" fmla="*/ 3 w 516"/>
                <a:gd name="T17" fmla="*/ 10 h 2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16" h="223">
                  <a:moveTo>
                    <a:pt x="3" y="10"/>
                  </a:moveTo>
                  <a:cubicBezTo>
                    <a:pt x="0" y="20"/>
                    <a:pt x="65" y="69"/>
                    <a:pt x="105" y="97"/>
                  </a:cubicBezTo>
                  <a:cubicBezTo>
                    <a:pt x="145" y="125"/>
                    <a:pt x="201" y="158"/>
                    <a:pt x="243" y="178"/>
                  </a:cubicBezTo>
                  <a:cubicBezTo>
                    <a:pt x="285" y="198"/>
                    <a:pt x="315" y="211"/>
                    <a:pt x="357" y="217"/>
                  </a:cubicBezTo>
                  <a:cubicBezTo>
                    <a:pt x="399" y="223"/>
                    <a:pt x="480" y="219"/>
                    <a:pt x="498" y="214"/>
                  </a:cubicBezTo>
                  <a:cubicBezTo>
                    <a:pt x="516" y="209"/>
                    <a:pt x="499" y="200"/>
                    <a:pt x="468" y="187"/>
                  </a:cubicBezTo>
                  <a:cubicBezTo>
                    <a:pt x="437" y="174"/>
                    <a:pt x="366" y="161"/>
                    <a:pt x="309" y="136"/>
                  </a:cubicBezTo>
                  <a:cubicBezTo>
                    <a:pt x="252" y="111"/>
                    <a:pt x="172" y="54"/>
                    <a:pt x="123" y="34"/>
                  </a:cubicBezTo>
                  <a:cubicBezTo>
                    <a:pt x="74" y="14"/>
                    <a:pt x="6" y="0"/>
                    <a:pt x="3" y="10"/>
                  </a:cubicBez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6" name="Freeform 14"/>
            <p:cNvSpPr>
              <a:spLocks/>
            </p:cNvSpPr>
            <p:nvPr userDrawn="1"/>
          </p:nvSpPr>
          <p:spPr bwMode="auto">
            <a:xfrm>
              <a:off x="2723" y="324"/>
              <a:ext cx="414" cy="100"/>
            </a:xfrm>
            <a:custGeom>
              <a:avLst/>
              <a:gdLst>
                <a:gd name="T0" fmla="*/ 69 w 414"/>
                <a:gd name="T1" fmla="*/ 60 h 100"/>
                <a:gd name="T2" fmla="*/ 12 w 414"/>
                <a:gd name="T3" fmla="*/ 42 h 100"/>
                <a:gd name="T4" fmla="*/ 3 w 414"/>
                <a:gd name="T5" fmla="*/ 15 h 100"/>
                <a:gd name="T6" fmla="*/ 30 w 414"/>
                <a:gd name="T7" fmla="*/ 0 h 100"/>
                <a:gd name="T8" fmla="*/ 117 w 414"/>
                <a:gd name="T9" fmla="*/ 18 h 100"/>
                <a:gd name="T10" fmla="*/ 243 w 414"/>
                <a:gd name="T11" fmla="*/ 48 h 100"/>
                <a:gd name="T12" fmla="*/ 387 w 414"/>
                <a:gd name="T13" fmla="*/ 48 h 100"/>
                <a:gd name="T14" fmla="*/ 408 w 414"/>
                <a:gd name="T15" fmla="*/ 54 h 100"/>
                <a:gd name="T16" fmla="*/ 381 w 414"/>
                <a:gd name="T17" fmla="*/ 87 h 100"/>
                <a:gd name="T18" fmla="*/ 318 w 414"/>
                <a:gd name="T19" fmla="*/ 99 h 100"/>
                <a:gd name="T20" fmla="*/ 195 w 414"/>
                <a:gd name="T21" fmla="*/ 93 h 100"/>
                <a:gd name="T22" fmla="*/ 69 w 414"/>
                <a:gd name="T23" fmla="*/ 60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14" h="100">
                  <a:moveTo>
                    <a:pt x="69" y="60"/>
                  </a:moveTo>
                  <a:cubicBezTo>
                    <a:pt x="39" y="52"/>
                    <a:pt x="23" y="49"/>
                    <a:pt x="12" y="42"/>
                  </a:cubicBezTo>
                  <a:cubicBezTo>
                    <a:pt x="1" y="35"/>
                    <a:pt x="0" y="22"/>
                    <a:pt x="3" y="15"/>
                  </a:cubicBezTo>
                  <a:cubicBezTo>
                    <a:pt x="6" y="8"/>
                    <a:pt x="11" y="0"/>
                    <a:pt x="30" y="0"/>
                  </a:cubicBezTo>
                  <a:cubicBezTo>
                    <a:pt x="49" y="0"/>
                    <a:pt x="82" y="10"/>
                    <a:pt x="117" y="18"/>
                  </a:cubicBezTo>
                  <a:cubicBezTo>
                    <a:pt x="152" y="26"/>
                    <a:pt x="198" y="43"/>
                    <a:pt x="243" y="48"/>
                  </a:cubicBezTo>
                  <a:cubicBezTo>
                    <a:pt x="288" y="53"/>
                    <a:pt x="360" y="47"/>
                    <a:pt x="387" y="48"/>
                  </a:cubicBezTo>
                  <a:cubicBezTo>
                    <a:pt x="414" y="49"/>
                    <a:pt x="409" y="48"/>
                    <a:pt x="408" y="54"/>
                  </a:cubicBezTo>
                  <a:cubicBezTo>
                    <a:pt x="407" y="60"/>
                    <a:pt x="396" y="80"/>
                    <a:pt x="381" y="87"/>
                  </a:cubicBezTo>
                  <a:cubicBezTo>
                    <a:pt x="366" y="94"/>
                    <a:pt x="349" y="98"/>
                    <a:pt x="318" y="99"/>
                  </a:cubicBezTo>
                  <a:cubicBezTo>
                    <a:pt x="287" y="100"/>
                    <a:pt x="237" y="99"/>
                    <a:pt x="195" y="93"/>
                  </a:cubicBezTo>
                  <a:cubicBezTo>
                    <a:pt x="153" y="87"/>
                    <a:pt x="99" y="68"/>
                    <a:pt x="69" y="60"/>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7" name="Freeform 15"/>
            <p:cNvSpPr>
              <a:spLocks/>
            </p:cNvSpPr>
            <p:nvPr userDrawn="1"/>
          </p:nvSpPr>
          <p:spPr bwMode="auto">
            <a:xfrm>
              <a:off x="3165" y="375"/>
              <a:ext cx="150" cy="72"/>
            </a:xfrm>
            <a:custGeom>
              <a:avLst/>
              <a:gdLst>
                <a:gd name="T0" fmla="*/ 3 w 150"/>
                <a:gd name="T1" fmla="*/ 67 h 72"/>
                <a:gd name="T2" fmla="*/ 84 w 150"/>
                <a:gd name="T3" fmla="*/ 19 h 72"/>
                <a:gd name="T4" fmla="*/ 123 w 150"/>
                <a:gd name="T5" fmla="*/ 1 h 72"/>
                <a:gd name="T6" fmla="*/ 150 w 150"/>
                <a:gd name="T7" fmla="*/ 22 h 72"/>
                <a:gd name="T8" fmla="*/ 123 w 150"/>
                <a:gd name="T9" fmla="*/ 55 h 72"/>
                <a:gd name="T10" fmla="*/ 90 w 150"/>
                <a:gd name="T11" fmla="*/ 70 h 72"/>
                <a:gd name="T12" fmla="*/ 0 w 150"/>
                <a:gd name="T13" fmla="*/ 67 h 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0" h="72">
                  <a:moveTo>
                    <a:pt x="3" y="67"/>
                  </a:moveTo>
                  <a:cubicBezTo>
                    <a:pt x="16" y="59"/>
                    <a:pt x="64" y="30"/>
                    <a:pt x="84" y="19"/>
                  </a:cubicBezTo>
                  <a:cubicBezTo>
                    <a:pt x="104" y="8"/>
                    <a:pt x="112" y="0"/>
                    <a:pt x="123" y="1"/>
                  </a:cubicBezTo>
                  <a:cubicBezTo>
                    <a:pt x="134" y="2"/>
                    <a:pt x="150" y="13"/>
                    <a:pt x="150" y="22"/>
                  </a:cubicBezTo>
                  <a:cubicBezTo>
                    <a:pt x="150" y="31"/>
                    <a:pt x="133" y="47"/>
                    <a:pt x="123" y="55"/>
                  </a:cubicBezTo>
                  <a:cubicBezTo>
                    <a:pt x="113" y="63"/>
                    <a:pt x="110" y="68"/>
                    <a:pt x="90" y="70"/>
                  </a:cubicBezTo>
                  <a:cubicBezTo>
                    <a:pt x="70" y="72"/>
                    <a:pt x="35" y="69"/>
                    <a:pt x="0" y="67"/>
                  </a:cubicBezTo>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8" name="Freeform 16"/>
            <p:cNvSpPr>
              <a:spLocks/>
            </p:cNvSpPr>
            <p:nvPr userDrawn="1"/>
          </p:nvSpPr>
          <p:spPr bwMode="auto">
            <a:xfrm>
              <a:off x="3463" y="267"/>
              <a:ext cx="148" cy="91"/>
            </a:xfrm>
            <a:custGeom>
              <a:avLst/>
              <a:gdLst>
                <a:gd name="T0" fmla="*/ 1 w 148"/>
                <a:gd name="T1" fmla="*/ 69 h 91"/>
                <a:gd name="T2" fmla="*/ 25 w 148"/>
                <a:gd name="T3" fmla="*/ 51 h 91"/>
                <a:gd name="T4" fmla="*/ 100 w 148"/>
                <a:gd name="T5" fmla="*/ 9 h 91"/>
                <a:gd name="T6" fmla="*/ 133 w 148"/>
                <a:gd name="T7" fmla="*/ 3 h 91"/>
                <a:gd name="T8" fmla="*/ 136 w 148"/>
                <a:gd name="T9" fmla="*/ 27 h 91"/>
                <a:gd name="T10" fmla="*/ 61 w 148"/>
                <a:gd name="T11" fmla="*/ 75 h 91"/>
                <a:gd name="T12" fmla="*/ 19 w 148"/>
                <a:gd name="T13" fmla="*/ 90 h 91"/>
                <a:gd name="T14" fmla="*/ 1 w 148"/>
                <a:gd name="T15" fmla="*/ 69 h 9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8" h="91">
                  <a:moveTo>
                    <a:pt x="1" y="69"/>
                  </a:moveTo>
                  <a:cubicBezTo>
                    <a:pt x="2" y="63"/>
                    <a:pt x="9" y="61"/>
                    <a:pt x="25" y="51"/>
                  </a:cubicBezTo>
                  <a:cubicBezTo>
                    <a:pt x="41" y="41"/>
                    <a:pt x="82" y="17"/>
                    <a:pt x="100" y="9"/>
                  </a:cubicBezTo>
                  <a:cubicBezTo>
                    <a:pt x="118" y="1"/>
                    <a:pt x="127" y="0"/>
                    <a:pt x="133" y="3"/>
                  </a:cubicBezTo>
                  <a:cubicBezTo>
                    <a:pt x="139" y="6"/>
                    <a:pt x="148" y="15"/>
                    <a:pt x="136" y="27"/>
                  </a:cubicBezTo>
                  <a:cubicBezTo>
                    <a:pt x="124" y="39"/>
                    <a:pt x="80" y="65"/>
                    <a:pt x="61" y="75"/>
                  </a:cubicBezTo>
                  <a:cubicBezTo>
                    <a:pt x="42" y="85"/>
                    <a:pt x="29" y="91"/>
                    <a:pt x="19" y="90"/>
                  </a:cubicBezTo>
                  <a:cubicBezTo>
                    <a:pt x="9" y="89"/>
                    <a:pt x="0" y="75"/>
                    <a:pt x="1" y="69"/>
                  </a:cubicBezTo>
                  <a:close/>
                </a:path>
              </a:pathLst>
            </a:custGeom>
            <a:gradFill rotWithShape="0">
              <a:gsLst>
                <a:gs pos="0">
                  <a:schemeClr val="bg2"/>
                </a:gs>
                <a:gs pos="100000">
                  <a:schemeClr val="accent2"/>
                </a:gs>
              </a:gsLst>
              <a:lin ang="27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9" name="Freeform 17"/>
            <p:cNvSpPr>
              <a:spLocks/>
            </p:cNvSpPr>
            <p:nvPr userDrawn="1"/>
          </p:nvSpPr>
          <p:spPr bwMode="auto">
            <a:xfrm>
              <a:off x="3580" y="58"/>
              <a:ext cx="938" cy="158"/>
            </a:xfrm>
            <a:custGeom>
              <a:avLst/>
              <a:gdLst>
                <a:gd name="T0" fmla="*/ 172 w 938"/>
                <a:gd name="T1" fmla="*/ 86 h 158"/>
                <a:gd name="T2" fmla="*/ 61 w 938"/>
                <a:gd name="T3" fmla="*/ 137 h 158"/>
                <a:gd name="T4" fmla="*/ 16 w 938"/>
                <a:gd name="T5" fmla="*/ 155 h 158"/>
                <a:gd name="T6" fmla="*/ 7 w 938"/>
                <a:gd name="T7" fmla="*/ 122 h 158"/>
                <a:gd name="T8" fmla="*/ 58 w 938"/>
                <a:gd name="T9" fmla="*/ 80 h 158"/>
                <a:gd name="T10" fmla="*/ 172 w 938"/>
                <a:gd name="T11" fmla="*/ 38 h 158"/>
                <a:gd name="T12" fmla="*/ 304 w 938"/>
                <a:gd name="T13" fmla="*/ 11 h 158"/>
                <a:gd name="T14" fmla="*/ 463 w 938"/>
                <a:gd name="T15" fmla="*/ 2 h 158"/>
                <a:gd name="T16" fmla="*/ 631 w 938"/>
                <a:gd name="T17" fmla="*/ 23 h 158"/>
                <a:gd name="T18" fmla="*/ 796 w 938"/>
                <a:gd name="T19" fmla="*/ 53 h 158"/>
                <a:gd name="T20" fmla="*/ 841 w 938"/>
                <a:gd name="T21" fmla="*/ 47 h 158"/>
                <a:gd name="T22" fmla="*/ 907 w 938"/>
                <a:gd name="T23" fmla="*/ 71 h 158"/>
                <a:gd name="T24" fmla="*/ 919 w 938"/>
                <a:gd name="T25" fmla="*/ 101 h 158"/>
                <a:gd name="T26" fmla="*/ 793 w 938"/>
                <a:gd name="T27" fmla="*/ 98 h 158"/>
                <a:gd name="T28" fmla="*/ 634 w 938"/>
                <a:gd name="T29" fmla="*/ 62 h 158"/>
                <a:gd name="T30" fmla="*/ 439 w 938"/>
                <a:gd name="T31" fmla="*/ 38 h 158"/>
                <a:gd name="T32" fmla="*/ 238 w 938"/>
                <a:gd name="T33" fmla="*/ 59 h 158"/>
                <a:gd name="T34" fmla="*/ 172 w 938"/>
                <a:gd name="T35" fmla="*/ 86 h 1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38" h="158">
                  <a:moveTo>
                    <a:pt x="172" y="86"/>
                  </a:moveTo>
                  <a:cubicBezTo>
                    <a:pt x="142" y="99"/>
                    <a:pt x="87" y="126"/>
                    <a:pt x="61" y="137"/>
                  </a:cubicBezTo>
                  <a:cubicBezTo>
                    <a:pt x="35" y="148"/>
                    <a:pt x="25" y="158"/>
                    <a:pt x="16" y="155"/>
                  </a:cubicBezTo>
                  <a:cubicBezTo>
                    <a:pt x="7" y="152"/>
                    <a:pt x="0" y="134"/>
                    <a:pt x="7" y="122"/>
                  </a:cubicBezTo>
                  <a:cubicBezTo>
                    <a:pt x="14" y="110"/>
                    <a:pt x="31" y="94"/>
                    <a:pt x="58" y="80"/>
                  </a:cubicBezTo>
                  <a:cubicBezTo>
                    <a:pt x="85" y="66"/>
                    <a:pt x="131" y="49"/>
                    <a:pt x="172" y="38"/>
                  </a:cubicBezTo>
                  <a:cubicBezTo>
                    <a:pt x="213" y="27"/>
                    <a:pt x="256" y="17"/>
                    <a:pt x="304" y="11"/>
                  </a:cubicBezTo>
                  <a:cubicBezTo>
                    <a:pt x="352" y="5"/>
                    <a:pt x="409" y="0"/>
                    <a:pt x="463" y="2"/>
                  </a:cubicBezTo>
                  <a:cubicBezTo>
                    <a:pt x="517" y="4"/>
                    <a:pt x="576" y="15"/>
                    <a:pt x="631" y="23"/>
                  </a:cubicBezTo>
                  <a:cubicBezTo>
                    <a:pt x="686" y="31"/>
                    <a:pt x="761" y="49"/>
                    <a:pt x="796" y="53"/>
                  </a:cubicBezTo>
                  <a:cubicBezTo>
                    <a:pt x="831" y="57"/>
                    <a:pt x="823" y="44"/>
                    <a:pt x="841" y="47"/>
                  </a:cubicBezTo>
                  <a:cubicBezTo>
                    <a:pt x="859" y="50"/>
                    <a:pt x="894" y="62"/>
                    <a:pt x="907" y="71"/>
                  </a:cubicBezTo>
                  <a:cubicBezTo>
                    <a:pt x="920" y="80"/>
                    <a:pt x="938" y="97"/>
                    <a:pt x="919" y="101"/>
                  </a:cubicBezTo>
                  <a:cubicBezTo>
                    <a:pt x="900" y="105"/>
                    <a:pt x="840" y="104"/>
                    <a:pt x="793" y="98"/>
                  </a:cubicBezTo>
                  <a:cubicBezTo>
                    <a:pt x="746" y="92"/>
                    <a:pt x="693" y="72"/>
                    <a:pt x="634" y="62"/>
                  </a:cubicBezTo>
                  <a:cubicBezTo>
                    <a:pt x="575" y="52"/>
                    <a:pt x="505" y="38"/>
                    <a:pt x="439" y="38"/>
                  </a:cubicBezTo>
                  <a:cubicBezTo>
                    <a:pt x="373" y="38"/>
                    <a:pt x="284" y="51"/>
                    <a:pt x="238" y="59"/>
                  </a:cubicBezTo>
                  <a:cubicBezTo>
                    <a:pt x="192" y="67"/>
                    <a:pt x="202" y="73"/>
                    <a:pt x="172" y="86"/>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0" name="Freeform 18"/>
            <p:cNvSpPr>
              <a:spLocks/>
            </p:cNvSpPr>
            <p:nvPr userDrawn="1"/>
          </p:nvSpPr>
          <p:spPr bwMode="auto">
            <a:xfrm>
              <a:off x="3686" y="145"/>
              <a:ext cx="372" cy="98"/>
            </a:xfrm>
            <a:custGeom>
              <a:avLst/>
              <a:gdLst>
                <a:gd name="T0" fmla="*/ 18 w 372"/>
                <a:gd name="T1" fmla="*/ 47 h 98"/>
                <a:gd name="T2" fmla="*/ 141 w 372"/>
                <a:gd name="T3" fmla="*/ 17 h 98"/>
                <a:gd name="T4" fmla="*/ 246 w 372"/>
                <a:gd name="T5" fmla="*/ 2 h 98"/>
                <a:gd name="T6" fmla="*/ 351 w 372"/>
                <a:gd name="T7" fmla="*/ 5 h 98"/>
                <a:gd name="T8" fmla="*/ 372 w 372"/>
                <a:gd name="T9" fmla="*/ 23 h 98"/>
                <a:gd name="T10" fmla="*/ 354 w 372"/>
                <a:gd name="T11" fmla="*/ 44 h 98"/>
                <a:gd name="T12" fmla="*/ 264 w 372"/>
                <a:gd name="T13" fmla="*/ 50 h 98"/>
                <a:gd name="T14" fmla="*/ 168 w 372"/>
                <a:gd name="T15" fmla="*/ 53 h 98"/>
                <a:gd name="T16" fmla="*/ 72 w 372"/>
                <a:gd name="T17" fmla="*/ 77 h 98"/>
                <a:gd name="T18" fmla="*/ 15 w 372"/>
                <a:gd name="T19" fmla="*/ 95 h 98"/>
                <a:gd name="T20" fmla="*/ 0 w 372"/>
                <a:gd name="T21" fmla="*/ 56 h 9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 h="98">
                  <a:moveTo>
                    <a:pt x="18" y="47"/>
                  </a:moveTo>
                  <a:cubicBezTo>
                    <a:pt x="60" y="36"/>
                    <a:pt x="103" y="25"/>
                    <a:pt x="141" y="17"/>
                  </a:cubicBezTo>
                  <a:cubicBezTo>
                    <a:pt x="179" y="9"/>
                    <a:pt x="211" y="4"/>
                    <a:pt x="246" y="2"/>
                  </a:cubicBezTo>
                  <a:cubicBezTo>
                    <a:pt x="281" y="0"/>
                    <a:pt x="330" y="1"/>
                    <a:pt x="351" y="5"/>
                  </a:cubicBezTo>
                  <a:cubicBezTo>
                    <a:pt x="372" y="9"/>
                    <a:pt x="372" y="17"/>
                    <a:pt x="372" y="23"/>
                  </a:cubicBezTo>
                  <a:cubicBezTo>
                    <a:pt x="372" y="29"/>
                    <a:pt x="372" y="40"/>
                    <a:pt x="354" y="44"/>
                  </a:cubicBezTo>
                  <a:cubicBezTo>
                    <a:pt x="336" y="48"/>
                    <a:pt x="295" y="49"/>
                    <a:pt x="264" y="50"/>
                  </a:cubicBezTo>
                  <a:cubicBezTo>
                    <a:pt x="233" y="51"/>
                    <a:pt x="200" y="49"/>
                    <a:pt x="168" y="53"/>
                  </a:cubicBezTo>
                  <a:cubicBezTo>
                    <a:pt x="136" y="57"/>
                    <a:pt x="98" y="70"/>
                    <a:pt x="72" y="77"/>
                  </a:cubicBezTo>
                  <a:cubicBezTo>
                    <a:pt x="46" y="84"/>
                    <a:pt x="27" y="98"/>
                    <a:pt x="15" y="95"/>
                  </a:cubicBezTo>
                  <a:cubicBezTo>
                    <a:pt x="3" y="92"/>
                    <a:pt x="1" y="74"/>
                    <a:pt x="0" y="56"/>
                  </a:cubicBezTo>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1" name="Freeform 19"/>
            <p:cNvSpPr>
              <a:spLocks/>
            </p:cNvSpPr>
            <p:nvPr userDrawn="1"/>
          </p:nvSpPr>
          <p:spPr bwMode="auto">
            <a:xfrm>
              <a:off x="3618" y="308"/>
              <a:ext cx="318" cy="158"/>
            </a:xfrm>
            <a:custGeom>
              <a:avLst/>
              <a:gdLst/>
              <a:ahLst/>
              <a:cxnLst>
                <a:cxn ang="0">
                  <a:pos x="0" y="158"/>
                </a:cxn>
                <a:cxn ang="0">
                  <a:pos x="12" y="137"/>
                </a:cxn>
                <a:cxn ang="0">
                  <a:pos x="162" y="71"/>
                </a:cxn>
                <a:cxn ang="0">
                  <a:pos x="249" y="20"/>
                </a:cxn>
                <a:cxn ang="0">
                  <a:pos x="285" y="2"/>
                </a:cxn>
                <a:cxn ang="0">
                  <a:pos x="309" y="11"/>
                </a:cxn>
                <a:cxn ang="0">
                  <a:pos x="303" y="47"/>
                </a:cxn>
                <a:cxn ang="0">
                  <a:pos x="219" y="89"/>
                </a:cxn>
                <a:cxn ang="0">
                  <a:pos x="108" y="140"/>
                </a:cxn>
                <a:cxn ang="0">
                  <a:pos x="57" y="152"/>
                </a:cxn>
                <a:cxn ang="0">
                  <a:pos x="0" y="158"/>
                </a:cxn>
              </a:cxnLst>
              <a:rect l="0" t="0" r="r" b="b"/>
              <a:pathLst>
                <a:path w="318" h="158">
                  <a:moveTo>
                    <a:pt x="0" y="158"/>
                  </a:moveTo>
                  <a:lnTo>
                    <a:pt x="12" y="137"/>
                  </a:lnTo>
                  <a:cubicBezTo>
                    <a:pt x="39" y="123"/>
                    <a:pt x="122" y="90"/>
                    <a:pt x="162" y="71"/>
                  </a:cubicBezTo>
                  <a:cubicBezTo>
                    <a:pt x="202" y="52"/>
                    <a:pt x="229" y="31"/>
                    <a:pt x="249" y="20"/>
                  </a:cubicBezTo>
                  <a:cubicBezTo>
                    <a:pt x="269" y="9"/>
                    <a:pt x="275" y="4"/>
                    <a:pt x="285" y="2"/>
                  </a:cubicBezTo>
                  <a:cubicBezTo>
                    <a:pt x="295" y="0"/>
                    <a:pt x="306" y="4"/>
                    <a:pt x="309" y="11"/>
                  </a:cubicBezTo>
                  <a:cubicBezTo>
                    <a:pt x="312" y="18"/>
                    <a:pt x="318" y="34"/>
                    <a:pt x="303" y="47"/>
                  </a:cubicBezTo>
                  <a:cubicBezTo>
                    <a:pt x="288" y="60"/>
                    <a:pt x="252" y="74"/>
                    <a:pt x="219" y="89"/>
                  </a:cubicBezTo>
                  <a:cubicBezTo>
                    <a:pt x="186" y="104"/>
                    <a:pt x="135" y="130"/>
                    <a:pt x="108" y="140"/>
                  </a:cubicBezTo>
                  <a:cubicBezTo>
                    <a:pt x="81" y="150"/>
                    <a:pt x="74" y="150"/>
                    <a:pt x="57" y="152"/>
                  </a:cubicBezTo>
                  <a:cubicBezTo>
                    <a:pt x="40" y="154"/>
                    <a:pt x="23" y="154"/>
                    <a:pt x="0" y="158"/>
                  </a:cubicBezTo>
                  <a:close/>
                </a:path>
              </a:pathLst>
            </a:custGeom>
            <a:gradFill rotWithShape="0">
              <a:gsLst>
                <a:gs pos="0">
                  <a:schemeClr val="bg2"/>
                </a:gs>
                <a:gs pos="50000">
                  <a:schemeClr val="accent2"/>
                </a:gs>
                <a:gs pos="100000">
                  <a:schemeClr val="bg2"/>
                </a:gs>
              </a:gsLst>
              <a:lin ang="27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22" name="Freeform 20"/>
            <p:cNvSpPr>
              <a:spLocks/>
            </p:cNvSpPr>
            <p:nvPr userDrawn="1"/>
          </p:nvSpPr>
          <p:spPr bwMode="auto">
            <a:xfrm>
              <a:off x="3413" y="291"/>
              <a:ext cx="380" cy="174"/>
            </a:xfrm>
            <a:custGeom>
              <a:avLst/>
              <a:gdLst>
                <a:gd name="T0" fmla="*/ 3 w 380"/>
                <a:gd name="T1" fmla="*/ 165 h 174"/>
                <a:gd name="T2" fmla="*/ 129 w 380"/>
                <a:gd name="T3" fmla="*/ 93 h 174"/>
                <a:gd name="T4" fmla="*/ 261 w 380"/>
                <a:gd name="T5" fmla="*/ 30 h 174"/>
                <a:gd name="T6" fmla="*/ 351 w 380"/>
                <a:gd name="T7" fmla="*/ 0 h 174"/>
                <a:gd name="T8" fmla="*/ 378 w 380"/>
                <a:gd name="T9" fmla="*/ 27 h 174"/>
                <a:gd name="T10" fmla="*/ 336 w 380"/>
                <a:gd name="T11" fmla="*/ 51 h 174"/>
                <a:gd name="T12" fmla="*/ 291 w 380"/>
                <a:gd name="T13" fmla="*/ 60 h 174"/>
                <a:gd name="T14" fmla="*/ 240 w 380"/>
                <a:gd name="T15" fmla="*/ 75 h 174"/>
                <a:gd name="T16" fmla="*/ 189 w 380"/>
                <a:gd name="T17" fmla="*/ 120 h 174"/>
                <a:gd name="T18" fmla="*/ 102 w 380"/>
                <a:gd name="T19" fmla="*/ 174 h 174"/>
                <a:gd name="T20" fmla="*/ 0 w 380"/>
                <a:gd name="T21" fmla="*/ 162 h 17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80" h="174">
                  <a:moveTo>
                    <a:pt x="3" y="165"/>
                  </a:moveTo>
                  <a:cubicBezTo>
                    <a:pt x="24" y="153"/>
                    <a:pt x="86" y="115"/>
                    <a:pt x="129" y="93"/>
                  </a:cubicBezTo>
                  <a:cubicBezTo>
                    <a:pt x="172" y="71"/>
                    <a:pt x="224" y="45"/>
                    <a:pt x="261" y="30"/>
                  </a:cubicBezTo>
                  <a:cubicBezTo>
                    <a:pt x="298" y="15"/>
                    <a:pt x="332" y="0"/>
                    <a:pt x="351" y="0"/>
                  </a:cubicBezTo>
                  <a:cubicBezTo>
                    <a:pt x="370" y="0"/>
                    <a:pt x="380" y="19"/>
                    <a:pt x="378" y="27"/>
                  </a:cubicBezTo>
                  <a:cubicBezTo>
                    <a:pt x="376" y="35"/>
                    <a:pt x="350" y="46"/>
                    <a:pt x="336" y="51"/>
                  </a:cubicBezTo>
                  <a:cubicBezTo>
                    <a:pt x="322" y="56"/>
                    <a:pt x="307" y="56"/>
                    <a:pt x="291" y="60"/>
                  </a:cubicBezTo>
                  <a:cubicBezTo>
                    <a:pt x="275" y="64"/>
                    <a:pt x="257" y="65"/>
                    <a:pt x="240" y="75"/>
                  </a:cubicBezTo>
                  <a:cubicBezTo>
                    <a:pt x="223" y="85"/>
                    <a:pt x="212" y="104"/>
                    <a:pt x="189" y="120"/>
                  </a:cubicBezTo>
                  <a:cubicBezTo>
                    <a:pt x="166" y="136"/>
                    <a:pt x="133" y="167"/>
                    <a:pt x="102" y="174"/>
                  </a:cubicBezTo>
                  <a:lnTo>
                    <a:pt x="0" y="162"/>
                  </a:lnTo>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3" name="Freeform 21"/>
            <p:cNvSpPr>
              <a:spLocks/>
            </p:cNvSpPr>
            <p:nvPr userDrawn="1"/>
          </p:nvSpPr>
          <p:spPr bwMode="auto">
            <a:xfrm>
              <a:off x="4178" y="187"/>
              <a:ext cx="523" cy="69"/>
            </a:xfrm>
            <a:custGeom>
              <a:avLst/>
              <a:gdLst>
                <a:gd name="T0" fmla="*/ 84 w 523"/>
                <a:gd name="T1" fmla="*/ 11 h 69"/>
                <a:gd name="T2" fmla="*/ 27 w 523"/>
                <a:gd name="T3" fmla="*/ 5 h 69"/>
                <a:gd name="T4" fmla="*/ 9 w 523"/>
                <a:gd name="T5" fmla="*/ 35 h 69"/>
                <a:gd name="T6" fmla="*/ 81 w 523"/>
                <a:gd name="T7" fmla="*/ 56 h 69"/>
                <a:gd name="T8" fmla="*/ 255 w 523"/>
                <a:gd name="T9" fmla="*/ 68 h 69"/>
                <a:gd name="T10" fmla="*/ 432 w 523"/>
                <a:gd name="T11" fmla="*/ 50 h 69"/>
                <a:gd name="T12" fmla="*/ 513 w 523"/>
                <a:gd name="T13" fmla="*/ 5 h 69"/>
                <a:gd name="T14" fmla="*/ 372 w 523"/>
                <a:gd name="T15" fmla="*/ 20 h 69"/>
                <a:gd name="T16" fmla="*/ 141 w 523"/>
                <a:gd name="T17" fmla="*/ 14 h 69"/>
                <a:gd name="T18" fmla="*/ 84 w 523"/>
                <a:gd name="T19" fmla="*/ 11 h 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23" h="69">
                  <a:moveTo>
                    <a:pt x="84" y="11"/>
                  </a:moveTo>
                  <a:cubicBezTo>
                    <a:pt x="65" y="9"/>
                    <a:pt x="40" y="1"/>
                    <a:pt x="27" y="5"/>
                  </a:cubicBezTo>
                  <a:cubicBezTo>
                    <a:pt x="14" y="9"/>
                    <a:pt x="0" y="27"/>
                    <a:pt x="9" y="35"/>
                  </a:cubicBezTo>
                  <a:cubicBezTo>
                    <a:pt x="18" y="43"/>
                    <a:pt x="40" y="51"/>
                    <a:pt x="81" y="56"/>
                  </a:cubicBezTo>
                  <a:cubicBezTo>
                    <a:pt x="122" y="61"/>
                    <a:pt x="197" y="69"/>
                    <a:pt x="255" y="68"/>
                  </a:cubicBezTo>
                  <a:cubicBezTo>
                    <a:pt x="313" y="67"/>
                    <a:pt x="389" y="60"/>
                    <a:pt x="432" y="50"/>
                  </a:cubicBezTo>
                  <a:cubicBezTo>
                    <a:pt x="475" y="40"/>
                    <a:pt x="523" y="10"/>
                    <a:pt x="513" y="5"/>
                  </a:cubicBezTo>
                  <a:cubicBezTo>
                    <a:pt x="503" y="0"/>
                    <a:pt x="434" y="19"/>
                    <a:pt x="372" y="20"/>
                  </a:cubicBezTo>
                  <a:cubicBezTo>
                    <a:pt x="310" y="21"/>
                    <a:pt x="189" y="15"/>
                    <a:pt x="141" y="14"/>
                  </a:cubicBezTo>
                  <a:cubicBezTo>
                    <a:pt x="93" y="13"/>
                    <a:pt x="103" y="13"/>
                    <a:pt x="84" y="11"/>
                  </a:cubicBezTo>
                  <a:close/>
                </a:path>
              </a:pathLst>
            </a:custGeom>
            <a:gradFill rotWithShape="0">
              <a:gsLst>
                <a:gs pos="0">
                  <a:schemeClr val="bg2"/>
                </a:gs>
                <a:gs pos="100000">
                  <a:schemeClr val="accent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4" name="Freeform 22"/>
            <p:cNvSpPr>
              <a:spLocks/>
            </p:cNvSpPr>
            <p:nvPr userDrawn="1"/>
          </p:nvSpPr>
          <p:spPr bwMode="auto">
            <a:xfrm>
              <a:off x="4689" y="186"/>
              <a:ext cx="537" cy="120"/>
            </a:xfrm>
            <a:custGeom>
              <a:avLst/>
              <a:gdLst/>
              <a:ahLst/>
              <a:cxnLst>
                <a:cxn ang="0">
                  <a:pos x="23" y="6"/>
                </a:cxn>
                <a:cxn ang="0">
                  <a:pos x="188" y="3"/>
                </a:cxn>
                <a:cxn ang="0">
                  <a:pos x="323" y="27"/>
                </a:cxn>
                <a:cxn ang="0">
                  <a:pos x="464" y="69"/>
                </a:cxn>
                <a:cxn ang="0">
                  <a:pos x="521" y="90"/>
                </a:cxn>
                <a:cxn ang="0">
                  <a:pos x="533" y="105"/>
                </a:cxn>
                <a:cxn ang="0">
                  <a:pos x="497" y="120"/>
                </a:cxn>
                <a:cxn ang="0">
                  <a:pos x="452" y="108"/>
                </a:cxn>
                <a:cxn ang="0">
                  <a:pos x="350" y="72"/>
                </a:cxn>
                <a:cxn ang="0">
                  <a:pos x="158" y="39"/>
                </a:cxn>
                <a:cxn ang="0">
                  <a:pos x="50" y="39"/>
                </a:cxn>
                <a:cxn ang="0">
                  <a:pos x="23" y="6"/>
                </a:cxn>
              </a:cxnLst>
              <a:rect l="0" t="0" r="r" b="b"/>
              <a:pathLst>
                <a:path w="537" h="120">
                  <a:moveTo>
                    <a:pt x="23" y="6"/>
                  </a:moveTo>
                  <a:cubicBezTo>
                    <a:pt x="46" y="0"/>
                    <a:pt x="138" y="0"/>
                    <a:pt x="188" y="3"/>
                  </a:cubicBezTo>
                  <a:cubicBezTo>
                    <a:pt x="238" y="6"/>
                    <a:pt x="277" y="16"/>
                    <a:pt x="323" y="27"/>
                  </a:cubicBezTo>
                  <a:cubicBezTo>
                    <a:pt x="369" y="38"/>
                    <a:pt x="431" y="59"/>
                    <a:pt x="464" y="69"/>
                  </a:cubicBezTo>
                  <a:cubicBezTo>
                    <a:pt x="497" y="79"/>
                    <a:pt x="509" y="84"/>
                    <a:pt x="521" y="90"/>
                  </a:cubicBezTo>
                  <a:cubicBezTo>
                    <a:pt x="533" y="96"/>
                    <a:pt x="537" y="100"/>
                    <a:pt x="533" y="105"/>
                  </a:cubicBezTo>
                  <a:cubicBezTo>
                    <a:pt x="529" y="110"/>
                    <a:pt x="510" y="120"/>
                    <a:pt x="497" y="120"/>
                  </a:cubicBezTo>
                  <a:cubicBezTo>
                    <a:pt x="484" y="120"/>
                    <a:pt x="476" y="116"/>
                    <a:pt x="452" y="108"/>
                  </a:cubicBezTo>
                  <a:cubicBezTo>
                    <a:pt x="428" y="100"/>
                    <a:pt x="399" y="84"/>
                    <a:pt x="350" y="72"/>
                  </a:cubicBezTo>
                  <a:cubicBezTo>
                    <a:pt x="301" y="60"/>
                    <a:pt x="208" y="45"/>
                    <a:pt x="158" y="39"/>
                  </a:cubicBezTo>
                  <a:cubicBezTo>
                    <a:pt x="108" y="33"/>
                    <a:pt x="72" y="43"/>
                    <a:pt x="50" y="39"/>
                  </a:cubicBezTo>
                  <a:cubicBezTo>
                    <a:pt x="28" y="35"/>
                    <a:pt x="0" y="12"/>
                    <a:pt x="23" y="6"/>
                  </a:cubicBezTo>
                  <a:close/>
                </a:path>
              </a:pathLst>
            </a:custGeom>
            <a:gradFill rotWithShape="0">
              <a:gsLst>
                <a:gs pos="0">
                  <a:schemeClr val="bg2"/>
                </a:gs>
                <a:gs pos="50000">
                  <a:schemeClr val="accent2"/>
                </a:gs>
                <a:gs pos="100000">
                  <a:schemeClr val="bg2"/>
                </a:gs>
              </a:gsLst>
              <a:lin ang="18900000" scaled="1"/>
            </a:gradFill>
            <a:ln w="9525">
              <a:noFill/>
              <a:round/>
              <a:headEnd/>
              <a:tailEnd/>
            </a:ln>
            <a:effectLst/>
          </p:spPr>
          <p:txBody>
            <a:bodyPr wrap="none" anchor="ctr"/>
            <a:lstStyle/>
            <a:p>
              <a:pPr>
                <a:defRPr/>
              </a:pPr>
              <a:endParaRPr lang="en-US"/>
            </a:p>
          </p:txBody>
        </p:sp>
        <p:sp>
          <p:nvSpPr>
            <p:cNvPr id="25" name="Freeform 23"/>
            <p:cNvSpPr>
              <a:spLocks/>
            </p:cNvSpPr>
            <p:nvPr userDrawn="1"/>
          </p:nvSpPr>
          <p:spPr bwMode="auto">
            <a:xfrm>
              <a:off x="4968" y="312"/>
              <a:ext cx="800" cy="143"/>
            </a:xfrm>
            <a:custGeom>
              <a:avLst/>
              <a:gdLst/>
              <a:ahLst/>
              <a:cxnLst>
                <a:cxn ang="0">
                  <a:pos x="800" y="24"/>
                </a:cxn>
                <a:cxn ang="0">
                  <a:pos x="782" y="15"/>
                </a:cxn>
                <a:cxn ang="0">
                  <a:pos x="659" y="63"/>
                </a:cxn>
                <a:cxn ang="0">
                  <a:pos x="500" y="84"/>
                </a:cxn>
                <a:cxn ang="0">
                  <a:pos x="326" y="69"/>
                </a:cxn>
                <a:cxn ang="0">
                  <a:pos x="98" y="21"/>
                </a:cxn>
                <a:cxn ang="0">
                  <a:pos x="11" y="6"/>
                </a:cxn>
                <a:cxn ang="0">
                  <a:pos x="32" y="60"/>
                </a:cxn>
                <a:cxn ang="0">
                  <a:pos x="155" y="96"/>
                </a:cxn>
                <a:cxn ang="0">
                  <a:pos x="410" y="138"/>
                </a:cxn>
                <a:cxn ang="0">
                  <a:pos x="596" y="129"/>
                </a:cxn>
                <a:cxn ang="0">
                  <a:pos x="737" y="90"/>
                </a:cxn>
                <a:cxn ang="0">
                  <a:pos x="788" y="69"/>
                </a:cxn>
                <a:cxn ang="0">
                  <a:pos x="800" y="24"/>
                </a:cxn>
              </a:cxnLst>
              <a:rect l="0" t="0" r="r" b="b"/>
              <a:pathLst>
                <a:path w="800" h="143">
                  <a:moveTo>
                    <a:pt x="800" y="24"/>
                  </a:moveTo>
                  <a:lnTo>
                    <a:pt x="782" y="15"/>
                  </a:lnTo>
                  <a:cubicBezTo>
                    <a:pt x="759" y="21"/>
                    <a:pt x="706" y="51"/>
                    <a:pt x="659" y="63"/>
                  </a:cubicBezTo>
                  <a:cubicBezTo>
                    <a:pt x="612" y="75"/>
                    <a:pt x="555" y="83"/>
                    <a:pt x="500" y="84"/>
                  </a:cubicBezTo>
                  <a:cubicBezTo>
                    <a:pt x="445" y="85"/>
                    <a:pt x="393" y="79"/>
                    <a:pt x="326" y="69"/>
                  </a:cubicBezTo>
                  <a:cubicBezTo>
                    <a:pt x="259" y="59"/>
                    <a:pt x="150" y="31"/>
                    <a:pt x="98" y="21"/>
                  </a:cubicBezTo>
                  <a:cubicBezTo>
                    <a:pt x="46" y="11"/>
                    <a:pt x="22" y="0"/>
                    <a:pt x="11" y="6"/>
                  </a:cubicBezTo>
                  <a:cubicBezTo>
                    <a:pt x="0" y="12"/>
                    <a:pt x="8" y="45"/>
                    <a:pt x="32" y="60"/>
                  </a:cubicBezTo>
                  <a:cubicBezTo>
                    <a:pt x="56" y="75"/>
                    <a:pt x="92" y="83"/>
                    <a:pt x="155" y="96"/>
                  </a:cubicBezTo>
                  <a:cubicBezTo>
                    <a:pt x="218" y="109"/>
                    <a:pt x="337" y="133"/>
                    <a:pt x="410" y="138"/>
                  </a:cubicBezTo>
                  <a:cubicBezTo>
                    <a:pt x="483" y="143"/>
                    <a:pt x="542" y="137"/>
                    <a:pt x="596" y="129"/>
                  </a:cubicBezTo>
                  <a:cubicBezTo>
                    <a:pt x="650" y="121"/>
                    <a:pt x="705" y="100"/>
                    <a:pt x="737" y="90"/>
                  </a:cubicBezTo>
                  <a:cubicBezTo>
                    <a:pt x="769" y="80"/>
                    <a:pt x="780" y="80"/>
                    <a:pt x="788" y="69"/>
                  </a:cubicBezTo>
                  <a:cubicBezTo>
                    <a:pt x="796" y="58"/>
                    <a:pt x="792" y="39"/>
                    <a:pt x="800" y="24"/>
                  </a:cubicBezTo>
                  <a:close/>
                </a:path>
              </a:pathLst>
            </a:custGeom>
            <a:gradFill rotWithShape="0">
              <a:gsLst>
                <a:gs pos="0">
                  <a:schemeClr val="bg2"/>
                </a:gs>
                <a:gs pos="50000">
                  <a:schemeClr val="accent2"/>
                </a:gs>
                <a:gs pos="100000">
                  <a:schemeClr val="bg2"/>
                </a:gs>
              </a:gsLst>
              <a:lin ang="0" scaled="1"/>
            </a:gradFill>
            <a:ln w="9525">
              <a:noFill/>
              <a:round/>
              <a:headEnd/>
              <a:tailEnd/>
            </a:ln>
            <a:effectLst/>
          </p:spPr>
          <p:txBody>
            <a:bodyPr wrap="none" anchor="ctr"/>
            <a:lstStyle/>
            <a:p>
              <a:pPr>
                <a:defRPr/>
              </a:pPr>
              <a:endParaRPr lang="en-US"/>
            </a:p>
          </p:txBody>
        </p:sp>
        <p:sp>
          <p:nvSpPr>
            <p:cNvPr id="26" name="Freeform 24"/>
            <p:cNvSpPr>
              <a:spLocks/>
            </p:cNvSpPr>
            <p:nvPr userDrawn="1"/>
          </p:nvSpPr>
          <p:spPr bwMode="auto">
            <a:xfrm>
              <a:off x="5318" y="240"/>
              <a:ext cx="402" cy="115"/>
            </a:xfrm>
            <a:custGeom>
              <a:avLst/>
              <a:gdLst>
                <a:gd name="T0" fmla="*/ 402 w 402"/>
                <a:gd name="T1" fmla="*/ 0 h 115"/>
                <a:gd name="T2" fmla="*/ 384 w 402"/>
                <a:gd name="T3" fmla="*/ 12 h 115"/>
                <a:gd name="T4" fmla="*/ 276 w 402"/>
                <a:gd name="T5" fmla="*/ 51 h 115"/>
                <a:gd name="T6" fmla="*/ 165 w 402"/>
                <a:gd name="T7" fmla="*/ 66 h 115"/>
                <a:gd name="T8" fmla="*/ 51 w 402"/>
                <a:gd name="T9" fmla="*/ 57 h 115"/>
                <a:gd name="T10" fmla="*/ 15 w 402"/>
                <a:gd name="T11" fmla="*/ 54 h 115"/>
                <a:gd name="T12" fmla="*/ 3 w 402"/>
                <a:gd name="T13" fmla="*/ 69 h 115"/>
                <a:gd name="T14" fmla="*/ 9 w 402"/>
                <a:gd name="T15" fmla="*/ 93 h 115"/>
                <a:gd name="T16" fmla="*/ 54 w 402"/>
                <a:gd name="T17" fmla="*/ 102 h 115"/>
                <a:gd name="T18" fmla="*/ 198 w 402"/>
                <a:gd name="T19" fmla="*/ 111 h 115"/>
                <a:gd name="T20" fmla="*/ 336 w 402"/>
                <a:gd name="T21" fmla="*/ 75 h 115"/>
                <a:gd name="T22" fmla="*/ 375 w 402"/>
                <a:gd name="T23" fmla="*/ 54 h 115"/>
                <a:gd name="T24" fmla="*/ 402 w 402"/>
                <a:gd name="T25" fmla="*/ 0 h 1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02" h="115">
                  <a:moveTo>
                    <a:pt x="402" y="0"/>
                  </a:moveTo>
                  <a:lnTo>
                    <a:pt x="384" y="12"/>
                  </a:lnTo>
                  <a:cubicBezTo>
                    <a:pt x="363" y="20"/>
                    <a:pt x="312" y="42"/>
                    <a:pt x="276" y="51"/>
                  </a:cubicBezTo>
                  <a:cubicBezTo>
                    <a:pt x="240" y="60"/>
                    <a:pt x="202" y="65"/>
                    <a:pt x="165" y="66"/>
                  </a:cubicBezTo>
                  <a:cubicBezTo>
                    <a:pt x="128" y="67"/>
                    <a:pt x="76" y="59"/>
                    <a:pt x="51" y="57"/>
                  </a:cubicBezTo>
                  <a:cubicBezTo>
                    <a:pt x="26" y="55"/>
                    <a:pt x="23" y="52"/>
                    <a:pt x="15" y="54"/>
                  </a:cubicBezTo>
                  <a:cubicBezTo>
                    <a:pt x="7" y="56"/>
                    <a:pt x="4" y="63"/>
                    <a:pt x="3" y="69"/>
                  </a:cubicBezTo>
                  <a:cubicBezTo>
                    <a:pt x="2" y="75"/>
                    <a:pt x="0" y="88"/>
                    <a:pt x="9" y="93"/>
                  </a:cubicBezTo>
                  <a:cubicBezTo>
                    <a:pt x="18" y="98"/>
                    <a:pt x="22" y="99"/>
                    <a:pt x="54" y="102"/>
                  </a:cubicBezTo>
                  <a:cubicBezTo>
                    <a:pt x="86" y="105"/>
                    <a:pt x="151" y="115"/>
                    <a:pt x="198" y="111"/>
                  </a:cubicBezTo>
                  <a:cubicBezTo>
                    <a:pt x="245" y="107"/>
                    <a:pt x="307" y="84"/>
                    <a:pt x="336" y="75"/>
                  </a:cubicBezTo>
                  <a:cubicBezTo>
                    <a:pt x="365" y="66"/>
                    <a:pt x="365" y="65"/>
                    <a:pt x="375" y="54"/>
                  </a:cubicBezTo>
                  <a:cubicBezTo>
                    <a:pt x="385" y="43"/>
                    <a:pt x="392" y="26"/>
                    <a:pt x="402" y="0"/>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27" name="Group 25"/>
          <p:cNvGrpSpPr>
            <a:grpSpLocks/>
          </p:cNvGrpSpPr>
          <p:nvPr/>
        </p:nvGrpSpPr>
        <p:grpSpPr bwMode="auto">
          <a:xfrm>
            <a:off x="20638" y="6161088"/>
            <a:ext cx="9169400" cy="138112"/>
            <a:chOff x="0" y="4032"/>
            <a:chExt cx="5776" cy="87"/>
          </a:xfrm>
        </p:grpSpPr>
        <p:sp>
          <p:nvSpPr>
            <p:cNvPr id="28" name="Freeform 26"/>
            <p:cNvSpPr>
              <a:spLocks/>
            </p:cNvSpPr>
            <p:nvPr userDrawn="1"/>
          </p:nvSpPr>
          <p:spPr bwMode="auto">
            <a:xfrm>
              <a:off x="4041" y="4047"/>
              <a:ext cx="1735" cy="72"/>
            </a:xfrm>
            <a:custGeom>
              <a:avLst/>
              <a:gdLst>
                <a:gd name="T0" fmla="*/ 165 w 1735"/>
                <a:gd name="T1" fmla="*/ 6 h 72"/>
                <a:gd name="T2" fmla="*/ 450 w 1735"/>
                <a:gd name="T3" fmla="*/ 3 h 72"/>
                <a:gd name="T4" fmla="*/ 714 w 1735"/>
                <a:gd name="T5" fmla="*/ 12 h 72"/>
                <a:gd name="T6" fmla="*/ 957 w 1735"/>
                <a:gd name="T7" fmla="*/ 24 h 72"/>
                <a:gd name="T8" fmla="*/ 1173 w 1735"/>
                <a:gd name="T9" fmla="*/ 24 h 72"/>
                <a:gd name="T10" fmla="*/ 1473 w 1735"/>
                <a:gd name="T11" fmla="*/ 15 h 72"/>
                <a:gd name="T12" fmla="*/ 1617 w 1735"/>
                <a:gd name="T13" fmla="*/ 0 h 72"/>
                <a:gd name="T14" fmla="*/ 1719 w 1735"/>
                <a:gd name="T15" fmla="*/ 15 h 72"/>
                <a:gd name="T16" fmla="*/ 1716 w 1735"/>
                <a:gd name="T17" fmla="*/ 66 h 72"/>
                <a:gd name="T18" fmla="*/ 1632 w 1735"/>
                <a:gd name="T19" fmla="*/ 51 h 72"/>
                <a:gd name="T20" fmla="*/ 1407 w 1735"/>
                <a:gd name="T21" fmla="*/ 51 h 72"/>
                <a:gd name="T22" fmla="*/ 1191 w 1735"/>
                <a:gd name="T23" fmla="*/ 48 h 72"/>
                <a:gd name="T24" fmla="*/ 870 w 1735"/>
                <a:gd name="T25" fmla="*/ 60 h 72"/>
                <a:gd name="T26" fmla="*/ 492 w 1735"/>
                <a:gd name="T27" fmla="*/ 48 h 72"/>
                <a:gd name="T28" fmla="*/ 291 w 1735"/>
                <a:gd name="T29" fmla="*/ 27 h 72"/>
                <a:gd name="T30" fmla="*/ 21 w 1735"/>
                <a:gd name="T31" fmla="*/ 36 h 72"/>
                <a:gd name="T32" fmla="*/ 165 w 1735"/>
                <a:gd name="T33" fmla="*/ 6 h 7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735" h="72">
                  <a:moveTo>
                    <a:pt x="165" y="6"/>
                  </a:moveTo>
                  <a:cubicBezTo>
                    <a:pt x="236" y="1"/>
                    <a:pt x="359" y="2"/>
                    <a:pt x="450" y="3"/>
                  </a:cubicBezTo>
                  <a:cubicBezTo>
                    <a:pt x="541" y="4"/>
                    <a:pt x="630" y="9"/>
                    <a:pt x="714" y="12"/>
                  </a:cubicBezTo>
                  <a:cubicBezTo>
                    <a:pt x="798" y="15"/>
                    <a:pt x="881" y="22"/>
                    <a:pt x="957" y="24"/>
                  </a:cubicBezTo>
                  <a:cubicBezTo>
                    <a:pt x="1033" y="26"/>
                    <a:pt x="1087" y="25"/>
                    <a:pt x="1173" y="24"/>
                  </a:cubicBezTo>
                  <a:cubicBezTo>
                    <a:pt x="1259" y="23"/>
                    <a:pt x="1399" y="19"/>
                    <a:pt x="1473" y="15"/>
                  </a:cubicBezTo>
                  <a:cubicBezTo>
                    <a:pt x="1547" y="11"/>
                    <a:pt x="1576" y="0"/>
                    <a:pt x="1617" y="0"/>
                  </a:cubicBezTo>
                  <a:cubicBezTo>
                    <a:pt x="1658" y="0"/>
                    <a:pt x="1703" y="4"/>
                    <a:pt x="1719" y="15"/>
                  </a:cubicBezTo>
                  <a:cubicBezTo>
                    <a:pt x="1735" y="26"/>
                    <a:pt x="1730" y="60"/>
                    <a:pt x="1716" y="66"/>
                  </a:cubicBezTo>
                  <a:cubicBezTo>
                    <a:pt x="1702" y="72"/>
                    <a:pt x="1683" y="53"/>
                    <a:pt x="1632" y="51"/>
                  </a:cubicBezTo>
                  <a:cubicBezTo>
                    <a:pt x="1581" y="49"/>
                    <a:pt x="1480" y="51"/>
                    <a:pt x="1407" y="51"/>
                  </a:cubicBezTo>
                  <a:cubicBezTo>
                    <a:pt x="1334" y="51"/>
                    <a:pt x="1280" y="47"/>
                    <a:pt x="1191" y="48"/>
                  </a:cubicBezTo>
                  <a:cubicBezTo>
                    <a:pt x="1102" y="49"/>
                    <a:pt x="986" y="60"/>
                    <a:pt x="870" y="60"/>
                  </a:cubicBezTo>
                  <a:cubicBezTo>
                    <a:pt x="754" y="60"/>
                    <a:pt x="588" y="53"/>
                    <a:pt x="492" y="48"/>
                  </a:cubicBezTo>
                  <a:cubicBezTo>
                    <a:pt x="396" y="43"/>
                    <a:pt x="369" y="29"/>
                    <a:pt x="291" y="27"/>
                  </a:cubicBezTo>
                  <a:cubicBezTo>
                    <a:pt x="213" y="25"/>
                    <a:pt x="42" y="39"/>
                    <a:pt x="21" y="36"/>
                  </a:cubicBezTo>
                  <a:cubicBezTo>
                    <a:pt x="0" y="33"/>
                    <a:pt x="94" y="11"/>
                    <a:pt x="165" y="6"/>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9" name="Freeform 27"/>
            <p:cNvSpPr>
              <a:spLocks/>
            </p:cNvSpPr>
            <p:nvPr userDrawn="1"/>
          </p:nvSpPr>
          <p:spPr bwMode="auto">
            <a:xfrm>
              <a:off x="1727" y="4038"/>
              <a:ext cx="2655" cy="60"/>
            </a:xfrm>
            <a:custGeom>
              <a:avLst/>
              <a:gdLst>
                <a:gd name="T0" fmla="*/ 2641 w 2655"/>
                <a:gd name="T1" fmla="*/ 6 h 60"/>
                <a:gd name="T2" fmla="*/ 2620 w 2655"/>
                <a:gd name="T3" fmla="*/ 30 h 60"/>
                <a:gd name="T4" fmla="*/ 2368 w 2655"/>
                <a:gd name="T5" fmla="*/ 45 h 60"/>
                <a:gd name="T6" fmla="*/ 2023 w 2655"/>
                <a:gd name="T7" fmla="*/ 60 h 60"/>
                <a:gd name="T8" fmla="*/ 1786 w 2655"/>
                <a:gd name="T9" fmla="*/ 48 h 60"/>
                <a:gd name="T10" fmla="*/ 1525 w 2655"/>
                <a:gd name="T11" fmla="*/ 36 h 60"/>
                <a:gd name="T12" fmla="*/ 1195 w 2655"/>
                <a:gd name="T13" fmla="*/ 45 h 60"/>
                <a:gd name="T14" fmla="*/ 817 w 2655"/>
                <a:gd name="T15" fmla="*/ 39 h 60"/>
                <a:gd name="T16" fmla="*/ 499 w 2655"/>
                <a:gd name="T17" fmla="*/ 27 h 60"/>
                <a:gd name="T18" fmla="*/ 136 w 2655"/>
                <a:gd name="T19" fmla="*/ 39 h 60"/>
                <a:gd name="T20" fmla="*/ 10 w 2655"/>
                <a:gd name="T21" fmla="*/ 33 h 60"/>
                <a:gd name="T22" fmla="*/ 76 w 2655"/>
                <a:gd name="T23" fmla="*/ 24 h 60"/>
                <a:gd name="T24" fmla="*/ 310 w 2655"/>
                <a:gd name="T25" fmla="*/ 18 h 60"/>
                <a:gd name="T26" fmla="*/ 544 w 2655"/>
                <a:gd name="T27" fmla="*/ 0 h 60"/>
                <a:gd name="T28" fmla="*/ 853 w 2655"/>
                <a:gd name="T29" fmla="*/ 21 h 60"/>
                <a:gd name="T30" fmla="*/ 1114 w 2655"/>
                <a:gd name="T31" fmla="*/ 21 h 60"/>
                <a:gd name="T32" fmla="*/ 1399 w 2655"/>
                <a:gd name="T33" fmla="*/ 3 h 60"/>
                <a:gd name="T34" fmla="*/ 1588 w 2655"/>
                <a:gd name="T35" fmla="*/ 9 h 60"/>
                <a:gd name="T36" fmla="*/ 1807 w 2655"/>
                <a:gd name="T37" fmla="*/ 21 h 60"/>
                <a:gd name="T38" fmla="*/ 2035 w 2655"/>
                <a:gd name="T39" fmla="*/ 12 h 60"/>
                <a:gd name="T40" fmla="*/ 2290 w 2655"/>
                <a:gd name="T41" fmla="*/ 18 h 60"/>
                <a:gd name="T42" fmla="*/ 2596 w 2655"/>
                <a:gd name="T43" fmla="*/ 3 h 60"/>
                <a:gd name="T44" fmla="*/ 2641 w 2655"/>
                <a:gd name="T45" fmla="*/ 6 h 6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655" h="60">
                  <a:moveTo>
                    <a:pt x="2641" y="6"/>
                  </a:moveTo>
                  <a:lnTo>
                    <a:pt x="2620" y="30"/>
                  </a:lnTo>
                  <a:cubicBezTo>
                    <a:pt x="2575" y="36"/>
                    <a:pt x="2467" y="40"/>
                    <a:pt x="2368" y="45"/>
                  </a:cubicBezTo>
                  <a:cubicBezTo>
                    <a:pt x="2269" y="50"/>
                    <a:pt x="2120" y="60"/>
                    <a:pt x="2023" y="60"/>
                  </a:cubicBezTo>
                  <a:cubicBezTo>
                    <a:pt x="1926" y="60"/>
                    <a:pt x="1869" y="52"/>
                    <a:pt x="1786" y="48"/>
                  </a:cubicBezTo>
                  <a:cubicBezTo>
                    <a:pt x="1703" y="44"/>
                    <a:pt x="1623" y="36"/>
                    <a:pt x="1525" y="36"/>
                  </a:cubicBezTo>
                  <a:cubicBezTo>
                    <a:pt x="1427" y="36"/>
                    <a:pt x="1313" y="44"/>
                    <a:pt x="1195" y="45"/>
                  </a:cubicBezTo>
                  <a:cubicBezTo>
                    <a:pt x="1077" y="46"/>
                    <a:pt x="933" y="42"/>
                    <a:pt x="817" y="39"/>
                  </a:cubicBezTo>
                  <a:cubicBezTo>
                    <a:pt x="701" y="36"/>
                    <a:pt x="612" y="27"/>
                    <a:pt x="499" y="27"/>
                  </a:cubicBezTo>
                  <a:cubicBezTo>
                    <a:pt x="386" y="27"/>
                    <a:pt x="217" y="38"/>
                    <a:pt x="136" y="39"/>
                  </a:cubicBezTo>
                  <a:cubicBezTo>
                    <a:pt x="55" y="40"/>
                    <a:pt x="20" y="36"/>
                    <a:pt x="10" y="33"/>
                  </a:cubicBezTo>
                  <a:cubicBezTo>
                    <a:pt x="0" y="30"/>
                    <a:pt x="26" y="27"/>
                    <a:pt x="76" y="24"/>
                  </a:cubicBezTo>
                  <a:cubicBezTo>
                    <a:pt x="126" y="21"/>
                    <a:pt x="232" y="22"/>
                    <a:pt x="310" y="18"/>
                  </a:cubicBezTo>
                  <a:cubicBezTo>
                    <a:pt x="388" y="14"/>
                    <a:pt x="454" y="0"/>
                    <a:pt x="544" y="0"/>
                  </a:cubicBezTo>
                  <a:cubicBezTo>
                    <a:pt x="634" y="0"/>
                    <a:pt x="758" y="18"/>
                    <a:pt x="853" y="21"/>
                  </a:cubicBezTo>
                  <a:cubicBezTo>
                    <a:pt x="948" y="24"/>
                    <a:pt x="1023" y="24"/>
                    <a:pt x="1114" y="21"/>
                  </a:cubicBezTo>
                  <a:cubicBezTo>
                    <a:pt x="1205" y="18"/>
                    <a:pt x="1320" y="5"/>
                    <a:pt x="1399" y="3"/>
                  </a:cubicBezTo>
                  <a:cubicBezTo>
                    <a:pt x="1478" y="1"/>
                    <a:pt x="1520" y="6"/>
                    <a:pt x="1588" y="9"/>
                  </a:cubicBezTo>
                  <a:cubicBezTo>
                    <a:pt x="1656" y="12"/>
                    <a:pt x="1733" y="21"/>
                    <a:pt x="1807" y="21"/>
                  </a:cubicBezTo>
                  <a:cubicBezTo>
                    <a:pt x="1881" y="21"/>
                    <a:pt x="1955" y="12"/>
                    <a:pt x="2035" y="12"/>
                  </a:cubicBezTo>
                  <a:cubicBezTo>
                    <a:pt x="2115" y="12"/>
                    <a:pt x="2197" y="19"/>
                    <a:pt x="2290" y="18"/>
                  </a:cubicBezTo>
                  <a:cubicBezTo>
                    <a:pt x="2383" y="17"/>
                    <a:pt x="2537" y="5"/>
                    <a:pt x="2596" y="3"/>
                  </a:cubicBezTo>
                  <a:cubicBezTo>
                    <a:pt x="2655" y="1"/>
                    <a:pt x="2651" y="3"/>
                    <a:pt x="2641" y="6"/>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30" name="Freeform 28"/>
            <p:cNvSpPr>
              <a:spLocks/>
            </p:cNvSpPr>
            <p:nvPr userDrawn="1"/>
          </p:nvSpPr>
          <p:spPr bwMode="auto">
            <a:xfrm>
              <a:off x="0" y="4032"/>
              <a:ext cx="2041" cy="62"/>
            </a:xfrm>
            <a:custGeom>
              <a:avLst/>
              <a:gdLst>
                <a:gd name="T0" fmla="*/ 1893 w 2041"/>
                <a:gd name="T1" fmla="*/ 39 h 62"/>
                <a:gd name="T2" fmla="*/ 1578 w 2041"/>
                <a:gd name="T3" fmla="*/ 45 h 62"/>
                <a:gd name="T4" fmla="*/ 1011 w 2041"/>
                <a:gd name="T5" fmla="*/ 60 h 62"/>
                <a:gd name="T6" fmla="*/ 438 w 2041"/>
                <a:gd name="T7" fmla="*/ 57 h 62"/>
                <a:gd name="T8" fmla="*/ 0 w 2041"/>
                <a:gd name="T9" fmla="*/ 36 h 62"/>
                <a:gd name="T10" fmla="*/ 0 w 2041"/>
                <a:gd name="T11" fmla="*/ 3 h 62"/>
                <a:gd name="T12" fmla="*/ 210 w 2041"/>
                <a:gd name="T13" fmla="*/ 18 h 62"/>
                <a:gd name="T14" fmla="*/ 474 w 2041"/>
                <a:gd name="T15" fmla="*/ 21 h 62"/>
                <a:gd name="T16" fmla="*/ 678 w 2041"/>
                <a:gd name="T17" fmla="*/ 9 h 62"/>
                <a:gd name="T18" fmla="*/ 897 w 2041"/>
                <a:gd name="T19" fmla="*/ 9 h 62"/>
                <a:gd name="T20" fmla="*/ 1167 w 2041"/>
                <a:gd name="T21" fmla="*/ 30 h 62"/>
                <a:gd name="T22" fmla="*/ 1500 w 2041"/>
                <a:gd name="T23" fmla="*/ 24 h 62"/>
                <a:gd name="T24" fmla="*/ 1758 w 2041"/>
                <a:gd name="T25" fmla="*/ 3 h 62"/>
                <a:gd name="T26" fmla="*/ 1938 w 2041"/>
                <a:gd name="T27" fmla="*/ 18 h 62"/>
                <a:gd name="T28" fmla="*/ 2034 w 2041"/>
                <a:gd name="T29" fmla="*/ 33 h 62"/>
                <a:gd name="T30" fmla="*/ 1893 w 2041"/>
                <a:gd name="T31" fmla="*/ 39 h 6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041" h="62">
                  <a:moveTo>
                    <a:pt x="1893" y="39"/>
                  </a:moveTo>
                  <a:cubicBezTo>
                    <a:pt x="1817" y="41"/>
                    <a:pt x="1725" y="42"/>
                    <a:pt x="1578" y="45"/>
                  </a:cubicBezTo>
                  <a:cubicBezTo>
                    <a:pt x="1431" y="48"/>
                    <a:pt x="1201" y="58"/>
                    <a:pt x="1011" y="60"/>
                  </a:cubicBezTo>
                  <a:cubicBezTo>
                    <a:pt x="821" y="62"/>
                    <a:pt x="606" y="61"/>
                    <a:pt x="438" y="57"/>
                  </a:cubicBezTo>
                  <a:cubicBezTo>
                    <a:pt x="270" y="53"/>
                    <a:pt x="73" y="45"/>
                    <a:pt x="0" y="36"/>
                  </a:cubicBezTo>
                  <a:lnTo>
                    <a:pt x="0" y="3"/>
                  </a:lnTo>
                  <a:cubicBezTo>
                    <a:pt x="35" y="0"/>
                    <a:pt x="131" y="15"/>
                    <a:pt x="210" y="18"/>
                  </a:cubicBezTo>
                  <a:cubicBezTo>
                    <a:pt x="289" y="21"/>
                    <a:pt x="396" y="22"/>
                    <a:pt x="474" y="21"/>
                  </a:cubicBezTo>
                  <a:cubicBezTo>
                    <a:pt x="552" y="20"/>
                    <a:pt x="608" y="11"/>
                    <a:pt x="678" y="9"/>
                  </a:cubicBezTo>
                  <a:cubicBezTo>
                    <a:pt x="748" y="7"/>
                    <a:pt x="816" y="6"/>
                    <a:pt x="897" y="9"/>
                  </a:cubicBezTo>
                  <a:cubicBezTo>
                    <a:pt x="978" y="12"/>
                    <a:pt x="1067" y="28"/>
                    <a:pt x="1167" y="30"/>
                  </a:cubicBezTo>
                  <a:cubicBezTo>
                    <a:pt x="1267" y="32"/>
                    <a:pt x="1402" y="28"/>
                    <a:pt x="1500" y="24"/>
                  </a:cubicBezTo>
                  <a:cubicBezTo>
                    <a:pt x="1598" y="20"/>
                    <a:pt x="1685" y="4"/>
                    <a:pt x="1758" y="3"/>
                  </a:cubicBezTo>
                  <a:cubicBezTo>
                    <a:pt x="1831" y="2"/>
                    <a:pt x="1892" y="13"/>
                    <a:pt x="1938" y="18"/>
                  </a:cubicBezTo>
                  <a:cubicBezTo>
                    <a:pt x="1984" y="23"/>
                    <a:pt x="2041" y="30"/>
                    <a:pt x="2034" y="33"/>
                  </a:cubicBezTo>
                  <a:cubicBezTo>
                    <a:pt x="2027" y="36"/>
                    <a:pt x="1969" y="37"/>
                    <a:pt x="1893" y="39"/>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sp>
        <p:nvSpPr>
          <p:cNvPr id="4125" name="Rectangle 29"/>
          <p:cNvSpPr>
            <a:spLocks noGrp="1" noChangeArrowheads="1"/>
          </p:cNvSpPr>
          <p:nvPr>
            <p:ph type="ctrTitle" sz="quarter"/>
          </p:nvPr>
        </p:nvSpPr>
        <p:spPr>
          <a:xfrm>
            <a:off x="685800" y="1868488"/>
            <a:ext cx="7772400" cy="1600200"/>
          </a:xfrm>
        </p:spPr>
        <p:txBody>
          <a:bodyPr anchorCtr="1"/>
          <a:lstStyle>
            <a:lvl1pPr>
              <a:defRPr/>
            </a:lvl1pPr>
          </a:lstStyle>
          <a:p>
            <a:r>
              <a:rPr lang="en-US"/>
              <a:t>Click to edit Master title style</a:t>
            </a:r>
          </a:p>
        </p:txBody>
      </p:sp>
      <p:sp>
        <p:nvSpPr>
          <p:cNvPr id="4126" name="Rectangle 30"/>
          <p:cNvSpPr>
            <a:spLocks noGrp="1" noChangeArrowheads="1"/>
          </p:cNvSpPr>
          <p:nvPr>
            <p:ph type="subTitle" sz="quarter" idx="1"/>
          </p:nvPr>
        </p:nvSpPr>
        <p:spPr>
          <a:xfrm>
            <a:off x="1273175" y="3729038"/>
            <a:ext cx="6400800" cy="1371600"/>
          </a:xfrm>
        </p:spPr>
        <p:txBody>
          <a:bodyPr anchorCtr="1"/>
          <a:lstStyle>
            <a:lvl1pPr marL="0" indent="0" algn="ctr">
              <a:buFontTx/>
              <a:buNone/>
              <a:defRPr/>
            </a:lvl1pPr>
          </a:lstStyle>
          <a:p>
            <a:r>
              <a:rPr lang="en-US"/>
              <a:t>Click to edit Master subtitle style</a:t>
            </a:r>
          </a:p>
        </p:txBody>
      </p:sp>
      <p:sp>
        <p:nvSpPr>
          <p:cNvPr id="31" name="Rectangle 31"/>
          <p:cNvSpPr>
            <a:spLocks noGrp="1" noChangeArrowheads="1"/>
          </p:cNvSpPr>
          <p:nvPr>
            <p:ph type="dt" sz="quarter" idx="10"/>
          </p:nvPr>
        </p:nvSpPr>
        <p:spPr>
          <a:xfrm>
            <a:off x="685800" y="6348413"/>
            <a:ext cx="1905000" cy="457200"/>
          </a:xfrm>
        </p:spPr>
        <p:txBody>
          <a:bodyPr/>
          <a:lstStyle>
            <a:lvl1pPr>
              <a:defRPr/>
            </a:lvl1pPr>
          </a:lstStyle>
          <a:p>
            <a:pPr>
              <a:defRPr/>
            </a:pPr>
            <a:endParaRPr lang="en-US"/>
          </a:p>
        </p:txBody>
      </p:sp>
      <p:sp>
        <p:nvSpPr>
          <p:cNvPr id="32" name="Rectangle 32"/>
          <p:cNvSpPr>
            <a:spLocks noGrp="1" noChangeArrowheads="1"/>
          </p:cNvSpPr>
          <p:nvPr>
            <p:ph type="ftr" sz="quarter" idx="11"/>
          </p:nvPr>
        </p:nvSpPr>
        <p:spPr>
          <a:xfrm>
            <a:off x="3124200" y="6348413"/>
            <a:ext cx="2895600" cy="457200"/>
          </a:xfrm>
        </p:spPr>
        <p:txBody>
          <a:bodyPr/>
          <a:lstStyle>
            <a:lvl1pPr>
              <a:defRPr/>
            </a:lvl1pPr>
          </a:lstStyle>
          <a:p>
            <a:pPr>
              <a:defRPr/>
            </a:pPr>
            <a:endParaRPr lang="en-US"/>
          </a:p>
        </p:txBody>
      </p:sp>
      <p:sp>
        <p:nvSpPr>
          <p:cNvPr id="33" name="Rectangle 33"/>
          <p:cNvSpPr>
            <a:spLocks noGrp="1" noChangeArrowheads="1"/>
          </p:cNvSpPr>
          <p:nvPr>
            <p:ph type="sldNum" sz="quarter" idx="12"/>
          </p:nvPr>
        </p:nvSpPr>
        <p:spPr>
          <a:xfrm>
            <a:off x="6553200" y="6348413"/>
            <a:ext cx="1905000" cy="457200"/>
          </a:xfrm>
        </p:spPr>
        <p:txBody>
          <a:bodyPr/>
          <a:lstStyle>
            <a:lvl1pPr>
              <a:defRPr/>
            </a:lvl1pPr>
          </a:lstStyle>
          <a:p>
            <a:pPr>
              <a:defRPr/>
            </a:pPr>
            <a:fld id="{62699E2E-F436-4690-9006-56A3BD31A3B3}" type="slidenum">
              <a:rPr lang="en-US"/>
              <a:pPr>
                <a:defRPr/>
              </a:pPr>
              <a:t>‹#›</a:t>
            </a:fld>
            <a:endParaRPr lang="en-US"/>
          </a:p>
        </p:txBody>
      </p:sp>
    </p:spTree>
    <p:extLst>
      <p:ext uri="{BB962C8B-B14F-4D97-AF65-F5344CB8AC3E}">
        <p14:creationId xmlns:p14="http://schemas.microsoft.com/office/powerpoint/2010/main" val="760386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C3E2B38E-5CF1-4CDA-93BF-4A6312437528}" type="slidenum">
              <a:rPr lang="en-US"/>
              <a:pPr>
                <a:defRPr/>
              </a:pPr>
              <a:t>‹#›</a:t>
            </a:fld>
            <a:endParaRPr lang="en-US"/>
          </a:p>
        </p:txBody>
      </p:sp>
    </p:spTree>
    <p:extLst>
      <p:ext uri="{BB962C8B-B14F-4D97-AF65-F5344CB8AC3E}">
        <p14:creationId xmlns:p14="http://schemas.microsoft.com/office/powerpoint/2010/main" val="3335504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768350"/>
            <a:ext cx="1943100" cy="53276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768350"/>
            <a:ext cx="5676900" cy="53276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97457A24-4FEB-4ADC-86C9-FD8F40EF552F}" type="slidenum">
              <a:rPr lang="en-US"/>
              <a:pPr>
                <a:defRPr/>
              </a:pPr>
              <a:t>‹#›</a:t>
            </a:fld>
            <a:endParaRPr lang="en-US"/>
          </a:p>
        </p:txBody>
      </p:sp>
    </p:spTree>
    <p:extLst>
      <p:ext uri="{BB962C8B-B14F-4D97-AF65-F5344CB8AC3E}">
        <p14:creationId xmlns:p14="http://schemas.microsoft.com/office/powerpoint/2010/main" val="38160289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838200"/>
          </a:xfrm>
        </p:spPr>
        <p:txBody>
          <a:bodyPr/>
          <a:lstStyle/>
          <a:p>
            <a:r>
              <a:rPr lang="en-US"/>
              <a:t>Click to edit Master title style</a:t>
            </a:r>
          </a:p>
        </p:txBody>
      </p:sp>
      <p:sp>
        <p:nvSpPr>
          <p:cNvPr id="3" name="Table Placeholder 2"/>
          <p:cNvSpPr>
            <a:spLocks noGrp="1"/>
          </p:cNvSpPr>
          <p:nvPr>
            <p:ph type="tbl" idx="1"/>
          </p:nvPr>
        </p:nvSpPr>
        <p:spPr>
          <a:xfrm>
            <a:off x="685800" y="1295400"/>
            <a:ext cx="7772400" cy="4800600"/>
          </a:xfrm>
        </p:spPr>
        <p:txBody>
          <a:bodyPr/>
          <a:lstStyle/>
          <a:p>
            <a:endParaRPr lang="en-US"/>
          </a:p>
        </p:txBody>
      </p:sp>
      <p:sp>
        <p:nvSpPr>
          <p:cNvPr id="4" name="Date Placeholder 3"/>
          <p:cNvSpPr>
            <a:spLocks noGrp="1"/>
          </p:cNvSpPr>
          <p:nvPr>
            <p:ph type="dt" sz="half" idx="10"/>
          </p:nvPr>
        </p:nvSpPr>
        <p:spPr>
          <a:xfrm>
            <a:off x="665163" y="6367463"/>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103563" y="6367463"/>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532563" y="6367463"/>
            <a:ext cx="1905000" cy="457200"/>
          </a:xfrm>
        </p:spPr>
        <p:txBody>
          <a:bodyPr/>
          <a:lstStyle>
            <a:lvl1pPr>
              <a:defRPr/>
            </a:lvl1pPr>
          </a:lstStyle>
          <a:p>
            <a:fld id="{4A72159D-F460-43D5-9EE3-D089F39EA33E}" type="slidenum">
              <a:rPr lang="en-US"/>
              <a:pPr/>
              <a:t>‹#›</a:t>
            </a:fld>
            <a:endParaRPr lang="en-US"/>
          </a:p>
        </p:txBody>
      </p:sp>
    </p:spTree>
    <p:extLst>
      <p:ext uri="{BB962C8B-B14F-4D97-AF65-F5344CB8AC3E}">
        <p14:creationId xmlns:p14="http://schemas.microsoft.com/office/powerpoint/2010/main" val="3181625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BA16F3D1-DC23-4CF0-8CBD-AFED6E19E9CD}" type="slidenum">
              <a:rPr lang="en-US"/>
              <a:pPr>
                <a:defRPr/>
              </a:pPr>
              <a:t>‹#›</a:t>
            </a:fld>
            <a:endParaRPr lang="en-US"/>
          </a:p>
        </p:txBody>
      </p:sp>
    </p:spTree>
    <p:extLst>
      <p:ext uri="{BB962C8B-B14F-4D97-AF65-F5344CB8AC3E}">
        <p14:creationId xmlns:p14="http://schemas.microsoft.com/office/powerpoint/2010/main" val="2230898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471680CA-E1B4-448E-AA3D-CE6CF706B5CA}" type="slidenum">
              <a:rPr lang="en-US"/>
              <a:pPr>
                <a:defRPr/>
              </a:pPr>
              <a:t>‹#›</a:t>
            </a:fld>
            <a:endParaRPr lang="en-US"/>
          </a:p>
        </p:txBody>
      </p:sp>
    </p:spTree>
    <p:extLst>
      <p:ext uri="{BB962C8B-B14F-4D97-AF65-F5344CB8AC3E}">
        <p14:creationId xmlns:p14="http://schemas.microsoft.com/office/powerpoint/2010/main" val="1271272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1"/>
          <p:cNvSpPr>
            <a:spLocks noGrp="1" noChangeArrowheads="1"/>
          </p:cNvSpPr>
          <p:nvPr>
            <p:ph type="dt" sz="half" idx="10"/>
          </p:nvPr>
        </p:nvSpPr>
        <p:spPr>
          <a:ln/>
        </p:spPr>
        <p:txBody>
          <a:bodyPr/>
          <a:lstStyle>
            <a:lvl1pPr>
              <a:defRPr/>
            </a:lvl1pPr>
          </a:lstStyle>
          <a:p>
            <a:pPr>
              <a:defRPr/>
            </a:pPr>
            <a:endParaRPr lang="en-US"/>
          </a:p>
        </p:txBody>
      </p:sp>
      <p:sp>
        <p:nvSpPr>
          <p:cNvPr id="6" name="Rectangle 32"/>
          <p:cNvSpPr>
            <a:spLocks noGrp="1" noChangeArrowheads="1"/>
          </p:cNvSpPr>
          <p:nvPr>
            <p:ph type="ftr" sz="quarter" idx="11"/>
          </p:nvPr>
        </p:nvSpPr>
        <p:spPr>
          <a:ln/>
        </p:spPr>
        <p:txBody>
          <a:bodyPr/>
          <a:lstStyle>
            <a:lvl1pPr>
              <a:defRPr/>
            </a:lvl1pPr>
          </a:lstStyle>
          <a:p>
            <a:pPr>
              <a:defRPr/>
            </a:pPr>
            <a:endParaRPr lang="en-US"/>
          </a:p>
        </p:txBody>
      </p:sp>
      <p:sp>
        <p:nvSpPr>
          <p:cNvPr id="7" name="Rectangle 33"/>
          <p:cNvSpPr>
            <a:spLocks noGrp="1" noChangeArrowheads="1"/>
          </p:cNvSpPr>
          <p:nvPr>
            <p:ph type="sldNum" sz="quarter" idx="12"/>
          </p:nvPr>
        </p:nvSpPr>
        <p:spPr>
          <a:ln/>
        </p:spPr>
        <p:txBody>
          <a:bodyPr/>
          <a:lstStyle>
            <a:lvl1pPr>
              <a:defRPr/>
            </a:lvl1pPr>
          </a:lstStyle>
          <a:p>
            <a:pPr>
              <a:defRPr/>
            </a:pPr>
            <a:fld id="{11498E23-4CE7-4694-9F54-C7DEAC01A45B}" type="slidenum">
              <a:rPr lang="en-US"/>
              <a:pPr>
                <a:defRPr/>
              </a:pPr>
              <a:t>‹#›</a:t>
            </a:fld>
            <a:endParaRPr lang="en-US"/>
          </a:p>
        </p:txBody>
      </p:sp>
    </p:spTree>
    <p:extLst>
      <p:ext uri="{BB962C8B-B14F-4D97-AF65-F5344CB8AC3E}">
        <p14:creationId xmlns:p14="http://schemas.microsoft.com/office/powerpoint/2010/main" val="1819454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1"/>
          <p:cNvSpPr>
            <a:spLocks noGrp="1" noChangeArrowheads="1"/>
          </p:cNvSpPr>
          <p:nvPr>
            <p:ph type="dt" sz="half" idx="10"/>
          </p:nvPr>
        </p:nvSpPr>
        <p:spPr>
          <a:ln/>
        </p:spPr>
        <p:txBody>
          <a:bodyPr/>
          <a:lstStyle>
            <a:lvl1pPr>
              <a:defRPr/>
            </a:lvl1pPr>
          </a:lstStyle>
          <a:p>
            <a:pPr>
              <a:defRPr/>
            </a:pPr>
            <a:endParaRPr lang="en-US"/>
          </a:p>
        </p:txBody>
      </p:sp>
      <p:sp>
        <p:nvSpPr>
          <p:cNvPr id="8" name="Rectangle 32"/>
          <p:cNvSpPr>
            <a:spLocks noGrp="1" noChangeArrowheads="1"/>
          </p:cNvSpPr>
          <p:nvPr>
            <p:ph type="ftr" sz="quarter" idx="11"/>
          </p:nvPr>
        </p:nvSpPr>
        <p:spPr>
          <a:ln/>
        </p:spPr>
        <p:txBody>
          <a:bodyPr/>
          <a:lstStyle>
            <a:lvl1pPr>
              <a:defRPr/>
            </a:lvl1pPr>
          </a:lstStyle>
          <a:p>
            <a:pPr>
              <a:defRPr/>
            </a:pPr>
            <a:endParaRPr lang="en-US"/>
          </a:p>
        </p:txBody>
      </p:sp>
      <p:sp>
        <p:nvSpPr>
          <p:cNvPr id="9" name="Rectangle 33"/>
          <p:cNvSpPr>
            <a:spLocks noGrp="1" noChangeArrowheads="1"/>
          </p:cNvSpPr>
          <p:nvPr>
            <p:ph type="sldNum" sz="quarter" idx="12"/>
          </p:nvPr>
        </p:nvSpPr>
        <p:spPr>
          <a:ln/>
        </p:spPr>
        <p:txBody>
          <a:bodyPr/>
          <a:lstStyle>
            <a:lvl1pPr>
              <a:defRPr/>
            </a:lvl1pPr>
          </a:lstStyle>
          <a:p>
            <a:pPr>
              <a:defRPr/>
            </a:pPr>
            <a:fld id="{54ABC568-6C0E-424A-951F-896FAD63D5DD}" type="slidenum">
              <a:rPr lang="en-US"/>
              <a:pPr>
                <a:defRPr/>
              </a:pPr>
              <a:t>‹#›</a:t>
            </a:fld>
            <a:endParaRPr lang="en-US"/>
          </a:p>
        </p:txBody>
      </p:sp>
    </p:spTree>
    <p:extLst>
      <p:ext uri="{BB962C8B-B14F-4D97-AF65-F5344CB8AC3E}">
        <p14:creationId xmlns:p14="http://schemas.microsoft.com/office/powerpoint/2010/main" val="464296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1"/>
          <p:cNvSpPr>
            <a:spLocks noGrp="1" noChangeArrowheads="1"/>
          </p:cNvSpPr>
          <p:nvPr>
            <p:ph type="dt" sz="half" idx="10"/>
          </p:nvPr>
        </p:nvSpPr>
        <p:spPr>
          <a:ln/>
        </p:spPr>
        <p:txBody>
          <a:bodyPr/>
          <a:lstStyle>
            <a:lvl1pPr>
              <a:defRPr/>
            </a:lvl1pPr>
          </a:lstStyle>
          <a:p>
            <a:pPr>
              <a:defRPr/>
            </a:pPr>
            <a:endParaRPr lang="en-US"/>
          </a:p>
        </p:txBody>
      </p:sp>
      <p:sp>
        <p:nvSpPr>
          <p:cNvPr id="4" name="Rectangle 32"/>
          <p:cNvSpPr>
            <a:spLocks noGrp="1" noChangeArrowheads="1"/>
          </p:cNvSpPr>
          <p:nvPr>
            <p:ph type="ftr" sz="quarter" idx="11"/>
          </p:nvPr>
        </p:nvSpPr>
        <p:spPr>
          <a:ln/>
        </p:spPr>
        <p:txBody>
          <a:bodyPr/>
          <a:lstStyle>
            <a:lvl1pPr>
              <a:defRPr/>
            </a:lvl1pPr>
          </a:lstStyle>
          <a:p>
            <a:pPr>
              <a:defRPr/>
            </a:pPr>
            <a:endParaRPr lang="en-US"/>
          </a:p>
        </p:txBody>
      </p:sp>
      <p:sp>
        <p:nvSpPr>
          <p:cNvPr id="5" name="Rectangle 33"/>
          <p:cNvSpPr>
            <a:spLocks noGrp="1" noChangeArrowheads="1"/>
          </p:cNvSpPr>
          <p:nvPr>
            <p:ph type="sldNum" sz="quarter" idx="12"/>
          </p:nvPr>
        </p:nvSpPr>
        <p:spPr>
          <a:ln/>
        </p:spPr>
        <p:txBody>
          <a:bodyPr/>
          <a:lstStyle>
            <a:lvl1pPr>
              <a:defRPr/>
            </a:lvl1pPr>
          </a:lstStyle>
          <a:p>
            <a:pPr>
              <a:defRPr/>
            </a:pPr>
            <a:fld id="{BB2ADDFC-1346-40BA-96EB-9F9641818BE4}" type="slidenum">
              <a:rPr lang="en-US"/>
              <a:pPr>
                <a:defRPr/>
              </a:pPr>
              <a:t>‹#›</a:t>
            </a:fld>
            <a:endParaRPr lang="en-US"/>
          </a:p>
        </p:txBody>
      </p:sp>
    </p:spTree>
    <p:extLst>
      <p:ext uri="{BB962C8B-B14F-4D97-AF65-F5344CB8AC3E}">
        <p14:creationId xmlns:p14="http://schemas.microsoft.com/office/powerpoint/2010/main" val="1560572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1"/>
          <p:cNvSpPr>
            <a:spLocks noGrp="1" noChangeArrowheads="1"/>
          </p:cNvSpPr>
          <p:nvPr>
            <p:ph type="dt" sz="half" idx="10"/>
          </p:nvPr>
        </p:nvSpPr>
        <p:spPr>
          <a:ln/>
        </p:spPr>
        <p:txBody>
          <a:bodyPr/>
          <a:lstStyle>
            <a:lvl1pPr>
              <a:defRPr/>
            </a:lvl1pPr>
          </a:lstStyle>
          <a:p>
            <a:pPr>
              <a:defRPr/>
            </a:pPr>
            <a:endParaRPr lang="en-US"/>
          </a:p>
        </p:txBody>
      </p:sp>
      <p:sp>
        <p:nvSpPr>
          <p:cNvPr id="3" name="Rectangle 32"/>
          <p:cNvSpPr>
            <a:spLocks noGrp="1" noChangeArrowheads="1"/>
          </p:cNvSpPr>
          <p:nvPr>
            <p:ph type="ftr" sz="quarter" idx="11"/>
          </p:nvPr>
        </p:nvSpPr>
        <p:spPr>
          <a:ln/>
        </p:spPr>
        <p:txBody>
          <a:bodyPr/>
          <a:lstStyle>
            <a:lvl1pPr>
              <a:defRPr/>
            </a:lvl1pPr>
          </a:lstStyle>
          <a:p>
            <a:pPr>
              <a:defRPr/>
            </a:pPr>
            <a:endParaRPr lang="en-US"/>
          </a:p>
        </p:txBody>
      </p:sp>
      <p:sp>
        <p:nvSpPr>
          <p:cNvPr id="4" name="Rectangle 33"/>
          <p:cNvSpPr>
            <a:spLocks noGrp="1" noChangeArrowheads="1"/>
          </p:cNvSpPr>
          <p:nvPr>
            <p:ph type="sldNum" sz="quarter" idx="12"/>
          </p:nvPr>
        </p:nvSpPr>
        <p:spPr>
          <a:ln/>
        </p:spPr>
        <p:txBody>
          <a:bodyPr/>
          <a:lstStyle>
            <a:lvl1pPr>
              <a:defRPr/>
            </a:lvl1pPr>
          </a:lstStyle>
          <a:p>
            <a:pPr>
              <a:defRPr/>
            </a:pPr>
            <a:fld id="{3E2C7872-930F-4951-B0A8-427C199803C3}" type="slidenum">
              <a:rPr lang="en-US"/>
              <a:pPr>
                <a:defRPr/>
              </a:pPr>
              <a:t>‹#›</a:t>
            </a:fld>
            <a:endParaRPr lang="en-US"/>
          </a:p>
        </p:txBody>
      </p:sp>
    </p:spTree>
    <p:extLst>
      <p:ext uri="{BB962C8B-B14F-4D97-AF65-F5344CB8AC3E}">
        <p14:creationId xmlns:p14="http://schemas.microsoft.com/office/powerpoint/2010/main" val="2477439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1"/>
          <p:cNvSpPr>
            <a:spLocks noGrp="1" noChangeArrowheads="1"/>
          </p:cNvSpPr>
          <p:nvPr>
            <p:ph type="dt" sz="half" idx="10"/>
          </p:nvPr>
        </p:nvSpPr>
        <p:spPr>
          <a:ln/>
        </p:spPr>
        <p:txBody>
          <a:bodyPr/>
          <a:lstStyle>
            <a:lvl1pPr>
              <a:defRPr/>
            </a:lvl1pPr>
          </a:lstStyle>
          <a:p>
            <a:pPr>
              <a:defRPr/>
            </a:pPr>
            <a:endParaRPr lang="en-US"/>
          </a:p>
        </p:txBody>
      </p:sp>
      <p:sp>
        <p:nvSpPr>
          <p:cNvPr id="6" name="Rectangle 32"/>
          <p:cNvSpPr>
            <a:spLocks noGrp="1" noChangeArrowheads="1"/>
          </p:cNvSpPr>
          <p:nvPr>
            <p:ph type="ftr" sz="quarter" idx="11"/>
          </p:nvPr>
        </p:nvSpPr>
        <p:spPr>
          <a:ln/>
        </p:spPr>
        <p:txBody>
          <a:bodyPr/>
          <a:lstStyle>
            <a:lvl1pPr>
              <a:defRPr/>
            </a:lvl1pPr>
          </a:lstStyle>
          <a:p>
            <a:pPr>
              <a:defRPr/>
            </a:pPr>
            <a:endParaRPr lang="en-US"/>
          </a:p>
        </p:txBody>
      </p:sp>
      <p:sp>
        <p:nvSpPr>
          <p:cNvPr id="7" name="Rectangle 33"/>
          <p:cNvSpPr>
            <a:spLocks noGrp="1" noChangeArrowheads="1"/>
          </p:cNvSpPr>
          <p:nvPr>
            <p:ph type="sldNum" sz="quarter" idx="12"/>
          </p:nvPr>
        </p:nvSpPr>
        <p:spPr>
          <a:ln/>
        </p:spPr>
        <p:txBody>
          <a:bodyPr/>
          <a:lstStyle>
            <a:lvl1pPr>
              <a:defRPr/>
            </a:lvl1pPr>
          </a:lstStyle>
          <a:p>
            <a:pPr>
              <a:defRPr/>
            </a:pPr>
            <a:fld id="{25F56C1B-F5F1-4D29-95F4-88DED02C3515}" type="slidenum">
              <a:rPr lang="en-US"/>
              <a:pPr>
                <a:defRPr/>
              </a:pPr>
              <a:t>‹#›</a:t>
            </a:fld>
            <a:endParaRPr lang="en-US"/>
          </a:p>
        </p:txBody>
      </p:sp>
    </p:spTree>
    <p:extLst>
      <p:ext uri="{BB962C8B-B14F-4D97-AF65-F5344CB8AC3E}">
        <p14:creationId xmlns:p14="http://schemas.microsoft.com/office/powerpoint/2010/main" val="331451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1"/>
          <p:cNvSpPr>
            <a:spLocks noGrp="1" noChangeArrowheads="1"/>
          </p:cNvSpPr>
          <p:nvPr>
            <p:ph type="dt" sz="half" idx="10"/>
          </p:nvPr>
        </p:nvSpPr>
        <p:spPr>
          <a:ln/>
        </p:spPr>
        <p:txBody>
          <a:bodyPr/>
          <a:lstStyle>
            <a:lvl1pPr>
              <a:defRPr/>
            </a:lvl1pPr>
          </a:lstStyle>
          <a:p>
            <a:pPr>
              <a:defRPr/>
            </a:pPr>
            <a:endParaRPr lang="en-US"/>
          </a:p>
        </p:txBody>
      </p:sp>
      <p:sp>
        <p:nvSpPr>
          <p:cNvPr id="6" name="Rectangle 32"/>
          <p:cNvSpPr>
            <a:spLocks noGrp="1" noChangeArrowheads="1"/>
          </p:cNvSpPr>
          <p:nvPr>
            <p:ph type="ftr" sz="quarter" idx="11"/>
          </p:nvPr>
        </p:nvSpPr>
        <p:spPr>
          <a:ln/>
        </p:spPr>
        <p:txBody>
          <a:bodyPr/>
          <a:lstStyle>
            <a:lvl1pPr>
              <a:defRPr/>
            </a:lvl1pPr>
          </a:lstStyle>
          <a:p>
            <a:pPr>
              <a:defRPr/>
            </a:pPr>
            <a:endParaRPr lang="en-US"/>
          </a:p>
        </p:txBody>
      </p:sp>
      <p:sp>
        <p:nvSpPr>
          <p:cNvPr id="7" name="Rectangle 33"/>
          <p:cNvSpPr>
            <a:spLocks noGrp="1" noChangeArrowheads="1"/>
          </p:cNvSpPr>
          <p:nvPr>
            <p:ph type="sldNum" sz="quarter" idx="12"/>
          </p:nvPr>
        </p:nvSpPr>
        <p:spPr>
          <a:ln/>
        </p:spPr>
        <p:txBody>
          <a:bodyPr/>
          <a:lstStyle>
            <a:lvl1pPr>
              <a:defRPr/>
            </a:lvl1pPr>
          </a:lstStyle>
          <a:p>
            <a:pPr>
              <a:defRPr/>
            </a:pPr>
            <a:fld id="{EA77E8B4-54B9-402D-A092-1D1A43EED256}" type="slidenum">
              <a:rPr lang="en-US"/>
              <a:pPr>
                <a:defRPr/>
              </a:pPr>
              <a:t>‹#›</a:t>
            </a:fld>
            <a:endParaRPr lang="en-US"/>
          </a:p>
        </p:txBody>
      </p:sp>
    </p:spTree>
    <p:extLst>
      <p:ext uri="{BB962C8B-B14F-4D97-AF65-F5344CB8AC3E}">
        <p14:creationId xmlns:p14="http://schemas.microsoft.com/office/powerpoint/2010/main" val="3038436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image" Target="../media/image6.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tile tx="0" ty="0" sx="100000" sy="100000" flip="none" algn="tl"/>
        </a:blip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56700" cy="757238"/>
            <a:chOff x="0" y="0"/>
            <a:chExt cx="5768" cy="477"/>
          </a:xfrm>
        </p:grpSpPr>
        <p:sp>
          <p:nvSpPr>
            <p:cNvPr id="1036" name="Freeform 3"/>
            <p:cNvSpPr>
              <a:spLocks/>
            </p:cNvSpPr>
            <p:nvPr userDrawn="1"/>
          </p:nvSpPr>
          <p:spPr bwMode="auto">
            <a:xfrm>
              <a:off x="5" y="0"/>
              <a:ext cx="5763" cy="477"/>
            </a:xfrm>
            <a:custGeom>
              <a:avLst/>
              <a:gdLst>
                <a:gd name="T0" fmla="*/ 0 w 5763"/>
                <a:gd name="T1" fmla="*/ 450 h 477"/>
                <a:gd name="T2" fmla="*/ 3 w 5763"/>
                <a:gd name="T3" fmla="*/ 0 h 477"/>
                <a:gd name="T4" fmla="*/ 5763 w 5763"/>
                <a:gd name="T5" fmla="*/ 0 h 477"/>
                <a:gd name="T6" fmla="*/ 5763 w 5763"/>
                <a:gd name="T7" fmla="*/ 465 h 477"/>
                <a:gd name="T8" fmla="*/ 4821 w 5763"/>
                <a:gd name="T9" fmla="*/ 477 h 477"/>
                <a:gd name="T10" fmla="*/ 4326 w 5763"/>
                <a:gd name="T11" fmla="*/ 447 h 477"/>
                <a:gd name="T12" fmla="*/ 3783 w 5763"/>
                <a:gd name="T13" fmla="*/ 465 h 477"/>
                <a:gd name="T14" fmla="*/ 3417 w 5763"/>
                <a:gd name="T15" fmla="*/ 456 h 477"/>
                <a:gd name="T16" fmla="*/ 2973 w 5763"/>
                <a:gd name="T17" fmla="*/ 459 h 477"/>
                <a:gd name="T18" fmla="*/ 2451 w 5763"/>
                <a:gd name="T19" fmla="*/ 453 h 477"/>
                <a:gd name="T20" fmla="*/ 2289 w 5763"/>
                <a:gd name="T21" fmla="*/ 441 h 477"/>
                <a:gd name="T22" fmla="*/ 2010 w 5763"/>
                <a:gd name="T23" fmla="*/ 453 h 477"/>
                <a:gd name="T24" fmla="*/ 1827 w 5763"/>
                <a:gd name="T25" fmla="*/ 450 h 477"/>
                <a:gd name="T26" fmla="*/ 1215 w 5763"/>
                <a:gd name="T27" fmla="*/ 465 h 477"/>
                <a:gd name="T28" fmla="*/ 660 w 5763"/>
                <a:gd name="T29" fmla="*/ 456 h 477"/>
                <a:gd name="T30" fmla="*/ 0 w 5763"/>
                <a:gd name="T31" fmla="*/ 450 h 47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763" h="477">
                  <a:moveTo>
                    <a:pt x="0" y="450"/>
                  </a:moveTo>
                  <a:lnTo>
                    <a:pt x="3" y="0"/>
                  </a:lnTo>
                  <a:lnTo>
                    <a:pt x="5763" y="0"/>
                  </a:lnTo>
                  <a:lnTo>
                    <a:pt x="5763" y="465"/>
                  </a:lnTo>
                  <a:lnTo>
                    <a:pt x="4821" y="477"/>
                  </a:lnTo>
                  <a:lnTo>
                    <a:pt x="4326" y="447"/>
                  </a:lnTo>
                  <a:lnTo>
                    <a:pt x="3783" y="465"/>
                  </a:lnTo>
                  <a:lnTo>
                    <a:pt x="3417" y="456"/>
                  </a:lnTo>
                  <a:lnTo>
                    <a:pt x="2973" y="459"/>
                  </a:lnTo>
                  <a:lnTo>
                    <a:pt x="2451" y="453"/>
                  </a:lnTo>
                  <a:lnTo>
                    <a:pt x="2289" y="441"/>
                  </a:lnTo>
                  <a:lnTo>
                    <a:pt x="2010" y="453"/>
                  </a:lnTo>
                  <a:lnTo>
                    <a:pt x="1827" y="450"/>
                  </a:lnTo>
                  <a:lnTo>
                    <a:pt x="1215" y="465"/>
                  </a:lnTo>
                  <a:lnTo>
                    <a:pt x="660" y="456"/>
                  </a:lnTo>
                  <a:lnTo>
                    <a:pt x="0" y="450"/>
                  </a:lnTo>
                  <a:close/>
                </a:path>
              </a:pathLst>
            </a:custGeom>
            <a:solidFill>
              <a:schemeClr val="accent2">
                <a:alpha val="50195"/>
              </a:schemeClr>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nchor="ctr"/>
            <a:lstStyle/>
            <a:p>
              <a:endParaRPr lang="en-US"/>
            </a:p>
          </p:txBody>
        </p:sp>
        <p:sp>
          <p:nvSpPr>
            <p:cNvPr id="1037" name="Freeform 4"/>
            <p:cNvSpPr>
              <a:spLocks/>
            </p:cNvSpPr>
            <p:nvPr userDrawn="1"/>
          </p:nvSpPr>
          <p:spPr bwMode="auto">
            <a:xfrm>
              <a:off x="0" y="98"/>
              <a:ext cx="256" cy="253"/>
            </a:xfrm>
            <a:custGeom>
              <a:avLst/>
              <a:gdLst>
                <a:gd name="T0" fmla="*/ 8 w 256"/>
                <a:gd name="T1" fmla="*/ 190 h 253"/>
                <a:gd name="T2" fmla="*/ 71 w 256"/>
                <a:gd name="T3" fmla="*/ 115 h 253"/>
                <a:gd name="T4" fmla="*/ 203 w 256"/>
                <a:gd name="T5" fmla="*/ 16 h 253"/>
                <a:gd name="T6" fmla="*/ 251 w 256"/>
                <a:gd name="T7" fmla="*/ 19 h 253"/>
                <a:gd name="T8" fmla="*/ 236 w 256"/>
                <a:gd name="T9" fmla="*/ 46 h 253"/>
                <a:gd name="T10" fmla="*/ 176 w 256"/>
                <a:gd name="T11" fmla="*/ 82 h 253"/>
                <a:gd name="T12" fmla="*/ 92 w 256"/>
                <a:gd name="T13" fmla="*/ 154 h 253"/>
                <a:gd name="T14" fmla="*/ 23 w 256"/>
                <a:gd name="T15" fmla="*/ 247 h 253"/>
                <a:gd name="T16" fmla="*/ 8 w 256"/>
                <a:gd name="T17" fmla="*/ 190 h 2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56" h="253">
                  <a:moveTo>
                    <a:pt x="8" y="190"/>
                  </a:moveTo>
                  <a:cubicBezTo>
                    <a:pt x="16" y="168"/>
                    <a:pt x="38" y="144"/>
                    <a:pt x="71" y="115"/>
                  </a:cubicBezTo>
                  <a:cubicBezTo>
                    <a:pt x="104" y="86"/>
                    <a:pt x="173" y="32"/>
                    <a:pt x="203" y="16"/>
                  </a:cubicBezTo>
                  <a:cubicBezTo>
                    <a:pt x="233" y="0"/>
                    <a:pt x="246" y="14"/>
                    <a:pt x="251" y="19"/>
                  </a:cubicBezTo>
                  <a:cubicBezTo>
                    <a:pt x="256" y="24"/>
                    <a:pt x="249" y="35"/>
                    <a:pt x="236" y="46"/>
                  </a:cubicBezTo>
                  <a:cubicBezTo>
                    <a:pt x="223" y="57"/>
                    <a:pt x="200" y="64"/>
                    <a:pt x="176" y="82"/>
                  </a:cubicBezTo>
                  <a:cubicBezTo>
                    <a:pt x="152" y="100"/>
                    <a:pt x="118" y="126"/>
                    <a:pt x="92" y="154"/>
                  </a:cubicBezTo>
                  <a:cubicBezTo>
                    <a:pt x="66" y="182"/>
                    <a:pt x="36" y="241"/>
                    <a:pt x="23" y="247"/>
                  </a:cubicBezTo>
                  <a:cubicBezTo>
                    <a:pt x="10" y="253"/>
                    <a:pt x="0" y="212"/>
                    <a:pt x="8" y="190"/>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 name="Freeform 5"/>
            <p:cNvSpPr>
              <a:spLocks/>
            </p:cNvSpPr>
            <p:nvPr userDrawn="1"/>
          </p:nvSpPr>
          <p:spPr bwMode="auto">
            <a:xfrm>
              <a:off x="56" y="0"/>
              <a:ext cx="708" cy="459"/>
            </a:xfrm>
            <a:custGeom>
              <a:avLst/>
              <a:gdLst/>
              <a:ahLst/>
              <a:cxnLst>
                <a:cxn ang="0">
                  <a:pos x="0" y="432"/>
                </a:cxn>
                <a:cxn ang="0">
                  <a:pos x="0" y="453"/>
                </a:cxn>
                <a:cxn ang="0">
                  <a:pos x="72" y="324"/>
                </a:cxn>
                <a:cxn ang="0">
                  <a:pos x="198" y="201"/>
                </a:cxn>
                <a:cxn ang="0">
                  <a:pos x="366" y="102"/>
                </a:cxn>
                <a:cxn ang="0">
                  <a:pos x="531" y="36"/>
                </a:cxn>
                <a:cxn ang="0">
                  <a:pos x="609" y="0"/>
                </a:cxn>
                <a:cxn ang="0">
                  <a:pos x="708" y="3"/>
                </a:cxn>
                <a:cxn ang="0">
                  <a:pos x="591" y="66"/>
                </a:cxn>
                <a:cxn ang="0">
                  <a:pos x="417" y="126"/>
                </a:cxn>
                <a:cxn ang="0">
                  <a:pos x="237" y="231"/>
                </a:cxn>
                <a:cxn ang="0">
                  <a:pos x="117" y="345"/>
                </a:cxn>
                <a:cxn ang="0">
                  <a:pos x="51" y="459"/>
                </a:cxn>
                <a:cxn ang="0">
                  <a:pos x="0" y="453"/>
                </a:cxn>
              </a:cxnLst>
              <a:rect l="0" t="0" r="r" b="b"/>
              <a:pathLst>
                <a:path w="708" h="459">
                  <a:moveTo>
                    <a:pt x="0" y="432"/>
                  </a:moveTo>
                  <a:lnTo>
                    <a:pt x="0" y="453"/>
                  </a:lnTo>
                  <a:cubicBezTo>
                    <a:pt x="12" y="435"/>
                    <a:pt x="39" y="366"/>
                    <a:pt x="72" y="324"/>
                  </a:cubicBezTo>
                  <a:cubicBezTo>
                    <a:pt x="105" y="282"/>
                    <a:pt x="149" y="238"/>
                    <a:pt x="198" y="201"/>
                  </a:cubicBezTo>
                  <a:cubicBezTo>
                    <a:pt x="247" y="164"/>
                    <a:pt x="311" y="129"/>
                    <a:pt x="366" y="102"/>
                  </a:cubicBezTo>
                  <a:cubicBezTo>
                    <a:pt x="421" y="75"/>
                    <a:pt x="490" y="53"/>
                    <a:pt x="531" y="36"/>
                  </a:cubicBezTo>
                  <a:cubicBezTo>
                    <a:pt x="572" y="19"/>
                    <a:pt x="580" y="5"/>
                    <a:pt x="609" y="0"/>
                  </a:cubicBezTo>
                  <a:lnTo>
                    <a:pt x="708" y="3"/>
                  </a:lnTo>
                  <a:cubicBezTo>
                    <a:pt x="705" y="14"/>
                    <a:pt x="640" y="45"/>
                    <a:pt x="591" y="66"/>
                  </a:cubicBezTo>
                  <a:cubicBezTo>
                    <a:pt x="542" y="87"/>
                    <a:pt x="476" y="98"/>
                    <a:pt x="417" y="126"/>
                  </a:cubicBezTo>
                  <a:cubicBezTo>
                    <a:pt x="358" y="154"/>
                    <a:pt x="287" y="195"/>
                    <a:pt x="237" y="231"/>
                  </a:cubicBezTo>
                  <a:cubicBezTo>
                    <a:pt x="187" y="267"/>
                    <a:pt x="148" y="307"/>
                    <a:pt x="117" y="345"/>
                  </a:cubicBezTo>
                  <a:cubicBezTo>
                    <a:pt x="86" y="383"/>
                    <a:pt x="70" y="441"/>
                    <a:pt x="51" y="459"/>
                  </a:cubicBezTo>
                  <a:lnTo>
                    <a:pt x="0" y="453"/>
                  </a:lnTo>
                </a:path>
              </a:pathLst>
            </a:custGeom>
            <a:gradFill rotWithShape="0">
              <a:gsLst>
                <a:gs pos="0">
                  <a:schemeClr val="bg2"/>
                </a:gs>
                <a:gs pos="5000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039" name="Freeform 6"/>
            <p:cNvSpPr>
              <a:spLocks/>
            </p:cNvSpPr>
            <p:nvPr userDrawn="1"/>
          </p:nvSpPr>
          <p:spPr bwMode="auto">
            <a:xfrm>
              <a:off x="131" y="269"/>
              <a:ext cx="251" cy="194"/>
            </a:xfrm>
            <a:custGeom>
              <a:avLst/>
              <a:gdLst>
                <a:gd name="T0" fmla="*/ 21 w 251"/>
                <a:gd name="T1" fmla="*/ 163 h 194"/>
                <a:gd name="T2" fmla="*/ 9 w 251"/>
                <a:gd name="T3" fmla="*/ 184 h 194"/>
                <a:gd name="T4" fmla="*/ 75 w 251"/>
                <a:gd name="T5" fmla="*/ 103 h 194"/>
                <a:gd name="T6" fmla="*/ 165 w 251"/>
                <a:gd name="T7" fmla="*/ 28 h 194"/>
                <a:gd name="T8" fmla="*/ 207 w 251"/>
                <a:gd name="T9" fmla="*/ 7 h 194"/>
                <a:gd name="T10" fmla="*/ 246 w 251"/>
                <a:gd name="T11" fmla="*/ 4 h 194"/>
                <a:gd name="T12" fmla="*/ 237 w 251"/>
                <a:gd name="T13" fmla="*/ 34 h 194"/>
                <a:gd name="T14" fmla="*/ 183 w 251"/>
                <a:gd name="T15" fmla="*/ 61 h 194"/>
                <a:gd name="T16" fmla="*/ 108 w 251"/>
                <a:gd name="T17" fmla="*/ 124 h 194"/>
                <a:gd name="T18" fmla="*/ 54 w 251"/>
                <a:gd name="T19" fmla="*/ 190 h 194"/>
                <a:gd name="T20" fmla="*/ 6 w 251"/>
                <a:gd name="T21" fmla="*/ 184 h 19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51" h="194">
                  <a:moveTo>
                    <a:pt x="21" y="163"/>
                  </a:moveTo>
                  <a:cubicBezTo>
                    <a:pt x="10" y="178"/>
                    <a:pt x="0" y="194"/>
                    <a:pt x="9" y="184"/>
                  </a:cubicBezTo>
                  <a:cubicBezTo>
                    <a:pt x="18" y="174"/>
                    <a:pt x="49" y="129"/>
                    <a:pt x="75" y="103"/>
                  </a:cubicBezTo>
                  <a:cubicBezTo>
                    <a:pt x="101" y="77"/>
                    <a:pt x="143" y="44"/>
                    <a:pt x="165" y="28"/>
                  </a:cubicBezTo>
                  <a:cubicBezTo>
                    <a:pt x="187" y="12"/>
                    <a:pt x="194" y="11"/>
                    <a:pt x="207" y="7"/>
                  </a:cubicBezTo>
                  <a:cubicBezTo>
                    <a:pt x="220" y="3"/>
                    <a:pt x="241" y="0"/>
                    <a:pt x="246" y="4"/>
                  </a:cubicBezTo>
                  <a:cubicBezTo>
                    <a:pt x="251" y="8"/>
                    <a:pt x="247" y="25"/>
                    <a:pt x="237" y="34"/>
                  </a:cubicBezTo>
                  <a:cubicBezTo>
                    <a:pt x="227" y="43"/>
                    <a:pt x="204" y="46"/>
                    <a:pt x="183" y="61"/>
                  </a:cubicBezTo>
                  <a:cubicBezTo>
                    <a:pt x="162" y="76"/>
                    <a:pt x="129" y="103"/>
                    <a:pt x="108" y="124"/>
                  </a:cubicBezTo>
                  <a:cubicBezTo>
                    <a:pt x="87" y="145"/>
                    <a:pt x="71" y="180"/>
                    <a:pt x="54" y="190"/>
                  </a:cubicBezTo>
                  <a:lnTo>
                    <a:pt x="6" y="184"/>
                  </a:lnTo>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0" name="Freeform 7"/>
            <p:cNvSpPr>
              <a:spLocks/>
            </p:cNvSpPr>
            <p:nvPr userDrawn="1"/>
          </p:nvSpPr>
          <p:spPr bwMode="auto">
            <a:xfrm>
              <a:off x="341" y="0"/>
              <a:ext cx="159" cy="72"/>
            </a:xfrm>
            <a:custGeom>
              <a:avLst/>
              <a:gdLst>
                <a:gd name="T0" fmla="*/ 99 w 159"/>
                <a:gd name="T1" fmla="*/ 0 h 72"/>
                <a:gd name="T2" fmla="*/ 15 w 159"/>
                <a:gd name="T3" fmla="*/ 36 h 72"/>
                <a:gd name="T4" fmla="*/ 6 w 159"/>
                <a:gd name="T5" fmla="*/ 60 h 72"/>
                <a:gd name="T6" fmla="*/ 36 w 159"/>
                <a:gd name="T7" fmla="*/ 69 h 72"/>
                <a:gd name="T8" fmla="*/ 87 w 159"/>
                <a:gd name="T9" fmla="*/ 42 h 72"/>
                <a:gd name="T10" fmla="*/ 159 w 159"/>
                <a:gd name="T11" fmla="*/ 0 h 72"/>
                <a:gd name="T12" fmla="*/ 99 w 159"/>
                <a:gd name="T13" fmla="*/ 0 h 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9" h="72">
                  <a:moveTo>
                    <a:pt x="99" y="0"/>
                  </a:moveTo>
                  <a:cubicBezTo>
                    <a:pt x="75" y="6"/>
                    <a:pt x="30" y="26"/>
                    <a:pt x="15" y="36"/>
                  </a:cubicBezTo>
                  <a:cubicBezTo>
                    <a:pt x="0" y="46"/>
                    <a:pt x="3" y="55"/>
                    <a:pt x="6" y="60"/>
                  </a:cubicBezTo>
                  <a:cubicBezTo>
                    <a:pt x="9" y="65"/>
                    <a:pt x="23" y="72"/>
                    <a:pt x="36" y="69"/>
                  </a:cubicBezTo>
                  <a:cubicBezTo>
                    <a:pt x="49" y="66"/>
                    <a:pt x="67" y="53"/>
                    <a:pt x="87" y="42"/>
                  </a:cubicBezTo>
                  <a:cubicBezTo>
                    <a:pt x="107" y="31"/>
                    <a:pt x="158" y="6"/>
                    <a:pt x="159" y="0"/>
                  </a:cubicBezTo>
                  <a:lnTo>
                    <a:pt x="99" y="0"/>
                  </a:ln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1" name="Freeform 8"/>
            <p:cNvSpPr>
              <a:spLocks/>
            </p:cNvSpPr>
            <p:nvPr userDrawn="1"/>
          </p:nvSpPr>
          <p:spPr bwMode="auto">
            <a:xfrm>
              <a:off x="488" y="0"/>
              <a:ext cx="455" cy="216"/>
            </a:xfrm>
            <a:custGeom>
              <a:avLst/>
              <a:gdLst>
                <a:gd name="T0" fmla="*/ 395 w 455"/>
                <a:gd name="T1" fmla="*/ 0 h 216"/>
                <a:gd name="T2" fmla="*/ 338 w 455"/>
                <a:gd name="T3" fmla="*/ 48 h 216"/>
                <a:gd name="T4" fmla="*/ 242 w 455"/>
                <a:gd name="T5" fmla="*/ 102 h 216"/>
                <a:gd name="T6" fmla="*/ 104 w 455"/>
                <a:gd name="T7" fmla="*/ 147 h 216"/>
                <a:gd name="T8" fmla="*/ 35 w 455"/>
                <a:gd name="T9" fmla="*/ 168 h 216"/>
                <a:gd name="T10" fmla="*/ 8 w 455"/>
                <a:gd name="T11" fmla="*/ 192 h 216"/>
                <a:gd name="T12" fmla="*/ 8 w 455"/>
                <a:gd name="T13" fmla="*/ 213 h 216"/>
                <a:gd name="T14" fmla="*/ 59 w 455"/>
                <a:gd name="T15" fmla="*/ 213 h 216"/>
                <a:gd name="T16" fmla="*/ 86 w 455"/>
                <a:gd name="T17" fmla="*/ 192 h 216"/>
                <a:gd name="T18" fmla="*/ 173 w 455"/>
                <a:gd name="T19" fmla="*/ 159 h 216"/>
                <a:gd name="T20" fmla="*/ 299 w 455"/>
                <a:gd name="T21" fmla="*/ 126 h 216"/>
                <a:gd name="T22" fmla="*/ 392 w 455"/>
                <a:gd name="T23" fmla="*/ 72 h 216"/>
                <a:gd name="T24" fmla="*/ 455 w 455"/>
                <a:gd name="T25" fmla="*/ 0 h 216"/>
                <a:gd name="T26" fmla="*/ 395 w 455"/>
                <a:gd name="T27" fmla="*/ 0 h 2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55" h="216">
                  <a:moveTo>
                    <a:pt x="395" y="0"/>
                  </a:moveTo>
                  <a:cubicBezTo>
                    <a:pt x="376" y="8"/>
                    <a:pt x="364" y="31"/>
                    <a:pt x="338" y="48"/>
                  </a:cubicBezTo>
                  <a:cubicBezTo>
                    <a:pt x="312" y="65"/>
                    <a:pt x="281" y="86"/>
                    <a:pt x="242" y="102"/>
                  </a:cubicBezTo>
                  <a:cubicBezTo>
                    <a:pt x="203" y="118"/>
                    <a:pt x="138" y="136"/>
                    <a:pt x="104" y="147"/>
                  </a:cubicBezTo>
                  <a:cubicBezTo>
                    <a:pt x="70" y="158"/>
                    <a:pt x="51" y="161"/>
                    <a:pt x="35" y="168"/>
                  </a:cubicBezTo>
                  <a:cubicBezTo>
                    <a:pt x="19" y="175"/>
                    <a:pt x="12" y="185"/>
                    <a:pt x="8" y="192"/>
                  </a:cubicBezTo>
                  <a:cubicBezTo>
                    <a:pt x="4" y="199"/>
                    <a:pt x="0" y="210"/>
                    <a:pt x="8" y="213"/>
                  </a:cubicBezTo>
                  <a:cubicBezTo>
                    <a:pt x="16" y="216"/>
                    <a:pt x="46" y="216"/>
                    <a:pt x="59" y="213"/>
                  </a:cubicBezTo>
                  <a:cubicBezTo>
                    <a:pt x="72" y="210"/>
                    <a:pt x="67" y="201"/>
                    <a:pt x="86" y="192"/>
                  </a:cubicBezTo>
                  <a:cubicBezTo>
                    <a:pt x="105" y="183"/>
                    <a:pt x="138" y="170"/>
                    <a:pt x="173" y="159"/>
                  </a:cubicBezTo>
                  <a:cubicBezTo>
                    <a:pt x="208" y="148"/>
                    <a:pt x="263" y="140"/>
                    <a:pt x="299" y="126"/>
                  </a:cubicBezTo>
                  <a:cubicBezTo>
                    <a:pt x="335" y="112"/>
                    <a:pt x="366" y="93"/>
                    <a:pt x="392" y="72"/>
                  </a:cubicBezTo>
                  <a:cubicBezTo>
                    <a:pt x="418" y="51"/>
                    <a:pt x="454" y="12"/>
                    <a:pt x="455" y="0"/>
                  </a:cubicBezTo>
                  <a:lnTo>
                    <a:pt x="395" y="0"/>
                  </a:lnTo>
                  <a:close/>
                </a:path>
              </a:pathLst>
            </a:custGeom>
            <a:gradFill rotWithShape="0">
              <a:gsLst>
                <a:gs pos="0">
                  <a:schemeClr val="bg2"/>
                </a:gs>
                <a:gs pos="100000">
                  <a:schemeClr val="accent2"/>
                </a:gs>
              </a:gsLst>
              <a:lin ang="27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2" name="Freeform 9"/>
            <p:cNvSpPr>
              <a:spLocks/>
            </p:cNvSpPr>
            <p:nvPr userDrawn="1"/>
          </p:nvSpPr>
          <p:spPr bwMode="auto">
            <a:xfrm>
              <a:off x="1448" y="37"/>
              <a:ext cx="414" cy="108"/>
            </a:xfrm>
            <a:custGeom>
              <a:avLst/>
              <a:gdLst>
                <a:gd name="T0" fmla="*/ 0 w 414"/>
                <a:gd name="T1" fmla="*/ 11 h 108"/>
                <a:gd name="T2" fmla="*/ 24 w 414"/>
                <a:gd name="T3" fmla="*/ 11 h 108"/>
                <a:gd name="T4" fmla="*/ 156 w 414"/>
                <a:gd name="T5" fmla="*/ 2 h 108"/>
                <a:gd name="T6" fmla="*/ 288 w 414"/>
                <a:gd name="T7" fmla="*/ 23 h 108"/>
                <a:gd name="T8" fmla="*/ 384 w 414"/>
                <a:gd name="T9" fmla="*/ 53 h 108"/>
                <a:gd name="T10" fmla="*/ 411 w 414"/>
                <a:gd name="T11" fmla="*/ 74 h 108"/>
                <a:gd name="T12" fmla="*/ 405 w 414"/>
                <a:gd name="T13" fmla="*/ 104 h 108"/>
                <a:gd name="T14" fmla="*/ 363 w 414"/>
                <a:gd name="T15" fmla="*/ 101 h 108"/>
                <a:gd name="T16" fmla="*/ 294 w 414"/>
                <a:gd name="T17" fmla="*/ 77 h 108"/>
                <a:gd name="T18" fmla="*/ 174 w 414"/>
                <a:gd name="T19" fmla="*/ 50 h 108"/>
                <a:gd name="T20" fmla="*/ 72 w 414"/>
                <a:gd name="T21" fmla="*/ 62 h 108"/>
                <a:gd name="T22" fmla="*/ 36 w 414"/>
                <a:gd name="T23" fmla="*/ 59 h 108"/>
                <a:gd name="T24" fmla="*/ 0 w 414"/>
                <a:gd name="T25" fmla="*/ 11 h 10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14" h="108">
                  <a:moveTo>
                    <a:pt x="0" y="11"/>
                  </a:moveTo>
                  <a:lnTo>
                    <a:pt x="24" y="11"/>
                  </a:lnTo>
                  <a:cubicBezTo>
                    <a:pt x="50" y="9"/>
                    <a:pt x="112" y="0"/>
                    <a:pt x="156" y="2"/>
                  </a:cubicBezTo>
                  <a:cubicBezTo>
                    <a:pt x="200" y="4"/>
                    <a:pt x="250" y="15"/>
                    <a:pt x="288" y="23"/>
                  </a:cubicBezTo>
                  <a:cubicBezTo>
                    <a:pt x="326" y="31"/>
                    <a:pt x="363" y="44"/>
                    <a:pt x="384" y="53"/>
                  </a:cubicBezTo>
                  <a:cubicBezTo>
                    <a:pt x="405" y="62"/>
                    <a:pt x="408" y="66"/>
                    <a:pt x="411" y="74"/>
                  </a:cubicBezTo>
                  <a:cubicBezTo>
                    <a:pt x="414" y="82"/>
                    <a:pt x="413" y="100"/>
                    <a:pt x="405" y="104"/>
                  </a:cubicBezTo>
                  <a:cubicBezTo>
                    <a:pt x="397" y="108"/>
                    <a:pt x="381" y="105"/>
                    <a:pt x="363" y="101"/>
                  </a:cubicBezTo>
                  <a:cubicBezTo>
                    <a:pt x="345" y="97"/>
                    <a:pt x="325" y="85"/>
                    <a:pt x="294" y="77"/>
                  </a:cubicBezTo>
                  <a:cubicBezTo>
                    <a:pt x="263" y="69"/>
                    <a:pt x="211" y="53"/>
                    <a:pt x="174" y="50"/>
                  </a:cubicBezTo>
                  <a:cubicBezTo>
                    <a:pt x="137" y="47"/>
                    <a:pt x="95" y="61"/>
                    <a:pt x="72" y="62"/>
                  </a:cubicBezTo>
                  <a:cubicBezTo>
                    <a:pt x="49" y="63"/>
                    <a:pt x="48" y="66"/>
                    <a:pt x="36" y="59"/>
                  </a:cubicBezTo>
                  <a:cubicBezTo>
                    <a:pt x="24" y="52"/>
                    <a:pt x="13" y="36"/>
                    <a:pt x="0" y="11"/>
                  </a:cubicBez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3" name="Freeform 10"/>
            <p:cNvSpPr>
              <a:spLocks/>
            </p:cNvSpPr>
            <p:nvPr userDrawn="1"/>
          </p:nvSpPr>
          <p:spPr bwMode="auto">
            <a:xfrm>
              <a:off x="1790" y="0"/>
              <a:ext cx="520" cy="225"/>
            </a:xfrm>
            <a:custGeom>
              <a:avLst/>
              <a:gdLst>
                <a:gd name="T0" fmla="*/ 42 w 520"/>
                <a:gd name="T1" fmla="*/ 0 h 225"/>
                <a:gd name="T2" fmla="*/ 12 w 520"/>
                <a:gd name="T3" fmla="*/ 24 h 225"/>
                <a:gd name="T4" fmla="*/ 114 w 520"/>
                <a:gd name="T5" fmla="*/ 54 h 225"/>
                <a:gd name="T6" fmla="*/ 240 w 520"/>
                <a:gd name="T7" fmla="*/ 117 h 225"/>
                <a:gd name="T8" fmla="*/ 333 w 520"/>
                <a:gd name="T9" fmla="*/ 153 h 225"/>
                <a:gd name="T10" fmla="*/ 438 w 520"/>
                <a:gd name="T11" fmla="*/ 219 h 225"/>
                <a:gd name="T12" fmla="*/ 426 w 520"/>
                <a:gd name="T13" fmla="*/ 192 h 225"/>
                <a:gd name="T14" fmla="*/ 441 w 520"/>
                <a:gd name="T15" fmla="*/ 180 h 225"/>
                <a:gd name="T16" fmla="*/ 519 w 520"/>
                <a:gd name="T17" fmla="*/ 216 h 225"/>
                <a:gd name="T18" fmla="*/ 450 w 520"/>
                <a:gd name="T19" fmla="*/ 162 h 225"/>
                <a:gd name="T20" fmla="*/ 381 w 520"/>
                <a:gd name="T21" fmla="*/ 135 h 225"/>
                <a:gd name="T22" fmla="*/ 285 w 520"/>
                <a:gd name="T23" fmla="*/ 84 h 225"/>
                <a:gd name="T24" fmla="*/ 186 w 520"/>
                <a:gd name="T25" fmla="*/ 18 h 225"/>
                <a:gd name="T26" fmla="*/ 123 w 520"/>
                <a:gd name="T27" fmla="*/ 0 h 225"/>
                <a:gd name="T28" fmla="*/ 42 w 520"/>
                <a:gd name="T29" fmla="*/ 0 h 22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20" h="225">
                  <a:moveTo>
                    <a:pt x="42" y="0"/>
                  </a:moveTo>
                  <a:cubicBezTo>
                    <a:pt x="24" y="4"/>
                    <a:pt x="0" y="15"/>
                    <a:pt x="12" y="24"/>
                  </a:cubicBezTo>
                  <a:cubicBezTo>
                    <a:pt x="24" y="33"/>
                    <a:pt x="76" y="39"/>
                    <a:pt x="114" y="54"/>
                  </a:cubicBezTo>
                  <a:cubicBezTo>
                    <a:pt x="152" y="69"/>
                    <a:pt x="203" y="100"/>
                    <a:pt x="240" y="117"/>
                  </a:cubicBezTo>
                  <a:cubicBezTo>
                    <a:pt x="277" y="134"/>
                    <a:pt x="300" y="136"/>
                    <a:pt x="333" y="153"/>
                  </a:cubicBezTo>
                  <a:cubicBezTo>
                    <a:pt x="366" y="170"/>
                    <a:pt x="423" y="213"/>
                    <a:pt x="438" y="219"/>
                  </a:cubicBezTo>
                  <a:cubicBezTo>
                    <a:pt x="453" y="225"/>
                    <a:pt x="426" y="198"/>
                    <a:pt x="426" y="192"/>
                  </a:cubicBezTo>
                  <a:cubicBezTo>
                    <a:pt x="426" y="186"/>
                    <a:pt x="426" y="176"/>
                    <a:pt x="441" y="180"/>
                  </a:cubicBezTo>
                  <a:cubicBezTo>
                    <a:pt x="456" y="184"/>
                    <a:pt x="518" y="219"/>
                    <a:pt x="519" y="216"/>
                  </a:cubicBezTo>
                  <a:cubicBezTo>
                    <a:pt x="520" y="213"/>
                    <a:pt x="473" y="176"/>
                    <a:pt x="450" y="162"/>
                  </a:cubicBezTo>
                  <a:cubicBezTo>
                    <a:pt x="427" y="148"/>
                    <a:pt x="408" y="148"/>
                    <a:pt x="381" y="135"/>
                  </a:cubicBezTo>
                  <a:cubicBezTo>
                    <a:pt x="354" y="122"/>
                    <a:pt x="318" y="104"/>
                    <a:pt x="285" y="84"/>
                  </a:cubicBezTo>
                  <a:cubicBezTo>
                    <a:pt x="252" y="64"/>
                    <a:pt x="213" y="32"/>
                    <a:pt x="186" y="18"/>
                  </a:cubicBezTo>
                  <a:cubicBezTo>
                    <a:pt x="159" y="4"/>
                    <a:pt x="147" y="2"/>
                    <a:pt x="123" y="0"/>
                  </a:cubicBezTo>
                  <a:lnTo>
                    <a:pt x="42" y="0"/>
                  </a:ln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4" name="Freeform 11"/>
            <p:cNvSpPr>
              <a:spLocks/>
            </p:cNvSpPr>
            <p:nvPr userDrawn="1"/>
          </p:nvSpPr>
          <p:spPr bwMode="auto">
            <a:xfrm>
              <a:off x="1943" y="154"/>
              <a:ext cx="431" cy="233"/>
            </a:xfrm>
            <a:custGeom>
              <a:avLst/>
              <a:gdLst>
                <a:gd name="T0" fmla="*/ 6 w 431"/>
                <a:gd name="T1" fmla="*/ 38 h 233"/>
                <a:gd name="T2" fmla="*/ 9 w 431"/>
                <a:gd name="T3" fmla="*/ 20 h 233"/>
                <a:gd name="T4" fmla="*/ 42 w 431"/>
                <a:gd name="T5" fmla="*/ 2 h 233"/>
                <a:gd name="T6" fmla="*/ 90 w 431"/>
                <a:gd name="T7" fmla="*/ 35 h 233"/>
                <a:gd name="T8" fmla="*/ 189 w 431"/>
                <a:gd name="T9" fmla="*/ 89 h 233"/>
                <a:gd name="T10" fmla="*/ 288 w 431"/>
                <a:gd name="T11" fmla="*/ 140 h 233"/>
                <a:gd name="T12" fmla="*/ 375 w 431"/>
                <a:gd name="T13" fmla="*/ 176 h 233"/>
                <a:gd name="T14" fmla="*/ 396 w 431"/>
                <a:gd name="T15" fmla="*/ 176 h 233"/>
                <a:gd name="T16" fmla="*/ 429 w 431"/>
                <a:gd name="T17" fmla="*/ 212 h 233"/>
                <a:gd name="T18" fmla="*/ 408 w 431"/>
                <a:gd name="T19" fmla="*/ 233 h 233"/>
                <a:gd name="T20" fmla="*/ 333 w 431"/>
                <a:gd name="T21" fmla="*/ 212 h 233"/>
                <a:gd name="T22" fmla="*/ 186 w 431"/>
                <a:gd name="T23" fmla="*/ 143 h 233"/>
                <a:gd name="T24" fmla="*/ 48 w 431"/>
                <a:gd name="T25" fmla="*/ 68 h 233"/>
                <a:gd name="T26" fmla="*/ 6 w 431"/>
                <a:gd name="T27" fmla="*/ 38 h 23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31" h="233">
                  <a:moveTo>
                    <a:pt x="6" y="38"/>
                  </a:moveTo>
                  <a:cubicBezTo>
                    <a:pt x="0" y="26"/>
                    <a:pt x="3" y="26"/>
                    <a:pt x="9" y="20"/>
                  </a:cubicBezTo>
                  <a:cubicBezTo>
                    <a:pt x="15" y="14"/>
                    <a:pt x="29" y="0"/>
                    <a:pt x="42" y="2"/>
                  </a:cubicBezTo>
                  <a:cubicBezTo>
                    <a:pt x="55" y="4"/>
                    <a:pt x="66" y="21"/>
                    <a:pt x="90" y="35"/>
                  </a:cubicBezTo>
                  <a:cubicBezTo>
                    <a:pt x="114" y="49"/>
                    <a:pt x="156" y="72"/>
                    <a:pt x="189" y="89"/>
                  </a:cubicBezTo>
                  <a:cubicBezTo>
                    <a:pt x="222" y="106"/>
                    <a:pt x="257" y="126"/>
                    <a:pt x="288" y="140"/>
                  </a:cubicBezTo>
                  <a:cubicBezTo>
                    <a:pt x="319" y="154"/>
                    <a:pt x="357" y="170"/>
                    <a:pt x="375" y="176"/>
                  </a:cubicBezTo>
                  <a:cubicBezTo>
                    <a:pt x="393" y="182"/>
                    <a:pt x="387" y="170"/>
                    <a:pt x="396" y="176"/>
                  </a:cubicBezTo>
                  <a:cubicBezTo>
                    <a:pt x="405" y="182"/>
                    <a:pt x="427" y="203"/>
                    <a:pt x="429" y="212"/>
                  </a:cubicBezTo>
                  <a:cubicBezTo>
                    <a:pt x="431" y="221"/>
                    <a:pt x="424" y="233"/>
                    <a:pt x="408" y="233"/>
                  </a:cubicBezTo>
                  <a:cubicBezTo>
                    <a:pt x="392" y="233"/>
                    <a:pt x="370" y="227"/>
                    <a:pt x="333" y="212"/>
                  </a:cubicBezTo>
                  <a:cubicBezTo>
                    <a:pt x="296" y="197"/>
                    <a:pt x="234" y="167"/>
                    <a:pt x="186" y="143"/>
                  </a:cubicBezTo>
                  <a:cubicBezTo>
                    <a:pt x="138" y="119"/>
                    <a:pt x="78" y="86"/>
                    <a:pt x="48" y="68"/>
                  </a:cubicBezTo>
                  <a:cubicBezTo>
                    <a:pt x="18" y="50"/>
                    <a:pt x="12" y="50"/>
                    <a:pt x="6" y="38"/>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5" name="Freeform 12"/>
            <p:cNvSpPr>
              <a:spLocks/>
            </p:cNvSpPr>
            <p:nvPr userDrawn="1"/>
          </p:nvSpPr>
          <p:spPr bwMode="auto">
            <a:xfrm>
              <a:off x="2262" y="87"/>
              <a:ext cx="396" cy="227"/>
            </a:xfrm>
            <a:custGeom>
              <a:avLst/>
              <a:gdLst>
                <a:gd name="T0" fmla="*/ 2 w 396"/>
                <a:gd name="T1" fmla="*/ 9 h 227"/>
                <a:gd name="T2" fmla="*/ 53 w 396"/>
                <a:gd name="T3" fmla="*/ 66 h 227"/>
                <a:gd name="T4" fmla="*/ 176 w 396"/>
                <a:gd name="T5" fmla="*/ 132 h 227"/>
                <a:gd name="T6" fmla="*/ 293 w 396"/>
                <a:gd name="T7" fmla="*/ 189 h 227"/>
                <a:gd name="T8" fmla="*/ 341 w 396"/>
                <a:gd name="T9" fmla="*/ 222 h 227"/>
                <a:gd name="T10" fmla="*/ 377 w 396"/>
                <a:gd name="T11" fmla="*/ 219 h 227"/>
                <a:gd name="T12" fmla="*/ 377 w 396"/>
                <a:gd name="T13" fmla="*/ 180 h 227"/>
                <a:gd name="T14" fmla="*/ 260 w 396"/>
                <a:gd name="T15" fmla="*/ 126 h 227"/>
                <a:gd name="T16" fmla="*/ 113 w 396"/>
                <a:gd name="T17" fmla="*/ 51 h 227"/>
                <a:gd name="T18" fmla="*/ 41 w 396"/>
                <a:gd name="T19" fmla="*/ 9 h 227"/>
                <a:gd name="T20" fmla="*/ 2 w 396"/>
                <a:gd name="T21" fmla="*/ 9 h 2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6" h="227">
                  <a:moveTo>
                    <a:pt x="2" y="9"/>
                  </a:moveTo>
                  <a:cubicBezTo>
                    <a:pt x="4" y="18"/>
                    <a:pt x="24" y="45"/>
                    <a:pt x="53" y="66"/>
                  </a:cubicBezTo>
                  <a:cubicBezTo>
                    <a:pt x="82" y="87"/>
                    <a:pt x="136" y="111"/>
                    <a:pt x="176" y="132"/>
                  </a:cubicBezTo>
                  <a:cubicBezTo>
                    <a:pt x="216" y="153"/>
                    <a:pt x="266" y="174"/>
                    <a:pt x="293" y="189"/>
                  </a:cubicBezTo>
                  <a:cubicBezTo>
                    <a:pt x="320" y="204"/>
                    <a:pt x="327" y="217"/>
                    <a:pt x="341" y="222"/>
                  </a:cubicBezTo>
                  <a:cubicBezTo>
                    <a:pt x="355" y="227"/>
                    <a:pt x="371" y="226"/>
                    <a:pt x="377" y="219"/>
                  </a:cubicBezTo>
                  <a:cubicBezTo>
                    <a:pt x="383" y="212"/>
                    <a:pt x="396" y="195"/>
                    <a:pt x="377" y="180"/>
                  </a:cubicBezTo>
                  <a:cubicBezTo>
                    <a:pt x="358" y="165"/>
                    <a:pt x="304" y="147"/>
                    <a:pt x="260" y="126"/>
                  </a:cubicBezTo>
                  <a:cubicBezTo>
                    <a:pt x="216" y="105"/>
                    <a:pt x="149" y="70"/>
                    <a:pt x="113" y="51"/>
                  </a:cubicBezTo>
                  <a:cubicBezTo>
                    <a:pt x="77" y="32"/>
                    <a:pt x="60" y="17"/>
                    <a:pt x="41" y="9"/>
                  </a:cubicBezTo>
                  <a:cubicBezTo>
                    <a:pt x="22" y="1"/>
                    <a:pt x="0" y="0"/>
                    <a:pt x="2" y="9"/>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6" name="Freeform 13"/>
            <p:cNvSpPr>
              <a:spLocks/>
            </p:cNvSpPr>
            <p:nvPr userDrawn="1"/>
          </p:nvSpPr>
          <p:spPr bwMode="auto">
            <a:xfrm>
              <a:off x="2264" y="240"/>
              <a:ext cx="516" cy="223"/>
            </a:xfrm>
            <a:custGeom>
              <a:avLst/>
              <a:gdLst>
                <a:gd name="T0" fmla="*/ 3 w 516"/>
                <a:gd name="T1" fmla="*/ 10 h 223"/>
                <a:gd name="T2" fmla="*/ 105 w 516"/>
                <a:gd name="T3" fmla="*/ 97 h 223"/>
                <a:gd name="T4" fmla="*/ 243 w 516"/>
                <a:gd name="T5" fmla="*/ 178 h 223"/>
                <a:gd name="T6" fmla="*/ 357 w 516"/>
                <a:gd name="T7" fmla="*/ 217 h 223"/>
                <a:gd name="T8" fmla="*/ 498 w 516"/>
                <a:gd name="T9" fmla="*/ 214 h 223"/>
                <a:gd name="T10" fmla="*/ 468 w 516"/>
                <a:gd name="T11" fmla="*/ 187 h 223"/>
                <a:gd name="T12" fmla="*/ 309 w 516"/>
                <a:gd name="T13" fmla="*/ 136 h 223"/>
                <a:gd name="T14" fmla="*/ 123 w 516"/>
                <a:gd name="T15" fmla="*/ 34 h 223"/>
                <a:gd name="T16" fmla="*/ 3 w 516"/>
                <a:gd name="T17" fmla="*/ 10 h 2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16" h="223">
                  <a:moveTo>
                    <a:pt x="3" y="10"/>
                  </a:moveTo>
                  <a:cubicBezTo>
                    <a:pt x="0" y="20"/>
                    <a:pt x="65" y="69"/>
                    <a:pt x="105" y="97"/>
                  </a:cubicBezTo>
                  <a:cubicBezTo>
                    <a:pt x="145" y="125"/>
                    <a:pt x="201" y="158"/>
                    <a:pt x="243" y="178"/>
                  </a:cubicBezTo>
                  <a:cubicBezTo>
                    <a:pt x="285" y="198"/>
                    <a:pt x="315" y="211"/>
                    <a:pt x="357" y="217"/>
                  </a:cubicBezTo>
                  <a:cubicBezTo>
                    <a:pt x="399" y="223"/>
                    <a:pt x="480" y="219"/>
                    <a:pt x="498" y="214"/>
                  </a:cubicBezTo>
                  <a:cubicBezTo>
                    <a:pt x="516" y="209"/>
                    <a:pt x="499" y="200"/>
                    <a:pt x="468" y="187"/>
                  </a:cubicBezTo>
                  <a:cubicBezTo>
                    <a:pt x="437" y="174"/>
                    <a:pt x="366" y="161"/>
                    <a:pt x="309" y="136"/>
                  </a:cubicBezTo>
                  <a:cubicBezTo>
                    <a:pt x="252" y="111"/>
                    <a:pt x="172" y="54"/>
                    <a:pt x="123" y="34"/>
                  </a:cubicBezTo>
                  <a:cubicBezTo>
                    <a:pt x="74" y="14"/>
                    <a:pt x="6" y="0"/>
                    <a:pt x="3" y="10"/>
                  </a:cubicBez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7" name="Freeform 14"/>
            <p:cNvSpPr>
              <a:spLocks/>
            </p:cNvSpPr>
            <p:nvPr userDrawn="1"/>
          </p:nvSpPr>
          <p:spPr bwMode="auto">
            <a:xfrm>
              <a:off x="2723" y="324"/>
              <a:ext cx="414" cy="100"/>
            </a:xfrm>
            <a:custGeom>
              <a:avLst/>
              <a:gdLst>
                <a:gd name="T0" fmla="*/ 69 w 414"/>
                <a:gd name="T1" fmla="*/ 60 h 100"/>
                <a:gd name="T2" fmla="*/ 12 w 414"/>
                <a:gd name="T3" fmla="*/ 42 h 100"/>
                <a:gd name="T4" fmla="*/ 3 w 414"/>
                <a:gd name="T5" fmla="*/ 15 h 100"/>
                <a:gd name="T6" fmla="*/ 30 w 414"/>
                <a:gd name="T7" fmla="*/ 0 h 100"/>
                <a:gd name="T8" fmla="*/ 117 w 414"/>
                <a:gd name="T9" fmla="*/ 18 h 100"/>
                <a:gd name="T10" fmla="*/ 243 w 414"/>
                <a:gd name="T11" fmla="*/ 48 h 100"/>
                <a:gd name="T12" fmla="*/ 387 w 414"/>
                <a:gd name="T13" fmla="*/ 48 h 100"/>
                <a:gd name="T14" fmla="*/ 408 w 414"/>
                <a:gd name="T15" fmla="*/ 54 h 100"/>
                <a:gd name="T16" fmla="*/ 381 w 414"/>
                <a:gd name="T17" fmla="*/ 87 h 100"/>
                <a:gd name="T18" fmla="*/ 318 w 414"/>
                <a:gd name="T19" fmla="*/ 99 h 100"/>
                <a:gd name="T20" fmla="*/ 195 w 414"/>
                <a:gd name="T21" fmla="*/ 93 h 100"/>
                <a:gd name="T22" fmla="*/ 69 w 414"/>
                <a:gd name="T23" fmla="*/ 60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14" h="100">
                  <a:moveTo>
                    <a:pt x="69" y="60"/>
                  </a:moveTo>
                  <a:cubicBezTo>
                    <a:pt x="39" y="52"/>
                    <a:pt x="23" y="49"/>
                    <a:pt x="12" y="42"/>
                  </a:cubicBezTo>
                  <a:cubicBezTo>
                    <a:pt x="1" y="35"/>
                    <a:pt x="0" y="22"/>
                    <a:pt x="3" y="15"/>
                  </a:cubicBezTo>
                  <a:cubicBezTo>
                    <a:pt x="6" y="8"/>
                    <a:pt x="11" y="0"/>
                    <a:pt x="30" y="0"/>
                  </a:cubicBezTo>
                  <a:cubicBezTo>
                    <a:pt x="49" y="0"/>
                    <a:pt x="82" y="10"/>
                    <a:pt x="117" y="18"/>
                  </a:cubicBezTo>
                  <a:cubicBezTo>
                    <a:pt x="152" y="26"/>
                    <a:pt x="198" y="43"/>
                    <a:pt x="243" y="48"/>
                  </a:cubicBezTo>
                  <a:cubicBezTo>
                    <a:pt x="288" y="53"/>
                    <a:pt x="360" y="47"/>
                    <a:pt x="387" y="48"/>
                  </a:cubicBezTo>
                  <a:cubicBezTo>
                    <a:pt x="414" y="49"/>
                    <a:pt x="409" y="48"/>
                    <a:pt x="408" y="54"/>
                  </a:cubicBezTo>
                  <a:cubicBezTo>
                    <a:pt x="407" y="60"/>
                    <a:pt x="396" y="80"/>
                    <a:pt x="381" y="87"/>
                  </a:cubicBezTo>
                  <a:cubicBezTo>
                    <a:pt x="366" y="94"/>
                    <a:pt x="349" y="98"/>
                    <a:pt x="318" y="99"/>
                  </a:cubicBezTo>
                  <a:cubicBezTo>
                    <a:pt x="287" y="100"/>
                    <a:pt x="237" y="99"/>
                    <a:pt x="195" y="93"/>
                  </a:cubicBezTo>
                  <a:cubicBezTo>
                    <a:pt x="153" y="87"/>
                    <a:pt x="99" y="68"/>
                    <a:pt x="69" y="60"/>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8" name="Freeform 15"/>
            <p:cNvSpPr>
              <a:spLocks/>
            </p:cNvSpPr>
            <p:nvPr userDrawn="1"/>
          </p:nvSpPr>
          <p:spPr bwMode="auto">
            <a:xfrm>
              <a:off x="3165" y="375"/>
              <a:ext cx="150" cy="72"/>
            </a:xfrm>
            <a:custGeom>
              <a:avLst/>
              <a:gdLst>
                <a:gd name="T0" fmla="*/ 3 w 150"/>
                <a:gd name="T1" fmla="*/ 67 h 72"/>
                <a:gd name="T2" fmla="*/ 84 w 150"/>
                <a:gd name="T3" fmla="*/ 19 h 72"/>
                <a:gd name="T4" fmla="*/ 123 w 150"/>
                <a:gd name="T5" fmla="*/ 1 h 72"/>
                <a:gd name="T6" fmla="*/ 150 w 150"/>
                <a:gd name="T7" fmla="*/ 22 h 72"/>
                <a:gd name="T8" fmla="*/ 123 w 150"/>
                <a:gd name="T9" fmla="*/ 55 h 72"/>
                <a:gd name="T10" fmla="*/ 90 w 150"/>
                <a:gd name="T11" fmla="*/ 70 h 72"/>
                <a:gd name="T12" fmla="*/ 0 w 150"/>
                <a:gd name="T13" fmla="*/ 67 h 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0" h="72">
                  <a:moveTo>
                    <a:pt x="3" y="67"/>
                  </a:moveTo>
                  <a:cubicBezTo>
                    <a:pt x="16" y="59"/>
                    <a:pt x="64" y="30"/>
                    <a:pt x="84" y="19"/>
                  </a:cubicBezTo>
                  <a:cubicBezTo>
                    <a:pt x="104" y="8"/>
                    <a:pt x="112" y="0"/>
                    <a:pt x="123" y="1"/>
                  </a:cubicBezTo>
                  <a:cubicBezTo>
                    <a:pt x="134" y="2"/>
                    <a:pt x="150" y="13"/>
                    <a:pt x="150" y="22"/>
                  </a:cubicBezTo>
                  <a:cubicBezTo>
                    <a:pt x="150" y="31"/>
                    <a:pt x="133" y="47"/>
                    <a:pt x="123" y="55"/>
                  </a:cubicBezTo>
                  <a:cubicBezTo>
                    <a:pt x="113" y="63"/>
                    <a:pt x="110" y="68"/>
                    <a:pt x="90" y="70"/>
                  </a:cubicBezTo>
                  <a:cubicBezTo>
                    <a:pt x="70" y="72"/>
                    <a:pt x="35" y="69"/>
                    <a:pt x="0" y="67"/>
                  </a:cubicBezTo>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9" name="Freeform 16"/>
            <p:cNvSpPr>
              <a:spLocks/>
            </p:cNvSpPr>
            <p:nvPr userDrawn="1"/>
          </p:nvSpPr>
          <p:spPr bwMode="auto">
            <a:xfrm>
              <a:off x="3463" y="267"/>
              <a:ext cx="148" cy="91"/>
            </a:xfrm>
            <a:custGeom>
              <a:avLst/>
              <a:gdLst>
                <a:gd name="T0" fmla="*/ 1 w 148"/>
                <a:gd name="T1" fmla="*/ 69 h 91"/>
                <a:gd name="T2" fmla="*/ 25 w 148"/>
                <a:gd name="T3" fmla="*/ 51 h 91"/>
                <a:gd name="T4" fmla="*/ 100 w 148"/>
                <a:gd name="T5" fmla="*/ 9 h 91"/>
                <a:gd name="T6" fmla="*/ 133 w 148"/>
                <a:gd name="T7" fmla="*/ 3 h 91"/>
                <a:gd name="T8" fmla="*/ 136 w 148"/>
                <a:gd name="T9" fmla="*/ 27 h 91"/>
                <a:gd name="T10" fmla="*/ 61 w 148"/>
                <a:gd name="T11" fmla="*/ 75 h 91"/>
                <a:gd name="T12" fmla="*/ 19 w 148"/>
                <a:gd name="T13" fmla="*/ 90 h 91"/>
                <a:gd name="T14" fmla="*/ 1 w 148"/>
                <a:gd name="T15" fmla="*/ 69 h 9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8" h="91">
                  <a:moveTo>
                    <a:pt x="1" y="69"/>
                  </a:moveTo>
                  <a:cubicBezTo>
                    <a:pt x="2" y="63"/>
                    <a:pt x="9" y="61"/>
                    <a:pt x="25" y="51"/>
                  </a:cubicBezTo>
                  <a:cubicBezTo>
                    <a:pt x="41" y="41"/>
                    <a:pt x="82" y="17"/>
                    <a:pt x="100" y="9"/>
                  </a:cubicBezTo>
                  <a:cubicBezTo>
                    <a:pt x="118" y="1"/>
                    <a:pt x="127" y="0"/>
                    <a:pt x="133" y="3"/>
                  </a:cubicBezTo>
                  <a:cubicBezTo>
                    <a:pt x="139" y="6"/>
                    <a:pt x="148" y="15"/>
                    <a:pt x="136" y="27"/>
                  </a:cubicBezTo>
                  <a:cubicBezTo>
                    <a:pt x="124" y="39"/>
                    <a:pt x="80" y="65"/>
                    <a:pt x="61" y="75"/>
                  </a:cubicBezTo>
                  <a:cubicBezTo>
                    <a:pt x="42" y="85"/>
                    <a:pt x="29" y="91"/>
                    <a:pt x="19" y="90"/>
                  </a:cubicBezTo>
                  <a:cubicBezTo>
                    <a:pt x="9" y="89"/>
                    <a:pt x="0" y="75"/>
                    <a:pt x="1" y="69"/>
                  </a:cubicBezTo>
                  <a:close/>
                </a:path>
              </a:pathLst>
            </a:custGeom>
            <a:gradFill rotWithShape="0">
              <a:gsLst>
                <a:gs pos="0">
                  <a:schemeClr val="bg2"/>
                </a:gs>
                <a:gs pos="100000">
                  <a:schemeClr val="accent2"/>
                </a:gs>
              </a:gsLst>
              <a:lin ang="27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50" name="Freeform 17"/>
            <p:cNvSpPr>
              <a:spLocks/>
            </p:cNvSpPr>
            <p:nvPr userDrawn="1"/>
          </p:nvSpPr>
          <p:spPr bwMode="auto">
            <a:xfrm>
              <a:off x="3580" y="58"/>
              <a:ext cx="938" cy="158"/>
            </a:xfrm>
            <a:custGeom>
              <a:avLst/>
              <a:gdLst>
                <a:gd name="T0" fmla="*/ 172 w 938"/>
                <a:gd name="T1" fmla="*/ 86 h 158"/>
                <a:gd name="T2" fmla="*/ 61 w 938"/>
                <a:gd name="T3" fmla="*/ 137 h 158"/>
                <a:gd name="T4" fmla="*/ 16 w 938"/>
                <a:gd name="T5" fmla="*/ 155 h 158"/>
                <a:gd name="T6" fmla="*/ 7 w 938"/>
                <a:gd name="T7" fmla="*/ 122 h 158"/>
                <a:gd name="T8" fmla="*/ 58 w 938"/>
                <a:gd name="T9" fmla="*/ 80 h 158"/>
                <a:gd name="T10" fmla="*/ 172 w 938"/>
                <a:gd name="T11" fmla="*/ 38 h 158"/>
                <a:gd name="T12" fmla="*/ 304 w 938"/>
                <a:gd name="T13" fmla="*/ 11 h 158"/>
                <a:gd name="T14" fmla="*/ 463 w 938"/>
                <a:gd name="T15" fmla="*/ 2 h 158"/>
                <a:gd name="T16" fmla="*/ 631 w 938"/>
                <a:gd name="T17" fmla="*/ 23 h 158"/>
                <a:gd name="T18" fmla="*/ 796 w 938"/>
                <a:gd name="T19" fmla="*/ 53 h 158"/>
                <a:gd name="T20" fmla="*/ 841 w 938"/>
                <a:gd name="T21" fmla="*/ 47 h 158"/>
                <a:gd name="T22" fmla="*/ 907 w 938"/>
                <a:gd name="T23" fmla="*/ 71 h 158"/>
                <a:gd name="T24" fmla="*/ 919 w 938"/>
                <a:gd name="T25" fmla="*/ 101 h 158"/>
                <a:gd name="T26" fmla="*/ 793 w 938"/>
                <a:gd name="T27" fmla="*/ 98 h 158"/>
                <a:gd name="T28" fmla="*/ 634 w 938"/>
                <a:gd name="T29" fmla="*/ 62 h 158"/>
                <a:gd name="T30" fmla="*/ 439 w 938"/>
                <a:gd name="T31" fmla="*/ 38 h 158"/>
                <a:gd name="T32" fmla="*/ 238 w 938"/>
                <a:gd name="T33" fmla="*/ 59 h 158"/>
                <a:gd name="T34" fmla="*/ 172 w 938"/>
                <a:gd name="T35" fmla="*/ 86 h 1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38" h="158">
                  <a:moveTo>
                    <a:pt x="172" y="86"/>
                  </a:moveTo>
                  <a:cubicBezTo>
                    <a:pt x="142" y="99"/>
                    <a:pt x="87" y="126"/>
                    <a:pt x="61" y="137"/>
                  </a:cubicBezTo>
                  <a:cubicBezTo>
                    <a:pt x="35" y="148"/>
                    <a:pt x="25" y="158"/>
                    <a:pt x="16" y="155"/>
                  </a:cubicBezTo>
                  <a:cubicBezTo>
                    <a:pt x="7" y="152"/>
                    <a:pt x="0" y="134"/>
                    <a:pt x="7" y="122"/>
                  </a:cubicBezTo>
                  <a:cubicBezTo>
                    <a:pt x="14" y="110"/>
                    <a:pt x="31" y="94"/>
                    <a:pt x="58" y="80"/>
                  </a:cubicBezTo>
                  <a:cubicBezTo>
                    <a:pt x="85" y="66"/>
                    <a:pt x="131" y="49"/>
                    <a:pt x="172" y="38"/>
                  </a:cubicBezTo>
                  <a:cubicBezTo>
                    <a:pt x="213" y="27"/>
                    <a:pt x="256" y="17"/>
                    <a:pt x="304" y="11"/>
                  </a:cubicBezTo>
                  <a:cubicBezTo>
                    <a:pt x="352" y="5"/>
                    <a:pt x="409" y="0"/>
                    <a:pt x="463" y="2"/>
                  </a:cubicBezTo>
                  <a:cubicBezTo>
                    <a:pt x="517" y="4"/>
                    <a:pt x="576" y="15"/>
                    <a:pt x="631" y="23"/>
                  </a:cubicBezTo>
                  <a:cubicBezTo>
                    <a:pt x="686" y="31"/>
                    <a:pt x="761" y="49"/>
                    <a:pt x="796" y="53"/>
                  </a:cubicBezTo>
                  <a:cubicBezTo>
                    <a:pt x="831" y="57"/>
                    <a:pt x="823" y="44"/>
                    <a:pt x="841" y="47"/>
                  </a:cubicBezTo>
                  <a:cubicBezTo>
                    <a:pt x="859" y="50"/>
                    <a:pt x="894" y="62"/>
                    <a:pt x="907" y="71"/>
                  </a:cubicBezTo>
                  <a:cubicBezTo>
                    <a:pt x="920" y="80"/>
                    <a:pt x="938" y="97"/>
                    <a:pt x="919" y="101"/>
                  </a:cubicBezTo>
                  <a:cubicBezTo>
                    <a:pt x="900" y="105"/>
                    <a:pt x="840" y="104"/>
                    <a:pt x="793" y="98"/>
                  </a:cubicBezTo>
                  <a:cubicBezTo>
                    <a:pt x="746" y="92"/>
                    <a:pt x="693" y="72"/>
                    <a:pt x="634" y="62"/>
                  </a:cubicBezTo>
                  <a:cubicBezTo>
                    <a:pt x="575" y="52"/>
                    <a:pt x="505" y="38"/>
                    <a:pt x="439" y="38"/>
                  </a:cubicBezTo>
                  <a:cubicBezTo>
                    <a:pt x="373" y="38"/>
                    <a:pt x="284" y="51"/>
                    <a:pt x="238" y="59"/>
                  </a:cubicBezTo>
                  <a:cubicBezTo>
                    <a:pt x="192" y="67"/>
                    <a:pt x="202" y="73"/>
                    <a:pt x="172" y="86"/>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51" name="Freeform 18"/>
            <p:cNvSpPr>
              <a:spLocks/>
            </p:cNvSpPr>
            <p:nvPr userDrawn="1"/>
          </p:nvSpPr>
          <p:spPr bwMode="auto">
            <a:xfrm>
              <a:off x="3686" y="145"/>
              <a:ext cx="372" cy="98"/>
            </a:xfrm>
            <a:custGeom>
              <a:avLst/>
              <a:gdLst>
                <a:gd name="T0" fmla="*/ 18 w 372"/>
                <a:gd name="T1" fmla="*/ 47 h 98"/>
                <a:gd name="T2" fmla="*/ 141 w 372"/>
                <a:gd name="T3" fmla="*/ 17 h 98"/>
                <a:gd name="T4" fmla="*/ 246 w 372"/>
                <a:gd name="T5" fmla="*/ 2 h 98"/>
                <a:gd name="T6" fmla="*/ 351 w 372"/>
                <a:gd name="T7" fmla="*/ 5 h 98"/>
                <a:gd name="T8" fmla="*/ 372 w 372"/>
                <a:gd name="T9" fmla="*/ 23 h 98"/>
                <a:gd name="T10" fmla="*/ 354 w 372"/>
                <a:gd name="T11" fmla="*/ 44 h 98"/>
                <a:gd name="T12" fmla="*/ 264 w 372"/>
                <a:gd name="T13" fmla="*/ 50 h 98"/>
                <a:gd name="T14" fmla="*/ 168 w 372"/>
                <a:gd name="T15" fmla="*/ 53 h 98"/>
                <a:gd name="T16" fmla="*/ 72 w 372"/>
                <a:gd name="T17" fmla="*/ 77 h 98"/>
                <a:gd name="T18" fmla="*/ 15 w 372"/>
                <a:gd name="T19" fmla="*/ 95 h 98"/>
                <a:gd name="T20" fmla="*/ 0 w 372"/>
                <a:gd name="T21" fmla="*/ 56 h 9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 h="98">
                  <a:moveTo>
                    <a:pt x="18" y="47"/>
                  </a:moveTo>
                  <a:cubicBezTo>
                    <a:pt x="60" y="36"/>
                    <a:pt x="103" y="25"/>
                    <a:pt x="141" y="17"/>
                  </a:cubicBezTo>
                  <a:cubicBezTo>
                    <a:pt x="179" y="9"/>
                    <a:pt x="211" y="4"/>
                    <a:pt x="246" y="2"/>
                  </a:cubicBezTo>
                  <a:cubicBezTo>
                    <a:pt x="281" y="0"/>
                    <a:pt x="330" y="1"/>
                    <a:pt x="351" y="5"/>
                  </a:cubicBezTo>
                  <a:cubicBezTo>
                    <a:pt x="372" y="9"/>
                    <a:pt x="372" y="17"/>
                    <a:pt x="372" y="23"/>
                  </a:cubicBezTo>
                  <a:cubicBezTo>
                    <a:pt x="372" y="29"/>
                    <a:pt x="372" y="40"/>
                    <a:pt x="354" y="44"/>
                  </a:cubicBezTo>
                  <a:cubicBezTo>
                    <a:pt x="336" y="48"/>
                    <a:pt x="295" y="49"/>
                    <a:pt x="264" y="50"/>
                  </a:cubicBezTo>
                  <a:cubicBezTo>
                    <a:pt x="233" y="51"/>
                    <a:pt x="200" y="49"/>
                    <a:pt x="168" y="53"/>
                  </a:cubicBezTo>
                  <a:cubicBezTo>
                    <a:pt x="136" y="57"/>
                    <a:pt x="98" y="70"/>
                    <a:pt x="72" y="77"/>
                  </a:cubicBezTo>
                  <a:cubicBezTo>
                    <a:pt x="46" y="84"/>
                    <a:pt x="27" y="98"/>
                    <a:pt x="15" y="95"/>
                  </a:cubicBezTo>
                  <a:cubicBezTo>
                    <a:pt x="3" y="92"/>
                    <a:pt x="1" y="74"/>
                    <a:pt x="0" y="56"/>
                  </a:cubicBezTo>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3091" name="Freeform 19"/>
            <p:cNvSpPr>
              <a:spLocks/>
            </p:cNvSpPr>
            <p:nvPr userDrawn="1"/>
          </p:nvSpPr>
          <p:spPr bwMode="auto">
            <a:xfrm>
              <a:off x="3618" y="308"/>
              <a:ext cx="318" cy="158"/>
            </a:xfrm>
            <a:custGeom>
              <a:avLst/>
              <a:gdLst/>
              <a:ahLst/>
              <a:cxnLst>
                <a:cxn ang="0">
                  <a:pos x="0" y="158"/>
                </a:cxn>
                <a:cxn ang="0">
                  <a:pos x="12" y="137"/>
                </a:cxn>
                <a:cxn ang="0">
                  <a:pos x="162" y="71"/>
                </a:cxn>
                <a:cxn ang="0">
                  <a:pos x="249" y="20"/>
                </a:cxn>
                <a:cxn ang="0">
                  <a:pos x="285" y="2"/>
                </a:cxn>
                <a:cxn ang="0">
                  <a:pos x="309" y="11"/>
                </a:cxn>
                <a:cxn ang="0">
                  <a:pos x="303" y="47"/>
                </a:cxn>
                <a:cxn ang="0">
                  <a:pos x="219" y="89"/>
                </a:cxn>
                <a:cxn ang="0">
                  <a:pos x="108" y="140"/>
                </a:cxn>
                <a:cxn ang="0">
                  <a:pos x="57" y="152"/>
                </a:cxn>
                <a:cxn ang="0">
                  <a:pos x="0" y="158"/>
                </a:cxn>
              </a:cxnLst>
              <a:rect l="0" t="0" r="r" b="b"/>
              <a:pathLst>
                <a:path w="318" h="158">
                  <a:moveTo>
                    <a:pt x="0" y="158"/>
                  </a:moveTo>
                  <a:lnTo>
                    <a:pt x="12" y="137"/>
                  </a:lnTo>
                  <a:cubicBezTo>
                    <a:pt x="39" y="123"/>
                    <a:pt x="122" y="90"/>
                    <a:pt x="162" y="71"/>
                  </a:cubicBezTo>
                  <a:cubicBezTo>
                    <a:pt x="202" y="52"/>
                    <a:pt x="229" y="31"/>
                    <a:pt x="249" y="20"/>
                  </a:cubicBezTo>
                  <a:cubicBezTo>
                    <a:pt x="269" y="9"/>
                    <a:pt x="275" y="4"/>
                    <a:pt x="285" y="2"/>
                  </a:cubicBezTo>
                  <a:cubicBezTo>
                    <a:pt x="295" y="0"/>
                    <a:pt x="306" y="4"/>
                    <a:pt x="309" y="11"/>
                  </a:cubicBezTo>
                  <a:cubicBezTo>
                    <a:pt x="312" y="18"/>
                    <a:pt x="318" y="34"/>
                    <a:pt x="303" y="47"/>
                  </a:cubicBezTo>
                  <a:cubicBezTo>
                    <a:pt x="288" y="60"/>
                    <a:pt x="252" y="74"/>
                    <a:pt x="219" y="89"/>
                  </a:cubicBezTo>
                  <a:cubicBezTo>
                    <a:pt x="186" y="104"/>
                    <a:pt x="135" y="130"/>
                    <a:pt x="108" y="140"/>
                  </a:cubicBezTo>
                  <a:cubicBezTo>
                    <a:pt x="81" y="150"/>
                    <a:pt x="74" y="150"/>
                    <a:pt x="57" y="152"/>
                  </a:cubicBezTo>
                  <a:cubicBezTo>
                    <a:pt x="40" y="154"/>
                    <a:pt x="23" y="154"/>
                    <a:pt x="0" y="158"/>
                  </a:cubicBezTo>
                  <a:close/>
                </a:path>
              </a:pathLst>
            </a:custGeom>
            <a:gradFill rotWithShape="0">
              <a:gsLst>
                <a:gs pos="0">
                  <a:schemeClr val="bg2"/>
                </a:gs>
                <a:gs pos="50000">
                  <a:schemeClr val="accent2"/>
                </a:gs>
                <a:gs pos="100000">
                  <a:schemeClr val="bg2"/>
                </a:gs>
              </a:gsLst>
              <a:lin ang="27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053" name="Freeform 20"/>
            <p:cNvSpPr>
              <a:spLocks/>
            </p:cNvSpPr>
            <p:nvPr userDrawn="1"/>
          </p:nvSpPr>
          <p:spPr bwMode="auto">
            <a:xfrm>
              <a:off x="3413" y="291"/>
              <a:ext cx="380" cy="174"/>
            </a:xfrm>
            <a:custGeom>
              <a:avLst/>
              <a:gdLst>
                <a:gd name="T0" fmla="*/ 3 w 380"/>
                <a:gd name="T1" fmla="*/ 165 h 174"/>
                <a:gd name="T2" fmla="*/ 129 w 380"/>
                <a:gd name="T3" fmla="*/ 93 h 174"/>
                <a:gd name="T4" fmla="*/ 261 w 380"/>
                <a:gd name="T5" fmla="*/ 30 h 174"/>
                <a:gd name="T6" fmla="*/ 351 w 380"/>
                <a:gd name="T7" fmla="*/ 0 h 174"/>
                <a:gd name="T8" fmla="*/ 378 w 380"/>
                <a:gd name="T9" fmla="*/ 27 h 174"/>
                <a:gd name="T10" fmla="*/ 336 w 380"/>
                <a:gd name="T11" fmla="*/ 51 h 174"/>
                <a:gd name="T12" fmla="*/ 291 w 380"/>
                <a:gd name="T13" fmla="*/ 60 h 174"/>
                <a:gd name="T14" fmla="*/ 240 w 380"/>
                <a:gd name="T15" fmla="*/ 75 h 174"/>
                <a:gd name="T16" fmla="*/ 189 w 380"/>
                <a:gd name="T17" fmla="*/ 120 h 174"/>
                <a:gd name="T18" fmla="*/ 102 w 380"/>
                <a:gd name="T19" fmla="*/ 174 h 174"/>
                <a:gd name="T20" fmla="*/ 0 w 380"/>
                <a:gd name="T21" fmla="*/ 162 h 17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80" h="174">
                  <a:moveTo>
                    <a:pt x="3" y="165"/>
                  </a:moveTo>
                  <a:cubicBezTo>
                    <a:pt x="24" y="153"/>
                    <a:pt x="86" y="115"/>
                    <a:pt x="129" y="93"/>
                  </a:cubicBezTo>
                  <a:cubicBezTo>
                    <a:pt x="172" y="71"/>
                    <a:pt x="224" y="45"/>
                    <a:pt x="261" y="30"/>
                  </a:cubicBezTo>
                  <a:cubicBezTo>
                    <a:pt x="298" y="15"/>
                    <a:pt x="332" y="0"/>
                    <a:pt x="351" y="0"/>
                  </a:cubicBezTo>
                  <a:cubicBezTo>
                    <a:pt x="370" y="0"/>
                    <a:pt x="380" y="19"/>
                    <a:pt x="378" y="27"/>
                  </a:cubicBezTo>
                  <a:cubicBezTo>
                    <a:pt x="376" y="35"/>
                    <a:pt x="350" y="46"/>
                    <a:pt x="336" y="51"/>
                  </a:cubicBezTo>
                  <a:cubicBezTo>
                    <a:pt x="322" y="56"/>
                    <a:pt x="307" y="56"/>
                    <a:pt x="291" y="60"/>
                  </a:cubicBezTo>
                  <a:cubicBezTo>
                    <a:pt x="275" y="64"/>
                    <a:pt x="257" y="65"/>
                    <a:pt x="240" y="75"/>
                  </a:cubicBezTo>
                  <a:cubicBezTo>
                    <a:pt x="223" y="85"/>
                    <a:pt x="212" y="104"/>
                    <a:pt x="189" y="120"/>
                  </a:cubicBezTo>
                  <a:cubicBezTo>
                    <a:pt x="166" y="136"/>
                    <a:pt x="133" y="167"/>
                    <a:pt x="102" y="174"/>
                  </a:cubicBezTo>
                  <a:lnTo>
                    <a:pt x="0" y="162"/>
                  </a:lnTo>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54" name="Freeform 21"/>
            <p:cNvSpPr>
              <a:spLocks/>
            </p:cNvSpPr>
            <p:nvPr userDrawn="1"/>
          </p:nvSpPr>
          <p:spPr bwMode="auto">
            <a:xfrm>
              <a:off x="4178" y="187"/>
              <a:ext cx="523" cy="69"/>
            </a:xfrm>
            <a:custGeom>
              <a:avLst/>
              <a:gdLst>
                <a:gd name="T0" fmla="*/ 84 w 523"/>
                <a:gd name="T1" fmla="*/ 11 h 69"/>
                <a:gd name="T2" fmla="*/ 27 w 523"/>
                <a:gd name="T3" fmla="*/ 5 h 69"/>
                <a:gd name="T4" fmla="*/ 9 w 523"/>
                <a:gd name="T5" fmla="*/ 35 h 69"/>
                <a:gd name="T6" fmla="*/ 81 w 523"/>
                <a:gd name="T7" fmla="*/ 56 h 69"/>
                <a:gd name="T8" fmla="*/ 255 w 523"/>
                <a:gd name="T9" fmla="*/ 68 h 69"/>
                <a:gd name="T10" fmla="*/ 432 w 523"/>
                <a:gd name="T11" fmla="*/ 50 h 69"/>
                <a:gd name="T12" fmla="*/ 513 w 523"/>
                <a:gd name="T13" fmla="*/ 5 h 69"/>
                <a:gd name="T14" fmla="*/ 372 w 523"/>
                <a:gd name="T15" fmla="*/ 20 h 69"/>
                <a:gd name="T16" fmla="*/ 141 w 523"/>
                <a:gd name="T17" fmla="*/ 14 h 69"/>
                <a:gd name="T18" fmla="*/ 84 w 523"/>
                <a:gd name="T19" fmla="*/ 11 h 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23" h="69">
                  <a:moveTo>
                    <a:pt x="84" y="11"/>
                  </a:moveTo>
                  <a:cubicBezTo>
                    <a:pt x="65" y="9"/>
                    <a:pt x="40" y="1"/>
                    <a:pt x="27" y="5"/>
                  </a:cubicBezTo>
                  <a:cubicBezTo>
                    <a:pt x="14" y="9"/>
                    <a:pt x="0" y="27"/>
                    <a:pt x="9" y="35"/>
                  </a:cubicBezTo>
                  <a:cubicBezTo>
                    <a:pt x="18" y="43"/>
                    <a:pt x="40" y="51"/>
                    <a:pt x="81" y="56"/>
                  </a:cubicBezTo>
                  <a:cubicBezTo>
                    <a:pt x="122" y="61"/>
                    <a:pt x="197" y="69"/>
                    <a:pt x="255" y="68"/>
                  </a:cubicBezTo>
                  <a:cubicBezTo>
                    <a:pt x="313" y="67"/>
                    <a:pt x="389" y="60"/>
                    <a:pt x="432" y="50"/>
                  </a:cubicBezTo>
                  <a:cubicBezTo>
                    <a:pt x="475" y="40"/>
                    <a:pt x="523" y="10"/>
                    <a:pt x="513" y="5"/>
                  </a:cubicBezTo>
                  <a:cubicBezTo>
                    <a:pt x="503" y="0"/>
                    <a:pt x="434" y="19"/>
                    <a:pt x="372" y="20"/>
                  </a:cubicBezTo>
                  <a:cubicBezTo>
                    <a:pt x="310" y="21"/>
                    <a:pt x="189" y="15"/>
                    <a:pt x="141" y="14"/>
                  </a:cubicBezTo>
                  <a:cubicBezTo>
                    <a:pt x="93" y="13"/>
                    <a:pt x="103" y="13"/>
                    <a:pt x="84" y="11"/>
                  </a:cubicBezTo>
                  <a:close/>
                </a:path>
              </a:pathLst>
            </a:custGeom>
            <a:gradFill rotWithShape="0">
              <a:gsLst>
                <a:gs pos="0">
                  <a:schemeClr val="bg2"/>
                </a:gs>
                <a:gs pos="100000">
                  <a:schemeClr val="accent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3094" name="Freeform 22"/>
            <p:cNvSpPr>
              <a:spLocks/>
            </p:cNvSpPr>
            <p:nvPr userDrawn="1"/>
          </p:nvSpPr>
          <p:spPr bwMode="auto">
            <a:xfrm>
              <a:off x="4689" y="186"/>
              <a:ext cx="537" cy="120"/>
            </a:xfrm>
            <a:custGeom>
              <a:avLst/>
              <a:gdLst/>
              <a:ahLst/>
              <a:cxnLst>
                <a:cxn ang="0">
                  <a:pos x="23" y="6"/>
                </a:cxn>
                <a:cxn ang="0">
                  <a:pos x="188" y="3"/>
                </a:cxn>
                <a:cxn ang="0">
                  <a:pos x="323" y="27"/>
                </a:cxn>
                <a:cxn ang="0">
                  <a:pos x="464" y="69"/>
                </a:cxn>
                <a:cxn ang="0">
                  <a:pos x="521" y="90"/>
                </a:cxn>
                <a:cxn ang="0">
                  <a:pos x="533" y="105"/>
                </a:cxn>
                <a:cxn ang="0">
                  <a:pos x="497" y="120"/>
                </a:cxn>
                <a:cxn ang="0">
                  <a:pos x="452" y="108"/>
                </a:cxn>
                <a:cxn ang="0">
                  <a:pos x="350" y="72"/>
                </a:cxn>
                <a:cxn ang="0">
                  <a:pos x="158" y="39"/>
                </a:cxn>
                <a:cxn ang="0">
                  <a:pos x="50" y="39"/>
                </a:cxn>
                <a:cxn ang="0">
                  <a:pos x="23" y="6"/>
                </a:cxn>
              </a:cxnLst>
              <a:rect l="0" t="0" r="r" b="b"/>
              <a:pathLst>
                <a:path w="537" h="120">
                  <a:moveTo>
                    <a:pt x="23" y="6"/>
                  </a:moveTo>
                  <a:cubicBezTo>
                    <a:pt x="46" y="0"/>
                    <a:pt x="138" y="0"/>
                    <a:pt x="188" y="3"/>
                  </a:cubicBezTo>
                  <a:cubicBezTo>
                    <a:pt x="238" y="6"/>
                    <a:pt x="277" y="16"/>
                    <a:pt x="323" y="27"/>
                  </a:cubicBezTo>
                  <a:cubicBezTo>
                    <a:pt x="369" y="38"/>
                    <a:pt x="431" y="59"/>
                    <a:pt x="464" y="69"/>
                  </a:cubicBezTo>
                  <a:cubicBezTo>
                    <a:pt x="497" y="79"/>
                    <a:pt x="509" y="84"/>
                    <a:pt x="521" y="90"/>
                  </a:cubicBezTo>
                  <a:cubicBezTo>
                    <a:pt x="533" y="96"/>
                    <a:pt x="537" y="100"/>
                    <a:pt x="533" y="105"/>
                  </a:cubicBezTo>
                  <a:cubicBezTo>
                    <a:pt x="529" y="110"/>
                    <a:pt x="510" y="120"/>
                    <a:pt x="497" y="120"/>
                  </a:cubicBezTo>
                  <a:cubicBezTo>
                    <a:pt x="484" y="120"/>
                    <a:pt x="476" y="116"/>
                    <a:pt x="452" y="108"/>
                  </a:cubicBezTo>
                  <a:cubicBezTo>
                    <a:pt x="428" y="100"/>
                    <a:pt x="399" y="84"/>
                    <a:pt x="350" y="72"/>
                  </a:cubicBezTo>
                  <a:cubicBezTo>
                    <a:pt x="301" y="60"/>
                    <a:pt x="208" y="45"/>
                    <a:pt x="158" y="39"/>
                  </a:cubicBezTo>
                  <a:cubicBezTo>
                    <a:pt x="108" y="33"/>
                    <a:pt x="72" y="43"/>
                    <a:pt x="50" y="39"/>
                  </a:cubicBezTo>
                  <a:cubicBezTo>
                    <a:pt x="28" y="35"/>
                    <a:pt x="0" y="12"/>
                    <a:pt x="23" y="6"/>
                  </a:cubicBezTo>
                  <a:close/>
                </a:path>
              </a:pathLst>
            </a:custGeom>
            <a:gradFill rotWithShape="0">
              <a:gsLst>
                <a:gs pos="0">
                  <a:schemeClr val="bg2"/>
                </a:gs>
                <a:gs pos="50000">
                  <a:schemeClr val="accent2"/>
                </a:gs>
                <a:gs pos="100000">
                  <a:schemeClr val="bg2"/>
                </a:gs>
              </a:gsLst>
              <a:lin ang="18900000" scaled="1"/>
            </a:gradFill>
            <a:ln w="9525">
              <a:noFill/>
              <a:round/>
              <a:headEnd/>
              <a:tailEnd/>
            </a:ln>
            <a:effectLst/>
          </p:spPr>
          <p:txBody>
            <a:bodyPr wrap="none" anchor="ctr"/>
            <a:lstStyle/>
            <a:p>
              <a:pPr>
                <a:defRPr/>
              </a:pPr>
              <a:endParaRPr lang="en-US"/>
            </a:p>
          </p:txBody>
        </p:sp>
        <p:sp>
          <p:nvSpPr>
            <p:cNvPr id="3095" name="Freeform 23"/>
            <p:cNvSpPr>
              <a:spLocks/>
            </p:cNvSpPr>
            <p:nvPr userDrawn="1"/>
          </p:nvSpPr>
          <p:spPr bwMode="auto">
            <a:xfrm>
              <a:off x="4968" y="312"/>
              <a:ext cx="800" cy="143"/>
            </a:xfrm>
            <a:custGeom>
              <a:avLst/>
              <a:gdLst/>
              <a:ahLst/>
              <a:cxnLst>
                <a:cxn ang="0">
                  <a:pos x="800" y="24"/>
                </a:cxn>
                <a:cxn ang="0">
                  <a:pos x="782" y="15"/>
                </a:cxn>
                <a:cxn ang="0">
                  <a:pos x="659" y="63"/>
                </a:cxn>
                <a:cxn ang="0">
                  <a:pos x="500" y="84"/>
                </a:cxn>
                <a:cxn ang="0">
                  <a:pos x="326" y="69"/>
                </a:cxn>
                <a:cxn ang="0">
                  <a:pos x="98" y="21"/>
                </a:cxn>
                <a:cxn ang="0">
                  <a:pos x="11" y="6"/>
                </a:cxn>
                <a:cxn ang="0">
                  <a:pos x="32" y="60"/>
                </a:cxn>
                <a:cxn ang="0">
                  <a:pos x="155" y="96"/>
                </a:cxn>
                <a:cxn ang="0">
                  <a:pos x="410" y="138"/>
                </a:cxn>
                <a:cxn ang="0">
                  <a:pos x="596" y="129"/>
                </a:cxn>
                <a:cxn ang="0">
                  <a:pos x="737" y="90"/>
                </a:cxn>
                <a:cxn ang="0">
                  <a:pos x="788" y="69"/>
                </a:cxn>
                <a:cxn ang="0">
                  <a:pos x="800" y="24"/>
                </a:cxn>
              </a:cxnLst>
              <a:rect l="0" t="0" r="r" b="b"/>
              <a:pathLst>
                <a:path w="800" h="143">
                  <a:moveTo>
                    <a:pt x="800" y="24"/>
                  </a:moveTo>
                  <a:lnTo>
                    <a:pt x="782" y="15"/>
                  </a:lnTo>
                  <a:cubicBezTo>
                    <a:pt x="759" y="21"/>
                    <a:pt x="706" y="51"/>
                    <a:pt x="659" y="63"/>
                  </a:cubicBezTo>
                  <a:cubicBezTo>
                    <a:pt x="612" y="75"/>
                    <a:pt x="555" y="83"/>
                    <a:pt x="500" y="84"/>
                  </a:cubicBezTo>
                  <a:cubicBezTo>
                    <a:pt x="445" y="85"/>
                    <a:pt x="393" y="79"/>
                    <a:pt x="326" y="69"/>
                  </a:cubicBezTo>
                  <a:cubicBezTo>
                    <a:pt x="259" y="59"/>
                    <a:pt x="150" y="31"/>
                    <a:pt x="98" y="21"/>
                  </a:cubicBezTo>
                  <a:cubicBezTo>
                    <a:pt x="46" y="11"/>
                    <a:pt x="22" y="0"/>
                    <a:pt x="11" y="6"/>
                  </a:cubicBezTo>
                  <a:cubicBezTo>
                    <a:pt x="0" y="12"/>
                    <a:pt x="8" y="45"/>
                    <a:pt x="32" y="60"/>
                  </a:cubicBezTo>
                  <a:cubicBezTo>
                    <a:pt x="56" y="75"/>
                    <a:pt x="92" y="83"/>
                    <a:pt x="155" y="96"/>
                  </a:cubicBezTo>
                  <a:cubicBezTo>
                    <a:pt x="218" y="109"/>
                    <a:pt x="337" y="133"/>
                    <a:pt x="410" y="138"/>
                  </a:cubicBezTo>
                  <a:cubicBezTo>
                    <a:pt x="483" y="143"/>
                    <a:pt x="542" y="137"/>
                    <a:pt x="596" y="129"/>
                  </a:cubicBezTo>
                  <a:cubicBezTo>
                    <a:pt x="650" y="121"/>
                    <a:pt x="705" y="100"/>
                    <a:pt x="737" y="90"/>
                  </a:cubicBezTo>
                  <a:cubicBezTo>
                    <a:pt x="769" y="80"/>
                    <a:pt x="780" y="80"/>
                    <a:pt x="788" y="69"/>
                  </a:cubicBezTo>
                  <a:cubicBezTo>
                    <a:pt x="796" y="58"/>
                    <a:pt x="792" y="39"/>
                    <a:pt x="800" y="24"/>
                  </a:cubicBezTo>
                  <a:close/>
                </a:path>
              </a:pathLst>
            </a:custGeom>
            <a:gradFill rotWithShape="0">
              <a:gsLst>
                <a:gs pos="0">
                  <a:schemeClr val="bg2"/>
                </a:gs>
                <a:gs pos="50000">
                  <a:schemeClr val="accent2"/>
                </a:gs>
                <a:gs pos="100000">
                  <a:schemeClr val="bg2"/>
                </a:gs>
              </a:gsLst>
              <a:lin ang="0" scaled="1"/>
            </a:gradFill>
            <a:ln w="9525">
              <a:noFill/>
              <a:round/>
              <a:headEnd/>
              <a:tailEnd/>
            </a:ln>
            <a:effectLst/>
          </p:spPr>
          <p:txBody>
            <a:bodyPr wrap="none" anchor="ctr"/>
            <a:lstStyle/>
            <a:p>
              <a:pPr>
                <a:defRPr/>
              </a:pPr>
              <a:endParaRPr lang="en-US"/>
            </a:p>
          </p:txBody>
        </p:sp>
        <p:sp>
          <p:nvSpPr>
            <p:cNvPr id="1057" name="Freeform 24"/>
            <p:cNvSpPr>
              <a:spLocks/>
            </p:cNvSpPr>
            <p:nvPr userDrawn="1"/>
          </p:nvSpPr>
          <p:spPr bwMode="auto">
            <a:xfrm>
              <a:off x="5318" y="240"/>
              <a:ext cx="402" cy="115"/>
            </a:xfrm>
            <a:custGeom>
              <a:avLst/>
              <a:gdLst>
                <a:gd name="T0" fmla="*/ 402 w 402"/>
                <a:gd name="T1" fmla="*/ 0 h 115"/>
                <a:gd name="T2" fmla="*/ 384 w 402"/>
                <a:gd name="T3" fmla="*/ 12 h 115"/>
                <a:gd name="T4" fmla="*/ 276 w 402"/>
                <a:gd name="T5" fmla="*/ 51 h 115"/>
                <a:gd name="T6" fmla="*/ 165 w 402"/>
                <a:gd name="T7" fmla="*/ 66 h 115"/>
                <a:gd name="T8" fmla="*/ 51 w 402"/>
                <a:gd name="T9" fmla="*/ 57 h 115"/>
                <a:gd name="T10" fmla="*/ 15 w 402"/>
                <a:gd name="T11" fmla="*/ 54 h 115"/>
                <a:gd name="T12" fmla="*/ 3 w 402"/>
                <a:gd name="T13" fmla="*/ 69 h 115"/>
                <a:gd name="T14" fmla="*/ 9 w 402"/>
                <a:gd name="T15" fmla="*/ 93 h 115"/>
                <a:gd name="T16" fmla="*/ 54 w 402"/>
                <a:gd name="T17" fmla="*/ 102 h 115"/>
                <a:gd name="T18" fmla="*/ 198 w 402"/>
                <a:gd name="T19" fmla="*/ 111 h 115"/>
                <a:gd name="T20" fmla="*/ 336 w 402"/>
                <a:gd name="T21" fmla="*/ 75 h 115"/>
                <a:gd name="T22" fmla="*/ 375 w 402"/>
                <a:gd name="T23" fmla="*/ 54 h 115"/>
                <a:gd name="T24" fmla="*/ 402 w 402"/>
                <a:gd name="T25" fmla="*/ 0 h 1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02" h="115">
                  <a:moveTo>
                    <a:pt x="402" y="0"/>
                  </a:moveTo>
                  <a:lnTo>
                    <a:pt x="384" y="12"/>
                  </a:lnTo>
                  <a:cubicBezTo>
                    <a:pt x="363" y="20"/>
                    <a:pt x="312" y="42"/>
                    <a:pt x="276" y="51"/>
                  </a:cubicBezTo>
                  <a:cubicBezTo>
                    <a:pt x="240" y="60"/>
                    <a:pt x="202" y="65"/>
                    <a:pt x="165" y="66"/>
                  </a:cubicBezTo>
                  <a:cubicBezTo>
                    <a:pt x="128" y="67"/>
                    <a:pt x="76" y="59"/>
                    <a:pt x="51" y="57"/>
                  </a:cubicBezTo>
                  <a:cubicBezTo>
                    <a:pt x="26" y="55"/>
                    <a:pt x="23" y="52"/>
                    <a:pt x="15" y="54"/>
                  </a:cubicBezTo>
                  <a:cubicBezTo>
                    <a:pt x="7" y="56"/>
                    <a:pt x="4" y="63"/>
                    <a:pt x="3" y="69"/>
                  </a:cubicBezTo>
                  <a:cubicBezTo>
                    <a:pt x="2" y="75"/>
                    <a:pt x="0" y="88"/>
                    <a:pt x="9" y="93"/>
                  </a:cubicBezTo>
                  <a:cubicBezTo>
                    <a:pt x="18" y="98"/>
                    <a:pt x="22" y="99"/>
                    <a:pt x="54" y="102"/>
                  </a:cubicBezTo>
                  <a:cubicBezTo>
                    <a:pt x="86" y="105"/>
                    <a:pt x="151" y="115"/>
                    <a:pt x="198" y="111"/>
                  </a:cubicBezTo>
                  <a:cubicBezTo>
                    <a:pt x="245" y="107"/>
                    <a:pt x="307" y="84"/>
                    <a:pt x="336" y="75"/>
                  </a:cubicBezTo>
                  <a:cubicBezTo>
                    <a:pt x="365" y="66"/>
                    <a:pt x="365" y="65"/>
                    <a:pt x="375" y="54"/>
                  </a:cubicBezTo>
                  <a:cubicBezTo>
                    <a:pt x="385" y="43"/>
                    <a:pt x="392" y="26"/>
                    <a:pt x="402" y="0"/>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1027" name="Group 25"/>
          <p:cNvGrpSpPr>
            <a:grpSpLocks/>
          </p:cNvGrpSpPr>
          <p:nvPr/>
        </p:nvGrpSpPr>
        <p:grpSpPr bwMode="auto">
          <a:xfrm>
            <a:off x="0" y="6180138"/>
            <a:ext cx="9169400" cy="138112"/>
            <a:chOff x="0" y="4032"/>
            <a:chExt cx="5776" cy="87"/>
          </a:xfrm>
        </p:grpSpPr>
        <p:sp>
          <p:nvSpPr>
            <p:cNvPr id="1033" name="Freeform 26"/>
            <p:cNvSpPr>
              <a:spLocks/>
            </p:cNvSpPr>
            <p:nvPr userDrawn="1"/>
          </p:nvSpPr>
          <p:spPr bwMode="auto">
            <a:xfrm>
              <a:off x="4041" y="4047"/>
              <a:ext cx="1735" cy="72"/>
            </a:xfrm>
            <a:custGeom>
              <a:avLst/>
              <a:gdLst>
                <a:gd name="T0" fmla="*/ 165 w 1735"/>
                <a:gd name="T1" fmla="*/ 6 h 72"/>
                <a:gd name="T2" fmla="*/ 450 w 1735"/>
                <a:gd name="T3" fmla="*/ 3 h 72"/>
                <a:gd name="T4" fmla="*/ 714 w 1735"/>
                <a:gd name="T5" fmla="*/ 12 h 72"/>
                <a:gd name="T6" fmla="*/ 957 w 1735"/>
                <a:gd name="T7" fmla="*/ 24 h 72"/>
                <a:gd name="T8" fmla="*/ 1173 w 1735"/>
                <a:gd name="T9" fmla="*/ 24 h 72"/>
                <a:gd name="T10" fmla="*/ 1473 w 1735"/>
                <a:gd name="T11" fmla="*/ 15 h 72"/>
                <a:gd name="T12" fmla="*/ 1617 w 1735"/>
                <a:gd name="T13" fmla="*/ 0 h 72"/>
                <a:gd name="T14" fmla="*/ 1719 w 1735"/>
                <a:gd name="T15" fmla="*/ 15 h 72"/>
                <a:gd name="T16" fmla="*/ 1716 w 1735"/>
                <a:gd name="T17" fmla="*/ 66 h 72"/>
                <a:gd name="T18" fmla="*/ 1632 w 1735"/>
                <a:gd name="T19" fmla="*/ 51 h 72"/>
                <a:gd name="T20" fmla="*/ 1407 w 1735"/>
                <a:gd name="T21" fmla="*/ 51 h 72"/>
                <a:gd name="T22" fmla="*/ 1191 w 1735"/>
                <a:gd name="T23" fmla="*/ 48 h 72"/>
                <a:gd name="T24" fmla="*/ 870 w 1735"/>
                <a:gd name="T25" fmla="*/ 60 h 72"/>
                <a:gd name="T26" fmla="*/ 492 w 1735"/>
                <a:gd name="T27" fmla="*/ 48 h 72"/>
                <a:gd name="T28" fmla="*/ 291 w 1735"/>
                <a:gd name="T29" fmla="*/ 27 h 72"/>
                <a:gd name="T30" fmla="*/ 21 w 1735"/>
                <a:gd name="T31" fmla="*/ 36 h 72"/>
                <a:gd name="T32" fmla="*/ 165 w 1735"/>
                <a:gd name="T33" fmla="*/ 6 h 7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735" h="72">
                  <a:moveTo>
                    <a:pt x="165" y="6"/>
                  </a:moveTo>
                  <a:cubicBezTo>
                    <a:pt x="236" y="1"/>
                    <a:pt x="359" y="2"/>
                    <a:pt x="450" y="3"/>
                  </a:cubicBezTo>
                  <a:cubicBezTo>
                    <a:pt x="541" y="4"/>
                    <a:pt x="630" y="9"/>
                    <a:pt x="714" y="12"/>
                  </a:cubicBezTo>
                  <a:cubicBezTo>
                    <a:pt x="798" y="15"/>
                    <a:pt x="881" y="22"/>
                    <a:pt x="957" y="24"/>
                  </a:cubicBezTo>
                  <a:cubicBezTo>
                    <a:pt x="1033" y="26"/>
                    <a:pt x="1087" y="25"/>
                    <a:pt x="1173" y="24"/>
                  </a:cubicBezTo>
                  <a:cubicBezTo>
                    <a:pt x="1259" y="23"/>
                    <a:pt x="1399" y="19"/>
                    <a:pt x="1473" y="15"/>
                  </a:cubicBezTo>
                  <a:cubicBezTo>
                    <a:pt x="1547" y="11"/>
                    <a:pt x="1576" y="0"/>
                    <a:pt x="1617" y="0"/>
                  </a:cubicBezTo>
                  <a:cubicBezTo>
                    <a:pt x="1658" y="0"/>
                    <a:pt x="1703" y="4"/>
                    <a:pt x="1719" y="15"/>
                  </a:cubicBezTo>
                  <a:cubicBezTo>
                    <a:pt x="1735" y="26"/>
                    <a:pt x="1730" y="60"/>
                    <a:pt x="1716" y="66"/>
                  </a:cubicBezTo>
                  <a:cubicBezTo>
                    <a:pt x="1702" y="72"/>
                    <a:pt x="1683" y="53"/>
                    <a:pt x="1632" y="51"/>
                  </a:cubicBezTo>
                  <a:cubicBezTo>
                    <a:pt x="1581" y="49"/>
                    <a:pt x="1480" y="51"/>
                    <a:pt x="1407" y="51"/>
                  </a:cubicBezTo>
                  <a:cubicBezTo>
                    <a:pt x="1334" y="51"/>
                    <a:pt x="1280" y="47"/>
                    <a:pt x="1191" y="48"/>
                  </a:cubicBezTo>
                  <a:cubicBezTo>
                    <a:pt x="1102" y="49"/>
                    <a:pt x="986" y="60"/>
                    <a:pt x="870" y="60"/>
                  </a:cubicBezTo>
                  <a:cubicBezTo>
                    <a:pt x="754" y="60"/>
                    <a:pt x="588" y="53"/>
                    <a:pt x="492" y="48"/>
                  </a:cubicBezTo>
                  <a:cubicBezTo>
                    <a:pt x="396" y="43"/>
                    <a:pt x="369" y="29"/>
                    <a:pt x="291" y="27"/>
                  </a:cubicBezTo>
                  <a:cubicBezTo>
                    <a:pt x="213" y="25"/>
                    <a:pt x="42" y="39"/>
                    <a:pt x="21" y="36"/>
                  </a:cubicBezTo>
                  <a:cubicBezTo>
                    <a:pt x="0" y="33"/>
                    <a:pt x="94" y="11"/>
                    <a:pt x="165" y="6"/>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34" name="Freeform 27"/>
            <p:cNvSpPr>
              <a:spLocks/>
            </p:cNvSpPr>
            <p:nvPr userDrawn="1"/>
          </p:nvSpPr>
          <p:spPr bwMode="auto">
            <a:xfrm>
              <a:off x="1727" y="4038"/>
              <a:ext cx="2655" cy="60"/>
            </a:xfrm>
            <a:custGeom>
              <a:avLst/>
              <a:gdLst>
                <a:gd name="T0" fmla="*/ 2641 w 2655"/>
                <a:gd name="T1" fmla="*/ 6 h 60"/>
                <a:gd name="T2" fmla="*/ 2620 w 2655"/>
                <a:gd name="T3" fmla="*/ 30 h 60"/>
                <a:gd name="T4" fmla="*/ 2368 w 2655"/>
                <a:gd name="T5" fmla="*/ 45 h 60"/>
                <a:gd name="T6" fmla="*/ 2023 w 2655"/>
                <a:gd name="T7" fmla="*/ 60 h 60"/>
                <a:gd name="T8" fmla="*/ 1786 w 2655"/>
                <a:gd name="T9" fmla="*/ 48 h 60"/>
                <a:gd name="T10" fmla="*/ 1525 w 2655"/>
                <a:gd name="T11" fmla="*/ 36 h 60"/>
                <a:gd name="T12" fmla="*/ 1195 w 2655"/>
                <a:gd name="T13" fmla="*/ 45 h 60"/>
                <a:gd name="T14" fmla="*/ 817 w 2655"/>
                <a:gd name="T15" fmla="*/ 39 h 60"/>
                <a:gd name="T16" fmla="*/ 499 w 2655"/>
                <a:gd name="T17" fmla="*/ 27 h 60"/>
                <a:gd name="T18" fmla="*/ 136 w 2655"/>
                <a:gd name="T19" fmla="*/ 39 h 60"/>
                <a:gd name="T20" fmla="*/ 10 w 2655"/>
                <a:gd name="T21" fmla="*/ 33 h 60"/>
                <a:gd name="T22" fmla="*/ 76 w 2655"/>
                <a:gd name="T23" fmla="*/ 24 h 60"/>
                <a:gd name="T24" fmla="*/ 310 w 2655"/>
                <a:gd name="T25" fmla="*/ 18 h 60"/>
                <a:gd name="T26" fmla="*/ 544 w 2655"/>
                <a:gd name="T27" fmla="*/ 0 h 60"/>
                <a:gd name="T28" fmla="*/ 853 w 2655"/>
                <a:gd name="T29" fmla="*/ 21 h 60"/>
                <a:gd name="T30" fmla="*/ 1114 w 2655"/>
                <a:gd name="T31" fmla="*/ 21 h 60"/>
                <a:gd name="T32" fmla="*/ 1399 w 2655"/>
                <a:gd name="T33" fmla="*/ 3 h 60"/>
                <a:gd name="T34" fmla="*/ 1588 w 2655"/>
                <a:gd name="T35" fmla="*/ 9 h 60"/>
                <a:gd name="T36" fmla="*/ 1807 w 2655"/>
                <a:gd name="T37" fmla="*/ 21 h 60"/>
                <a:gd name="T38" fmla="*/ 2035 w 2655"/>
                <a:gd name="T39" fmla="*/ 12 h 60"/>
                <a:gd name="T40" fmla="*/ 2290 w 2655"/>
                <a:gd name="T41" fmla="*/ 18 h 60"/>
                <a:gd name="T42" fmla="*/ 2596 w 2655"/>
                <a:gd name="T43" fmla="*/ 3 h 60"/>
                <a:gd name="T44" fmla="*/ 2641 w 2655"/>
                <a:gd name="T45" fmla="*/ 6 h 6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655" h="60">
                  <a:moveTo>
                    <a:pt x="2641" y="6"/>
                  </a:moveTo>
                  <a:lnTo>
                    <a:pt x="2620" y="30"/>
                  </a:lnTo>
                  <a:cubicBezTo>
                    <a:pt x="2575" y="36"/>
                    <a:pt x="2467" y="40"/>
                    <a:pt x="2368" y="45"/>
                  </a:cubicBezTo>
                  <a:cubicBezTo>
                    <a:pt x="2269" y="50"/>
                    <a:pt x="2120" y="60"/>
                    <a:pt x="2023" y="60"/>
                  </a:cubicBezTo>
                  <a:cubicBezTo>
                    <a:pt x="1926" y="60"/>
                    <a:pt x="1869" y="52"/>
                    <a:pt x="1786" y="48"/>
                  </a:cubicBezTo>
                  <a:cubicBezTo>
                    <a:pt x="1703" y="44"/>
                    <a:pt x="1623" y="36"/>
                    <a:pt x="1525" y="36"/>
                  </a:cubicBezTo>
                  <a:cubicBezTo>
                    <a:pt x="1427" y="36"/>
                    <a:pt x="1313" y="44"/>
                    <a:pt x="1195" y="45"/>
                  </a:cubicBezTo>
                  <a:cubicBezTo>
                    <a:pt x="1077" y="46"/>
                    <a:pt x="933" y="42"/>
                    <a:pt x="817" y="39"/>
                  </a:cubicBezTo>
                  <a:cubicBezTo>
                    <a:pt x="701" y="36"/>
                    <a:pt x="612" y="27"/>
                    <a:pt x="499" y="27"/>
                  </a:cubicBezTo>
                  <a:cubicBezTo>
                    <a:pt x="386" y="27"/>
                    <a:pt x="217" y="38"/>
                    <a:pt x="136" y="39"/>
                  </a:cubicBezTo>
                  <a:cubicBezTo>
                    <a:pt x="55" y="40"/>
                    <a:pt x="20" y="36"/>
                    <a:pt x="10" y="33"/>
                  </a:cubicBezTo>
                  <a:cubicBezTo>
                    <a:pt x="0" y="30"/>
                    <a:pt x="26" y="27"/>
                    <a:pt x="76" y="24"/>
                  </a:cubicBezTo>
                  <a:cubicBezTo>
                    <a:pt x="126" y="21"/>
                    <a:pt x="232" y="22"/>
                    <a:pt x="310" y="18"/>
                  </a:cubicBezTo>
                  <a:cubicBezTo>
                    <a:pt x="388" y="14"/>
                    <a:pt x="454" y="0"/>
                    <a:pt x="544" y="0"/>
                  </a:cubicBezTo>
                  <a:cubicBezTo>
                    <a:pt x="634" y="0"/>
                    <a:pt x="758" y="18"/>
                    <a:pt x="853" y="21"/>
                  </a:cubicBezTo>
                  <a:cubicBezTo>
                    <a:pt x="948" y="24"/>
                    <a:pt x="1023" y="24"/>
                    <a:pt x="1114" y="21"/>
                  </a:cubicBezTo>
                  <a:cubicBezTo>
                    <a:pt x="1205" y="18"/>
                    <a:pt x="1320" y="5"/>
                    <a:pt x="1399" y="3"/>
                  </a:cubicBezTo>
                  <a:cubicBezTo>
                    <a:pt x="1478" y="1"/>
                    <a:pt x="1520" y="6"/>
                    <a:pt x="1588" y="9"/>
                  </a:cubicBezTo>
                  <a:cubicBezTo>
                    <a:pt x="1656" y="12"/>
                    <a:pt x="1733" y="21"/>
                    <a:pt x="1807" y="21"/>
                  </a:cubicBezTo>
                  <a:cubicBezTo>
                    <a:pt x="1881" y="21"/>
                    <a:pt x="1955" y="12"/>
                    <a:pt x="2035" y="12"/>
                  </a:cubicBezTo>
                  <a:cubicBezTo>
                    <a:pt x="2115" y="12"/>
                    <a:pt x="2197" y="19"/>
                    <a:pt x="2290" y="18"/>
                  </a:cubicBezTo>
                  <a:cubicBezTo>
                    <a:pt x="2383" y="17"/>
                    <a:pt x="2537" y="5"/>
                    <a:pt x="2596" y="3"/>
                  </a:cubicBezTo>
                  <a:cubicBezTo>
                    <a:pt x="2655" y="1"/>
                    <a:pt x="2651" y="3"/>
                    <a:pt x="2641" y="6"/>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35" name="Freeform 28"/>
            <p:cNvSpPr>
              <a:spLocks/>
            </p:cNvSpPr>
            <p:nvPr userDrawn="1"/>
          </p:nvSpPr>
          <p:spPr bwMode="auto">
            <a:xfrm>
              <a:off x="0" y="4032"/>
              <a:ext cx="2041" cy="62"/>
            </a:xfrm>
            <a:custGeom>
              <a:avLst/>
              <a:gdLst>
                <a:gd name="T0" fmla="*/ 1893 w 2041"/>
                <a:gd name="T1" fmla="*/ 39 h 62"/>
                <a:gd name="T2" fmla="*/ 1578 w 2041"/>
                <a:gd name="T3" fmla="*/ 45 h 62"/>
                <a:gd name="T4" fmla="*/ 1011 w 2041"/>
                <a:gd name="T5" fmla="*/ 60 h 62"/>
                <a:gd name="T6" fmla="*/ 438 w 2041"/>
                <a:gd name="T7" fmla="*/ 57 h 62"/>
                <a:gd name="T8" fmla="*/ 0 w 2041"/>
                <a:gd name="T9" fmla="*/ 36 h 62"/>
                <a:gd name="T10" fmla="*/ 0 w 2041"/>
                <a:gd name="T11" fmla="*/ 3 h 62"/>
                <a:gd name="T12" fmla="*/ 210 w 2041"/>
                <a:gd name="T13" fmla="*/ 18 h 62"/>
                <a:gd name="T14" fmla="*/ 474 w 2041"/>
                <a:gd name="T15" fmla="*/ 21 h 62"/>
                <a:gd name="T16" fmla="*/ 678 w 2041"/>
                <a:gd name="T17" fmla="*/ 9 h 62"/>
                <a:gd name="T18" fmla="*/ 897 w 2041"/>
                <a:gd name="T19" fmla="*/ 9 h 62"/>
                <a:gd name="T20" fmla="*/ 1167 w 2041"/>
                <a:gd name="T21" fmla="*/ 30 h 62"/>
                <a:gd name="T22" fmla="*/ 1500 w 2041"/>
                <a:gd name="T23" fmla="*/ 24 h 62"/>
                <a:gd name="T24" fmla="*/ 1758 w 2041"/>
                <a:gd name="T25" fmla="*/ 3 h 62"/>
                <a:gd name="T26" fmla="*/ 1938 w 2041"/>
                <a:gd name="T27" fmla="*/ 18 h 62"/>
                <a:gd name="T28" fmla="*/ 2034 w 2041"/>
                <a:gd name="T29" fmla="*/ 33 h 62"/>
                <a:gd name="T30" fmla="*/ 1893 w 2041"/>
                <a:gd name="T31" fmla="*/ 39 h 6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041" h="62">
                  <a:moveTo>
                    <a:pt x="1893" y="39"/>
                  </a:moveTo>
                  <a:cubicBezTo>
                    <a:pt x="1817" y="41"/>
                    <a:pt x="1725" y="42"/>
                    <a:pt x="1578" y="45"/>
                  </a:cubicBezTo>
                  <a:cubicBezTo>
                    <a:pt x="1431" y="48"/>
                    <a:pt x="1201" y="58"/>
                    <a:pt x="1011" y="60"/>
                  </a:cubicBezTo>
                  <a:cubicBezTo>
                    <a:pt x="821" y="62"/>
                    <a:pt x="606" y="61"/>
                    <a:pt x="438" y="57"/>
                  </a:cubicBezTo>
                  <a:cubicBezTo>
                    <a:pt x="270" y="53"/>
                    <a:pt x="73" y="45"/>
                    <a:pt x="0" y="36"/>
                  </a:cubicBezTo>
                  <a:lnTo>
                    <a:pt x="0" y="3"/>
                  </a:lnTo>
                  <a:cubicBezTo>
                    <a:pt x="35" y="0"/>
                    <a:pt x="131" y="15"/>
                    <a:pt x="210" y="18"/>
                  </a:cubicBezTo>
                  <a:cubicBezTo>
                    <a:pt x="289" y="21"/>
                    <a:pt x="396" y="22"/>
                    <a:pt x="474" y="21"/>
                  </a:cubicBezTo>
                  <a:cubicBezTo>
                    <a:pt x="552" y="20"/>
                    <a:pt x="608" y="11"/>
                    <a:pt x="678" y="9"/>
                  </a:cubicBezTo>
                  <a:cubicBezTo>
                    <a:pt x="748" y="7"/>
                    <a:pt x="816" y="6"/>
                    <a:pt x="897" y="9"/>
                  </a:cubicBezTo>
                  <a:cubicBezTo>
                    <a:pt x="978" y="12"/>
                    <a:pt x="1067" y="28"/>
                    <a:pt x="1167" y="30"/>
                  </a:cubicBezTo>
                  <a:cubicBezTo>
                    <a:pt x="1267" y="32"/>
                    <a:pt x="1402" y="28"/>
                    <a:pt x="1500" y="24"/>
                  </a:cubicBezTo>
                  <a:cubicBezTo>
                    <a:pt x="1598" y="20"/>
                    <a:pt x="1685" y="4"/>
                    <a:pt x="1758" y="3"/>
                  </a:cubicBezTo>
                  <a:cubicBezTo>
                    <a:pt x="1831" y="2"/>
                    <a:pt x="1892" y="13"/>
                    <a:pt x="1938" y="18"/>
                  </a:cubicBezTo>
                  <a:cubicBezTo>
                    <a:pt x="1984" y="23"/>
                    <a:pt x="2041" y="30"/>
                    <a:pt x="2034" y="33"/>
                  </a:cubicBezTo>
                  <a:cubicBezTo>
                    <a:pt x="2027" y="36"/>
                    <a:pt x="1969" y="37"/>
                    <a:pt x="1893" y="39"/>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sp>
        <p:nvSpPr>
          <p:cNvPr id="1028" name="Rectangle 29"/>
          <p:cNvSpPr>
            <a:spLocks noGrp="1" noChangeArrowheads="1"/>
          </p:cNvSpPr>
          <p:nvPr>
            <p:ph type="title"/>
          </p:nvPr>
        </p:nvSpPr>
        <p:spPr bwMode="auto">
          <a:xfrm>
            <a:off x="685800" y="76835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9" name="Rectangle 30"/>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103" name="Rectangle 31"/>
          <p:cNvSpPr>
            <a:spLocks noGrp="1" noChangeArrowheads="1"/>
          </p:cNvSpPr>
          <p:nvPr>
            <p:ph type="dt" sz="half" idx="2"/>
          </p:nvPr>
        </p:nvSpPr>
        <p:spPr bwMode="auto">
          <a:xfrm>
            <a:off x="665163" y="636746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endParaRPr lang="en-US"/>
          </a:p>
        </p:txBody>
      </p:sp>
      <p:sp>
        <p:nvSpPr>
          <p:cNvPr id="3104" name="Rectangle 32"/>
          <p:cNvSpPr>
            <a:spLocks noGrp="1" noChangeArrowheads="1"/>
          </p:cNvSpPr>
          <p:nvPr>
            <p:ph type="ftr" sz="quarter" idx="3"/>
          </p:nvPr>
        </p:nvSpPr>
        <p:spPr bwMode="auto">
          <a:xfrm>
            <a:off x="3103563" y="63674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n-US"/>
          </a:p>
        </p:txBody>
      </p:sp>
      <p:sp>
        <p:nvSpPr>
          <p:cNvPr id="3105" name="Rectangle 33"/>
          <p:cNvSpPr>
            <a:spLocks noGrp="1" noChangeArrowheads="1"/>
          </p:cNvSpPr>
          <p:nvPr>
            <p:ph type="sldNum" sz="quarter" idx="4"/>
          </p:nvPr>
        </p:nvSpPr>
        <p:spPr bwMode="auto">
          <a:xfrm>
            <a:off x="6532563" y="636746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6BD59D1D-8687-41DD-9A85-67B1F2A6D04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9"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SzPct val="90000"/>
        <a:buBlip>
          <a:blip r:embed="rId15"/>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80000"/>
        <a:buBlip>
          <a:blip r:embed="rId16"/>
        </a:buBlip>
        <a:defRPr sz="2800">
          <a:solidFill>
            <a:schemeClr val="tx1"/>
          </a:solidFill>
          <a:latin typeface="+mn-lt"/>
        </a:defRPr>
      </a:lvl2pPr>
      <a:lvl3pPr marL="1143000" indent="-228600" algn="l" rtl="0" eaLnBrk="0" fontAlgn="base" hangingPunct="0">
        <a:spcBef>
          <a:spcPct val="20000"/>
        </a:spcBef>
        <a:spcAft>
          <a:spcPct val="0"/>
        </a:spcAft>
        <a:buSzPct val="70000"/>
        <a:buBlip>
          <a:blip r:embed="rId17"/>
        </a:buBlip>
        <a:defRPr sz="2400">
          <a:solidFill>
            <a:schemeClr val="tx1"/>
          </a:solidFill>
          <a:latin typeface="+mn-lt"/>
        </a:defRPr>
      </a:lvl3pPr>
      <a:lvl4pPr marL="1600200" indent="-228600" algn="l" rtl="0" eaLnBrk="0" fontAlgn="base" hangingPunct="0">
        <a:spcBef>
          <a:spcPct val="20000"/>
        </a:spcBef>
        <a:spcAft>
          <a:spcPct val="0"/>
        </a:spcAft>
        <a:buSzPct val="70000"/>
        <a:buBlip>
          <a:blip r:embed="rId18"/>
        </a:buBlip>
        <a:defRPr sz="2000">
          <a:solidFill>
            <a:schemeClr val="tx1"/>
          </a:solidFill>
          <a:latin typeface="+mn-lt"/>
        </a:defRPr>
      </a:lvl4pPr>
      <a:lvl5pPr marL="2057400" indent="-228600" algn="l" rtl="0" eaLnBrk="0" fontAlgn="base" hangingPunct="0">
        <a:spcBef>
          <a:spcPct val="20000"/>
        </a:spcBef>
        <a:spcAft>
          <a:spcPct val="0"/>
        </a:spcAft>
        <a:buSzPct val="70000"/>
        <a:buBlip>
          <a:blip r:embed="rId19"/>
        </a:buBlip>
        <a:defRPr sz="2000">
          <a:solidFill>
            <a:schemeClr val="tx1"/>
          </a:solidFill>
          <a:latin typeface="+mn-lt"/>
        </a:defRPr>
      </a:lvl5pPr>
      <a:lvl6pPr marL="2514600" indent="-228600" algn="l" rtl="0" fontAlgn="base">
        <a:spcBef>
          <a:spcPct val="20000"/>
        </a:spcBef>
        <a:spcAft>
          <a:spcPct val="0"/>
        </a:spcAft>
        <a:buSzPct val="70000"/>
        <a:buBlip>
          <a:blip r:embed="rId19"/>
        </a:buBlip>
        <a:defRPr sz="2000">
          <a:solidFill>
            <a:schemeClr val="tx1"/>
          </a:solidFill>
          <a:latin typeface="+mn-lt"/>
        </a:defRPr>
      </a:lvl6pPr>
      <a:lvl7pPr marL="2971800" indent="-228600" algn="l" rtl="0" fontAlgn="base">
        <a:spcBef>
          <a:spcPct val="20000"/>
        </a:spcBef>
        <a:spcAft>
          <a:spcPct val="0"/>
        </a:spcAft>
        <a:buSzPct val="70000"/>
        <a:buBlip>
          <a:blip r:embed="rId19"/>
        </a:buBlip>
        <a:defRPr sz="2000">
          <a:solidFill>
            <a:schemeClr val="tx1"/>
          </a:solidFill>
          <a:latin typeface="+mn-lt"/>
        </a:defRPr>
      </a:lvl7pPr>
      <a:lvl8pPr marL="3429000" indent="-228600" algn="l" rtl="0" fontAlgn="base">
        <a:spcBef>
          <a:spcPct val="20000"/>
        </a:spcBef>
        <a:spcAft>
          <a:spcPct val="0"/>
        </a:spcAft>
        <a:buSzPct val="70000"/>
        <a:buBlip>
          <a:blip r:embed="rId19"/>
        </a:buBlip>
        <a:defRPr sz="2000">
          <a:solidFill>
            <a:schemeClr val="tx1"/>
          </a:solidFill>
          <a:latin typeface="+mn-lt"/>
        </a:defRPr>
      </a:lvl8pPr>
      <a:lvl9pPr marL="3886200" indent="-228600" algn="l" rtl="0" fontAlgn="base">
        <a:spcBef>
          <a:spcPct val="20000"/>
        </a:spcBef>
        <a:spcAft>
          <a:spcPct val="0"/>
        </a:spcAft>
        <a:buSzPct val="70000"/>
        <a:buBlip>
          <a:blip r:embed="rId19"/>
        </a:buBlip>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1.png"/><Relationship Id="rId7"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1.png"/><Relationship Id="rId7"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12.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533400"/>
            <a:ext cx="7772400" cy="1143000"/>
          </a:xfrm>
        </p:spPr>
        <p:txBody>
          <a:bodyPr/>
          <a:lstStyle/>
          <a:p>
            <a:pPr eaLnBrk="1" hangingPunct="1"/>
            <a:r>
              <a:rPr lang="en-US" dirty="0"/>
              <a:t>Capital Structure and Perverse Stockholder Incentives</a:t>
            </a:r>
          </a:p>
        </p:txBody>
      </p:sp>
      <p:sp>
        <p:nvSpPr>
          <p:cNvPr id="3075" name="Text Box 8"/>
          <p:cNvSpPr txBox="1">
            <a:spLocks noChangeArrowheads="1"/>
          </p:cNvSpPr>
          <p:nvPr/>
        </p:nvSpPr>
        <p:spPr bwMode="auto">
          <a:xfrm>
            <a:off x="2514600" y="2901950"/>
            <a:ext cx="4419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sz="3600" dirty="0">
                <a:latin typeface="Tahoma" pitchFamily="34" charset="0"/>
                <a:cs typeface="Tahoma" pitchFamily="34" charset="0"/>
              </a:rPr>
              <a:t>P.V. Viswanath</a:t>
            </a:r>
          </a:p>
        </p:txBody>
      </p:sp>
      <p:sp>
        <p:nvSpPr>
          <p:cNvPr id="3076" name="Rectangle 9"/>
          <p:cNvSpPr>
            <a:spLocks noChangeArrowheads="1"/>
          </p:cNvSpPr>
          <p:nvPr/>
        </p:nvSpPr>
        <p:spPr bwMode="auto">
          <a:xfrm>
            <a:off x="1143000" y="5029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a:r>
              <a:rPr lang="en-US" sz="4000">
                <a:solidFill>
                  <a:schemeClr val="tx2"/>
                </a:solidFill>
                <a:latin typeface="Tahoma" pitchFamily="34" charset="0"/>
              </a:rPr>
              <a:t>Financial Theory </a:t>
            </a:r>
          </a:p>
          <a:p>
            <a:pPr algn="ctr"/>
            <a:r>
              <a:rPr lang="en-US">
                <a:solidFill>
                  <a:schemeClr val="tx2"/>
                </a:solidFill>
                <a:latin typeface="Tahoma" pitchFamily="34" charset="0"/>
              </a:rPr>
              <a:t>and </a:t>
            </a:r>
          </a:p>
          <a:p>
            <a:pPr algn="ctr"/>
            <a:r>
              <a:rPr lang="en-US" sz="4000">
                <a:solidFill>
                  <a:schemeClr val="tx2"/>
                </a:solidFill>
                <a:latin typeface="Tahoma" pitchFamily="34" charset="0"/>
              </a:rPr>
              <a:t>Strategic Decision-Making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679450"/>
          </a:xfrm>
        </p:spPr>
        <p:txBody>
          <a:bodyPr/>
          <a:lstStyle/>
          <a:p>
            <a:r>
              <a:rPr lang="en-US" dirty="0"/>
              <a:t>Value loss: is it inevitable?</a:t>
            </a:r>
          </a:p>
        </p:txBody>
      </p:sp>
      <p:sp>
        <p:nvSpPr>
          <p:cNvPr id="3" name="Content Placeholder 2"/>
          <p:cNvSpPr>
            <a:spLocks noGrp="1"/>
          </p:cNvSpPr>
          <p:nvPr>
            <p:ph idx="1"/>
          </p:nvPr>
        </p:nvSpPr>
        <p:spPr>
          <a:xfrm>
            <a:off x="685800" y="1676400"/>
            <a:ext cx="7772400" cy="4419600"/>
          </a:xfrm>
        </p:spPr>
        <p:txBody>
          <a:bodyPr>
            <a:normAutofit fontScale="92500" lnSpcReduction="20000"/>
          </a:bodyPr>
          <a:lstStyle/>
          <a:p>
            <a:r>
              <a:rPr lang="en-US" dirty="0"/>
              <a:t>What we see in the Baxter example is that debtholders lose $250 in expected value, but equity holders gain only $150 in expected value.  </a:t>
            </a:r>
          </a:p>
          <a:p>
            <a:r>
              <a:rPr lang="en-US" dirty="0"/>
              <a:t>Hence there is an overall loss to the firm of $100.  Is it not possible for debtholders to make a deal with stock holders?</a:t>
            </a:r>
          </a:p>
          <a:p>
            <a:r>
              <a:rPr lang="en-US" dirty="0"/>
              <a:t>In the next example of </a:t>
            </a:r>
            <a:r>
              <a:rPr lang="en-US" dirty="0" err="1"/>
              <a:t>Unistar</a:t>
            </a:r>
            <a:r>
              <a:rPr lang="en-US" dirty="0"/>
              <a:t>, we see another case of value loss.  We can then go on to see why such value loss is often unavoidable.</a:t>
            </a:r>
          </a:p>
        </p:txBody>
      </p:sp>
    </p:spTree>
    <p:extLst>
      <p:ext uri="{BB962C8B-B14F-4D97-AF65-F5344CB8AC3E}">
        <p14:creationId xmlns:p14="http://schemas.microsoft.com/office/powerpoint/2010/main" val="563645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381000" y="790032"/>
            <a:ext cx="8229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dirty="0">
                <a:solidFill>
                  <a:schemeClr val="tx2"/>
                </a:solidFill>
              </a:rPr>
              <a:t>Exhibit 16.3: </a:t>
            </a:r>
            <a:r>
              <a:rPr lang="en-US" sz="1600" b="1" dirty="0" err="1">
                <a:solidFill>
                  <a:schemeClr val="tx2"/>
                </a:solidFill>
              </a:rPr>
              <a:t>Unistar’s</a:t>
            </a:r>
            <a:r>
              <a:rPr lang="en-US" sz="1600" b="1" dirty="0">
                <a:solidFill>
                  <a:schemeClr val="tx2"/>
                </a:solidFill>
              </a:rPr>
              <a:t> Alternative Payoffs on a project requiring $70m investment, no debt</a:t>
            </a:r>
            <a:endParaRPr lang="en-US" sz="4400" dirty="0">
              <a:solidFill>
                <a:schemeClr val="tx2"/>
              </a:solidFill>
            </a:endParaRPr>
          </a:p>
        </p:txBody>
      </p:sp>
      <p:sp>
        <p:nvSpPr>
          <p:cNvPr id="7172" name="Rectangle 5"/>
          <p:cNvSpPr>
            <a:spLocks noChangeArrowheads="1"/>
          </p:cNvSpPr>
          <p:nvPr/>
        </p:nvSpPr>
        <p:spPr bwMode="auto">
          <a:xfrm>
            <a:off x="457200" y="1247232"/>
            <a:ext cx="8229600" cy="1601787"/>
          </a:xfrm>
          <a:prstGeom prst="rect">
            <a:avLst/>
          </a:prstGeom>
          <a:solidFill>
            <a:srgbClr val="FFFFFF"/>
          </a:solidFill>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173" name="Picture 6" descr="1503.tif                                                       00033ADCNumero Cinco                   AD195CC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498" y="1413919"/>
            <a:ext cx="7621587" cy="143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p:nvSpPr>
        <p:spPr bwMode="auto">
          <a:xfrm>
            <a:off x="560439" y="3380833"/>
            <a:ext cx="8229600" cy="1905000"/>
          </a:xfrm>
          <a:prstGeom prst="rect">
            <a:avLst/>
          </a:prstGeom>
          <a:solidFill>
            <a:srgbClr val="FFFFFF"/>
          </a:solidFill>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 name="Picture 6" descr="1504.tif                                                       00033ADCNumero Cinco                   AD195CC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5666" y="3607555"/>
            <a:ext cx="7621587" cy="147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2"/>
          <p:cNvSpPr>
            <a:spLocks noChangeArrowheads="1"/>
          </p:cNvSpPr>
          <p:nvPr/>
        </p:nvSpPr>
        <p:spPr bwMode="auto">
          <a:xfrm>
            <a:off x="533400" y="3124200"/>
            <a:ext cx="807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dirty="0">
                <a:solidFill>
                  <a:schemeClr val="tx2"/>
                </a:solidFill>
              </a:rPr>
              <a:t>Exhibit 16.4: </a:t>
            </a:r>
            <a:r>
              <a:rPr lang="en-US" sz="1600" b="1" dirty="0" err="1">
                <a:solidFill>
                  <a:schemeClr val="tx2"/>
                </a:solidFill>
              </a:rPr>
              <a:t>Unistar’s</a:t>
            </a:r>
            <a:r>
              <a:rPr lang="en-US" sz="1600" b="1" dirty="0">
                <a:solidFill>
                  <a:schemeClr val="tx2"/>
                </a:solidFill>
              </a:rPr>
              <a:t> Payoffs to Equity Holders When the Debt Obligation Is $40 Million</a:t>
            </a:r>
            <a:endParaRPr lang="en-US" sz="4400" dirty="0">
              <a:solidFill>
                <a:schemeClr val="tx2"/>
              </a:solidFill>
            </a:endParaRPr>
          </a:p>
        </p:txBody>
      </p:sp>
      <p:sp>
        <p:nvSpPr>
          <p:cNvPr id="9" name="Rectangle 30"/>
          <p:cNvSpPr txBox="1">
            <a:spLocks noChangeArrowheads="1"/>
          </p:cNvSpPr>
          <p:nvPr/>
        </p:nvSpPr>
        <p:spPr>
          <a:xfrm>
            <a:off x="0" y="80803"/>
            <a:ext cx="9144000" cy="381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a:lstStyle>
          <a:p>
            <a:r>
              <a:rPr lang="en-US" sz="4000" dirty="0"/>
              <a:t>Leverage and excessive risk-taking</a:t>
            </a:r>
          </a:p>
        </p:txBody>
      </p:sp>
      <p:sp>
        <p:nvSpPr>
          <p:cNvPr id="2" name="TextBox 1"/>
          <p:cNvSpPr txBox="1"/>
          <p:nvPr/>
        </p:nvSpPr>
        <p:spPr>
          <a:xfrm>
            <a:off x="560439" y="5464388"/>
            <a:ext cx="8229600" cy="1200329"/>
          </a:xfrm>
          <a:prstGeom prst="rect">
            <a:avLst/>
          </a:prstGeom>
          <a:noFill/>
        </p:spPr>
        <p:txBody>
          <a:bodyPr wrap="square" rtlCol="0">
            <a:spAutoFit/>
          </a:bodyPr>
          <a:lstStyle/>
          <a:p>
            <a:r>
              <a:rPr lang="en-US" dirty="0"/>
              <a:t>We see that when </a:t>
            </a:r>
            <a:r>
              <a:rPr lang="en-US" dirty="0" err="1"/>
              <a:t>Unistar</a:t>
            </a:r>
            <a:r>
              <a:rPr lang="en-US" dirty="0"/>
              <a:t> has debt, it chooses the second process, which on its own has lower value (assume discount rate = 0%).  Let’s see why this happens.</a:t>
            </a:r>
          </a:p>
        </p:txBody>
      </p:sp>
    </p:spTree>
    <p:extLst>
      <p:ext uri="{BB962C8B-B14F-4D97-AF65-F5344CB8AC3E}">
        <p14:creationId xmlns:p14="http://schemas.microsoft.com/office/powerpoint/2010/main" val="3596895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419100" y="762000"/>
            <a:ext cx="8077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dirty="0">
                <a:solidFill>
                  <a:schemeClr val="tx2"/>
                </a:solidFill>
              </a:rPr>
              <a:t>Exhibit 16.4b: Unistar’s Payoffs to Bondholders When the Debt Obligation Is $40 Million</a:t>
            </a:r>
          </a:p>
          <a:p>
            <a:r>
              <a:rPr lang="en-US" sz="1600" b="1" dirty="0">
                <a:solidFill>
                  <a:schemeClr val="tx2"/>
                </a:solidFill>
              </a:rPr>
              <a:t>		</a:t>
            </a:r>
          </a:p>
          <a:p>
            <a:pPr algn="ctr"/>
            <a:r>
              <a:rPr lang="en-US" sz="1600" b="1" dirty="0">
                <a:solidFill>
                  <a:schemeClr val="tx2"/>
                </a:solidFill>
              </a:rPr>
              <a:t>CASH FLOW IF THE STATE OF THE ECONOMY IS</a:t>
            </a:r>
          </a:p>
        </p:txBody>
      </p:sp>
      <p:sp>
        <p:nvSpPr>
          <p:cNvPr id="8" name="Rectangle 2"/>
          <p:cNvSpPr>
            <a:spLocks noChangeArrowheads="1"/>
          </p:cNvSpPr>
          <p:nvPr/>
        </p:nvSpPr>
        <p:spPr bwMode="auto">
          <a:xfrm>
            <a:off x="609600" y="1600200"/>
            <a:ext cx="8077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4400" dirty="0">
              <a:solidFill>
                <a:schemeClr val="tx2"/>
              </a:solidFill>
            </a:endParaRPr>
          </a:p>
        </p:txBody>
      </p:sp>
      <p:sp>
        <p:nvSpPr>
          <p:cNvPr id="9" name="Rectangle 30"/>
          <p:cNvSpPr txBox="1">
            <a:spLocks noChangeArrowheads="1"/>
          </p:cNvSpPr>
          <p:nvPr/>
        </p:nvSpPr>
        <p:spPr>
          <a:xfrm>
            <a:off x="152400" y="152400"/>
            <a:ext cx="8991600" cy="381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a:lstStyle>
          <a:p>
            <a:r>
              <a:rPr lang="en-US" sz="3400" dirty="0"/>
              <a:t>Leverage and Excessive risk-taking</a:t>
            </a:r>
          </a:p>
        </p:txBody>
      </p:sp>
      <p:graphicFrame>
        <p:nvGraphicFramePr>
          <p:cNvPr id="3" name="Table 2"/>
          <p:cNvGraphicFramePr>
            <a:graphicFrameLocks noGrp="1"/>
          </p:cNvGraphicFramePr>
          <p:nvPr>
            <p:extLst>
              <p:ext uri="{D42A27DB-BD31-4B8C-83A1-F6EECF244321}">
                <p14:modId xmlns:p14="http://schemas.microsoft.com/office/powerpoint/2010/main" val="3041581708"/>
              </p:ext>
            </p:extLst>
          </p:nvPr>
        </p:nvGraphicFramePr>
        <p:xfrm>
          <a:off x="1524000" y="1600200"/>
          <a:ext cx="6591300" cy="2743200"/>
        </p:xfrm>
        <a:graphic>
          <a:graphicData uri="http://schemas.openxmlformats.org/drawingml/2006/table">
            <a:tbl>
              <a:tblPr firstRow="1" bandRow="1">
                <a:tableStyleId>{5C22544A-7EE6-4342-B048-85BDC9FD1C3A}</a:tableStyleId>
              </a:tblPr>
              <a:tblGrid>
                <a:gridCol w="1647825">
                  <a:extLst>
                    <a:ext uri="{9D8B030D-6E8A-4147-A177-3AD203B41FA5}">
                      <a16:colId xmlns:a16="http://schemas.microsoft.com/office/drawing/2014/main" val="20000"/>
                    </a:ext>
                  </a:extLst>
                </a:gridCol>
                <a:gridCol w="1647825">
                  <a:extLst>
                    <a:ext uri="{9D8B030D-6E8A-4147-A177-3AD203B41FA5}">
                      <a16:colId xmlns:a16="http://schemas.microsoft.com/office/drawing/2014/main" val="20001"/>
                    </a:ext>
                  </a:extLst>
                </a:gridCol>
                <a:gridCol w="1647825">
                  <a:extLst>
                    <a:ext uri="{9D8B030D-6E8A-4147-A177-3AD203B41FA5}">
                      <a16:colId xmlns:a16="http://schemas.microsoft.com/office/drawing/2014/main" val="20002"/>
                    </a:ext>
                  </a:extLst>
                </a:gridCol>
                <a:gridCol w="1647825">
                  <a:extLst>
                    <a:ext uri="{9D8B030D-6E8A-4147-A177-3AD203B41FA5}">
                      <a16:colId xmlns:a16="http://schemas.microsoft.com/office/drawing/2014/main" val="20003"/>
                    </a:ext>
                  </a:extLst>
                </a:gridCol>
              </a:tblGrid>
              <a:tr h="1129991">
                <a:tc>
                  <a:txBody>
                    <a:bodyPr/>
                    <a:lstStyle/>
                    <a:p>
                      <a:endParaRPr lang="en-US" dirty="0"/>
                    </a:p>
                  </a:txBody>
                  <a:tcPr/>
                </a:tc>
                <a:tc>
                  <a:txBody>
                    <a:bodyPr/>
                    <a:lstStyle/>
                    <a:p>
                      <a:r>
                        <a:rPr lang="en-US" sz="1800" dirty="0">
                          <a:latin typeface="Arial Narrow" panose="020B0606020202030204" pitchFamily="34" charset="0"/>
                        </a:rPr>
                        <a:t>Unfavorable (p=0.50)</a:t>
                      </a:r>
                    </a:p>
                  </a:txBody>
                  <a:tcPr/>
                </a:tc>
                <a:tc>
                  <a:txBody>
                    <a:bodyPr/>
                    <a:lstStyle/>
                    <a:p>
                      <a:r>
                        <a:rPr lang="en-US" sz="1800" dirty="0">
                          <a:latin typeface="Arial Narrow" panose="020B0606020202030204" pitchFamily="34" charset="0"/>
                        </a:rPr>
                        <a:t>Favorable (p=0.50)</a:t>
                      </a:r>
                    </a:p>
                  </a:txBody>
                  <a:tcPr/>
                </a:tc>
                <a:tc>
                  <a:txBody>
                    <a:bodyPr/>
                    <a:lstStyle/>
                    <a:p>
                      <a:r>
                        <a:rPr lang="en-US" sz="1800" dirty="0">
                          <a:latin typeface="Arial Narrow" panose="020B0606020202030204" pitchFamily="34" charset="0"/>
                        </a:rPr>
                        <a:t>Expected Value</a:t>
                      </a:r>
                    </a:p>
                  </a:txBody>
                  <a:tcPr/>
                </a:tc>
                <a:extLst>
                  <a:ext uri="{0D108BD9-81ED-4DB2-BD59-A6C34878D82A}">
                    <a16:rowId xmlns:a16="http://schemas.microsoft.com/office/drawing/2014/main" val="10000"/>
                  </a:ext>
                </a:extLst>
              </a:tr>
              <a:tr h="698809">
                <a:tc>
                  <a:txBody>
                    <a:bodyPr/>
                    <a:lstStyle/>
                    <a:p>
                      <a:r>
                        <a:rPr lang="en-US" sz="1800" dirty="0">
                          <a:latin typeface="Arial" panose="020B0604020202020204" pitchFamily="34" charset="0"/>
                          <a:cs typeface="Arial" panose="020B0604020202020204" pitchFamily="34" charset="0"/>
                        </a:rPr>
                        <a:t>Process 1</a:t>
                      </a:r>
                    </a:p>
                  </a:txBody>
                  <a:tcPr/>
                </a:tc>
                <a:tc>
                  <a:txBody>
                    <a:bodyPr/>
                    <a:lstStyle/>
                    <a:p>
                      <a:pPr algn="ctr"/>
                      <a:r>
                        <a:rPr lang="en-US" sz="1800" dirty="0">
                          <a:latin typeface="Arial" panose="020B0604020202020204" pitchFamily="34" charset="0"/>
                          <a:cs typeface="Arial" panose="020B0604020202020204" pitchFamily="34" charset="0"/>
                        </a:rPr>
                        <a:t>     $40 million</a:t>
                      </a:r>
                    </a:p>
                  </a:txBody>
                  <a:tcPr/>
                </a:tc>
                <a:tc>
                  <a:txBody>
                    <a:bodyPr/>
                    <a:lstStyle/>
                    <a:p>
                      <a:pPr algn="ctr"/>
                      <a:r>
                        <a:rPr lang="en-US" sz="1800" dirty="0">
                          <a:latin typeface="Arial" panose="020B0604020202020204" pitchFamily="34" charset="0"/>
                          <a:cs typeface="Arial" panose="020B0604020202020204" pitchFamily="34" charset="0"/>
                        </a:rPr>
                        <a:t>       $40</a:t>
                      </a:r>
                      <a:r>
                        <a:rPr lang="en-US" sz="1800" baseline="0" dirty="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million</a:t>
                      </a:r>
                    </a:p>
                  </a:txBody>
                  <a:tcPr/>
                </a:tc>
                <a:tc>
                  <a:txBody>
                    <a:bodyPr/>
                    <a:lstStyle/>
                    <a:p>
                      <a:r>
                        <a:rPr lang="en-US" sz="1800" dirty="0">
                          <a:latin typeface="Arial" panose="020B0604020202020204" pitchFamily="34" charset="0"/>
                          <a:cs typeface="Arial" panose="020B0604020202020204" pitchFamily="34" charset="0"/>
                        </a:rPr>
                        <a:t>0.50x40 + 0.50x40 = </a:t>
                      </a:r>
                      <a:r>
                        <a:rPr lang="en-US" sz="1800" u="sng" dirty="0">
                          <a:latin typeface="Arial" panose="020B0604020202020204" pitchFamily="34" charset="0"/>
                          <a:cs typeface="Arial" panose="020B0604020202020204" pitchFamily="34" charset="0"/>
                        </a:rPr>
                        <a:t>$40</a:t>
                      </a:r>
                    </a:p>
                  </a:txBody>
                  <a:tcPr/>
                </a:tc>
                <a:extLst>
                  <a:ext uri="{0D108BD9-81ED-4DB2-BD59-A6C34878D82A}">
                    <a16:rowId xmlns:a16="http://schemas.microsoft.com/office/drawing/2014/main" val="10001"/>
                  </a:ext>
                </a:extLst>
              </a:tr>
              <a:tr h="882804">
                <a:tc>
                  <a:txBody>
                    <a:bodyPr/>
                    <a:lstStyle/>
                    <a:p>
                      <a:r>
                        <a:rPr lang="en-US" sz="1800" dirty="0">
                          <a:latin typeface="Arial" panose="020B0604020202020204" pitchFamily="34" charset="0"/>
                          <a:cs typeface="Arial" panose="020B0604020202020204" pitchFamily="34" charset="0"/>
                        </a:rPr>
                        <a:t>Process 2</a:t>
                      </a:r>
                    </a:p>
                  </a:txBody>
                  <a:tcPr/>
                </a:tc>
                <a:tc>
                  <a:txBody>
                    <a:bodyPr/>
                    <a:lstStyle/>
                    <a:p>
                      <a:pPr algn="ctr"/>
                      <a:r>
                        <a:rPr lang="en-US" sz="1800" dirty="0">
                          <a:latin typeface="Arial" panose="020B0604020202020204" pitchFamily="34" charset="0"/>
                          <a:cs typeface="Arial" panose="020B0604020202020204" pitchFamily="34" charset="0"/>
                        </a:rPr>
                        <a:t>      $25 million</a:t>
                      </a:r>
                    </a:p>
                  </a:txBody>
                  <a:tcPr/>
                </a:tc>
                <a:tc>
                  <a:txBody>
                    <a:bodyPr/>
                    <a:lstStyle/>
                    <a:p>
                      <a:pPr algn="ctr"/>
                      <a:r>
                        <a:rPr lang="en-US" sz="1800" dirty="0">
                          <a:latin typeface="Arial" panose="020B0604020202020204" pitchFamily="34" charset="0"/>
                          <a:cs typeface="Arial" panose="020B0604020202020204" pitchFamily="34" charset="0"/>
                        </a:rPr>
                        <a:t>       $40 million</a:t>
                      </a:r>
                    </a:p>
                  </a:txBody>
                  <a:tcPr/>
                </a:tc>
                <a:tc>
                  <a:txBody>
                    <a:bodyPr/>
                    <a:lstStyle/>
                    <a:p>
                      <a:r>
                        <a:rPr lang="en-US" sz="1800" dirty="0">
                          <a:latin typeface="Arial" panose="020B0604020202020204" pitchFamily="34" charset="0"/>
                          <a:cs typeface="Arial" panose="020B0604020202020204" pitchFamily="34" charset="0"/>
                        </a:rPr>
                        <a:t>0.50x25 + 0.50x40 = </a:t>
                      </a:r>
                      <a:r>
                        <a:rPr lang="en-US" sz="1800" u="sng" dirty="0">
                          <a:latin typeface="Arial" panose="020B0604020202020204" pitchFamily="34" charset="0"/>
                          <a:cs typeface="Arial" panose="020B0604020202020204" pitchFamily="34" charset="0"/>
                        </a:rPr>
                        <a:t>$32.50</a:t>
                      </a:r>
                    </a:p>
                  </a:txBody>
                  <a:tcPr/>
                </a:tc>
                <a:extLst>
                  <a:ext uri="{0D108BD9-81ED-4DB2-BD59-A6C34878D82A}">
                    <a16:rowId xmlns:a16="http://schemas.microsoft.com/office/drawing/2014/main" val="10002"/>
                  </a:ext>
                </a:extLst>
              </a:tr>
            </a:tbl>
          </a:graphicData>
        </a:graphic>
      </p:graphicFrame>
      <p:sp>
        <p:nvSpPr>
          <p:cNvPr id="2" name="TextBox 1"/>
          <p:cNvSpPr txBox="1"/>
          <p:nvPr/>
        </p:nvSpPr>
        <p:spPr>
          <a:xfrm>
            <a:off x="685800" y="4343400"/>
            <a:ext cx="8153400" cy="1569660"/>
          </a:xfrm>
          <a:prstGeom prst="rect">
            <a:avLst/>
          </a:prstGeom>
          <a:noFill/>
        </p:spPr>
        <p:txBody>
          <a:bodyPr wrap="square" rtlCol="0">
            <a:spAutoFit/>
          </a:bodyPr>
          <a:lstStyle/>
          <a:p>
            <a:r>
              <a:rPr lang="en-US" dirty="0"/>
              <a:t>When the firm undertakes process 2, it is able to extract $7.5m from bondholders, compared to process 1.  This trumps the $5 higher overall value of process 1 ($75m versus $70m), which is why equity holders end up preferring the lower-valued process 2.</a:t>
            </a:r>
          </a:p>
        </p:txBody>
      </p:sp>
    </p:spTree>
    <p:extLst>
      <p:ext uri="{BB962C8B-B14F-4D97-AF65-F5344CB8AC3E}">
        <p14:creationId xmlns:p14="http://schemas.microsoft.com/office/powerpoint/2010/main" val="3765357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686800" cy="5562600"/>
          </a:xfrm>
        </p:spPr>
        <p:txBody>
          <a:bodyPr>
            <a:normAutofit fontScale="62500" lnSpcReduction="20000"/>
          </a:bodyPr>
          <a:lstStyle/>
          <a:p>
            <a:r>
              <a:rPr lang="en-US" dirty="0"/>
              <a:t>All of this is after-the-fact, assuming the debt already exists. What if the capital for the firm has not yet been raised?  Assume the equilibrium expected return is 0%.</a:t>
            </a:r>
          </a:p>
          <a:p>
            <a:r>
              <a:rPr lang="en-US" dirty="0"/>
              <a:t>First of all, because of this perverse incentive, the firm cannot get the $40m. debt in the first place, if </a:t>
            </a:r>
            <a:r>
              <a:rPr lang="en-US" dirty="0" err="1"/>
              <a:t>equityholders</a:t>
            </a:r>
            <a:r>
              <a:rPr lang="en-US" dirty="0"/>
              <a:t> can pick either project.</a:t>
            </a:r>
          </a:p>
          <a:p>
            <a:r>
              <a:rPr lang="en-US" dirty="0"/>
              <a:t>However, if </a:t>
            </a:r>
            <a:r>
              <a:rPr lang="en-US" dirty="0" err="1"/>
              <a:t>equityholders</a:t>
            </a:r>
            <a:r>
              <a:rPr lang="en-US" dirty="0"/>
              <a:t> can commit to taking process 1, debtholders would be willing to invest $40m for a promised payoff of $40m, because then they would be repaid with certainty.  </a:t>
            </a:r>
            <a:r>
              <a:rPr lang="en-US" dirty="0" err="1"/>
              <a:t>Equityholders</a:t>
            </a:r>
            <a:r>
              <a:rPr lang="en-US" dirty="0"/>
              <a:t> would put up $30m. and obtain a $5m. profit.</a:t>
            </a:r>
          </a:p>
          <a:p>
            <a:r>
              <a:rPr lang="en-US" dirty="0"/>
              <a:t>However, this will involve covenants and monitoring, which may not be feasible.</a:t>
            </a:r>
          </a:p>
          <a:p>
            <a:r>
              <a:rPr lang="en-US" dirty="0"/>
              <a:t>If so, </a:t>
            </a:r>
            <a:r>
              <a:rPr lang="en-US" dirty="0" err="1"/>
              <a:t>debtholders</a:t>
            </a:r>
            <a:r>
              <a:rPr lang="en-US" dirty="0"/>
              <a:t> would only put up $32.5m for a promised payment of $40m.  Then, they would get (40+25)/2 = $32.5m (stated interest rate of 23.078%).</a:t>
            </a:r>
          </a:p>
          <a:p>
            <a:r>
              <a:rPr lang="en-US" dirty="0"/>
              <a:t>But then </a:t>
            </a:r>
            <a:r>
              <a:rPr lang="en-US" dirty="0" err="1"/>
              <a:t>equityholders</a:t>
            </a:r>
            <a:r>
              <a:rPr lang="en-US" dirty="0"/>
              <a:t> would have to put up the remaining $37.5m for a payoff of only $35m under project 1 and $37.5m under project 2.  They would take project 2 and lose the NPV from project 1.</a:t>
            </a:r>
          </a:p>
          <a:p>
            <a:r>
              <a:rPr lang="en-US" dirty="0"/>
              <a:t>So even though they could get debt financing, the efficiency losses from choosing </a:t>
            </a:r>
            <a:r>
              <a:rPr lang="en-US" dirty="0" err="1"/>
              <a:t>proj</a:t>
            </a:r>
            <a:r>
              <a:rPr lang="en-US" dirty="0"/>
              <a:t> 1 are lost.</a:t>
            </a:r>
          </a:p>
        </p:txBody>
      </p:sp>
      <p:sp>
        <p:nvSpPr>
          <p:cNvPr id="4" name="Rectangle 30"/>
          <p:cNvSpPr txBox="1">
            <a:spLocks noChangeArrowheads="1"/>
          </p:cNvSpPr>
          <p:nvPr/>
        </p:nvSpPr>
        <p:spPr>
          <a:xfrm>
            <a:off x="0" y="28575"/>
            <a:ext cx="9144000" cy="381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a:lstStyle>
          <a:p>
            <a:r>
              <a:rPr lang="en-US" sz="4000" dirty="0"/>
              <a:t>Leverage and excessive risk-taking</a:t>
            </a:r>
          </a:p>
        </p:txBody>
      </p:sp>
    </p:spTree>
    <p:extLst>
      <p:ext uri="{BB962C8B-B14F-4D97-AF65-F5344CB8AC3E}">
        <p14:creationId xmlns:p14="http://schemas.microsoft.com/office/powerpoint/2010/main" val="94518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762000"/>
            <a:ext cx="8839200" cy="609600"/>
          </a:xfrm>
        </p:spPr>
        <p:txBody>
          <a:bodyPr/>
          <a:lstStyle/>
          <a:p>
            <a:r>
              <a:rPr lang="en-US" dirty="0"/>
              <a:t>Leverage, excessive risk-taking and under-investment</a:t>
            </a:r>
          </a:p>
        </p:txBody>
      </p:sp>
      <p:sp>
        <p:nvSpPr>
          <p:cNvPr id="3" name="Content Placeholder 2"/>
          <p:cNvSpPr>
            <a:spLocks noGrp="1"/>
          </p:cNvSpPr>
          <p:nvPr>
            <p:ph idx="1"/>
          </p:nvPr>
        </p:nvSpPr>
        <p:spPr>
          <a:xfrm>
            <a:off x="228600" y="1371600"/>
            <a:ext cx="8763000" cy="5334000"/>
          </a:xfrm>
        </p:spPr>
        <p:txBody>
          <a:bodyPr>
            <a:normAutofit fontScale="77500" lnSpcReduction="20000"/>
          </a:bodyPr>
          <a:lstStyle/>
          <a:p>
            <a:r>
              <a:rPr lang="en-US" dirty="0"/>
              <a:t>However, if the firm had $45m. in cash, it would only have to raise $25, which it could at an interest rate of 0% and then </a:t>
            </a:r>
            <a:r>
              <a:rPr lang="en-US" dirty="0" err="1"/>
              <a:t>equityholders</a:t>
            </a:r>
            <a:r>
              <a:rPr lang="en-US" dirty="0"/>
              <a:t> would choose project 1 and obtain the higher value from project 1.</a:t>
            </a:r>
          </a:p>
          <a:p>
            <a:r>
              <a:rPr lang="en-US" dirty="0"/>
              <a:t>In this case, we see that not having sufficient internal resources </a:t>
            </a:r>
            <a:r>
              <a:rPr lang="en-US" sz="3100" dirty="0"/>
              <a:t>can be costly!  </a:t>
            </a:r>
          </a:p>
          <a:p>
            <a:r>
              <a:rPr lang="en-US" sz="3100" dirty="0"/>
              <a:t>If we have to look for outside financing, that can exacerbate the problem!</a:t>
            </a:r>
          </a:p>
          <a:p>
            <a:r>
              <a:rPr lang="en-US" sz="3100" dirty="0"/>
              <a:t>However, in the Baxter case (above), there was no need for outside financing and there were still perverse investment incentives.</a:t>
            </a:r>
          </a:p>
          <a:p>
            <a:r>
              <a:rPr lang="en-US" sz="3100" dirty="0"/>
              <a:t>Hence the basic underlying problem is the inability to credibly and cheaply contract with other stakeholders.  </a:t>
            </a:r>
          </a:p>
          <a:p>
            <a:r>
              <a:rPr lang="en-US" sz="3100" dirty="0"/>
              <a:t>Lack of internal funding only exacerbates this basic problem.</a:t>
            </a:r>
          </a:p>
          <a:p>
            <a:r>
              <a:rPr lang="en-US" sz="3100" dirty="0"/>
              <a:t>What we see is that perverse incentives result in under-investment.</a:t>
            </a:r>
          </a:p>
          <a:p>
            <a:endParaRPr lang="en-US" dirty="0"/>
          </a:p>
        </p:txBody>
      </p:sp>
    </p:spTree>
    <p:extLst>
      <p:ext uri="{BB962C8B-B14F-4D97-AF65-F5344CB8AC3E}">
        <p14:creationId xmlns:p14="http://schemas.microsoft.com/office/powerpoint/2010/main" val="12767536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679450"/>
          </a:xfrm>
        </p:spPr>
        <p:txBody>
          <a:bodyPr/>
          <a:lstStyle/>
          <a:p>
            <a:r>
              <a:rPr lang="en-US" dirty="0"/>
              <a:t>Cashing Out</a:t>
            </a:r>
          </a:p>
        </p:txBody>
      </p:sp>
      <p:sp>
        <p:nvSpPr>
          <p:cNvPr id="3" name="Slide Number Placeholder 2"/>
          <p:cNvSpPr>
            <a:spLocks noGrp="1"/>
          </p:cNvSpPr>
          <p:nvPr>
            <p:ph type="sldNum" sz="quarter" idx="12"/>
          </p:nvPr>
        </p:nvSpPr>
        <p:spPr/>
        <p:txBody>
          <a:bodyPr/>
          <a:lstStyle/>
          <a:p>
            <a:fld id="{E8C80D2A-EA4E-4A37-A9DF-772D0EA46EC5}" type="slidenum">
              <a:rPr lang="en-US" smtClean="0"/>
              <a:pPr/>
              <a:t>15</a:t>
            </a:fld>
            <a:endParaRPr lang="en-US" dirty="0"/>
          </a:p>
        </p:txBody>
      </p:sp>
      <p:sp>
        <p:nvSpPr>
          <p:cNvPr id="4" name="Content Placeholder 3"/>
          <p:cNvSpPr>
            <a:spLocks noGrp="1"/>
          </p:cNvSpPr>
          <p:nvPr>
            <p:ph sz="quarter" idx="4294967295"/>
          </p:nvPr>
        </p:nvSpPr>
        <p:spPr>
          <a:xfrm>
            <a:off x="381000" y="1066800"/>
            <a:ext cx="8503920" cy="5257800"/>
          </a:xfrm>
          <a:prstGeom prst="rect">
            <a:avLst/>
          </a:prstGeom>
        </p:spPr>
        <p:txBody>
          <a:bodyPr>
            <a:normAutofit fontScale="92500" lnSpcReduction="20000"/>
          </a:bodyPr>
          <a:lstStyle/>
          <a:p>
            <a:r>
              <a:rPr lang="en-US" dirty="0"/>
              <a:t>When a firm faces financial distress, we can also see the converse of the underinvestment problem.</a:t>
            </a:r>
          </a:p>
          <a:p>
            <a:r>
              <a:rPr lang="en-US" dirty="0"/>
              <a:t>Stockholders have an incentive to take money out of the firm – to cash out by paying themselves high dividends.</a:t>
            </a:r>
          </a:p>
          <a:p>
            <a:pPr marL="274320" lvl="1">
              <a:buClr>
                <a:schemeClr val="accent1"/>
              </a:buClr>
              <a:buSzPct val="85000"/>
              <a:buFont typeface="Wingdings 2"/>
              <a:buChar char=""/>
            </a:pPr>
            <a:r>
              <a:rPr lang="en-US" sz="3200" dirty="0">
                <a:solidFill>
                  <a:schemeClr val="tx1"/>
                </a:solidFill>
              </a:rPr>
              <a:t>Furthermore, if it is likely the company will default, the firm may sell assets below market value and use the funds to pay an immediate cash dividend to the shareholders.</a:t>
            </a:r>
          </a:p>
          <a:p>
            <a:pPr marL="274320" lvl="1">
              <a:buClr>
                <a:schemeClr val="accent1"/>
              </a:buClr>
              <a:buSzPct val="85000"/>
              <a:buFont typeface="Wingdings 2"/>
              <a:buChar char=""/>
            </a:pPr>
            <a:r>
              <a:rPr lang="en-US" sz="3200" dirty="0"/>
              <a:t>In the next example, we see how leverage can lead to myopia or short-sightedness.</a:t>
            </a:r>
            <a:endParaRPr lang="en-US" sz="3200" dirty="0">
              <a:solidFill>
                <a:schemeClr val="tx1"/>
              </a:solidFill>
            </a:endParaRPr>
          </a:p>
          <a:p>
            <a:endParaRPr lang="en-US" dirty="0"/>
          </a:p>
        </p:txBody>
      </p:sp>
    </p:spTree>
    <p:extLst>
      <p:ext uri="{BB962C8B-B14F-4D97-AF65-F5344CB8AC3E}">
        <p14:creationId xmlns:p14="http://schemas.microsoft.com/office/powerpoint/2010/main" val="30060009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8877" y="990600"/>
            <a:ext cx="8099323" cy="5715000"/>
          </a:xfrm>
        </p:spPr>
        <p:txBody>
          <a:bodyPr>
            <a:normAutofit fontScale="70000" lnSpcReduction="20000"/>
          </a:bodyPr>
          <a:lstStyle/>
          <a:p>
            <a:r>
              <a:rPr lang="en-US" dirty="0"/>
              <a:t>We have seen that when a firm’s debt obligations increase, it has a greater tendency to choose risky projects.</a:t>
            </a:r>
          </a:p>
          <a:p>
            <a:r>
              <a:rPr lang="en-US" dirty="0"/>
              <a:t>Could this tendency to take risk be offset by higher interest rates, perhaps?</a:t>
            </a:r>
          </a:p>
          <a:p>
            <a:r>
              <a:rPr lang="en-US" dirty="0"/>
              <a:t>The answer in this case is, no!  In fact, as interest rates increase, the problem is further exacerbated because the likelihood of bankruptcy also goes up with higher promised interest rate payments: firms thus tend to choose ever-riskier projects.</a:t>
            </a:r>
          </a:p>
          <a:p>
            <a:r>
              <a:rPr lang="en-US" dirty="0"/>
              <a:t>Higher interest rates may not be able to compensate for the firm’s ever-increasing tendency to choose risky projects.</a:t>
            </a:r>
          </a:p>
          <a:p>
            <a:r>
              <a:rPr lang="en-US" dirty="0"/>
              <a:t>When there is no interest rate at which loans are available, it is called a situation of credit rationing.  It is called rationing because price cannot be used to allocate resources.</a:t>
            </a:r>
          </a:p>
          <a:p>
            <a:r>
              <a:rPr lang="en-US" dirty="0"/>
              <a:t>As a result, lenders may choose not to lend to certain firms regardless of the rate of interest the firms are willing to pay.</a:t>
            </a:r>
          </a:p>
          <a:p>
            <a:r>
              <a:rPr lang="en-US" dirty="0"/>
              <a:t>We see this in the following example of Multi-Universal.</a:t>
            </a:r>
          </a:p>
        </p:txBody>
      </p:sp>
      <p:sp>
        <p:nvSpPr>
          <p:cNvPr id="4" name="Title 1"/>
          <p:cNvSpPr txBox="1">
            <a:spLocks/>
          </p:cNvSpPr>
          <p:nvPr/>
        </p:nvSpPr>
        <p:spPr>
          <a:xfrm>
            <a:off x="358877" y="99655"/>
            <a:ext cx="8610600" cy="762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a:lstStyle>
          <a:p>
            <a:r>
              <a:rPr lang="en-US" dirty="0"/>
              <a:t>Credit Rationing</a:t>
            </a:r>
          </a:p>
        </p:txBody>
      </p:sp>
    </p:spTree>
    <p:extLst>
      <p:ext uri="{BB962C8B-B14F-4D97-AF65-F5344CB8AC3E}">
        <p14:creationId xmlns:p14="http://schemas.microsoft.com/office/powerpoint/2010/main" val="28153122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26"/>
          <p:cNvSpPr>
            <a:spLocks noChangeArrowheads="1"/>
          </p:cNvSpPr>
          <p:nvPr/>
        </p:nvSpPr>
        <p:spPr bwMode="auto">
          <a:xfrm>
            <a:off x="381000" y="838200"/>
            <a:ext cx="807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dirty="0">
                <a:solidFill>
                  <a:schemeClr val="tx2"/>
                </a:solidFill>
              </a:rPr>
              <a:t>Exhibit 16.5: Multi-Universal’s Project Payoffs on a $100m investment</a:t>
            </a:r>
            <a:endParaRPr lang="en-US" sz="4400" dirty="0">
              <a:solidFill>
                <a:schemeClr val="tx2"/>
              </a:solidFill>
            </a:endParaRPr>
          </a:p>
        </p:txBody>
      </p:sp>
      <p:sp>
        <p:nvSpPr>
          <p:cNvPr id="9220" name="Rectangle 1029"/>
          <p:cNvSpPr>
            <a:spLocks noChangeArrowheads="1"/>
          </p:cNvSpPr>
          <p:nvPr/>
        </p:nvSpPr>
        <p:spPr bwMode="auto">
          <a:xfrm>
            <a:off x="381000" y="1295400"/>
            <a:ext cx="8229600" cy="2057401"/>
          </a:xfrm>
          <a:prstGeom prst="rect">
            <a:avLst/>
          </a:prstGeom>
          <a:solidFill>
            <a:srgbClr val="FFFFFF"/>
          </a:solidFill>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9221" name="Picture 1030" descr="1505.tif                                                       00033ADCNumero Cinco                   AD195CC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1084" y="1524000"/>
            <a:ext cx="7621587" cy="1501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358877" y="99655"/>
            <a:ext cx="8610600" cy="762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a:lstStyle>
          <a:p>
            <a:r>
              <a:rPr lang="en-US" dirty="0"/>
              <a:t>Credit Rationing</a:t>
            </a:r>
          </a:p>
        </p:txBody>
      </p:sp>
      <p:sp>
        <p:nvSpPr>
          <p:cNvPr id="2" name="TextBox 1"/>
          <p:cNvSpPr txBox="1"/>
          <p:nvPr/>
        </p:nvSpPr>
        <p:spPr>
          <a:xfrm>
            <a:off x="421409" y="3638341"/>
            <a:ext cx="8148782" cy="2677656"/>
          </a:xfrm>
          <a:prstGeom prst="rect">
            <a:avLst/>
          </a:prstGeom>
          <a:noFill/>
        </p:spPr>
        <p:txBody>
          <a:bodyPr wrap="square" rtlCol="0">
            <a:spAutoFit/>
          </a:bodyPr>
          <a:lstStyle/>
          <a:p>
            <a:r>
              <a:rPr lang="en-US" dirty="0"/>
              <a:t>We assume that investors are risk neutral and that the risk-free </a:t>
            </a:r>
          </a:p>
          <a:p>
            <a:r>
              <a:rPr lang="en-US" dirty="0"/>
              <a:t>rate of interest is zero.  The amount  borrowed is $100m.</a:t>
            </a:r>
          </a:p>
          <a:p>
            <a:r>
              <a:rPr lang="en-US" dirty="0"/>
              <a:t>The present value of project A is 130(.8) + 50(.2) = 114.</a:t>
            </a:r>
          </a:p>
          <a:p>
            <a:r>
              <a:rPr lang="en-US" dirty="0"/>
              <a:t>The present value of project B is 150(.2) + 50(.8) = 70, i.e. an NPV &lt; 0 at any positive interest rate.</a:t>
            </a:r>
          </a:p>
          <a:p>
            <a:r>
              <a:rPr lang="en-US" dirty="0"/>
              <a:t>We will see that stockholder’s choice of project changes when the rate of interest changes.</a:t>
            </a:r>
          </a:p>
        </p:txBody>
      </p:sp>
    </p:spTree>
    <p:extLst>
      <p:ext uri="{BB962C8B-B14F-4D97-AF65-F5344CB8AC3E}">
        <p14:creationId xmlns:p14="http://schemas.microsoft.com/office/powerpoint/2010/main" val="13211572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3"/>
          <p:cNvGraphicFramePr>
            <a:graphicFrameLocks noGrp="1"/>
          </p:cNvGraphicFramePr>
          <p:nvPr>
            <p:extLst>
              <p:ext uri="{D42A27DB-BD31-4B8C-83A1-F6EECF244321}">
                <p14:modId xmlns:p14="http://schemas.microsoft.com/office/powerpoint/2010/main" val="3189810334"/>
              </p:ext>
            </p:extLst>
          </p:nvPr>
        </p:nvGraphicFramePr>
        <p:xfrm>
          <a:off x="609600" y="1447800"/>
          <a:ext cx="7848600" cy="2015490"/>
        </p:xfrm>
        <a:graphic>
          <a:graphicData uri="http://schemas.openxmlformats.org/drawingml/2006/table">
            <a:tbl>
              <a:tblPr/>
              <a:tblGrid>
                <a:gridCol w="28956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gridCol w="1828800">
                  <a:extLst>
                    <a:ext uri="{9D8B030D-6E8A-4147-A177-3AD203B41FA5}">
                      <a16:colId xmlns:a16="http://schemas.microsoft.com/office/drawing/2014/main" val="20003"/>
                    </a:ext>
                  </a:extLst>
                </a:gridCol>
              </a:tblGrid>
              <a:tr h="43815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Project A</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Payoff to project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Payoff to bondholders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Payoff to </a:t>
                      </a:r>
                      <a:r>
                        <a:rPr kumimoji="0" lang="en-US" sz="2000" b="0" i="0" u="none" strike="noStrike" cap="none" normalizeH="0" baseline="0" dirty="0" err="1">
                          <a:ln>
                            <a:noFill/>
                          </a:ln>
                          <a:solidFill>
                            <a:schemeClr val="tx1"/>
                          </a:solidFill>
                          <a:effectLst/>
                          <a:latin typeface="Tahoma" pitchFamily="34" charset="0"/>
                        </a:rPr>
                        <a:t>equityholders</a:t>
                      </a:r>
                      <a:endParaRPr kumimoji="0" lang="en-US" sz="2000" b="0" i="0" u="none" strike="noStrike" cap="none" normalizeH="0" baseline="0" dirty="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815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Good State (p=0.8)</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130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112.5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17.5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3815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Bad State (p=0.2)</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50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50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3815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Expected Payoff</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114</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100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14</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3" name="Group 3"/>
          <p:cNvGraphicFramePr>
            <a:graphicFrameLocks noGrp="1"/>
          </p:cNvGraphicFramePr>
          <p:nvPr>
            <p:extLst>
              <p:ext uri="{D42A27DB-BD31-4B8C-83A1-F6EECF244321}">
                <p14:modId xmlns:p14="http://schemas.microsoft.com/office/powerpoint/2010/main" val="2031804657"/>
              </p:ext>
            </p:extLst>
          </p:nvPr>
        </p:nvGraphicFramePr>
        <p:xfrm>
          <a:off x="685800" y="3886200"/>
          <a:ext cx="7772400" cy="2015490"/>
        </p:xfrm>
        <a:graphic>
          <a:graphicData uri="http://schemas.openxmlformats.org/drawingml/2006/table">
            <a:tbl>
              <a:tblPr/>
              <a:tblGrid>
                <a:gridCol w="2895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7526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tblGrid>
              <a:tr h="43815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Project B</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Payoff to project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Payoff to bondholders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Payoff to </a:t>
                      </a:r>
                      <a:r>
                        <a:rPr kumimoji="0" lang="en-US" sz="2000" b="0" i="0" u="none" strike="noStrike" cap="none" normalizeH="0" baseline="0" dirty="0" err="1">
                          <a:ln>
                            <a:noFill/>
                          </a:ln>
                          <a:solidFill>
                            <a:schemeClr val="tx1"/>
                          </a:solidFill>
                          <a:effectLst/>
                          <a:latin typeface="Tahoma" pitchFamily="34" charset="0"/>
                        </a:rPr>
                        <a:t>equityholders</a:t>
                      </a:r>
                      <a:endParaRPr kumimoji="0" lang="en-US" sz="2000" b="0" i="0" u="none" strike="noStrike" cap="none" normalizeH="0" baseline="0" dirty="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815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Good State (p=0.2)</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150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112.5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37.5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3815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Bad State (p=0.8)</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50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50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3815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Expected Payoff</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70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62.5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7.5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4" name="Title 1"/>
          <p:cNvSpPr txBox="1">
            <a:spLocks/>
          </p:cNvSpPr>
          <p:nvPr/>
        </p:nvSpPr>
        <p:spPr>
          <a:xfrm>
            <a:off x="358877" y="99655"/>
            <a:ext cx="8610600" cy="762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a:lstStyle>
          <a:p>
            <a:r>
              <a:rPr lang="en-US" dirty="0"/>
              <a:t>Credit Rationing</a:t>
            </a:r>
          </a:p>
        </p:txBody>
      </p:sp>
      <p:sp>
        <p:nvSpPr>
          <p:cNvPr id="5" name="TextBox 4"/>
          <p:cNvSpPr txBox="1"/>
          <p:nvPr/>
        </p:nvSpPr>
        <p:spPr>
          <a:xfrm>
            <a:off x="76201" y="774680"/>
            <a:ext cx="9067800" cy="461665"/>
          </a:xfrm>
          <a:prstGeom prst="rect">
            <a:avLst/>
          </a:prstGeom>
          <a:noFill/>
        </p:spPr>
        <p:txBody>
          <a:bodyPr wrap="square" rtlCol="0">
            <a:spAutoFit/>
          </a:bodyPr>
          <a:lstStyle/>
          <a:p>
            <a:r>
              <a:rPr lang="en-US" dirty="0"/>
              <a:t>The equilibrium expected rate of return is 0%; investors are risk-neutral.</a:t>
            </a:r>
          </a:p>
        </p:txBody>
      </p:sp>
      <p:sp>
        <p:nvSpPr>
          <p:cNvPr id="6" name="TextBox 5"/>
          <p:cNvSpPr txBox="1"/>
          <p:nvPr/>
        </p:nvSpPr>
        <p:spPr>
          <a:xfrm>
            <a:off x="304800" y="6045760"/>
            <a:ext cx="8153400" cy="830997"/>
          </a:xfrm>
          <a:prstGeom prst="rect">
            <a:avLst/>
          </a:prstGeom>
          <a:noFill/>
        </p:spPr>
        <p:txBody>
          <a:bodyPr wrap="square" rtlCol="0">
            <a:spAutoFit/>
          </a:bodyPr>
          <a:lstStyle/>
          <a:p>
            <a:r>
              <a:rPr lang="en-US" dirty="0"/>
              <a:t>The stated interest rate has to be 12.5% in order for the expected rate of return to be zero. </a:t>
            </a:r>
            <a:r>
              <a:rPr lang="en-US" dirty="0" err="1"/>
              <a:t>Equityholders</a:t>
            </a:r>
            <a:r>
              <a:rPr lang="en-US" dirty="0"/>
              <a:t> choose project A.</a:t>
            </a:r>
          </a:p>
        </p:txBody>
      </p:sp>
    </p:spTree>
    <p:extLst>
      <p:ext uri="{BB962C8B-B14F-4D97-AF65-F5344CB8AC3E}">
        <p14:creationId xmlns:p14="http://schemas.microsoft.com/office/powerpoint/2010/main" val="22626127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3"/>
          <p:cNvGraphicFramePr>
            <a:graphicFrameLocks noGrp="1"/>
          </p:cNvGraphicFramePr>
          <p:nvPr>
            <p:extLst>
              <p:ext uri="{D42A27DB-BD31-4B8C-83A1-F6EECF244321}">
                <p14:modId xmlns:p14="http://schemas.microsoft.com/office/powerpoint/2010/main" val="3406810499"/>
              </p:ext>
            </p:extLst>
          </p:nvPr>
        </p:nvGraphicFramePr>
        <p:xfrm>
          <a:off x="618977" y="2566957"/>
          <a:ext cx="7843911" cy="2015490"/>
        </p:xfrm>
        <a:graphic>
          <a:graphicData uri="http://schemas.openxmlformats.org/drawingml/2006/table">
            <a:tbl>
              <a:tblPr/>
              <a:tblGrid>
                <a:gridCol w="1960978">
                  <a:extLst>
                    <a:ext uri="{9D8B030D-6E8A-4147-A177-3AD203B41FA5}">
                      <a16:colId xmlns:a16="http://schemas.microsoft.com/office/drawing/2014/main" val="20000"/>
                    </a:ext>
                  </a:extLst>
                </a:gridCol>
                <a:gridCol w="1653027">
                  <a:extLst>
                    <a:ext uri="{9D8B030D-6E8A-4147-A177-3AD203B41FA5}">
                      <a16:colId xmlns:a16="http://schemas.microsoft.com/office/drawing/2014/main" val="20001"/>
                    </a:ext>
                  </a:extLst>
                </a:gridCol>
                <a:gridCol w="2058897">
                  <a:extLst>
                    <a:ext uri="{9D8B030D-6E8A-4147-A177-3AD203B41FA5}">
                      <a16:colId xmlns:a16="http://schemas.microsoft.com/office/drawing/2014/main" val="20002"/>
                    </a:ext>
                  </a:extLst>
                </a:gridCol>
                <a:gridCol w="2171009">
                  <a:extLst>
                    <a:ext uri="{9D8B030D-6E8A-4147-A177-3AD203B41FA5}">
                      <a16:colId xmlns:a16="http://schemas.microsoft.com/office/drawing/2014/main" val="20003"/>
                    </a:ext>
                  </a:extLst>
                </a:gridCol>
              </a:tblGrid>
              <a:tr h="43815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Project A</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Payoff to project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Payoff to bondholders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Payoff to </a:t>
                      </a:r>
                      <a:r>
                        <a:rPr kumimoji="0" lang="en-US" sz="2000" b="0" i="0" u="none" strike="noStrike" cap="none" normalizeH="0" baseline="0" dirty="0" err="1">
                          <a:ln>
                            <a:noFill/>
                          </a:ln>
                          <a:solidFill>
                            <a:schemeClr val="tx1"/>
                          </a:solidFill>
                          <a:effectLst/>
                          <a:latin typeface="Tahoma" pitchFamily="34" charset="0"/>
                        </a:rPr>
                        <a:t>equityholders</a:t>
                      </a:r>
                      <a:endParaRPr kumimoji="0" lang="en-US" sz="2000" b="0" i="0" u="none" strike="noStrike" cap="none" normalizeH="0" baseline="0" dirty="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815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Good State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130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127.5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2.5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3815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Bad State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50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50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3815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Exp. Payoff</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114</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112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3" name="Group 3"/>
          <p:cNvGraphicFramePr>
            <a:graphicFrameLocks noGrp="1"/>
          </p:cNvGraphicFramePr>
          <p:nvPr>
            <p:extLst>
              <p:ext uri="{D42A27DB-BD31-4B8C-83A1-F6EECF244321}">
                <p14:modId xmlns:p14="http://schemas.microsoft.com/office/powerpoint/2010/main" val="1885218211"/>
              </p:ext>
            </p:extLst>
          </p:nvPr>
        </p:nvGraphicFramePr>
        <p:xfrm>
          <a:off x="614288" y="4718090"/>
          <a:ext cx="7848600" cy="2015490"/>
        </p:xfrm>
        <a:graphic>
          <a:graphicData uri="http://schemas.openxmlformats.org/drawingml/2006/table">
            <a:tbl>
              <a:tblPr/>
              <a:tblGrid>
                <a:gridCol w="1962150">
                  <a:extLst>
                    <a:ext uri="{9D8B030D-6E8A-4147-A177-3AD203B41FA5}">
                      <a16:colId xmlns:a16="http://schemas.microsoft.com/office/drawing/2014/main" val="20000"/>
                    </a:ext>
                  </a:extLst>
                </a:gridCol>
                <a:gridCol w="1654015">
                  <a:extLst>
                    <a:ext uri="{9D8B030D-6E8A-4147-A177-3AD203B41FA5}">
                      <a16:colId xmlns:a16="http://schemas.microsoft.com/office/drawing/2014/main" val="20001"/>
                    </a:ext>
                  </a:extLst>
                </a:gridCol>
                <a:gridCol w="2060128">
                  <a:extLst>
                    <a:ext uri="{9D8B030D-6E8A-4147-A177-3AD203B41FA5}">
                      <a16:colId xmlns:a16="http://schemas.microsoft.com/office/drawing/2014/main" val="20002"/>
                    </a:ext>
                  </a:extLst>
                </a:gridCol>
                <a:gridCol w="2172307">
                  <a:extLst>
                    <a:ext uri="{9D8B030D-6E8A-4147-A177-3AD203B41FA5}">
                      <a16:colId xmlns:a16="http://schemas.microsoft.com/office/drawing/2014/main" val="20003"/>
                    </a:ext>
                  </a:extLst>
                </a:gridCol>
              </a:tblGrid>
              <a:tr h="43815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Project B</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Payoff to project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Payoff to bondholders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Payoff to </a:t>
                      </a:r>
                      <a:r>
                        <a:rPr kumimoji="0" lang="en-US" sz="2000" b="0" i="0" u="none" strike="noStrike" cap="none" normalizeH="0" baseline="0" dirty="0" err="1">
                          <a:ln>
                            <a:noFill/>
                          </a:ln>
                          <a:solidFill>
                            <a:schemeClr val="tx1"/>
                          </a:solidFill>
                          <a:effectLst/>
                          <a:latin typeface="Tahoma" pitchFamily="34" charset="0"/>
                        </a:rPr>
                        <a:t>equityholders</a:t>
                      </a:r>
                      <a:endParaRPr kumimoji="0" lang="en-US" sz="2000" b="0" i="0" u="none" strike="noStrike" cap="none" normalizeH="0" baseline="0" dirty="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815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Good State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150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127.5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22.5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3815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Bad State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50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50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3815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Exp. Payoff</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70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65.5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4.5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4" name="Title 1"/>
          <p:cNvSpPr txBox="1">
            <a:spLocks/>
          </p:cNvSpPr>
          <p:nvPr/>
        </p:nvSpPr>
        <p:spPr>
          <a:xfrm>
            <a:off x="358877" y="99655"/>
            <a:ext cx="8610600" cy="762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a:lstStyle>
          <a:p>
            <a:r>
              <a:rPr lang="en-US" dirty="0"/>
              <a:t>Credit Rationing</a:t>
            </a:r>
          </a:p>
        </p:txBody>
      </p:sp>
      <p:sp>
        <p:nvSpPr>
          <p:cNvPr id="5" name="TextBox 4"/>
          <p:cNvSpPr txBox="1"/>
          <p:nvPr/>
        </p:nvSpPr>
        <p:spPr>
          <a:xfrm>
            <a:off x="228600" y="861655"/>
            <a:ext cx="8740877" cy="1569660"/>
          </a:xfrm>
          <a:prstGeom prst="rect">
            <a:avLst/>
          </a:prstGeom>
          <a:noFill/>
        </p:spPr>
        <p:txBody>
          <a:bodyPr wrap="square" rtlCol="0">
            <a:spAutoFit/>
          </a:bodyPr>
          <a:lstStyle/>
          <a:p>
            <a:r>
              <a:rPr lang="en-US" dirty="0"/>
              <a:t>Assume now, the equilibrium expected rate of return is 12%; again investors are risk-neutral.  </a:t>
            </a:r>
          </a:p>
          <a:p>
            <a:r>
              <a:rPr lang="en-US" dirty="0"/>
              <a:t>If investors believe project A will be chosen, the promised interest rate has to be 27.5%.  But then equity holders will choose project B.</a:t>
            </a:r>
          </a:p>
        </p:txBody>
      </p:sp>
    </p:spTree>
    <p:extLst>
      <p:ext uri="{BB962C8B-B14F-4D97-AF65-F5344CB8AC3E}">
        <p14:creationId xmlns:p14="http://schemas.microsoft.com/office/powerpoint/2010/main" val="886585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362200"/>
            <a:ext cx="8915400" cy="1143000"/>
          </a:xfrm>
        </p:spPr>
        <p:txBody>
          <a:bodyPr/>
          <a:lstStyle/>
          <a:p>
            <a:r>
              <a:rPr lang="en-US" sz="4200" dirty="0"/>
              <a:t>Leverage and Excessive Risk-Taking</a:t>
            </a:r>
          </a:p>
        </p:txBody>
      </p:sp>
    </p:spTree>
    <p:extLst>
      <p:ext uri="{BB962C8B-B14F-4D97-AF65-F5344CB8AC3E}">
        <p14:creationId xmlns:p14="http://schemas.microsoft.com/office/powerpoint/2010/main" val="14045184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8877" y="762000"/>
            <a:ext cx="8610600" cy="1904999"/>
          </a:xfrm>
        </p:spPr>
        <p:txBody>
          <a:bodyPr>
            <a:normAutofit/>
          </a:bodyPr>
          <a:lstStyle/>
          <a:p>
            <a:r>
              <a:rPr lang="en-US" sz="2000" dirty="0"/>
              <a:t>As a result, the lenders will have to demand an interest rate of 260%.</a:t>
            </a:r>
          </a:p>
          <a:p>
            <a:r>
              <a:rPr lang="en-US" sz="2000" dirty="0"/>
              <a:t>But this would not be affordable/credible, since project B has a negative NPV to begin with!</a:t>
            </a:r>
          </a:p>
          <a:p>
            <a:r>
              <a:rPr lang="en-US" sz="2000" dirty="0"/>
              <a:t>Hence lenders will not be willing to lend at any interest rate!</a:t>
            </a:r>
          </a:p>
        </p:txBody>
      </p:sp>
      <p:sp>
        <p:nvSpPr>
          <p:cNvPr id="4" name="Title 1"/>
          <p:cNvSpPr txBox="1">
            <a:spLocks/>
          </p:cNvSpPr>
          <p:nvPr/>
        </p:nvSpPr>
        <p:spPr>
          <a:xfrm>
            <a:off x="358877" y="99655"/>
            <a:ext cx="8610600" cy="509945"/>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a:lstStyle>
          <a:p>
            <a:r>
              <a:rPr lang="en-US" dirty="0"/>
              <a:t>Credit Rationing</a:t>
            </a:r>
          </a:p>
        </p:txBody>
      </p:sp>
      <p:graphicFrame>
        <p:nvGraphicFramePr>
          <p:cNvPr id="5" name="Group 3"/>
          <p:cNvGraphicFramePr>
            <a:graphicFrameLocks noGrp="1"/>
          </p:cNvGraphicFramePr>
          <p:nvPr>
            <p:extLst>
              <p:ext uri="{D42A27DB-BD31-4B8C-83A1-F6EECF244321}">
                <p14:modId xmlns:p14="http://schemas.microsoft.com/office/powerpoint/2010/main" val="2277983259"/>
              </p:ext>
            </p:extLst>
          </p:nvPr>
        </p:nvGraphicFramePr>
        <p:xfrm>
          <a:off x="840879" y="2301240"/>
          <a:ext cx="7646596" cy="1893735"/>
        </p:xfrm>
        <a:graphic>
          <a:graphicData uri="http://schemas.openxmlformats.org/drawingml/2006/table">
            <a:tbl>
              <a:tblPr/>
              <a:tblGrid>
                <a:gridCol w="1911649">
                  <a:extLst>
                    <a:ext uri="{9D8B030D-6E8A-4147-A177-3AD203B41FA5}">
                      <a16:colId xmlns:a16="http://schemas.microsoft.com/office/drawing/2014/main" val="20000"/>
                    </a:ext>
                  </a:extLst>
                </a:gridCol>
                <a:gridCol w="1611445">
                  <a:extLst>
                    <a:ext uri="{9D8B030D-6E8A-4147-A177-3AD203B41FA5}">
                      <a16:colId xmlns:a16="http://schemas.microsoft.com/office/drawing/2014/main" val="20001"/>
                    </a:ext>
                  </a:extLst>
                </a:gridCol>
                <a:gridCol w="2007105">
                  <a:extLst>
                    <a:ext uri="{9D8B030D-6E8A-4147-A177-3AD203B41FA5}">
                      <a16:colId xmlns:a16="http://schemas.microsoft.com/office/drawing/2014/main" val="20002"/>
                    </a:ext>
                  </a:extLst>
                </a:gridCol>
                <a:gridCol w="2116397">
                  <a:extLst>
                    <a:ext uri="{9D8B030D-6E8A-4147-A177-3AD203B41FA5}">
                      <a16:colId xmlns:a16="http://schemas.microsoft.com/office/drawing/2014/main" val="20003"/>
                    </a:ext>
                  </a:extLst>
                </a:gridCol>
              </a:tblGrid>
              <a:tr h="636104">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Project B</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Payoff to project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err="1">
                          <a:ln>
                            <a:noFill/>
                          </a:ln>
                          <a:solidFill>
                            <a:schemeClr val="tx1"/>
                          </a:solidFill>
                          <a:effectLst/>
                          <a:latin typeface="Tahoma" pitchFamily="34" charset="0"/>
                        </a:rPr>
                        <a:t>Reqd</a:t>
                      </a:r>
                      <a:r>
                        <a:rPr kumimoji="0" lang="en-US" sz="2000" b="0" i="0" u="none" strike="noStrike" cap="none" normalizeH="0" baseline="0" dirty="0">
                          <a:ln>
                            <a:noFill/>
                          </a:ln>
                          <a:solidFill>
                            <a:schemeClr val="tx1"/>
                          </a:solidFill>
                          <a:effectLst/>
                          <a:latin typeface="Tahoma" pitchFamily="34" charset="0"/>
                        </a:rPr>
                        <a:t> payoff to bondholders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Payoff to </a:t>
                      </a:r>
                      <a:r>
                        <a:rPr kumimoji="0" lang="en-US" sz="2000" b="0" i="0" u="none" strike="noStrike" cap="none" normalizeH="0" baseline="0" dirty="0" err="1">
                          <a:ln>
                            <a:noFill/>
                          </a:ln>
                          <a:solidFill>
                            <a:schemeClr val="tx1"/>
                          </a:solidFill>
                          <a:effectLst/>
                          <a:latin typeface="Tahoma" pitchFamily="34" charset="0"/>
                        </a:rPr>
                        <a:t>equityholders</a:t>
                      </a:r>
                      <a:endParaRPr kumimoji="0" lang="en-US" sz="2000" b="0" i="0" u="none" strike="noStrike" cap="none" normalizeH="0" baseline="0" dirty="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7565">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Good State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150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360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-210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7565">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Bad State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50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50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7565">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err="1">
                          <a:ln>
                            <a:noFill/>
                          </a:ln>
                          <a:solidFill>
                            <a:schemeClr val="tx1"/>
                          </a:solidFill>
                          <a:effectLst/>
                          <a:latin typeface="Tahoma" pitchFamily="34" charset="0"/>
                        </a:rPr>
                        <a:t>Exp</a:t>
                      </a:r>
                      <a:r>
                        <a:rPr kumimoji="0" lang="en-US" sz="2000" b="0" i="0" u="none" strike="noStrike" cap="none" normalizeH="0" baseline="0" dirty="0">
                          <a:ln>
                            <a:noFill/>
                          </a:ln>
                          <a:solidFill>
                            <a:schemeClr val="tx1"/>
                          </a:solidFill>
                          <a:effectLst/>
                          <a:latin typeface="Tahoma" pitchFamily="34" charset="0"/>
                        </a:rPr>
                        <a:t> Payoff</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70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112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a:ln>
                            <a:noFill/>
                          </a:ln>
                          <a:solidFill>
                            <a:schemeClr val="tx1"/>
                          </a:solidFill>
                          <a:effectLst/>
                          <a:latin typeface="Tahoma" pitchFamily="34" charset="0"/>
                        </a:rPr>
                        <a:t>-42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 name="TextBox 1"/>
          <p:cNvSpPr txBox="1"/>
          <p:nvPr/>
        </p:nvSpPr>
        <p:spPr>
          <a:xfrm>
            <a:off x="473177" y="4229099"/>
            <a:ext cx="8382000" cy="2554545"/>
          </a:xfrm>
          <a:prstGeom prst="rect">
            <a:avLst/>
          </a:prstGeom>
          <a:noFill/>
        </p:spPr>
        <p:txBody>
          <a:bodyPr wrap="square" rtlCol="0">
            <a:spAutoFit/>
          </a:bodyPr>
          <a:lstStyle/>
          <a:p>
            <a:r>
              <a:rPr lang="en-US" sz="2000" dirty="0">
                <a:latin typeface="+mj-lt"/>
                <a:cs typeface="Times New Roman" panose="02020603050405020304" pitchFamily="18" charset="0"/>
              </a:rPr>
              <a:t>The firm may not be able to commit to taking Project A, again because of monitoring costs.  This phenomenon of project switching is sometimes called diversion.</a:t>
            </a:r>
          </a:p>
          <a:p>
            <a:r>
              <a:rPr lang="en-US" sz="2000" dirty="0">
                <a:latin typeface="+mj-lt"/>
                <a:cs typeface="Times New Roman" panose="02020603050405020304" pitchFamily="18" charset="0"/>
              </a:rPr>
              <a:t>In this case, we see that the need for outside financing leads to a positive NPV project being rejected and no investment being undertaken.</a:t>
            </a:r>
          </a:p>
          <a:p>
            <a:r>
              <a:rPr lang="en-US" sz="2000" dirty="0">
                <a:latin typeface="+mj-lt"/>
                <a:cs typeface="Times New Roman" panose="02020603050405020304" pitchFamily="18" charset="0"/>
              </a:rPr>
              <a:t>The issuance of equity would solve the problems in principle, but agency problems of inside equity may make this also impossible.</a:t>
            </a:r>
          </a:p>
        </p:txBody>
      </p:sp>
    </p:spTree>
    <p:extLst>
      <p:ext uri="{BB962C8B-B14F-4D97-AF65-F5344CB8AC3E}">
        <p14:creationId xmlns:p14="http://schemas.microsoft.com/office/powerpoint/2010/main" val="35314345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362200"/>
            <a:ext cx="7772400" cy="1143000"/>
          </a:xfrm>
        </p:spPr>
        <p:txBody>
          <a:bodyPr/>
          <a:lstStyle/>
          <a:p>
            <a:r>
              <a:rPr lang="en-US" dirty="0"/>
              <a:t>Leverage and Myopia</a:t>
            </a:r>
          </a:p>
        </p:txBody>
      </p:sp>
    </p:spTree>
    <p:extLst>
      <p:ext uri="{BB962C8B-B14F-4D97-AF65-F5344CB8AC3E}">
        <p14:creationId xmlns:p14="http://schemas.microsoft.com/office/powerpoint/2010/main" val="8344026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762000"/>
          </a:xfrm>
        </p:spPr>
        <p:txBody>
          <a:bodyPr/>
          <a:lstStyle/>
          <a:p>
            <a:r>
              <a:rPr lang="en-US" dirty="0"/>
              <a:t>Short-sighted investment problem</a:t>
            </a:r>
          </a:p>
        </p:txBody>
      </p:sp>
      <p:sp>
        <p:nvSpPr>
          <p:cNvPr id="3" name="Content Placeholder 2"/>
          <p:cNvSpPr>
            <a:spLocks noGrp="1"/>
          </p:cNvSpPr>
          <p:nvPr>
            <p:ph idx="1"/>
          </p:nvPr>
        </p:nvSpPr>
        <p:spPr>
          <a:xfrm>
            <a:off x="685800" y="1219200"/>
            <a:ext cx="8153400" cy="5181600"/>
          </a:xfrm>
        </p:spPr>
        <p:txBody>
          <a:bodyPr>
            <a:normAutofit fontScale="85000" lnSpcReduction="10000"/>
          </a:bodyPr>
          <a:lstStyle/>
          <a:p>
            <a:r>
              <a:rPr lang="en-US" dirty="0"/>
              <a:t>The existence of debt can lead shareholder value maximizing managers to take a short-sighted approach to investment.</a:t>
            </a:r>
          </a:p>
          <a:p>
            <a:r>
              <a:rPr lang="en-US" dirty="0"/>
              <a:t>If the </a:t>
            </a:r>
            <a:r>
              <a:rPr lang="en-US" dirty="0" err="1"/>
              <a:t>cashflows</a:t>
            </a:r>
            <a:r>
              <a:rPr lang="en-US" dirty="0"/>
              <a:t> from a project are higher in the short-run, it might be preferred by shareholders if debt comes due in the short-run.</a:t>
            </a:r>
          </a:p>
          <a:p>
            <a:r>
              <a:rPr lang="en-US" dirty="0"/>
              <a:t>Given information asymmetry, it may not be easy for the debt to be rolled over.  The higher-NPV long-term project may not be liquid or tradable in the short-run.  </a:t>
            </a:r>
          </a:p>
          <a:p>
            <a:r>
              <a:rPr lang="en-US" dirty="0"/>
              <a:t>Opting for the long-term project may then lead to bankruptcy and loss of shareholder value.</a:t>
            </a:r>
          </a:p>
        </p:txBody>
      </p:sp>
    </p:spTree>
    <p:extLst>
      <p:ext uri="{BB962C8B-B14F-4D97-AF65-F5344CB8AC3E}">
        <p14:creationId xmlns:p14="http://schemas.microsoft.com/office/powerpoint/2010/main" val="27460258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358877" y="841336"/>
            <a:ext cx="807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dirty="0">
                <a:solidFill>
                  <a:schemeClr val="tx2"/>
                </a:solidFill>
              </a:rPr>
              <a:t>Exhibit 16.2: Applied </a:t>
            </a:r>
            <a:r>
              <a:rPr lang="en-US" sz="1600" b="1" dirty="0" err="1">
                <a:solidFill>
                  <a:schemeClr val="tx2"/>
                </a:solidFill>
              </a:rPr>
              <a:t>Textronics</a:t>
            </a:r>
            <a:r>
              <a:rPr lang="en-US" sz="1600" b="1" dirty="0">
                <a:solidFill>
                  <a:schemeClr val="tx2"/>
                </a:solidFill>
              </a:rPr>
              <a:t> Cash Flows</a:t>
            </a:r>
            <a:endParaRPr lang="en-US" sz="4400" dirty="0">
              <a:solidFill>
                <a:schemeClr val="tx2"/>
              </a:solidFill>
            </a:endParaRPr>
          </a:p>
        </p:txBody>
      </p:sp>
      <p:sp>
        <p:nvSpPr>
          <p:cNvPr id="6148" name="Rectangle 14"/>
          <p:cNvSpPr>
            <a:spLocks noChangeArrowheads="1"/>
          </p:cNvSpPr>
          <p:nvPr/>
        </p:nvSpPr>
        <p:spPr bwMode="auto">
          <a:xfrm>
            <a:off x="358877" y="1436964"/>
            <a:ext cx="8229600" cy="1612899"/>
          </a:xfrm>
          <a:prstGeom prst="rect">
            <a:avLst/>
          </a:prstGeom>
          <a:solidFill>
            <a:srgbClr val="FFFFFF"/>
          </a:solidFill>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6149" name="Picture 15" descr="1502.tif                                                       00033ADCNumero Cinco                   AD195CC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884" y="1453177"/>
            <a:ext cx="7621587" cy="130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358877" y="99655"/>
            <a:ext cx="8610600" cy="762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a:lstStyle>
          <a:p>
            <a:r>
              <a:rPr lang="en-US" dirty="0"/>
              <a:t>Short-sighted investment problem</a:t>
            </a:r>
          </a:p>
        </p:txBody>
      </p:sp>
      <p:sp>
        <p:nvSpPr>
          <p:cNvPr id="8" name="Content Placeholder 2"/>
          <p:cNvSpPr txBox="1">
            <a:spLocks/>
          </p:cNvSpPr>
          <p:nvPr/>
        </p:nvSpPr>
        <p:spPr>
          <a:xfrm>
            <a:off x="228600" y="3200400"/>
            <a:ext cx="8686800" cy="3429001"/>
          </a:xfrm>
          <a:prstGeom prst="rect">
            <a:avLst/>
          </a:prstGeom>
        </p:spPr>
        <p:txBody>
          <a:bodyPr>
            <a:normAutofit fontScale="77500" lnSpcReduction="20000"/>
          </a:bodyPr>
          <a:lstStyle>
            <a:lvl1pPr marL="342900" indent="-342900" algn="l" rtl="0" eaLnBrk="0" fontAlgn="base" hangingPunct="0">
              <a:spcBef>
                <a:spcPct val="20000"/>
              </a:spcBef>
              <a:spcAft>
                <a:spcPct val="0"/>
              </a:spcAft>
              <a:buSzPct val="90000"/>
              <a:buBlip>
                <a:blip r:embed="rId4"/>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80000"/>
              <a:buBlip>
                <a:blip r:embed="rId5"/>
              </a:buBlip>
              <a:defRPr sz="2800">
                <a:solidFill>
                  <a:schemeClr val="tx1"/>
                </a:solidFill>
                <a:latin typeface="+mn-lt"/>
              </a:defRPr>
            </a:lvl2pPr>
            <a:lvl3pPr marL="1143000" indent="-228600" algn="l" rtl="0" eaLnBrk="0" fontAlgn="base" hangingPunct="0">
              <a:spcBef>
                <a:spcPct val="20000"/>
              </a:spcBef>
              <a:spcAft>
                <a:spcPct val="0"/>
              </a:spcAft>
              <a:buSzPct val="70000"/>
              <a:buBlip>
                <a:blip r:embed="rId6"/>
              </a:buBlip>
              <a:defRPr sz="2400">
                <a:solidFill>
                  <a:schemeClr val="tx1"/>
                </a:solidFill>
                <a:latin typeface="+mn-lt"/>
              </a:defRPr>
            </a:lvl3pPr>
            <a:lvl4pPr marL="1600200" indent="-228600" algn="l" rtl="0" eaLnBrk="0" fontAlgn="base" hangingPunct="0">
              <a:spcBef>
                <a:spcPct val="20000"/>
              </a:spcBef>
              <a:spcAft>
                <a:spcPct val="0"/>
              </a:spcAft>
              <a:buSzPct val="70000"/>
              <a:buBlip>
                <a:blip r:embed="rId7"/>
              </a:buBlip>
              <a:defRPr sz="2000">
                <a:solidFill>
                  <a:schemeClr val="tx1"/>
                </a:solidFill>
                <a:latin typeface="+mn-lt"/>
              </a:defRPr>
            </a:lvl4pPr>
            <a:lvl5pPr marL="2057400" indent="-228600" algn="l" rtl="0" eaLnBrk="0" fontAlgn="base" hangingPunct="0">
              <a:spcBef>
                <a:spcPct val="20000"/>
              </a:spcBef>
              <a:spcAft>
                <a:spcPct val="0"/>
              </a:spcAft>
              <a:buSzPct val="70000"/>
              <a:buBlip>
                <a:blip r:embed="rId8"/>
              </a:buBlip>
              <a:defRPr sz="2000">
                <a:solidFill>
                  <a:schemeClr val="tx1"/>
                </a:solidFill>
                <a:latin typeface="+mn-lt"/>
              </a:defRPr>
            </a:lvl5pPr>
            <a:lvl6pPr marL="2514600" indent="-228600" algn="l" rtl="0" fontAlgn="base">
              <a:spcBef>
                <a:spcPct val="20000"/>
              </a:spcBef>
              <a:spcAft>
                <a:spcPct val="0"/>
              </a:spcAft>
              <a:buSzPct val="70000"/>
              <a:buBlip>
                <a:blip r:embed="rId8"/>
              </a:buBlip>
              <a:defRPr sz="2000">
                <a:solidFill>
                  <a:schemeClr val="tx1"/>
                </a:solidFill>
                <a:latin typeface="+mn-lt"/>
              </a:defRPr>
            </a:lvl6pPr>
            <a:lvl7pPr marL="2971800" indent="-228600" algn="l" rtl="0" fontAlgn="base">
              <a:spcBef>
                <a:spcPct val="20000"/>
              </a:spcBef>
              <a:spcAft>
                <a:spcPct val="0"/>
              </a:spcAft>
              <a:buSzPct val="70000"/>
              <a:buBlip>
                <a:blip r:embed="rId8"/>
              </a:buBlip>
              <a:defRPr sz="2000">
                <a:solidFill>
                  <a:schemeClr val="tx1"/>
                </a:solidFill>
                <a:latin typeface="+mn-lt"/>
              </a:defRPr>
            </a:lvl7pPr>
            <a:lvl8pPr marL="3429000" indent="-228600" algn="l" rtl="0" fontAlgn="base">
              <a:spcBef>
                <a:spcPct val="20000"/>
              </a:spcBef>
              <a:spcAft>
                <a:spcPct val="0"/>
              </a:spcAft>
              <a:buSzPct val="70000"/>
              <a:buBlip>
                <a:blip r:embed="rId8"/>
              </a:buBlip>
              <a:defRPr sz="2000">
                <a:solidFill>
                  <a:schemeClr val="tx1"/>
                </a:solidFill>
                <a:latin typeface="+mn-lt"/>
              </a:defRPr>
            </a:lvl8pPr>
            <a:lvl9pPr marL="3886200" indent="-228600" algn="l" rtl="0" fontAlgn="base">
              <a:spcBef>
                <a:spcPct val="20000"/>
              </a:spcBef>
              <a:spcAft>
                <a:spcPct val="0"/>
              </a:spcAft>
              <a:buSzPct val="70000"/>
              <a:buBlip>
                <a:blip r:embed="rId8"/>
              </a:buBlip>
              <a:defRPr sz="2000">
                <a:solidFill>
                  <a:schemeClr val="tx1"/>
                </a:solidFill>
                <a:latin typeface="+mn-lt"/>
              </a:defRPr>
            </a:lvl9pPr>
          </a:lstStyle>
          <a:p>
            <a:r>
              <a:rPr lang="en-US" dirty="0"/>
              <a:t>The short-term project has all of its payoffs in year 1; the long-term project has most of its payoff in year 2.  But its value exceeds that of the short-term project.  (Assume the expected equilibrium rate of return is zero.) </a:t>
            </a:r>
          </a:p>
          <a:p>
            <a:r>
              <a:rPr lang="en-US" dirty="0"/>
              <a:t>But:</a:t>
            </a:r>
          </a:p>
          <a:p>
            <a:pPr>
              <a:buFont typeface="Arial" pitchFamily="34" charset="0"/>
              <a:buChar char="•"/>
            </a:pPr>
            <a:r>
              <a:rPr lang="en-US" dirty="0"/>
              <a:t>If the firm selects the short-term project, it will have enough funds to meet the debt payment due in year 1.  It will default in the unfavorable state in year 2.</a:t>
            </a:r>
          </a:p>
          <a:p>
            <a:pPr>
              <a:buFont typeface="Arial" pitchFamily="34" charset="0"/>
              <a:buChar char="•"/>
            </a:pPr>
            <a:r>
              <a:rPr lang="en-US" dirty="0" err="1"/>
              <a:t>Equityholders</a:t>
            </a:r>
            <a:r>
              <a:rPr lang="en-US" dirty="0"/>
              <a:t> will get $20 in the favorable state and zero in the unfavorable state (expected value of $10).</a:t>
            </a:r>
          </a:p>
        </p:txBody>
      </p:sp>
    </p:spTree>
    <p:extLst>
      <p:ext uri="{BB962C8B-B14F-4D97-AF65-F5344CB8AC3E}">
        <p14:creationId xmlns:p14="http://schemas.microsoft.com/office/powerpoint/2010/main" val="10258861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371168" y="762000"/>
            <a:ext cx="807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dirty="0">
                <a:solidFill>
                  <a:schemeClr val="tx2"/>
                </a:solidFill>
              </a:rPr>
              <a:t>Exhibit 16.2: Applied </a:t>
            </a:r>
            <a:r>
              <a:rPr lang="en-US" sz="1600" b="1" dirty="0" err="1">
                <a:solidFill>
                  <a:schemeClr val="tx2"/>
                </a:solidFill>
              </a:rPr>
              <a:t>Textronics</a:t>
            </a:r>
            <a:r>
              <a:rPr lang="en-US" sz="1600" b="1" dirty="0">
                <a:solidFill>
                  <a:schemeClr val="tx2"/>
                </a:solidFill>
              </a:rPr>
              <a:t> Cash Flows</a:t>
            </a:r>
            <a:endParaRPr lang="en-US" sz="4400" dirty="0">
              <a:solidFill>
                <a:schemeClr val="tx2"/>
              </a:solidFill>
            </a:endParaRPr>
          </a:p>
        </p:txBody>
      </p:sp>
      <p:sp>
        <p:nvSpPr>
          <p:cNvPr id="6148" name="Rectangle 14"/>
          <p:cNvSpPr>
            <a:spLocks noChangeArrowheads="1"/>
          </p:cNvSpPr>
          <p:nvPr/>
        </p:nvSpPr>
        <p:spPr bwMode="auto">
          <a:xfrm>
            <a:off x="358877" y="1148378"/>
            <a:ext cx="8229600" cy="1612899"/>
          </a:xfrm>
          <a:prstGeom prst="rect">
            <a:avLst/>
          </a:prstGeom>
          <a:solidFill>
            <a:srgbClr val="FFFFFF"/>
          </a:solidFill>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6149" name="Picture 15" descr="1502.tif                                                       00033ADCNumero Cinco                   AD195CC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884" y="1453177"/>
            <a:ext cx="7621587" cy="130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358877" y="99655"/>
            <a:ext cx="8610600" cy="762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a:lstStyle>
          <a:p>
            <a:r>
              <a:rPr lang="en-US" dirty="0"/>
              <a:t>Short-sighted investment problem</a:t>
            </a:r>
          </a:p>
        </p:txBody>
      </p:sp>
      <p:sp>
        <p:nvSpPr>
          <p:cNvPr id="8" name="Content Placeholder 2"/>
          <p:cNvSpPr txBox="1">
            <a:spLocks/>
          </p:cNvSpPr>
          <p:nvPr/>
        </p:nvSpPr>
        <p:spPr>
          <a:xfrm>
            <a:off x="228600" y="2971800"/>
            <a:ext cx="8686800" cy="3886200"/>
          </a:xfrm>
          <a:prstGeom prst="rect">
            <a:avLst/>
          </a:prstGeom>
        </p:spPr>
        <p:txBody>
          <a:bodyPr>
            <a:normAutofit fontScale="77500" lnSpcReduction="20000"/>
          </a:bodyPr>
          <a:lstStyle>
            <a:lvl1pPr marL="342900" indent="-342900" algn="l" rtl="0" eaLnBrk="0" fontAlgn="base" hangingPunct="0">
              <a:spcBef>
                <a:spcPct val="20000"/>
              </a:spcBef>
              <a:spcAft>
                <a:spcPct val="0"/>
              </a:spcAft>
              <a:buSzPct val="90000"/>
              <a:buBlip>
                <a:blip r:embed="rId4"/>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80000"/>
              <a:buBlip>
                <a:blip r:embed="rId5"/>
              </a:buBlip>
              <a:defRPr sz="2800">
                <a:solidFill>
                  <a:schemeClr val="tx1"/>
                </a:solidFill>
                <a:latin typeface="+mn-lt"/>
              </a:defRPr>
            </a:lvl2pPr>
            <a:lvl3pPr marL="1143000" indent="-228600" algn="l" rtl="0" eaLnBrk="0" fontAlgn="base" hangingPunct="0">
              <a:spcBef>
                <a:spcPct val="20000"/>
              </a:spcBef>
              <a:spcAft>
                <a:spcPct val="0"/>
              </a:spcAft>
              <a:buSzPct val="70000"/>
              <a:buBlip>
                <a:blip r:embed="rId6"/>
              </a:buBlip>
              <a:defRPr sz="2400">
                <a:solidFill>
                  <a:schemeClr val="tx1"/>
                </a:solidFill>
                <a:latin typeface="+mn-lt"/>
              </a:defRPr>
            </a:lvl3pPr>
            <a:lvl4pPr marL="1600200" indent="-228600" algn="l" rtl="0" eaLnBrk="0" fontAlgn="base" hangingPunct="0">
              <a:spcBef>
                <a:spcPct val="20000"/>
              </a:spcBef>
              <a:spcAft>
                <a:spcPct val="0"/>
              </a:spcAft>
              <a:buSzPct val="70000"/>
              <a:buBlip>
                <a:blip r:embed="rId7"/>
              </a:buBlip>
              <a:defRPr sz="2000">
                <a:solidFill>
                  <a:schemeClr val="tx1"/>
                </a:solidFill>
                <a:latin typeface="+mn-lt"/>
              </a:defRPr>
            </a:lvl4pPr>
            <a:lvl5pPr marL="2057400" indent="-228600" algn="l" rtl="0" eaLnBrk="0" fontAlgn="base" hangingPunct="0">
              <a:spcBef>
                <a:spcPct val="20000"/>
              </a:spcBef>
              <a:spcAft>
                <a:spcPct val="0"/>
              </a:spcAft>
              <a:buSzPct val="70000"/>
              <a:buBlip>
                <a:blip r:embed="rId8"/>
              </a:buBlip>
              <a:defRPr sz="2000">
                <a:solidFill>
                  <a:schemeClr val="tx1"/>
                </a:solidFill>
                <a:latin typeface="+mn-lt"/>
              </a:defRPr>
            </a:lvl5pPr>
            <a:lvl6pPr marL="2514600" indent="-228600" algn="l" rtl="0" fontAlgn="base">
              <a:spcBef>
                <a:spcPct val="20000"/>
              </a:spcBef>
              <a:spcAft>
                <a:spcPct val="0"/>
              </a:spcAft>
              <a:buSzPct val="70000"/>
              <a:buBlip>
                <a:blip r:embed="rId8"/>
              </a:buBlip>
              <a:defRPr sz="2000">
                <a:solidFill>
                  <a:schemeClr val="tx1"/>
                </a:solidFill>
                <a:latin typeface="+mn-lt"/>
              </a:defRPr>
            </a:lvl6pPr>
            <a:lvl7pPr marL="2971800" indent="-228600" algn="l" rtl="0" fontAlgn="base">
              <a:spcBef>
                <a:spcPct val="20000"/>
              </a:spcBef>
              <a:spcAft>
                <a:spcPct val="0"/>
              </a:spcAft>
              <a:buSzPct val="70000"/>
              <a:buBlip>
                <a:blip r:embed="rId8"/>
              </a:buBlip>
              <a:defRPr sz="2000">
                <a:solidFill>
                  <a:schemeClr val="tx1"/>
                </a:solidFill>
                <a:latin typeface="+mn-lt"/>
              </a:defRPr>
            </a:lvl7pPr>
            <a:lvl8pPr marL="3429000" indent="-228600" algn="l" rtl="0" fontAlgn="base">
              <a:spcBef>
                <a:spcPct val="20000"/>
              </a:spcBef>
              <a:spcAft>
                <a:spcPct val="0"/>
              </a:spcAft>
              <a:buSzPct val="70000"/>
              <a:buBlip>
                <a:blip r:embed="rId8"/>
              </a:buBlip>
              <a:defRPr sz="2000">
                <a:solidFill>
                  <a:schemeClr val="tx1"/>
                </a:solidFill>
                <a:latin typeface="+mn-lt"/>
              </a:defRPr>
            </a:lvl8pPr>
            <a:lvl9pPr marL="3886200" indent="-228600" algn="l" rtl="0" fontAlgn="base">
              <a:spcBef>
                <a:spcPct val="20000"/>
              </a:spcBef>
              <a:spcAft>
                <a:spcPct val="0"/>
              </a:spcAft>
              <a:buSzPct val="70000"/>
              <a:buBlip>
                <a:blip r:embed="rId8"/>
              </a:buBlip>
              <a:defRPr sz="2000">
                <a:solidFill>
                  <a:schemeClr val="tx1"/>
                </a:solidFill>
                <a:latin typeface="+mn-lt"/>
              </a:defRPr>
            </a:lvl9pPr>
          </a:lstStyle>
          <a:p>
            <a:pPr>
              <a:buFont typeface="Arial" pitchFamily="34" charset="0"/>
              <a:buChar char="•"/>
            </a:pPr>
            <a:r>
              <a:rPr lang="en-US" dirty="0"/>
              <a:t>If the firm selects the long-term project, it will not have enough funds and will have to refinance $30m.  However, if the new debt is junior to the existing debt, the firm will have to promise </a:t>
            </a:r>
            <a:r>
              <a:rPr lang="en-US"/>
              <a:t>$50m </a:t>
            </a:r>
            <a:r>
              <a:rPr lang="en-US" dirty="0"/>
              <a:t>(since it will only be able to pay $10m in the unfavorable state).</a:t>
            </a:r>
          </a:p>
          <a:p>
            <a:pPr>
              <a:buFont typeface="Arial" pitchFamily="34" charset="0"/>
              <a:buChar char="•"/>
            </a:pPr>
            <a:r>
              <a:rPr lang="en-US" dirty="0"/>
              <a:t>The payoffs to </a:t>
            </a:r>
            <a:r>
              <a:rPr lang="en-US" dirty="0" err="1"/>
              <a:t>equityholders</a:t>
            </a:r>
            <a:r>
              <a:rPr lang="en-US" dirty="0"/>
              <a:t> will be zero in the unfavorable state and $10m in the favorable state, if it takes the long-term project (expected value of $5).</a:t>
            </a:r>
          </a:p>
          <a:p>
            <a:pPr>
              <a:buFont typeface="Arial" pitchFamily="34" charset="0"/>
              <a:buChar char="•"/>
            </a:pPr>
            <a:r>
              <a:rPr lang="en-US" dirty="0"/>
              <a:t>Hence </a:t>
            </a:r>
            <a:r>
              <a:rPr lang="en-US" dirty="0" err="1"/>
              <a:t>equityholders</a:t>
            </a:r>
            <a:r>
              <a:rPr lang="en-US" dirty="0"/>
              <a:t> will choose the short-term project.</a:t>
            </a:r>
          </a:p>
          <a:p>
            <a:pPr>
              <a:buFont typeface="Arial" pitchFamily="34" charset="0"/>
              <a:buChar char="•"/>
            </a:pPr>
            <a:r>
              <a:rPr lang="en-US" dirty="0"/>
              <a:t>The problem, in this case, is the need to go to the external capital markets to raise funds.</a:t>
            </a:r>
          </a:p>
        </p:txBody>
      </p:sp>
    </p:spTree>
    <p:extLst>
      <p:ext uri="{BB962C8B-B14F-4D97-AF65-F5344CB8AC3E}">
        <p14:creationId xmlns:p14="http://schemas.microsoft.com/office/powerpoint/2010/main" val="15567247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14600"/>
            <a:ext cx="7772400" cy="1143000"/>
          </a:xfrm>
        </p:spPr>
        <p:txBody>
          <a:bodyPr/>
          <a:lstStyle/>
          <a:p>
            <a:r>
              <a:rPr lang="en-US" dirty="0"/>
              <a:t>Leverage and Underinvestment</a:t>
            </a:r>
          </a:p>
        </p:txBody>
      </p:sp>
    </p:spTree>
    <p:extLst>
      <p:ext uri="{BB962C8B-B14F-4D97-AF65-F5344CB8AC3E}">
        <p14:creationId xmlns:p14="http://schemas.microsoft.com/office/powerpoint/2010/main" val="11263049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8077200" cy="1143000"/>
          </a:xfrm>
        </p:spPr>
        <p:txBody>
          <a:bodyPr/>
          <a:lstStyle/>
          <a:p>
            <a:r>
              <a:rPr lang="en-US" dirty="0"/>
              <a:t>Leverage and Underinvestment</a:t>
            </a:r>
          </a:p>
        </p:txBody>
      </p:sp>
      <p:sp>
        <p:nvSpPr>
          <p:cNvPr id="3" name="Content Placeholder 2"/>
          <p:cNvSpPr>
            <a:spLocks noGrp="1"/>
          </p:cNvSpPr>
          <p:nvPr>
            <p:ph idx="1"/>
          </p:nvPr>
        </p:nvSpPr>
        <p:spPr/>
        <p:txBody>
          <a:bodyPr/>
          <a:lstStyle/>
          <a:p>
            <a:r>
              <a:rPr lang="en-US" dirty="0"/>
              <a:t>We saw, briefly, earlier that the existence of leverage could lead to an unwillingness to invest even when such investment could lead to higher firm value.</a:t>
            </a:r>
          </a:p>
          <a:p>
            <a:r>
              <a:rPr lang="en-US" dirty="0"/>
              <a:t>Let’s look at some more examples of this phenomenon.</a:t>
            </a:r>
          </a:p>
        </p:txBody>
      </p:sp>
    </p:spTree>
    <p:extLst>
      <p:ext uri="{BB962C8B-B14F-4D97-AF65-F5344CB8AC3E}">
        <p14:creationId xmlns:p14="http://schemas.microsoft.com/office/powerpoint/2010/main" val="7988843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603250"/>
          </a:xfrm>
        </p:spPr>
        <p:txBody>
          <a:bodyPr/>
          <a:lstStyle/>
          <a:p>
            <a:r>
              <a:rPr lang="en-US" dirty="0"/>
              <a:t>The Underinvestment Problem</a:t>
            </a:r>
          </a:p>
        </p:txBody>
      </p:sp>
      <p:sp>
        <p:nvSpPr>
          <p:cNvPr id="3" name="Slide Number Placeholder 2"/>
          <p:cNvSpPr>
            <a:spLocks noGrp="1"/>
          </p:cNvSpPr>
          <p:nvPr>
            <p:ph type="sldNum" sz="quarter" idx="12"/>
          </p:nvPr>
        </p:nvSpPr>
        <p:spPr/>
        <p:txBody>
          <a:bodyPr/>
          <a:lstStyle/>
          <a:p>
            <a:fld id="{E8C80D2A-EA4E-4A37-A9DF-772D0EA46EC5}" type="slidenum">
              <a:rPr lang="en-US" smtClean="0"/>
              <a:pPr/>
              <a:t>27</a:t>
            </a:fld>
            <a:endParaRPr lang="en-US" dirty="0"/>
          </a:p>
        </p:txBody>
      </p:sp>
      <p:sp>
        <p:nvSpPr>
          <p:cNvPr id="4" name="Content Placeholder 3"/>
          <p:cNvSpPr>
            <a:spLocks noGrp="1"/>
          </p:cNvSpPr>
          <p:nvPr>
            <p:ph sz="quarter" idx="4294967295"/>
          </p:nvPr>
        </p:nvSpPr>
        <p:spPr>
          <a:xfrm>
            <a:off x="302455" y="914400"/>
            <a:ext cx="8839200" cy="3352800"/>
          </a:xfrm>
          <a:prstGeom prst="rect">
            <a:avLst/>
          </a:prstGeom>
        </p:spPr>
        <p:txBody>
          <a:bodyPr>
            <a:normAutofit fontScale="77500" lnSpcReduction="20000"/>
          </a:bodyPr>
          <a:lstStyle/>
          <a:p>
            <a:pPr>
              <a:lnSpc>
                <a:spcPct val="120000"/>
              </a:lnSpc>
            </a:pPr>
            <a:r>
              <a:rPr lang="en-US" dirty="0"/>
              <a:t>Consider a firm that currently has debt with face value of $1000 that will come due in one year and assets that are projected to be worth $900 in one year.  </a:t>
            </a:r>
          </a:p>
          <a:p>
            <a:pPr>
              <a:lnSpc>
                <a:spcPct val="120000"/>
              </a:lnSpc>
            </a:pPr>
            <a:r>
              <a:rPr lang="en-US" dirty="0"/>
              <a:t>Suppose the firm has the opportunity to invest in a new project requiring an immediate investment of $100 and offering a return of 50% in one year.  Assuming the required rate of return for this project is less than 50%, it’s a NPV&gt;0 project.</a:t>
            </a:r>
          </a:p>
        </p:txBody>
      </p:sp>
      <p:pic>
        <p:nvPicPr>
          <p:cNvPr id="5" name="Picture 5" descr="BD16_13_16t04"/>
          <p:cNvPicPr preferRelativeResize="0">
            <a:picLocks noChangeAspect="1" noChangeArrowheads="1"/>
          </p:cNvPicPr>
          <p:nvPr>
            <p:custDataLst>
              <p:tags r:id="rId1"/>
            </p:custDataLst>
          </p:nvPr>
        </p:nvPicPr>
        <p:blipFill>
          <a:blip r:embed="rId4" cstate="print"/>
          <a:srcRect t="24638" r="901"/>
          <a:stretch>
            <a:fillRect/>
          </a:stretch>
        </p:blipFill>
        <p:spPr>
          <a:xfrm>
            <a:off x="457200" y="4419600"/>
            <a:ext cx="7467600" cy="2284124"/>
          </a:xfrm>
          <a:prstGeom prst="rect">
            <a:avLst/>
          </a:prstGeom>
          <a:noFill/>
          <a:ln/>
        </p:spPr>
      </p:pic>
    </p:spTree>
    <p:extLst>
      <p:ext uri="{BB962C8B-B14F-4D97-AF65-F5344CB8AC3E}">
        <p14:creationId xmlns:p14="http://schemas.microsoft.com/office/powerpoint/2010/main" val="17373706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603250"/>
          </a:xfrm>
        </p:spPr>
        <p:txBody>
          <a:bodyPr/>
          <a:lstStyle/>
          <a:p>
            <a:r>
              <a:rPr lang="en-US" dirty="0"/>
              <a:t>The Underinvestment Problem</a:t>
            </a:r>
          </a:p>
        </p:txBody>
      </p:sp>
      <p:sp>
        <p:nvSpPr>
          <p:cNvPr id="3" name="Slide Number Placeholder 2"/>
          <p:cNvSpPr>
            <a:spLocks noGrp="1"/>
          </p:cNvSpPr>
          <p:nvPr>
            <p:ph type="sldNum" sz="quarter" idx="12"/>
          </p:nvPr>
        </p:nvSpPr>
        <p:spPr/>
        <p:txBody>
          <a:bodyPr/>
          <a:lstStyle/>
          <a:p>
            <a:fld id="{E8C80D2A-EA4E-4A37-A9DF-772D0EA46EC5}" type="slidenum">
              <a:rPr lang="en-US" smtClean="0"/>
              <a:pPr/>
              <a:t>28</a:t>
            </a:fld>
            <a:endParaRPr lang="en-US" dirty="0"/>
          </a:p>
        </p:txBody>
      </p:sp>
      <p:sp>
        <p:nvSpPr>
          <p:cNvPr id="4" name="Content Placeholder 3"/>
          <p:cNvSpPr>
            <a:spLocks noGrp="1"/>
          </p:cNvSpPr>
          <p:nvPr>
            <p:ph sz="quarter" idx="4294967295"/>
          </p:nvPr>
        </p:nvSpPr>
        <p:spPr>
          <a:xfrm>
            <a:off x="152400" y="972503"/>
            <a:ext cx="8839200" cy="5410200"/>
          </a:xfrm>
          <a:prstGeom prst="rect">
            <a:avLst/>
          </a:prstGeom>
        </p:spPr>
        <p:txBody>
          <a:bodyPr>
            <a:normAutofit lnSpcReduction="10000"/>
          </a:bodyPr>
          <a:lstStyle/>
          <a:p>
            <a:pPr>
              <a:lnSpc>
                <a:spcPct val="120000"/>
              </a:lnSpc>
            </a:pPr>
            <a:r>
              <a:rPr lang="en-US" sz="2400" dirty="0"/>
              <a:t>Suppose the only way to get the $100 for the initial investment is for the existing equity holders to contribute it.</a:t>
            </a:r>
          </a:p>
          <a:p>
            <a:pPr>
              <a:lnSpc>
                <a:spcPct val="120000"/>
              </a:lnSpc>
            </a:pPr>
            <a:r>
              <a:rPr lang="en-US" sz="2400" dirty="0"/>
              <a:t>With the new project, equity-holders will get $50 in one year for a current investment of $100 – clearly equity-holders would not make the investment even though the project has an NPV &gt; 0.  This is the Underinvestment Problem.</a:t>
            </a:r>
          </a:p>
          <a:p>
            <a:pPr>
              <a:lnSpc>
                <a:spcPct val="120000"/>
              </a:lnSpc>
            </a:pPr>
            <a:r>
              <a:rPr lang="en-US" sz="2400" dirty="0"/>
              <a:t>This problem is also known as the debt overhang problem because the existence of debt in a firm that’s close to financial distress inhibits additional investment.</a:t>
            </a:r>
          </a:p>
          <a:p>
            <a:pPr>
              <a:lnSpc>
                <a:spcPct val="120000"/>
              </a:lnSpc>
            </a:pPr>
            <a:r>
              <a:rPr lang="en-US" sz="2400" dirty="0"/>
              <a:t>Let’s look at another version of the same problem, but now the underinvestment problem is in the future and impacts the interest rate that the firm has to pay on current borrowings.  </a:t>
            </a:r>
          </a:p>
        </p:txBody>
      </p:sp>
    </p:spTree>
    <p:extLst>
      <p:ext uri="{BB962C8B-B14F-4D97-AF65-F5344CB8AC3E}">
        <p14:creationId xmlns:p14="http://schemas.microsoft.com/office/powerpoint/2010/main" val="22041136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14" descr="C:\2002Proj_DONOTREMOVE\Irwin\Grinblatt\wking\GrinblattPpt\Chap016\gri94337_16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 y="1752600"/>
            <a:ext cx="80772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548640" y="47185"/>
            <a:ext cx="7772400" cy="75565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a:lstStyle>
          <a:p>
            <a:r>
              <a:rPr lang="en-US" sz="4000" dirty="0"/>
              <a:t>Debt Overhang I: </a:t>
            </a:r>
            <a:br>
              <a:rPr lang="en-US" sz="4000" dirty="0"/>
            </a:br>
            <a:r>
              <a:rPr lang="en-US" sz="4000" dirty="0"/>
              <a:t>Lily Pharmaceuticals Research</a:t>
            </a:r>
          </a:p>
          <a:p>
            <a:endParaRPr lang="en-US" dirty="0"/>
          </a:p>
        </p:txBody>
      </p:sp>
    </p:spTree>
    <p:extLst>
      <p:ext uri="{BB962C8B-B14F-4D97-AF65-F5344CB8AC3E}">
        <p14:creationId xmlns:p14="http://schemas.microsoft.com/office/powerpoint/2010/main" val="3401832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762000"/>
          </a:xfrm>
        </p:spPr>
        <p:txBody>
          <a:bodyPr/>
          <a:lstStyle/>
          <a:p>
            <a:r>
              <a:rPr lang="en-US" dirty="0"/>
              <a:t>Debt and Incentives</a:t>
            </a:r>
          </a:p>
        </p:txBody>
      </p:sp>
      <p:sp>
        <p:nvSpPr>
          <p:cNvPr id="3" name="Content Placeholder 2"/>
          <p:cNvSpPr>
            <a:spLocks noGrp="1"/>
          </p:cNvSpPr>
          <p:nvPr>
            <p:ph idx="1"/>
          </p:nvPr>
        </p:nvSpPr>
        <p:spPr>
          <a:xfrm>
            <a:off x="685800" y="1295400"/>
            <a:ext cx="7772400" cy="4800600"/>
          </a:xfrm>
        </p:spPr>
        <p:txBody>
          <a:bodyPr>
            <a:normAutofit fontScale="92500" lnSpcReduction="10000"/>
          </a:bodyPr>
          <a:lstStyle/>
          <a:p>
            <a:r>
              <a:rPr lang="en-US" dirty="0"/>
              <a:t>We will see in this set of slides, how the existence of debt in a firm’s capital structure causes its managers to act differently from how they would behave without debt.</a:t>
            </a:r>
          </a:p>
          <a:p>
            <a:r>
              <a:rPr lang="en-US" dirty="0"/>
              <a:t>We will look at three different perverse outcomes of leverage:</a:t>
            </a:r>
          </a:p>
          <a:p>
            <a:pPr lvl="1"/>
            <a:r>
              <a:rPr lang="en-US" dirty="0"/>
              <a:t>The tendency of leveraged firms to take excessive risk.</a:t>
            </a:r>
          </a:p>
          <a:p>
            <a:pPr lvl="1"/>
            <a:r>
              <a:rPr lang="en-US" dirty="0"/>
              <a:t>The tendency to underinvest</a:t>
            </a:r>
          </a:p>
          <a:p>
            <a:pPr lvl="1"/>
            <a:r>
              <a:rPr lang="en-US" dirty="0"/>
              <a:t>The tendency to be more myopic</a:t>
            </a:r>
          </a:p>
        </p:txBody>
      </p:sp>
    </p:spTree>
    <p:extLst>
      <p:ext uri="{BB962C8B-B14F-4D97-AF65-F5344CB8AC3E}">
        <p14:creationId xmlns:p14="http://schemas.microsoft.com/office/powerpoint/2010/main" val="11645982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76400"/>
            <a:ext cx="8610600" cy="5029200"/>
          </a:xfrm>
        </p:spPr>
        <p:txBody>
          <a:bodyPr>
            <a:normAutofit fontScale="70000" lnSpcReduction="20000"/>
          </a:bodyPr>
          <a:lstStyle/>
          <a:p>
            <a:r>
              <a:rPr lang="en-US" dirty="0"/>
              <a:t>Assume risk-neutral investors and a 0% required rate of return. </a:t>
            </a:r>
          </a:p>
          <a:p>
            <a:r>
              <a:rPr lang="en-US" dirty="0"/>
              <a:t>At year 1, if the market is unfavorable, and the firm invests an additional $100m, the marketing rights can be sold for $150 at year 2.  If not, the project will become worthless.</a:t>
            </a:r>
          </a:p>
          <a:p>
            <a:r>
              <a:rPr lang="en-US" dirty="0"/>
              <a:t>However, given the existing debt, it will not be possible to raise the $100m if the market is unfavorable, since the new debtholders will not be paid in full.</a:t>
            </a:r>
          </a:p>
          <a:p>
            <a:r>
              <a:rPr lang="en-US" dirty="0"/>
              <a:t>The phenomenon of not being able to obtain debt for a positive NPV project because of existing debt is called debt overhang, as we see in this example.</a:t>
            </a:r>
          </a:p>
          <a:p>
            <a:r>
              <a:rPr lang="en-US" dirty="0"/>
              <a:t>As a result, the firm has to promise a 10% interest rate (2yr rate).  If the firm could obtain senior debt in year 1, it would only have to promise a 5% interest rate on the initial debt (over the 2-year period), because then there would be an extra $50 available in the unfavorable state.</a:t>
            </a:r>
          </a:p>
          <a:p>
            <a:r>
              <a:rPr lang="en-US" dirty="0"/>
              <a:t>The availability of senior debt resolves the year 2 underinvestment problem.</a:t>
            </a:r>
          </a:p>
        </p:txBody>
      </p:sp>
      <p:sp>
        <p:nvSpPr>
          <p:cNvPr id="5" name="Title 1"/>
          <p:cNvSpPr txBox="1">
            <a:spLocks/>
          </p:cNvSpPr>
          <p:nvPr/>
        </p:nvSpPr>
        <p:spPr>
          <a:xfrm>
            <a:off x="548640" y="47185"/>
            <a:ext cx="7772400" cy="75565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a:lstStyle>
          <a:p>
            <a:r>
              <a:rPr lang="en-US" sz="4000" dirty="0"/>
              <a:t>Debt Overhang I: </a:t>
            </a:r>
            <a:br>
              <a:rPr lang="en-US" sz="4000" dirty="0"/>
            </a:br>
            <a:r>
              <a:rPr lang="en-US" sz="4000" dirty="0"/>
              <a:t>Lily Pharmaceuticals Research</a:t>
            </a:r>
          </a:p>
          <a:p>
            <a:endParaRPr lang="en-US" dirty="0"/>
          </a:p>
        </p:txBody>
      </p:sp>
    </p:spTree>
    <p:extLst>
      <p:ext uri="{BB962C8B-B14F-4D97-AF65-F5344CB8AC3E}">
        <p14:creationId xmlns:p14="http://schemas.microsoft.com/office/powerpoint/2010/main" val="26626930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8350"/>
            <a:ext cx="7772400" cy="755650"/>
          </a:xfrm>
        </p:spPr>
        <p:txBody>
          <a:bodyPr/>
          <a:lstStyle/>
          <a:p>
            <a:r>
              <a:rPr lang="en-US" dirty="0"/>
              <a:t>Debt Overhang II</a:t>
            </a:r>
          </a:p>
        </p:txBody>
      </p:sp>
      <p:sp>
        <p:nvSpPr>
          <p:cNvPr id="3" name="Content Placeholder 2"/>
          <p:cNvSpPr>
            <a:spLocks noGrp="1"/>
          </p:cNvSpPr>
          <p:nvPr>
            <p:ph idx="1"/>
          </p:nvPr>
        </p:nvSpPr>
        <p:spPr>
          <a:xfrm>
            <a:off x="685800" y="1981200"/>
            <a:ext cx="8077200" cy="4114800"/>
          </a:xfrm>
        </p:spPr>
        <p:txBody>
          <a:bodyPr/>
          <a:lstStyle/>
          <a:p>
            <a:r>
              <a:rPr lang="en-US" dirty="0"/>
              <a:t>We see, thus, that the availability of financing alternatives other than simple straight junior debt has the potential to resolve the firm’s year 2 underinvestment problem and improve the borrowing situation for the firm in year 1 .</a:t>
            </a:r>
          </a:p>
          <a:p>
            <a:r>
              <a:rPr lang="en-US" dirty="0"/>
              <a:t>Let’s investigate this possibility further.</a:t>
            </a:r>
          </a:p>
        </p:txBody>
      </p:sp>
    </p:spTree>
    <p:extLst>
      <p:ext uri="{BB962C8B-B14F-4D97-AF65-F5344CB8AC3E}">
        <p14:creationId xmlns:p14="http://schemas.microsoft.com/office/powerpoint/2010/main" val="17174649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a:xfrm>
            <a:off x="685800" y="609600"/>
            <a:ext cx="7772400" cy="304800"/>
          </a:xfrm>
        </p:spPr>
        <p:txBody>
          <a:bodyPr/>
          <a:lstStyle/>
          <a:p>
            <a:r>
              <a:rPr lang="en-US" dirty="0"/>
              <a:t>Debt Overhang II</a:t>
            </a:r>
          </a:p>
        </p:txBody>
      </p:sp>
      <p:sp>
        <p:nvSpPr>
          <p:cNvPr id="205827" name="Rectangle 3"/>
          <p:cNvSpPr>
            <a:spLocks noGrp="1" noChangeArrowheads="1"/>
          </p:cNvSpPr>
          <p:nvPr>
            <p:ph type="body" idx="1"/>
          </p:nvPr>
        </p:nvSpPr>
        <p:spPr>
          <a:xfrm>
            <a:off x="685800" y="1143000"/>
            <a:ext cx="8077200" cy="5257800"/>
          </a:xfrm>
        </p:spPr>
        <p:txBody>
          <a:bodyPr>
            <a:normAutofit fontScale="85000" lnSpcReduction="20000"/>
          </a:bodyPr>
          <a:lstStyle/>
          <a:p>
            <a:r>
              <a:rPr lang="en-US" sz="2700" dirty="0"/>
              <a:t>Assume an economy where the equilibrium expected rate of return is 16.197% and that all agents are risk-neutral.</a:t>
            </a:r>
          </a:p>
          <a:p>
            <a:r>
              <a:rPr lang="en-US" sz="2700" dirty="0"/>
              <a:t>Now consider a firm that has sold debt with $4000 of pre-existing principal and interest payments due at the end of the year, for a price of $2581.822 (a promised return of 54.96% and an expected return is 16.197%).  If there is a recession, it will be pulled into bankruptcy because its cash flows will be only $2000.  Else, it will have cash flows of $5000.</a:t>
            </a:r>
          </a:p>
          <a:p>
            <a:r>
              <a:rPr lang="en-US" sz="2700" dirty="0"/>
              <a:t>Soon after this, the firm finds that it has access to a new project that would allow it to avoid bankruptcy in a recession.  The project costs $1000 and brings in $1400 in either state and has an NPV &gt; 0.</a:t>
            </a:r>
          </a:p>
          <a:p>
            <a:r>
              <a:rPr lang="en-US" sz="2700" dirty="0"/>
              <a:t>Recession and Boom states are equally likely.</a:t>
            </a:r>
          </a:p>
          <a:p>
            <a:r>
              <a:rPr lang="en-US" sz="2700" dirty="0"/>
              <a:t>Will it do the right thing and raise new funds?</a:t>
            </a:r>
          </a:p>
          <a:p>
            <a:r>
              <a:rPr lang="en-US" sz="2700" dirty="0"/>
              <a:t>Let’s try equity financing first and</a:t>
            </a:r>
            <a:r>
              <a:rPr lang="en-US" sz="2700" i="1" dirty="0"/>
              <a:t> </a:t>
            </a:r>
            <a:r>
              <a:rPr lang="en-US" sz="2700" dirty="0"/>
              <a:t>then junior and senior debt financing.  </a:t>
            </a:r>
          </a:p>
        </p:txBody>
      </p:sp>
    </p:spTree>
    <p:extLst>
      <p:ext uri="{BB962C8B-B14F-4D97-AF65-F5344CB8AC3E}">
        <p14:creationId xmlns:p14="http://schemas.microsoft.com/office/powerpoint/2010/main" val="10585329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a:xfrm>
            <a:off x="304800" y="408306"/>
            <a:ext cx="8305800" cy="381000"/>
          </a:xfrm>
        </p:spPr>
        <p:txBody>
          <a:bodyPr/>
          <a:lstStyle/>
          <a:p>
            <a:r>
              <a:rPr lang="en-US" dirty="0"/>
              <a:t>Equity financing is not a solution</a:t>
            </a:r>
          </a:p>
        </p:txBody>
      </p:sp>
      <p:graphicFrame>
        <p:nvGraphicFramePr>
          <p:cNvPr id="207913" name="Group 41"/>
          <p:cNvGraphicFramePr>
            <a:graphicFrameLocks noGrp="1"/>
          </p:cNvGraphicFramePr>
          <p:nvPr>
            <p:extLst>
              <p:ext uri="{D42A27DB-BD31-4B8C-83A1-F6EECF244321}">
                <p14:modId xmlns:p14="http://schemas.microsoft.com/office/powerpoint/2010/main" val="2346830928"/>
              </p:ext>
            </p:extLst>
          </p:nvPr>
        </p:nvGraphicFramePr>
        <p:xfrm>
          <a:off x="381001" y="1066801"/>
          <a:ext cx="8229600" cy="4052651"/>
        </p:xfrm>
        <a:graphic>
          <a:graphicData uri="http://schemas.openxmlformats.org/drawingml/2006/table">
            <a:tbl>
              <a:tblPr/>
              <a:tblGrid>
                <a:gridCol w="2331720">
                  <a:extLst>
                    <a:ext uri="{9D8B030D-6E8A-4147-A177-3AD203B41FA5}">
                      <a16:colId xmlns:a16="http://schemas.microsoft.com/office/drawing/2014/main" val="20000"/>
                    </a:ext>
                  </a:extLst>
                </a:gridCol>
                <a:gridCol w="1239116">
                  <a:extLst>
                    <a:ext uri="{9D8B030D-6E8A-4147-A177-3AD203B41FA5}">
                      <a16:colId xmlns:a16="http://schemas.microsoft.com/office/drawing/2014/main" val="20001"/>
                    </a:ext>
                  </a:extLst>
                </a:gridCol>
                <a:gridCol w="1784638">
                  <a:extLst>
                    <a:ext uri="{9D8B030D-6E8A-4147-A177-3AD203B41FA5}">
                      <a16:colId xmlns:a16="http://schemas.microsoft.com/office/drawing/2014/main" val="20002"/>
                    </a:ext>
                  </a:extLst>
                </a:gridCol>
                <a:gridCol w="1136247">
                  <a:extLst>
                    <a:ext uri="{9D8B030D-6E8A-4147-A177-3AD203B41FA5}">
                      <a16:colId xmlns:a16="http://schemas.microsoft.com/office/drawing/2014/main" val="20003"/>
                    </a:ext>
                  </a:extLst>
                </a:gridCol>
                <a:gridCol w="1737879">
                  <a:extLst>
                    <a:ext uri="{9D8B030D-6E8A-4147-A177-3AD203B41FA5}">
                      <a16:colId xmlns:a16="http://schemas.microsoft.com/office/drawing/2014/main" val="20004"/>
                    </a:ext>
                  </a:extLst>
                </a:gridCol>
              </a:tblGrid>
              <a:tr h="492436">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Firm Without Proj</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Firm With Proj</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699851">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Boom </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Recession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Boom</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Recession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97971">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Firm Cashflows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5000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dirty="0">
                          <a:ln>
                            <a:noFill/>
                          </a:ln>
                          <a:solidFill>
                            <a:schemeClr val="tx1"/>
                          </a:solidFill>
                          <a:effectLst/>
                          <a:latin typeface="Tahoma" pitchFamily="34" charset="0"/>
                        </a:rPr>
                        <a:t>2000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6400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dirty="0">
                          <a:ln>
                            <a:noFill/>
                          </a:ln>
                          <a:solidFill>
                            <a:schemeClr val="tx1"/>
                          </a:solidFill>
                          <a:effectLst/>
                          <a:latin typeface="Tahoma" pitchFamily="34" charset="0"/>
                        </a:rPr>
                        <a:t>3400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97971">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Bondholders’ payoff</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4000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dirty="0">
                          <a:ln>
                            <a:noFill/>
                          </a:ln>
                          <a:solidFill>
                            <a:schemeClr val="tx1"/>
                          </a:solidFill>
                          <a:effectLst/>
                          <a:latin typeface="Tahoma" pitchFamily="34" charset="0"/>
                        </a:rPr>
                        <a:t>2000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4000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dirty="0">
                          <a:ln>
                            <a:noFill/>
                          </a:ln>
                          <a:solidFill>
                            <a:schemeClr val="tx1"/>
                          </a:solidFill>
                          <a:effectLst/>
                          <a:latin typeface="Tahoma" pitchFamily="34" charset="0"/>
                        </a:rPr>
                        <a:t>3400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97971">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Stockholders’ claim</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1000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dirty="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2400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dirty="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07911" name="Text Box 39"/>
          <p:cNvSpPr txBox="1">
            <a:spLocks noChangeArrowheads="1"/>
          </p:cNvSpPr>
          <p:nvPr/>
        </p:nvSpPr>
        <p:spPr bwMode="auto">
          <a:xfrm>
            <a:off x="685800" y="5271201"/>
            <a:ext cx="8229600" cy="137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dirty="0"/>
              <a:t>The new project will not be undertaken.  Stockholders have on av. $500 without the project, and $200 with the project [(2400)/2 – 1000].</a:t>
            </a:r>
          </a:p>
        </p:txBody>
      </p:sp>
    </p:spTree>
    <p:extLst>
      <p:ext uri="{BB962C8B-B14F-4D97-AF65-F5344CB8AC3E}">
        <p14:creationId xmlns:p14="http://schemas.microsoft.com/office/powerpoint/2010/main" val="16036517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a:xfrm>
            <a:off x="381001" y="0"/>
            <a:ext cx="8458198" cy="838200"/>
          </a:xfrm>
        </p:spPr>
        <p:txBody>
          <a:bodyPr/>
          <a:lstStyle/>
          <a:p>
            <a:r>
              <a:rPr lang="en-US" dirty="0"/>
              <a:t>Neither may junior debt work</a:t>
            </a:r>
          </a:p>
        </p:txBody>
      </p:sp>
      <p:graphicFrame>
        <p:nvGraphicFramePr>
          <p:cNvPr id="209923" name="Group 3"/>
          <p:cNvGraphicFramePr>
            <a:graphicFrameLocks noGrp="1"/>
          </p:cNvGraphicFramePr>
          <p:nvPr>
            <p:ph idx="1"/>
            <p:extLst>
              <p:ext uri="{D42A27DB-BD31-4B8C-83A1-F6EECF244321}">
                <p14:modId xmlns:p14="http://schemas.microsoft.com/office/powerpoint/2010/main" val="2898176104"/>
              </p:ext>
            </p:extLst>
          </p:nvPr>
        </p:nvGraphicFramePr>
        <p:xfrm>
          <a:off x="533399" y="914401"/>
          <a:ext cx="8305800" cy="3536028"/>
        </p:xfrm>
        <a:graphic>
          <a:graphicData uri="http://schemas.openxmlformats.org/drawingml/2006/table">
            <a:tbl>
              <a:tblPr/>
              <a:tblGrid>
                <a:gridCol w="2394241">
                  <a:extLst>
                    <a:ext uri="{9D8B030D-6E8A-4147-A177-3AD203B41FA5}">
                      <a16:colId xmlns:a16="http://schemas.microsoft.com/office/drawing/2014/main" val="20000"/>
                    </a:ext>
                  </a:extLst>
                </a:gridCol>
                <a:gridCol w="103476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3"/>
                    </a:ext>
                  </a:extLst>
                </a:gridCol>
                <a:gridCol w="1676399">
                  <a:extLst>
                    <a:ext uri="{9D8B030D-6E8A-4147-A177-3AD203B41FA5}">
                      <a16:colId xmlns:a16="http://schemas.microsoft.com/office/drawing/2014/main" val="20004"/>
                    </a:ext>
                  </a:extLst>
                </a:gridCol>
              </a:tblGrid>
              <a:tr h="393527">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en-US" sz="1800" b="0" i="0" u="none" strike="noStrike" cap="none" normalizeH="0" baseline="0" dirty="0">
                        <a:ln>
                          <a:noFill/>
                        </a:ln>
                        <a:solidFill>
                          <a:schemeClr val="tx1"/>
                        </a:solidFill>
                        <a:effectLst/>
                        <a:latin typeface="Tahom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dirty="0">
                          <a:ln>
                            <a:noFill/>
                          </a:ln>
                          <a:solidFill>
                            <a:schemeClr val="tx1"/>
                          </a:solidFill>
                          <a:effectLst/>
                          <a:latin typeface="Tahoma" pitchFamily="34" charset="0"/>
                        </a:rPr>
                        <a:t>Firm W/o </a:t>
                      </a:r>
                      <a:r>
                        <a:rPr kumimoji="0" lang="en-US" sz="1800" b="0" i="0" u="none" strike="noStrike" cap="none" normalizeH="0" baseline="0" dirty="0" err="1">
                          <a:ln>
                            <a:noFill/>
                          </a:ln>
                          <a:solidFill>
                            <a:schemeClr val="tx1"/>
                          </a:solidFill>
                          <a:effectLst/>
                          <a:latin typeface="Tahoma" pitchFamily="34" charset="0"/>
                        </a:rPr>
                        <a:t>Proj</a:t>
                      </a:r>
                      <a:endParaRPr kumimoji="0" lang="en-US" sz="1800" b="0" i="0" u="none" strike="noStrike" cap="none" normalizeH="0" baseline="0" dirty="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dirty="0">
                          <a:ln>
                            <a:noFill/>
                          </a:ln>
                          <a:solidFill>
                            <a:schemeClr val="tx1"/>
                          </a:solidFill>
                          <a:effectLst/>
                          <a:latin typeface="Tahoma" pitchFamily="34" charset="0"/>
                        </a:rPr>
                        <a:t>Firm W/ </a:t>
                      </a:r>
                      <a:r>
                        <a:rPr kumimoji="0" lang="en-US" sz="1800" b="0" i="0" u="none" strike="noStrike" cap="none" normalizeH="0" baseline="0" dirty="0" err="1">
                          <a:ln>
                            <a:noFill/>
                          </a:ln>
                          <a:solidFill>
                            <a:schemeClr val="tx1"/>
                          </a:solidFill>
                          <a:effectLst/>
                          <a:latin typeface="Tahoma" pitchFamily="34" charset="0"/>
                        </a:rPr>
                        <a:t>Proj</a:t>
                      </a:r>
                      <a:endParaRPr kumimoji="0" lang="en-US" sz="1800" b="0" i="0" u="none" strike="noStrike" cap="none" normalizeH="0" baseline="0" dirty="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93527">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en-US" sz="1800" b="0" i="0" u="none" strike="noStrike" cap="none" normalizeH="0" baseline="0">
                        <a:ln>
                          <a:noFill/>
                        </a:ln>
                        <a:solidFill>
                          <a:schemeClr val="tx1"/>
                        </a:solidFill>
                        <a:effectLst/>
                        <a:latin typeface="Tahom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dirty="0">
                          <a:ln>
                            <a:noFill/>
                          </a:ln>
                          <a:solidFill>
                            <a:schemeClr val="tx1"/>
                          </a:solidFill>
                          <a:effectLst/>
                          <a:latin typeface="Tahoma" pitchFamily="34" charset="0"/>
                        </a:rPr>
                        <a:t>Boom </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dirty="0">
                          <a:ln>
                            <a:noFill/>
                          </a:ln>
                          <a:solidFill>
                            <a:schemeClr val="tx1"/>
                          </a:solidFill>
                          <a:effectLst/>
                          <a:latin typeface="Tahoma" pitchFamily="34" charset="0"/>
                        </a:rPr>
                        <a:t>Recession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dirty="0">
                          <a:ln>
                            <a:noFill/>
                          </a:ln>
                          <a:solidFill>
                            <a:schemeClr val="tx1"/>
                          </a:solidFill>
                          <a:effectLst/>
                          <a:latin typeface="Tahoma" pitchFamily="34" charset="0"/>
                        </a:rPr>
                        <a:t>Boom</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Recesn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68706">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Firm Cashflows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5000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dirty="0">
                          <a:ln>
                            <a:noFill/>
                          </a:ln>
                          <a:solidFill>
                            <a:schemeClr val="tx1"/>
                          </a:solidFill>
                          <a:effectLst/>
                          <a:latin typeface="Tahoma" pitchFamily="34" charset="0"/>
                        </a:rPr>
                        <a:t>2000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dirty="0">
                          <a:ln>
                            <a:noFill/>
                          </a:ln>
                          <a:solidFill>
                            <a:schemeClr val="tx1"/>
                          </a:solidFill>
                          <a:effectLst/>
                          <a:latin typeface="Tahoma" pitchFamily="34" charset="0"/>
                        </a:rPr>
                        <a:t>6400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dirty="0">
                          <a:ln>
                            <a:noFill/>
                          </a:ln>
                          <a:solidFill>
                            <a:schemeClr val="tx1"/>
                          </a:solidFill>
                          <a:effectLst/>
                          <a:latin typeface="Tahoma" pitchFamily="34" charset="0"/>
                        </a:rPr>
                        <a:t>3400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09251">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dirty="0">
                          <a:ln>
                            <a:noFill/>
                          </a:ln>
                          <a:solidFill>
                            <a:schemeClr val="tx1"/>
                          </a:solidFill>
                          <a:effectLst/>
                          <a:latin typeface="Tahoma" pitchFamily="34" charset="0"/>
                        </a:rPr>
                        <a:t>Original bondholders’ payoff</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4000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dirty="0">
                          <a:ln>
                            <a:noFill/>
                          </a:ln>
                          <a:solidFill>
                            <a:schemeClr val="tx1"/>
                          </a:solidFill>
                          <a:effectLst/>
                          <a:latin typeface="Tahoma" pitchFamily="34" charset="0"/>
                        </a:rPr>
                        <a:t>2000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dirty="0">
                          <a:ln>
                            <a:noFill/>
                          </a:ln>
                          <a:solidFill>
                            <a:schemeClr val="tx1"/>
                          </a:solidFill>
                          <a:effectLst/>
                          <a:latin typeface="Tahoma" pitchFamily="34" charset="0"/>
                        </a:rPr>
                        <a:t>4000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dirty="0">
                          <a:ln>
                            <a:noFill/>
                          </a:ln>
                          <a:solidFill>
                            <a:schemeClr val="tx1"/>
                          </a:solidFill>
                          <a:effectLst/>
                          <a:latin typeface="Tahoma" pitchFamily="34" charset="0"/>
                        </a:rPr>
                        <a:t>3400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22579">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dirty="0">
                          <a:ln>
                            <a:noFill/>
                          </a:ln>
                          <a:solidFill>
                            <a:schemeClr val="tx1"/>
                          </a:solidFill>
                          <a:effectLst/>
                          <a:latin typeface="Tahoma" pitchFamily="34" charset="0"/>
                        </a:rPr>
                        <a:t>New bondholders’ payoff</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dirty="0">
                          <a:ln>
                            <a:noFill/>
                          </a:ln>
                          <a:solidFill>
                            <a:schemeClr val="tx1"/>
                          </a:solidFill>
                          <a:effectLst/>
                          <a:latin typeface="Tahoma" pitchFamily="34" charset="0"/>
                        </a:rPr>
                        <a:t>NA</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dirty="0">
                          <a:ln>
                            <a:noFill/>
                          </a:ln>
                          <a:solidFill>
                            <a:schemeClr val="tx1"/>
                          </a:solidFill>
                          <a:effectLst/>
                          <a:latin typeface="Tahoma" pitchFamily="34" charset="0"/>
                        </a:rPr>
                        <a:t>NA</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dirty="0">
                          <a:ln>
                            <a:noFill/>
                          </a:ln>
                          <a:solidFill>
                            <a:schemeClr val="tx1"/>
                          </a:solidFill>
                          <a:effectLst/>
                          <a:latin typeface="Tahoma" pitchFamily="34" charset="0"/>
                        </a:rPr>
                        <a:t>2323.94 (1000x2.32394)</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dirty="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2583450114"/>
                  </a:ext>
                </a:extLst>
              </a:tr>
              <a:tr h="717609">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Stockholders’ claim</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1000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dirty="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dirty="0">
                          <a:ln>
                            <a:noFill/>
                          </a:ln>
                          <a:solidFill>
                            <a:schemeClr val="tx1"/>
                          </a:solidFill>
                          <a:effectLst/>
                          <a:latin typeface="Tahoma" pitchFamily="34" charset="0"/>
                        </a:rPr>
                        <a:t>60.6</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dirty="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09959" name="Text Box 39"/>
          <p:cNvSpPr txBox="1">
            <a:spLocks noChangeArrowheads="1"/>
          </p:cNvSpPr>
          <p:nvPr/>
        </p:nvSpPr>
        <p:spPr bwMode="auto">
          <a:xfrm>
            <a:off x="533399" y="4724400"/>
            <a:ext cx="815340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200" dirty="0"/>
              <a:t>Suppose new debt is issued on a par with existing debt.  In this case, they have to be offered a promised rate of 132.394%, so that on average, they will earn the required rate of 16.197% (2323.94+0)/2.  Under these circumstances, </a:t>
            </a:r>
            <a:r>
              <a:rPr lang="en-US" sz="2200" dirty="0" err="1"/>
              <a:t>equityholders</a:t>
            </a:r>
            <a:r>
              <a:rPr lang="en-US" sz="2200" dirty="0"/>
              <a:t> will still not want to borrow.</a:t>
            </a:r>
          </a:p>
        </p:txBody>
      </p:sp>
    </p:spTree>
    <p:extLst>
      <p:ext uri="{BB962C8B-B14F-4D97-AF65-F5344CB8AC3E}">
        <p14:creationId xmlns:p14="http://schemas.microsoft.com/office/powerpoint/2010/main" val="3145437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a:xfrm>
            <a:off x="152400" y="0"/>
            <a:ext cx="8839200" cy="838200"/>
          </a:xfrm>
        </p:spPr>
        <p:txBody>
          <a:bodyPr>
            <a:normAutofit fontScale="90000"/>
          </a:bodyPr>
          <a:lstStyle/>
          <a:p>
            <a:r>
              <a:rPr lang="en-US" dirty="0"/>
              <a:t>Neither may debt w/equal parity work</a:t>
            </a:r>
          </a:p>
        </p:txBody>
      </p:sp>
      <p:graphicFrame>
        <p:nvGraphicFramePr>
          <p:cNvPr id="209923" name="Group 3"/>
          <p:cNvGraphicFramePr>
            <a:graphicFrameLocks noGrp="1"/>
          </p:cNvGraphicFramePr>
          <p:nvPr>
            <p:ph idx="1"/>
            <p:extLst>
              <p:ext uri="{D42A27DB-BD31-4B8C-83A1-F6EECF244321}">
                <p14:modId xmlns:p14="http://schemas.microsoft.com/office/powerpoint/2010/main" val="738752770"/>
              </p:ext>
            </p:extLst>
          </p:nvPr>
        </p:nvGraphicFramePr>
        <p:xfrm>
          <a:off x="533399" y="914401"/>
          <a:ext cx="8305800" cy="3456076"/>
        </p:xfrm>
        <a:graphic>
          <a:graphicData uri="http://schemas.openxmlformats.org/drawingml/2006/table">
            <a:tbl>
              <a:tblPr/>
              <a:tblGrid>
                <a:gridCol w="2394241">
                  <a:extLst>
                    <a:ext uri="{9D8B030D-6E8A-4147-A177-3AD203B41FA5}">
                      <a16:colId xmlns:a16="http://schemas.microsoft.com/office/drawing/2014/main" val="20000"/>
                    </a:ext>
                  </a:extLst>
                </a:gridCol>
                <a:gridCol w="103476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3"/>
                    </a:ext>
                  </a:extLst>
                </a:gridCol>
                <a:gridCol w="1676399">
                  <a:extLst>
                    <a:ext uri="{9D8B030D-6E8A-4147-A177-3AD203B41FA5}">
                      <a16:colId xmlns:a16="http://schemas.microsoft.com/office/drawing/2014/main" val="20004"/>
                    </a:ext>
                  </a:extLst>
                </a:gridCol>
              </a:tblGrid>
              <a:tr h="368273">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en-US" sz="1800" b="0" i="0" u="none" strike="noStrike" cap="none" normalizeH="0" baseline="0" dirty="0">
                        <a:ln>
                          <a:noFill/>
                        </a:ln>
                        <a:solidFill>
                          <a:schemeClr val="tx1"/>
                        </a:solidFill>
                        <a:effectLst/>
                        <a:latin typeface="Tahom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dirty="0">
                          <a:ln>
                            <a:noFill/>
                          </a:ln>
                          <a:solidFill>
                            <a:schemeClr val="tx1"/>
                          </a:solidFill>
                          <a:effectLst/>
                          <a:latin typeface="Tahoma" pitchFamily="34" charset="0"/>
                        </a:rPr>
                        <a:t>Firm W/o </a:t>
                      </a:r>
                      <a:r>
                        <a:rPr kumimoji="0" lang="en-US" sz="1800" b="0" i="0" u="none" strike="noStrike" cap="none" normalizeH="0" baseline="0" dirty="0" err="1">
                          <a:ln>
                            <a:noFill/>
                          </a:ln>
                          <a:solidFill>
                            <a:schemeClr val="tx1"/>
                          </a:solidFill>
                          <a:effectLst/>
                          <a:latin typeface="Tahoma" pitchFamily="34" charset="0"/>
                        </a:rPr>
                        <a:t>Proj</a:t>
                      </a:r>
                      <a:endParaRPr kumimoji="0" lang="en-US" sz="1800" b="0" i="0" u="none" strike="noStrike" cap="none" normalizeH="0" baseline="0" dirty="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dirty="0">
                          <a:ln>
                            <a:noFill/>
                          </a:ln>
                          <a:solidFill>
                            <a:schemeClr val="tx1"/>
                          </a:solidFill>
                          <a:effectLst/>
                          <a:latin typeface="Tahoma" pitchFamily="34" charset="0"/>
                        </a:rPr>
                        <a:t>Firm W/ </a:t>
                      </a:r>
                      <a:r>
                        <a:rPr kumimoji="0" lang="en-US" sz="1800" b="0" i="0" u="none" strike="noStrike" cap="none" normalizeH="0" baseline="0" dirty="0" err="1">
                          <a:ln>
                            <a:noFill/>
                          </a:ln>
                          <a:solidFill>
                            <a:schemeClr val="tx1"/>
                          </a:solidFill>
                          <a:effectLst/>
                          <a:latin typeface="Tahoma" pitchFamily="34" charset="0"/>
                        </a:rPr>
                        <a:t>Proj</a:t>
                      </a:r>
                      <a:endParaRPr kumimoji="0" lang="en-US" sz="1800" b="0" i="0" u="none" strike="noStrike" cap="none" normalizeH="0" baseline="0" dirty="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68273">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en-US" sz="1800" b="0" i="0" u="none" strike="noStrike" cap="none" normalizeH="0" baseline="0">
                        <a:ln>
                          <a:noFill/>
                        </a:ln>
                        <a:solidFill>
                          <a:schemeClr val="tx1"/>
                        </a:solidFill>
                        <a:effectLst/>
                        <a:latin typeface="Tahom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dirty="0">
                          <a:ln>
                            <a:noFill/>
                          </a:ln>
                          <a:solidFill>
                            <a:schemeClr val="tx1"/>
                          </a:solidFill>
                          <a:effectLst/>
                          <a:latin typeface="Tahoma" pitchFamily="34" charset="0"/>
                        </a:rPr>
                        <a:t>Boom </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dirty="0">
                          <a:ln>
                            <a:noFill/>
                          </a:ln>
                          <a:solidFill>
                            <a:schemeClr val="tx1"/>
                          </a:solidFill>
                          <a:effectLst/>
                          <a:latin typeface="Tahoma" pitchFamily="34" charset="0"/>
                        </a:rPr>
                        <a:t>Recession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dirty="0">
                          <a:ln>
                            <a:noFill/>
                          </a:ln>
                          <a:solidFill>
                            <a:schemeClr val="tx1"/>
                          </a:solidFill>
                          <a:effectLst/>
                          <a:latin typeface="Tahoma" pitchFamily="34" charset="0"/>
                        </a:rPr>
                        <a:t>Boom</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Recesn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38628">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Firm Cashflows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5000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dirty="0">
                          <a:ln>
                            <a:noFill/>
                          </a:ln>
                          <a:solidFill>
                            <a:schemeClr val="tx1"/>
                          </a:solidFill>
                          <a:effectLst/>
                          <a:latin typeface="Tahoma" pitchFamily="34" charset="0"/>
                        </a:rPr>
                        <a:t>2000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dirty="0">
                          <a:ln>
                            <a:noFill/>
                          </a:ln>
                          <a:solidFill>
                            <a:schemeClr val="tx1"/>
                          </a:solidFill>
                          <a:effectLst/>
                          <a:latin typeface="Tahoma" pitchFamily="34" charset="0"/>
                        </a:rPr>
                        <a:t>6400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dirty="0">
                          <a:ln>
                            <a:noFill/>
                          </a:ln>
                          <a:solidFill>
                            <a:schemeClr val="tx1"/>
                          </a:solidFill>
                          <a:effectLst/>
                          <a:latin typeface="Tahoma" pitchFamily="34" charset="0"/>
                        </a:rPr>
                        <a:t>3400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99004">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dirty="0">
                          <a:ln>
                            <a:noFill/>
                          </a:ln>
                          <a:solidFill>
                            <a:schemeClr val="tx1"/>
                          </a:solidFill>
                          <a:effectLst/>
                          <a:latin typeface="Tahoma" pitchFamily="34" charset="0"/>
                        </a:rPr>
                        <a:t>Original bondholders’ payoff</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4000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dirty="0">
                          <a:ln>
                            <a:noFill/>
                          </a:ln>
                          <a:solidFill>
                            <a:schemeClr val="tx1"/>
                          </a:solidFill>
                          <a:effectLst/>
                          <a:latin typeface="Tahoma" pitchFamily="34" charset="0"/>
                        </a:rPr>
                        <a:t>2000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dirty="0">
                          <a:ln>
                            <a:noFill/>
                          </a:ln>
                          <a:solidFill>
                            <a:schemeClr val="tx1"/>
                          </a:solidFill>
                          <a:effectLst/>
                          <a:latin typeface="Tahoma" pitchFamily="34" charset="0"/>
                        </a:rPr>
                        <a:t>4000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dirty="0">
                          <a:ln>
                            <a:noFill/>
                          </a:ln>
                          <a:solidFill>
                            <a:schemeClr val="tx1"/>
                          </a:solidFill>
                          <a:effectLst/>
                          <a:latin typeface="Tahoma" pitchFamily="34" charset="0"/>
                        </a:rPr>
                        <a:t>2505.07</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07063">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dirty="0">
                          <a:ln>
                            <a:noFill/>
                          </a:ln>
                          <a:solidFill>
                            <a:schemeClr val="tx1"/>
                          </a:solidFill>
                          <a:effectLst/>
                          <a:latin typeface="Tahoma" pitchFamily="34" charset="0"/>
                        </a:rPr>
                        <a:t>New bondholders’ payoff</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dirty="0">
                          <a:ln>
                            <a:noFill/>
                          </a:ln>
                          <a:solidFill>
                            <a:schemeClr val="tx1"/>
                          </a:solidFill>
                          <a:effectLst/>
                          <a:latin typeface="Tahoma" pitchFamily="34" charset="0"/>
                        </a:rPr>
                        <a:t>NA</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dirty="0">
                          <a:ln>
                            <a:noFill/>
                          </a:ln>
                          <a:solidFill>
                            <a:schemeClr val="tx1"/>
                          </a:solidFill>
                          <a:effectLst/>
                          <a:latin typeface="Tahoma" pitchFamily="34" charset="0"/>
                        </a:rPr>
                        <a:t>NA</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dirty="0">
                          <a:ln>
                            <a:noFill/>
                          </a:ln>
                          <a:solidFill>
                            <a:schemeClr val="tx1"/>
                          </a:solidFill>
                          <a:effectLst/>
                          <a:latin typeface="Tahoma" pitchFamily="34" charset="0"/>
                        </a:rPr>
                        <a:t>1429 (1000x1.429)</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dirty="0">
                          <a:ln>
                            <a:noFill/>
                          </a:ln>
                          <a:solidFill>
                            <a:schemeClr val="tx1"/>
                          </a:solidFill>
                          <a:effectLst/>
                          <a:latin typeface="Tahoma" pitchFamily="34" charset="0"/>
                        </a:rPr>
                        <a:t>894.93</a:t>
                      </a:r>
                    </a:p>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dirty="0">
                          <a:ln>
                            <a:noFill/>
                          </a:ln>
                          <a:solidFill>
                            <a:schemeClr val="tx1"/>
                          </a:solidFill>
                          <a:effectLst/>
                          <a:latin typeface="Tahoma" pitchFamily="34" charset="0"/>
                        </a:rPr>
                        <a:t>(1429/5429)x3400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2583450114"/>
                  </a:ext>
                </a:extLst>
              </a:tr>
              <a:tr h="671558">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Stockholders’ claim</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1000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dirty="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971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dirty="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09959" name="Text Box 39"/>
          <p:cNvSpPr txBox="1">
            <a:spLocks noChangeArrowheads="1"/>
          </p:cNvSpPr>
          <p:nvPr/>
        </p:nvSpPr>
        <p:spPr bwMode="auto">
          <a:xfrm>
            <a:off x="304800" y="4446678"/>
            <a:ext cx="8686800" cy="2400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000" dirty="0"/>
              <a:t>Suppose new debt is issued on a par with existing debt.  In this case, they have to be offered a promised rate of 42.9%, so that on average, they will earn the required rate of 16.197% (1429+894.93)/2.  Under these circumstances, </a:t>
            </a:r>
            <a:r>
              <a:rPr lang="en-US" sz="2000" dirty="0" err="1"/>
              <a:t>equityholders</a:t>
            </a:r>
            <a:r>
              <a:rPr lang="en-US" sz="2000" dirty="0"/>
              <a:t> will still not want to borrow.</a:t>
            </a:r>
          </a:p>
          <a:p>
            <a:pPr>
              <a:spcBef>
                <a:spcPts val="800"/>
              </a:spcBef>
            </a:pPr>
            <a:r>
              <a:rPr lang="en-US" sz="2000" dirty="0"/>
              <a:t>Of course, the original debtholders will lose out in this case, but let’s assume that the new project was not foreseen and so they were willing to take the original promised interest rate.</a:t>
            </a:r>
          </a:p>
        </p:txBody>
      </p:sp>
    </p:spTree>
    <p:extLst>
      <p:ext uri="{BB962C8B-B14F-4D97-AF65-F5344CB8AC3E}">
        <p14:creationId xmlns:p14="http://schemas.microsoft.com/office/powerpoint/2010/main" val="24068409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479" name="Rectangle 223"/>
          <p:cNvSpPr>
            <a:spLocks noGrp="1" noChangeArrowheads="1"/>
          </p:cNvSpPr>
          <p:nvPr>
            <p:ph type="title"/>
          </p:nvPr>
        </p:nvSpPr>
        <p:spPr>
          <a:xfrm>
            <a:off x="685800" y="76200"/>
            <a:ext cx="7772400" cy="838200"/>
          </a:xfrm>
        </p:spPr>
        <p:txBody>
          <a:bodyPr/>
          <a:lstStyle/>
          <a:p>
            <a:r>
              <a:rPr lang="en-US" dirty="0"/>
              <a:t>Senior Debt/Project Financing</a:t>
            </a:r>
          </a:p>
        </p:txBody>
      </p:sp>
      <p:graphicFrame>
        <p:nvGraphicFramePr>
          <p:cNvPr id="224498" name="Group 242"/>
          <p:cNvGraphicFramePr>
            <a:graphicFrameLocks noGrp="1"/>
          </p:cNvGraphicFramePr>
          <p:nvPr>
            <p:ph idx="1"/>
            <p:extLst>
              <p:ext uri="{D42A27DB-BD31-4B8C-83A1-F6EECF244321}">
                <p14:modId xmlns:p14="http://schemas.microsoft.com/office/powerpoint/2010/main" val="857124284"/>
              </p:ext>
            </p:extLst>
          </p:nvPr>
        </p:nvGraphicFramePr>
        <p:xfrm>
          <a:off x="695325" y="1066801"/>
          <a:ext cx="7762873" cy="3677178"/>
        </p:xfrm>
        <a:graphic>
          <a:graphicData uri="http://schemas.openxmlformats.org/drawingml/2006/table">
            <a:tbl>
              <a:tblPr/>
              <a:tblGrid>
                <a:gridCol w="1902665">
                  <a:extLst>
                    <a:ext uri="{9D8B030D-6E8A-4147-A177-3AD203B41FA5}">
                      <a16:colId xmlns:a16="http://schemas.microsoft.com/office/drawing/2014/main" val="20000"/>
                    </a:ext>
                  </a:extLst>
                </a:gridCol>
                <a:gridCol w="1201850">
                  <a:extLst>
                    <a:ext uri="{9D8B030D-6E8A-4147-A177-3AD203B41FA5}">
                      <a16:colId xmlns:a16="http://schemas.microsoft.com/office/drawing/2014/main" val="20001"/>
                    </a:ext>
                  </a:extLst>
                </a:gridCol>
                <a:gridCol w="1553843">
                  <a:extLst>
                    <a:ext uri="{9D8B030D-6E8A-4147-A177-3AD203B41FA5}">
                      <a16:colId xmlns:a16="http://schemas.microsoft.com/office/drawing/2014/main" val="20002"/>
                    </a:ext>
                  </a:extLst>
                </a:gridCol>
                <a:gridCol w="1552258">
                  <a:extLst>
                    <a:ext uri="{9D8B030D-6E8A-4147-A177-3AD203B41FA5}">
                      <a16:colId xmlns:a16="http://schemas.microsoft.com/office/drawing/2014/main" val="20003"/>
                    </a:ext>
                  </a:extLst>
                </a:gridCol>
                <a:gridCol w="1552257">
                  <a:extLst>
                    <a:ext uri="{9D8B030D-6E8A-4147-A177-3AD203B41FA5}">
                      <a16:colId xmlns:a16="http://schemas.microsoft.com/office/drawing/2014/main" val="20004"/>
                    </a:ext>
                  </a:extLst>
                </a:gridCol>
              </a:tblGrid>
              <a:tr h="476779">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en-US" sz="2400" b="0" i="0" u="none" strike="noStrike" cap="none" normalizeH="0" baseline="0">
                        <a:ln>
                          <a:noFill/>
                        </a:ln>
                        <a:solidFill>
                          <a:schemeClr val="tx1"/>
                        </a:solidFill>
                        <a:effectLst/>
                        <a:latin typeface="Tahom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dirty="0">
                          <a:ln>
                            <a:noFill/>
                          </a:ln>
                          <a:solidFill>
                            <a:schemeClr val="tx1"/>
                          </a:solidFill>
                          <a:effectLst/>
                          <a:latin typeface="Tahoma" pitchFamily="34" charset="0"/>
                        </a:rPr>
                        <a:t>Firm W/o </a:t>
                      </a:r>
                      <a:r>
                        <a:rPr kumimoji="0" lang="en-US" sz="2400" b="0" i="0" u="none" strike="noStrike" cap="none" normalizeH="0" baseline="0" dirty="0" err="1">
                          <a:ln>
                            <a:noFill/>
                          </a:ln>
                          <a:solidFill>
                            <a:schemeClr val="tx1"/>
                          </a:solidFill>
                          <a:effectLst/>
                          <a:latin typeface="Tahoma" pitchFamily="34" charset="0"/>
                        </a:rPr>
                        <a:t>Proj</a:t>
                      </a:r>
                      <a:endParaRPr kumimoji="0" lang="en-US" sz="2400" b="0" i="0" u="none" strike="noStrike" cap="none" normalizeH="0" baseline="0" dirty="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a:ln>
                            <a:noFill/>
                          </a:ln>
                          <a:solidFill>
                            <a:schemeClr val="tx1"/>
                          </a:solidFill>
                          <a:effectLst/>
                          <a:latin typeface="Tahoma" pitchFamily="34" charset="0"/>
                        </a:rPr>
                        <a:t>Firm With Project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476779">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en-US" sz="2400" b="0" i="0" u="none" strike="noStrike" cap="none" normalizeH="0" baseline="0">
                        <a:ln>
                          <a:noFill/>
                        </a:ln>
                        <a:solidFill>
                          <a:schemeClr val="tx1"/>
                        </a:solidFill>
                        <a:effectLst/>
                        <a:latin typeface="Tahom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a:ln>
                            <a:noFill/>
                          </a:ln>
                          <a:solidFill>
                            <a:schemeClr val="tx1"/>
                          </a:solidFill>
                          <a:effectLst/>
                          <a:latin typeface="Tahoma" pitchFamily="34" charset="0"/>
                        </a:rPr>
                        <a:t>Boom</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a:ln>
                            <a:noFill/>
                          </a:ln>
                          <a:solidFill>
                            <a:schemeClr val="tx1"/>
                          </a:solidFill>
                          <a:effectLst/>
                          <a:latin typeface="Tahoma" pitchFamily="34" charset="0"/>
                        </a:rPr>
                        <a:t>Recesn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a:ln>
                            <a:noFill/>
                          </a:ln>
                          <a:solidFill>
                            <a:schemeClr val="tx1"/>
                          </a:solidFill>
                          <a:effectLst/>
                          <a:latin typeface="Tahoma" pitchFamily="34" charset="0"/>
                        </a:rPr>
                        <a:t>Boom</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a:ln>
                            <a:noFill/>
                          </a:ln>
                          <a:solidFill>
                            <a:schemeClr val="tx1"/>
                          </a:solidFill>
                          <a:effectLst/>
                          <a:latin typeface="Tahoma" pitchFamily="34" charset="0"/>
                        </a:rPr>
                        <a:t>Recesn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69421">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a:ln>
                            <a:noFill/>
                          </a:ln>
                          <a:solidFill>
                            <a:schemeClr val="tx1"/>
                          </a:solidFill>
                          <a:effectLst/>
                          <a:latin typeface="Tahoma" pitchFamily="34" charset="0"/>
                        </a:rPr>
                        <a:t>Firm Cashflows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a:ln>
                            <a:noFill/>
                          </a:ln>
                          <a:solidFill>
                            <a:schemeClr val="tx1"/>
                          </a:solidFill>
                          <a:effectLst/>
                          <a:latin typeface="Tahoma" pitchFamily="34" charset="0"/>
                        </a:rPr>
                        <a:t>5000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dirty="0">
                          <a:ln>
                            <a:noFill/>
                          </a:ln>
                          <a:solidFill>
                            <a:schemeClr val="tx1"/>
                          </a:solidFill>
                          <a:effectLst/>
                          <a:latin typeface="Tahoma" pitchFamily="34" charset="0"/>
                        </a:rPr>
                        <a:t>2000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a:ln>
                            <a:noFill/>
                          </a:ln>
                          <a:solidFill>
                            <a:schemeClr val="tx1"/>
                          </a:solidFill>
                          <a:effectLst/>
                          <a:latin typeface="Tahoma" pitchFamily="34" charset="0"/>
                        </a:rPr>
                        <a:t>6400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dirty="0">
                          <a:ln>
                            <a:noFill/>
                          </a:ln>
                          <a:solidFill>
                            <a:schemeClr val="tx1"/>
                          </a:solidFill>
                          <a:effectLst/>
                          <a:latin typeface="Tahoma" pitchFamily="34" charset="0"/>
                        </a:rPr>
                        <a:t>3400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69421">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a:ln>
                            <a:noFill/>
                          </a:ln>
                          <a:solidFill>
                            <a:schemeClr val="tx1"/>
                          </a:solidFill>
                          <a:effectLst/>
                          <a:latin typeface="Tahoma" pitchFamily="34" charset="0"/>
                        </a:rPr>
                        <a:t>Sr Bondholdr</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dirty="0">
                          <a:ln>
                            <a:noFill/>
                          </a:ln>
                          <a:solidFill>
                            <a:schemeClr val="tx1"/>
                          </a:solidFill>
                          <a:effectLst/>
                          <a:latin typeface="Tahoma" pitchFamily="34" charset="0"/>
                        </a:rPr>
                        <a:t>1161.97</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dirty="0">
                          <a:ln>
                            <a:noFill/>
                          </a:ln>
                          <a:solidFill>
                            <a:schemeClr val="tx1"/>
                          </a:solidFill>
                          <a:effectLst/>
                          <a:latin typeface="Tahoma" pitchFamily="34" charset="0"/>
                        </a:rPr>
                        <a:t>1161.97</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7999">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dirty="0">
                          <a:ln>
                            <a:noFill/>
                          </a:ln>
                          <a:solidFill>
                            <a:schemeClr val="tx1"/>
                          </a:solidFill>
                          <a:effectLst/>
                          <a:latin typeface="Tahoma" pitchFamily="34" charset="0"/>
                        </a:rPr>
                        <a:t>Jr </a:t>
                      </a:r>
                      <a:r>
                        <a:rPr kumimoji="0" lang="en-US" sz="2400" b="0" i="0" u="none" strike="noStrike" cap="none" normalizeH="0" baseline="0" dirty="0" err="1">
                          <a:ln>
                            <a:noFill/>
                          </a:ln>
                          <a:solidFill>
                            <a:schemeClr val="tx1"/>
                          </a:solidFill>
                          <a:effectLst/>
                          <a:latin typeface="Tahoma" pitchFamily="34" charset="0"/>
                        </a:rPr>
                        <a:t>Bondholdr</a:t>
                      </a:r>
                      <a:endParaRPr kumimoji="0" lang="en-US" sz="2400" b="0" i="0" u="none" strike="noStrike" cap="none" normalizeH="0" baseline="0" dirty="0">
                        <a:ln>
                          <a:noFill/>
                        </a:ln>
                        <a:solidFill>
                          <a:schemeClr val="tx1"/>
                        </a:solidFill>
                        <a:effectLst/>
                        <a:latin typeface="Tahom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a:ln>
                            <a:noFill/>
                          </a:ln>
                          <a:solidFill>
                            <a:schemeClr val="tx1"/>
                          </a:solidFill>
                          <a:effectLst/>
                          <a:latin typeface="Tahoma" pitchFamily="34" charset="0"/>
                        </a:rPr>
                        <a:t>4000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dirty="0">
                          <a:ln>
                            <a:noFill/>
                          </a:ln>
                          <a:solidFill>
                            <a:schemeClr val="tx1"/>
                          </a:solidFill>
                          <a:effectLst/>
                          <a:latin typeface="Tahoma" pitchFamily="34" charset="0"/>
                        </a:rPr>
                        <a:t>2400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a:ln>
                            <a:noFill/>
                          </a:ln>
                          <a:solidFill>
                            <a:schemeClr val="tx1"/>
                          </a:solidFill>
                          <a:effectLst/>
                          <a:latin typeface="Tahoma" pitchFamily="34" charset="0"/>
                        </a:rPr>
                        <a:t>4000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dirty="0">
                          <a:ln>
                            <a:noFill/>
                          </a:ln>
                          <a:solidFill>
                            <a:schemeClr val="tx1"/>
                          </a:solidFill>
                          <a:effectLst/>
                          <a:latin typeface="Tahoma" pitchFamily="34" charset="0"/>
                        </a:rPr>
                        <a:t>2238.03</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76779">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dirty="0" err="1">
                          <a:ln>
                            <a:noFill/>
                          </a:ln>
                          <a:solidFill>
                            <a:schemeClr val="tx1"/>
                          </a:solidFill>
                          <a:effectLst/>
                          <a:latin typeface="Tahoma" pitchFamily="34" charset="0"/>
                        </a:rPr>
                        <a:t>Stockholdr</a:t>
                      </a:r>
                      <a:endParaRPr kumimoji="0" lang="en-US" sz="2400" b="0" i="0" u="none" strike="noStrike" cap="none" normalizeH="0" baseline="0" dirty="0">
                        <a:ln>
                          <a:noFill/>
                        </a:ln>
                        <a:solidFill>
                          <a:schemeClr val="tx1"/>
                        </a:solidFill>
                        <a:effectLst/>
                        <a:latin typeface="Tahom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a:ln>
                            <a:noFill/>
                          </a:ln>
                          <a:solidFill>
                            <a:schemeClr val="tx1"/>
                          </a:solidFill>
                          <a:effectLst/>
                          <a:latin typeface="Tahoma" pitchFamily="34" charset="0"/>
                        </a:rPr>
                        <a:t>1000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dirty="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dirty="0">
                          <a:ln>
                            <a:noFill/>
                          </a:ln>
                          <a:solidFill>
                            <a:schemeClr val="tx1"/>
                          </a:solidFill>
                          <a:effectLst/>
                          <a:latin typeface="Tahoma" pitchFamily="34" charset="0"/>
                        </a:rPr>
                        <a:t>1238.03</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dirty="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 name="Rectangle 1"/>
          <p:cNvSpPr/>
          <p:nvPr/>
        </p:nvSpPr>
        <p:spPr>
          <a:xfrm>
            <a:off x="628648" y="4915430"/>
            <a:ext cx="7848600" cy="1569660"/>
          </a:xfrm>
          <a:prstGeom prst="rect">
            <a:avLst/>
          </a:prstGeom>
        </p:spPr>
        <p:txBody>
          <a:bodyPr wrap="square">
            <a:spAutoFit/>
          </a:bodyPr>
          <a:lstStyle/>
          <a:p>
            <a:r>
              <a:rPr lang="en-US" dirty="0">
                <a:latin typeface="+mj-lt"/>
              </a:rPr>
              <a:t>If the new project could be financed  separately, say, under debtor-in-possession financing, or a new issue  that would be senior to the previous issue, then stockholders would undertake the new project.</a:t>
            </a:r>
          </a:p>
        </p:txBody>
      </p:sp>
    </p:spTree>
    <p:extLst>
      <p:ext uri="{BB962C8B-B14F-4D97-AF65-F5344CB8AC3E}">
        <p14:creationId xmlns:p14="http://schemas.microsoft.com/office/powerpoint/2010/main" val="14987102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a:xfrm>
            <a:off x="0" y="304800"/>
            <a:ext cx="9144000" cy="457200"/>
          </a:xfrm>
        </p:spPr>
        <p:txBody>
          <a:bodyPr/>
          <a:lstStyle/>
          <a:p>
            <a:r>
              <a:rPr lang="en-US" dirty="0"/>
              <a:t>Debt Overhang: Loan Commitments</a:t>
            </a:r>
          </a:p>
        </p:txBody>
      </p:sp>
      <p:sp>
        <p:nvSpPr>
          <p:cNvPr id="214019" name="Rectangle 3"/>
          <p:cNvSpPr>
            <a:spLocks noGrp="1" noChangeArrowheads="1"/>
          </p:cNvSpPr>
          <p:nvPr>
            <p:ph type="body" idx="1"/>
          </p:nvPr>
        </p:nvSpPr>
        <p:spPr>
          <a:xfrm>
            <a:off x="76200" y="914401"/>
            <a:ext cx="8991600" cy="1828800"/>
          </a:xfrm>
        </p:spPr>
        <p:txBody>
          <a:bodyPr>
            <a:normAutofit fontScale="77500" lnSpcReduction="20000"/>
          </a:bodyPr>
          <a:lstStyle/>
          <a:p>
            <a:pPr marL="0" indent="0">
              <a:lnSpc>
                <a:spcPct val="120000"/>
              </a:lnSpc>
              <a:spcBef>
                <a:spcPts val="0"/>
              </a:spcBef>
              <a:buFontTx/>
              <a:buNone/>
            </a:pPr>
            <a:r>
              <a:rPr lang="en-US" sz="2200" dirty="0"/>
              <a:t>Two stage financing structured as loan commitment; fee = $500 plus 128.51% of draw-down (equivalent to 28.51% interest).  </a:t>
            </a:r>
            <a:br>
              <a:rPr lang="en-US" sz="2200" dirty="0"/>
            </a:br>
            <a:r>
              <a:rPr lang="en-US" sz="2200" dirty="0"/>
              <a:t>Tot bondholder ret (w/</a:t>
            </a:r>
            <a:r>
              <a:rPr lang="en-US" sz="2200" dirty="0" err="1"/>
              <a:t>proj</a:t>
            </a:r>
            <a:r>
              <a:rPr lang="en-US" sz="2200" dirty="0"/>
              <a:t>) = 0.5(5103.908/3581.822)+0.5(3400/3581.822)=118.697%</a:t>
            </a:r>
          </a:p>
          <a:p>
            <a:pPr marL="0" indent="0">
              <a:lnSpc>
                <a:spcPct val="120000"/>
              </a:lnSpc>
              <a:spcBef>
                <a:spcPts val="0"/>
              </a:spcBef>
              <a:buFontTx/>
              <a:buNone/>
            </a:pPr>
            <a:r>
              <a:rPr lang="en-US" sz="2200" dirty="0"/>
              <a:t>Tot bondholder ret (w/o </a:t>
            </a:r>
            <a:r>
              <a:rPr lang="en-US" sz="2200" dirty="0" err="1"/>
              <a:t>proj</a:t>
            </a:r>
            <a:r>
              <a:rPr lang="en-US" sz="2200" dirty="0"/>
              <a:t>)=0.5(3688.808/3581.822)+(0.5)(2000/3581.822)=93.304%</a:t>
            </a:r>
          </a:p>
          <a:p>
            <a:pPr marL="0" indent="0">
              <a:lnSpc>
                <a:spcPct val="120000"/>
              </a:lnSpc>
              <a:spcBef>
                <a:spcPts val="0"/>
              </a:spcBef>
              <a:buFontTx/>
              <a:buNone/>
            </a:pPr>
            <a:r>
              <a:rPr lang="en-US" sz="2200" dirty="0"/>
              <a:t>Assuming a probability of the project being available of .90155, the expected returns for the bondholders on the two-stage commitment is the required 16.197%</a:t>
            </a:r>
          </a:p>
        </p:txBody>
      </p:sp>
      <p:graphicFrame>
        <p:nvGraphicFramePr>
          <p:cNvPr id="214057" name="Group 41"/>
          <p:cNvGraphicFramePr>
            <a:graphicFrameLocks noGrp="1"/>
          </p:cNvGraphicFramePr>
          <p:nvPr>
            <p:extLst>
              <p:ext uri="{D42A27DB-BD31-4B8C-83A1-F6EECF244321}">
                <p14:modId xmlns:p14="http://schemas.microsoft.com/office/powerpoint/2010/main" val="190438559"/>
              </p:ext>
            </p:extLst>
          </p:nvPr>
        </p:nvGraphicFramePr>
        <p:xfrm>
          <a:off x="152401" y="2667000"/>
          <a:ext cx="8858249" cy="2528916"/>
        </p:xfrm>
        <a:graphic>
          <a:graphicData uri="http://schemas.openxmlformats.org/drawingml/2006/table">
            <a:tbl>
              <a:tblPr/>
              <a:tblGrid>
                <a:gridCol w="2552377">
                  <a:extLst>
                    <a:ext uri="{9D8B030D-6E8A-4147-A177-3AD203B41FA5}">
                      <a16:colId xmlns:a16="http://schemas.microsoft.com/office/drawing/2014/main" val="20000"/>
                    </a:ext>
                  </a:extLst>
                </a:gridCol>
                <a:gridCol w="1576468">
                  <a:extLst>
                    <a:ext uri="{9D8B030D-6E8A-4147-A177-3AD203B41FA5}">
                      <a16:colId xmlns:a16="http://schemas.microsoft.com/office/drawing/2014/main" val="20001"/>
                    </a:ext>
                  </a:extLst>
                </a:gridCol>
                <a:gridCol w="1576468">
                  <a:extLst>
                    <a:ext uri="{9D8B030D-6E8A-4147-A177-3AD203B41FA5}">
                      <a16:colId xmlns:a16="http://schemas.microsoft.com/office/drawing/2014/main" val="20002"/>
                    </a:ext>
                  </a:extLst>
                </a:gridCol>
                <a:gridCol w="1576468">
                  <a:extLst>
                    <a:ext uri="{9D8B030D-6E8A-4147-A177-3AD203B41FA5}">
                      <a16:colId xmlns:a16="http://schemas.microsoft.com/office/drawing/2014/main" val="20003"/>
                    </a:ext>
                  </a:extLst>
                </a:gridCol>
                <a:gridCol w="1576468">
                  <a:extLst>
                    <a:ext uri="{9D8B030D-6E8A-4147-A177-3AD203B41FA5}">
                      <a16:colId xmlns:a16="http://schemas.microsoft.com/office/drawing/2014/main" val="20004"/>
                    </a:ext>
                  </a:extLst>
                </a:gridCol>
              </a:tblGrid>
              <a:tr h="329923">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en-US" sz="1800" b="0" i="0" u="none" strike="noStrike" cap="none" normalizeH="0" baseline="0" dirty="0">
                        <a:ln>
                          <a:noFill/>
                        </a:ln>
                        <a:solidFill>
                          <a:schemeClr val="tx1"/>
                        </a:solidFill>
                        <a:effectLst/>
                        <a:latin typeface="Tahom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dirty="0">
                          <a:ln>
                            <a:noFill/>
                          </a:ln>
                          <a:solidFill>
                            <a:schemeClr val="tx1"/>
                          </a:solidFill>
                          <a:effectLst/>
                          <a:latin typeface="Tahoma" pitchFamily="34" charset="0"/>
                        </a:rPr>
                        <a:t>Firm W/o </a:t>
                      </a:r>
                      <a:r>
                        <a:rPr kumimoji="0" lang="en-US" sz="1800" b="0" i="0" u="none" strike="noStrike" cap="none" normalizeH="0" baseline="0" dirty="0" err="1">
                          <a:ln>
                            <a:noFill/>
                          </a:ln>
                          <a:solidFill>
                            <a:schemeClr val="tx1"/>
                          </a:solidFill>
                          <a:effectLst/>
                          <a:latin typeface="Tahoma" pitchFamily="34" charset="0"/>
                        </a:rPr>
                        <a:t>Proj</a:t>
                      </a:r>
                      <a:endParaRPr kumimoji="0" lang="en-US" sz="1800" b="0" i="0" u="none" strike="noStrike" cap="none" normalizeH="0" baseline="0" dirty="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dirty="0">
                          <a:ln>
                            <a:noFill/>
                          </a:ln>
                          <a:solidFill>
                            <a:schemeClr val="tx1"/>
                          </a:solidFill>
                          <a:effectLst/>
                          <a:latin typeface="Tahoma" pitchFamily="34" charset="0"/>
                        </a:rPr>
                        <a:t>Firm W/ </a:t>
                      </a:r>
                      <a:r>
                        <a:rPr kumimoji="0" lang="en-US" sz="1800" b="0" i="0" u="none" strike="noStrike" cap="none" normalizeH="0" baseline="0" dirty="0" err="1">
                          <a:ln>
                            <a:noFill/>
                          </a:ln>
                          <a:solidFill>
                            <a:schemeClr val="tx1"/>
                          </a:solidFill>
                          <a:effectLst/>
                          <a:latin typeface="Tahoma" pitchFamily="34" charset="0"/>
                        </a:rPr>
                        <a:t>Proj</a:t>
                      </a:r>
                      <a:endParaRPr kumimoji="0" lang="en-US" sz="1800" b="0" i="0" u="none" strike="noStrike" cap="none" normalizeH="0" baseline="0" dirty="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29923">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en-US" sz="1800" b="0" i="0" u="none" strike="noStrike" cap="none" normalizeH="0" baseline="0">
                        <a:ln>
                          <a:noFill/>
                        </a:ln>
                        <a:solidFill>
                          <a:schemeClr val="tx1"/>
                        </a:solidFill>
                        <a:effectLst/>
                        <a:latin typeface="Tahom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Boom </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dirty="0" err="1">
                          <a:ln>
                            <a:noFill/>
                          </a:ln>
                          <a:solidFill>
                            <a:schemeClr val="tx1"/>
                          </a:solidFill>
                          <a:effectLst/>
                          <a:latin typeface="Tahoma" pitchFamily="34" charset="0"/>
                        </a:rPr>
                        <a:t>Recess’n</a:t>
                      </a:r>
                      <a:endParaRPr kumimoji="0" lang="en-US" sz="1800" b="0" i="0" u="none" strike="noStrike" cap="none" normalizeH="0" baseline="0" dirty="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dirty="0">
                          <a:ln>
                            <a:noFill/>
                          </a:ln>
                          <a:solidFill>
                            <a:schemeClr val="tx1"/>
                          </a:solidFill>
                          <a:effectLst/>
                          <a:latin typeface="Tahoma" pitchFamily="34" charset="0"/>
                        </a:rPr>
                        <a:t>Boom</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dirty="0" err="1">
                          <a:ln>
                            <a:noFill/>
                          </a:ln>
                          <a:solidFill>
                            <a:schemeClr val="tx1"/>
                          </a:solidFill>
                          <a:effectLst/>
                          <a:latin typeface="Tahoma" pitchFamily="34" charset="0"/>
                        </a:rPr>
                        <a:t>Recess’n</a:t>
                      </a:r>
                      <a:endParaRPr kumimoji="0" lang="en-US" sz="1800" b="0" i="0" u="none" strike="noStrike" cap="none" normalizeH="0" baseline="0" dirty="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9923">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Firm Cashflows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dirty="0">
                          <a:ln>
                            <a:noFill/>
                          </a:ln>
                          <a:solidFill>
                            <a:schemeClr val="tx1"/>
                          </a:solidFill>
                          <a:effectLst/>
                          <a:latin typeface="Tahoma" pitchFamily="34" charset="0"/>
                        </a:rPr>
                        <a:t>5000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dirty="0">
                          <a:ln>
                            <a:noFill/>
                          </a:ln>
                          <a:solidFill>
                            <a:schemeClr val="tx1"/>
                          </a:solidFill>
                          <a:effectLst/>
                          <a:latin typeface="Tahoma" pitchFamily="34" charset="0"/>
                        </a:rPr>
                        <a:t>2000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dirty="0">
                          <a:ln>
                            <a:noFill/>
                          </a:ln>
                          <a:solidFill>
                            <a:schemeClr val="tx1"/>
                          </a:solidFill>
                          <a:effectLst/>
                          <a:latin typeface="Tahoma" pitchFamily="34" charset="0"/>
                        </a:rPr>
                        <a:t>6400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dirty="0">
                          <a:ln>
                            <a:noFill/>
                          </a:ln>
                          <a:solidFill>
                            <a:schemeClr val="tx1"/>
                          </a:solidFill>
                          <a:effectLst/>
                          <a:latin typeface="Tahoma" pitchFamily="34" charset="0"/>
                        </a:rPr>
                        <a:t>3400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74297">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dirty="0">
                          <a:ln>
                            <a:noFill/>
                          </a:ln>
                          <a:solidFill>
                            <a:schemeClr val="tx1"/>
                          </a:solidFill>
                          <a:effectLst/>
                          <a:latin typeface="Tahoma" pitchFamily="34" charset="0"/>
                        </a:rPr>
                        <a:t>Bondholders’ claim</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dirty="0">
                          <a:ln>
                            <a:noFill/>
                          </a:ln>
                          <a:solidFill>
                            <a:schemeClr val="tx1"/>
                          </a:solidFill>
                          <a:effectLst/>
                          <a:latin typeface="Tahoma" pitchFamily="34" charset="0"/>
                        </a:rPr>
                        <a:t>3817.90</a:t>
                      </a:r>
                      <a:br>
                        <a:rPr kumimoji="0" lang="en-US" sz="1800" b="0" i="0" u="none" strike="noStrike" cap="none" normalizeH="0" baseline="0" dirty="0">
                          <a:ln>
                            <a:noFill/>
                          </a:ln>
                          <a:solidFill>
                            <a:schemeClr val="tx1"/>
                          </a:solidFill>
                          <a:effectLst/>
                          <a:latin typeface="Tahoma" pitchFamily="34" charset="0"/>
                        </a:rPr>
                      </a:br>
                      <a:r>
                        <a:rPr kumimoji="0" lang="en-US" sz="1800" b="0" i="0" u="none" strike="noStrike" cap="none" normalizeH="0" baseline="0" dirty="0">
                          <a:ln>
                            <a:noFill/>
                          </a:ln>
                          <a:solidFill>
                            <a:schemeClr val="tx1"/>
                          </a:solidFill>
                          <a:effectLst/>
                          <a:latin typeface="Tahoma" pitchFamily="34" charset="0"/>
                        </a:rPr>
                        <a:t>(2581.822x1.2851+500)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dirty="0">
                          <a:ln>
                            <a:noFill/>
                          </a:ln>
                          <a:solidFill>
                            <a:schemeClr val="tx1"/>
                          </a:solidFill>
                          <a:effectLst/>
                          <a:latin typeface="Tahoma" pitchFamily="34" charset="0"/>
                        </a:rPr>
                        <a:t>2000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dirty="0">
                          <a:ln>
                            <a:noFill/>
                          </a:ln>
                          <a:solidFill>
                            <a:schemeClr val="tx1"/>
                          </a:solidFill>
                          <a:effectLst/>
                          <a:latin typeface="Tahoma" pitchFamily="34" charset="0"/>
                        </a:rPr>
                        <a:t>5103</a:t>
                      </a:r>
                    </a:p>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dirty="0">
                          <a:ln>
                            <a:noFill/>
                          </a:ln>
                          <a:solidFill>
                            <a:schemeClr val="tx1"/>
                          </a:solidFill>
                          <a:effectLst/>
                          <a:latin typeface="Tahoma" pitchFamily="34" charset="0"/>
                        </a:rPr>
                        <a:t>(3581.822x1.2851+500)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dirty="0">
                          <a:ln>
                            <a:noFill/>
                          </a:ln>
                          <a:solidFill>
                            <a:schemeClr val="tx1"/>
                          </a:solidFill>
                          <a:effectLst/>
                          <a:latin typeface="Tahoma" pitchFamily="34" charset="0"/>
                        </a:rPr>
                        <a:t>3400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62372">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a:ln>
                            <a:noFill/>
                          </a:ln>
                          <a:solidFill>
                            <a:schemeClr val="tx1"/>
                          </a:solidFill>
                          <a:effectLst/>
                          <a:latin typeface="Tahoma" pitchFamily="34" charset="0"/>
                        </a:rPr>
                        <a:t>Stockholders’ claim</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dirty="0">
                          <a:ln>
                            <a:noFill/>
                          </a:ln>
                          <a:solidFill>
                            <a:schemeClr val="tx1"/>
                          </a:solidFill>
                          <a:effectLst/>
                          <a:latin typeface="Tahoma" pitchFamily="34" charset="0"/>
                        </a:rPr>
                        <a:t>1311.19</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dirty="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dirty="0">
                          <a:ln>
                            <a:noFill/>
                          </a:ln>
                          <a:solidFill>
                            <a:schemeClr val="tx1"/>
                          </a:solidFill>
                          <a:effectLst/>
                          <a:latin typeface="Tahoma" pitchFamily="34" charset="0"/>
                        </a:rPr>
                        <a:t>1476.09</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800" b="0" i="0" u="none" strike="noStrike" cap="none" normalizeH="0" baseline="0" dirty="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 name="TextBox 1"/>
          <p:cNvSpPr txBox="1"/>
          <p:nvPr/>
        </p:nvSpPr>
        <p:spPr>
          <a:xfrm>
            <a:off x="152400" y="5195916"/>
            <a:ext cx="8839200" cy="1477328"/>
          </a:xfrm>
          <a:prstGeom prst="rect">
            <a:avLst/>
          </a:prstGeom>
          <a:noFill/>
        </p:spPr>
        <p:txBody>
          <a:bodyPr wrap="square" rtlCol="0">
            <a:spAutoFit/>
          </a:bodyPr>
          <a:lstStyle/>
          <a:p>
            <a:r>
              <a:rPr lang="en-US" sz="1800" dirty="0">
                <a:latin typeface="+mj-lt"/>
              </a:rPr>
              <a:t>The new project prob. is 0.90155, so that the expected return on the two-stage financing deal is 16.197%.  Thus, the bondholders who originally provided the loan for the first tranche of $2581.822 at a promised rate of return of 54.96%, so as to be sure of getting an expected return of 16.197%, are also willing to provide a two-stage financing commitment for $500 plus 128.51% of draw-down.</a:t>
            </a:r>
          </a:p>
        </p:txBody>
      </p:sp>
    </p:spTree>
    <p:extLst>
      <p:ext uri="{BB962C8B-B14F-4D97-AF65-F5344CB8AC3E}">
        <p14:creationId xmlns:p14="http://schemas.microsoft.com/office/powerpoint/2010/main" val="19245676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a:xfrm>
            <a:off x="685800" y="381000"/>
            <a:ext cx="7772400" cy="679450"/>
          </a:xfrm>
        </p:spPr>
        <p:txBody>
          <a:bodyPr/>
          <a:lstStyle/>
          <a:p>
            <a:r>
              <a:rPr lang="en-US" dirty="0"/>
              <a:t>Loan Commitments</a:t>
            </a:r>
          </a:p>
        </p:txBody>
      </p:sp>
      <p:sp>
        <p:nvSpPr>
          <p:cNvPr id="216067" name="Rectangle 3"/>
          <p:cNvSpPr>
            <a:spLocks noGrp="1" noChangeArrowheads="1"/>
          </p:cNvSpPr>
          <p:nvPr>
            <p:ph type="body" idx="1"/>
          </p:nvPr>
        </p:nvSpPr>
        <p:spPr>
          <a:xfrm>
            <a:off x="685800" y="1371600"/>
            <a:ext cx="7772400" cy="4646930"/>
          </a:xfrm>
        </p:spPr>
        <p:txBody>
          <a:bodyPr>
            <a:normAutofit fontScale="92500" lnSpcReduction="10000"/>
          </a:bodyPr>
          <a:lstStyle/>
          <a:p>
            <a:r>
              <a:rPr lang="en-US" dirty="0"/>
              <a:t>This works because part of the payoff is independent of the amount borrowed.  This allows the “interest” rate to be smaller.  </a:t>
            </a:r>
          </a:p>
          <a:p>
            <a:r>
              <a:rPr lang="en-US" dirty="0"/>
              <a:t>As a result, the disincentive to borrow isn’t as large, when a good project turns up.</a:t>
            </a:r>
          </a:p>
          <a:p>
            <a:r>
              <a:rPr lang="en-US" dirty="0"/>
              <a:t>The existing bondholders commit, ahead of time, to help resolve the underinvestment problem for an up-front fee.</a:t>
            </a:r>
          </a:p>
        </p:txBody>
      </p:sp>
    </p:spTree>
    <p:extLst>
      <p:ext uri="{BB962C8B-B14F-4D97-AF65-F5344CB8AC3E}">
        <p14:creationId xmlns:p14="http://schemas.microsoft.com/office/powerpoint/2010/main" val="17301678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534400" cy="762000"/>
          </a:xfrm>
        </p:spPr>
        <p:txBody>
          <a:bodyPr/>
          <a:lstStyle/>
          <a:p>
            <a:r>
              <a:rPr lang="en-US" dirty="0"/>
              <a:t>Capital Structure and Liquidation</a:t>
            </a:r>
          </a:p>
        </p:txBody>
      </p:sp>
      <p:sp>
        <p:nvSpPr>
          <p:cNvPr id="3" name="Content Placeholder 2"/>
          <p:cNvSpPr>
            <a:spLocks noGrp="1"/>
          </p:cNvSpPr>
          <p:nvPr>
            <p:ph idx="1"/>
          </p:nvPr>
        </p:nvSpPr>
        <p:spPr>
          <a:xfrm>
            <a:off x="228600" y="990600"/>
            <a:ext cx="8763000" cy="5715000"/>
          </a:xfrm>
        </p:spPr>
        <p:txBody>
          <a:bodyPr>
            <a:normAutofit lnSpcReduction="10000"/>
          </a:bodyPr>
          <a:lstStyle/>
          <a:p>
            <a:r>
              <a:rPr lang="en-US" sz="2200" dirty="0"/>
              <a:t>Here’s another perspective on the perverse incentives of stockholders to take risk…</a:t>
            </a:r>
          </a:p>
          <a:p>
            <a:r>
              <a:rPr lang="en-US" sz="2200" dirty="0"/>
              <a:t>Equity holders are residual claimants and are paid after bondholders get paid.  Hence they can be thought of as having a call option on the assets of the firm, where the exercise price is the face value of debt.</a:t>
            </a:r>
          </a:p>
          <a:p>
            <a:r>
              <a:rPr lang="en-US" sz="2200" dirty="0"/>
              <a:t>Just as the value of an option is increasing in the volatility of the returns on the underlying asset, so too the value of equity is increasing in the volatility of returns on the assets of the firm.</a:t>
            </a:r>
          </a:p>
          <a:p>
            <a:r>
              <a:rPr lang="en-US" sz="2200" dirty="0"/>
              <a:t>Compared to the payoff from continuing to operate, liquidation provides a relatively safe payoff.  Hence </a:t>
            </a:r>
            <a:r>
              <a:rPr lang="en-US" sz="2200" dirty="0" err="1"/>
              <a:t>equityholders</a:t>
            </a:r>
            <a:r>
              <a:rPr lang="en-US" sz="2200" dirty="0"/>
              <a:t> prefer to keep the firm going, compared to liquidating it.</a:t>
            </a:r>
          </a:p>
          <a:p>
            <a:r>
              <a:rPr lang="en-US" sz="2200" dirty="0"/>
              <a:t>Managers as representatives of </a:t>
            </a:r>
            <a:r>
              <a:rPr lang="en-US" sz="2200" dirty="0" err="1"/>
              <a:t>equityholders</a:t>
            </a:r>
            <a:r>
              <a:rPr lang="en-US" sz="2200" dirty="0"/>
              <a:t> also have this preference.  Furthermore, the human capital of managers is often tied up with the continued existence of the firm.</a:t>
            </a:r>
          </a:p>
          <a:p>
            <a:r>
              <a:rPr lang="en-US" sz="2200" dirty="0"/>
              <a:t>For all of these reasons, leveraged firms are less likely to liquidate.</a:t>
            </a:r>
          </a:p>
        </p:txBody>
      </p:sp>
    </p:spTree>
    <p:extLst>
      <p:ext uri="{BB962C8B-B14F-4D97-AF65-F5344CB8AC3E}">
        <p14:creationId xmlns:p14="http://schemas.microsoft.com/office/powerpoint/2010/main" val="2621612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0" y="381000"/>
            <a:ext cx="8915400" cy="685800"/>
          </a:xfrm>
        </p:spPr>
        <p:txBody>
          <a:bodyPr/>
          <a:lstStyle/>
          <a:p>
            <a:r>
              <a:rPr lang="en-US" sz="4000" dirty="0"/>
              <a:t>Leverage and excessive risk-taking: I</a:t>
            </a:r>
          </a:p>
        </p:txBody>
      </p:sp>
      <p:sp>
        <p:nvSpPr>
          <p:cNvPr id="193539" name="Rectangle 3"/>
          <p:cNvSpPr>
            <a:spLocks noGrp="1" noChangeArrowheads="1"/>
          </p:cNvSpPr>
          <p:nvPr>
            <p:ph type="body" idx="1"/>
          </p:nvPr>
        </p:nvSpPr>
        <p:spPr>
          <a:xfrm>
            <a:off x="685800" y="1371600"/>
            <a:ext cx="7772400" cy="4724400"/>
          </a:xfrm>
        </p:spPr>
        <p:txBody>
          <a:bodyPr>
            <a:normAutofit fontScale="92500" lnSpcReduction="20000"/>
          </a:bodyPr>
          <a:lstStyle/>
          <a:p>
            <a:r>
              <a:rPr lang="en-US" dirty="0"/>
              <a:t>We first look at a solvent firm faced with two different projects: one less valuable on its face but riskier and the second more valuable and less risky.</a:t>
            </a:r>
          </a:p>
          <a:p>
            <a:r>
              <a:rPr lang="en-US" dirty="0"/>
              <a:t>We will see that our leveraged firm will chose the worse alternative.</a:t>
            </a:r>
          </a:p>
          <a:p>
            <a:r>
              <a:rPr lang="en-US" dirty="0"/>
              <a:t>Example: Consider these two projects faced by a firm with a promised payment of $500,000 to </a:t>
            </a:r>
            <a:r>
              <a:rPr lang="en-US" dirty="0" err="1"/>
              <a:t>debtholders</a:t>
            </a:r>
            <a:r>
              <a:rPr lang="en-US" dirty="0"/>
              <a:t>.</a:t>
            </a:r>
          </a:p>
          <a:p>
            <a:r>
              <a:rPr lang="en-US" dirty="0"/>
              <a:t>There are only two possible states of the world, both equally likely.</a:t>
            </a:r>
          </a:p>
        </p:txBody>
      </p:sp>
    </p:spTree>
    <p:extLst>
      <p:ext uri="{BB962C8B-B14F-4D97-AF65-F5344CB8AC3E}">
        <p14:creationId xmlns:p14="http://schemas.microsoft.com/office/powerpoint/2010/main" val="7106119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143000"/>
          </a:xfrm>
        </p:spPr>
        <p:txBody>
          <a:bodyPr/>
          <a:lstStyle/>
          <a:p>
            <a:r>
              <a:rPr lang="en-US" dirty="0"/>
              <a:t>Debt and Perverse Incentives</a:t>
            </a:r>
          </a:p>
        </p:txBody>
      </p:sp>
      <p:sp>
        <p:nvSpPr>
          <p:cNvPr id="3" name="Content Placeholder 2"/>
          <p:cNvSpPr>
            <a:spLocks noGrp="1"/>
          </p:cNvSpPr>
          <p:nvPr>
            <p:ph idx="1"/>
          </p:nvPr>
        </p:nvSpPr>
        <p:spPr/>
        <p:txBody>
          <a:bodyPr/>
          <a:lstStyle/>
          <a:p>
            <a:r>
              <a:rPr lang="en-US" dirty="0"/>
              <a:t>We’ve seen how debt can cause the firm to act differently and sometimes perversely.</a:t>
            </a:r>
          </a:p>
          <a:p>
            <a:r>
              <a:rPr lang="en-US" dirty="0"/>
              <a:t>In the next set of slides, we’ll see how this can sometimes be used to the advantage of the leveraged firm.</a:t>
            </a:r>
          </a:p>
        </p:txBody>
      </p:sp>
    </p:spTree>
    <p:extLst>
      <p:ext uri="{BB962C8B-B14F-4D97-AF65-F5344CB8AC3E}">
        <p14:creationId xmlns:p14="http://schemas.microsoft.com/office/powerpoint/2010/main" val="17667865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153400" cy="755650"/>
          </a:xfrm>
        </p:spPr>
        <p:txBody>
          <a:bodyPr/>
          <a:lstStyle/>
          <a:p>
            <a:r>
              <a:rPr lang="en-US" sz="3600" dirty="0"/>
              <a:t>Outside Financing: Information Issues</a:t>
            </a:r>
          </a:p>
        </p:txBody>
      </p:sp>
      <p:sp>
        <p:nvSpPr>
          <p:cNvPr id="3" name="Content Placeholder 2"/>
          <p:cNvSpPr>
            <a:spLocks noGrp="1"/>
          </p:cNvSpPr>
          <p:nvPr>
            <p:ph idx="1"/>
          </p:nvPr>
        </p:nvSpPr>
        <p:spPr>
          <a:xfrm>
            <a:off x="685800" y="908050"/>
            <a:ext cx="7772400" cy="5187950"/>
          </a:xfrm>
        </p:spPr>
        <p:txBody>
          <a:bodyPr>
            <a:normAutofit fontScale="92500" lnSpcReduction="20000"/>
          </a:bodyPr>
          <a:lstStyle/>
          <a:p>
            <a:r>
              <a:rPr lang="en-US" dirty="0"/>
              <a:t>We saw that the existence of debt could cause debt overhang and consequent underinvestment.  </a:t>
            </a:r>
          </a:p>
          <a:p>
            <a:r>
              <a:rPr lang="en-US" dirty="0"/>
              <a:t>In this case, we saw that inside </a:t>
            </a:r>
            <a:r>
              <a:rPr lang="en-US" dirty="0" err="1"/>
              <a:t>equityholders</a:t>
            </a:r>
            <a:r>
              <a:rPr lang="en-US" dirty="0"/>
              <a:t> may not be willing to invest even in NPV &gt; 0 projects because they have to share the benefits with existing debtholders.</a:t>
            </a:r>
          </a:p>
          <a:p>
            <a:r>
              <a:rPr lang="en-US" dirty="0"/>
              <a:t>However, even in the absence of debt, the need to obtain outside equity could lead to the rejection of profitable projects because of information asymmetry.</a:t>
            </a:r>
          </a:p>
        </p:txBody>
      </p:sp>
    </p:spTree>
    <p:extLst>
      <p:ext uri="{BB962C8B-B14F-4D97-AF65-F5344CB8AC3E}">
        <p14:creationId xmlns:p14="http://schemas.microsoft.com/office/powerpoint/2010/main" val="21002356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685800"/>
          </a:xfrm>
        </p:spPr>
        <p:txBody>
          <a:bodyPr/>
          <a:lstStyle/>
          <a:p>
            <a:r>
              <a:rPr lang="en-US" dirty="0"/>
              <a:t>Outside Equity: An Example</a:t>
            </a:r>
          </a:p>
        </p:txBody>
      </p:sp>
      <p:sp>
        <p:nvSpPr>
          <p:cNvPr id="3" name="Content Placeholder 2"/>
          <p:cNvSpPr>
            <a:spLocks noGrp="1"/>
          </p:cNvSpPr>
          <p:nvPr>
            <p:ph idx="1"/>
          </p:nvPr>
        </p:nvSpPr>
        <p:spPr>
          <a:xfrm>
            <a:off x="685800" y="990600"/>
            <a:ext cx="7772400" cy="5638800"/>
          </a:xfrm>
        </p:spPr>
        <p:txBody>
          <a:bodyPr>
            <a:normAutofit fontScale="92500" lnSpcReduction="10000"/>
          </a:bodyPr>
          <a:lstStyle/>
          <a:p>
            <a:r>
              <a:rPr lang="en-US" dirty="0"/>
              <a:t>Consider the following problem.  Suppose outside investors are unsure whether a firm’s assets are worth $100 or $200.  They believe either possibility is equally likely.  </a:t>
            </a:r>
          </a:p>
          <a:p>
            <a:r>
              <a:rPr lang="en-US" dirty="0"/>
              <a:t>Insiders, however, know exactly what the value of the firm is.  The market value of the firm will be $150 ((100+200/2).</a:t>
            </a:r>
          </a:p>
          <a:p>
            <a:r>
              <a:rPr lang="en-US" dirty="0"/>
              <a:t>Suppose this firm also has a project that it can invest in, which requires an investment of $40 and has a PV of $50 (i.e. an NPV of $10).  Now the firm is worth $160 (150+10)</a:t>
            </a:r>
          </a:p>
        </p:txBody>
      </p:sp>
    </p:spTree>
    <p:extLst>
      <p:ext uri="{BB962C8B-B14F-4D97-AF65-F5344CB8AC3E}">
        <p14:creationId xmlns:p14="http://schemas.microsoft.com/office/powerpoint/2010/main" val="41522080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10469-B8A3-43FE-AEAF-F20C411D235F}"/>
              </a:ext>
            </a:extLst>
          </p:cNvPr>
          <p:cNvSpPr>
            <a:spLocks noGrp="1"/>
          </p:cNvSpPr>
          <p:nvPr>
            <p:ph type="title"/>
          </p:nvPr>
        </p:nvSpPr>
        <p:spPr>
          <a:xfrm>
            <a:off x="838200" y="76200"/>
            <a:ext cx="7772400" cy="843280"/>
          </a:xfrm>
        </p:spPr>
        <p:txBody>
          <a:bodyPr/>
          <a:lstStyle/>
          <a:p>
            <a:r>
              <a:rPr lang="en-US" dirty="0"/>
              <a:t>Outside Equity: An Example</a:t>
            </a:r>
            <a:endParaRPr lang="en-US" dirty="0"/>
          </a:p>
        </p:txBody>
      </p:sp>
      <p:sp>
        <p:nvSpPr>
          <p:cNvPr id="3" name="Content Placeholder 2">
            <a:extLst>
              <a:ext uri="{FF2B5EF4-FFF2-40B4-BE49-F238E27FC236}">
                <a16:creationId xmlns:a16="http://schemas.microsoft.com/office/drawing/2014/main" id="{EBDEAD6B-A415-491E-B4DE-FDAA979768FF}"/>
              </a:ext>
            </a:extLst>
          </p:cNvPr>
          <p:cNvSpPr>
            <a:spLocks noGrp="1"/>
          </p:cNvSpPr>
          <p:nvPr>
            <p:ph idx="1"/>
          </p:nvPr>
        </p:nvSpPr>
        <p:spPr>
          <a:xfrm>
            <a:off x="685800" y="1143000"/>
            <a:ext cx="7772400" cy="5029200"/>
          </a:xfrm>
        </p:spPr>
        <p:txBody>
          <a:bodyPr>
            <a:normAutofit fontScale="62500" lnSpcReduction="20000"/>
          </a:bodyPr>
          <a:lstStyle/>
          <a:p>
            <a:r>
              <a:rPr lang="en-US" dirty="0"/>
              <a:t>Let’s assume the firm has no debt and wants to issue new equity to raise the $40 for the project.</a:t>
            </a:r>
          </a:p>
          <a:p>
            <a:r>
              <a:rPr lang="en-US" dirty="0"/>
              <a:t>Together with the new funds to be raised, outside investors will expect the firm to be worth $200 (160+40).  In order to get shares worth $40 in return for the $40 they are investing, they will ask for 25% (40/200) of the new firm.  </a:t>
            </a:r>
          </a:p>
          <a:p>
            <a:r>
              <a:rPr lang="en-US" dirty="0"/>
              <a:t>Inside investors know the real value of the firm.  If the firm is undervalued in the market (the true value is $210, while the market value is $160), by giving up 25% of the firm, they will actually be giving up 0.25(250) or $62.50 and will be left with 250-62.5 or $187.5.</a:t>
            </a:r>
          </a:p>
          <a:p>
            <a:r>
              <a:rPr lang="en-US" dirty="0"/>
              <a:t>If they did not issue equity and did not invest in the project, they would have a firm worth $200.  </a:t>
            </a:r>
          </a:p>
          <a:p>
            <a:r>
              <a:rPr lang="en-US" dirty="0"/>
              <a:t>Since 200 &gt; 187.5, they would forego the project.  The result, again, is underinvestment as before under the debt overhang situation, but now for a different reason: information asymmetry.</a:t>
            </a:r>
          </a:p>
          <a:p>
            <a:endParaRPr lang="en-US" dirty="0"/>
          </a:p>
        </p:txBody>
      </p:sp>
    </p:spTree>
    <p:extLst>
      <p:ext uri="{BB962C8B-B14F-4D97-AF65-F5344CB8AC3E}">
        <p14:creationId xmlns:p14="http://schemas.microsoft.com/office/powerpoint/2010/main" val="2216717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a:xfrm>
            <a:off x="0" y="381000"/>
            <a:ext cx="9144000" cy="609600"/>
          </a:xfrm>
        </p:spPr>
        <p:txBody>
          <a:bodyPr/>
          <a:lstStyle/>
          <a:p>
            <a:r>
              <a:rPr lang="en-US" sz="4000"/>
              <a:t>Leverage and excessive risk-taking: II</a:t>
            </a:r>
          </a:p>
        </p:txBody>
      </p:sp>
      <p:graphicFrame>
        <p:nvGraphicFramePr>
          <p:cNvPr id="195587" name="Group 3"/>
          <p:cNvGraphicFramePr>
            <a:graphicFrameLocks noGrp="1"/>
          </p:cNvGraphicFramePr>
          <p:nvPr/>
        </p:nvGraphicFramePr>
        <p:xfrm>
          <a:off x="1600200" y="1676400"/>
          <a:ext cx="6553200" cy="4064000"/>
        </p:xfrm>
        <a:graphic>
          <a:graphicData uri="http://schemas.openxmlformats.org/drawingml/2006/table">
            <a:tbl>
              <a:tblPr/>
              <a:tblGrid>
                <a:gridCol w="1638300">
                  <a:extLst>
                    <a:ext uri="{9D8B030D-6E8A-4147-A177-3AD203B41FA5}">
                      <a16:colId xmlns:a16="http://schemas.microsoft.com/office/drawing/2014/main" val="20000"/>
                    </a:ext>
                  </a:extLst>
                </a:gridCol>
                <a:gridCol w="1146175">
                  <a:extLst>
                    <a:ext uri="{9D8B030D-6E8A-4147-A177-3AD203B41FA5}">
                      <a16:colId xmlns:a16="http://schemas.microsoft.com/office/drawing/2014/main" val="20001"/>
                    </a:ext>
                  </a:extLst>
                </a:gridCol>
                <a:gridCol w="1711325">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101600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Prob.</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Proj. 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Proj. 2</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1600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State 1</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0.5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$600,000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$1,000,000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1600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State 2</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0.5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$600,000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1600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Expected Value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$600,000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$500,000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95614" name="Rectangle 30"/>
          <p:cNvSpPr>
            <a:spLocks noChangeArrowheads="1"/>
          </p:cNvSpPr>
          <p:nvPr/>
        </p:nvSpPr>
        <p:spPr bwMode="auto">
          <a:xfrm>
            <a:off x="762000" y="990600"/>
            <a:ext cx="7620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50000"/>
              </a:spcBef>
            </a:pPr>
            <a:r>
              <a:rPr lang="en-US" sz="3200"/>
              <a:t>Payoffs to the two projects</a:t>
            </a:r>
          </a:p>
          <a:p>
            <a:pPr marL="342900" indent="-342900">
              <a:spcBef>
                <a:spcPct val="20000"/>
              </a:spcBef>
              <a:buSzPct val="90000"/>
            </a:pPr>
            <a:endParaRPr lang="en-US" sz="3200">
              <a:latin typeface="Tahoma" pitchFamily="34" charset="0"/>
            </a:endParaRPr>
          </a:p>
        </p:txBody>
      </p:sp>
      <p:sp>
        <p:nvSpPr>
          <p:cNvPr id="195615" name="Rectangle 31"/>
          <p:cNvSpPr>
            <a:spLocks noChangeArrowheads="1"/>
          </p:cNvSpPr>
          <p:nvPr/>
        </p:nvSpPr>
        <p:spPr bwMode="auto">
          <a:xfrm>
            <a:off x="838200" y="5943600"/>
            <a:ext cx="7620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50000"/>
              </a:spcBef>
            </a:pPr>
            <a:r>
              <a:rPr lang="en-US" sz="3200"/>
              <a:t>Proj. 1 is better for the entire firm</a:t>
            </a:r>
          </a:p>
          <a:p>
            <a:pPr marL="342900" indent="-342900">
              <a:spcBef>
                <a:spcPct val="20000"/>
              </a:spcBef>
              <a:buSzPct val="90000"/>
            </a:pPr>
            <a:endParaRPr lang="en-US" sz="3200">
              <a:latin typeface="Tahoma" pitchFamily="34" charset="0"/>
            </a:endParaRPr>
          </a:p>
        </p:txBody>
      </p:sp>
    </p:spTree>
    <p:extLst>
      <p:ext uri="{BB962C8B-B14F-4D97-AF65-F5344CB8AC3E}">
        <p14:creationId xmlns:p14="http://schemas.microsoft.com/office/powerpoint/2010/main" val="2789431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ChangeArrowheads="1"/>
          </p:cNvSpPr>
          <p:nvPr/>
        </p:nvSpPr>
        <p:spPr bwMode="auto">
          <a:xfrm>
            <a:off x="685800" y="838200"/>
            <a:ext cx="7696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50000"/>
              </a:spcBef>
            </a:pPr>
            <a:r>
              <a:rPr lang="en-US" sz="3200"/>
              <a:t>Payoffs to the bondholders</a:t>
            </a:r>
          </a:p>
          <a:p>
            <a:pPr marL="342900" indent="-342900">
              <a:spcBef>
                <a:spcPct val="20000"/>
              </a:spcBef>
              <a:buSzPct val="90000"/>
              <a:buFontTx/>
              <a:buBlip>
                <a:blip r:embed="rId3"/>
              </a:buBlip>
            </a:pPr>
            <a:endParaRPr lang="en-US" sz="3200">
              <a:latin typeface="Tahoma" pitchFamily="34" charset="0"/>
            </a:endParaRPr>
          </a:p>
        </p:txBody>
      </p:sp>
      <p:graphicFrame>
        <p:nvGraphicFramePr>
          <p:cNvPr id="197635" name="Group 3"/>
          <p:cNvGraphicFramePr>
            <a:graphicFrameLocks noGrp="1"/>
          </p:cNvGraphicFramePr>
          <p:nvPr/>
        </p:nvGraphicFramePr>
        <p:xfrm>
          <a:off x="1600200" y="1447800"/>
          <a:ext cx="6553200" cy="4064000"/>
        </p:xfrm>
        <a:graphic>
          <a:graphicData uri="http://schemas.openxmlformats.org/drawingml/2006/table">
            <a:tbl>
              <a:tblPr/>
              <a:tblGrid>
                <a:gridCol w="1638300">
                  <a:extLst>
                    <a:ext uri="{9D8B030D-6E8A-4147-A177-3AD203B41FA5}">
                      <a16:colId xmlns:a16="http://schemas.microsoft.com/office/drawing/2014/main" val="20000"/>
                    </a:ext>
                  </a:extLst>
                </a:gridCol>
                <a:gridCol w="1146175">
                  <a:extLst>
                    <a:ext uri="{9D8B030D-6E8A-4147-A177-3AD203B41FA5}">
                      <a16:colId xmlns:a16="http://schemas.microsoft.com/office/drawing/2014/main" val="20001"/>
                    </a:ext>
                  </a:extLst>
                </a:gridCol>
                <a:gridCol w="1884363">
                  <a:extLst>
                    <a:ext uri="{9D8B030D-6E8A-4147-A177-3AD203B41FA5}">
                      <a16:colId xmlns:a16="http://schemas.microsoft.com/office/drawing/2014/main" val="20002"/>
                    </a:ext>
                  </a:extLst>
                </a:gridCol>
                <a:gridCol w="1884362">
                  <a:extLst>
                    <a:ext uri="{9D8B030D-6E8A-4147-A177-3AD203B41FA5}">
                      <a16:colId xmlns:a16="http://schemas.microsoft.com/office/drawing/2014/main" val="20003"/>
                    </a:ext>
                  </a:extLst>
                </a:gridCol>
              </a:tblGrid>
              <a:tr h="101600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Prob.</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Proj. 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Proj. 2</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1600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State 1</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0.5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$500,000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$500,000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1600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State 2</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0.5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$500,000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1600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Expected Value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$500,000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$250,000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97662" name="Rectangle 30"/>
          <p:cNvSpPr>
            <a:spLocks noGrp="1" noChangeArrowheads="1"/>
          </p:cNvSpPr>
          <p:nvPr>
            <p:ph type="title"/>
          </p:nvPr>
        </p:nvSpPr>
        <p:spPr>
          <a:xfrm>
            <a:off x="0" y="381000"/>
            <a:ext cx="9144000" cy="381000"/>
          </a:xfrm>
        </p:spPr>
        <p:txBody>
          <a:bodyPr/>
          <a:lstStyle/>
          <a:p>
            <a:r>
              <a:rPr lang="en-US" sz="4000"/>
              <a:t>Leverage and excessive risk-taking: III</a:t>
            </a:r>
          </a:p>
        </p:txBody>
      </p:sp>
      <p:sp>
        <p:nvSpPr>
          <p:cNvPr id="197663" name="Rectangle 31"/>
          <p:cNvSpPr>
            <a:spLocks noChangeArrowheads="1"/>
          </p:cNvSpPr>
          <p:nvPr/>
        </p:nvSpPr>
        <p:spPr bwMode="auto">
          <a:xfrm>
            <a:off x="914400" y="5791200"/>
            <a:ext cx="7620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50000"/>
              </a:spcBef>
            </a:pPr>
            <a:r>
              <a:rPr lang="en-US" sz="3200"/>
              <a:t>Proj. 1 is better for bondholders</a:t>
            </a:r>
          </a:p>
          <a:p>
            <a:pPr marL="342900" indent="-342900">
              <a:spcBef>
                <a:spcPct val="20000"/>
              </a:spcBef>
              <a:buSzPct val="90000"/>
            </a:pPr>
            <a:endParaRPr lang="en-US" sz="3200">
              <a:latin typeface="Tahoma" pitchFamily="34" charset="0"/>
            </a:endParaRPr>
          </a:p>
        </p:txBody>
      </p:sp>
    </p:spTree>
    <p:extLst>
      <p:ext uri="{BB962C8B-B14F-4D97-AF65-F5344CB8AC3E}">
        <p14:creationId xmlns:p14="http://schemas.microsoft.com/office/powerpoint/2010/main" val="2616243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ChangeArrowheads="1"/>
          </p:cNvSpPr>
          <p:nvPr/>
        </p:nvSpPr>
        <p:spPr bwMode="auto">
          <a:xfrm>
            <a:off x="762000" y="609600"/>
            <a:ext cx="76962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50000"/>
              </a:spcBef>
            </a:pPr>
            <a:r>
              <a:rPr lang="en-US" sz="3200"/>
              <a:t>Payoffs to the equityholders</a:t>
            </a:r>
          </a:p>
          <a:p>
            <a:pPr marL="342900" indent="-342900">
              <a:spcBef>
                <a:spcPct val="20000"/>
              </a:spcBef>
              <a:buSzPct val="90000"/>
              <a:buFontTx/>
              <a:buBlip>
                <a:blip r:embed="rId3"/>
              </a:buBlip>
            </a:pPr>
            <a:endParaRPr lang="en-US" sz="3200">
              <a:latin typeface="Tahoma" pitchFamily="34" charset="0"/>
            </a:endParaRPr>
          </a:p>
        </p:txBody>
      </p:sp>
      <p:graphicFrame>
        <p:nvGraphicFramePr>
          <p:cNvPr id="199683" name="Group 3"/>
          <p:cNvGraphicFramePr>
            <a:graphicFrameLocks noGrp="1"/>
          </p:cNvGraphicFramePr>
          <p:nvPr>
            <p:extLst>
              <p:ext uri="{D42A27DB-BD31-4B8C-83A1-F6EECF244321}">
                <p14:modId xmlns:p14="http://schemas.microsoft.com/office/powerpoint/2010/main" val="1027816659"/>
              </p:ext>
            </p:extLst>
          </p:nvPr>
        </p:nvGraphicFramePr>
        <p:xfrm>
          <a:off x="784860" y="1143001"/>
          <a:ext cx="7520940" cy="2725647"/>
        </p:xfrm>
        <a:graphic>
          <a:graphicData uri="http://schemas.openxmlformats.org/drawingml/2006/table">
            <a:tbl>
              <a:tblPr/>
              <a:tblGrid>
                <a:gridCol w="1880235">
                  <a:extLst>
                    <a:ext uri="{9D8B030D-6E8A-4147-A177-3AD203B41FA5}">
                      <a16:colId xmlns:a16="http://schemas.microsoft.com/office/drawing/2014/main" val="20000"/>
                    </a:ext>
                  </a:extLst>
                </a:gridCol>
                <a:gridCol w="1315861">
                  <a:extLst>
                    <a:ext uri="{9D8B030D-6E8A-4147-A177-3AD203B41FA5}">
                      <a16:colId xmlns:a16="http://schemas.microsoft.com/office/drawing/2014/main" val="20001"/>
                    </a:ext>
                  </a:extLst>
                </a:gridCol>
                <a:gridCol w="2163183">
                  <a:extLst>
                    <a:ext uri="{9D8B030D-6E8A-4147-A177-3AD203B41FA5}">
                      <a16:colId xmlns:a16="http://schemas.microsoft.com/office/drawing/2014/main" val="20002"/>
                    </a:ext>
                  </a:extLst>
                </a:gridCol>
                <a:gridCol w="2161661">
                  <a:extLst>
                    <a:ext uri="{9D8B030D-6E8A-4147-A177-3AD203B41FA5}">
                      <a16:colId xmlns:a16="http://schemas.microsoft.com/office/drawing/2014/main" val="20003"/>
                    </a:ext>
                  </a:extLst>
                </a:gridCol>
              </a:tblGrid>
              <a:tr h="593589">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en-US" sz="2800" b="0" i="0" u="none" strike="noStrike" cap="none" normalizeH="0" baseline="0" dirty="0">
                        <a:ln>
                          <a:noFill/>
                        </a:ln>
                        <a:solidFill>
                          <a:schemeClr val="tx1"/>
                        </a:solidFill>
                        <a:effectLst/>
                        <a:latin typeface="Tahom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Prob.</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dirty="0" err="1">
                          <a:ln>
                            <a:noFill/>
                          </a:ln>
                          <a:solidFill>
                            <a:schemeClr val="tx1"/>
                          </a:solidFill>
                          <a:effectLst/>
                          <a:latin typeface="Tahoma" pitchFamily="34" charset="0"/>
                        </a:rPr>
                        <a:t>Proj</a:t>
                      </a:r>
                      <a:r>
                        <a:rPr kumimoji="0" lang="en-US" sz="2800" b="0" i="0" u="none" strike="noStrike" cap="none" normalizeH="0" baseline="0" dirty="0">
                          <a:ln>
                            <a:noFill/>
                          </a:ln>
                          <a:solidFill>
                            <a:schemeClr val="tx1"/>
                          </a:solidFill>
                          <a:effectLst/>
                          <a:latin typeface="Tahoma" pitchFamily="34" charset="0"/>
                        </a:rPr>
                        <a:t>. 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Proj. 2</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93589">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State 1</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0.5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$100,000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$500,000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93589">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State 2</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0.5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$100,000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86231">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a:ln>
                            <a:noFill/>
                          </a:ln>
                          <a:solidFill>
                            <a:schemeClr val="tx1"/>
                          </a:solidFill>
                          <a:effectLst/>
                          <a:latin typeface="Tahoma" pitchFamily="34" charset="0"/>
                        </a:rPr>
                        <a:t>Expected Value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en-US" sz="2800" b="0" i="0" u="none" strike="noStrike" cap="none" normalizeH="0" baseline="0" dirty="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dirty="0">
                          <a:ln>
                            <a:noFill/>
                          </a:ln>
                          <a:solidFill>
                            <a:schemeClr val="tx1"/>
                          </a:solidFill>
                          <a:effectLst/>
                          <a:latin typeface="Tahoma" pitchFamily="34" charset="0"/>
                        </a:rPr>
                        <a:t>$100,000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dirty="0">
                          <a:ln>
                            <a:noFill/>
                          </a:ln>
                          <a:solidFill>
                            <a:schemeClr val="tx1"/>
                          </a:solidFill>
                          <a:effectLst/>
                          <a:latin typeface="Tahoma" pitchFamily="34" charset="0"/>
                        </a:rPr>
                        <a:t>$250,000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99710" name="Rectangle 30"/>
          <p:cNvSpPr>
            <a:spLocks noGrp="1" noChangeArrowheads="1"/>
          </p:cNvSpPr>
          <p:nvPr>
            <p:ph type="title"/>
          </p:nvPr>
        </p:nvSpPr>
        <p:spPr>
          <a:xfrm>
            <a:off x="0" y="228600"/>
            <a:ext cx="9144000" cy="381000"/>
          </a:xfrm>
        </p:spPr>
        <p:txBody>
          <a:bodyPr/>
          <a:lstStyle/>
          <a:p>
            <a:r>
              <a:rPr lang="en-US" sz="4000" dirty="0"/>
              <a:t>Leverage and excessive risk-taking: IV</a:t>
            </a:r>
          </a:p>
        </p:txBody>
      </p:sp>
      <p:sp>
        <p:nvSpPr>
          <p:cNvPr id="199711" name="Rectangle 31"/>
          <p:cNvSpPr>
            <a:spLocks noChangeArrowheads="1"/>
          </p:cNvSpPr>
          <p:nvPr/>
        </p:nvSpPr>
        <p:spPr bwMode="auto">
          <a:xfrm>
            <a:off x="0" y="3962400"/>
            <a:ext cx="91440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50000"/>
              </a:spcBef>
            </a:pPr>
            <a:r>
              <a:rPr lang="en-US" sz="2600" dirty="0" err="1"/>
              <a:t>Proj</a:t>
            </a:r>
            <a:r>
              <a:rPr lang="en-US" sz="2600" dirty="0"/>
              <a:t>. 2 is better for </a:t>
            </a:r>
            <a:r>
              <a:rPr lang="en-US" sz="2600" dirty="0" err="1"/>
              <a:t>equityholders</a:t>
            </a:r>
            <a:r>
              <a:rPr lang="en-US" sz="2600" dirty="0"/>
              <a:t>, which they choose.</a:t>
            </a:r>
          </a:p>
          <a:p>
            <a:pPr marL="342900" indent="-342900"/>
            <a:r>
              <a:rPr lang="en-US" sz="2600" dirty="0"/>
              <a:t>   The reason for the bad choice is that bondholders do not share in the upside but share fully in the downside.  Equivalently, </a:t>
            </a:r>
            <a:r>
              <a:rPr lang="en-US" sz="2600" dirty="0" err="1"/>
              <a:t>equityholders</a:t>
            </a:r>
            <a:r>
              <a:rPr lang="en-US" sz="2600" dirty="0"/>
              <a:t> share the downside with bondholders, but capture the upside fully.</a:t>
            </a:r>
          </a:p>
          <a:p>
            <a:pPr marL="342900" indent="-342900"/>
            <a:r>
              <a:rPr lang="en-US" sz="2600" dirty="0"/>
              <a:t>	This predilection for excessive risk only occurs when there is a likelihood of bankruptcy, as will be clear from the next example.</a:t>
            </a:r>
          </a:p>
          <a:p>
            <a:pPr marL="342900" indent="-342900">
              <a:spcBef>
                <a:spcPct val="20000"/>
              </a:spcBef>
              <a:buSzPct val="90000"/>
            </a:pPr>
            <a:endParaRPr lang="en-US" sz="3200" dirty="0">
              <a:latin typeface="Tahoma" pitchFamily="34" charset="0"/>
            </a:endParaRPr>
          </a:p>
        </p:txBody>
      </p:sp>
    </p:spTree>
    <p:extLst>
      <p:ext uri="{BB962C8B-B14F-4D97-AF65-F5344CB8AC3E}">
        <p14:creationId xmlns:p14="http://schemas.microsoft.com/office/powerpoint/2010/main" val="548418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91600" cy="609600"/>
          </a:xfrm>
        </p:spPr>
        <p:txBody>
          <a:bodyPr/>
          <a:lstStyle/>
          <a:p>
            <a:r>
              <a:rPr lang="en-US" dirty="0"/>
              <a:t>Bankruptcy and Risky Investments</a:t>
            </a:r>
          </a:p>
        </p:txBody>
      </p:sp>
      <p:sp>
        <p:nvSpPr>
          <p:cNvPr id="3" name="Slide Number Placeholder 2"/>
          <p:cNvSpPr>
            <a:spLocks noGrp="1"/>
          </p:cNvSpPr>
          <p:nvPr>
            <p:ph type="sldNum" sz="quarter" idx="12"/>
          </p:nvPr>
        </p:nvSpPr>
        <p:spPr/>
        <p:txBody>
          <a:bodyPr/>
          <a:lstStyle/>
          <a:p>
            <a:fld id="{E8C80D2A-EA4E-4A37-A9DF-772D0EA46EC5}" type="slidenum">
              <a:rPr lang="en-US" smtClean="0"/>
              <a:pPr/>
              <a:t>8</a:t>
            </a:fld>
            <a:endParaRPr lang="en-US" dirty="0"/>
          </a:p>
        </p:txBody>
      </p:sp>
      <p:sp>
        <p:nvSpPr>
          <p:cNvPr id="4" name="Content Placeholder 3"/>
          <p:cNvSpPr>
            <a:spLocks noGrp="1"/>
          </p:cNvSpPr>
          <p:nvPr>
            <p:ph sz="quarter" idx="4294967295"/>
          </p:nvPr>
        </p:nvSpPr>
        <p:spPr>
          <a:xfrm>
            <a:off x="304800" y="990600"/>
            <a:ext cx="8839200" cy="5638800"/>
          </a:xfrm>
          <a:prstGeom prst="rect">
            <a:avLst/>
          </a:prstGeom>
        </p:spPr>
        <p:txBody>
          <a:bodyPr>
            <a:normAutofit fontScale="62500" lnSpcReduction="20000"/>
          </a:bodyPr>
          <a:lstStyle/>
          <a:p>
            <a:pPr>
              <a:lnSpc>
                <a:spcPct val="120000"/>
              </a:lnSpc>
              <a:spcBef>
                <a:spcPct val="50000"/>
              </a:spcBef>
            </a:pPr>
            <a:r>
              <a:rPr lang="en-US" dirty="0"/>
              <a:t>In this example, we have a leveraged firm,  Baxter, Inc. facing financial distress.</a:t>
            </a:r>
          </a:p>
          <a:p>
            <a:pPr lvl="1">
              <a:lnSpc>
                <a:spcPct val="120000"/>
              </a:lnSpc>
              <a:spcBef>
                <a:spcPct val="50000"/>
              </a:spcBef>
            </a:pPr>
            <a:r>
              <a:rPr lang="en-US" dirty="0"/>
              <a:t>Baxter has a loan of $1 million due at the end of the year. </a:t>
            </a:r>
          </a:p>
          <a:p>
            <a:pPr lvl="1">
              <a:lnSpc>
                <a:spcPct val="120000"/>
              </a:lnSpc>
              <a:spcBef>
                <a:spcPct val="50000"/>
              </a:spcBef>
            </a:pPr>
            <a:r>
              <a:rPr lang="en-US" dirty="0"/>
              <a:t>Without a change in its strategy, the market value of its assets will be only $900,000 at that time, and Baxter will default on its debt.</a:t>
            </a:r>
          </a:p>
          <a:p>
            <a:pPr>
              <a:lnSpc>
                <a:spcPct val="120000"/>
              </a:lnSpc>
              <a:spcBef>
                <a:spcPct val="50000"/>
              </a:spcBef>
            </a:pPr>
            <a:r>
              <a:rPr lang="en-US" dirty="0"/>
              <a:t>Baxter is considering a new strategy </a:t>
            </a:r>
          </a:p>
          <a:p>
            <a:pPr lvl="1">
              <a:lnSpc>
                <a:spcPct val="120000"/>
              </a:lnSpc>
              <a:spcBef>
                <a:spcPct val="50000"/>
              </a:spcBef>
            </a:pPr>
            <a:r>
              <a:rPr lang="en-US" dirty="0"/>
              <a:t>The new strategy requires no upfront investment, but it has only a 50% chance of success. </a:t>
            </a:r>
          </a:p>
          <a:p>
            <a:pPr>
              <a:lnSpc>
                <a:spcPct val="120000"/>
              </a:lnSpc>
            </a:pPr>
            <a:r>
              <a:rPr lang="en-US" dirty="0"/>
              <a:t>If the new strategy succeeds, it will increase the value of the firm’s assets to $1.3 million. </a:t>
            </a:r>
          </a:p>
          <a:p>
            <a:pPr>
              <a:lnSpc>
                <a:spcPct val="120000"/>
              </a:lnSpc>
              <a:spcBef>
                <a:spcPct val="50000"/>
              </a:spcBef>
            </a:pPr>
            <a:r>
              <a:rPr lang="en-US" dirty="0"/>
              <a:t>If the new strategy fails, the value of the firm’s assets will fall to $300,000.</a:t>
            </a:r>
          </a:p>
          <a:p>
            <a:pPr>
              <a:lnSpc>
                <a:spcPct val="120000"/>
              </a:lnSpc>
            </a:pPr>
            <a:r>
              <a:rPr lang="en-US" dirty="0"/>
              <a:t>The expected value of the firm’s assets under the new strategy is $800,000, a decline of $100,000 from the old strategy.</a:t>
            </a:r>
          </a:p>
          <a:p>
            <a:pPr lvl="2">
              <a:lnSpc>
                <a:spcPct val="90000"/>
              </a:lnSpc>
              <a:spcBef>
                <a:spcPct val="30000"/>
              </a:spcBef>
            </a:pPr>
            <a:r>
              <a:rPr lang="en-US" sz="2700" dirty="0"/>
              <a:t>50% </a:t>
            </a:r>
            <a:r>
              <a:rPr lang="en-US" sz="2700" dirty="0">
                <a:cs typeface="Arial" charset="0"/>
              </a:rPr>
              <a:t>× </a:t>
            </a:r>
            <a:r>
              <a:rPr lang="en-US" sz="2700" dirty="0"/>
              <a:t>$1.3 million + 50% </a:t>
            </a:r>
            <a:r>
              <a:rPr lang="en-US" sz="2700" dirty="0">
                <a:cs typeface="Arial" charset="0"/>
              </a:rPr>
              <a:t>× </a:t>
            </a:r>
            <a:r>
              <a:rPr lang="en-US" sz="2700" dirty="0"/>
              <a:t>$300,000 = $800,000</a:t>
            </a:r>
          </a:p>
        </p:txBody>
      </p:sp>
    </p:spTree>
    <p:extLst>
      <p:ext uri="{BB962C8B-B14F-4D97-AF65-F5344CB8AC3E}">
        <p14:creationId xmlns:p14="http://schemas.microsoft.com/office/powerpoint/2010/main" val="1948779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63000" cy="527050"/>
          </a:xfrm>
        </p:spPr>
        <p:txBody>
          <a:bodyPr/>
          <a:lstStyle/>
          <a:p>
            <a:r>
              <a:rPr lang="en-US" dirty="0"/>
              <a:t>Bankruptcy and Risky Investments</a:t>
            </a:r>
          </a:p>
        </p:txBody>
      </p:sp>
      <p:sp>
        <p:nvSpPr>
          <p:cNvPr id="3" name="Slide Number Placeholder 2"/>
          <p:cNvSpPr>
            <a:spLocks noGrp="1"/>
          </p:cNvSpPr>
          <p:nvPr>
            <p:ph type="sldNum" sz="quarter" idx="12"/>
          </p:nvPr>
        </p:nvSpPr>
        <p:spPr/>
        <p:txBody>
          <a:bodyPr/>
          <a:lstStyle/>
          <a:p>
            <a:fld id="{E8C80D2A-EA4E-4A37-A9DF-772D0EA46EC5}" type="slidenum">
              <a:rPr lang="en-US" smtClean="0"/>
              <a:pPr/>
              <a:t>9</a:t>
            </a:fld>
            <a:endParaRPr lang="en-US" dirty="0"/>
          </a:p>
        </p:txBody>
      </p:sp>
      <p:sp>
        <p:nvSpPr>
          <p:cNvPr id="4" name="Content Placeholder 3"/>
          <p:cNvSpPr>
            <a:spLocks noGrp="1"/>
          </p:cNvSpPr>
          <p:nvPr>
            <p:ph sz="quarter" idx="4294967295"/>
          </p:nvPr>
        </p:nvSpPr>
        <p:spPr>
          <a:xfrm>
            <a:off x="304800" y="1066800"/>
            <a:ext cx="8503920" cy="3352800"/>
          </a:xfrm>
          <a:prstGeom prst="rect">
            <a:avLst/>
          </a:prstGeom>
        </p:spPr>
        <p:txBody>
          <a:bodyPr>
            <a:normAutofit fontScale="62500" lnSpcReduction="20000"/>
          </a:bodyPr>
          <a:lstStyle/>
          <a:p>
            <a:pPr>
              <a:lnSpc>
                <a:spcPct val="120000"/>
              </a:lnSpc>
            </a:pPr>
            <a:r>
              <a:rPr lang="en-US" dirty="0"/>
              <a:t>If Baxter does nothing, it will ultimately default and equity holders will get nothing with certainty.</a:t>
            </a:r>
          </a:p>
          <a:p>
            <a:pPr lvl="1">
              <a:lnSpc>
                <a:spcPct val="120000"/>
              </a:lnSpc>
              <a:spcBef>
                <a:spcPct val="30000"/>
              </a:spcBef>
            </a:pPr>
            <a:r>
              <a:rPr lang="en-US" dirty="0"/>
              <a:t>Equity holders have nothing to lose if Baxter tries the risky strategy. </a:t>
            </a:r>
          </a:p>
          <a:p>
            <a:pPr>
              <a:lnSpc>
                <a:spcPct val="120000"/>
              </a:lnSpc>
              <a:spcBef>
                <a:spcPct val="60000"/>
              </a:spcBef>
            </a:pPr>
            <a:r>
              <a:rPr lang="en-US" dirty="0"/>
              <a:t>If the strategy succeeds, equity holders will receive $300,000 after paying off the debt. </a:t>
            </a:r>
          </a:p>
          <a:p>
            <a:pPr lvl="1">
              <a:lnSpc>
                <a:spcPct val="120000"/>
              </a:lnSpc>
              <a:spcBef>
                <a:spcPct val="30000"/>
              </a:spcBef>
            </a:pPr>
            <a:r>
              <a:rPr lang="en-US" dirty="0"/>
              <a:t>Given a 50% chance of success, the equity holders’ expected payoff is $150,000.</a:t>
            </a:r>
          </a:p>
          <a:p>
            <a:pPr>
              <a:lnSpc>
                <a:spcPct val="120000"/>
              </a:lnSpc>
              <a:spcBef>
                <a:spcPct val="30000"/>
              </a:spcBef>
            </a:pPr>
            <a:r>
              <a:rPr lang="en-US" dirty="0"/>
              <a:t>The perverse incentives for Baxter’s shareholders to undertake the new strategy can be seen in the following table.</a:t>
            </a:r>
          </a:p>
          <a:p>
            <a:endParaRPr lang="en-US" dirty="0"/>
          </a:p>
        </p:txBody>
      </p:sp>
      <p:pic>
        <p:nvPicPr>
          <p:cNvPr id="5" name="Picture 5" descr="BD16_12_16t03"/>
          <p:cNvPicPr preferRelativeResize="0">
            <a:picLocks noChangeAspect="1" noChangeArrowheads="1"/>
          </p:cNvPicPr>
          <p:nvPr>
            <p:custDataLst>
              <p:tags r:id="rId1"/>
            </p:custDataLst>
          </p:nvPr>
        </p:nvPicPr>
        <p:blipFill>
          <a:blip r:embed="rId4" cstate="print"/>
          <a:srcRect t="29800"/>
          <a:stretch>
            <a:fillRect/>
          </a:stretch>
        </p:blipFill>
        <p:spPr>
          <a:xfrm>
            <a:off x="304800" y="4572000"/>
            <a:ext cx="8458200" cy="2118519"/>
          </a:xfrm>
          <a:prstGeom prst="rect">
            <a:avLst/>
          </a:prstGeom>
          <a:noFill/>
          <a:ln/>
        </p:spPr>
      </p:pic>
    </p:spTree>
    <p:extLst>
      <p:ext uri="{BB962C8B-B14F-4D97-AF65-F5344CB8AC3E}">
        <p14:creationId xmlns:p14="http://schemas.microsoft.com/office/powerpoint/2010/main" val="268871400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2.xml><?xml version="1.0" encoding="utf-8"?>
<p:tagLst xmlns:a="http://schemas.openxmlformats.org/drawingml/2006/main" xmlns:r="http://schemas.openxmlformats.org/officeDocument/2006/relationships" xmlns:p="http://schemas.openxmlformats.org/presentationml/2006/main">
  <p:tag name="IIW_TYPE_IMAGE" val="Text Box 3"/>
</p:tagLst>
</file>

<file path=ppt/theme/theme1.xml><?xml version="1.0" encoding="utf-8"?>
<a:theme xmlns:a="http://schemas.openxmlformats.org/drawingml/2006/main" name="Sumi Painting">
  <a:themeElements>
    <a:clrScheme name="Sumi Painting 1">
      <a:dk1>
        <a:srgbClr val="545472"/>
      </a:dk1>
      <a:lt1>
        <a:srgbClr val="FFFFFF"/>
      </a:lt1>
      <a:dk2>
        <a:srgbClr val="660066"/>
      </a:dk2>
      <a:lt2>
        <a:srgbClr val="9797B7"/>
      </a:lt2>
      <a:accent1>
        <a:srgbClr val="A7CCD9"/>
      </a:accent1>
      <a:accent2>
        <a:srgbClr val="C7C7DF"/>
      </a:accent2>
      <a:accent3>
        <a:srgbClr val="FFFFFF"/>
      </a:accent3>
      <a:accent4>
        <a:srgbClr val="464660"/>
      </a:accent4>
      <a:accent5>
        <a:srgbClr val="D0E2E9"/>
      </a:accent5>
      <a:accent6>
        <a:srgbClr val="B4B4CA"/>
      </a:accent6>
      <a:hlink>
        <a:srgbClr val="9595FF"/>
      </a:hlink>
      <a:folHlink>
        <a:srgbClr val="8888AE"/>
      </a:folHlink>
    </a:clrScheme>
    <a:fontScheme name="Sumi Painting">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umi Painting 1">
        <a:dk1>
          <a:srgbClr val="545472"/>
        </a:dk1>
        <a:lt1>
          <a:srgbClr val="FFFFFF"/>
        </a:lt1>
        <a:dk2>
          <a:srgbClr val="660066"/>
        </a:dk2>
        <a:lt2>
          <a:srgbClr val="9797B7"/>
        </a:lt2>
        <a:accent1>
          <a:srgbClr val="A7CCD9"/>
        </a:accent1>
        <a:accent2>
          <a:srgbClr val="C7C7DF"/>
        </a:accent2>
        <a:accent3>
          <a:srgbClr val="FFFFFF"/>
        </a:accent3>
        <a:accent4>
          <a:srgbClr val="464660"/>
        </a:accent4>
        <a:accent5>
          <a:srgbClr val="D0E2E9"/>
        </a:accent5>
        <a:accent6>
          <a:srgbClr val="B4B4CA"/>
        </a:accent6>
        <a:hlink>
          <a:srgbClr val="9595FF"/>
        </a:hlink>
        <a:folHlink>
          <a:srgbClr val="8888AE"/>
        </a:folHlink>
      </a:clrScheme>
      <a:clrMap bg1="lt1" tx1="dk1" bg2="lt2" tx2="dk2" accent1="accent1" accent2="accent2" accent3="accent3" accent4="accent4" accent5="accent5" accent6="accent6" hlink="hlink" folHlink="folHlink"/>
    </a:extraClrScheme>
    <a:extraClrScheme>
      <a:clrScheme name="Sumi Painting 2">
        <a:dk1>
          <a:srgbClr val="545472"/>
        </a:dk1>
        <a:lt1>
          <a:srgbClr val="FFFFFF"/>
        </a:lt1>
        <a:dk2>
          <a:srgbClr val="892D5B"/>
        </a:dk2>
        <a:lt2>
          <a:srgbClr val="68A7BE"/>
        </a:lt2>
        <a:accent1>
          <a:srgbClr val="CAACCC"/>
        </a:accent1>
        <a:accent2>
          <a:srgbClr val="A7CCD9"/>
        </a:accent2>
        <a:accent3>
          <a:srgbClr val="FFFFFF"/>
        </a:accent3>
        <a:accent4>
          <a:srgbClr val="464660"/>
        </a:accent4>
        <a:accent5>
          <a:srgbClr val="E1D2E2"/>
        </a:accent5>
        <a:accent6>
          <a:srgbClr val="97B9C4"/>
        </a:accent6>
        <a:hlink>
          <a:srgbClr val="9595FF"/>
        </a:hlink>
        <a:folHlink>
          <a:srgbClr val="8888AE"/>
        </a:folHlink>
      </a:clrScheme>
      <a:clrMap bg1="lt1" tx1="dk1" bg2="lt2" tx2="dk2" accent1="accent1" accent2="accent2" accent3="accent3" accent4="accent4" accent5="accent5" accent6="accent6" hlink="hlink" folHlink="folHlink"/>
    </a:extraClrScheme>
    <a:extraClrScheme>
      <a:clrScheme name="Sumi Painting 3">
        <a:dk1>
          <a:srgbClr val="000000"/>
        </a:dk1>
        <a:lt1>
          <a:srgbClr val="FFFFFF"/>
        </a:lt1>
        <a:dk2>
          <a:srgbClr val="000000"/>
        </a:dk2>
        <a:lt2>
          <a:srgbClr val="333333"/>
        </a:lt2>
        <a:accent1>
          <a:srgbClr val="B2B2B2"/>
        </a:accent1>
        <a:accent2>
          <a:srgbClr val="DDDDDD"/>
        </a:accent2>
        <a:accent3>
          <a:srgbClr val="FFFFFF"/>
        </a:accent3>
        <a:accent4>
          <a:srgbClr val="000000"/>
        </a:accent4>
        <a:accent5>
          <a:srgbClr val="D5D5D5"/>
        </a:accent5>
        <a:accent6>
          <a:srgbClr val="C8C8C8"/>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Sumi Painting 4">
        <a:dk1>
          <a:srgbClr val="545472"/>
        </a:dk1>
        <a:lt1>
          <a:srgbClr val="FFFFFF"/>
        </a:lt1>
        <a:dk2>
          <a:srgbClr val="892D5B"/>
        </a:dk2>
        <a:lt2>
          <a:srgbClr val="AC3872"/>
        </a:lt2>
        <a:accent1>
          <a:srgbClr val="660066"/>
        </a:accent1>
        <a:accent2>
          <a:srgbClr val="E2A6C4"/>
        </a:accent2>
        <a:accent3>
          <a:srgbClr val="FFFFFF"/>
        </a:accent3>
        <a:accent4>
          <a:srgbClr val="464660"/>
        </a:accent4>
        <a:accent5>
          <a:srgbClr val="B8AAB8"/>
        </a:accent5>
        <a:accent6>
          <a:srgbClr val="CD96B1"/>
        </a:accent6>
        <a:hlink>
          <a:srgbClr val="8585FF"/>
        </a:hlink>
        <a:folHlink>
          <a:srgbClr val="563EE8"/>
        </a:folHlink>
      </a:clrScheme>
      <a:clrMap bg1="lt1" tx1="dk1" bg2="lt2" tx2="dk2" accent1="accent1" accent2="accent2" accent3="accent3" accent4="accent4" accent5="accent5" accent6="accent6" hlink="hlink" folHlink="folHlink"/>
    </a:extraClrScheme>
    <a:extraClrScheme>
      <a:clrScheme name="Sumi Painting 5">
        <a:dk1>
          <a:srgbClr val="545472"/>
        </a:dk1>
        <a:lt1>
          <a:srgbClr val="FFFFFF"/>
        </a:lt1>
        <a:dk2>
          <a:srgbClr val="892D5B"/>
        </a:dk2>
        <a:lt2>
          <a:srgbClr val="515BA7"/>
        </a:lt2>
        <a:accent1>
          <a:srgbClr val="8BD8E7"/>
        </a:accent1>
        <a:accent2>
          <a:srgbClr val="A5AAD3"/>
        </a:accent2>
        <a:accent3>
          <a:srgbClr val="FFFFFF"/>
        </a:accent3>
        <a:accent4>
          <a:srgbClr val="464660"/>
        </a:accent4>
        <a:accent5>
          <a:srgbClr val="C4E9F1"/>
        </a:accent5>
        <a:accent6>
          <a:srgbClr val="959ABF"/>
        </a:accent6>
        <a:hlink>
          <a:srgbClr val="B78AFA"/>
        </a:hlink>
        <a:folHlink>
          <a:srgbClr val="A0A5D0"/>
        </a:folHlink>
      </a:clrScheme>
      <a:clrMap bg1="lt1" tx1="dk1" bg2="lt2" tx2="dk2" accent1="accent1" accent2="accent2" accent3="accent3" accent4="accent4" accent5="accent5" accent6="accent6" hlink="hlink" folHlink="folHlink"/>
    </a:extraClrScheme>
    <a:extraClrScheme>
      <a:clrScheme name="Sumi Painting 6">
        <a:dk1>
          <a:srgbClr val="545472"/>
        </a:dk1>
        <a:lt1>
          <a:srgbClr val="FFFFFF"/>
        </a:lt1>
        <a:dk2>
          <a:srgbClr val="37467F"/>
        </a:dk2>
        <a:lt2>
          <a:srgbClr val="547A3C"/>
        </a:lt2>
        <a:accent1>
          <a:srgbClr val="8BD8E7"/>
        </a:accent1>
        <a:accent2>
          <a:srgbClr val="B7D3A5"/>
        </a:accent2>
        <a:accent3>
          <a:srgbClr val="FFFFFF"/>
        </a:accent3>
        <a:accent4>
          <a:srgbClr val="464660"/>
        </a:accent4>
        <a:accent5>
          <a:srgbClr val="C4E9F1"/>
        </a:accent5>
        <a:accent6>
          <a:srgbClr val="A6BF95"/>
        </a:accent6>
        <a:hlink>
          <a:srgbClr val="619147"/>
        </a:hlink>
        <a:folHlink>
          <a:srgbClr val="94BE7C"/>
        </a:folHlink>
      </a:clrScheme>
      <a:clrMap bg1="lt1" tx1="dk1" bg2="lt2" tx2="dk2" accent1="accent1" accent2="accent2" accent3="accent3" accent4="accent4" accent5="accent5" accent6="accent6" hlink="hlink" folHlink="folHlink"/>
    </a:extraClrScheme>
    <a:extraClrScheme>
      <a:clrScheme name="Sumi Painting 7">
        <a:dk1>
          <a:srgbClr val="545472"/>
        </a:dk1>
        <a:lt1>
          <a:srgbClr val="FFFFFF"/>
        </a:lt1>
        <a:dk2>
          <a:srgbClr val="655851"/>
        </a:dk2>
        <a:lt2>
          <a:srgbClr val="B49234"/>
        </a:lt2>
        <a:accent1>
          <a:srgbClr val="F8C684"/>
        </a:accent1>
        <a:accent2>
          <a:srgbClr val="E1CE97"/>
        </a:accent2>
        <a:accent3>
          <a:srgbClr val="FFFFFF"/>
        </a:accent3>
        <a:accent4>
          <a:srgbClr val="464660"/>
        </a:accent4>
        <a:accent5>
          <a:srgbClr val="FBDFC2"/>
        </a:accent5>
        <a:accent6>
          <a:srgbClr val="CCBA88"/>
        </a:accent6>
        <a:hlink>
          <a:srgbClr val="7C6148"/>
        </a:hlink>
        <a:folHlink>
          <a:srgbClr val="8E856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Designs\Sumi Painting.pot</Template>
  <TotalTime>24992</TotalTime>
  <Words>4392</Words>
  <Application>Microsoft Office PowerPoint</Application>
  <PresentationFormat>On-screen Show (4:3)</PresentationFormat>
  <Paragraphs>488</Paragraphs>
  <Slides>43</Slides>
  <Notes>31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Arial</vt:lpstr>
      <vt:lpstr>Arial Narrow</vt:lpstr>
      <vt:lpstr>Tahoma</vt:lpstr>
      <vt:lpstr>Times New Roman</vt:lpstr>
      <vt:lpstr>Wingdings 2</vt:lpstr>
      <vt:lpstr>Sumi Painting</vt:lpstr>
      <vt:lpstr>Capital Structure and Perverse Stockholder Incentives</vt:lpstr>
      <vt:lpstr>Leverage and Excessive Risk-Taking</vt:lpstr>
      <vt:lpstr>Debt and Incentives</vt:lpstr>
      <vt:lpstr>Leverage and excessive risk-taking: I</vt:lpstr>
      <vt:lpstr>Leverage and excessive risk-taking: II</vt:lpstr>
      <vt:lpstr>Leverage and excessive risk-taking: III</vt:lpstr>
      <vt:lpstr>Leverage and excessive risk-taking: IV</vt:lpstr>
      <vt:lpstr>Bankruptcy and Risky Investments</vt:lpstr>
      <vt:lpstr>Bankruptcy and Risky Investments</vt:lpstr>
      <vt:lpstr>Value loss: is it inevitable?</vt:lpstr>
      <vt:lpstr>PowerPoint Presentation</vt:lpstr>
      <vt:lpstr>PowerPoint Presentation</vt:lpstr>
      <vt:lpstr>PowerPoint Presentation</vt:lpstr>
      <vt:lpstr>Leverage, excessive risk-taking and under-investment</vt:lpstr>
      <vt:lpstr>Cashing Out</vt:lpstr>
      <vt:lpstr>PowerPoint Presentation</vt:lpstr>
      <vt:lpstr>PowerPoint Presentation</vt:lpstr>
      <vt:lpstr>PowerPoint Presentation</vt:lpstr>
      <vt:lpstr>PowerPoint Presentation</vt:lpstr>
      <vt:lpstr>PowerPoint Presentation</vt:lpstr>
      <vt:lpstr>Leverage and Myopia</vt:lpstr>
      <vt:lpstr>Short-sighted investment problem</vt:lpstr>
      <vt:lpstr>PowerPoint Presentation</vt:lpstr>
      <vt:lpstr>PowerPoint Presentation</vt:lpstr>
      <vt:lpstr>Leverage and Underinvestment</vt:lpstr>
      <vt:lpstr>Leverage and Underinvestment</vt:lpstr>
      <vt:lpstr>The Underinvestment Problem</vt:lpstr>
      <vt:lpstr>The Underinvestment Problem</vt:lpstr>
      <vt:lpstr>PowerPoint Presentation</vt:lpstr>
      <vt:lpstr>PowerPoint Presentation</vt:lpstr>
      <vt:lpstr>Debt Overhang II</vt:lpstr>
      <vt:lpstr>Debt Overhang II</vt:lpstr>
      <vt:lpstr>Equity financing is not a solution</vt:lpstr>
      <vt:lpstr>Neither may junior debt work</vt:lpstr>
      <vt:lpstr>Neither may debt w/equal parity work</vt:lpstr>
      <vt:lpstr>Senior Debt/Project Financing</vt:lpstr>
      <vt:lpstr>Debt Overhang: Loan Commitments</vt:lpstr>
      <vt:lpstr>Loan Commitments</vt:lpstr>
      <vt:lpstr>Capital Structure and Liquidation</vt:lpstr>
      <vt:lpstr>Debt and Perverse Incentives</vt:lpstr>
      <vt:lpstr>Outside Financing: Information Issues</vt:lpstr>
      <vt:lpstr>Outside Equity: An Example</vt:lpstr>
      <vt:lpstr>Outside Equity: An Example</vt:lpstr>
    </vt:vector>
  </TitlesOfParts>
  <Company>Pace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Tax/Regulation Motivated Financial Innovation</dc:title>
  <dc:creator>P.V. Viswanath</dc:creator>
  <cp:lastModifiedBy>Viswanath, Prof. P.V.</cp:lastModifiedBy>
  <cp:revision>355</cp:revision>
  <cp:lastPrinted>2018-09-04T22:28:47Z</cp:lastPrinted>
  <dcterms:created xsi:type="dcterms:W3CDTF">1999-10-19T17:15:03Z</dcterms:created>
  <dcterms:modified xsi:type="dcterms:W3CDTF">2019-11-19T19:20:40Z</dcterms:modified>
</cp:coreProperties>
</file>