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87" r:id="rId4"/>
    <p:sldId id="288" r:id="rId5"/>
    <p:sldId id="289" r:id="rId6"/>
    <p:sldId id="284" r:id="rId7"/>
    <p:sldId id="285" r:id="rId8"/>
    <p:sldId id="280" r:id="rId9"/>
    <p:sldId id="281" r:id="rId10"/>
    <p:sldId id="282" r:id="rId11"/>
    <p:sldId id="283" r:id="rId12"/>
    <p:sldId id="275" r:id="rId13"/>
    <p:sldId id="278" r:id="rId14"/>
    <p:sldId id="277" r:id="rId15"/>
    <p:sldId id="279" r:id="rId16"/>
    <p:sldId id="276" r:id="rId17"/>
    <p:sldId id="269" r:id="rId18"/>
    <p:sldId id="270" r:id="rId19"/>
    <p:sldId id="271" r:id="rId20"/>
    <p:sldId id="272" r:id="rId21"/>
    <p:sldId id="273" r:id="rId22"/>
    <p:sldId id="274" r:id="rId23"/>
    <p:sldId id="264" r:id="rId24"/>
    <p:sldId id="265" r:id="rId25"/>
    <p:sldId id="267" r:id="rId26"/>
    <p:sldId id="266" r:id="rId27"/>
    <p:sldId id="257" r:id="rId28"/>
    <p:sldId id="260" r:id="rId29"/>
    <p:sldId id="261" r:id="rId30"/>
    <p:sldId id="259" r:id="rId31"/>
    <p:sldId id="262" r:id="rId32"/>
    <p:sldId id="263" r:id="rId33"/>
    <p:sldId id="25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11/5/2013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n.wikipedia.org/wiki/Chapter_11,_Title_11,_United_States_Cod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ebpage.pace.edu/pviswanath/research/papers/environmen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stheory.yorku.ca/rbv.htm" TargetMode="External"/><Relationship Id="rId2" Type="http://schemas.openxmlformats.org/officeDocument/2006/relationships/hyperlink" Target="http://en.wikipedia.org/wiki/Resource-based_view"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ebpage.pace.edu/pviswanath/class/mba673/notes/dupont_analysi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en.wikipedia.org/wiki/Forensic_accountan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ebpage.pace.edu/pviswanath/class/mba673/notes/dupont_analysis_application.pptx" TargetMode="External"/><Relationship Id="rId2" Type="http://schemas.openxmlformats.org/officeDocument/2006/relationships/hyperlink" Target="http://webpage.pace.edu/pviswanath/class/mba673/notes/dupont_analysi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ndex.php?title=Equilibrium_strategy&amp;action=edit&amp;redlink=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ebpage.pace.edu/pviswanath/class/mba673/notes/capstruc_competitiveness.html#ad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 Comments</a:t>
            </a:r>
            <a:endParaRPr lang="en-US" dirty="0"/>
          </a:p>
        </p:txBody>
      </p:sp>
      <p:sp>
        <p:nvSpPr>
          <p:cNvPr id="3" name="Subtitle 2"/>
          <p:cNvSpPr>
            <a:spLocks noGrp="1"/>
          </p:cNvSpPr>
          <p:nvPr>
            <p:ph type="subTitle" idx="1"/>
          </p:nvPr>
        </p:nvSpPr>
        <p:spPr/>
        <p:txBody>
          <a:bodyPr/>
          <a:lstStyle/>
          <a:p>
            <a:r>
              <a:rPr lang="en-US" dirty="0" smtClean="0"/>
              <a:t>MBA 673: Fall 2013</a:t>
            </a:r>
          </a:p>
          <a:p>
            <a:r>
              <a:rPr lang="en-US" dirty="0" smtClean="0"/>
              <a:t>Prof. PV Viswanath</a:t>
            </a:r>
            <a:endParaRPr lang="en-US" dirty="0"/>
          </a:p>
        </p:txBody>
      </p:sp>
    </p:spTree>
    <p:extLst>
      <p:ext uri="{BB962C8B-B14F-4D97-AF65-F5344CB8AC3E}">
        <p14:creationId xmlns:p14="http://schemas.microsoft.com/office/powerpoint/2010/main" val="2478351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15</a:t>
            </a:r>
            <a:endParaRPr lang="en-US" dirty="0"/>
          </a:p>
        </p:txBody>
      </p:sp>
      <p:sp>
        <p:nvSpPr>
          <p:cNvPr id="3" name="Content Placeholder 2"/>
          <p:cNvSpPr>
            <a:spLocks noGrp="1"/>
          </p:cNvSpPr>
          <p:nvPr>
            <p:ph idx="1"/>
          </p:nvPr>
        </p:nvSpPr>
        <p:spPr>
          <a:xfrm>
            <a:off x="495300" y="1600200"/>
            <a:ext cx="9156700" cy="4698999"/>
          </a:xfrm>
        </p:spPr>
        <p:txBody>
          <a:bodyPr>
            <a:normAutofit fontScale="92500" lnSpcReduction="10000"/>
          </a:bodyPr>
          <a:lstStyle/>
          <a:p>
            <a:r>
              <a:rPr lang="en-US" dirty="0" smtClean="0"/>
              <a:t>It seems like a lot of this simply depends on having the right profit margins from potential projects and interest rates.  Some of the interest rates used don’t’ seem realistic, where bondholders aren’t even getting a full expected rate of return using risk-free interest rates.</a:t>
            </a:r>
          </a:p>
          <a:p>
            <a:pPr lvl="1"/>
            <a:r>
              <a:rPr lang="en-US" dirty="0" smtClean="0"/>
              <a:t>As I explained several weeks ago, the conclusions don’t depend on the specific numbers.  The numerical examples are simply to give you a better feel for what’s happening and to show that the claimed outcomes could occur.  What’s important is the intuition and if that makes sense.  And, if it does, then the examples could be replicated with different interest rates etc.  </a:t>
            </a:r>
          </a:p>
          <a:p>
            <a:pPr lvl="1"/>
            <a:r>
              <a:rPr lang="en-US" dirty="0" smtClean="0"/>
              <a:t>In our examples, risk attitudes are completely irrelevant, that’s why we use risk-free rates.  If you had a valid objection to the intuition behind a particular example, where your objection was of the form “but if the bondholders were risk-averse, then this situation would not occur,” then there would be a problem.  But, as it is, if you wanted to make the examples more realistic, they would become more complex, but not necessarily more convincing.  What we are trying with our examples is simply to show the possibility of certain situations and outcomes – e.g. if the firm is levered, it’s going to take more risky projects; if the firm is levered, it’s going to reject some otherwise desirable projects etc.</a:t>
            </a:r>
          </a:p>
          <a:p>
            <a:pPr lvl="1"/>
            <a:r>
              <a:rPr lang="en-US" dirty="0" smtClean="0"/>
              <a:t>There is empirical evidence for most of these phenomena, as well.  For example, when savings and loans were deregulated in the 1980s, they took on a lot of risky projects – banks/savings and loans, of course, are by definition highly levered.</a:t>
            </a:r>
            <a:endParaRPr lang="en-US" dirty="0"/>
          </a:p>
        </p:txBody>
      </p:sp>
    </p:spTree>
    <p:extLst>
      <p:ext uri="{BB962C8B-B14F-4D97-AF65-F5344CB8AC3E}">
        <p14:creationId xmlns:p14="http://schemas.microsoft.com/office/powerpoint/2010/main" val="2634908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15</a:t>
            </a:r>
            <a:endParaRPr lang="en-US" dirty="0"/>
          </a:p>
        </p:txBody>
      </p:sp>
      <p:sp>
        <p:nvSpPr>
          <p:cNvPr id="3" name="Content Placeholder 2"/>
          <p:cNvSpPr>
            <a:spLocks noGrp="1"/>
          </p:cNvSpPr>
          <p:nvPr>
            <p:ph idx="1"/>
          </p:nvPr>
        </p:nvSpPr>
        <p:spPr>
          <a:xfrm>
            <a:off x="677334" y="1422400"/>
            <a:ext cx="8771466" cy="4775199"/>
          </a:xfrm>
        </p:spPr>
        <p:txBody>
          <a:bodyPr>
            <a:normAutofit lnSpcReduction="10000"/>
          </a:bodyPr>
          <a:lstStyle/>
          <a:p>
            <a:r>
              <a:rPr lang="en-US" dirty="0" smtClean="0"/>
              <a:t>How can we use what we learned in class today (credit rationing, debt overhang) to analyze the real world problems?</a:t>
            </a:r>
          </a:p>
          <a:p>
            <a:pPr lvl="1"/>
            <a:r>
              <a:rPr lang="en-US" dirty="0" smtClean="0"/>
              <a:t>For one thing, we can understand why firms would keep idle cash on hand.  </a:t>
            </a:r>
          </a:p>
          <a:p>
            <a:pPr lvl="1"/>
            <a:r>
              <a:rPr lang="en-US" dirty="0" smtClean="0"/>
              <a:t>For another, we can understand why bondholders in certain situations might insert covenants in bond indentures, and not in others.</a:t>
            </a:r>
          </a:p>
          <a:p>
            <a:pPr lvl="1"/>
            <a:r>
              <a:rPr lang="en-US" dirty="0" smtClean="0"/>
              <a:t>We can also understand why firms might use more expensive bank credit instead of issuing public debt – it’s a lot easier to renegotiate terms with a bank: there is only one party to deal with, and one doesn’t have to make a lot of information private.</a:t>
            </a:r>
          </a:p>
          <a:p>
            <a:pPr lvl="1"/>
            <a:r>
              <a:rPr lang="en-US" dirty="0" smtClean="0"/>
              <a:t>If you’re evaluating a bond issue, as an investor, you know what to be on the lookout for, to see if the promised interest rate makes sense and compensates you for possible negative outcomes.</a:t>
            </a:r>
          </a:p>
          <a:p>
            <a:pPr lvl="1"/>
            <a:r>
              <a:rPr lang="en-US" dirty="0" smtClean="0"/>
              <a:t>And we’ll see other implications in the next set of slides.</a:t>
            </a:r>
          </a:p>
          <a:p>
            <a:r>
              <a:rPr lang="en-US" dirty="0" smtClean="0"/>
              <a:t>Is the percentage of the two projects (risky and not so risky) always 80% and not 20%?</a:t>
            </a:r>
          </a:p>
          <a:p>
            <a:pPr lvl="1"/>
            <a:r>
              <a:rPr lang="en-US" dirty="0" smtClean="0"/>
              <a:t>Not sure what the question is; can you repeat your question with more information?  Seems like a question about the facts on a slide – just ask it directly in class!</a:t>
            </a:r>
            <a:endParaRPr lang="en-US" dirty="0"/>
          </a:p>
        </p:txBody>
      </p:sp>
    </p:spTree>
    <p:extLst>
      <p:ext uri="{BB962C8B-B14F-4D97-AF65-F5344CB8AC3E}">
        <p14:creationId xmlns:p14="http://schemas.microsoft.com/office/powerpoint/2010/main" val="1850625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8</a:t>
            </a:r>
            <a:endParaRPr lang="en-US" dirty="0"/>
          </a:p>
        </p:txBody>
      </p:sp>
      <p:sp>
        <p:nvSpPr>
          <p:cNvPr id="3" name="Content Placeholder 2"/>
          <p:cNvSpPr>
            <a:spLocks noGrp="1"/>
          </p:cNvSpPr>
          <p:nvPr>
            <p:ph idx="1"/>
          </p:nvPr>
        </p:nvSpPr>
        <p:spPr>
          <a:xfrm>
            <a:off x="677334" y="1587501"/>
            <a:ext cx="8596668" cy="4453862"/>
          </a:xfrm>
        </p:spPr>
        <p:txBody>
          <a:bodyPr>
            <a:normAutofit fontScale="92500" lnSpcReduction="20000"/>
          </a:bodyPr>
          <a:lstStyle/>
          <a:p>
            <a:r>
              <a:rPr lang="en-US" dirty="0" smtClean="0"/>
              <a:t>Just for stating my point.  Maybe existing </a:t>
            </a:r>
            <a:r>
              <a:rPr lang="en-US" dirty="0" err="1" smtClean="0"/>
              <a:t>debtholders</a:t>
            </a:r>
            <a:r>
              <a:rPr lang="en-US" dirty="0" smtClean="0"/>
              <a:t> only focus on cashflow, not investment.  So they want debt issuers to issue new debt to pay them back.</a:t>
            </a:r>
          </a:p>
          <a:p>
            <a:pPr lvl="1"/>
            <a:r>
              <a:rPr lang="en-US" dirty="0" smtClean="0"/>
              <a:t>Apparently, this is a further comment to my answer to a question from last class.  I am not sure what this comment means.  But I think it’s not productive to conduct a conversation in this manner.  One question, yes; but if you have comments on my answer to your question, it’s probably better to do this face-to-face (but it doesn’t have to be in class – make an appointment to see me in my office).</a:t>
            </a:r>
          </a:p>
          <a:p>
            <a:r>
              <a:rPr lang="en-US" dirty="0" smtClean="0"/>
              <a:t>How to make decisions on long-term and short-term investments.</a:t>
            </a:r>
          </a:p>
          <a:p>
            <a:pPr lvl="1"/>
            <a:r>
              <a:rPr lang="en-US" dirty="0" smtClean="0"/>
              <a:t>There is only one rule – NPV.  If capital markets are relatively efficient, there is no need to consider separate decision rules for long-term and short-term investments.</a:t>
            </a:r>
          </a:p>
          <a:p>
            <a:r>
              <a:rPr lang="en-US" dirty="0" smtClean="0"/>
              <a:t>Are covenants always respected?  What if they are not?  What if new debt is raised anyway?</a:t>
            </a:r>
          </a:p>
          <a:p>
            <a:pPr lvl="1"/>
            <a:r>
              <a:rPr lang="en-US" dirty="0" smtClean="0"/>
              <a:t>Covenants are part of the contract; so if a covenant is not respected, that’s a contract violation and the bondholder can take the firm to court.</a:t>
            </a:r>
          </a:p>
          <a:p>
            <a:r>
              <a:rPr lang="en-US" dirty="0" smtClean="0"/>
              <a:t>How does the negative pledge clause work?</a:t>
            </a:r>
          </a:p>
          <a:p>
            <a:pPr lvl="1"/>
            <a:r>
              <a:rPr lang="en-US" dirty="0" smtClean="0"/>
              <a:t>A negative pledge clause is a provision in a bond contract that prevents the borrower from raising any new debt that might reduce the security of the current lender.  For example, issuing debt that is senior to the current debt.</a:t>
            </a:r>
            <a:endParaRPr lang="en-US" dirty="0"/>
          </a:p>
          <a:p>
            <a:pPr lvl="1"/>
            <a:endParaRPr lang="en-US" dirty="0" smtClean="0"/>
          </a:p>
        </p:txBody>
      </p:sp>
    </p:spTree>
    <p:extLst>
      <p:ext uri="{BB962C8B-B14F-4D97-AF65-F5344CB8AC3E}">
        <p14:creationId xmlns:p14="http://schemas.microsoft.com/office/powerpoint/2010/main" val="62787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r>
              <a:rPr lang="en-US" dirty="0"/>
              <a:t>from October 8</a:t>
            </a:r>
          </a:p>
        </p:txBody>
      </p:sp>
      <p:sp>
        <p:nvSpPr>
          <p:cNvPr id="3" name="Content Placeholder 2"/>
          <p:cNvSpPr>
            <a:spLocks noGrp="1"/>
          </p:cNvSpPr>
          <p:nvPr>
            <p:ph idx="1"/>
          </p:nvPr>
        </p:nvSpPr>
        <p:spPr>
          <a:xfrm>
            <a:off x="677334" y="1714501"/>
            <a:ext cx="8596668" cy="4326862"/>
          </a:xfrm>
        </p:spPr>
        <p:txBody>
          <a:bodyPr>
            <a:normAutofit/>
          </a:bodyPr>
          <a:lstStyle/>
          <a:p>
            <a:r>
              <a:rPr lang="en-US" dirty="0" err="1"/>
              <a:t>Equityholders</a:t>
            </a:r>
            <a:r>
              <a:rPr lang="en-US" dirty="0"/>
              <a:t> don’t make decisions; managers </a:t>
            </a:r>
            <a:r>
              <a:rPr lang="en-US" dirty="0" smtClean="0"/>
              <a:t>do.  Would they still invest in risky projects, when there is a chance of losing their job?</a:t>
            </a:r>
          </a:p>
          <a:p>
            <a:pPr lvl="1"/>
            <a:r>
              <a:rPr lang="en-US" dirty="0" smtClean="0"/>
              <a:t>You’re absolutely right.  This is what is known as the agency problem between managers and shareholders.  In order to ensure that managers act in the shareholders’ best interests, they are often given stock options.  As we saw on Oct. 8, the value of options are increasing in the volatility of the underlying asset.  So this makes the manager want to take greater risk.  However, it must be acknowledged that this could lead to criminal activities on the part of the manager, as well, as might have happened in the Enron case.</a:t>
            </a:r>
          </a:p>
          <a:p>
            <a:r>
              <a:rPr lang="en-US" dirty="0" smtClean="0"/>
              <a:t>Is there any case where the manager’s interests are aligned with the bondholders’ interests?</a:t>
            </a:r>
          </a:p>
          <a:p>
            <a:pPr lvl="1"/>
            <a:r>
              <a:rPr lang="en-US" dirty="0" smtClean="0"/>
              <a:t>Yes, we have already seen that increasing risk is beneficial to the </a:t>
            </a:r>
            <a:r>
              <a:rPr lang="en-US" dirty="0" err="1" smtClean="0"/>
              <a:t>equityholders</a:t>
            </a:r>
            <a:r>
              <a:rPr lang="en-US" dirty="0" smtClean="0"/>
              <a:t>; decreasing risk, to the bondholders.  And since managers have a lot invested in the firm (in terms of their human capital), they tend to not take as much risk as the shareholders would like them to..</a:t>
            </a:r>
            <a:endParaRPr lang="en-US" dirty="0"/>
          </a:p>
          <a:p>
            <a:endParaRPr lang="en-US" dirty="0"/>
          </a:p>
        </p:txBody>
      </p:sp>
    </p:spTree>
    <p:extLst>
      <p:ext uri="{BB962C8B-B14F-4D97-AF65-F5344CB8AC3E}">
        <p14:creationId xmlns:p14="http://schemas.microsoft.com/office/powerpoint/2010/main" val="3059047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8</a:t>
            </a:r>
            <a:endParaRPr lang="en-US" dirty="0"/>
          </a:p>
        </p:txBody>
      </p:sp>
      <p:sp>
        <p:nvSpPr>
          <p:cNvPr id="3" name="Content Placeholder 2"/>
          <p:cNvSpPr>
            <a:spLocks noGrp="1"/>
          </p:cNvSpPr>
          <p:nvPr>
            <p:ph idx="1"/>
          </p:nvPr>
        </p:nvSpPr>
        <p:spPr>
          <a:xfrm>
            <a:off x="677334" y="1587501"/>
            <a:ext cx="8596668" cy="4453862"/>
          </a:xfrm>
        </p:spPr>
        <p:txBody>
          <a:bodyPr>
            <a:normAutofit/>
          </a:bodyPr>
          <a:lstStyle/>
          <a:p>
            <a:r>
              <a:rPr lang="en-US" dirty="0" smtClean="0"/>
              <a:t>When thinking of debt, should </a:t>
            </a:r>
            <a:r>
              <a:rPr lang="en-US" dirty="0" err="1" smtClean="0"/>
              <a:t>equityholders</a:t>
            </a:r>
            <a:r>
              <a:rPr lang="en-US" dirty="0" smtClean="0"/>
              <a:t> take the interest rate into consideration?</a:t>
            </a:r>
          </a:p>
          <a:p>
            <a:pPr lvl="1"/>
            <a:r>
              <a:rPr lang="en-US" dirty="0" smtClean="0"/>
              <a:t>Yes, of course.  In our examples, I have assumed that the interest rate is determined by competition in the marketplace.  There is more to say about this, but these issues are discussed in more detail in FIN 652.  Unfortunately, we don’t have time to discuss this in our class.</a:t>
            </a:r>
          </a:p>
          <a:p>
            <a:r>
              <a:rPr lang="en-US" dirty="0" smtClean="0"/>
              <a:t>More about options and futures would be interesting.</a:t>
            </a:r>
          </a:p>
          <a:p>
            <a:pPr lvl="1"/>
            <a:r>
              <a:rPr lang="en-US" dirty="0" smtClean="0"/>
              <a:t>No doubt!  But that’s another course!</a:t>
            </a:r>
          </a:p>
          <a:p>
            <a:r>
              <a:rPr lang="en-US" dirty="0"/>
              <a:t>Is myopia always bad for business?</a:t>
            </a:r>
          </a:p>
          <a:p>
            <a:pPr lvl="1"/>
            <a:r>
              <a:rPr lang="en-US" dirty="0"/>
              <a:t>Picking a short-term project when a long-term project has greater value is, of course, bad.  However, if the short-term project has greater value, then it should be chosen.  Normally, the word myopia would not be used in such a context.  So myopia doesn’t just mean picking a short-term project; it means picking a short-term project when it is suboptimal</a:t>
            </a:r>
            <a:r>
              <a:rPr lang="en-US" dirty="0" smtClean="0"/>
              <a:t>.</a:t>
            </a:r>
            <a:endParaRPr lang="en-US" dirty="0"/>
          </a:p>
        </p:txBody>
      </p:sp>
    </p:spTree>
    <p:extLst>
      <p:ext uri="{BB962C8B-B14F-4D97-AF65-F5344CB8AC3E}">
        <p14:creationId xmlns:p14="http://schemas.microsoft.com/office/powerpoint/2010/main" val="303520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8</a:t>
            </a:r>
            <a:endParaRPr lang="en-US" dirty="0"/>
          </a:p>
        </p:txBody>
      </p:sp>
      <p:sp>
        <p:nvSpPr>
          <p:cNvPr id="3" name="Content Placeholder 2"/>
          <p:cNvSpPr>
            <a:spLocks noGrp="1"/>
          </p:cNvSpPr>
          <p:nvPr>
            <p:ph idx="1"/>
          </p:nvPr>
        </p:nvSpPr>
        <p:spPr>
          <a:xfrm>
            <a:off x="677334" y="1587501"/>
            <a:ext cx="8596668" cy="4453862"/>
          </a:xfrm>
        </p:spPr>
        <p:txBody>
          <a:bodyPr>
            <a:normAutofit fontScale="92500" lnSpcReduction="20000"/>
          </a:bodyPr>
          <a:lstStyle/>
          <a:p>
            <a:r>
              <a:rPr lang="en-US" dirty="0" smtClean="0"/>
              <a:t>On slide twelve, how did you compute the value of the new debt?  Why do you use the computation (1700/2700)(2500) and (1700/2700)(800)?</a:t>
            </a:r>
          </a:p>
          <a:p>
            <a:pPr lvl="1"/>
            <a:r>
              <a:rPr lang="en-US" dirty="0" smtClean="0"/>
              <a:t>This is a case, where it would have been much better for you to ask the question in class!  I hope I am not so threatening that you feel you can’t ask me such questions!  The answer to this question is that since the new debt has equal seniority with the existing debt, they will both be paid pro-rata.</a:t>
            </a:r>
          </a:p>
          <a:p>
            <a:r>
              <a:rPr lang="en-US" dirty="0" smtClean="0"/>
              <a:t>Are you saying that bondholders have the advantage in the short-term and equity holders have the advantage in the long-term , but equity holders are greedy and mess things up by desiring profits in the short term as well?</a:t>
            </a:r>
          </a:p>
          <a:p>
            <a:pPr lvl="1"/>
            <a:r>
              <a:rPr lang="en-US" dirty="0" smtClean="0"/>
              <a:t>No!  I assume that all economic actors are interested in maximizing their own well-being – both equity holders and bondholders.  However equity holders have decision-making power in the firm, while bondholders can only choose whether or not to buy bonds, and once they have bought the bonds, they don’t have much input into the firm’s decisions.  In general, since we assume relatively efficient capital markets, there is no conflict between long-term objectives and short-term objectives for individuals (be they bondholders, managers or shareholders).</a:t>
            </a:r>
          </a:p>
          <a:p>
            <a:r>
              <a:rPr lang="en-US" dirty="0"/>
              <a:t> </a:t>
            </a:r>
            <a:r>
              <a:rPr lang="en-US" dirty="0" smtClean="0"/>
              <a:t>I did not understand the debt and equity portion of class.</a:t>
            </a:r>
          </a:p>
          <a:p>
            <a:pPr lvl="1"/>
            <a:r>
              <a:rPr lang="en-US" dirty="0" smtClean="0"/>
              <a:t>Oops!  What didn’t you understand?  Please be more specific.</a:t>
            </a:r>
            <a:endParaRPr lang="en-US" dirty="0"/>
          </a:p>
        </p:txBody>
      </p:sp>
    </p:spTree>
    <p:extLst>
      <p:ext uri="{BB962C8B-B14F-4D97-AF65-F5344CB8AC3E}">
        <p14:creationId xmlns:p14="http://schemas.microsoft.com/office/powerpoint/2010/main" val="425150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from October 8</a:t>
            </a:r>
            <a:endParaRPr lang="en-US" dirty="0"/>
          </a:p>
        </p:txBody>
      </p:sp>
      <p:sp>
        <p:nvSpPr>
          <p:cNvPr id="3" name="Content Placeholder 2"/>
          <p:cNvSpPr>
            <a:spLocks noGrp="1"/>
          </p:cNvSpPr>
          <p:nvPr>
            <p:ph idx="1"/>
          </p:nvPr>
        </p:nvSpPr>
        <p:spPr>
          <a:xfrm>
            <a:off x="677334" y="1550989"/>
            <a:ext cx="8956502" cy="4278311"/>
          </a:xfrm>
        </p:spPr>
        <p:txBody>
          <a:bodyPr>
            <a:normAutofit fontScale="92500" lnSpcReduction="10000"/>
          </a:bodyPr>
          <a:lstStyle/>
          <a:p>
            <a:r>
              <a:rPr lang="en-US" dirty="0" smtClean="0"/>
              <a:t>I can’t read your handwriting.</a:t>
            </a:r>
          </a:p>
          <a:p>
            <a:pPr lvl="1"/>
            <a:r>
              <a:rPr lang="en-US" dirty="0" smtClean="0"/>
              <a:t>I think the problem might be that I use cursive, because today I tried hard to write clearly.  Please ask me to read out from the blackboard, if you can’t read anything.</a:t>
            </a:r>
          </a:p>
          <a:p>
            <a:r>
              <a:rPr lang="en-US" dirty="0" smtClean="0"/>
              <a:t>The class went by sooner than usual, for some reason.</a:t>
            </a:r>
          </a:p>
          <a:p>
            <a:pPr lvl="1"/>
            <a:r>
              <a:rPr lang="en-US" dirty="0" smtClean="0"/>
              <a:t>That is amazing! I thought some of you might have been bored!</a:t>
            </a:r>
          </a:p>
          <a:p>
            <a:r>
              <a:rPr lang="en-US" dirty="0" smtClean="0"/>
              <a:t>Can you go slower with examples?</a:t>
            </a:r>
          </a:p>
          <a:p>
            <a:pPr lvl="1"/>
            <a:r>
              <a:rPr lang="en-US" dirty="0" smtClean="0"/>
              <a:t>I tried to go as slow as necessary.  If you need more clarification, you should ask me in class to explain again.  It would be pointless for me to explain things over and over again without knowing if it was helping anybody!  But if I am requested to do so, I have no objection to going slower, explaining something over again etc.</a:t>
            </a:r>
          </a:p>
          <a:p>
            <a:r>
              <a:rPr lang="en-US" dirty="0" smtClean="0"/>
              <a:t>I liked the Commons example you gave in class, it really helped us to see the relationship of the class material to real life examples.</a:t>
            </a:r>
          </a:p>
          <a:p>
            <a:pPr lvl="1"/>
            <a:r>
              <a:rPr lang="en-US" dirty="0" smtClean="0"/>
              <a:t>There is actually a lot of history behind this; for </a:t>
            </a:r>
            <a:r>
              <a:rPr lang="en-US" dirty="0"/>
              <a:t>more information, go to http://en.wikipedia.org/wiki/Enclosure</a:t>
            </a:r>
            <a:endParaRPr lang="en-US" dirty="0" smtClean="0"/>
          </a:p>
        </p:txBody>
      </p:sp>
    </p:spTree>
    <p:extLst>
      <p:ext uri="{BB962C8B-B14F-4D97-AF65-F5344CB8AC3E}">
        <p14:creationId xmlns:p14="http://schemas.microsoft.com/office/powerpoint/2010/main" val="377246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1</a:t>
            </a:r>
            <a:endParaRPr lang="en-US" dirty="0"/>
          </a:p>
        </p:txBody>
      </p:sp>
      <p:sp>
        <p:nvSpPr>
          <p:cNvPr id="3" name="Content Placeholder 2"/>
          <p:cNvSpPr>
            <a:spLocks noGrp="1"/>
          </p:cNvSpPr>
          <p:nvPr>
            <p:ph idx="1"/>
          </p:nvPr>
        </p:nvSpPr>
        <p:spPr>
          <a:xfrm>
            <a:off x="677334" y="1587501"/>
            <a:ext cx="8596668" cy="4453862"/>
          </a:xfrm>
        </p:spPr>
        <p:txBody>
          <a:bodyPr>
            <a:normAutofit fontScale="92500" lnSpcReduction="10000"/>
          </a:bodyPr>
          <a:lstStyle/>
          <a:p>
            <a:r>
              <a:rPr lang="en-US" dirty="0" smtClean="0"/>
              <a:t>I am still vague about what we use alternate decomposition for</a:t>
            </a:r>
          </a:p>
          <a:p>
            <a:pPr lvl="1"/>
            <a:r>
              <a:rPr lang="en-US" dirty="0" smtClean="0"/>
              <a:t>Alternate decomposition is used for exactly the same sorts of things as standard Dupont decomposition.  The only difference is that it is more precise, since we are not mixing up financial assets/liabilities with operating assets/liabilities and financing income/expenses with operating income/expenses.</a:t>
            </a:r>
          </a:p>
          <a:p>
            <a:r>
              <a:rPr lang="en-US" dirty="0" smtClean="0"/>
              <a:t>I am looking to find out what happens in case of bankruptcy/liquidation.</a:t>
            </a:r>
          </a:p>
          <a:p>
            <a:pPr lvl="1"/>
            <a:r>
              <a:rPr lang="en-US" dirty="0" smtClean="0"/>
              <a:t>Essentially, the firm is sold intact or its assets are sold to pay off bondholders.  Alternatively, the firm’s debt is exchanged for stock and the previous stock (generally) declared worthless.  But who gets how much – that’s usually the difficult stuff.  </a:t>
            </a:r>
            <a:r>
              <a:rPr lang="en-US" dirty="0"/>
              <a:t>(Take a look at </a:t>
            </a:r>
            <a:r>
              <a:rPr lang="en-US" dirty="0">
                <a:hlinkClick r:id="rId2"/>
              </a:rPr>
              <a:t>http://en.wikipedia.org/wiki/Chapter_11,_Title_11,_</a:t>
            </a:r>
            <a:r>
              <a:rPr lang="en-US" dirty="0" smtClean="0">
                <a:hlinkClick r:id="rId2"/>
              </a:rPr>
              <a:t>United_States_Code</a:t>
            </a:r>
            <a:r>
              <a:rPr lang="en-US" dirty="0" smtClean="0"/>
              <a:t>.)</a:t>
            </a:r>
          </a:p>
          <a:p>
            <a:r>
              <a:rPr lang="en-US" dirty="0" smtClean="0"/>
              <a:t>There is an optimal capital structure for a firm.  Is there one for an industry?</a:t>
            </a:r>
          </a:p>
          <a:p>
            <a:pPr lvl="1"/>
            <a:r>
              <a:rPr lang="en-US" dirty="0" smtClean="0"/>
              <a:t>Well, industries don’t make decisions, firms (or firm managers) do.  But the optimal capital structure of a firm depends often on the nature of its assets and firms in a given industry are often similar in terms of the nature of their assets.  So in this sense, yes, there is an optimal capital structure for an industry.  Which is why you see variations across industries in terms of average debt ratio.</a:t>
            </a:r>
          </a:p>
        </p:txBody>
      </p:sp>
    </p:spTree>
    <p:extLst>
      <p:ext uri="{BB962C8B-B14F-4D97-AF65-F5344CB8AC3E}">
        <p14:creationId xmlns:p14="http://schemas.microsoft.com/office/powerpoint/2010/main" val="287551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1</a:t>
            </a:r>
            <a:endParaRPr lang="en-US" dirty="0"/>
          </a:p>
        </p:txBody>
      </p:sp>
      <p:sp>
        <p:nvSpPr>
          <p:cNvPr id="3" name="Content Placeholder 2"/>
          <p:cNvSpPr>
            <a:spLocks noGrp="1"/>
          </p:cNvSpPr>
          <p:nvPr>
            <p:ph idx="1"/>
          </p:nvPr>
        </p:nvSpPr>
        <p:spPr>
          <a:xfrm>
            <a:off x="677334" y="1587500"/>
            <a:ext cx="8596668" cy="4698999"/>
          </a:xfrm>
        </p:spPr>
        <p:txBody>
          <a:bodyPr>
            <a:normAutofit lnSpcReduction="10000"/>
          </a:bodyPr>
          <a:lstStyle/>
          <a:p>
            <a:r>
              <a:rPr lang="en-US" dirty="0" smtClean="0"/>
              <a:t>How do you calculate borrowing interest taking bankruptcy into consideration?</a:t>
            </a:r>
          </a:p>
          <a:p>
            <a:pPr lvl="1"/>
            <a:r>
              <a:rPr lang="en-US" dirty="0" smtClean="0"/>
              <a:t>I don’t know what this question means.  Care to explain?</a:t>
            </a:r>
          </a:p>
          <a:p>
            <a:r>
              <a:rPr lang="en-US" dirty="0" smtClean="0"/>
              <a:t>Should we always choose the project with the higher equity value?  Should we not be considering cashflows, time values </a:t>
            </a:r>
            <a:r>
              <a:rPr lang="en-US" dirty="0" err="1" smtClean="0"/>
              <a:t>etc</a:t>
            </a:r>
            <a:r>
              <a:rPr lang="en-US" dirty="0" smtClean="0"/>
              <a:t>?</a:t>
            </a:r>
          </a:p>
          <a:p>
            <a:pPr lvl="1"/>
            <a:r>
              <a:rPr lang="en-US" dirty="0" smtClean="0"/>
              <a:t>Yes, indeed.  If capital markets are perfect and it’s possible to move cashflows easily over time and place, then market value summarizes the present value of all cashflows.  This is the implicit assumption that we are making most of the time in class.  To the extent this is not true, capital structure would probably be even more important and have much more of an impact on other decisions.</a:t>
            </a:r>
          </a:p>
          <a:p>
            <a:r>
              <a:rPr lang="en-US" dirty="0" smtClean="0"/>
              <a:t>How do firms assess the value of overlooking equity holders’ myopia and mitigate risk without the benefit of equity dealings?</a:t>
            </a:r>
          </a:p>
          <a:p>
            <a:pPr lvl="1"/>
            <a:r>
              <a:rPr lang="en-US" dirty="0" smtClean="0"/>
              <a:t>Not sure what the question is.  Please explain.  Do you mean how do firms decide whether or not to obtain outside equity considering the fact that this might lead firms to be myopic?  If so, then the answer is that they should look at market value if the firm used internally generated capital versus externally generated capital.  They should go with whichever generates higher market value.</a:t>
            </a:r>
          </a:p>
        </p:txBody>
      </p:sp>
    </p:spTree>
    <p:extLst>
      <p:ext uri="{BB962C8B-B14F-4D97-AF65-F5344CB8AC3E}">
        <p14:creationId xmlns:p14="http://schemas.microsoft.com/office/powerpoint/2010/main" val="6663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1</a:t>
            </a:r>
            <a:endParaRPr lang="en-US" dirty="0"/>
          </a:p>
        </p:txBody>
      </p:sp>
      <p:sp>
        <p:nvSpPr>
          <p:cNvPr id="3" name="Content Placeholder 2"/>
          <p:cNvSpPr>
            <a:spLocks noGrp="1"/>
          </p:cNvSpPr>
          <p:nvPr>
            <p:ph idx="1"/>
          </p:nvPr>
        </p:nvSpPr>
        <p:spPr>
          <a:xfrm>
            <a:off x="469232" y="1395664"/>
            <a:ext cx="8915400" cy="5017168"/>
          </a:xfrm>
        </p:spPr>
        <p:txBody>
          <a:bodyPr>
            <a:normAutofit lnSpcReduction="10000"/>
          </a:bodyPr>
          <a:lstStyle/>
          <a:p>
            <a:r>
              <a:rPr lang="en-US" dirty="0" smtClean="0"/>
              <a:t>In the short-sighted problem, debt holders want to be paid off as soon as possible, but equity holders would also like to choose short-term projects.  So is there really a conflict?</a:t>
            </a:r>
          </a:p>
          <a:p>
            <a:pPr lvl="1"/>
            <a:r>
              <a:rPr lang="en-US" dirty="0" smtClean="0"/>
              <a:t>Think of the prisoner’s dilemma.  </a:t>
            </a:r>
            <a:r>
              <a:rPr lang="en-US" dirty="0"/>
              <a:t>(See </a:t>
            </a:r>
            <a:r>
              <a:rPr lang="en-US" dirty="0">
                <a:hlinkClick r:id="rId2"/>
              </a:rPr>
              <a:t>http://</a:t>
            </a:r>
            <a:r>
              <a:rPr lang="en-US" dirty="0" smtClean="0">
                <a:hlinkClick r:id="rId2"/>
              </a:rPr>
              <a:t>webpage.pace.edu/pviswanath/research/papers/environment.pdf</a:t>
            </a:r>
            <a:r>
              <a:rPr lang="en-US" dirty="0" smtClean="0"/>
              <a:t>, </a:t>
            </a:r>
            <a:r>
              <a:rPr lang="en-US" dirty="0" err="1" smtClean="0"/>
              <a:t>e.g</a:t>
            </a:r>
            <a:r>
              <a:rPr lang="en-US" dirty="0" smtClean="0"/>
              <a:t> p. 3).  The conflict here is not between the two parties; rather it’s between what they would have wanted in the best of all possible worlds versus where they’re stuck now.</a:t>
            </a:r>
            <a:br>
              <a:rPr lang="en-US" dirty="0" smtClean="0"/>
            </a:br>
            <a:r>
              <a:rPr lang="en-US" dirty="0" smtClean="0"/>
              <a:t>Here’s another example.  Let’s say you’re trying to diet.  You have to decide whether to invite your friend over to watch TV with you.  You really like the guy, but you know that he’s going to bring candy over – he does that every time.  And if the candy’s there in front of you, you are going to eat it!  One might say – what’s the problem?  If the guy eats it, clearly s/he wanted it, so there’s no conflict.  The guy wanted candy and the other guy who brought it over is happy because his gift was appreciated.  So everybody is happy!  But is everybody happy?  No!  Everybody would have been happy if the guest had _</a:t>
            </a:r>
            <a:r>
              <a:rPr lang="en-US" i="1" dirty="0" smtClean="0"/>
              <a:t>not_ </a:t>
            </a:r>
            <a:r>
              <a:rPr lang="en-US" dirty="0" smtClean="0"/>
              <a:t>brought the candy over.  It’s the same here.  There is no conflict, but the ending is not what everybody desired.  If the equity holders had chosen the long-term project, firm value would have been higher and there would have been more to share between bondholders and shareholders.  You may ask – if so, then why don’t shareholders choose the long-term project?  That’s what I asked you to think about and what we will discuss today.</a:t>
            </a:r>
          </a:p>
        </p:txBody>
      </p:sp>
    </p:spTree>
    <p:extLst>
      <p:ext uri="{BB962C8B-B14F-4D97-AF65-F5344CB8AC3E}">
        <p14:creationId xmlns:p14="http://schemas.microsoft.com/office/powerpoint/2010/main" val="35331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a:t>
            </a:r>
            <a:r>
              <a:rPr lang="en-US" dirty="0" smtClean="0"/>
              <a:t>Nov. 5</a:t>
            </a:r>
            <a:endParaRPr lang="en-US" dirty="0"/>
          </a:p>
        </p:txBody>
      </p:sp>
      <p:sp>
        <p:nvSpPr>
          <p:cNvPr id="3" name="Content Placeholder 2"/>
          <p:cNvSpPr>
            <a:spLocks noGrp="1"/>
          </p:cNvSpPr>
          <p:nvPr>
            <p:ph idx="1"/>
          </p:nvPr>
        </p:nvSpPr>
        <p:spPr>
          <a:xfrm>
            <a:off x="677334" y="1587500"/>
            <a:ext cx="8596668" cy="4775199"/>
          </a:xfrm>
        </p:spPr>
        <p:txBody>
          <a:bodyPr>
            <a:normAutofit/>
          </a:bodyPr>
          <a:lstStyle/>
          <a:p>
            <a:r>
              <a:rPr lang="en-US" dirty="0" smtClean="0"/>
              <a:t>How about for non-oligopolistic industries?  </a:t>
            </a:r>
          </a:p>
          <a:p>
            <a:pPr lvl="1"/>
            <a:r>
              <a:rPr lang="en-US" dirty="0" smtClean="0"/>
              <a:t>I presume you’re asking if we need to worry about competitive strategy in non-oligopolistic industries.  The answer is that it is much less important in such industries.  By this I mean that you don’t have to worry about how other firms are going to react to what yo</a:t>
            </a:r>
            <a:r>
              <a:rPr lang="en-US" dirty="0" smtClean="0"/>
              <a:t>u do; of course, you still have to take correct decisions.</a:t>
            </a:r>
          </a:p>
          <a:p>
            <a:r>
              <a:rPr lang="en-US" dirty="0" smtClean="0"/>
              <a:t>Considering that towards the end of class, you said that advertising is short-term, would a more levered firm increase advertising or aim for lower levels of advertising?</a:t>
            </a:r>
          </a:p>
          <a:p>
            <a:pPr lvl="1"/>
            <a:r>
              <a:rPr lang="en-US" dirty="0" smtClean="0"/>
              <a:t>I can’t tell </a:t>
            </a:r>
            <a:r>
              <a:rPr lang="en-US" dirty="0"/>
              <a:t>you </a:t>
            </a:r>
            <a:r>
              <a:rPr lang="en-US" dirty="0"/>
              <a:t>for sure that _all_ advertising has only short-run effects.  </a:t>
            </a:r>
            <a:r>
              <a:rPr lang="en-US" dirty="0"/>
              <a:t>What I said was that that article, </a:t>
            </a:r>
            <a:r>
              <a:rPr lang="en-US" dirty="0" smtClean="0"/>
              <a:t>“The </a:t>
            </a:r>
            <a:r>
              <a:rPr lang="en-US" dirty="0"/>
              <a:t>Journal of Industrial Economics, Vol. </a:t>
            </a:r>
            <a:r>
              <a:rPr lang="en-US" dirty="0"/>
              <a:t>42, No. </a:t>
            </a:r>
            <a:r>
              <a:rPr lang="en-US" dirty="0"/>
              <a:t>3 (Sep., 1994), pp. </a:t>
            </a:r>
            <a:r>
              <a:rPr lang="en-US" dirty="0" smtClean="0"/>
              <a:t>263-276”</a:t>
            </a:r>
            <a:r>
              <a:rPr lang="en-US" dirty="0"/>
              <a:t> </a:t>
            </a:r>
            <a:r>
              <a:rPr lang="en-US" dirty="0" smtClean="0"/>
              <a:t>by Elisabeth </a:t>
            </a:r>
            <a:r>
              <a:rPr lang="en-US" dirty="0"/>
              <a:t>M. </a:t>
            </a:r>
            <a:r>
              <a:rPr lang="en-US" dirty="0" err="1"/>
              <a:t>Landes</a:t>
            </a:r>
            <a:r>
              <a:rPr lang="en-US" dirty="0"/>
              <a:t> and Andrew M. </a:t>
            </a:r>
            <a:r>
              <a:rPr lang="en-US" dirty="0" err="1" smtClean="0"/>
              <a:t>Rosenfield</a:t>
            </a:r>
            <a:r>
              <a:rPr lang="en-US" dirty="0" smtClean="0"/>
              <a:t> said that empirically advertising effects seemed to be short-lived.  The </a:t>
            </a:r>
            <a:r>
              <a:rPr lang="en-US" dirty="0" err="1" smtClean="0"/>
              <a:t>Grullon</a:t>
            </a:r>
            <a:r>
              <a:rPr lang="en-US" dirty="0" smtClean="0"/>
              <a:t> et al. article suggested that the reason for their finding that levered firms had less advertising was that advertising was long-lived and levered firms would not be able to benefit from long-lived assets.  If </a:t>
            </a:r>
            <a:r>
              <a:rPr lang="en-US" dirty="0" err="1" smtClean="0"/>
              <a:t>Landes</a:t>
            </a:r>
            <a:r>
              <a:rPr lang="en-US" dirty="0" smtClean="0"/>
              <a:t> and </a:t>
            </a:r>
            <a:r>
              <a:rPr lang="en-US" dirty="0" err="1" smtClean="0"/>
              <a:t>Rosenfield</a:t>
            </a:r>
            <a:r>
              <a:rPr lang="en-US" dirty="0" smtClean="0"/>
              <a:t> are right, then the </a:t>
            </a:r>
            <a:r>
              <a:rPr lang="en-US" dirty="0" err="1" smtClean="0"/>
              <a:t>Grullon</a:t>
            </a:r>
            <a:r>
              <a:rPr lang="en-US" dirty="0" smtClean="0"/>
              <a:t> et al. reasoning is wrong.  But, either way, </a:t>
            </a:r>
            <a:r>
              <a:rPr lang="en-US" dirty="0" err="1" smtClean="0"/>
              <a:t>Grullon</a:t>
            </a:r>
            <a:r>
              <a:rPr lang="en-US" dirty="0" smtClean="0"/>
              <a:t> et al. did find that levered firms had less advertising.</a:t>
            </a:r>
            <a:endParaRPr lang="en-US" dirty="0"/>
          </a:p>
        </p:txBody>
      </p:sp>
    </p:spTree>
    <p:extLst>
      <p:ext uri="{BB962C8B-B14F-4D97-AF65-F5344CB8AC3E}">
        <p14:creationId xmlns:p14="http://schemas.microsoft.com/office/powerpoint/2010/main" val="367406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1</a:t>
            </a:r>
            <a:endParaRPr lang="en-US" dirty="0"/>
          </a:p>
        </p:txBody>
      </p:sp>
      <p:sp>
        <p:nvSpPr>
          <p:cNvPr id="3" name="Content Placeholder 2"/>
          <p:cNvSpPr>
            <a:spLocks noGrp="1"/>
          </p:cNvSpPr>
          <p:nvPr>
            <p:ph idx="1"/>
          </p:nvPr>
        </p:nvSpPr>
        <p:spPr>
          <a:xfrm>
            <a:off x="677334" y="1587500"/>
            <a:ext cx="9044182" cy="4698999"/>
          </a:xfrm>
        </p:spPr>
        <p:txBody>
          <a:bodyPr>
            <a:normAutofit lnSpcReduction="10000"/>
          </a:bodyPr>
          <a:lstStyle/>
          <a:p>
            <a:r>
              <a:rPr lang="en-US" dirty="0" smtClean="0"/>
              <a:t>How would the view of each side change when presented with more than two options for investing and more than two possible states?</a:t>
            </a:r>
          </a:p>
          <a:p>
            <a:pPr lvl="1"/>
            <a:r>
              <a:rPr lang="en-US" dirty="0" smtClean="0"/>
              <a:t>We use an example with two options and two possible states for convenience.  We could make the situation more complex, but we would have similar results.  Of course, in some cases making the situation more complex could change the result, but in this case, our results match our intuition.  Do you have any intuition that the outcome/inference would be different with more than two options?  Or more than two states?</a:t>
            </a:r>
          </a:p>
          <a:p>
            <a:r>
              <a:rPr lang="en-US" dirty="0" smtClean="0"/>
              <a:t>You talked about two different ways of doing Dupont analysis – the standard one and the alternative one.  In a real company case, which technique is better?</a:t>
            </a:r>
          </a:p>
          <a:p>
            <a:pPr lvl="1"/>
            <a:r>
              <a:rPr lang="en-US" dirty="0" smtClean="0"/>
              <a:t>We answered this question, last week.  Take a look and if you still don’t understand, send me an email.</a:t>
            </a:r>
          </a:p>
          <a:p>
            <a:r>
              <a:rPr lang="en-US" dirty="0" smtClean="0"/>
              <a:t>If google said they did not want to do an IPO considering their long-term goals, why did they then go public at that time?</a:t>
            </a:r>
          </a:p>
          <a:p>
            <a:pPr lvl="1"/>
            <a:r>
              <a:rPr lang="en-US" dirty="0" smtClean="0"/>
              <a:t>They might have needed funding or more likely, they wanted to allow current shareholders (who were employees and managers) a way of selling some of their stock and keeping a more diversified portfolio.</a:t>
            </a:r>
          </a:p>
        </p:txBody>
      </p:sp>
    </p:spTree>
    <p:extLst>
      <p:ext uri="{BB962C8B-B14F-4D97-AF65-F5344CB8AC3E}">
        <p14:creationId xmlns:p14="http://schemas.microsoft.com/office/powerpoint/2010/main" val="279645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1</a:t>
            </a:r>
            <a:endParaRPr lang="en-US" dirty="0"/>
          </a:p>
        </p:txBody>
      </p:sp>
      <p:sp>
        <p:nvSpPr>
          <p:cNvPr id="3" name="Content Placeholder 2"/>
          <p:cNvSpPr>
            <a:spLocks noGrp="1"/>
          </p:cNvSpPr>
          <p:nvPr>
            <p:ph idx="1"/>
          </p:nvPr>
        </p:nvSpPr>
        <p:spPr>
          <a:xfrm>
            <a:off x="677334" y="1587500"/>
            <a:ext cx="9044182" cy="4698999"/>
          </a:xfrm>
        </p:spPr>
        <p:txBody>
          <a:bodyPr>
            <a:normAutofit/>
          </a:bodyPr>
          <a:lstStyle/>
          <a:p>
            <a:r>
              <a:rPr lang="en-US" dirty="0" smtClean="0"/>
              <a:t>Why can’t we buy low and sell high when we have an efficient markets?</a:t>
            </a:r>
          </a:p>
          <a:p>
            <a:pPr lvl="1"/>
            <a:r>
              <a:rPr lang="en-US" dirty="0" smtClean="0"/>
              <a:t>Market efficiency means that the price at any point in time is correct given the information available at that time.  Buying low and selling high means buying when the price is lower than it should be and then selling later when the price corrects and reflects the information, at which time it will be higher.  But if the security is never overvalued or undervalued, this is not possible.</a:t>
            </a:r>
          </a:p>
          <a:p>
            <a:r>
              <a:rPr lang="en-US" dirty="0" smtClean="0"/>
              <a:t>When we think of investments, we talk of portfolios.  When we borrow money, do we also have to consider a portfolio?  Is it better to borrow from different lenders or from a single lender?</a:t>
            </a:r>
          </a:p>
          <a:p>
            <a:pPr lvl="1"/>
            <a:r>
              <a:rPr lang="en-US" dirty="0" smtClean="0"/>
              <a:t>Borrow money can be considered as a negative investment in an asset/security.  And, as such, it can be included in a portfolio analysis.  Hence, just as it might be useful to consider the correlation between returns on different assets from a portfolio analysis standpoint, similarly, it might be useful to look at the return (i.e. rate of interest) on borrowings (negative assets) with other holdings.  If the rate of interest is a floating rate, this could increase or decrease the volatility of the total portfolio.</a:t>
            </a:r>
          </a:p>
        </p:txBody>
      </p:sp>
    </p:spTree>
    <p:extLst>
      <p:ext uri="{BB962C8B-B14F-4D97-AF65-F5344CB8AC3E}">
        <p14:creationId xmlns:p14="http://schemas.microsoft.com/office/powerpoint/2010/main" val="413125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from October 1</a:t>
            </a:r>
            <a:endParaRPr lang="en-US" dirty="0"/>
          </a:p>
        </p:txBody>
      </p:sp>
      <p:sp>
        <p:nvSpPr>
          <p:cNvPr id="3" name="Content Placeholder 2"/>
          <p:cNvSpPr>
            <a:spLocks noGrp="1"/>
          </p:cNvSpPr>
          <p:nvPr>
            <p:ph idx="1"/>
          </p:nvPr>
        </p:nvSpPr>
        <p:spPr/>
        <p:txBody>
          <a:bodyPr/>
          <a:lstStyle/>
          <a:p>
            <a:r>
              <a:rPr lang="en-US" dirty="0" smtClean="0"/>
              <a:t>Your handwriting is not easy to read.</a:t>
            </a:r>
          </a:p>
          <a:p>
            <a:pPr lvl="1"/>
            <a:r>
              <a:rPr lang="en-US" dirty="0" smtClean="0"/>
              <a:t>I will try to be clearer.  Keep in mind that I usually say aloud what I am writing – that should be helpful as well, in deciphering my writing.</a:t>
            </a:r>
          </a:p>
          <a:p>
            <a:r>
              <a:rPr lang="en-US" dirty="0" smtClean="0"/>
              <a:t>The class today was great.</a:t>
            </a:r>
          </a:p>
          <a:p>
            <a:pPr lvl="1"/>
            <a:r>
              <a:rPr lang="en-US" dirty="0" smtClean="0"/>
              <a:t>Now that sort of comment is easy on the ears!</a:t>
            </a:r>
            <a:endParaRPr lang="en-US" dirty="0"/>
          </a:p>
        </p:txBody>
      </p:sp>
    </p:spTree>
    <p:extLst>
      <p:ext uri="{BB962C8B-B14F-4D97-AF65-F5344CB8AC3E}">
        <p14:creationId xmlns:p14="http://schemas.microsoft.com/office/powerpoint/2010/main" val="105402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Sept. 24</a:t>
            </a:r>
            <a:endParaRPr lang="en-US" dirty="0"/>
          </a:p>
        </p:txBody>
      </p:sp>
      <p:sp>
        <p:nvSpPr>
          <p:cNvPr id="3" name="Content Placeholder 2"/>
          <p:cNvSpPr>
            <a:spLocks noGrp="1"/>
          </p:cNvSpPr>
          <p:nvPr>
            <p:ph idx="1"/>
          </p:nvPr>
        </p:nvSpPr>
        <p:spPr>
          <a:xfrm>
            <a:off x="677334" y="1587501"/>
            <a:ext cx="8596668" cy="4453862"/>
          </a:xfrm>
        </p:spPr>
        <p:txBody>
          <a:bodyPr>
            <a:normAutofit fontScale="92500" lnSpcReduction="10000"/>
          </a:bodyPr>
          <a:lstStyle/>
          <a:p>
            <a:r>
              <a:rPr lang="en-US" dirty="0" smtClean="0"/>
              <a:t>How Dupont Decomposition can be used to analyze companies</a:t>
            </a:r>
          </a:p>
          <a:p>
            <a:pPr lvl="1"/>
            <a:r>
              <a:rPr lang="en-US" dirty="0" smtClean="0"/>
              <a:t>As we discussed in class.  I will put up a couple of the group projects that have done a good job on Blackboard (</a:t>
            </a:r>
            <a:r>
              <a:rPr lang="en-US" dirty="0"/>
              <a:t>if they </a:t>
            </a:r>
            <a:r>
              <a:rPr lang="en-US" dirty="0" smtClean="0"/>
              <a:t>agree).</a:t>
            </a:r>
          </a:p>
          <a:p>
            <a:r>
              <a:rPr lang="en-US" dirty="0" smtClean="0"/>
              <a:t>How to choose between traditional decomposition and the alternate decomposition when doing Dupont Analysis</a:t>
            </a:r>
          </a:p>
          <a:p>
            <a:pPr lvl="1"/>
            <a:r>
              <a:rPr lang="en-US" dirty="0" smtClean="0"/>
              <a:t>Always use the alternate decomposition, if you have the data available.</a:t>
            </a:r>
          </a:p>
          <a:p>
            <a:r>
              <a:rPr lang="en-US" dirty="0" smtClean="0"/>
              <a:t>Since higher financial leverage gives higher ROE, does this mean that the more debt, the better?</a:t>
            </a:r>
          </a:p>
          <a:p>
            <a:pPr lvl="1"/>
            <a:r>
              <a:rPr lang="en-US" dirty="0" smtClean="0"/>
              <a:t>No, because assets with certain kinds of cashflows are best suited to be financed by debt.  For example, assets with relatively stable cashflows, assets that are liquid, assets that are tangible, assets whose uses are relatively clear and stable/fixed.  Investors know that one, borrowers are unlikely to suddenly use the assets for risky purposes; two, if borrowers don’t pay up, they can seize the assets, sell them and pay themselves off.  If companies choose to use debt financing for, say, non-marketable assets like human capital, interest rates will be profitably high.  Recall what we saw in the alternate decomposition, ROE = Operating ROA + Spread x Net Fin Leverage.  If Spread is low or negative, it’s not going to enhance ROE!</a:t>
            </a:r>
            <a:endParaRPr lang="en-US" dirty="0"/>
          </a:p>
        </p:txBody>
      </p:sp>
    </p:spTree>
    <p:extLst>
      <p:ext uri="{BB962C8B-B14F-4D97-AF65-F5344CB8AC3E}">
        <p14:creationId xmlns:p14="http://schemas.microsoft.com/office/powerpoint/2010/main" val="3122632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Sept. 24</a:t>
            </a:r>
            <a:endParaRPr lang="en-US" dirty="0"/>
          </a:p>
        </p:txBody>
      </p:sp>
      <p:sp>
        <p:nvSpPr>
          <p:cNvPr id="3" name="Content Placeholder 2"/>
          <p:cNvSpPr>
            <a:spLocks noGrp="1"/>
          </p:cNvSpPr>
          <p:nvPr>
            <p:ph idx="1"/>
          </p:nvPr>
        </p:nvSpPr>
        <p:spPr>
          <a:xfrm>
            <a:off x="677334" y="1587501"/>
            <a:ext cx="8596668" cy="4453862"/>
          </a:xfrm>
        </p:spPr>
        <p:txBody>
          <a:bodyPr>
            <a:normAutofit/>
          </a:bodyPr>
          <a:lstStyle/>
          <a:p>
            <a:r>
              <a:rPr lang="en-US" dirty="0" smtClean="0"/>
              <a:t>How to use ROE for financial decisions</a:t>
            </a:r>
          </a:p>
          <a:p>
            <a:pPr lvl="1"/>
            <a:r>
              <a:rPr lang="en-US" dirty="0" smtClean="0"/>
              <a:t>Moving from high ROA to even higher ROE is a question of optimal capital structure.  We will talk about that in class, soon.</a:t>
            </a:r>
          </a:p>
          <a:p>
            <a:r>
              <a:rPr lang="en-US" dirty="0" smtClean="0"/>
              <a:t>What is all this useful for?  I don’t see the real world application</a:t>
            </a:r>
          </a:p>
          <a:p>
            <a:pPr lvl="1"/>
            <a:r>
              <a:rPr lang="en-US" dirty="0" smtClean="0"/>
              <a:t>We have seen how the firm’s strategy can be inferred from the Dupont decomposition.  Similarly, you can do it in reverse.  That is, you can look at your current Asset Turnover Ratio and Profit margin and compare them to where you were in prior years; you can also compare your performance to competitors.  You can see where you stand with respect to them.  If you’re in the wrong quadrant, you will see it clearly; you can then take action.  </a:t>
            </a:r>
            <a:br>
              <a:rPr lang="en-US" dirty="0" smtClean="0"/>
            </a:br>
            <a:r>
              <a:rPr lang="en-US" dirty="0" smtClean="0"/>
              <a:t>Now exactly what action to take, we haven’t spent much time on.  Should a firm go the differentiation route or the cost minimization route?  One approach to this is given by the Resource-based view </a:t>
            </a:r>
            <a:r>
              <a:rPr lang="en-US" dirty="0"/>
              <a:t>of the firm (see </a:t>
            </a:r>
            <a:r>
              <a:rPr lang="en-US" dirty="0">
                <a:hlinkClick r:id="rId2"/>
              </a:rPr>
              <a:t>http://</a:t>
            </a:r>
            <a:r>
              <a:rPr lang="en-US" dirty="0" smtClean="0">
                <a:hlinkClick r:id="rId2"/>
              </a:rPr>
              <a:t>en.wikipedia.org/wiki/Resource-based_view</a:t>
            </a:r>
            <a:r>
              <a:rPr lang="en-US" dirty="0" smtClean="0"/>
              <a:t> </a:t>
            </a:r>
            <a:r>
              <a:rPr lang="en-US" dirty="0"/>
              <a:t>and </a:t>
            </a:r>
            <a:r>
              <a:rPr lang="en-US" dirty="0">
                <a:hlinkClick r:id="rId3"/>
              </a:rPr>
              <a:t>http://</a:t>
            </a:r>
            <a:r>
              <a:rPr lang="en-US" dirty="0" smtClean="0">
                <a:hlinkClick r:id="rId3"/>
              </a:rPr>
              <a:t>www.istheory.yorku.ca/rbv.htm</a:t>
            </a:r>
            <a:r>
              <a:rPr lang="en-US" dirty="0" smtClean="0"/>
              <a:t>). Dupont Analysis primarily allows you to diagnose the problem and can, to some extent, help with the solution.</a:t>
            </a:r>
            <a:endParaRPr lang="en-US" dirty="0"/>
          </a:p>
        </p:txBody>
      </p:sp>
    </p:spTree>
    <p:extLst>
      <p:ext uri="{BB962C8B-B14F-4D97-AF65-F5344CB8AC3E}">
        <p14:creationId xmlns:p14="http://schemas.microsoft.com/office/powerpoint/2010/main" val="3199581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Sept. 24</a:t>
            </a:r>
            <a:endParaRPr lang="en-US" dirty="0"/>
          </a:p>
        </p:txBody>
      </p:sp>
      <p:sp>
        <p:nvSpPr>
          <p:cNvPr id="3" name="Content Placeholder 2"/>
          <p:cNvSpPr>
            <a:spLocks noGrp="1"/>
          </p:cNvSpPr>
          <p:nvPr>
            <p:ph idx="1"/>
          </p:nvPr>
        </p:nvSpPr>
        <p:spPr>
          <a:xfrm>
            <a:off x="677334" y="1587500"/>
            <a:ext cx="8834966" cy="4698999"/>
          </a:xfrm>
        </p:spPr>
        <p:txBody>
          <a:bodyPr>
            <a:normAutofit fontScale="92500" lnSpcReduction="10000"/>
          </a:bodyPr>
          <a:lstStyle/>
          <a:p>
            <a:r>
              <a:rPr lang="en-US" dirty="0" smtClean="0"/>
              <a:t>Benchmarking</a:t>
            </a:r>
          </a:p>
          <a:p>
            <a:pPr lvl="1"/>
            <a:r>
              <a:rPr lang="en-US" dirty="0" smtClean="0"/>
              <a:t>Didn’t follow what the question is..</a:t>
            </a:r>
          </a:p>
          <a:p>
            <a:r>
              <a:rPr lang="en-US" dirty="0" smtClean="0"/>
              <a:t>Could you provide a numerical example of Dupont Analysis?</a:t>
            </a:r>
          </a:p>
          <a:p>
            <a:pPr lvl="1"/>
            <a:r>
              <a:rPr lang="en-US" dirty="0" smtClean="0"/>
              <a:t>Yes, we will go over one today.  (</a:t>
            </a:r>
            <a:r>
              <a:rPr lang="en-US" dirty="0"/>
              <a:t>It’s online at </a:t>
            </a:r>
            <a:r>
              <a:rPr lang="en-US" dirty="0">
                <a:hlinkClick r:id="rId2"/>
              </a:rPr>
              <a:t>http://</a:t>
            </a:r>
            <a:r>
              <a:rPr lang="en-US" dirty="0" smtClean="0">
                <a:hlinkClick r:id="rId2"/>
              </a:rPr>
              <a:t>webpage.pace.edu/pviswanath/class/mba673/notes/dupont_analysis.html</a:t>
            </a:r>
            <a:r>
              <a:rPr lang="en-US" dirty="0" smtClean="0"/>
              <a:t>)</a:t>
            </a:r>
          </a:p>
          <a:p>
            <a:r>
              <a:rPr lang="en-US" dirty="0" smtClean="0"/>
              <a:t>I would have liked comments on the presentation today to help me with the write-up.</a:t>
            </a:r>
          </a:p>
          <a:p>
            <a:pPr lvl="1"/>
            <a:r>
              <a:rPr lang="en-US" dirty="0" smtClean="0"/>
              <a:t>I tried to provide comments.  I will try harder.</a:t>
            </a:r>
          </a:p>
          <a:p>
            <a:r>
              <a:rPr lang="en-US" dirty="0" smtClean="0"/>
              <a:t>In the Dupont Identity, “Sales” gets canceled out!  So what’s the significance of increasing sales in Dupont analysis?</a:t>
            </a:r>
          </a:p>
          <a:p>
            <a:pPr lvl="1"/>
            <a:r>
              <a:rPr lang="en-US" dirty="0" smtClean="0"/>
              <a:t>Ultimately, it doesn’t matter.  It’s just Profit and how much you invest in assets to generate those profits (leaving capital structure aside for now).  However the Dupont identity suggests how to generate those profits.  The two elements of the Dupont decomposition – to a certain degree – break down into operational strategies (when we focus on asset turnover) versus marketing strategies (when we focus on profit margin).  Looked at in that manner, the Dupont analysis suggests a certain decentralization which a firm can implement to achieve its objective of high ROA.</a:t>
            </a:r>
            <a:endParaRPr lang="en-US" dirty="0"/>
          </a:p>
        </p:txBody>
      </p:sp>
    </p:spTree>
    <p:extLst>
      <p:ext uri="{BB962C8B-B14F-4D97-AF65-F5344CB8AC3E}">
        <p14:creationId xmlns:p14="http://schemas.microsoft.com/office/powerpoint/2010/main" val="296984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from Sept. 24</a:t>
            </a:r>
            <a:endParaRPr lang="en-US" dirty="0"/>
          </a:p>
        </p:txBody>
      </p:sp>
      <p:sp>
        <p:nvSpPr>
          <p:cNvPr id="3" name="Content Placeholder 2"/>
          <p:cNvSpPr>
            <a:spLocks noGrp="1"/>
          </p:cNvSpPr>
          <p:nvPr>
            <p:ph idx="1"/>
          </p:nvPr>
        </p:nvSpPr>
        <p:spPr/>
        <p:txBody>
          <a:bodyPr/>
          <a:lstStyle/>
          <a:p>
            <a:r>
              <a:rPr lang="en-US" dirty="0" smtClean="0"/>
              <a:t>Can you present the slides at the beginning of class when we are most alert?</a:t>
            </a:r>
          </a:p>
          <a:p>
            <a:pPr lvl="1"/>
            <a:r>
              <a:rPr lang="en-US" dirty="0" smtClean="0"/>
              <a:t>I need to go over the material pertaining to the previous class first; then I can move to the new material.  Let me see what I can do to keep you most alert.</a:t>
            </a:r>
          </a:p>
          <a:p>
            <a:r>
              <a:rPr lang="en-US" dirty="0" smtClean="0"/>
              <a:t>You are assigning a lot of group work in a short time!</a:t>
            </a:r>
          </a:p>
          <a:p>
            <a:pPr lvl="1"/>
            <a:r>
              <a:rPr lang="en-US" dirty="0" smtClean="0"/>
              <a:t>I think, particularly in this course, group work is rewarding.  I will try to continue to keep some time free during class for group work.</a:t>
            </a:r>
            <a:endParaRPr lang="en-US" dirty="0"/>
          </a:p>
        </p:txBody>
      </p:sp>
    </p:spTree>
    <p:extLst>
      <p:ext uri="{BB962C8B-B14F-4D97-AF65-F5344CB8AC3E}">
        <p14:creationId xmlns:p14="http://schemas.microsoft.com/office/powerpoint/2010/main" val="479377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a:t>
            </a:r>
            <a:r>
              <a:rPr lang="en-US" dirty="0"/>
              <a:t>Sept. 17</a:t>
            </a:r>
            <a:r>
              <a:rPr lang="en-US" dirty="0" smtClean="0"/>
              <a:t>	</a:t>
            </a:r>
            <a:endParaRPr lang="en-US" dirty="0"/>
          </a:p>
        </p:txBody>
      </p:sp>
      <p:sp>
        <p:nvSpPr>
          <p:cNvPr id="3" name="Content Placeholder 2"/>
          <p:cNvSpPr>
            <a:spLocks noGrp="1"/>
          </p:cNvSpPr>
          <p:nvPr>
            <p:ph idx="1"/>
          </p:nvPr>
        </p:nvSpPr>
        <p:spPr>
          <a:xfrm>
            <a:off x="677334" y="1778001"/>
            <a:ext cx="8596668" cy="4669762"/>
          </a:xfrm>
        </p:spPr>
        <p:txBody>
          <a:bodyPr>
            <a:normAutofit/>
          </a:bodyPr>
          <a:lstStyle/>
          <a:p>
            <a:r>
              <a:rPr lang="en-US" dirty="0" smtClean="0"/>
              <a:t>How to define your brand with a volume focus</a:t>
            </a:r>
          </a:p>
          <a:p>
            <a:pPr lvl="1"/>
            <a:r>
              <a:rPr lang="en-US" dirty="0" smtClean="0"/>
              <a:t>This is an interesting question.  In a certain sense, it’s a self-contradictory proposition, since according to the standard Dupont analysis, you either cultivate a brand focus or a low-cost, volume focus.</a:t>
            </a:r>
          </a:p>
          <a:p>
            <a:pPr lvl="1"/>
            <a:r>
              <a:rPr lang="en-US" dirty="0" smtClean="0"/>
              <a:t>However, I have put an article called “Profit Leveraging” on Blackboard.  Read this article; we will discuss this in class on September 24 and it will figure on the midterm, as well.</a:t>
            </a:r>
          </a:p>
          <a:p>
            <a:r>
              <a:rPr lang="en-US" dirty="0" smtClean="0"/>
              <a:t>When a company decides to manipulate and play around with its financial data to tell a more successful story, how can investors detect this?</a:t>
            </a:r>
          </a:p>
          <a:p>
            <a:pPr lvl="1"/>
            <a:r>
              <a:rPr lang="en-US" dirty="0" smtClean="0"/>
              <a:t>This is a difficult question.  There is an entire field called “forensic accounting” that deals with this.  (See </a:t>
            </a:r>
            <a:r>
              <a:rPr lang="en-US" dirty="0">
                <a:hlinkClick r:id="rId2"/>
              </a:rPr>
              <a:t>http://</a:t>
            </a:r>
            <a:r>
              <a:rPr lang="en-US" dirty="0" smtClean="0">
                <a:hlinkClick r:id="rId2"/>
              </a:rPr>
              <a:t>en.wikipedia.org/wiki/Forensic_accountant</a:t>
            </a:r>
            <a:r>
              <a:rPr lang="en-US" dirty="0" smtClean="0"/>
              <a:t>)  The accounting department has an </a:t>
            </a:r>
            <a:r>
              <a:rPr lang="en-US" dirty="0"/>
              <a:t>undergraduate course ACC 366 - Forensic </a:t>
            </a:r>
            <a:r>
              <a:rPr lang="en-US" dirty="0" smtClean="0"/>
              <a:t>Accounting that deals with such questions.  Essentially what needs to be done is to locate inconsistencies in the company’s accounting story.</a:t>
            </a:r>
            <a:endParaRPr lang="en-US" dirty="0"/>
          </a:p>
        </p:txBody>
      </p:sp>
    </p:spTree>
    <p:extLst>
      <p:ext uri="{BB962C8B-B14F-4D97-AF65-F5344CB8AC3E}">
        <p14:creationId xmlns:p14="http://schemas.microsoft.com/office/powerpoint/2010/main" val="564281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from Sept. 17</a:t>
            </a:r>
          </a:p>
        </p:txBody>
      </p:sp>
      <p:sp>
        <p:nvSpPr>
          <p:cNvPr id="3" name="Content Placeholder 2"/>
          <p:cNvSpPr>
            <a:spLocks noGrp="1"/>
          </p:cNvSpPr>
          <p:nvPr>
            <p:ph idx="1"/>
          </p:nvPr>
        </p:nvSpPr>
        <p:spPr/>
        <p:txBody>
          <a:bodyPr>
            <a:normAutofit/>
          </a:bodyPr>
          <a:lstStyle/>
          <a:p>
            <a:r>
              <a:rPr lang="en-US" dirty="0" smtClean="0"/>
              <a:t>Implications </a:t>
            </a:r>
            <a:r>
              <a:rPr lang="en-US" dirty="0"/>
              <a:t>of </a:t>
            </a:r>
            <a:r>
              <a:rPr lang="en-US" dirty="0" smtClean="0"/>
              <a:t>marketing </a:t>
            </a:r>
            <a:r>
              <a:rPr lang="en-US" dirty="0"/>
              <a:t>strategies that are reflected in financial statements – how do we pick them up?</a:t>
            </a:r>
          </a:p>
          <a:p>
            <a:pPr lvl="1"/>
            <a:r>
              <a:rPr lang="en-US" dirty="0" smtClean="0"/>
              <a:t>Dupont Analysis can be used for this.  Thus, a firm that has a higher asset-turnover than the industry average and a lower profit margin is adopting a low-cost high volume strategy.  </a:t>
            </a:r>
            <a:r>
              <a:rPr lang="en-US" dirty="0"/>
              <a:t>You may also want to look at </a:t>
            </a:r>
            <a:r>
              <a:rPr lang="en-US" dirty="0">
                <a:hlinkClick r:id="rId2"/>
              </a:rPr>
              <a:t>http://</a:t>
            </a:r>
            <a:r>
              <a:rPr lang="en-US" dirty="0" smtClean="0">
                <a:hlinkClick r:id="rId2"/>
              </a:rPr>
              <a:t>webpage.pace.edu/pviswanath/class/mba673/notes/dupont_analysis.html</a:t>
            </a:r>
            <a:r>
              <a:rPr lang="en-US" dirty="0" smtClean="0"/>
              <a:t>, as well as the slides of Dupont </a:t>
            </a:r>
            <a:r>
              <a:rPr lang="en-US" dirty="0"/>
              <a:t>Analysis Application at </a:t>
            </a:r>
            <a:r>
              <a:rPr lang="en-US" dirty="0">
                <a:hlinkClick r:id="rId3"/>
              </a:rPr>
              <a:t>http://</a:t>
            </a:r>
            <a:r>
              <a:rPr lang="en-US" dirty="0" smtClean="0">
                <a:hlinkClick r:id="rId3"/>
              </a:rPr>
              <a:t>webpage.pace.edu/pviswanath/class/mba673/notes/dupont_analysis_application.pptx</a:t>
            </a:r>
            <a:r>
              <a:rPr lang="en-US" dirty="0" smtClean="0"/>
              <a:t>.  </a:t>
            </a:r>
          </a:p>
          <a:p>
            <a:pPr lvl="1"/>
            <a:r>
              <a:rPr lang="en-US" dirty="0" smtClean="0"/>
              <a:t>However, we are also trying to use Dupont Analysis as a guide to better marketing decisions.</a:t>
            </a:r>
            <a:endParaRPr lang="en-US" dirty="0"/>
          </a:p>
          <a:p>
            <a:r>
              <a:rPr lang="en-US" dirty="0"/>
              <a:t>Different market strategy reflect different in the real market. </a:t>
            </a:r>
            <a:r>
              <a:rPr lang="en-US" dirty="0" smtClean="0"/>
              <a:t>???</a:t>
            </a:r>
          </a:p>
          <a:p>
            <a:pPr lvl="1"/>
            <a:r>
              <a:rPr lang="en-US" dirty="0" smtClean="0"/>
              <a:t>Not sure what this means..</a:t>
            </a:r>
            <a:endParaRPr lang="en-US" dirty="0"/>
          </a:p>
        </p:txBody>
      </p:sp>
    </p:spTree>
    <p:extLst>
      <p:ext uri="{BB962C8B-B14F-4D97-AF65-F5344CB8AC3E}">
        <p14:creationId xmlns:p14="http://schemas.microsoft.com/office/powerpoint/2010/main" val="98704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66800"/>
          </a:xfrm>
        </p:spPr>
        <p:txBody>
          <a:bodyPr/>
          <a:lstStyle/>
          <a:p>
            <a:r>
              <a:rPr lang="en-US" dirty="0" smtClean="0"/>
              <a:t>Questions from Sept. 17</a:t>
            </a:r>
            <a:endParaRPr lang="en-US" dirty="0"/>
          </a:p>
        </p:txBody>
      </p:sp>
      <p:sp>
        <p:nvSpPr>
          <p:cNvPr id="3" name="Content Placeholder 2"/>
          <p:cNvSpPr>
            <a:spLocks noGrp="1"/>
          </p:cNvSpPr>
          <p:nvPr>
            <p:ph idx="1"/>
          </p:nvPr>
        </p:nvSpPr>
        <p:spPr>
          <a:xfrm>
            <a:off x="677334" y="1828801"/>
            <a:ext cx="9127066" cy="4546600"/>
          </a:xfrm>
        </p:spPr>
        <p:txBody>
          <a:bodyPr>
            <a:normAutofit fontScale="92500" lnSpcReduction="20000"/>
          </a:bodyPr>
          <a:lstStyle/>
          <a:p>
            <a:r>
              <a:rPr lang="en-US" dirty="0" smtClean="0"/>
              <a:t>This </a:t>
            </a:r>
            <a:r>
              <a:rPr lang="en-US" dirty="0"/>
              <a:t>does not seem like a financial decision to me.</a:t>
            </a:r>
          </a:p>
          <a:p>
            <a:pPr lvl="1"/>
            <a:r>
              <a:rPr lang="en-US" dirty="0"/>
              <a:t>You’re absolutely right.  The course has two kinds of topics.  This first topic that deals with applying financial theory/models to operating decisions.  In this case, we’re using Dupont analysis which financial analysts/accountants employ to throw light on marketing decisions.  Another example that I have on the syllabus, but which I don’t think I will have time to do is the use of option theory (also developed by financial economists to price option securities) to throw light on operating decisions (called real option theory).</a:t>
            </a:r>
          </a:p>
          <a:p>
            <a:pPr lvl="1"/>
            <a:r>
              <a:rPr lang="en-US" dirty="0"/>
              <a:t>The second part of the course deals with the implications of financial decisions (in our case financial leverage and hedging) on operating decisions.</a:t>
            </a:r>
          </a:p>
          <a:p>
            <a:r>
              <a:rPr lang="en-US" dirty="0" smtClean="0"/>
              <a:t>Give </a:t>
            </a:r>
            <a:r>
              <a:rPr lang="en-US" dirty="0"/>
              <a:t>us more examples of how financial decisions affect a firm’s operating activities</a:t>
            </a:r>
            <a:r>
              <a:rPr lang="en-US" dirty="0" smtClean="0"/>
              <a:t>.</a:t>
            </a:r>
          </a:p>
          <a:p>
            <a:pPr lvl="1"/>
            <a:r>
              <a:rPr lang="en-US" dirty="0" smtClean="0"/>
              <a:t>We will looking at this for the rest of the term; you can go ahead and look at the slides on Capital Structure </a:t>
            </a:r>
            <a:r>
              <a:rPr lang="en-US" dirty="0"/>
              <a:t>and </a:t>
            </a:r>
            <a:r>
              <a:rPr lang="en-US" dirty="0" smtClean="0"/>
              <a:t>on Hedging </a:t>
            </a:r>
            <a:r>
              <a:rPr lang="en-US" dirty="0"/>
              <a:t>at http://webpage.pace.edu/pviswanath/class/mba673/classnotes.html</a:t>
            </a:r>
          </a:p>
          <a:p>
            <a:r>
              <a:rPr lang="en-US" dirty="0"/>
              <a:t>What is the most accurate way to conduct an accurate Dupont Analysis</a:t>
            </a:r>
            <a:r>
              <a:rPr lang="en-US" dirty="0" smtClean="0"/>
              <a:t>?</a:t>
            </a:r>
          </a:p>
          <a:p>
            <a:pPr lvl="1"/>
            <a:r>
              <a:rPr lang="en-US" dirty="0" smtClean="0"/>
              <a:t>Dupont Analysis simply makes use of an identity that is developed to provide a model.  It can be used for various things – to throw light on a firm’s current marketing strategy, to forecast a future marketing strategy, to plan a firm’s marketing strategy.  Depending on what it’s to be used for, you would use historical data or forecasted data; you’d compare it with other firms, or look at the decomposition over time.</a:t>
            </a:r>
            <a:endParaRPr lang="en-US" dirty="0"/>
          </a:p>
          <a:p>
            <a:endParaRPr lang="en-US" dirty="0"/>
          </a:p>
        </p:txBody>
      </p:sp>
    </p:spTree>
    <p:extLst>
      <p:ext uri="{BB962C8B-B14F-4D97-AF65-F5344CB8AC3E}">
        <p14:creationId xmlns:p14="http://schemas.microsoft.com/office/powerpoint/2010/main" val="1284897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a:t>
            </a:r>
            <a:r>
              <a:rPr lang="en-US" dirty="0" smtClean="0"/>
              <a:t>Nov. 5</a:t>
            </a:r>
            <a:endParaRPr lang="en-US" dirty="0"/>
          </a:p>
        </p:txBody>
      </p:sp>
      <p:sp>
        <p:nvSpPr>
          <p:cNvPr id="3" name="Content Placeholder 2"/>
          <p:cNvSpPr>
            <a:spLocks noGrp="1"/>
          </p:cNvSpPr>
          <p:nvPr>
            <p:ph idx="1"/>
          </p:nvPr>
        </p:nvSpPr>
        <p:spPr>
          <a:xfrm>
            <a:off x="677334" y="1587500"/>
            <a:ext cx="8596668" cy="4775199"/>
          </a:xfrm>
        </p:spPr>
        <p:txBody>
          <a:bodyPr>
            <a:normAutofit/>
          </a:bodyPr>
          <a:lstStyle/>
          <a:p>
            <a:r>
              <a:rPr lang="en-US" dirty="0" smtClean="0"/>
              <a:t>What is the effect of advertising on debt?</a:t>
            </a:r>
          </a:p>
          <a:p>
            <a:pPr lvl="1"/>
            <a:r>
              <a:rPr lang="en-US" dirty="0" smtClean="0"/>
              <a:t>In class, we spoke mainly about the effect of debt on advertising.  As far as the reverse effect is concerned, firms that have more advertising assets, tend to finance them with equity rather than debt because advertising assets lose a lot of their value in bankruptcy.</a:t>
            </a:r>
          </a:p>
          <a:p>
            <a:r>
              <a:rPr lang="en-US" dirty="0" smtClean="0"/>
              <a:t>How does the debt level affect a firm’s hiring?</a:t>
            </a:r>
          </a:p>
          <a:p>
            <a:pPr lvl="1"/>
            <a:r>
              <a:rPr lang="en-US" dirty="0" smtClean="0"/>
              <a:t>I would think that firms that are over-leveraged would have more difficulty hiring good people because employees would not want to end up in firms that go belly-up and lose their human capital.</a:t>
            </a:r>
          </a:p>
          <a:p>
            <a:r>
              <a:rPr lang="en-US" dirty="0" smtClean="0"/>
              <a:t>How to make a Nash equilibrium model to make more aggressive decisions in financial aspect?</a:t>
            </a:r>
          </a:p>
          <a:p>
            <a:pPr lvl="1"/>
            <a:r>
              <a:rPr lang="en-US" dirty="0" smtClean="0"/>
              <a:t>Please ask again more clearly, next time, or email me directly.</a:t>
            </a:r>
            <a:endParaRPr lang="en-US" dirty="0"/>
          </a:p>
        </p:txBody>
      </p:sp>
    </p:spTree>
    <p:extLst>
      <p:ext uri="{BB962C8B-B14F-4D97-AF65-F5344CB8AC3E}">
        <p14:creationId xmlns:p14="http://schemas.microsoft.com/office/powerpoint/2010/main" val="177458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Sept. 17</a:t>
            </a:r>
            <a:endParaRPr lang="en-US" dirty="0"/>
          </a:p>
        </p:txBody>
      </p:sp>
      <p:sp>
        <p:nvSpPr>
          <p:cNvPr id="3" name="Content Placeholder 2"/>
          <p:cNvSpPr>
            <a:spLocks noGrp="1"/>
          </p:cNvSpPr>
          <p:nvPr>
            <p:ph idx="1"/>
          </p:nvPr>
        </p:nvSpPr>
        <p:spPr/>
        <p:txBody>
          <a:bodyPr>
            <a:normAutofit/>
          </a:bodyPr>
          <a:lstStyle/>
          <a:p>
            <a:r>
              <a:rPr lang="en-US" dirty="0" smtClean="0"/>
              <a:t>How </a:t>
            </a:r>
            <a:r>
              <a:rPr lang="en-US" dirty="0"/>
              <a:t>can such models be sustained in the long run</a:t>
            </a:r>
            <a:r>
              <a:rPr lang="en-US" dirty="0" smtClean="0"/>
              <a:t>?</a:t>
            </a:r>
          </a:p>
          <a:p>
            <a:pPr lvl="1"/>
            <a:r>
              <a:rPr lang="en-US" dirty="0" smtClean="0"/>
              <a:t>Don’t understand this question.  If you mean, how can a firm maintain a high profit-margin branding strategy, then the answer is that it’s not easy; the firm has to keep an eye on competitors, be forever vigilant and forever innovative.</a:t>
            </a:r>
            <a:endParaRPr lang="en-US" dirty="0"/>
          </a:p>
          <a:p>
            <a:r>
              <a:rPr lang="en-US" dirty="0"/>
              <a:t>Market research – how does this play out in the market</a:t>
            </a:r>
            <a:r>
              <a:rPr lang="en-US" dirty="0" smtClean="0"/>
              <a:t>?</a:t>
            </a:r>
          </a:p>
          <a:p>
            <a:pPr lvl="1"/>
            <a:r>
              <a:rPr lang="en-US" dirty="0" smtClean="0"/>
              <a:t>Not sure what this means..  However, one way to bring in market research is to throw light on price </a:t>
            </a:r>
            <a:r>
              <a:rPr lang="en-US" dirty="0" err="1" smtClean="0"/>
              <a:t>elasticities</a:t>
            </a:r>
            <a:r>
              <a:rPr lang="en-US" dirty="0" smtClean="0"/>
              <a:t> and demand conditions to see how best to exploit Dupont Model regularities.</a:t>
            </a:r>
            <a:endParaRPr lang="en-US" dirty="0"/>
          </a:p>
          <a:p>
            <a:r>
              <a:rPr lang="en-US" dirty="0"/>
              <a:t>How does the company maintain a balance between profit margin and asset turnover</a:t>
            </a:r>
            <a:r>
              <a:rPr lang="en-US" dirty="0" smtClean="0"/>
              <a:t>?</a:t>
            </a:r>
          </a:p>
          <a:p>
            <a:pPr lvl="1"/>
            <a:r>
              <a:rPr lang="en-US" dirty="0" smtClean="0"/>
              <a:t>The balance is different for different firms.  It depends on the firm’s resources in terms of human capital and organizational resources, corporate culture etc.</a:t>
            </a:r>
            <a:endParaRPr lang="en-US" dirty="0"/>
          </a:p>
        </p:txBody>
      </p:sp>
    </p:spTree>
    <p:extLst>
      <p:ext uri="{BB962C8B-B14F-4D97-AF65-F5344CB8AC3E}">
        <p14:creationId xmlns:p14="http://schemas.microsoft.com/office/powerpoint/2010/main" val="2485895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from Sept. 17</a:t>
            </a:r>
          </a:p>
        </p:txBody>
      </p:sp>
      <p:sp>
        <p:nvSpPr>
          <p:cNvPr id="3" name="Content Placeholder 2"/>
          <p:cNvSpPr>
            <a:spLocks noGrp="1"/>
          </p:cNvSpPr>
          <p:nvPr>
            <p:ph idx="1"/>
          </p:nvPr>
        </p:nvSpPr>
        <p:spPr/>
        <p:txBody>
          <a:bodyPr>
            <a:normAutofit/>
          </a:bodyPr>
          <a:lstStyle/>
          <a:p>
            <a:r>
              <a:rPr lang="en-US" dirty="0" smtClean="0"/>
              <a:t>The </a:t>
            </a:r>
            <a:r>
              <a:rPr lang="en-US" dirty="0"/>
              <a:t>exact nature of a company’s asset allocation strategy</a:t>
            </a:r>
          </a:p>
          <a:p>
            <a:pPr lvl="1"/>
            <a:r>
              <a:rPr lang="en-US" dirty="0"/>
              <a:t>I don’t understand the question.  Asset allocation in the context of a non-financial firm could refer to how the firm’s financial resources are deployed to purchase different productive assets – though the term is rarely used in this sense.</a:t>
            </a:r>
          </a:p>
          <a:p>
            <a:r>
              <a:rPr lang="en-US" dirty="0"/>
              <a:t>How do we use financial leverage in the Dupont formula</a:t>
            </a:r>
            <a:r>
              <a:rPr lang="en-US" dirty="0" smtClean="0"/>
              <a:t>?</a:t>
            </a:r>
          </a:p>
          <a:p>
            <a:pPr lvl="1"/>
            <a:r>
              <a:rPr lang="en-US" dirty="0" smtClean="0"/>
              <a:t>Financial leverage simply allows us to convert the ROA formula into an ROE formula.  Branding creates intangible assets, which cannot usually be financed by equity, hence a branding approach would, ceteris paribus lead to a lower ROE because of lower financial leverage. Furthermore, branding probably is a riskier strategy.  On the other hand, a volume strategy probably attracts lots of competition because it’s easier to copy and replicate.</a:t>
            </a:r>
            <a:endParaRPr lang="en-US" dirty="0"/>
          </a:p>
          <a:p>
            <a:endParaRPr lang="en-US" dirty="0"/>
          </a:p>
        </p:txBody>
      </p:sp>
    </p:spTree>
    <p:extLst>
      <p:ext uri="{BB962C8B-B14F-4D97-AF65-F5344CB8AC3E}">
        <p14:creationId xmlns:p14="http://schemas.microsoft.com/office/powerpoint/2010/main" val="1762362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from Sept. 17</a:t>
            </a:r>
          </a:p>
        </p:txBody>
      </p:sp>
      <p:sp>
        <p:nvSpPr>
          <p:cNvPr id="3" name="Content Placeholder 2"/>
          <p:cNvSpPr>
            <a:spLocks noGrp="1"/>
          </p:cNvSpPr>
          <p:nvPr>
            <p:ph idx="1"/>
          </p:nvPr>
        </p:nvSpPr>
        <p:spPr/>
        <p:txBody>
          <a:bodyPr>
            <a:normAutofit fontScale="92500" lnSpcReduction="10000"/>
          </a:bodyPr>
          <a:lstStyle/>
          <a:p>
            <a:r>
              <a:rPr lang="en-US" dirty="0" smtClean="0"/>
              <a:t>Based </a:t>
            </a:r>
            <a:r>
              <a:rPr lang="en-US" dirty="0"/>
              <a:t>on the principle of financial decisions, how to establish a new firm and bring it into the industry successfully</a:t>
            </a:r>
            <a:r>
              <a:rPr lang="en-US" dirty="0" smtClean="0"/>
              <a:t>?</a:t>
            </a:r>
          </a:p>
          <a:p>
            <a:pPr lvl="1"/>
            <a:r>
              <a:rPr lang="en-US" dirty="0" smtClean="0"/>
              <a:t>This seems like an extremely broad question and I am not sure it has anything to do with the “principle of financial decisions.”  I am not aware exactly what you mean by this principle.  But perhaps I have misunderstood you.</a:t>
            </a:r>
            <a:endParaRPr lang="en-US" dirty="0"/>
          </a:p>
          <a:p>
            <a:r>
              <a:rPr lang="en-US" dirty="0"/>
              <a:t>How does the financial industry work</a:t>
            </a:r>
            <a:r>
              <a:rPr lang="en-US" dirty="0" smtClean="0"/>
              <a:t>?</a:t>
            </a:r>
          </a:p>
          <a:p>
            <a:pPr lvl="1"/>
            <a:r>
              <a:rPr lang="en-US" dirty="0" smtClean="0"/>
              <a:t>Whoops!  Wrong class!  Unless you’re talking about the application of the Dupont formula to financial firms.  In that case, the Dupont analysis would apply similarly; we can talk about branding and creating value in the provision of financial services, just as we can create value in the selling of shoes (for example).</a:t>
            </a:r>
            <a:endParaRPr lang="en-US" dirty="0"/>
          </a:p>
          <a:p>
            <a:r>
              <a:rPr lang="en-US" dirty="0"/>
              <a:t>What is expected next class</a:t>
            </a:r>
            <a:r>
              <a:rPr lang="en-US" dirty="0" smtClean="0"/>
              <a:t>?</a:t>
            </a:r>
          </a:p>
          <a:p>
            <a:pPr lvl="1"/>
            <a:r>
              <a:rPr lang="en-US" dirty="0" smtClean="0"/>
              <a:t>This is the sort of question that’s better asked directly in class.  I didn’t catch it until I started looking at your questionnaire on Monday!  Hopefully you have talked to the other people in your class and you have figured out the answer!</a:t>
            </a:r>
            <a:endParaRPr lang="en-US" dirty="0"/>
          </a:p>
        </p:txBody>
      </p:sp>
    </p:spTree>
    <p:extLst>
      <p:ext uri="{BB962C8B-B14F-4D97-AF65-F5344CB8AC3E}">
        <p14:creationId xmlns:p14="http://schemas.microsoft.com/office/powerpoint/2010/main" val="4508861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from Sept. </a:t>
            </a:r>
            <a:r>
              <a:rPr lang="en-US" smtClean="0"/>
              <a:t>17</a:t>
            </a:r>
            <a:endParaRPr lang="en-US" dirty="0"/>
          </a:p>
        </p:txBody>
      </p:sp>
      <p:sp>
        <p:nvSpPr>
          <p:cNvPr id="3" name="Content Placeholder 2"/>
          <p:cNvSpPr>
            <a:spLocks noGrp="1"/>
          </p:cNvSpPr>
          <p:nvPr>
            <p:ph idx="1"/>
          </p:nvPr>
        </p:nvSpPr>
        <p:spPr/>
        <p:txBody>
          <a:bodyPr/>
          <a:lstStyle/>
          <a:p>
            <a:r>
              <a:rPr lang="en-US" dirty="0" smtClean="0"/>
              <a:t>Can you have the break in the middle of class?</a:t>
            </a:r>
          </a:p>
          <a:p>
            <a:pPr lvl="1"/>
            <a:r>
              <a:rPr lang="en-US" dirty="0" smtClean="0"/>
              <a:t>I will try to do that.</a:t>
            </a:r>
          </a:p>
          <a:p>
            <a:r>
              <a:rPr lang="en-US" dirty="0" smtClean="0"/>
              <a:t>Please give specific examples when explaining things.</a:t>
            </a:r>
          </a:p>
          <a:p>
            <a:pPr lvl="1"/>
            <a:r>
              <a:rPr lang="en-US" dirty="0" smtClean="0"/>
              <a:t>Again, I try to do that.  Two exceptions – one, when I present concepts first and then develop examples; and two, when I forget to do that.  The solution in both cases is to ask me in class to provide concrete examples.  If I don’t give examples, it’s not because I don’t want to.  </a:t>
            </a:r>
            <a:r>
              <a:rPr lang="en-US" dirty="0" smtClean="0">
                <a:sym typeface="Wingdings" panose="05000000000000000000" pitchFamily="2" charset="2"/>
              </a:rPr>
              <a:t></a:t>
            </a:r>
            <a:endParaRPr lang="en-US" dirty="0"/>
          </a:p>
          <a:p>
            <a:r>
              <a:rPr lang="en-US" dirty="0" smtClean="0"/>
              <a:t>Can you speak more loudly?</a:t>
            </a:r>
          </a:p>
          <a:p>
            <a:pPr lvl="1"/>
            <a:r>
              <a:rPr lang="en-US" dirty="0" smtClean="0"/>
              <a:t>I will try.  Usually I speak loudly, but there could be exceptions.</a:t>
            </a:r>
            <a:endParaRPr lang="en-US" dirty="0"/>
          </a:p>
        </p:txBody>
      </p:sp>
    </p:spTree>
    <p:extLst>
      <p:ext uri="{BB962C8B-B14F-4D97-AF65-F5344CB8AC3E}">
        <p14:creationId xmlns:p14="http://schemas.microsoft.com/office/powerpoint/2010/main" val="3938609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a:t>
            </a:r>
            <a:r>
              <a:rPr lang="en-US" dirty="0" smtClean="0"/>
              <a:t>Nov. 5</a:t>
            </a:r>
            <a:endParaRPr lang="en-US" dirty="0"/>
          </a:p>
        </p:txBody>
      </p:sp>
      <p:sp>
        <p:nvSpPr>
          <p:cNvPr id="3" name="Content Placeholder 2"/>
          <p:cNvSpPr>
            <a:spLocks noGrp="1"/>
          </p:cNvSpPr>
          <p:nvPr>
            <p:ph idx="1"/>
          </p:nvPr>
        </p:nvSpPr>
        <p:spPr>
          <a:xfrm>
            <a:off x="677334" y="1587500"/>
            <a:ext cx="8596668" cy="4775199"/>
          </a:xfrm>
        </p:spPr>
        <p:txBody>
          <a:bodyPr>
            <a:normAutofit lnSpcReduction="10000"/>
          </a:bodyPr>
          <a:lstStyle/>
          <a:p>
            <a:r>
              <a:rPr lang="en-US" dirty="0" smtClean="0"/>
              <a:t>The optimal capital structure is that with the lowest WACC, but you told us that higher debt could increase the value of a firm.  So what’s the best proportion of debt to total assets?</a:t>
            </a:r>
          </a:p>
          <a:p>
            <a:pPr lvl="1"/>
            <a:r>
              <a:rPr lang="en-US" dirty="0" smtClean="0"/>
              <a:t>The statement that the best capital structure is the one with the lowest WACC is still true.  If there are advantages to debt (or equity) that will be reflected in the expected cost of debt (or equity).  When we compute weighted-average-cost-of-capital, we need to use – not the promised return on debt, or the dividend rate – but the expected cost of debt and the expected cost of equity (where expected is the same as average).</a:t>
            </a:r>
          </a:p>
          <a:p>
            <a:r>
              <a:rPr lang="en-US" dirty="0" smtClean="0"/>
              <a:t>On slide 10, it says: “the greater a firm’s leverage, the greater its incentive to produce at a higher level of output.”  This goes contrary to our earlier conclusion that firms with higher leverage would reduce product quality to get more short-term profit.</a:t>
            </a:r>
          </a:p>
          <a:p>
            <a:pPr lvl="1"/>
            <a:r>
              <a:rPr lang="en-US" dirty="0" smtClean="0"/>
              <a:t>First of all, you can have several things occurring simultaneously.  Here we are not talking about the net effect, just the separate effect of different factors.  In the case of your issue, though, reducing product </a:t>
            </a:r>
            <a:r>
              <a:rPr lang="en-US" i="1" dirty="0" smtClean="0"/>
              <a:t>quality</a:t>
            </a:r>
            <a:r>
              <a:rPr lang="en-US" dirty="0" smtClean="0"/>
              <a:t> says nothing about product </a:t>
            </a:r>
            <a:r>
              <a:rPr lang="en-US" i="1" dirty="0" smtClean="0"/>
              <a:t>quantity</a:t>
            </a:r>
            <a:r>
              <a:rPr lang="en-US" dirty="0" smtClean="0"/>
              <a:t> any way..</a:t>
            </a:r>
            <a:endParaRPr lang="en-US" dirty="0"/>
          </a:p>
        </p:txBody>
      </p:sp>
    </p:spTree>
    <p:extLst>
      <p:ext uri="{BB962C8B-B14F-4D97-AF65-F5344CB8AC3E}">
        <p14:creationId xmlns:p14="http://schemas.microsoft.com/office/powerpoint/2010/main" val="92421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a:t>
            </a:r>
            <a:r>
              <a:rPr lang="en-US" dirty="0" smtClean="0"/>
              <a:t>Nov. 5</a:t>
            </a:r>
            <a:endParaRPr lang="en-US" dirty="0"/>
          </a:p>
        </p:txBody>
      </p:sp>
      <p:sp>
        <p:nvSpPr>
          <p:cNvPr id="3" name="Content Placeholder 2"/>
          <p:cNvSpPr>
            <a:spLocks noGrp="1"/>
          </p:cNvSpPr>
          <p:nvPr>
            <p:ph idx="1"/>
          </p:nvPr>
        </p:nvSpPr>
        <p:spPr>
          <a:xfrm>
            <a:off x="677334" y="1587500"/>
            <a:ext cx="8596668" cy="4775199"/>
          </a:xfrm>
        </p:spPr>
        <p:txBody>
          <a:bodyPr>
            <a:normAutofit/>
          </a:bodyPr>
          <a:lstStyle/>
          <a:p>
            <a:r>
              <a:rPr lang="en-US" dirty="0" smtClean="0"/>
              <a:t>What’s the difference between game theory and Nash equilibrium?</a:t>
            </a:r>
          </a:p>
          <a:p>
            <a:pPr lvl="1"/>
            <a:r>
              <a:rPr lang="en-US" dirty="0" smtClean="0"/>
              <a:t>Game theory is a branch of science, where you examine what happens when there are several agents and the agents react to each other’s actions.  In order to come to any conclusions regarding the likely outcome of such strategic behavior, you have to make assumptions.  In this case, we </a:t>
            </a:r>
            <a:r>
              <a:rPr lang="en-US" dirty="0"/>
              <a:t>assume that each player </a:t>
            </a:r>
            <a:r>
              <a:rPr lang="en-US" dirty="0" smtClean="0"/>
              <a:t>knows </a:t>
            </a:r>
            <a:r>
              <a:rPr lang="en-US" dirty="0"/>
              <a:t>the </a:t>
            </a:r>
            <a:r>
              <a:rPr lang="en-US" dirty="0">
                <a:hlinkClick r:id="rId2" tooltip="Equilibrium strategy (page does not exist)"/>
              </a:rPr>
              <a:t>equilibrium strategies</a:t>
            </a:r>
            <a:r>
              <a:rPr lang="en-US" dirty="0"/>
              <a:t> of the other </a:t>
            </a:r>
            <a:r>
              <a:rPr lang="en-US" dirty="0" smtClean="0"/>
              <a:t>players; a Nash equilibrium refers to the outcome </a:t>
            </a:r>
            <a:r>
              <a:rPr lang="en-US" dirty="0"/>
              <a:t>of a game </a:t>
            </a:r>
            <a:r>
              <a:rPr lang="en-US" dirty="0" smtClean="0"/>
              <a:t>where </a:t>
            </a:r>
            <a:r>
              <a:rPr lang="en-US" dirty="0"/>
              <a:t>no player has an incentive to </a:t>
            </a:r>
            <a:r>
              <a:rPr lang="en-US" dirty="0" smtClean="0"/>
              <a:t>unilaterally deviate </a:t>
            </a:r>
            <a:r>
              <a:rPr lang="en-US" dirty="0"/>
              <a:t>from his or her chosen </a:t>
            </a:r>
            <a:r>
              <a:rPr lang="en-US" dirty="0" smtClean="0"/>
              <a:t>strategy.  </a:t>
            </a:r>
          </a:p>
          <a:p>
            <a:r>
              <a:rPr lang="en-US" dirty="0" smtClean="0"/>
              <a:t>How can firms maintain a competitive advantage in the long run?  And keep barriers to entry in the long run?</a:t>
            </a:r>
          </a:p>
          <a:p>
            <a:pPr lvl="1"/>
            <a:r>
              <a:rPr lang="en-US" dirty="0" smtClean="0"/>
              <a:t>Not easy!  A firm has to be constantly better and constantly trying to improve, assuming that it cannot collude or act illegally.  This is why capitalism is often said to lead to the best outcomes.  But, of course, capitalism doesn’t mean no collusion, or illegality </a:t>
            </a:r>
            <a:r>
              <a:rPr lang="en-US" smtClean="0"/>
              <a:t>or inequality…</a:t>
            </a:r>
            <a:endParaRPr lang="en-US" dirty="0"/>
          </a:p>
        </p:txBody>
      </p:sp>
    </p:spTree>
    <p:extLst>
      <p:ext uri="{BB962C8B-B14F-4D97-AF65-F5344CB8AC3E}">
        <p14:creationId xmlns:p14="http://schemas.microsoft.com/office/powerpoint/2010/main" val="237999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a:t>
            </a:r>
            <a:r>
              <a:rPr lang="en-US" dirty="0" smtClean="0"/>
              <a:t>22</a:t>
            </a:r>
            <a:endParaRPr lang="en-US" dirty="0"/>
          </a:p>
        </p:txBody>
      </p:sp>
      <p:sp>
        <p:nvSpPr>
          <p:cNvPr id="3" name="Content Placeholder 2"/>
          <p:cNvSpPr>
            <a:spLocks noGrp="1"/>
          </p:cNvSpPr>
          <p:nvPr>
            <p:ph idx="1"/>
          </p:nvPr>
        </p:nvSpPr>
        <p:spPr>
          <a:xfrm>
            <a:off x="677334" y="1587500"/>
            <a:ext cx="8596668" cy="4775199"/>
          </a:xfrm>
        </p:spPr>
        <p:txBody>
          <a:bodyPr>
            <a:normAutofit/>
          </a:bodyPr>
          <a:lstStyle/>
          <a:p>
            <a:r>
              <a:rPr lang="en-US" dirty="0" smtClean="0"/>
              <a:t>Why is a leveraged firm less likely to liquidate?</a:t>
            </a:r>
          </a:p>
          <a:p>
            <a:pPr lvl="1"/>
            <a:r>
              <a:rPr lang="en-US" dirty="0" smtClean="0"/>
              <a:t>Equity holders of a levered firm are like holders of a call option; just as holders of a call option can buy the underlying stock for the fixed exercise price, independent of the value of the stock, similarly, </a:t>
            </a:r>
            <a:r>
              <a:rPr lang="en-US" dirty="0" err="1" smtClean="0"/>
              <a:t>equityholders</a:t>
            </a:r>
            <a:r>
              <a:rPr lang="en-US" dirty="0" smtClean="0"/>
              <a:t> can get rights to the cashflows of the entire firm simply by paying off the face value of the debt.  Hence equity is like a call option written on the assets of the firm with the face value of debt as the strike price.  |</a:t>
            </a:r>
            <a:br>
              <a:rPr lang="en-US" dirty="0" smtClean="0"/>
            </a:br>
            <a:r>
              <a:rPr lang="en-US" dirty="0" smtClean="0"/>
              <a:t>And just as the value of a call option is increasing in the uncertainty of the underlying stock price, similarly, the value of the levered equity is increasing in the volatility of the rate of return on the assets of the firm.  When volatility increases, the downside potential increases, but since equity holders can simply walk away from the firm due to limited liability; hence it’s only the upside potential that matters.</a:t>
            </a:r>
          </a:p>
          <a:p>
            <a:r>
              <a:rPr lang="en-US" dirty="0" smtClean="0"/>
              <a:t>I still don’t understand why leveraged firms are less risky to liquidate.</a:t>
            </a:r>
          </a:p>
          <a:p>
            <a:pPr lvl="1"/>
            <a:r>
              <a:rPr lang="en-US" dirty="0" smtClean="0"/>
              <a:t>Leveraged firms are less likely to liquidate, all other things being the same; not less risky.</a:t>
            </a:r>
            <a:endParaRPr lang="en-US" dirty="0" smtClean="0"/>
          </a:p>
        </p:txBody>
      </p:sp>
    </p:spTree>
    <p:extLst>
      <p:ext uri="{BB962C8B-B14F-4D97-AF65-F5344CB8AC3E}">
        <p14:creationId xmlns:p14="http://schemas.microsoft.com/office/powerpoint/2010/main" val="312208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a:t>
            </a:r>
            <a:r>
              <a:rPr lang="en-US" dirty="0" smtClean="0"/>
              <a:t>22</a:t>
            </a:r>
            <a:endParaRPr lang="en-US" dirty="0"/>
          </a:p>
        </p:txBody>
      </p:sp>
      <p:sp>
        <p:nvSpPr>
          <p:cNvPr id="3" name="Content Placeholder 2"/>
          <p:cNvSpPr>
            <a:spLocks noGrp="1"/>
          </p:cNvSpPr>
          <p:nvPr>
            <p:ph idx="1"/>
          </p:nvPr>
        </p:nvSpPr>
        <p:spPr>
          <a:xfrm>
            <a:off x="677334" y="1587500"/>
            <a:ext cx="8596668" cy="4775199"/>
          </a:xfrm>
        </p:spPr>
        <p:txBody>
          <a:bodyPr>
            <a:normAutofit/>
          </a:bodyPr>
          <a:lstStyle/>
          <a:p>
            <a:r>
              <a:rPr lang="en-US" dirty="0" smtClean="0"/>
              <a:t>A firm with less debt may be willing to maintain high employment, but it still may not be able to hire more people.  Maybe the HR strategy has more to do with company style; for example, if its’ a government company , it wont’ lay off employees, right?</a:t>
            </a:r>
          </a:p>
          <a:p>
            <a:pPr lvl="1"/>
            <a:r>
              <a:rPr lang="en-US" dirty="0" smtClean="0"/>
              <a:t>Of course, HR strategy depends on many things, including company style and culture; here we are focusing on leverage and HR policy.</a:t>
            </a:r>
          </a:p>
          <a:p>
            <a:r>
              <a:rPr lang="en-US" dirty="0" smtClean="0"/>
              <a:t>We still haven’t seen the effect of leverage on advertising. </a:t>
            </a:r>
          </a:p>
          <a:p>
            <a:pPr lvl="1"/>
            <a:r>
              <a:rPr lang="en-US" dirty="0"/>
              <a:t>Go to </a:t>
            </a:r>
            <a:r>
              <a:rPr lang="en-US" dirty="0">
                <a:hlinkClick r:id="rId2"/>
              </a:rPr>
              <a:t>http://</a:t>
            </a:r>
            <a:r>
              <a:rPr lang="en-US" dirty="0" smtClean="0">
                <a:hlinkClick r:id="rId2"/>
              </a:rPr>
              <a:t>webpage.pace.edu/pviswanath/class/mba673/notes/capstruc_competitiveness.html#adv</a:t>
            </a:r>
            <a:r>
              <a:rPr lang="en-US" dirty="0" smtClean="0"/>
              <a:t> for a note on leverage and advertising.</a:t>
            </a:r>
          </a:p>
          <a:p>
            <a:r>
              <a:rPr lang="en-US" dirty="0" smtClean="0"/>
              <a:t>If we can have more real world examples to prove the knowledge we learn, it will be more interesting.  </a:t>
            </a:r>
          </a:p>
          <a:p>
            <a:pPr lvl="1"/>
            <a:r>
              <a:rPr lang="en-US" dirty="0" smtClean="0"/>
              <a:t>I will try; however, I do give you citations of papers that have looked at data from firms to validate their hypotheses.</a:t>
            </a:r>
            <a:endParaRPr lang="en-US" dirty="0" smtClean="0"/>
          </a:p>
        </p:txBody>
      </p:sp>
    </p:spTree>
    <p:extLst>
      <p:ext uri="{BB962C8B-B14F-4D97-AF65-F5344CB8AC3E}">
        <p14:creationId xmlns:p14="http://schemas.microsoft.com/office/powerpoint/2010/main" val="88685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15</a:t>
            </a:r>
            <a:endParaRPr lang="en-US" dirty="0"/>
          </a:p>
        </p:txBody>
      </p:sp>
      <p:sp>
        <p:nvSpPr>
          <p:cNvPr id="3" name="Content Placeholder 2"/>
          <p:cNvSpPr>
            <a:spLocks noGrp="1"/>
          </p:cNvSpPr>
          <p:nvPr>
            <p:ph idx="1"/>
          </p:nvPr>
        </p:nvSpPr>
        <p:spPr>
          <a:xfrm>
            <a:off x="677334" y="1587500"/>
            <a:ext cx="8596668" cy="4775199"/>
          </a:xfrm>
        </p:spPr>
        <p:txBody>
          <a:bodyPr>
            <a:normAutofit fontScale="92500" lnSpcReduction="20000"/>
          </a:bodyPr>
          <a:lstStyle/>
          <a:p>
            <a:r>
              <a:rPr lang="en-US" dirty="0" smtClean="0"/>
              <a:t>We know that the covenants are there to prevent </a:t>
            </a:r>
            <a:r>
              <a:rPr lang="en-US" dirty="0" err="1" smtClean="0"/>
              <a:t>debtholders</a:t>
            </a:r>
            <a:r>
              <a:rPr lang="en-US" dirty="0" smtClean="0"/>
              <a:t>’ rights.  Are there any cases where covenants don’t work for </a:t>
            </a:r>
            <a:r>
              <a:rPr lang="en-US" dirty="0" err="1" smtClean="0"/>
              <a:t>debtbholders</a:t>
            </a:r>
            <a:r>
              <a:rPr lang="en-US" dirty="0" smtClean="0"/>
              <a:t>?</a:t>
            </a:r>
          </a:p>
          <a:p>
            <a:pPr lvl="1"/>
            <a:r>
              <a:rPr lang="en-US" dirty="0" err="1" smtClean="0"/>
              <a:t>Debtholders</a:t>
            </a:r>
            <a:r>
              <a:rPr lang="en-US" dirty="0" smtClean="0"/>
              <a:t> can put in whatever covenants they want, as long as the firm agrees to those covenants.  Of course, if there are a lot of covenants, the firm might demand a lower interest rate.  However, if the </a:t>
            </a:r>
            <a:r>
              <a:rPr lang="en-US" dirty="0" err="1" smtClean="0"/>
              <a:t>debtholders</a:t>
            </a:r>
            <a:r>
              <a:rPr lang="en-US" dirty="0" smtClean="0"/>
              <a:t> ask for a certain covenant, presumably that’s good from them.  </a:t>
            </a:r>
            <a:r>
              <a:rPr lang="en-US" dirty="0" err="1" smtClean="0"/>
              <a:t>Debtholders</a:t>
            </a:r>
            <a:r>
              <a:rPr lang="en-US" dirty="0" smtClean="0"/>
              <a:t> could make a mistake, of course.  They might think ex ante that a covenant preventing the issue of debt with equal seniority is good and then realize that it keeps the firm from making new investments.</a:t>
            </a:r>
          </a:p>
          <a:p>
            <a:r>
              <a:rPr lang="en-US" dirty="0" smtClean="0"/>
              <a:t>How do firms determine what is the right amount of debt to keep in order to finance future projects?</a:t>
            </a:r>
          </a:p>
          <a:p>
            <a:pPr lvl="1"/>
            <a:r>
              <a:rPr lang="en-US" dirty="0" smtClean="0"/>
              <a:t>Firms need to make forecasts of future </a:t>
            </a:r>
            <a:r>
              <a:rPr lang="en-US" dirty="0" err="1" smtClean="0"/>
              <a:t>capex</a:t>
            </a:r>
            <a:r>
              <a:rPr lang="en-US" dirty="0" smtClean="0"/>
              <a:t> needs and the state of the market at that future time.  This needs to be considered in the context of lost investment opportunities today, since the money is being kept idle or, at the most, invested in short-term assets.</a:t>
            </a:r>
          </a:p>
          <a:p>
            <a:r>
              <a:rPr lang="en-US" dirty="0" smtClean="0"/>
              <a:t>In the myopia problem or the debt-overhang problem, when the firm issues new junior debt, the lender asks for higher interest rates.  Is this true in the real world?</a:t>
            </a:r>
          </a:p>
          <a:p>
            <a:pPr lvl="1"/>
            <a:r>
              <a:rPr lang="en-US" dirty="0" smtClean="0"/>
              <a:t>Yes, junior debt is paid after other senior claimants are paid.  Hence there are more states of the world where junior debt will be paid in full or in part.  As a result, junior </a:t>
            </a:r>
            <a:r>
              <a:rPr lang="en-US" dirty="0" err="1" smtClean="0"/>
              <a:t>debtdholders</a:t>
            </a:r>
            <a:r>
              <a:rPr lang="en-US" dirty="0" smtClean="0"/>
              <a:t> ask for a higher interest rate so that in good states they will get enough to compensate them for losses in bad states.</a:t>
            </a:r>
          </a:p>
        </p:txBody>
      </p:sp>
    </p:spTree>
    <p:extLst>
      <p:ext uri="{BB962C8B-B14F-4D97-AF65-F5344CB8AC3E}">
        <p14:creationId xmlns:p14="http://schemas.microsoft.com/office/powerpoint/2010/main" val="6815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Oct. 15</a:t>
            </a:r>
            <a:endParaRPr lang="en-US" dirty="0"/>
          </a:p>
        </p:txBody>
      </p:sp>
      <p:sp>
        <p:nvSpPr>
          <p:cNvPr id="3" name="Content Placeholder 2"/>
          <p:cNvSpPr>
            <a:spLocks noGrp="1"/>
          </p:cNvSpPr>
          <p:nvPr>
            <p:ph idx="1"/>
          </p:nvPr>
        </p:nvSpPr>
        <p:spPr>
          <a:xfrm>
            <a:off x="677334" y="1460501"/>
            <a:ext cx="8596668" cy="4580862"/>
          </a:xfrm>
        </p:spPr>
        <p:txBody>
          <a:bodyPr>
            <a:normAutofit lnSpcReduction="10000"/>
          </a:bodyPr>
          <a:lstStyle/>
          <a:p>
            <a:r>
              <a:rPr lang="en-US" dirty="0" smtClean="0"/>
              <a:t>How could a firm solve the credit rationing problem?  We saw how it might resolve the debt overhang problem, but what about the credit rationing problem?</a:t>
            </a:r>
          </a:p>
          <a:p>
            <a:pPr lvl="1"/>
            <a:r>
              <a:rPr lang="en-US" dirty="0" smtClean="0"/>
              <a:t>If there is some way that the firm could credibly commit to choosing the less risky projects, then the credit rationing problem could be avoided.  However, this could be expensive in terms of auditor monitoring or providing informational access potentially to competitors.</a:t>
            </a:r>
          </a:p>
          <a:p>
            <a:r>
              <a:rPr lang="en-US" dirty="0" smtClean="0"/>
              <a:t>When interest rates rise, are firms more willing to take risky investments?</a:t>
            </a:r>
          </a:p>
          <a:p>
            <a:pPr lvl="1"/>
            <a:r>
              <a:rPr lang="en-US" dirty="0" smtClean="0"/>
              <a:t>Firms may not want to dispossess bondholders in order to destroy their reputation in the bond market.  For example, Argentina is having much more difficulty attracting bondholders after its bond default.  But, yes, the attractiveness of bondholder dispossession goes up when interest rates go up.  Intuitively, if you have to pay somebody a high price for the use of his money, you would want to make sure you have a good chance at really high asset returns to make up for the high cost of the money.  And, since you won’t get anything in bad states, you want to make up for it in good states.  But generally, if you want very good asset returns in good states, you will also have to take very low returns in bad states, i.e. very volatile returns.</a:t>
            </a:r>
            <a:endParaRPr lang="en-US" dirty="0"/>
          </a:p>
        </p:txBody>
      </p:sp>
    </p:spTree>
    <p:extLst>
      <p:ext uri="{BB962C8B-B14F-4D97-AF65-F5344CB8AC3E}">
        <p14:creationId xmlns:p14="http://schemas.microsoft.com/office/powerpoint/2010/main" val="36931523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1635</TotalTime>
  <Words>6113</Words>
  <Application>Microsoft Office PowerPoint</Application>
  <PresentationFormat>Widescreen</PresentationFormat>
  <Paragraphs>206</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Trebuchet MS</vt:lpstr>
      <vt:lpstr>Wingdings</vt:lpstr>
      <vt:lpstr>Wingdings 3</vt:lpstr>
      <vt:lpstr>Facet</vt:lpstr>
      <vt:lpstr>Questions, Comments</vt:lpstr>
      <vt:lpstr>Questions from Nov. 5</vt:lpstr>
      <vt:lpstr>Questions from Nov. 5</vt:lpstr>
      <vt:lpstr>Questions from Nov. 5</vt:lpstr>
      <vt:lpstr>Questions from Nov. 5</vt:lpstr>
      <vt:lpstr>Questions from Oct. 22</vt:lpstr>
      <vt:lpstr>Questions from Oct. 22</vt:lpstr>
      <vt:lpstr>Questions from Oct. 15</vt:lpstr>
      <vt:lpstr>Questions from Oct. 15</vt:lpstr>
      <vt:lpstr>Questions from Oct. 15</vt:lpstr>
      <vt:lpstr>Questions from Oct. 15</vt:lpstr>
      <vt:lpstr>Questions from Oct. 8</vt:lpstr>
      <vt:lpstr>Questions from October 8</vt:lpstr>
      <vt:lpstr>Questions from Oct. 8</vt:lpstr>
      <vt:lpstr>Questions from Oct. 8</vt:lpstr>
      <vt:lpstr>Comments from October 8</vt:lpstr>
      <vt:lpstr>Questions from Oct. 1</vt:lpstr>
      <vt:lpstr>Questions from Oct. 1</vt:lpstr>
      <vt:lpstr>Questions from Oct. 1</vt:lpstr>
      <vt:lpstr>Questions from Oct. 1</vt:lpstr>
      <vt:lpstr>Questions from Oct. 1</vt:lpstr>
      <vt:lpstr>Comments from October 1</vt:lpstr>
      <vt:lpstr>Questions from Sept. 24</vt:lpstr>
      <vt:lpstr>Questions from Sept. 24</vt:lpstr>
      <vt:lpstr>Questions from Sept. 24</vt:lpstr>
      <vt:lpstr>Suggestions from Sept. 24</vt:lpstr>
      <vt:lpstr>Questions from Sept. 17 </vt:lpstr>
      <vt:lpstr>Questions from Sept. 17</vt:lpstr>
      <vt:lpstr>Questions from Sept. 17</vt:lpstr>
      <vt:lpstr>Questions from Sept. 17</vt:lpstr>
      <vt:lpstr>Questions from Sept. 17</vt:lpstr>
      <vt:lpstr>Questions from Sept. 17</vt:lpstr>
      <vt:lpstr>Suggestions from Sept. 17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Comments</dc:title>
  <dc:creator>Viswanath, Prof. Plachikkat</dc:creator>
  <cp:lastModifiedBy>Viswanath, Prof. Plachikkat</cp:lastModifiedBy>
  <cp:revision>69</cp:revision>
  <dcterms:created xsi:type="dcterms:W3CDTF">2013-09-23T22:42:39Z</dcterms:created>
  <dcterms:modified xsi:type="dcterms:W3CDTF">2013-11-05T23:39:37Z</dcterms:modified>
</cp:coreProperties>
</file>