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1"/>
  </p:sldMasterIdLst>
  <p:notesMasterIdLst>
    <p:notesMasterId r:id="rId27"/>
  </p:notesMasterIdLst>
  <p:handoutMasterIdLst>
    <p:handoutMasterId r:id="rId28"/>
  </p:handoutMasterIdLst>
  <p:sldIdLst>
    <p:sldId id="256" r:id="rId2"/>
    <p:sldId id="282" r:id="rId3"/>
    <p:sldId id="278" r:id="rId4"/>
    <p:sldId id="258" r:id="rId5"/>
    <p:sldId id="277" r:id="rId6"/>
    <p:sldId id="276" r:id="rId7"/>
    <p:sldId id="272" r:id="rId8"/>
    <p:sldId id="273" r:id="rId9"/>
    <p:sldId id="274" r:id="rId10"/>
    <p:sldId id="259" r:id="rId11"/>
    <p:sldId id="260" r:id="rId12"/>
    <p:sldId id="261" r:id="rId13"/>
    <p:sldId id="275" r:id="rId14"/>
    <p:sldId id="262" r:id="rId15"/>
    <p:sldId id="263" r:id="rId16"/>
    <p:sldId id="264" r:id="rId17"/>
    <p:sldId id="265" r:id="rId18"/>
    <p:sldId id="267" r:id="rId19"/>
    <p:sldId id="279" r:id="rId20"/>
    <p:sldId id="266" r:id="rId21"/>
    <p:sldId id="280" r:id="rId22"/>
    <p:sldId id="281" r:id="rId23"/>
    <p:sldId id="269" r:id="rId24"/>
    <p:sldId id="270" r:id="rId25"/>
    <p:sldId id="283" r:id="rId26"/>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81" autoAdjust="0"/>
    <p:restoredTop sz="94660"/>
  </p:normalViewPr>
  <p:slideViewPr>
    <p:cSldViewPr>
      <p:cViewPr>
        <p:scale>
          <a:sx n="100" d="100"/>
          <a:sy n="100" d="100"/>
        </p:scale>
        <p:origin x="-168" y="-19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75155426-1823-4682-BF11-CD86C06D1AE8}" type="datetimeFigureOut">
              <a:rPr lang="en-US" smtClean="0"/>
              <a:pPr/>
              <a:t>2/13/2013</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B0C28FA-1B75-4BAC-BF69-C87008115851}" type="slidenum">
              <a:rPr lang="en-US" smtClean="0"/>
              <a:pPr/>
              <a:t>‹#›</a:t>
            </a:fld>
            <a:endParaRPr lang="en-US" dirty="0"/>
          </a:p>
        </p:txBody>
      </p:sp>
    </p:spTree>
    <p:extLst>
      <p:ext uri="{BB962C8B-B14F-4D97-AF65-F5344CB8AC3E}">
        <p14:creationId xmlns:p14="http://schemas.microsoft.com/office/powerpoint/2010/main" val="1109206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2447E72A-D913-4DC2-9E0A-E520CE8FCC86}" type="datetimeFigureOut">
              <a:rPr lang="en-US" smtClean="0"/>
              <a:pPr/>
              <a:t>2/13/2013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50664987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1272017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592710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dirty="0"/>
          </a:p>
        </p:txBody>
      </p:sp>
    </p:spTree>
    <p:extLst>
      <p:ext uri="{BB962C8B-B14F-4D97-AF65-F5344CB8AC3E}">
        <p14:creationId xmlns:p14="http://schemas.microsoft.com/office/powerpoint/2010/main" val="41642679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dirty="0"/>
          </a:p>
        </p:txBody>
      </p:sp>
    </p:spTree>
    <p:extLst>
      <p:ext uri="{BB962C8B-B14F-4D97-AF65-F5344CB8AC3E}">
        <p14:creationId xmlns:p14="http://schemas.microsoft.com/office/powerpoint/2010/main" val="1524142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dirty="0"/>
          </a:p>
        </p:txBody>
      </p:sp>
    </p:spTree>
    <p:extLst>
      <p:ext uri="{BB962C8B-B14F-4D97-AF65-F5344CB8AC3E}">
        <p14:creationId xmlns:p14="http://schemas.microsoft.com/office/powerpoint/2010/main" val="4250912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dirty="0"/>
          </a:p>
        </p:txBody>
      </p:sp>
    </p:spTree>
    <p:extLst>
      <p:ext uri="{BB962C8B-B14F-4D97-AF65-F5344CB8AC3E}">
        <p14:creationId xmlns:p14="http://schemas.microsoft.com/office/powerpoint/2010/main" val="16886088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dirty="0"/>
          </a:p>
        </p:txBody>
      </p:sp>
    </p:spTree>
    <p:extLst>
      <p:ext uri="{BB962C8B-B14F-4D97-AF65-F5344CB8AC3E}">
        <p14:creationId xmlns:p14="http://schemas.microsoft.com/office/powerpoint/2010/main" val="36562385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dirty="0"/>
          </a:p>
        </p:txBody>
      </p:sp>
    </p:spTree>
    <p:extLst>
      <p:ext uri="{BB962C8B-B14F-4D97-AF65-F5344CB8AC3E}">
        <p14:creationId xmlns:p14="http://schemas.microsoft.com/office/powerpoint/2010/main" val="2815458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dirty="0"/>
          </a:p>
        </p:txBody>
      </p:sp>
    </p:spTree>
    <p:extLst>
      <p:ext uri="{BB962C8B-B14F-4D97-AF65-F5344CB8AC3E}">
        <p14:creationId xmlns:p14="http://schemas.microsoft.com/office/powerpoint/2010/main" val="4171263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dirty="0"/>
          </a:p>
        </p:txBody>
      </p:sp>
    </p:spTree>
    <p:extLst>
      <p:ext uri="{BB962C8B-B14F-4D97-AF65-F5344CB8AC3E}">
        <p14:creationId xmlns:p14="http://schemas.microsoft.com/office/powerpoint/2010/main" val="815293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dirty="0"/>
          </a:p>
        </p:txBody>
      </p:sp>
    </p:spTree>
    <p:extLst>
      <p:ext uri="{BB962C8B-B14F-4D97-AF65-F5344CB8AC3E}">
        <p14:creationId xmlns:p14="http://schemas.microsoft.com/office/powerpoint/2010/main" val="19398279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dirty="0"/>
          </a:p>
        </p:txBody>
      </p:sp>
    </p:spTree>
    <p:extLst>
      <p:ext uri="{BB962C8B-B14F-4D97-AF65-F5344CB8AC3E}">
        <p14:creationId xmlns:p14="http://schemas.microsoft.com/office/powerpoint/2010/main" val="8308480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21</a:t>
            </a:fld>
            <a:endParaRPr lang="en-US" dirty="0"/>
          </a:p>
        </p:txBody>
      </p:sp>
    </p:spTree>
    <p:extLst>
      <p:ext uri="{BB962C8B-B14F-4D97-AF65-F5344CB8AC3E}">
        <p14:creationId xmlns:p14="http://schemas.microsoft.com/office/powerpoint/2010/main" val="10836960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dirty="0"/>
          </a:p>
        </p:txBody>
      </p:sp>
    </p:spTree>
    <p:extLst>
      <p:ext uri="{BB962C8B-B14F-4D97-AF65-F5344CB8AC3E}">
        <p14:creationId xmlns:p14="http://schemas.microsoft.com/office/powerpoint/2010/main" val="19888941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23</a:t>
            </a:fld>
            <a:endParaRPr lang="en-US" dirty="0"/>
          </a:p>
        </p:txBody>
      </p:sp>
    </p:spTree>
    <p:extLst>
      <p:ext uri="{BB962C8B-B14F-4D97-AF65-F5344CB8AC3E}">
        <p14:creationId xmlns:p14="http://schemas.microsoft.com/office/powerpoint/2010/main" val="21092313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24</a:t>
            </a:fld>
            <a:endParaRPr lang="en-US" dirty="0"/>
          </a:p>
        </p:txBody>
      </p:sp>
    </p:spTree>
    <p:extLst>
      <p:ext uri="{BB962C8B-B14F-4D97-AF65-F5344CB8AC3E}">
        <p14:creationId xmlns:p14="http://schemas.microsoft.com/office/powerpoint/2010/main" val="11983045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25</a:t>
            </a:fld>
            <a:endParaRPr lang="en-US" dirty="0"/>
          </a:p>
        </p:txBody>
      </p:sp>
    </p:spTree>
    <p:extLst>
      <p:ext uri="{BB962C8B-B14F-4D97-AF65-F5344CB8AC3E}">
        <p14:creationId xmlns:p14="http://schemas.microsoft.com/office/powerpoint/2010/main" val="1019228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1960108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816517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also</a:t>
            </a:r>
            <a:r>
              <a:rPr lang="en-US" baseline="0" dirty="0" smtClean="0"/>
              <a:t> “Portfolios of the Poor,” p. 181-2</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2675606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539918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500452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611175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2930548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2/13/2013 9:13 PM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2/13/2013 9:13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2/13/2013 9:13 PM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2/13/2013 9:13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2/13/2013 9:13 PM</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2/13/2013 9:13 PM</a:t>
            </a:fld>
            <a:endParaRPr lang="en-US" dirty="0"/>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2/13/2013 9:13 PM</a:t>
            </a:fld>
            <a:endParaRPr lang="en-US" dirty="0"/>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2/13/2013 9:13 PM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2/13/2013 9:13 PM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2/13/2013 9:13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2/13/2013 9:13 PM</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dirty="0" smtClean="0"/>
              <a:t>Click icon to add picture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2/13/2013 9:13 PM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533400" y="4038600"/>
            <a:ext cx="8305800" cy="1828800"/>
          </a:xfrm>
        </p:spPr>
        <p:txBody>
          <a:bodyPr>
            <a:normAutofit/>
          </a:bodyPr>
          <a:lstStyle/>
          <a:p>
            <a:r>
              <a:rPr lang="en-US" dirty="0" smtClean="0"/>
              <a:t>Beyond group lending</a:t>
            </a:r>
            <a:endParaRPr lang="en-US" sz="2400" dirty="0"/>
          </a:p>
        </p:txBody>
      </p:sp>
      <p:sp>
        <p:nvSpPr>
          <p:cNvPr id="3" name="Rectangle 2"/>
          <p:cNvSpPr>
            <a:spLocks noGrp="1"/>
          </p:cNvSpPr>
          <p:nvPr>
            <p:ph type="subTitle" idx="1"/>
          </p:nvPr>
        </p:nvSpPr>
        <p:spPr/>
        <p:txBody>
          <a:bodyPr>
            <a:normAutofit/>
          </a:bodyPr>
          <a:lstStyle/>
          <a:p>
            <a:r>
              <a:rPr lang="en-US" dirty="0" smtClean="0"/>
              <a:t>P.V. Viswanath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economics of non-financing threats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Assume that there are two periods of production and </a:t>
            </a:r>
            <a:r>
              <a:rPr lang="en-US" dirty="0" smtClean="0"/>
              <a:t>that an </a:t>
            </a:r>
            <a:r>
              <a:rPr lang="en-US" dirty="0"/>
              <a:t>investment project requires $1.</a:t>
            </a:r>
          </a:p>
          <a:p>
            <a:r>
              <a:rPr lang="en-US" dirty="0"/>
              <a:t>At the end of each period, the borrower can generate a gross return y &gt; $1, calculated before repayment of the loan with interest, provided that her current project is financed by the bank.</a:t>
            </a:r>
          </a:p>
          <a:p>
            <a:r>
              <a:rPr lang="en-US" dirty="0"/>
              <a:t>At the repayment stage, the borrower may decide to default strategically by not repaying the loan.</a:t>
            </a:r>
          </a:p>
          <a:p>
            <a:r>
              <a:rPr lang="en-US" dirty="0"/>
              <a:t>In order to deter the borrower from doing this, the bank can extend a second period loan contingent upon full repayment of the first-period obligations.  </a:t>
            </a:r>
            <a:endParaRPr lang="en-US" dirty="0" smtClean="0"/>
          </a:p>
          <a:p>
            <a:r>
              <a:rPr lang="en-US" dirty="0" smtClean="0"/>
              <a:t>The </a:t>
            </a:r>
            <a:r>
              <a:rPr lang="en-US" dirty="0"/>
              <a:t>borrower’s penalty for defaulting after the first period is that she will not be able to invest in the second period.</a:t>
            </a:r>
          </a:p>
          <a:p>
            <a:endParaRPr lang="en-US" dirty="0"/>
          </a:p>
        </p:txBody>
      </p:sp>
    </p:spTree>
    <p:extLst>
      <p:ext uri="{BB962C8B-B14F-4D97-AF65-F5344CB8AC3E}">
        <p14:creationId xmlns:p14="http://schemas.microsoft.com/office/powerpoint/2010/main" val="998401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 details</a:t>
            </a:r>
            <a:endParaRPr lang="en-US" dirty="0"/>
          </a:p>
        </p:txBody>
      </p:sp>
      <p:sp>
        <p:nvSpPr>
          <p:cNvPr id="3" name="Content Placeholder 2"/>
          <p:cNvSpPr>
            <a:spLocks noGrp="1"/>
          </p:cNvSpPr>
          <p:nvPr>
            <p:ph sz="quarter" idx="1"/>
          </p:nvPr>
        </p:nvSpPr>
        <p:spPr>
          <a:xfrm>
            <a:off x="533400" y="1600200"/>
            <a:ext cx="8232648" cy="4800600"/>
          </a:xfrm>
        </p:spPr>
        <p:txBody>
          <a:bodyPr>
            <a:normAutofit fontScale="77500" lnSpcReduction="20000"/>
          </a:bodyPr>
          <a:lstStyle/>
          <a:p>
            <a:r>
              <a:rPr lang="en-US" dirty="0"/>
              <a:t>Suppose the borrower defaults on the first period loan.  The expected payoff will be y + </a:t>
            </a:r>
            <a:r>
              <a:rPr lang="en-US" dirty="0" err="1">
                <a:latin typeface="Symbol" pitchFamily="18" charset="2"/>
              </a:rPr>
              <a:t>d</a:t>
            </a:r>
            <a:r>
              <a:rPr lang="en-US" dirty="0" err="1"/>
              <a:t>vy</a:t>
            </a:r>
            <a:r>
              <a:rPr lang="en-US" dirty="0"/>
              <a:t>, where </a:t>
            </a:r>
            <a:r>
              <a:rPr lang="en-US" dirty="0">
                <a:latin typeface="Symbol" pitchFamily="18" charset="2"/>
              </a:rPr>
              <a:t>d</a:t>
            </a:r>
            <a:r>
              <a:rPr lang="en-US" dirty="0" smtClean="0"/>
              <a:t> </a:t>
            </a:r>
            <a:r>
              <a:rPr lang="en-US" dirty="0"/>
              <a:t>is the discount factor, and v is the probability of being refinanced by the bank despite having defaulted.  </a:t>
            </a:r>
            <a:endParaRPr lang="en-US" dirty="0" smtClean="0"/>
          </a:p>
          <a:p>
            <a:r>
              <a:rPr lang="en-US" dirty="0" smtClean="0"/>
              <a:t>The </a:t>
            </a:r>
            <a:r>
              <a:rPr lang="en-US" dirty="0"/>
              <a:t>reason v is not automatically zero is that the borrower may be able to get funding from another bank, which leads to a greater likelihood of default.  This is possible if there are no credit bureaus</a:t>
            </a:r>
            <a:r>
              <a:rPr lang="en-US" dirty="0" smtClean="0"/>
              <a:t>.</a:t>
            </a:r>
          </a:p>
          <a:p>
            <a:r>
              <a:rPr lang="en-US" dirty="0" smtClean="0"/>
              <a:t>Assume further that </a:t>
            </a:r>
            <a:r>
              <a:rPr lang="en-US" dirty="0"/>
              <a:t>the borrower needs the bank to go ahead with the second project even if she pockets the proceeds of the first period realization. </a:t>
            </a:r>
            <a:r>
              <a:rPr lang="en-US" dirty="0" smtClean="0"/>
              <a:t> (This doesn’t make sense because if each project requires an investment of $1, the proceeds from the first investment should be sufficient to fund the second project – but we will see later how progressive lending can resolve this issue.)</a:t>
            </a:r>
          </a:p>
          <a:p>
            <a:r>
              <a:rPr lang="en-US" dirty="0" smtClean="0"/>
              <a:t>If the borrower decides to repay the first period loan, her payoff is y – R + </a:t>
            </a:r>
            <a:r>
              <a:rPr lang="en-US" dirty="0" err="1" smtClean="0">
                <a:latin typeface="Symbol" pitchFamily="18" charset="2"/>
              </a:rPr>
              <a:t>d</a:t>
            </a:r>
            <a:r>
              <a:rPr lang="en-US" dirty="0" err="1" smtClean="0"/>
              <a:t>y</a:t>
            </a:r>
            <a:r>
              <a:rPr lang="en-US" dirty="0" smtClean="0"/>
              <a:t>, where R is the gross interest rate.  For simplicity, assume that in the second period, there will be no repayment. </a:t>
            </a:r>
          </a:p>
          <a:p>
            <a:endParaRPr lang="en-US" dirty="0"/>
          </a:p>
        </p:txBody>
      </p:sp>
    </p:spTree>
    <p:extLst>
      <p:ext uri="{BB962C8B-B14F-4D97-AF65-F5344CB8AC3E}">
        <p14:creationId xmlns:p14="http://schemas.microsoft.com/office/powerpoint/2010/main" val="2291923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borrower’s problem</a:t>
            </a:r>
            <a:endParaRPr lang="en-US" dirty="0"/>
          </a:p>
        </p:txBody>
      </p:sp>
      <p:sp>
        <p:nvSpPr>
          <p:cNvPr id="3" name="Content Placeholder 2"/>
          <p:cNvSpPr>
            <a:spLocks noGrp="1"/>
          </p:cNvSpPr>
          <p:nvPr>
            <p:ph sz="quarter" idx="1"/>
          </p:nvPr>
        </p:nvSpPr>
        <p:spPr>
          <a:xfrm>
            <a:off x="457200" y="1600200"/>
            <a:ext cx="8458200" cy="4953000"/>
          </a:xfrm>
        </p:spPr>
        <p:txBody>
          <a:bodyPr>
            <a:normAutofit fontScale="85000" lnSpcReduction="20000"/>
          </a:bodyPr>
          <a:lstStyle/>
          <a:p>
            <a:r>
              <a:rPr lang="en-US" dirty="0"/>
              <a:t>Of course, in a finite-period game, it makes sense to default in the second period. However, in reality, the borrower might become large enough that it would make sense for the borrower to invoke the legal system.  Alternatively, banks might not provide her with a loan with defaults in her background.  (Of course, this is another way of saying that the game is really an infinite one.)</a:t>
            </a:r>
          </a:p>
          <a:p>
            <a:r>
              <a:rPr lang="en-US" dirty="0" smtClean="0"/>
              <a:t>Clearly</a:t>
            </a:r>
            <a:r>
              <a:rPr lang="en-US" dirty="0"/>
              <a:t>, the borrower will repay in period 1 if y + </a:t>
            </a:r>
            <a:r>
              <a:rPr lang="en-US" dirty="0" err="1">
                <a:latin typeface="Symbol" pitchFamily="18" charset="2"/>
              </a:rPr>
              <a:t>d</a:t>
            </a:r>
            <a:r>
              <a:rPr lang="en-US" dirty="0" err="1"/>
              <a:t>vy</a:t>
            </a:r>
            <a:r>
              <a:rPr lang="en-US" dirty="0"/>
              <a:t> &lt; y – R + </a:t>
            </a:r>
            <a:r>
              <a:rPr lang="en-US" dirty="0">
                <a:latin typeface="Symbol" pitchFamily="18" charset="2"/>
              </a:rPr>
              <a:t>d</a:t>
            </a:r>
            <a:r>
              <a:rPr lang="en-US" dirty="0" smtClean="0"/>
              <a:t>y</a:t>
            </a:r>
            <a:r>
              <a:rPr lang="en-US" dirty="0"/>
              <a:t>.  This requires that R &lt; </a:t>
            </a:r>
            <a:r>
              <a:rPr lang="en-US" dirty="0" err="1">
                <a:latin typeface="Symbol" pitchFamily="18" charset="2"/>
              </a:rPr>
              <a:t>d</a:t>
            </a:r>
            <a:r>
              <a:rPr lang="en-US" dirty="0" err="1" smtClean="0"/>
              <a:t>y</a:t>
            </a:r>
            <a:r>
              <a:rPr lang="en-US" dirty="0" smtClean="0"/>
              <a:t> </a:t>
            </a:r>
            <a:r>
              <a:rPr lang="en-US" dirty="0"/>
              <a:t>(1-v).  Note, here, that R is decreasing in v; i.e. the greater the chance that the borrower will have access to the bank after default, the lower the interest rate that the lender can charge to forestall default.  </a:t>
            </a:r>
            <a:r>
              <a:rPr lang="en-US" dirty="0" smtClean="0"/>
              <a:t>Hence in equilibrium, the bank will want to set v=0, i.e. the incentive compatible condition is </a:t>
            </a:r>
            <a:r>
              <a:rPr lang="en-US" dirty="0"/>
              <a:t>R &lt; </a:t>
            </a:r>
            <a:r>
              <a:rPr lang="en-US" dirty="0" smtClean="0">
                <a:latin typeface="Symbol" pitchFamily="18" charset="2"/>
              </a:rPr>
              <a:t>d</a:t>
            </a:r>
            <a:r>
              <a:rPr lang="en-US" dirty="0" smtClean="0"/>
              <a:t>y. </a:t>
            </a:r>
          </a:p>
        </p:txBody>
      </p:sp>
    </p:spTree>
    <p:extLst>
      <p:ext uri="{BB962C8B-B14F-4D97-AF65-F5344CB8AC3E}">
        <p14:creationId xmlns:p14="http://schemas.microsoft.com/office/powerpoint/2010/main" val="2024450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990600"/>
          </a:xfrm>
        </p:spPr>
        <p:txBody>
          <a:bodyPr>
            <a:normAutofit fontScale="90000"/>
          </a:bodyPr>
          <a:lstStyle/>
          <a:p>
            <a:r>
              <a:rPr lang="en-US" dirty="0" smtClean="0"/>
              <a:t>Costly Collection and Microlending Failures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We have interpreted </a:t>
            </a:r>
            <a:r>
              <a:rPr lang="en-US" dirty="0">
                <a:latin typeface="Symbol" pitchFamily="18" charset="2"/>
              </a:rPr>
              <a:t>d </a:t>
            </a:r>
            <a:r>
              <a:rPr lang="en-US" dirty="0"/>
              <a:t>as the discount factor accounting for the borrower’s time preference.  However, if we simply interpret </a:t>
            </a:r>
            <a:r>
              <a:rPr lang="en-US" dirty="0" err="1">
                <a:latin typeface="Symbol" pitchFamily="18" charset="2"/>
              </a:rPr>
              <a:t>d</a:t>
            </a:r>
            <a:r>
              <a:rPr lang="en-US" dirty="0" err="1"/>
              <a:t>y</a:t>
            </a:r>
            <a:r>
              <a:rPr lang="en-US" dirty="0"/>
              <a:t> as the value at time 1 of the expected time 2 payoff from a second project, </a:t>
            </a:r>
            <a:r>
              <a:rPr lang="en-US" dirty="0">
                <a:latin typeface="Symbol" pitchFamily="18" charset="2"/>
              </a:rPr>
              <a:t>d</a:t>
            </a:r>
            <a:r>
              <a:rPr lang="en-US" dirty="0"/>
              <a:t> could also incorporate the likelihood of the band having sufficient funds to lend to the entrepreneur in the second period.  </a:t>
            </a:r>
            <a:endParaRPr lang="en-US" dirty="0" smtClean="0"/>
          </a:p>
          <a:p>
            <a:r>
              <a:rPr lang="en-US" dirty="0" smtClean="0"/>
              <a:t>So </a:t>
            </a:r>
            <a:r>
              <a:rPr lang="en-US" dirty="0"/>
              <a:t>since R is decreasing in </a:t>
            </a:r>
            <a:r>
              <a:rPr lang="en-US" dirty="0">
                <a:latin typeface="Symbol" pitchFamily="18" charset="2"/>
              </a:rPr>
              <a:t>d</a:t>
            </a:r>
            <a:r>
              <a:rPr lang="en-US" dirty="0"/>
              <a:t>, we see that the interest rate that the bank can charge and still have the borrower repay is even lower if borrowers believe that the bank will not be able to make future loans.  This shows why it is important for the bank to maintain an impression of stability. </a:t>
            </a:r>
            <a:endParaRPr lang="en-US" dirty="0" smtClean="0"/>
          </a:p>
          <a:p>
            <a:r>
              <a:rPr lang="en-US" dirty="0" smtClean="0"/>
              <a:t>In any case, if </a:t>
            </a:r>
            <a:r>
              <a:rPr lang="en-US" dirty="0"/>
              <a:t>R </a:t>
            </a:r>
            <a:r>
              <a:rPr lang="en-US" dirty="0" smtClean="0"/>
              <a:t>must be less than </a:t>
            </a:r>
            <a:r>
              <a:rPr lang="en-US" dirty="0" err="1" smtClean="0">
                <a:latin typeface="Symbol" pitchFamily="18" charset="2"/>
              </a:rPr>
              <a:t>d</a:t>
            </a:r>
            <a:r>
              <a:rPr lang="en-US" dirty="0" err="1" smtClean="0"/>
              <a:t>y</a:t>
            </a:r>
            <a:r>
              <a:rPr lang="en-US" dirty="0" smtClean="0"/>
              <a:t> to elicit repayment, the bank cannot break even!  So what can it do?</a:t>
            </a:r>
            <a:endParaRPr lang="en-US" dirty="0"/>
          </a:p>
          <a:p>
            <a:endParaRPr lang="en-US" dirty="0"/>
          </a:p>
        </p:txBody>
      </p:sp>
    </p:spTree>
    <p:extLst>
      <p:ext uri="{BB962C8B-B14F-4D97-AF65-F5344CB8AC3E}">
        <p14:creationId xmlns:p14="http://schemas.microsoft.com/office/powerpoint/2010/main" val="2644024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Progressive Lending</a:t>
            </a:r>
            <a:endParaRPr lang="en-US" dirty="0"/>
          </a:p>
        </p:txBody>
      </p:sp>
      <p:sp>
        <p:nvSpPr>
          <p:cNvPr id="3" name="Content Placeholder 2"/>
          <p:cNvSpPr>
            <a:spLocks noGrp="1"/>
          </p:cNvSpPr>
          <p:nvPr>
            <p:ph sz="quarter" idx="1"/>
          </p:nvPr>
        </p:nvSpPr>
        <p:spPr>
          <a:xfrm>
            <a:off x="612648" y="1600200"/>
            <a:ext cx="8302752" cy="4495800"/>
          </a:xfrm>
        </p:spPr>
        <p:txBody>
          <a:bodyPr>
            <a:normAutofit fontScale="85000" lnSpcReduction="20000"/>
          </a:bodyPr>
          <a:lstStyle/>
          <a:p>
            <a:r>
              <a:rPr lang="en-US" dirty="0" smtClean="0"/>
              <a:t>One answer is progressive lending.</a:t>
            </a:r>
          </a:p>
          <a:p>
            <a:r>
              <a:rPr lang="en-US" dirty="0" smtClean="0"/>
              <a:t>If </a:t>
            </a:r>
            <a:r>
              <a:rPr lang="en-US" dirty="0"/>
              <a:t>successive loans are larger, then clearly, interest rates can be </a:t>
            </a:r>
            <a:r>
              <a:rPr lang="en-US" dirty="0" smtClean="0"/>
              <a:t>higher because servicing </a:t>
            </a:r>
            <a:r>
              <a:rPr lang="en-US" dirty="0"/>
              <a:t>costs are </a:t>
            </a:r>
            <a:r>
              <a:rPr lang="en-US" dirty="0" smtClean="0"/>
              <a:t>lower </a:t>
            </a:r>
            <a:r>
              <a:rPr lang="en-US" dirty="0"/>
              <a:t>for larger loans. </a:t>
            </a:r>
            <a:r>
              <a:rPr lang="en-US" dirty="0" smtClean="0"/>
              <a:t> Assume, for now, that the cost of capital per dollar of loan is constant.  </a:t>
            </a:r>
          </a:p>
          <a:p>
            <a:r>
              <a:rPr lang="en-US" dirty="0" smtClean="0"/>
              <a:t>Now, suppose </a:t>
            </a:r>
            <a:r>
              <a:rPr lang="en-US" dirty="0"/>
              <a:t>the bank increases the size of its loans by a factor </a:t>
            </a:r>
            <a:r>
              <a:rPr lang="en-US" b="1" i="1" dirty="0">
                <a:latin typeface="French Script MT" pitchFamily="66" charset="0"/>
              </a:rPr>
              <a:t>l </a:t>
            </a:r>
            <a:r>
              <a:rPr lang="en-US" dirty="0" smtClean="0"/>
              <a:t>.  </a:t>
            </a:r>
            <a:r>
              <a:rPr lang="en-US" dirty="0"/>
              <a:t>Assume, </a:t>
            </a:r>
            <a:r>
              <a:rPr lang="en-US" dirty="0" smtClean="0"/>
              <a:t>however, </a:t>
            </a:r>
            <a:r>
              <a:rPr lang="en-US" dirty="0"/>
              <a:t>that we have constant returns to scale.  </a:t>
            </a:r>
          </a:p>
          <a:p>
            <a:r>
              <a:rPr lang="en-US" dirty="0" smtClean="0"/>
              <a:t>Now</a:t>
            </a:r>
            <a:r>
              <a:rPr lang="en-US" dirty="0"/>
              <a:t>, by not repaying, the borrower suffers a loss of </a:t>
            </a:r>
            <a:r>
              <a:rPr lang="en-US" b="1" i="1" dirty="0">
                <a:latin typeface="French Script MT" pitchFamily="66" charset="0"/>
              </a:rPr>
              <a:t>l </a:t>
            </a:r>
            <a:r>
              <a:rPr lang="en-US" dirty="0" err="1" smtClean="0">
                <a:latin typeface="Symbol" pitchFamily="18" charset="2"/>
              </a:rPr>
              <a:t>d</a:t>
            </a:r>
            <a:r>
              <a:rPr lang="en-US" dirty="0" err="1" smtClean="0"/>
              <a:t>y</a:t>
            </a:r>
            <a:r>
              <a:rPr lang="en-US" dirty="0"/>
              <a:t>, which is larger than </a:t>
            </a:r>
            <a:r>
              <a:rPr lang="en-US" dirty="0">
                <a:latin typeface="Symbol" pitchFamily="18" charset="2"/>
              </a:rPr>
              <a:t>d</a:t>
            </a:r>
            <a:r>
              <a:rPr lang="en-US" dirty="0" smtClean="0"/>
              <a:t>y</a:t>
            </a:r>
            <a:r>
              <a:rPr lang="en-US" dirty="0"/>
              <a:t>.  The restriction, now, is y + </a:t>
            </a:r>
            <a:r>
              <a:rPr lang="en-US" dirty="0">
                <a:latin typeface="Symbol" pitchFamily="18" charset="2"/>
              </a:rPr>
              <a:t>d</a:t>
            </a:r>
            <a:r>
              <a:rPr lang="en-US" b="1" i="1" dirty="0" smtClean="0">
                <a:latin typeface="French Script MT" pitchFamily="66" charset="0"/>
              </a:rPr>
              <a:t>l </a:t>
            </a:r>
            <a:r>
              <a:rPr lang="en-US" dirty="0" err="1" smtClean="0"/>
              <a:t>vy</a:t>
            </a:r>
            <a:r>
              <a:rPr lang="en-US" dirty="0" smtClean="0"/>
              <a:t> </a:t>
            </a:r>
            <a:r>
              <a:rPr lang="en-US" dirty="0"/>
              <a:t>&lt; y – R + </a:t>
            </a:r>
            <a:r>
              <a:rPr lang="en-US" dirty="0">
                <a:latin typeface="Symbol" pitchFamily="18" charset="2"/>
              </a:rPr>
              <a:t>d</a:t>
            </a:r>
            <a:r>
              <a:rPr lang="en-US" b="1" i="1" dirty="0" smtClean="0">
                <a:latin typeface="French Script MT" pitchFamily="66" charset="0"/>
              </a:rPr>
              <a:t>l </a:t>
            </a:r>
            <a:r>
              <a:rPr lang="en-US" dirty="0" smtClean="0"/>
              <a:t>y</a:t>
            </a:r>
            <a:r>
              <a:rPr lang="en-US" dirty="0"/>
              <a:t>, </a:t>
            </a:r>
            <a:r>
              <a:rPr lang="en-US" dirty="0" smtClean="0"/>
              <a:t>i.e. </a:t>
            </a:r>
            <a:r>
              <a:rPr lang="en-US" dirty="0"/>
              <a:t>R &lt; </a:t>
            </a:r>
            <a:r>
              <a:rPr lang="en-US" b="1" i="1" dirty="0">
                <a:latin typeface="French Script MT" pitchFamily="66" charset="0"/>
              </a:rPr>
              <a:t>l </a:t>
            </a:r>
            <a:r>
              <a:rPr lang="en-US" dirty="0" err="1" smtClean="0">
                <a:latin typeface="Symbol" pitchFamily="18" charset="2"/>
              </a:rPr>
              <a:t>d</a:t>
            </a:r>
            <a:r>
              <a:rPr lang="en-US" dirty="0" err="1" smtClean="0"/>
              <a:t>y</a:t>
            </a:r>
            <a:r>
              <a:rPr lang="en-US" dirty="0" smtClean="0"/>
              <a:t>(1-v) or </a:t>
            </a:r>
            <a:r>
              <a:rPr lang="en-US" dirty="0"/>
              <a:t>with v=0, R &lt; </a:t>
            </a:r>
            <a:r>
              <a:rPr lang="en-US" b="1" i="1" dirty="0">
                <a:latin typeface="French Script MT" pitchFamily="66" charset="0"/>
              </a:rPr>
              <a:t>l </a:t>
            </a:r>
            <a:r>
              <a:rPr lang="en-US" dirty="0">
                <a:latin typeface="Symbol" pitchFamily="18" charset="2"/>
              </a:rPr>
              <a:t>d</a:t>
            </a:r>
            <a:r>
              <a:rPr lang="en-US" dirty="0" smtClean="0"/>
              <a:t>y</a:t>
            </a:r>
            <a:r>
              <a:rPr lang="en-US" dirty="0"/>
              <a:t>.  Hence interest rates can be raised, relative to the constant loan size case.  Let the interest rate, in this case, be </a:t>
            </a:r>
            <a:r>
              <a:rPr lang="en-US" dirty="0" smtClean="0"/>
              <a:t>R</a:t>
            </a:r>
            <a:r>
              <a:rPr lang="en-US" dirty="0">
                <a:latin typeface="Agency FB" pitchFamily="34" charset="0"/>
                <a:cs typeface="Courier New" pitchFamily="49" charset="0"/>
              </a:rPr>
              <a:t>’</a:t>
            </a:r>
            <a:r>
              <a:rPr lang="en-US" dirty="0" smtClean="0"/>
              <a:t> </a:t>
            </a:r>
            <a:r>
              <a:rPr lang="en-US" dirty="0"/>
              <a:t>&gt; R</a:t>
            </a:r>
            <a:r>
              <a:rPr lang="en-US" dirty="0" smtClean="0"/>
              <a:t>.</a:t>
            </a:r>
            <a:endParaRPr lang="en-US" dirty="0"/>
          </a:p>
        </p:txBody>
      </p:sp>
    </p:spTree>
    <p:extLst>
      <p:ext uri="{BB962C8B-B14F-4D97-AF65-F5344CB8AC3E}">
        <p14:creationId xmlns:p14="http://schemas.microsoft.com/office/powerpoint/2010/main" val="1665844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Progressive Lending Helps</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70000" lnSpcReduction="20000"/>
          </a:bodyPr>
          <a:lstStyle/>
          <a:p>
            <a:r>
              <a:rPr lang="en-US" dirty="0" smtClean="0"/>
              <a:t>Earlier, we assumed that the borrower could not invest in period 2 if she defaulted on the first loan.  However, if she defaults, she would have access to the returns from the first loan!  So let us assume </a:t>
            </a:r>
            <a:r>
              <a:rPr lang="en-US" dirty="0"/>
              <a:t>that the borrower </a:t>
            </a:r>
            <a:r>
              <a:rPr lang="en-US" dirty="0" smtClean="0"/>
              <a:t>can keep part </a:t>
            </a:r>
            <a:r>
              <a:rPr lang="en-US" dirty="0"/>
              <a:t>of the principal from the first period even in case of default.  Suppose f percent of the proceeds can be reinvested in the second period.  </a:t>
            </a:r>
            <a:r>
              <a:rPr lang="en-US" dirty="0" smtClean="0"/>
              <a:t>Assume</a:t>
            </a:r>
            <a:r>
              <a:rPr lang="en-US" dirty="0"/>
              <a:t>, once more, that v=0.  </a:t>
            </a:r>
            <a:endParaRPr lang="en-US" dirty="0" smtClean="0"/>
          </a:p>
          <a:p>
            <a:r>
              <a:rPr lang="en-US" dirty="0" smtClean="0"/>
              <a:t>In </a:t>
            </a:r>
            <a:r>
              <a:rPr lang="en-US" dirty="0"/>
              <a:t>this case, if the loan is repaid, the return for </a:t>
            </a:r>
            <a:r>
              <a:rPr lang="en-US" dirty="0" smtClean="0"/>
              <a:t>the borrower </a:t>
            </a:r>
            <a:r>
              <a:rPr lang="en-US" dirty="0"/>
              <a:t>is </a:t>
            </a:r>
            <a:r>
              <a:rPr lang="en-US" dirty="0" smtClean="0"/>
              <a:t>y-R</a:t>
            </a:r>
            <a:r>
              <a:rPr lang="en-US" dirty="0">
                <a:latin typeface="Agency FB" pitchFamily="34" charset="0"/>
                <a:cs typeface="Courier New" pitchFamily="49" charset="0"/>
              </a:rPr>
              <a:t>’</a:t>
            </a:r>
            <a:r>
              <a:rPr lang="en-US" dirty="0" smtClean="0"/>
              <a:t> </a:t>
            </a:r>
            <a:r>
              <a:rPr lang="en-US" dirty="0"/>
              <a:t>+ </a:t>
            </a:r>
            <a:r>
              <a:rPr lang="en-US" b="1" i="1" dirty="0">
                <a:latin typeface="French Script MT" pitchFamily="66" charset="0"/>
              </a:rPr>
              <a:t>l </a:t>
            </a:r>
            <a:r>
              <a:rPr lang="en-US" dirty="0" smtClean="0"/>
              <a:t>dy</a:t>
            </a:r>
            <a:r>
              <a:rPr lang="en-US" dirty="0"/>
              <a:t>.  If she does not repay, then the payoff is y(1- f)  + f</a:t>
            </a:r>
            <a:r>
              <a:rPr lang="en-US" dirty="0">
                <a:latin typeface="Symbol" pitchFamily="18" charset="2"/>
              </a:rPr>
              <a:t>d</a:t>
            </a:r>
            <a:r>
              <a:rPr lang="en-US" dirty="0"/>
              <a:t>y</a:t>
            </a:r>
            <a:r>
              <a:rPr lang="en-US" baseline="30000" dirty="0"/>
              <a:t>2</a:t>
            </a:r>
            <a:r>
              <a:rPr lang="en-US" dirty="0"/>
              <a:t>.  When f = 0, the payoff is simply y because the borrower can invest nothing in the second period; now </a:t>
            </a:r>
            <a:r>
              <a:rPr lang="en-US" dirty="0" smtClean="0"/>
              <a:t>if </a:t>
            </a:r>
            <a:r>
              <a:rPr lang="en-US" dirty="0"/>
              <a:t>f &gt; 0,  the borrower gets to keep y(1- f) from the first period returns, and invest </a:t>
            </a:r>
            <a:r>
              <a:rPr lang="en-US" dirty="0" err="1"/>
              <a:t>fy</a:t>
            </a:r>
            <a:r>
              <a:rPr lang="en-US" dirty="0"/>
              <a:t> instead of 0.  The return, therefore on this investment in period 2, will be (</a:t>
            </a:r>
            <a:r>
              <a:rPr lang="en-US" dirty="0" err="1"/>
              <a:t>fy</a:t>
            </a:r>
            <a:r>
              <a:rPr lang="en-US" dirty="0"/>
              <a:t>)y or fy</a:t>
            </a:r>
            <a:r>
              <a:rPr lang="en-US" baseline="30000" dirty="0"/>
              <a:t>2</a:t>
            </a:r>
            <a:r>
              <a:rPr lang="en-US" dirty="0"/>
              <a:t>.  After discounting this amount, we get y(1- f)  + </a:t>
            </a:r>
            <a:r>
              <a:rPr lang="en-US" dirty="0" smtClean="0"/>
              <a:t>f</a:t>
            </a:r>
            <a:r>
              <a:rPr lang="en-US" dirty="0">
                <a:latin typeface="Symbol" pitchFamily="18" charset="2"/>
              </a:rPr>
              <a:t>d</a:t>
            </a:r>
            <a:r>
              <a:rPr lang="en-US" dirty="0" smtClean="0"/>
              <a:t>y</a:t>
            </a:r>
            <a:r>
              <a:rPr lang="en-US" baseline="30000" dirty="0" smtClean="0"/>
              <a:t>2</a:t>
            </a:r>
            <a:r>
              <a:rPr lang="en-US" dirty="0"/>
              <a:t>.  Hence, there will be no default if y-R’ + </a:t>
            </a:r>
            <a:r>
              <a:rPr lang="en-US" b="1" i="1" dirty="0">
                <a:latin typeface="French Script MT" pitchFamily="66" charset="0"/>
              </a:rPr>
              <a:t>l </a:t>
            </a:r>
            <a:r>
              <a:rPr lang="en-US" dirty="0" err="1" smtClean="0">
                <a:latin typeface="Symbol" pitchFamily="18" charset="2"/>
              </a:rPr>
              <a:t>d</a:t>
            </a:r>
            <a:r>
              <a:rPr lang="en-US" dirty="0" err="1" smtClean="0"/>
              <a:t>y</a:t>
            </a:r>
            <a:r>
              <a:rPr lang="en-US" dirty="0" smtClean="0"/>
              <a:t> </a:t>
            </a:r>
            <a:r>
              <a:rPr lang="en-US" dirty="0"/>
              <a:t>&gt; y(1- f)  + </a:t>
            </a:r>
            <a:r>
              <a:rPr lang="en-US" dirty="0" smtClean="0"/>
              <a:t>f</a:t>
            </a:r>
            <a:r>
              <a:rPr lang="en-US" dirty="0">
                <a:latin typeface="Symbol" pitchFamily="18" charset="2"/>
              </a:rPr>
              <a:t>d</a:t>
            </a:r>
            <a:r>
              <a:rPr lang="en-US" dirty="0" smtClean="0"/>
              <a:t>y</a:t>
            </a:r>
            <a:r>
              <a:rPr lang="en-US" baseline="30000" dirty="0" smtClean="0"/>
              <a:t>2</a:t>
            </a:r>
            <a:r>
              <a:rPr lang="en-US" dirty="0"/>
              <a:t>.  Simplifying, we get </a:t>
            </a:r>
            <a:r>
              <a:rPr lang="en-US" dirty="0" smtClean="0"/>
              <a:t>R</a:t>
            </a:r>
            <a:r>
              <a:rPr lang="en-US" dirty="0">
                <a:latin typeface="Agency FB" pitchFamily="34" charset="0"/>
                <a:cs typeface="Courier New" pitchFamily="49" charset="0"/>
              </a:rPr>
              <a:t>’</a:t>
            </a:r>
            <a:r>
              <a:rPr lang="en-US" dirty="0" smtClean="0"/>
              <a:t> </a:t>
            </a:r>
            <a:r>
              <a:rPr lang="en-US" dirty="0"/>
              <a:t>&lt; </a:t>
            </a:r>
            <a:r>
              <a:rPr lang="en-US" b="1" i="1" dirty="0">
                <a:latin typeface="French Script MT" pitchFamily="66" charset="0"/>
              </a:rPr>
              <a:t>l </a:t>
            </a:r>
            <a:r>
              <a:rPr lang="en-US" dirty="0" err="1">
                <a:latin typeface="Symbol" pitchFamily="18" charset="2"/>
              </a:rPr>
              <a:t>d</a:t>
            </a:r>
            <a:r>
              <a:rPr lang="en-US" dirty="0" err="1" smtClean="0"/>
              <a:t>y</a:t>
            </a:r>
            <a:r>
              <a:rPr lang="en-US" dirty="0" smtClean="0"/>
              <a:t> </a:t>
            </a:r>
            <a:r>
              <a:rPr lang="en-US" dirty="0"/>
              <a:t>+ (</a:t>
            </a:r>
            <a:r>
              <a:rPr lang="en-US" dirty="0" smtClean="0"/>
              <a:t>1-</a:t>
            </a:r>
            <a:r>
              <a:rPr lang="en-US" dirty="0" smtClean="0">
                <a:latin typeface="Symbol" pitchFamily="18" charset="2"/>
              </a:rPr>
              <a:t>d</a:t>
            </a:r>
            <a:r>
              <a:rPr lang="en-US" dirty="0" smtClean="0"/>
              <a:t>y)</a:t>
            </a:r>
            <a:r>
              <a:rPr lang="en-US" dirty="0" err="1" smtClean="0"/>
              <a:t>fy</a:t>
            </a:r>
            <a:r>
              <a:rPr lang="en-US" dirty="0" smtClean="0"/>
              <a:t>, </a:t>
            </a:r>
            <a:r>
              <a:rPr lang="en-US" dirty="0"/>
              <a:t>which is smaller than the previous R’, as we would expect, as long as </a:t>
            </a:r>
            <a:r>
              <a:rPr lang="en-US" dirty="0" err="1" smtClean="0">
                <a:latin typeface="Symbol" pitchFamily="18" charset="2"/>
              </a:rPr>
              <a:t>d</a:t>
            </a:r>
            <a:r>
              <a:rPr lang="en-US" dirty="0" err="1" smtClean="0"/>
              <a:t>y</a:t>
            </a:r>
            <a:r>
              <a:rPr lang="en-US" dirty="0" smtClean="0"/>
              <a:t> &gt;1</a:t>
            </a:r>
            <a:r>
              <a:rPr lang="en-US" dirty="0"/>
              <a:t>.  That is, having f &gt; 0,  is not helpful to the bank.</a:t>
            </a:r>
          </a:p>
          <a:p>
            <a:r>
              <a:rPr lang="en-US" dirty="0"/>
              <a:t>Note at this point, that </a:t>
            </a:r>
            <a:r>
              <a:rPr lang="en-US" dirty="0" smtClean="0"/>
              <a:t>R</a:t>
            </a:r>
            <a:r>
              <a:rPr lang="en-US" dirty="0">
                <a:latin typeface="Agency FB" pitchFamily="34" charset="0"/>
                <a:cs typeface="Courier New" pitchFamily="49" charset="0"/>
              </a:rPr>
              <a:t>’</a:t>
            </a:r>
            <a:r>
              <a:rPr lang="en-US" dirty="0" smtClean="0"/>
              <a:t> </a:t>
            </a:r>
            <a:r>
              <a:rPr lang="en-US" dirty="0"/>
              <a:t>is increasing in </a:t>
            </a:r>
            <a:r>
              <a:rPr lang="en-US" b="1" i="1" dirty="0">
                <a:latin typeface="French Script MT" pitchFamily="66" charset="0"/>
              </a:rPr>
              <a:t>l </a:t>
            </a:r>
            <a:r>
              <a:rPr lang="en-US" dirty="0" smtClean="0"/>
              <a:t>.  </a:t>
            </a:r>
            <a:r>
              <a:rPr lang="en-US" dirty="0"/>
              <a:t>Furthermore, </a:t>
            </a:r>
            <a:r>
              <a:rPr lang="en-US" dirty="0" smtClean="0"/>
              <a:t>R</a:t>
            </a:r>
            <a:r>
              <a:rPr lang="en-US" dirty="0">
                <a:latin typeface="Agency FB" pitchFamily="34" charset="0"/>
                <a:cs typeface="Courier New" pitchFamily="49" charset="0"/>
              </a:rPr>
              <a:t>’</a:t>
            </a:r>
            <a:r>
              <a:rPr lang="en-US" dirty="0" smtClean="0"/>
              <a:t> </a:t>
            </a:r>
            <a:r>
              <a:rPr lang="en-US" dirty="0"/>
              <a:t>is decreasing in f, under the same assumption</a:t>
            </a:r>
            <a:r>
              <a:rPr lang="en-US" dirty="0" smtClean="0"/>
              <a:t>.</a:t>
            </a:r>
            <a:endParaRPr lang="en-US" dirty="0"/>
          </a:p>
        </p:txBody>
      </p:sp>
    </p:spTree>
    <p:extLst>
      <p:ext uri="{BB962C8B-B14F-4D97-AF65-F5344CB8AC3E}">
        <p14:creationId xmlns:p14="http://schemas.microsoft.com/office/powerpoint/2010/main" val="3016550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eventual </a:t>
            </a:r>
            <a:r>
              <a:rPr lang="en-US" dirty="0" smtClean="0"/>
              <a:t>need for collateral </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77500" lnSpcReduction="20000"/>
          </a:bodyPr>
          <a:lstStyle/>
          <a:p>
            <a:r>
              <a:rPr lang="en-US" dirty="0"/>
              <a:t>Let’s look again at the condition as to when the borrower would not default: </a:t>
            </a:r>
            <a:r>
              <a:rPr lang="en-US" dirty="0" smtClean="0"/>
              <a:t>y-R</a:t>
            </a:r>
            <a:r>
              <a:rPr lang="en-US" dirty="0">
                <a:latin typeface="Agency FB" pitchFamily="34" charset="0"/>
                <a:cs typeface="Courier New" pitchFamily="49" charset="0"/>
              </a:rPr>
              <a:t>’</a:t>
            </a:r>
            <a:r>
              <a:rPr lang="en-US" dirty="0" smtClean="0"/>
              <a:t> </a:t>
            </a:r>
            <a:r>
              <a:rPr lang="en-US" dirty="0"/>
              <a:t>+ </a:t>
            </a:r>
            <a:r>
              <a:rPr lang="en-US" b="1" dirty="0" smtClean="0">
                <a:latin typeface="French Script MT" pitchFamily="66" charset="0"/>
              </a:rPr>
              <a:t>l </a:t>
            </a:r>
            <a:r>
              <a:rPr lang="en-US" dirty="0" err="1" smtClean="0">
                <a:latin typeface="Symbol" pitchFamily="18" charset="2"/>
              </a:rPr>
              <a:t>d</a:t>
            </a:r>
            <a:r>
              <a:rPr lang="en-US" dirty="0" err="1" smtClean="0"/>
              <a:t>y</a:t>
            </a:r>
            <a:r>
              <a:rPr lang="en-US" dirty="0" smtClean="0"/>
              <a:t> </a:t>
            </a:r>
            <a:r>
              <a:rPr lang="en-US" dirty="0"/>
              <a:t>&gt; y(1- f)  + </a:t>
            </a:r>
            <a:r>
              <a:rPr lang="en-US" dirty="0" smtClean="0"/>
              <a:t>f</a:t>
            </a:r>
            <a:r>
              <a:rPr lang="en-US" dirty="0">
                <a:latin typeface="Symbol" pitchFamily="18" charset="2"/>
              </a:rPr>
              <a:t>d</a:t>
            </a:r>
            <a:r>
              <a:rPr lang="en-US" dirty="0" smtClean="0"/>
              <a:t>y</a:t>
            </a:r>
            <a:r>
              <a:rPr lang="en-US" baseline="30000" dirty="0" smtClean="0"/>
              <a:t>2</a:t>
            </a:r>
            <a:r>
              <a:rPr lang="en-US" dirty="0"/>
              <a:t>.  Suppose now, that in case of default, the borrower would hold back f = </a:t>
            </a:r>
            <a:r>
              <a:rPr lang="en-US" dirty="0" smtClean="0"/>
              <a:t>R</a:t>
            </a:r>
            <a:r>
              <a:rPr lang="en-US" dirty="0">
                <a:latin typeface="Agency FB" pitchFamily="34" charset="0"/>
                <a:cs typeface="Courier New" pitchFamily="49" charset="0"/>
              </a:rPr>
              <a:t>’</a:t>
            </a:r>
            <a:r>
              <a:rPr lang="en-US" dirty="0" smtClean="0"/>
              <a:t>/</a:t>
            </a:r>
            <a:r>
              <a:rPr lang="en-US" dirty="0"/>
              <a:t>y; i.e. </a:t>
            </a:r>
            <a:r>
              <a:rPr lang="en-US" dirty="0" smtClean="0"/>
              <a:t>the amount </a:t>
            </a:r>
            <a:r>
              <a:rPr lang="en-US" dirty="0" err="1" smtClean="0"/>
              <a:t>fy</a:t>
            </a:r>
            <a:r>
              <a:rPr lang="en-US" dirty="0" smtClean="0"/>
              <a:t> that she reinvests is exactly equal to R</a:t>
            </a:r>
            <a:r>
              <a:rPr lang="en-US" dirty="0">
                <a:latin typeface="Agency FB" pitchFamily="34" charset="0"/>
                <a:cs typeface="Courier New" pitchFamily="49" charset="0"/>
              </a:rPr>
              <a:t>’</a:t>
            </a:r>
            <a:r>
              <a:rPr lang="en-US" dirty="0" smtClean="0"/>
              <a:t>, the </a:t>
            </a:r>
            <a:r>
              <a:rPr lang="en-US" dirty="0"/>
              <a:t>amount that she would have had to repay to the bank.  In this case, substituting for in the inequality above, we get y-R’ + </a:t>
            </a:r>
            <a:r>
              <a:rPr lang="en-US" b="1" dirty="0" err="1">
                <a:latin typeface="French Script MT" pitchFamily="66" charset="0"/>
              </a:rPr>
              <a:t>l</a:t>
            </a:r>
            <a:r>
              <a:rPr lang="en-US" dirty="0" err="1" smtClean="0">
                <a:latin typeface="Symbol" pitchFamily="18" charset="2"/>
              </a:rPr>
              <a:t>d</a:t>
            </a:r>
            <a:r>
              <a:rPr lang="en-US" dirty="0" err="1" smtClean="0"/>
              <a:t>y</a:t>
            </a:r>
            <a:r>
              <a:rPr lang="en-US" dirty="0" smtClean="0"/>
              <a:t> </a:t>
            </a:r>
            <a:r>
              <a:rPr lang="en-US" dirty="0"/>
              <a:t>&gt; y(1- </a:t>
            </a:r>
            <a:r>
              <a:rPr lang="en-US" dirty="0" smtClean="0"/>
              <a:t>R</a:t>
            </a:r>
            <a:r>
              <a:rPr lang="en-US" dirty="0">
                <a:latin typeface="Agency FB" pitchFamily="34" charset="0"/>
                <a:cs typeface="Courier New" pitchFamily="49" charset="0"/>
              </a:rPr>
              <a:t>’</a:t>
            </a:r>
            <a:r>
              <a:rPr lang="en-US" dirty="0" smtClean="0"/>
              <a:t>/</a:t>
            </a:r>
            <a:r>
              <a:rPr lang="en-US" dirty="0"/>
              <a:t>y)  + (</a:t>
            </a:r>
            <a:r>
              <a:rPr lang="en-US" dirty="0" smtClean="0"/>
              <a:t>R</a:t>
            </a:r>
            <a:r>
              <a:rPr lang="en-US" dirty="0">
                <a:latin typeface="Agency FB" pitchFamily="34" charset="0"/>
                <a:cs typeface="Courier New" pitchFamily="49" charset="0"/>
              </a:rPr>
              <a:t>’</a:t>
            </a:r>
            <a:r>
              <a:rPr lang="en-US" dirty="0" smtClean="0"/>
              <a:t>/</a:t>
            </a:r>
            <a:r>
              <a:rPr lang="en-US" dirty="0"/>
              <a:t>y</a:t>
            </a:r>
            <a:r>
              <a:rPr lang="en-US" dirty="0" smtClean="0"/>
              <a:t>)</a:t>
            </a:r>
            <a:r>
              <a:rPr lang="en-US" dirty="0">
                <a:latin typeface="Symbol" pitchFamily="18" charset="2"/>
              </a:rPr>
              <a:t> d</a:t>
            </a:r>
            <a:r>
              <a:rPr lang="en-US" dirty="0" smtClean="0"/>
              <a:t>y</a:t>
            </a:r>
            <a:r>
              <a:rPr lang="en-US" baseline="30000" dirty="0" smtClean="0"/>
              <a:t>2</a:t>
            </a:r>
            <a:r>
              <a:rPr lang="en-US" dirty="0"/>
              <a:t>. Cancelling, we get the condition </a:t>
            </a:r>
            <a:r>
              <a:rPr lang="en-US" b="1" dirty="0">
                <a:latin typeface="French Script MT" pitchFamily="66" charset="0"/>
              </a:rPr>
              <a:t>l</a:t>
            </a:r>
            <a:r>
              <a:rPr lang="en-US" dirty="0" smtClean="0"/>
              <a:t> </a:t>
            </a:r>
            <a:r>
              <a:rPr lang="en-US" dirty="0"/>
              <a:t>&gt; </a:t>
            </a:r>
            <a:r>
              <a:rPr lang="en-US" dirty="0" smtClean="0"/>
              <a:t>R</a:t>
            </a:r>
            <a:r>
              <a:rPr lang="en-US" dirty="0">
                <a:latin typeface="Agency FB" pitchFamily="34" charset="0"/>
                <a:cs typeface="Courier New" pitchFamily="49" charset="0"/>
              </a:rPr>
              <a:t>’</a:t>
            </a:r>
            <a:r>
              <a:rPr lang="en-US" dirty="0" smtClean="0"/>
              <a:t>.  </a:t>
            </a:r>
          </a:p>
          <a:p>
            <a:r>
              <a:rPr lang="en-US" dirty="0" smtClean="0"/>
              <a:t>That </a:t>
            </a:r>
            <a:r>
              <a:rPr lang="en-US" dirty="0"/>
              <a:t>is, if we can assume that the defaulter will act in a reasonable manner to use the defaulted funds, default can be forestalled by ensuring that the factor of increase of funds is greater than the interest rate.  This makes sense, because then the borrower gets a net influx of funds.  </a:t>
            </a:r>
          </a:p>
          <a:p>
            <a:r>
              <a:rPr lang="en-US" dirty="0"/>
              <a:t>The only issue is whether it makes sense for the bank to make such loans, since there’s going to be default at some point.  This makes sense if at some point, there will be collateral that will make it not worthwhile for the borrower to default</a:t>
            </a:r>
            <a:r>
              <a:rPr lang="en-US" dirty="0" smtClean="0"/>
              <a:t>.</a:t>
            </a:r>
            <a:endParaRPr lang="en-US" dirty="0"/>
          </a:p>
        </p:txBody>
      </p:sp>
    </p:spTree>
    <p:extLst>
      <p:ext uri="{BB962C8B-B14F-4D97-AF65-F5344CB8AC3E}">
        <p14:creationId xmlns:p14="http://schemas.microsoft.com/office/powerpoint/2010/main" val="1661476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Example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Consider y = 1.2, </a:t>
            </a:r>
            <a:r>
              <a:rPr lang="en-US" b="1" i="1" dirty="0">
                <a:latin typeface="French Script MT" pitchFamily="66" charset="0"/>
              </a:rPr>
              <a:t>l</a:t>
            </a:r>
            <a:r>
              <a:rPr lang="en-US" dirty="0" smtClean="0"/>
              <a:t> </a:t>
            </a:r>
            <a:r>
              <a:rPr lang="en-US" dirty="0"/>
              <a:t>= 2, </a:t>
            </a:r>
            <a:r>
              <a:rPr lang="en-US" dirty="0">
                <a:latin typeface="Symbol" pitchFamily="18" charset="2"/>
              </a:rPr>
              <a:t>d</a:t>
            </a:r>
            <a:r>
              <a:rPr lang="en-US" dirty="0" smtClean="0"/>
              <a:t> </a:t>
            </a:r>
            <a:r>
              <a:rPr lang="en-US" dirty="0"/>
              <a:t>= 0.9, then R = 2(0.9)1.2 = 2.16, or an interest rate of 116%.</a:t>
            </a:r>
          </a:p>
          <a:p>
            <a:r>
              <a:rPr lang="en-US" dirty="0"/>
              <a:t>So the borrower gets </a:t>
            </a:r>
            <a:r>
              <a:rPr lang="en-US" dirty="0" smtClean="0"/>
              <a:t>(1.2+2-2.16) 1.04 </a:t>
            </a:r>
            <a:r>
              <a:rPr lang="en-US" dirty="0"/>
              <a:t>in period 1 and 2(1.2) or 2.4 in period 2, for a total of </a:t>
            </a:r>
            <a:r>
              <a:rPr lang="en-US" dirty="0" smtClean="0"/>
              <a:t>1.04 </a:t>
            </a:r>
            <a:r>
              <a:rPr lang="en-US" dirty="0"/>
              <a:t>+ 0.9(2.4) = </a:t>
            </a:r>
            <a:r>
              <a:rPr lang="en-US" dirty="0" smtClean="0"/>
              <a:t>3.20 </a:t>
            </a:r>
            <a:r>
              <a:rPr lang="en-US" dirty="0"/>
              <a:t>in date 1 PV terms.  The bank pays 1 at time t=0, then gets 0.16 </a:t>
            </a:r>
            <a:r>
              <a:rPr lang="en-US" dirty="0" smtClean="0"/>
              <a:t>(2.16-2.0) at </a:t>
            </a:r>
            <a:r>
              <a:rPr lang="en-US" dirty="0"/>
              <a:t>time t =1; this is not profitable for the bank</a:t>
            </a:r>
            <a:r>
              <a:rPr lang="en-US" dirty="0" smtClean="0"/>
              <a:t>.  Even though the stated interest rate is so high, it is illusory, since the bank doesn’t get to collect in period 2 at all!</a:t>
            </a:r>
          </a:p>
          <a:p>
            <a:r>
              <a:rPr lang="en-US" dirty="0" smtClean="0"/>
              <a:t>Furthermore, the assumption that the borrower does not have access to the second project is unreasonable. </a:t>
            </a:r>
          </a:p>
          <a:p>
            <a:r>
              <a:rPr lang="en-US" dirty="0" smtClean="0"/>
              <a:t>Now let f = </a:t>
            </a:r>
            <a:r>
              <a:rPr lang="en-US" dirty="0" smtClean="0"/>
              <a:t>0.8. </a:t>
            </a:r>
            <a:r>
              <a:rPr lang="en-US" dirty="0" smtClean="0"/>
              <a:t>Then the condition is </a:t>
            </a:r>
            <a:r>
              <a:rPr lang="en-US" dirty="0"/>
              <a:t>R</a:t>
            </a:r>
            <a:r>
              <a:rPr lang="en-US" dirty="0">
                <a:latin typeface="Agency FB" pitchFamily="34" charset="0"/>
                <a:cs typeface="Courier New" pitchFamily="49" charset="0"/>
              </a:rPr>
              <a:t>’</a:t>
            </a:r>
            <a:r>
              <a:rPr lang="en-US" dirty="0"/>
              <a:t> &lt; </a:t>
            </a:r>
            <a:r>
              <a:rPr lang="en-US" b="1" i="1" dirty="0" smtClean="0">
                <a:latin typeface="French Script MT" pitchFamily="66" charset="0"/>
              </a:rPr>
              <a:t>l </a:t>
            </a:r>
            <a:r>
              <a:rPr lang="en-US" dirty="0" err="1" smtClean="0">
                <a:latin typeface="Symbol" pitchFamily="18" charset="2"/>
              </a:rPr>
              <a:t>d</a:t>
            </a:r>
            <a:r>
              <a:rPr lang="en-US" dirty="0" err="1" smtClean="0"/>
              <a:t>y</a:t>
            </a:r>
            <a:r>
              <a:rPr lang="en-US" dirty="0" smtClean="0"/>
              <a:t> </a:t>
            </a:r>
            <a:r>
              <a:rPr lang="en-US" dirty="0"/>
              <a:t>+ (</a:t>
            </a:r>
            <a:r>
              <a:rPr lang="en-US" dirty="0" smtClean="0"/>
              <a:t>1-</a:t>
            </a:r>
            <a:r>
              <a:rPr lang="en-US" dirty="0" smtClean="0">
                <a:latin typeface="Symbol" pitchFamily="18" charset="2"/>
              </a:rPr>
              <a:t>d</a:t>
            </a:r>
            <a:r>
              <a:rPr lang="en-US" dirty="0" smtClean="0"/>
              <a:t>y)</a:t>
            </a:r>
            <a:r>
              <a:rPr lang="en-US" dirty="0" err="1" smtClean="0"/>
              <a:t>fy</a:t>
            </a:r>
            <a:r>
              <a:rPr lang="en-US" dirty="0" smtClean="0"/>
              <a:t>, or R</a:t>
            </a:r>
            <a:r>
              <a:rPr lang="en-US" dirty="0">
                <a:latin typeface="Agency FB" pitchFamily="34" charset="0"/>
                <a:cs typeface="Courier New" pitchFamily="49" charset="0"/>
              </a:rPr>
              <a:t> ’</a:t>
            </a:r>
            <a:r>
              <a:rPr lang="en-US" dirty="0"/>
              <a:t> </a:t>
            </a:r>
            <a:r>
              <a:rPr lang="en-US" dirty="0" smtClean="0"/>
              <a:t>&lt; (2)(1.2)(0.9) + -[1-(0.9)(1.2)](0.8)(1.2) or </a:t>
            </a:r>
            <a:r>
              <a:rPr lang="en-US" dirty="0"/>
              <a:t>R</a:t>
            </a:r>
            <a:r>
              <a:rPr lang="en-US" dirty="0">
                <a:latin typeface="Agency FB" pitchFamily="34" charset="0"/>
                <a:cs typeface="Courier New" pitchFamily="49" charset="0"/>
              </a:rPr>
              <a:t> ’</a:t>
            </a:r>
            <a:r>
              <a:rPr lang="en-US" dirty="0"/>
              <a:t> &lt; </a:t>
            </a:r>
            <a:r>
              <a:rPr lang="en-US" dirty="0" smtClean="0"/>
              <a:t>2.0832.</a:t>
            </a:r>
          </a:p>
          <a:p>
            <a:r>
              <a:rPr lang="en-US" dirty="0" smtClean="0"/>
              <a:t>This is more realistic, but of course the situation has become worse.</a:t>
            </a:r>
          </a:p>
          <a:p>
            <a:endParaRPr lang="en-US" dirty="0"/>
          </a:p>
        </p:txBody>
      </p:sp>
    </p:spTree>
    <p:extLst>
      <p:ext uri="{BB962C8B-B14F-4D97-AF65-F5344CB8AC3E}">
        <p14:creationId xmlns:p14="http://schemas.microsoft.com/office/powerpoint/2010/main" val="3185540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Collateral</a:t>
            </a:r>
            <a:endParaRPr lang="en-US" dirty="0"/>
          </a:p>
        </p:txBody>
      </p:sp>
      <p:sp>
        <p:nvSpPr>
          <p:cNvPr id="3" name="Content Placeholder 2"/>
          <p:cNvSpPr>
            <a:spLocks noGrp="1"/>
          </p:cNvSpPr>
          <p:nvPr>
            <p:ph sz="quarter" idx="1"/>
          </p:nvPr>
        </p:nvSpPr>
        <p:spPr>
          <a:xfrm>
            <a:off x="457200" y="1600200"/>
            <a:ext cx="8458200" cy="4953000"/>
          </a:xfrm>
        </p:spPr>
        <p:txBody>
          <a:bodyPr>
            <a:normAutofit fontScale="85000" lnSpcReduction="20000"/>
          </a:bodyPr>
          <a:lstStyle/>
          <a:p>
            <a:r>
              <a:rPr lang="en-US" dirty="0" smtClean="0"/>
              <a:t>Suppose there is some collateral available; then, </a:t>
            </a:r>
            <a:r>
              <a:rPr lang="en-US" dirty="0"/>
              <a:t>as long as it has value to the borrower, it might help in resolving moral hazard problems.</a:t>
            </a:r>
          </a:p>
          <a:p>
            <a:r>
              <a:rPr lang="en-US" dirty="0"/>
              <a:t>For example, we saw earlier that the borrower would repay if R</a:t>
            </a:r>
            <a:r>
              <a:rPr lang="en-US" dirty="0">
                <a:latin typeface="Agency FB" pitchFamily="34" charset="0"/>
                <a:cs typeface="Courier New" pitchFamily="49" charset="0"/>
              </a:rPr>
              <a:t>’</a:t>
            </a:r>
            <a:r>
              <a:rPr lang="en-US" dirty="0"/>
              <a:t> &lt; </a:t>
            </a:r>
            <a:r>
              <a:rPr lang="en-US" b="1" i="1" dirty="0">
                <a:latin typeface="French Script MT" pitchFamily="66" charset="0"/>
              </a:rPr>
              <a:t>l </a:t>
            </a:r>
            <a:r>
              <a:rPr lang="en-US" dirty="0" err="1">
                <a:latin typeface="Symbol" pitchFamily="18" charset="2"/>
              </a:rPr>
              <a:t>d</a:t>
            </a:r>
            <a:r>
              <a:rPr lang="en-US" dirty="0" err="1"/>
              <a:t>y</a:t>
            </a:r>
            <a:r>
              <a:rPr lang="en-US" dirty="0"/>
              <a:t> + (1-</a:t>
            </a:r>
            <a:r>
              <a:rPr lang="en-US" dirty="0">
                <a:latin typeface="Symbol" pitchFamily="18" charset="2"/>
              </a:rPr>
              <a:t>d</a:t>
            </a:r>
            <a:r>
              <a:rPr lang="en-US" dirty="0"/>
              <a:t>y)</a:t>
            </a:r>
            <a:r>
              <a:rPr lang="en-US" dirty="0" err="1"/>
              <a:t>fy</a:t>
            </a:r>
            <a:r>
              <a:rPr lang="en-US" dirty="0" smtClean="0"/>
              <a:t>.  </a:t>
            </a:r>
            <a:r>
              <a:rPr lang="en-US" dirty="0"/>
              <a:t>However, if there existed collateral of value w to the borrower, then the condition would be R</a:t>
            </a:r>
            <a:r>
              <a:rPr lang="en-US" dirty="0">
                <a:latin typeface="Agency FB" pitchFamily="34" charset="0"/>
                <a:cs typeface="Courier New" pitchFamily="49" charset="0"/>
              </a:rPr>
              <a:t>’</a:t>
            </a:r>
            <a:r>
              <a:rPr lang="en-US" dirty="0"/>
              <a:t> &lt; </a:t>
            </a:r>
            <a:r>
              <a:rPr lang="en-US" b="1" i="1" dirty="0">
                <a:latin typeface="French Script MT" pitchFamily="66" charset="0"/>
              </a:rPr>
              <a:t>l </a:t>
            </a:r>
            <a:r>
              <a:rPr lang="en-US" dirty="0" err="1">
                <a:latin typeface="Symbol" pitchFamily="18" charset="2"/>
              </a:rPr>
              <a:t>d</a:t>
            </a:r>
            <a:r>
              <a:rPr lang="en-US" dirty="0" err="1"/>
              <a:t>y</a:t>
            </a:r>
            <a:r>
              <a:rPr lang="en-US" dirty="0"/>
              <a:t> + (</a:t>
            </a:r>
            <a:r>
              <a:rPr lang="en-US" dirty="0" smtClean="0"/>
              <a:t>1-</a:t>
            </a:r>
            <a:r>
              <a:rPr lang="en-US" dirty="0" smtClean="0">
                <a:latin typeface="Symbol" pitchFamily="18" charset="2"/>
              </a:rPr>
              <a:t>d</a:t>
            </a:r>
            <a:r>
              <a:rPr lang="en-US" dirty="0" smtClean="0"/>
              <a:t>y)</a:t>
            </a:r>
            <a:r>
              <a:rPr lang="en-US" dirty="0" err="1" smtClean="0"/>
              <a:t>fy</a:t>
            </a:r>
            <a:r>
              <a:rPr lang="en-US" dirty="0" smtClean="0"/>
              <a:t> + w.  This </a:t>
            </a:r>
            <a:r>
              <a:rPr lang="en-US" dirty="0"/>
              <a:t>allows R to be larger</a:t>
            </a:r>
            <a:r>
              <a:rPr lang="en-US" dirty="0" smtClean="0"/>
              <a:t>.</a:t>
            </a:r>
          </a:p>
          <a:p>
            <a:r>
              <a:rPr lang="en-US" dirty="0" smtClean="0"/>
              <a:t>Going back to our previous example, </a:t>
            </a:r>
            <a:r>
              <a:rPr lang="en-US" dirty="0"/>
              <a:t>assume that collateral worth </a:t>
            </a:r>
            <a:r>
              <a:rPr lang="en-US" dirty="0" err="1"/>
              <a:t>w</a:t>
            </a:r>
            <a:r>
              <a:rPr lang="en-US" dirty="0" err="1">
                <a:latin typeface="Symbol" pitchFamily="18" charset="2"/>
              </a:rPr>
              <a:t>d</a:t>
            </a:r>
            <a:r>
              <a:rPr lang="en-US" dirty="0"/>
              <a:t> = 1 is available to the bank at time 2</a:t>
            </a:r>
            <a:r>
              <a:rPr lang="en-US" dirty="0" smtClean="0"/>
              <a:t>.  That is, </a:t>
            </a:r>
            <a:r>
              <a:rPr lang="en-US" dirty="0" err="1" smtClean="0"/>
              <a:t>w</a:t>
            </a:r>
            <a:r>
              <a:rPr lang="en-US" dirty="0" err="1" smtClean="0">
                <a:latin typeface="Symbol" pitchFamily="18" charset="2"/>
              </a:rPr>
              <a:t>d</a:t>
            </a:r>
            <a:r>
              <a:rPr lang="en-US" dirty="0" smtClean="0">
                <a:latin typeface="Symbol" pitchFamily="18" charset="2"/>
              </a:rPr>
              <a:t> </a:t>
            </a:r>
            <a:r>
              <a:rPr lang="en-US" dirty="0" smtClean="0"/>
              <a:t>is the value at time 1 of the collateral to be collected at time 2.  Thus, if </a:t>
            </a:r>
            <a:r>
              <a:rPr lang="en-US" dirty="0">
                <a:latin typeface="Symbol" pitchFamily="18" charset="2"/>
              </a:rPr>
              <a:t>d</a:t>
            </a:r>
            <a:r>
              <a:rPr lang="en-US" dirty="0" smtClean="0"/>
              <a:t> is 0.9, then </a:t>
            </a:r>
            <a:r>
              <a:rPr lang="en-US" dirty="0" err="1" smtClean="0"/>
              <a:t>w</a:t>
            </a:r>
            <a:r>
              <a:rPr lang="en-US" dirty="0" err="1">
                <a:latin typeface="Symbol" pitchFamily="18" charset="2"/>
              </a:rPr>
              <a:t>d</a:t>
            </a:r>
            <a:r>
              <a:rPr lang="en-US" dirty="0" smtClean="0"/>
              <a:t> must be 1.11 for w to equal 1.</a:t>
            </a:r>
            <a:endParaRPr lang="en-US" dirty="0"/>
          </a:p>
          <a:p>
            <a:r>
              <a:rPr lang="en-US" dirty="0"/>
              <a:t>Then the condition on R is R</a:t>
            </a:r>
            <a:r>
              <a:rPr lang="en-US" dirty="0">
                <a:latin typeface="Agency FB" pitchFamily="34" charset="0"/>
                <a:cs typeface="Courier New" pitchFamily="49" charset="0"/>
              </a:rPr>
              <a:t>’</a:t>
            </a:r>
            <a:r>
              <a:rPr lang="en-US" dirty="0"/>
              <a:t> &lt; </a:t>
            </a:r>
            <a:r>
              <a:rPr lang="en-US" b="1" i="1" dirty="0">
                <a:latin typeface="French Script MT" pitchFamily="66" charset="0"/>
              </a:rPr>
              <a:t>l </a:t>
            </a:r>
            <a:r>
              <a:rPr lang="en-US" dirty="0" err="1">
                <a:latin typeface="Symbol" pitchFamily="18" charset="2"/>
              </a:rPr>
              <a:t>d</a:t>
            </a:r>
            <a:r>
              <a:rPr lang="en-US" dirty="0" err="1"/>
              <a:t>y</a:t>
            </a:r>
            <a:r>
              <a:rPr lang="en-US" dirty="0"/>
              <a:t> + (1-</a:t>
            </a:r>
            <a:r>
              <a:rPr lang="en-US" dirty="0">
                <a:latin typeface="Symbol" pitchFamily="18" charset="2"/>
              </a:rPr>
              <a:t>d</a:t>
            </a:r>
            <a:r>
              <a:rPr lang="en-US" dirty="0"/>
              <a:t>y)</a:t>
            </a:r>
            <a:r>
              <a:rPr lang="en-US" dirty="0" err="1"/>
              <a:t>fy</a:t>
            </a:r>
            <a:r>
              <a:rPr lang="en-US" dirty="0"/>
              <a:t> + </a:t>
            </a:r>
            <a:r>
              <a:rPr lang="en-US" dirty="0" err="1"/>
              <a:t>w</a:t>
            </a:r>
            <a:r>
              <a:rPr lang="en-US" dirty="0" err="1">
                <a:latin typeface="Symbol" pitchFamily="18" charset="2"/>
              </a:rPr>
              <a:t>d</a:t>
            </a:r>
            <a:r>
              <a:rPr lang="en-US" dirty="0"/>
              <a:t>, or R</a:t>
            </a:r>
            <a:r>
              <a:rPr lang="en-US" dirty="0">
                <a:latin typeface="Agency FB" pitchFamily="34" charset="0"/>
                <a:cs typeface="Courier New" pitchFamily="49" charset="0"/>
              </a:rPr>
              <a:t> ’</a:t>
            </a:r>
            <a:r>
              <a:rPr lang="en-US" dirty="0"/>
              <a:t> &lt; 3.0832.  Suppose the interest rate is set at </a:t>
            </a:r>
            <a:r>
              <a:rPr lang="en-US" dirty="0" smtClean="0"/>
              <a:t>108</a:t>
            </a:r>
            <a:r>
              <a:rPr lang="en-US" dirty="0" smtClean="0"/>
              <a:t>%, </a:t>
            </a:r>
            <a:r>
              <a:rPr lang="en-US" dirty="0"/>
              <a:t>i.e. R</a:t>
            </a:r>
            <a:r>
              <a:rPr lang="en-US" dirty="0">
                <a:latin typeface="Agency FB" pitchFamily="34" charset="0"/>
                <a:cs typeface="Courier New" pitchFamily="49" charset="0"/>
              </a:rPr>
              <a:t> ’</a:t>
            </a:r>
            <a:r>
              <a:rPr lang="en-US" dirty="0"/>
              <a:t> = </a:t>
            </a:r>
            <a:r>
              <a:rPr lang="en-US" dirty="0" smtClean="0"/>
              <a:t>2.08</a:t>
            </a:r>
            <a:endParaRPr lang="en-US" dirty="0"/>
          </a:p>
        </p:txBody>
      </p:sp>
    </p:spTree>
    <p:extLst>
      <p:ext uri="{BB962C8B-B14F-4D97-AF65-F5344CB8AC3E}">
        <p14:creationId xmlns:p14="http://schemas.microsoft.com/office/powerpoint/2010/main" val="7964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and Soft Collateral</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77500" lnSpcReduction="20000"/>
          </a:bodyPr>
          <a:lstStyle/>
          <a:p>
            <a:endParaRPr lang="en-US" dirty="0"/>
          </a:p>
          <a:p>
            <a:r>
              <a:rPr lang="en-US" dirty="0"/>
              <a:t>Now the bank pays out 1 at time t=0.  At time 1, it gets back 2.08, but relends 2 for a net return of 0.08 at time 1.  However, at time 2, it can collect on the collateral which at time 1, by our assumption is worth 1.  Hence the total return to the bank at time 1 is 1.08, for a net return of 8% per period.  In this case, we see that the bank can operate profitably, assuming the cost of funds is less than 8%.  The borrower has a cashflow of 1.2 at time 1 plus a second loan of 2, from which she has to repay 2.08, for a net positive cashflow of 1.12 at time 1.</a:t>
            </a:r>
          </a:p>
          <a:p>
            <a:r>
              <a:rPr lang="en-US" dirty="0"/>
              <a:t>If the bank cannot sell the collateral, but nevertheless, it has value w to the borrower, then the bank could set an interest rate of 3.08 or 208%.  Once more, it would make 8% per period.  Even though the collateral is worthless to the </a:t>
            </a:r>
            <a:r>
              <a:rPr lang="en-US" dirty="0" smtClean="0"/>
              <a:t>bank (soft collateral), </a:t>
            </a:r>
            <a:r>
              <a:rPr lang="en-US" dirty="0"/>
              <a:t>the incentive compatibility condition still holds and the borrower will repay the loan at time 1.</a:t>
            </a:r>
          </a:p>
          <a:p>
            <a:endParaRPr lang="en-US" dirty="0"/>
          </a:p>
        </p:txBody>
      </p:sp>
    </p:spTree>
    <p:extLst>
      <p:ext uri="{BB962C8B-B14F-4D97-AF65-F5344CB8AC3E}">
        <p14:creationId xmlns:p14="http://schemas.microsoft.com/office/powerpoint/2010/main" val="1229612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What are some problems with group lending?</a:t>
            </a:r>
          </a:p>
          <a:p>
            <a:r>
              <a:rPr lang="en-US" dirty="0" smtClean="0"/>
              <a:t>What can a model of individual loans with costly debt collection tell us?</a:t>
            </a:r>
          </a:p>
          <a:p>
            <a:r>
              <a:rPr lang="en-US" dirty="0" smtClean="0"/>
              <a:t>Can progressive lending be used to resolve some of the problems with individual lending?</a:t>
            </a:r>
          </a:p>
          <a:p>
            <a:r>
              <a:rPr lang="en-US" dirty="0" smtClean="0"/>
              <a:t>What is the role of hard and soft collateral?</a:t>
            </a:r>
          </a:p>
          <a:p>
            <a:r>
              <a:rPr lang="en-US" dirty="0" smtClean="0"/>
              <a:t>Why do many microlenders require public repayments?</a:t>
            </a:r>
          </a:p>
          <a:p>
            <a:r>
              <a:rPr lang="en-US" dirty="0" smtClean="0"/>
              <a:t>What is the impact of competition?  Is it good or bad?</a:t>
            </a:r>
          </a:p>
          <a:p>
            <a:r>
              <a:rPr lang="en-US" dirty="0" smtClean="0"/>
              <a:t>Why do microlenders require very frequent payment installments?</a:t>
            </a:r>
          </a:p>
          <a:p>
            <a:endParaRPr lang="en-US" dirty="0" smtClean="0"/>
          </a:p>
          <a:p>
            <a:endParaRPr lang="en-US" dirty="0"/>
          </a:p>
        </p:txBody>
      </p:sp>
    </p:spTree>
    <p:extLst>
      <p:ext uri="{BB962C8B-B14F-4D97-AF65-F5344CB8AC3E}">
        <p14:creationId xmlns:p14="http://schemas.microsoft.com/office/powerpoint/2010/main" val="2790247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Normally, competition is good, but </a:t>
            </a:r>
            <a:r>
              <a:rPr lang="en-US" dirty="0" smtClean="0"/>
              <a:t>in this case, competition can be bad if it is promoted before certain institutional safeguards are introduced. </a:t>
            </a:r>
          </a:p>
          <a:p>
            <a:r>
              <a:rPr lang="en-US" dirty="0" smtClean="0"/>
              <a:t>In terms of our model, </a:t>
            </a:r>
            <a:r>
              <a:rPr lang="en-US" dirty="0"/>
              <a:t>competition can increase the value of </a:t>
            </a:r>
            <a:r>
              <a:rPr lang="en-US" dirty="0" smtClean="0"/>
              <a:t>v.  </a:t>
            </a:r>
            <a:r>
              <a:rPr lang="en-US" dirty="0"/>
              <a:t>And this can reduce the interest rate that can be </a:t>
            </a:r>
            <a:r>
              <a:rPr lang="en-US" dirty="0" smtClean="0"/>
              <a:t>charged (recall in our first model, </a:t>
            </a:r>
            <a:r>
              <a:rPr lang="en-US" dirty="0"/>
              <a:t>R &lt; </a:t>
            </a:r>
            <a:r>
              <a:rPr lang="en-US" b="1" i="1" dirty="0">
                <a:latin typeface="French Script MT" pitchFamily="66" charset="0"/>
              </a:rPr>
              <a:t>l </a:t>
            </a:r>
            <a:r>
              <a:rPr lang="en-US" dirty="0" err="1" smtClean="0">
                <a:latin typeface="Symbol" pitchFamily="18" charset="2"/>
              </a:rPr>
              <a:t>d</a:t>
            </a:r>
            <a:r>
              <a:rPr lang="en-US" dirty="0" err="1" smtClean="0"/>
              <a:t>y</a:t>
            </a:r>
            <a:r>
              <a:rPr lang="en-US" dirty="0" smtClean="0"/>
              <a:t>(1-v).</a:t>
            </a:r>
          </a:p>
          <a:p>
            <a:r>
              <a:rPr lang="en-US" dirty="0" smtClean="0"/>
              <a:t>In this case, competition can cause the </a:t>
            </a:r>
            <a:r>
              <a:rPr lang="en-US" dirty="0"/>
              <a:t>whole </a:t>
            </a:r>
            <a:r>
              <a:rPr lang="en-US" dirty="0" err="1" smtClean="0"/>
              <a:t>microlending</a:t>
            </a:r>
            <a:r>
              <a:rPr lang="en-US" dirty="0" smtClean="0"/>
              <a:t> enterprise to become unprofitable </a:t>
            </a:r>
            <a:r>
              <a:rPr lang="en-US" dirty="0"/>
              <a:t>and unsustainable</a:t>
            </a:r>
            <a:r>
              <a:rPr lang="en-US" dirty="0" smtClean="0"/>
              <a:t>.</a:t>
            </a:r>
          </a:p>
          <a:p>
            <a:r>
              <a:rPr lang="en-US" dirty="0" smtClean="0"/>
              <a:t>This is </a:t>
            </a:r>
            <a:r>
              <a:rPr lang="en-US" dirty="0"/>
              <a:t>what seems to have happened in Russia (1998), Ecuador (1999-2000), Bolivia (1999-2001) and Argentina (1999-2002</a:t>
            </a:r>
            <a:r>
              <a:rPr lang="en-US" dirty="0" smtClean="0"/>
              <a:t>), India (Andhra Pradesh, 2010)</a:t>
            </a:r>
            <a:endParaRPr lang="en-US" dirty="0"/>
          </a:p>
          <a:p>
            <a:endParaRPr lang="en-US" dirty="0"/>
          </a:p>
        </p:txBody>
      </p:sp>
    </p:spTree>
    <p:extLst>
      <p:ext uri="{BB962C8B-B14F-4D97-AF65-F5344CB8AC3E}">
        <p14:creationId xmlns:p14="http://schemas.microsoft.com/office/powerpoint/2010/main" val="3200327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 and Efficiency</a:t>
            </a:r>
            <a:endParaRPr lang="en-US" dirty="0"/>
          </a:p>
        </p:txBody>
      </p:sp>
      <p:sp>
        <p:nvSpPr>
          <p:cNvPr id="3" name="Content Placeholder 2"/>
          <p:cNvSpPr>
            <a:spLocks noGrp="1"/>
          </p:cNvSpPr>
          <p:nvPr>
            <p:ph sz="quarter" idx="1"/>
          </p:nvPr>
        </p:nvSpPr>
        <p:spPr>
          <a:xfrm>
            <a:off x="304800" y="1600200"/>
            <a:ext cx="8610600" cy="4572000"/>
          </a:xfrm>
        </p:spPr>
        <p:txBody>
          <a:bodyPr>
            <a:normAutofit fontScale="77500" lnSpcReduction="20000"/>
          </a:bodyPr>
          <a:lstStyle/>
          <a:p>
            <a:r>
              <a:rPr lang="en-US" dirty="0" err="1"/>
              <a:t>Vogelgesang</a:t>
            </a:r>
            <a:r>
              <a:rPr lang="en-US" dirty="0"/>
              <a:t> (</a:t>
            </a:r>
            <a:r>
              <a:rPr lang="en-US" dirty="0" smtClean="0"/>
              <a:t>2003, World Development </a:t>
            </a:r>
            <a:r>
              <a:rPr lang="en-US" dirty="0"/>
              <a:t>31: </a:t>
            </a:r>
            <a:r>
              <a:rPr lang="en-US" dirty="0" smtClean="0"/>
              <a:t>2085-2114) looked at competition and loan repayment </a:t>
            </a:r>
            <a:r>
              <a:rPr lang="en-US" dirty="0"/>
              <a:t>performance for </a:t>
            </a:r>
            <a:r>
              <a:rPr lang="en-US" dirty="0" err="1"/>
              <a:t>Caja</a:t>
            </a:r>
            <a:r>
              <a:rPr lang="en-US" dirty="0"/>
              <a:t> Los Andes. </a:t>
            </a:r>
            <a:r>
              <a:rPr lang="en-US" dirty="0" smtClean="0"/>
              <a:t>He found that competition is related </a:t>
            </a:r>
            <a:r>
              <a:rPr lang="en-US" dirty="0"/>
              <a:t>with multiple loan taking and higher levels of borrower </a:t>
            </a:r>
            <a:r>
              <a:rPr lang="en-US" dirty="0" smtClean="0"/>
              <a:t>indebtedness.  Although higher levels of borrowing does lead to higher default, still, </a:t>
            </a:r>
            <a:r>
              <a:rPr lang="en-US" dirty="0"/>
              <a:t>the probability of timely repayment is high in areas where there </a:t>
            </a:r>
            <a:r>
              <a:rPr lang="en-US" dirty="0" smtClean="0"/>
              <a:t>is high </a:t>
            </a:r>
            <a:r>
              <a:rPr lang="en-US" dirty="0"/>
              <a:t>competition and high supply of microfinance services</a:t>
            </a:r>
            <a:r>
              <a:rPr lang="en-US" dirty="0" smtClean="0"/>
              <a:t>.</a:t>
            </a:r>
          </a:p>
          <a:p>
            <a:r>
              <a:rPr lang="en-US" dirty="0"/>
              <a:t>A recent study looked at data from 362 MFIs in 73 countries for the period 1995-2009. They found that intense competition is, overall, negatively associated with performance of MFIs.</a:t>
            </a:r>
            <a:endParaRPr lang="en-US" i="1" dirty="0"/>
          </a:p>
          <a:p>
            <a:r>
              <a:rPr lang="en-US" i="1" dirty="0" smtClean="0"/>
              <a:t>“As </a:t>
            </a:r>
            <a:r>
              <a:rPr lang="en-US" i="1" dirty="0"/>
              <a:t>a number of competing MFIs increase in a market, </a:t>
            </a:r>
            <a:r>
              <a:rPr lang="en-US" i="1" dirty="0" smtClean="0"/>
              <a:t>which makes </a:t>
            </a:r>
            <a:r>
              <a:rPr lang="en-US" i="1" dirty="0"/>
              <a:t>information sharing between them challenging, borrowers may engage </a:t>
            </a:r>
            <a:r>
              <a:rPr lang="en-US" i="1" dirty="0" smtClean="0"/>
              <a:t>in multiple </a:t>
            </a:r>
            <a:r>
              <a:rPr lang="en-US" i="1" dirty="0"/>
              <a:t>borrowing which increases the debt level of clients and the probability </a:t>
            </a:r>
            <a:r>
              <a:rPr lang="en-US" i="1" dirty="0" smtClean="0"/>
              <a:t>of default</a:t>
            </a:r>
            <a:r>
              <a:rPr lang="en-US" i="1" dirty="0"/>
              <a:t>. This in turn can make worse off borrowers with a single lender since </a:t>
            </a:r>
            <a:r>
              <a:rPr lang="en-US" i="1" dirty="0" smtClean="0"/>
              <a:t>this </a:t>
            </a:r>
            <a:r>
              <a:rPr lang="en-US" i="1" dirty="0" err="1" smtClean="0"/>
              <a:t>behaviour</a:t>
            </a:r>
            <a:r>
              <a:rPr lang="en-US" i="1" dirty="0" smtClean="0"/>
              <a:t> </a:t>
            </a:r>
            <a:r>
              <a:rPr lang="en-US" i="1" dirty="0"/>
              <a:t>will create an externality by inciting MFIs to respond to multiple </a:t>
            </a:r>
            <a:r>
              <a:rPr lang="en-US" i="1" dirty="0" smtClean="0"/>
              <a:t>borrowing by </a:t>
            </a:r>
            <a:r>
              <a:rPr lang="en-US" i="1" dirty="0"/>
              <a:t>adjusting interest rates upward</a:t>
            </a:r>
            <a:r>
              <a:rPr lang="en-US" i="1" dirty="0" smtClean="0"/>
              <a:t>.”</a:t>
            </a:r>
          </a:p>
        </p:txBody>
      </p:sp>
      <p:sp>
        <p:nvSpPr>
          <p:cNvPr id="4" name="TextBox 3"/>
          <p:cNvSpPr txBox="1"/>
          <p:nvPr/>
        </p:nvSpPr>
        <p:spPr>
          <a:xfrm>
            <a:off x="1676400" y="6172200"/>
            <a:ext cx="7010400" cy="646331"/>
          </a:xfrm>
          <a:prstGeom prst="rect">
            <a:avLst/>
          </a:prstGeom>
          <a:noFill/>
        </p:spPr>
        <p:txBody>
          <a:bodyPr wrap="square" rtlCol="0">
            <a:spAutoFit/>
          </a:bodyPr>
          <a:lstStyle/>
          <a:p>
            <a:r>
              <a:rPr lang="en-US" dirty="0" err="1"/>
              <a:t>Esubalew</a:t>
            </a:r>
            <a:r>
              <a:rPr lang="en-US" dirty="0"/>
              <a:t> </a:t>
            </a:r>
            <a:r>
              <a:rPr lang="en-US" dirty="0" err="1"/>
              <a:t>Assefa</a:t>
            </a:r>
            <a:r>
              <a:rPr lang="en-US" dirty="0"/>
              <a:t>, </a:t>
            </a:r>
            <a:r>
              <a:rPr lang="en-US" dirty="0" err="1"/>
              <a:t>Niels</a:t>
            </a:r>
            <a:r>
              <a:rPr lang="en-US" dirty="0"/>
              <a:t> Hermes and </a:t>
            </a:r>
            <a:r>
              <a:rPr lang="en-US" dirty="0" err="1"/>
              <a:t>Aljar</a:t>
            </a:r>
            <a:r>
              <a:rPr lang="en-US" dirty="0"/>
              <a:t> </a:t>
            </a:r>
            <a:r>
              <a:rPr lang="en-US" dirty="0" err="1" smtClean="0"/>
              <a:t>Meesters</a:t>
            </a:r>
            <a:r>
              <a:rPr lang="en-US" dirty="0" smtClean="0"/>
              <a:t>, “</a:t>
            </a:r>
            <a:r>
              <a:rPr lang="en-US" dirty="0"/>
              <a:t>Competition and Performance of Microfinance </a:t>
            </a:r>
            <a:r>
              <a:rPr lang="en-US" dirty="0" smtClean="0"/>
              <a:t>Institutions,” 2010</a:t>
            </a:r>
            <a:endParaRPr lang="en-US" dirty="0"/>
          </a:p>
        </p:txBody>
      </p:sp>
    </p:spTree>
    <p:extLst>
      <p:ext uri="{BB962C8B-B14F-4D97-AF65-F5344CB8AC3E}">
        <p14:creationId xmlns:p14="http://schemas.microsoft.com/office/powerpoint/2010/main" val="3744224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Solutions to problems from competition</a:t>
            </a:r>
            <a:endParaRPr lang="en-US" dirty="0"/>
          </a:p>
        </p:txBody>
      </p:sp>
      <p:sp>
        <p:nvSpPr>
          <p:cNvPr id="3" name="Content Placeholder 2"/>
          <p:cNvSpPr>
            <a:spLocks noGrp="1"/>
          </p:cNvSpPr>
          <p:nvPr>
            <p:ph sz="quarter" idx="1"/>
          </p:nvPr>
        </p:nvSpPr>
        <p:spPr/>
        <p:txBody>
          <a:bodyPr>
            <a:normAutofit fontScale="92500"/>
          </a:bodyPr>
          <a:lstStyle/>
          <a:p>
            <a:r>
              <a:rPr lang="en-US" dirty="0" smtClean="0"/>
              <a:t>Designing </a:t>
            </a:r>
            <a:r>
              <a:rPr lang="en-US" dirty="0"/>
              <a:t>ways that makes sure MFIs do not compromise lower lending standards </a:t>
            </a:r>
            <a:r>
              <a:rPr lang="en-US" dirty="0" smtClean="0"/>
              <a:t>for increased </a:t>
            </a:r>
            <a:r>
              <a:rPr lang="en-US" dirty="0"/>
              <a:t>market share. </a:t>
            </a:r>
            <a:endParaRPr lang="en-US" dirty="0" smtClean="0"/>
          </a:p>
          <a:p>
            <a:r>
              <a:rPr lang="en-US" dirty="0" smtClean="0"/>
              <a:t>Credit Bureaus: Designing </a:t>
            </a:r>
            <a:r>
              <a:rPr lang="en-US" dirty="0"/>
              <a:t>ways that promote </a:t>
            </a:r>
            <a:r>
              <a:rPr lang="en-US" dirty="0" smtClean="0"/>
              <a:t>information sharing </a:t>
            </a:r>
            <a:r>
              <a:rPr lang="en-US" dirty="0"/>
              <a:t>between MFIs, so that a borrower that </a:t>
            </a:r>
            <a:r>
              <a:rPr lang="en-US" dirty="0" smtClean="0"/>
              <a:t>defaults </a:t>
            </a:r>
            <a:r>
              <a:rPr lang="en-US" dirty="0"/>
              <a:t>on one MFI loan could not turn </a:t>
            </a:r>
            <a:r>
              <a:rPr lang="en-US" dirty="0" smtClean="0"/>
              <a:t>to another </a:t>
            </a:r>
            <a:r>
              <a:rPr lang="en-US" dirty="0"/>
              <a:t>MFI in the </a:t>
            </a:r>
            <a:r>
              <a:rPr lang="en-US" dirty="0" smtClean="0"/>
              <a:t>neighborhood </a:t>
            </a:r>
            <a:r>
              <a:rPr lang="en-US" dirty="0"/>
              <a:t>and </a:t>
            </a:r>
            <a:r>
              <a:rPr lang="en-US" dirty="0" smtClean="0"/>
              <a:t>be granted </a:t>
            </a:r>
            <a:r>
              <a:rPr lang="en-US" dirty="0"/>
              <a:t>a </a:t>
            </a:r>
            <a:r>
              <a:rPr lang="en-US" dirty="0" smtClean="0"/>
              <a:t>loan</a:t>
            </a:r>
          </a:p>
          <a:p>
            <a:r>
              <a:rPr lang="en-US" dirty="0" smtClean="0"/>
              <a:t>Promoting financial literacy </a:t>
            </a:r>
            <a:r>
              <a:rPr lang="en-US" dirty="0"/>
              <a:t>among clients may help them in their borrowing decisions, which in turn </a:t>
            </a:r>
            <a:r>
              <a:rPr lang="en-US" dirty="0" smtClean="0"/>
              <a:t>may limit </a:t>
            </a:r>
            <a:r>
              <a:rPr lang="en-US" dirty="0"/>
              <a:t>multiple loan-taking.</a:t>
            </a:r>
          </a:p>
          <a:p>
            <a:endParaRPr lang="en-US" dirty="0"/>
          </a:p>
        </p:txBody>
      </p:sp>
    </p:spTree>
    <p:extLst>
      <p:ext uri="{BB962C8B-B14F-4D97-AF65-F5344CB8AC3E}">
        <p14:creationId xmlns:p14="http://schemas.microsoft.com/office/powerpoint/2010/main" val="1217353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Frequent Repayment Installments</a:t>
            </a:r>
            <a:endParaRPr lang="en-US" dirty="0"/>
          </a:p>
        </p:txBody>
      </p:sp>
      <p:sp>
        <p:nvSpPr>
          <p:cNvPr id="3" name="Content Placeholder 2"/>
          <p:cNvSpPr>
            <a:spLocks noGrp="1"/>
          </p:cNvSpPr>
          <p:nvPr>
            <p:ph sz="quarter" idx="1"/>
          </p:nvPr>
        </p:nvSpPr>
        <p:spPr>
          <a:xfrm>
            <a:off x="381000" y="1600200"/>
            <a:ext cx="8458200" cy="4953000"/>
          </a:xfrm>
        </p:spPr>
        <p:txBody>
          <a:bodyPr>
            <a:normAutofit fontScale="85000" lnSpcReduction="20000"/>
          </a:bodyPr>
          <a:lstStyle/>
          <a:p>
            <a:r>
              <a:rPr lang="en-US" dirty="0" smtClean="0"/>
              <a:t>Repayments in microfinance usually start immediately after the loan is disbursed.</a:t>
            </a:r>
          </a:p>
          <a:p>
            <a:r>
              <a:rPr lang="en-US" dirty="0" smtClean="0"/>
              <a:t>Even though there is a mismatch between the repayment frequency and the borrower’s cashflow, there are some advantages:</a:t>
            </a:r>
          </a:p>
          <a:p>
            <a:pPr lvl="1"/>
            <a:r>
              <a:rPr lang="en-US" dirty="0" smtClean="0"/>
              <a:t>It provides an early warning system of potential default.</a:t>
            </a:r>
          </a:p>
          <a:p>
            <a:pPr lvl="1"/>
            <a:r>
              <a:rPr lang="en-US" dirty="0" smtClean="0"/>
              <a:t>It helps the lender select less risky clients – the only way to make payments even before the business starts paying off is if the borrower has access to other sources of capital</a:t>
            </a:r>
          </a:p>
          <a:p>
            <a:pPr lvl="1"/>
            <a:r>
              <a:rPr lang="en-US" dirty="0" smtClean="0"/>
              <a:t>Reduces incentives for borrowers to use cashflows for other non-productive purposes, in the absence of savings facilities</a:t>
            </a:r>
          </a:p>
          <a:p>
            <a:r>
              <a:rPr lang="en-US" dirty="0" smtClean="0"/>
              <a:t>Regular repayments are difficult to impose in areas with highly seasonal occupations, such as agriculture.  Everybody (not just the borrower) is exposed to this schedule of cashflows; there is nobody to borrow from, in order to make initial payments.</a:t>
            </a:r>
            <a:endParaRPr lang="en-US" dirty="0"/>
          </a:p>
        </p:txBody>
      </p:sp>
    </p:spTree>
    <p:extLst>
      <p:ext uri="{BB962C8B-B14F-4D97-AF65-F5344CB8AC3E}">
        <p14:creationId xmlns:p14="http://schemas.microsoft.com/office/powerpoint/2010/main" val="1099894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Payments Public	</a:t>
            </a:r>
            <a:endParaRPr lang="en-US" dirty="0"/>
          </a:p>
        </p:txBody>
      </p:sp>
      <p:sp>
        <p:nvSpPr>
          <p:cNvPr id="3" name="Content Placeholder 2"/>
          <p:cNvSpPr>
            <a:spLocks noGrp="1"/>
          </p:cNvSpPr>
          <p:nvPr>
            <p:ph sz="quarter" idx="1"/>
          </p:nvPr>
        </p:nvSpPr>
        <p:spPr/>
        <p:txBody>
          <a:bodyPr/>
          <a:lstStyle/>
          <a:p>
            <a:r>
              <a:rPr lang="en-US" dirty="0" smtClean="0"/>
              <a:t>Social stigma can be used as an inducement to repay.</a:t>
            </a:r>
          </a:p>
          <a:p>
            <a:r>
              <a:rPr lang="en-US" dirty="0" smtClean="0"/>
              <a:t>Meeting a cluster of borrowers simultaneously can reduce collection costs.</a:t>
            </a:r>
          </a:p>
          <a:p>
            <a:r>
              <a:rPr lang="en-US" dirty="0"/>
              <a:t>Group meetings can facilitate financial education</a:t>
            </a:r>
          </a:p>
          <a:p>
            <a:r>
              <a:rPr lang="en-US" dirty="0" smtClean="0"/>
              <a:t>Group meetings can elicit information about errant borrowers.</a:t>
            </a:r>
          </a:p>
          <a:p>
            <a:r>
              <a:rPr lang="en-US" dirty="0" smtClean="0"/>
              <a:t>On the other hand, this may increase tension among individual borrowers or create incentives to collude.</a:t>
            </a:r>
          </a:p>
        </p:txBody>
      </p:sp>
    </p:spTree>
    <p:extLst>
      <p:ext uri="{BB962C8B-B14F-4D97-AF65-F5344CB8AC3E}">
        <p14:creationId xmlns:p14="http://schemas.microsoft.com/office/powerpoint/2010/main" val="855406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lstStyle/>
          <a:p>
            <a:r>
              <a:rPr lang="en-US" dirty="0" smtClean="0"/>
              <a:t>Is there a difference between Bangladesh and New York?</a:t>
            </a:r>
          </a:p>
          <a:p>
            <a:r>
              <a:rPr lang="en-US" dirty="0" smtClean="0"/>
              <a:t>Between New York and Omaha?</a:t>
            </a:r>
          </a:p>
          <a:p>
            <a:r>
              <a:rPr lang="en-US" dirty="0" smtClean="0"/>
              <a:t>What are the specific features of Grameen USA microfinance </a:t>
            </a:r>
            <a:r>
              <a:rPr lang="en-US" smtClean="0"/>
              <a:t>loans that reduce </a:t>
            </a:r>
            <a:r>
              <a:rPr lang="en-US" dirty="0" smtClean="0"/>
              <a:t>the problems of individual lending?</a:t>
            </a:r>
            <a:endParaRPr lang="en-US" dirty="0"/>
          </a:p>
        </p:txBody>
      </p:sp>
    </p:spTree>
    <p:extLst>
      <p:ext uri="{BB962C8B-B14F-4D97-AF65-F5344CB8AC3E}">
        <p14:creationId xmlns:p14="http://schemas.microsoft.com/office/powerpoint/2010/main" val="1034038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Group Lending</a:t>
            </a:r>
            <a:endParaRPr lang="en-US" dirty="0"/>
          </a:p>
        </p:txBody>
      </p:sp>
      <p:sp>
        <p:nvSpPr>
          <p:cNvPr id="3" name="Content Placeholder 2"/>
          <p:cNvSpPr>
            <a:spLocks noGrp="1"/>
          </p:cNvSpPr>
          <p:nvPr>
            <p:ph sz="quarter" idx="1"/>
          </p:nvPr>
        </p:nvSpPr>
        <p:spPr>
          <a:xfrm>
            <a:off x="457200" y="1600200"/>
            <a:ext cx="8308848" cy="4800600"/>
          </a:xfrm>
        </p:spPr>
        <p:txBody>
          <a:bodyPr>
            <a:normAutofit fontScale="92500" lnSpcReduction="10000"/>
          </a:bodyPr>
          <a:lstStyle/>
          <a:p>
            <a:r>
              <a:rPr lang="en-US" dirty="0" smtClean="0"/>
              <a:t>The essence of group lending is that it’s a way to transfer onto customers the responsibility for jobs usually undertaken by lenders – screening potential customers, monitoring their efforts and enforcing contracts.  However, this has its costs.</a:t>
            </a:r>
          </a:p>
          <a:p>
            <a:pPr lvl="1"/>
            <a:r>
              <a:rPr lang="en-US" dirty="0" smtClean="0"/>
              <a:t>Need </a:t>
            </a:r>
            <a:r>
              <a:rPr lang="en-US" dirty="0"/>
              <a:t>to find other borrowers in order to be eligible for a loan</a:t>
            </a:r>
          </a:p>
          <a:p>
            <a:pPr lvl="1"/>
            <a:r>
              <a:rPr lang="en-US" dirty="0"/>
              <a:t>Attending meetings can be costly, both in terms of time and </a:t>
            </a:r>
            <a:r>
              <a:rPr lang="en-US" dirty="0" smtClean="0"/>
              <a:t>money, particularly in sparsely populated areas.</a:t>
            </a:r>
            <a:endParaRPr lang="en-US" dirty="0"/>
          </a:p>
          <a:p>
            <a:pPr lvl="1"/>
            <a:r>
              <a:rPr lang="en-US" dirty="0" smtClean="0"/>
              <a:t>Borrowers have </a:t>
            </a:r>
            <a:r>
              <a:rPr lang="en-US" dirty="0"/>
              <a:t>to bear </a:t>
            </a:r>
            <a:r>
              <a:rPr lang="en-US" dirty="0" smtClean="0"/>
              <a:t>the risk </a:t>
            </a:r>
            <a:r>
              <a:rPr lang="en-US" dirty="0"/>
              <a:t>of other borrowers’ </a:t>
            </a:r>
            <a:r>
              <a:rPr lang="en-US" dirty="0" smtClean="0"/>
              <a:t>default</a:t>
            </a:r>
          </a:p>
          <a:p>
            <a:pPr lvl="1"/>
            <a:r>
              <a:rPr lang="en-US" dirty="0" smtClean="0"/>
              <a:t>Further, in sparsely populated areas and urban areas, borrowers might not have good information on each other</a:t>
            </a:r>
            <a:endParaRPr lang="en-US" dirty="0"/>
          </a:p>
          <a:p>
            <a:endParaRPr lang="en-US" dirty="0"/>
          </a:p>
        </p:txBody>
      </p:sp>
    </p:spTree>
    <p:extLst>
      <p:ext uri="{BB962C8B-B14F-4D97-AF65-F5344CB8AC3E}">
        <p14:creationId xmlns:p14="http://schemas.microsoft.com/office/powerpoint/2010/main" val="3579645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990600"/>
          </a:xfrm>
        </p:spPr>
        <p:txBody>
          <a:bodyPr>
            <a:normAutofit fontScale="90000"/>
          </a:bodyPr>
          <a:lstStyle/>
          <a:p>
            <a:r>
              <a:rPr lang="en-US" sz="4000" dirty="0" smtClean="0"/>
              <a:t>Problems with Group Lending: Social Pressures</a:t>
            </a:r>
            <a:endParaRPr lang="en-US" dirty="0"/>
          </a:p>
        </p:txBody>
      </p:sp>
      <p:sp>
        <p:nvSpPr>
          <p:cNvPr id="3" name="Content Placeholder 2"/>
          <p:cNvSpPr>
            <a:spLocks noGrp="1"/>
          </p:cNvSpPr>
          <p:nvPr>
            <p:ph sz="quarter" idx="1"/>
          </p:nvPr>
        </p:nvSpPr>
        <p:spPr>
          <a:xfrm>
            <a:off x="381000" y="1600200"/>
            <a:ext cx="8534400" cy="4572000"/>
          </a:xfrm>
        </p:spPr>
        <p:txBody>
          <a:bodyPr>
            <a:normAutofit fontScale="85000" lnSpcReduction="20000"/>
          </a:bodyPr>
          <a:lstStyle/>
          <a:p>
            <a:r>
              <a:rPr lang="en-US" i="1" dirty="0" smtClean="0"/>
              <a:t>Excessive People </a:t>
            </a:r>
            <a:r>
              <a:rPr lang="en-US" i="1" dirty="0"/>
              <a:t>are committing suicide over the shame of not being able to pay the debts back. A 30-year-old mother of two boys poured 2 liters of kerosene on herself and lit a match, after she and her husband argued bitterly the day before over how they would repay multiple loans. </a:t>
            </a:r>
            <a:r>
              <a:rPr lang="en-US" i="1" dirty="0" err="1"/>
              <a:t>Shobha</a:t>
            </a:r>
            <a:r>
              <a:rPr lang="en-US" i="1" dirty="0"/>
              <a:t> </a:t>
            </a:r>
            <a:r>
              <a:rPr lang="en-US" i="1" dirty="0" err="1" smtClean="0"/>
              <a:t>Srinivas</a:t>
            </a:r>
            <a:r>
              <a:rPr lang="en-US" i="1" dirty="0"/>
              <a:t>, was being pressured to pay interest on her 12,000 rupee ($265) loan. Lenders also were demanding that she cover for the other women who had borrowed, since borrowers essentially guarantee each other’s loans in order to use social pressures to ensure repayment. She had her husband are both dead after he was unable to put out the flames and got caught in them himself. More than 70 people committed suicide in this particular Indian state from March 1 to Nov. 19 to escape payments or end the agonies their debt had triggered. </a:t>
            </a:r>
            <a:endParaRPr lang="en-US" i="1" dirty="0" smtClean="0"/>
          </a:p>
        </p:txBody>
      </p:sp>
      <p:sp>
        <p:nvSpPr>
          <p:cNvPr id="4" name="TextBox 3"/>
          <p:cNvSpPr txBox="1"/>
          <p:nvPr/>
        </p:nvSpPr>
        <p:spPr>
          <a:xfrm>
            <a:off x="1066800" y="6019800"/>
            <a:ext cx="7848600" cy="646331"/>
          </a:xfrm>
          <a:prstGeom prst="rect">
            <a:avLst/>
          </a:prstGeom>
          <a:noFill/>
        </p:spPr>
        <p:txBody>
          <a:bodyPr wrap="square" rtlCol="0">
            <a:spAutoFit/>
          </a:bodyPr>
          <a:lstStyle/>
          <a:p>
            <a:r>
              <a:rPr lang="en-US" dirty="0" smtClean="0"/>
              <a:t>Nathalie Martin, http</a:t>
            </a:r>
            <a:r>
              <a:rPr lang="en-US" dirty="0"/>
              <a:t>://www.creditslips.org/creditslips/2011/01/indias-microfinance-industry-fuels-mass-suicides.html</a:t>
            </a:r>
          </a:p>
        </p:txBody>
      </p:sp>
    </p:spTree>
    <p:extLst>
      <p:ext uri="{BB962C8B-B14F-4D97-AF65-F5344CB8AC3E}">
        <p14:creationId xmlns:p14="http://schemas.microsoft.com/office/powerpoint/2010/main" val="1861949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990600"/>
          </a:xfrm>
        </p:spPr>
        <p:txBody>
          <a:bodyPr>
            <a:normAutofit fontScale="90000"/>
          </a:bodyPr>
          <a:lstStyle/>
          <a:p>
            <a:r>
              <a:rPr lang="en-US" dirty="0" smtClean="0"/>
              <a:t>Problems with Group Lending: Flexibility</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Lack of flexibility – what happens if a borrower through no fault of her own has liquidity problems?</a:t>
            </a:r>
          </a:p>
          <a:p>
            <a:r>
              <a:rPr lang="en-US" dirty="0" smtClean="0"/>
              <a:t>Grameen USA has not experience this problem, yet, but Sandy was a test case.  Surprisingly, there were no defaults or delinquencies  because of Hurricane Sandy.</a:t>
            </a:r>
          </a:p>
          <a:p>
            <a:r>
              <a:rPr lang="en-US" dirty="0" smtClean="0"/>
              <a:t>This is not only a problem in equity, but also one of efficiency.</a:t>
            </a:r>
          </a:p>
          <a:p>
            <a:r>
              <a:rPr lang="en-US" dirty="0" smtClean="0"/>
              <a:t>In the corporate world, this is taken care of through restructuring.  The US Bankruptcy code is essentially a debtor-friendly system, for this very reason.</a:t>
            </a:r>
          </a:p>
          <a:p>
            <a:r>
              <a:rPr lang="en-US" dirty="0" smtClean="0"/>
              <a:t>Grameen II has a basic loan with weekly repayments, but also a Flexible Loan with easier terms spread over a longer period; this is a sort of workout procedure. </a:t>
            </a:r>
            <a:endParaRPr lang="en-US" dirty="0"/>
          </a:p>
        </p:txBody>
      </p:sp>
    </p:spTree>
    <p:extLst>
      <p:ext uri="{BB962C8B-B14F-4D97-AF65-F5344CB8AC3E}">
        <p14:creationId xmlns:p14="http://schemas.microsoft.com/office/powerpoint/2010/main" val="1316370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Delegation of Control</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70000" lnSpcReduction="20000"/>
          </a:bodyPr>
          <a:lstStyle/>
          <a:p>
            <a:r>
              <a:rPr lang="en-US" dirty="0"/>
              <a:t>There can be collusion between borrowers, undermining the whole rationale for groups.</a:t>
            </a:r>
          </a:p>
          <a:p>
            <a:r>
              <a:rPr lang="en-US" dirty="0"/>
              <a:t>From </a:t>
            </a:r>
            <a:r>
              <a:rPr lang="en-US" dirty="0" err="1"/>
              <a:t>Hussan-Bano</a:t>
            </a:r>
            <a:r>
              <a:rPr lang="en-US" dirty="0"/>
              <a:t> </a:t>
            </a:r>
            <a:r>
              <a:rPr lang="en-US" dirty="0" err="1"/>
              <a:t>Burki</a:t>
            </a:r>
            <a:r>
              <a:rPr lang="en-US" dirty="0"/>
              <a:t>, “Unraveling the Delinquency Problem in Punjab-Pakistan.</a:t>
            </a:r>
          </a:p>
          <a:p>
            <a:r>
              <a:rPr lang="en-US" i="1" dirty="0" smtClean="0"/>
              <a:t>Group </a:t>
            </a:r>
            <a:r>
              <a:rPr lang="en-US" i="1" dirty="0"/>
              <a:t>leaders and activists get an opportunity to turn into commission agents primarily because the MF staff, lending through solidarity groups, tend to delegate significant portion of their client selection responsibility to group leaders or activists. Having a de facto power to accept or reject a potential borrower in a group, the group leader has the power to provide or refuse access to financial services to potential clients. This power allows group leaders to charge commission from borrowers for access into a group.</a:t>
            </a:r>
          </a:p>
          <a:p>
            <a:r>
              <a:rPr lang="en-US" i="1" dirty="0"/>
              <a:t>…</a:t>
            </a:r>
          </a:p>
          <a:p>
            <a:r>
              <a:rPr lang="en-US" i="1" dirty="0"/>
              <a:t>…often, the group leader had accessed more loans from an [MFI] than the [MFI] had record of by borrowing through a “dummy” or “ghost” borrower. In some cases the group leader and the “ghost” borrower had subdivided the loan amount and thus the repayment responsibility as well.</a:t>
            </a:r>
          </a:p>
          <a:p>
            <a:endParaRPr lang="en-US" dirty="0"/>
          </a:p>
        </p:txBody>
      </p:sp>
    </p:spTree>
    <p:extLst>
      <p:ext uri="{BB962C8B-B14F-4D97-AF65-F5344CB8AC3E}">
        <p14:creationId xmlns:p14="http://schemas.microsoft.com/office/powerpoint/2010/main" val="368290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90600"/>
          </a:xfrm>
        </p:spPr>
        <p:txBody>
          <a:bodyPr>
            <a:normAutofit/>
          </a:bodyPr>
          <a:lstStyle/>
          <a:p>
            <a:r>
              <a:rPr lang="en-US" dirty="0" smtClean="0"/>
              <a:t>Solutions to group lending problems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Progressive Lending –promising larger and larger loans for groups and individuals in good standing.</a:t>
            </a:r>
          </a:p>
          <a:p>
            <a:r>
              <a:rPr lang="en-US" dirty="0" smtClean="0"/>
              <a:t>Repayment Schedules with weekly or monthly installments (as opposed to daily payments in earlier group lending contracts).</a:t>
            </a:r>
          </a:p>
          <a:p>
            <a:r>
              <a:rPr lang="en-US" dirty="0" smtClean="0"/>
              <a:t>Public repayments – e.g. the use of shaming (this has its own problems)</a:t>
            </a:r>
          </a:p>
          <a:p>
            <a:r>
              <a:rPr lang="en-US" dirty="0" smtClean="0"/>
              <a:t>The targeting of women (is this a solution or refusal to address a problem?)</a:t>
            </a:r>
          </a:p>
          <a:p>
            <a:r>
              <a:rPr lang="en-US" dirty="0" smtClean="0"/>
              <a:t>Weakening or eliminating of joint liability.</a:t>
            </a:r>
            <a:endParaRPr lang="en-US" dirty="0"/>
          </a:p>
        </p:txBody>
      </p:sp>
    </p:spTree>
    <p:extLst>
      <p:ext uri="{BB962C8B-B14F-4D97-AF65-F5344CB8AC3E}">
        <p14:creationId xmlns:p14="http://schemas.microsoft.com/office/powerpoint/2010/main" val="151902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loans versus individual loans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Relative to group-lenders, individual loan lenders</a:t>
            </a:r>
          </a:p>
          <a:p>
            <a:pPr lvl="1"/>
            <a:r>
              <a:rPr lang="en-US" dirty="0"/>
              <a:t>are slightly more self-reliant as </a:t>
            </a:r>
            <a:r>
              <a:rPr lang="en-US" dirty="0" err="1"/>
              <a:t>proxied</a:t>
            </a:r>
            <a:r>
              <a:rPr lang="en-US" dirty="0"/>
              <a:t> by the percentage of their financial costs covered and</a:t>
            </a:r>
          </a:p>
          <a:p>
            <a:pPr lvl="1"/>
            <a:r>
              <a:rPr lang="en-US" dirty="0"/>
              <a:t>Charge lower interest rates and fees</a:t>
            </a:r>
          </a:p>
          <a:p>
            <a:r>
              <a:rPr lang="en-US" dirty="0" smtClean="0"/>
              <a:t>Does </a:t>
            </a:r>
            <a:r>
              <a:rPr lang="en-US" dirty="0"/>
              <a:t>this mean that individual lending is better</a:t>
            </a:r>
            <a:r>
              <a:rPr lang="en-US" dirty="0" smtClean="0"/>
              <a:t>?</a:t>
            </a:r>
          </a:p>
          <a:p>
            <a:r>
              <a:rPr lang="en-US" dirty="0" smtClean="0"/>
              <a:t>However, individual lenders</a:t>
            </a:r>
          </a:p>
          <a:p>
            <a:pPr lvl="1"/>
            <a:r>
              <a:rPr lang="en-US" dirty="0" smtClean="0"/>
              <a:t>Serve better-off clients, as reflected by average loan size</a:t>
            </a:r>
          </a:p>
          <a:p>
            <a:pPr lvl="1"/>
            <a:r>
              <a:rPr lang="en-US" dirty="0" smtClean="0"/>
              <a:t>Serve a smaller population of women</a:t>
            </a:r>
          </a:p>
          <a:p>
            <a:r>
              <a:rPr lang="en-US" dirty="0" smtClean="0"/>
              <a:t>So it is still important to look at whether and how individual lending can be used to solve group lending problems in target populations.</a:t>
            </a:r>
            <a:endParaRPr lang="en-US" dirty="0"/>
          </a:p>
        </p:txBody>
      </p:sp>
    </p:spTree>
    <p:extLst>
      <p:ext uri="{BB962C8B-B14F-4D97-AF65-F5344CB8AC3E}">
        <p14:creationId xmlns:p14="http://schemas.microsoft.com/office/powerpoint/2010/main" val="2782096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Progressive Lending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err="1" smtClean="0"/>
              <a:t>Microlenders</a:t>
            </a:r>
            <a:r>
              <a:rPr lang="en-US" dirty="0" smtClean="0"/>
              <a:t> can give incentives to borrowers by threatening to exclude defaulting borrowers from future access to loans.</a:t>
            </a:r>
          </a:p>
          <a:p>
            <a:r>
              <a:rPr lang="en-US" dirty="0" smtClean="0"/>
              <a:t>Ever-larger loans to good customers can turn startup businesses into steady enterprises.</a:t>
            </a:r>
          </a:p>
          <a:p>
            <a:r>
              <a:rPr lang="en-US" dirty="0" smtClean="0"/>
              <a:t>This can only work if the </a:t>
            </a:r>
            <a:r>
              <a:rPr lang="en-US" dirty="0" err="1" smtClean="0"/>
              <a:t>microlender</a:t>
            </a:r>
            <a:r>
              <a:rPr lang="en-US" dirty="0" smtClean="0"/>
              <a:t> is the sole source of fund.</a:t>
            </a:r>
          </a:p>
          <a:p>
            <a:r>
              <a:rPr lang="en-US" dirty="0"/>
              <a:t>In </a:t>
            </a:r>
            <a:r>
              <a:rPr lang="en-US" dirty="0" smtClean="0"/>
              <a:t>a study by </a:t>
            </a:r>
            <a:r>
              <a:rPr lang="en-US" dirty="0" err="1" smtClean="0"/>
              <a:t>Aleem</a:t>
            </a:r>
            <a:r>
              <a:rPr lang="en-US" dirty="0" smtClean="0"/>
              <a:t> (1990), </a:t>
            </a:r>
            <a:r>
              <a:rPr lang="en-US" dirty="0"/>
              <a:t>moneylenders elicited loan repayments by </a:t>
            </a:r>
          </a:p>
          <a:p>
            <a:pPr lvl="1"/>
            <a:r>
              <a:rPr lang="en-US" dirty="0"/>
              <a:t>Developing repeated relationships with borrowers</a:t>
            </a:r>
          </a:p>
          <a:p>
            <a:pPr lvl="1"/>
            <a:r>
              <a:rPr lang="en-US" dirty="0"/>
              <a:t>Making sure that existing borrowers do not contract new loans</a:t>
            </a:r>
            <a:r>
              <a:rPr lang="en-US" dirty="0" smtClean="0"/>
              <a:t>.</a:t>
            </a:r>
            <a:endParaRPr lang="en-US" dirty="0"/>
          </a:p>
        </p:txBody>
      </p:sp>
    </p:spTree>
    <p:extLst>
      <p:ext uri="{BB962C8B-B14F-4D97-AF65-F5344CB8AC3E}">
        <p14:creationId xmlns:p14="http://schemas.microsoft.com/office/powerpoint/2010/main" val="141994872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Student presentation</Template>
  <TotalTime>0</TotalTime>
  <Words>3524</Words>
  <Application>Microsoft Office PowerPoint</Application>
  <PresentationFormat>On-screen Show (4:3)</PresentationFormat>
  <Paragraphs>156</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Student presentation</vt:lpstr>
      <vt:lpstr>Beyond group lending</vt:lpstr>
      <vt:lpstr>Learning Goals</vt:lpstr>
      <vt:lpstr>Problems with Group Lending</vt:lpstr>
      <vt:lpstr>Problems with Group Lending: Social Pressures</vt:lpstr>
      <vt:lpstr>Problems with Group Lending: Flexibility</vt:lpstr>
      <vt:lpstr>Problems with Delegation of Control</vt:lpstr>
      <vt:lpstr>Solutions to group lending problems</vt:lpstr>
      <vt:lpstr>Group loans versus individual loans</vt:lpstr>
      <vt:lpstr>Progressive Lending</vt:lpstr>
      <vt:lpstr>The economics of non-financing threats</vt:lpstr>
      <vt:lpstr>The model: details</vt:lpstr>
      <vt:lpstr>The borrower’s problem</vt:lpstr>
      <vt:lpstr>Costly Collection and Microlending Failures</vt:lpstr>
      <vt:lpstr>Progressive Lending</vt:lpstr>
      <vt:lpstr>How Progressive Lending Helps</vt:lpstr>
      <vt:lpstr>The eventual need for collateral </vt:lpstr>
      <vt:lpstr>Numerical Example</vt:lpstr>
      <vt:lpstr>Collateral</vt:lpstr>
      <vt:lpstr>Hard and Soft Collateral</vt:lpstr>
      <vt:lpstr>Competition</vt:lpstr>
      <vt:lpstr>Competition and Efficiency</vt:lpstr>
      <vt:lpstr>Solutions to problems from competition</vt:lpstr>
      <vt:lpstr>Frequent Repayment Installments</vt:lpstr>
      <vt:lpstr>Making Payments Public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2009-02-18T01:49:09Z</dcterms:created>
  <dcterms:modified xsi:type="dcterms:W3CDTF">2013-02-14T02:17:02Z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