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1"/>
  </p:sldMasterIdLst>
  <p:notesMasterIdLst>
    <p:notesMasterId r:id="rId17"/>
  </p:notesMasterIdLst>
  <p:handoutMasterIdLst>
    <p:handoutMasterId r:id="rId18"/>
  </p:handoutMasterIdLst>
  <p:sldIdLst>
    <p:sldId id="256" r:id="rId2"/>
    <p:sldId id="271" r:id="rId3"/>
    <p:sldId id="257" r:id="rId4"/>
    <p:sldId id="258" r:id="rId5"/>
    <p:sldId id="259" r:id="rId6"/>
    <p:sldId id="267" r:id="rId7"/>
    <p:sldId id="260" r:id="rId8"/>
    <p:sldId id="268" r:id="rId9"/>
    <p:sldId id="262" r:id="rId10"/>
    <p:sldId id="263" r:id="rId11"/>
    <p:sldId id="269" r:id="rId12"/>
    <p:sldId id="270" r:id="rId13"/>
    <p:sldId id="264" r:id="rId14"/>
    <p:sldId id="265" r:id="rId15"/>
    <p:sldId id="266" r:id="rId16"/>
  </p:sldIdLst>
  <p:sldSz cx="9144000" cy="6858000" type="screen4x3"/>
  <p:notesSz cx="68580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81" autoAdjust="0"/>
    <p:restoredTop sz="94660"/>
  </p:normalViewPr>
  <p:slideViewPr>
    <p:cSldViewPr>
      <p:cViewPr varScale="1">
        <p:scale>
          <a:sx n="103" d="100"/>
          <a:sy n="103" d="100"/>
        </p:scale>
        <p:origin x="120" y="348"/>
      </p:cViewPr>
      <p:guideLst>
        <p:guide orient="horz" pos="2160"/>
        <p:guide pos="2880"/>
      </p:guideLst>
    </p:cSldViewPr>
  </p:slideViewPr>
  <p:notesTextViewPr>
    <p:cViewPr>
      <p:scale>
        <a:sx n="100" d="100"/>
        <a:sy n="100" d="100"/>
      </p:scale>
      <p:origin x="0" y="0"/>
    </p:cViewPr>
  </p:notesTextViewPr>
  <p:sorterViewPr>
    <p:cViewPr>
      <p:scale>
        <a:sx n="80" d="100"/>
        <a:sy n="80" d="100"/>
      </p:scale>
      <p:origin x="0" y="3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75155426-1823-4682-BF11-CD86C06D1AE8}" type="datetimeFigureOut">
              <a:rPr lang="en-US" smtClean="0"/>
              <a:pPr/>
              <a:t>10/13/2015</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AB0C28FA-1B75-4BAC-BF69-C87008115851}" type="slidenum">
              <a:rPr lang="en-US" smtClean="0"/>
              <a:pPr/>
              <a:t>‹#›</a:t>
            </a:fld>
            <a:endParaRPr lang="en-US" dirty="0"/>
          </a:p>
        </p:txBody>
      </p:sp>
    </p:spTree>
    <p:extLst>
      <p:ext uri="{BB962C8B-B14F-4D97-AF65-F5344CB8AC3E}">
        <p14:creationId xmlns:p14="http://schemas.microsoft.com/office/powerpoint/2010/main" val="1109206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2447E72A-D913-4DC2-9E0A-E520CE8FCC86}" type="datetimeFigureOut">
              <a:rPr lang="en-US" smtClean="0"/>
              <a:pPr/>
              <a:t>10/13/2015</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A5D78FC6-CE17-4259-A63C-DDFC12E048FC}" type="slidenum">
              <a:rPr lang="en-US" smtClean="0"/>
              <a:pPr/>
              <a:t>‹#›</a:t>
            </a:fld>
            <a:endParaRPr lang="en-US" dirty="0"/>
          </a:p>
        </p:txBody>
      </p:sp>
    </p:spTree>
    <p:extLst>
      <p:ext uri="{BB962C8B-B14F-4D97-AF65-F5344CB8AC3E}">
        <p14:creationId xmlns:p14="http://schemas.microsoft.com/office/powerpoint/2010/main" val="506649873"/>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dirty="0"/>
          </a:p>
        </p:txBody>
      </p:sp>
    </p:spTree>
    <p:extLst>
      <p:ext uri="{BB962C8B-B14F-4D97-AF65-F5344CB8AC3E}">
        <p14:creationId xmlns:p14="http://schemas.microsoft.com/office/powerpoint/2010/main" val="3227449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dirty="0"/>
          </a:p>
        </p:txBody>
      </p:sp>
    </p:spTree>
    <p:extLst>
      <p:ext uri="{BB962C8B-B14F-4D97-AF65-F5344CB8AC3E}">
        <p14:creationId xmlns:p14="http://schemas.microsoft.com/office/powerpoint/2010/main" val="1231042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dirty="0"/>
          </a:p>
        </p:txBody>
      </p:sp>
    </p:spTree>
    <p:extLst>
      <p:ext uri="{BB962C8B-B14F-4D97-AF65-F5344CB8AC3E}">
        <p14:creationId xmlns:p14="http://schemas.microsoft.com/office/powerpoint/2010/main" val="334360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dirty="0"/>
          </a:p>
        </p:txBody>
      </p:sp>
    </p:spTree>
    <p:extLst>
      <p:ext uri="{BB962C8B-B14F-4D97-AF65-F5344CB8AC3E}">
        <p14:creationId xmlns:p14="http://schemas.microsoft.com/office/powerpoint/2010/main" val="903696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dirty="0"/>
          </a:p>
        </p:txBody>
      </p:sp>
    </p:spTree>
    <p:extLst>
      <p:ext uri="{BB962C8B-B14F-4D97-AF65-F5344CB8AC3E}">
        <p14:creationId xmlns:p14="http://schemas.microsoft.com/office/powerpoint/2010/main" val="10672773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14</a:t>
            </a:fld>
            <a:endParaRPr lang="en-US" dirty="0"/>
          </a:p>
        </p:txBody>
      </p:sp>
    </p:spTree>
    <p:extLst>
      <p:ext uri="{BB962C8B-B14F-4D97-AF65-F5344CB8AC3E}">
        <p14:creationId xmlns:p14="http://schemas.microsoft.com/office/powerpoint/2010/main" val="35275573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15</a:t>
            </a:fld>
            <a:endParaRPr lang="en-US" dirty="0"/>
          </a:p>
        </p:txBody>
      </p:sp>
    </p:spTree>
    <p:extLst>
      <p:ext uri="{BB962C8B-B14F-4D97-AF65-F5344CB8AC3E}">
        <p14:creationId xmlns:p14="http://schemas.microsoft.com/office/powerpoint/2010/main" val="2207860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dirty="0"/>
          </a:p>
        </p:txBody>
      </p:sp>
    </p:spTree>
    <p:extLst>
      <p:ext uri="{BB962C8B-B14F-4D97-AF65-F5344CB8AC3E}">
        <p14:creationId xmlns:p14="http://schemas.microsoft.com/office/powerpoint/2010/main" val="4015345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dirty="0"/>
          </a:p>
        </p:txBody>
      </p:sp>
    </p:spTree>
    <p:extLst>
      <p:ext uri="{BB962C8B-B14F-4D97-AF65-F5344CB8AC3E}">
        <p14:creationId xmlns:p14="http://schemas.microsoft.com/office/powerpoint/2010/main" val="2217742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dirty="0"/>
          </a:p>
        </p:txBody>
      </p:sp>
    </p:spTree>
    <p:extLst>
      <p:ext uri="{BB962C8B-B14F-4D97-AF65-F5344CB8AC3E}">
        <p14:creationId xmlns:p14="http://schemas.microsoft.com/office/powerpoint/2010/main" val="1830086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dirty="0"/>
          </a:p>
        </p:txBody>
      </p:sp>
    </p:spTree>
    <p:extLst>
      <p:ext uri="{BB962C8B-B14F-4D97-AF65-F5344CB8AC3E}">
        <p14:creationId xmlns:p14="http://schemas.microsoft.com/office/powerpoint/2010/main" val="1559745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dirty="0"/>
          </a:p>
        </p:txBody>
      </p:sp>
    </p:spTree>
    <p:extLst>
      <p:ext uri="{BB962C8B-B14F-4D97-AF65-F5344CB8AC3E}">
        <p14:creationId xmlns:p14="http://schemas.microsoft.com/office/powerpoint/2010/main" val="3998240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dirty="0"/>
          </a:p>
        </p:txBody>
      </p:sp>
    </p:spTree>
    <p:extLst>
      <p:ext uri="{BB962C8B-B14F-4D97-AF65-F5344CB8AC3E}">
        <p14:creationId xmlns:p14="http://schemas.microsoft.com/office/powerpoint/2010/main" val="1187701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dirty="0"/>
          </a:p>
        </p:txBody>
      </p:sp>
    </p:spTree>
    <p:extLst>
      <p:ext uri="{BB962C8B-B14F-4D97-AF65-F5344CB8AC3E}">
        <p14:creationId xmlns:p14="http://schemas.microsoft.com/office/powerpoint/2010/main" val="738997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dirty="0"/>
          </a:p>
        </p:txBody>
      </p:sp>
    </p:spTree>
    <p:extLst>
      <p:ext uri="{BB962C8B-B14F-4D97-AF65-F5344CB8AC3E}">
        <p14:creationId xmlns:p14="http://schemas.microsoft.com/office/powerpoint/2010/main" val="3727181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743653DA-8BF4-4869-96FE-9BCF43372D46}" type="datetime8">
              <a:rPr lang="en-US" smtClean="0"/>
              <a:pPr algn="ctr"/>
              <a:t>10/13/2015 8:43 PM</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10/13/2015 8:43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10/13/2015 8:43 PM</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10/13/2015 8:43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10/13/2015 8:43 PM</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10/13/2015 8:43 PM</a:t>
            </a:fld>
            <a:endParaRPr lang="en-US" dirty="0"/>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10/13/2015 8:43 PM</a:t>
            </a:fld>
            <a:endParaRPr lang="en-US" dirty="0"/>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10/13/2015 8:43 PM</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10/13/2015 8:43 PM</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10/13/2015 8:43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10/13/2015 8:43 PM</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dirty="0" smtClean="0"/>
              <a:t>Click icon to add picture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10/13/2015 8:43 PM</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533400" y="4038600"/>
            <a:ext cx="8305800" cy="1828800"/>
          </a:xfrm>
        </p:spPr>
        <p:txBody>
          <a:bodyPr>
            <a:normAutofit/>
          </a:bodyPr>
          <a:lstStyle/>
          <a:p>
            <a:r>
              <a:rPr lang="en-US" dirty="0" smtClean="0"/>
              <a:t>Beyond microcredit</a:t>
            </a:r>
            <a:endParaRPr lang="en-US" sz="2400" dirty="0"/>
          </a:p>
        </p:txBody>
      </p:sp>
      <p:sp>
        <p:nvSpPr>
          <p:cNvPr id="3" name="Rectangle 2"/>
          <p:cNvSpPr>
            <a:spLocks noGrp="1"/>
          </p:cNvSpPr>
          <p:nvPr>
            <p:ph type="subTitle" idx="1"/>
          </p:nvPr>
        </p:nvSpPr>
        <p:spPr/>
        <p:txBody>
          <a:bodyPr>
            <a:normAutofit/>
          </a:bodyPr>
          <a:lstStyle/>
          <a:p>
            <a:r>
              <a:rPr lang="en-US" dirty="0" smtClean="0"/>
              <a:t>P.V. Viswanath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Commitment Devices</a:t>
            </a:r>
            <a:endParaRPr lang="en-US" dirty="0"/>
          </a:p>
        </p:txBody>
      </p:sp>
      <p:sp>
        <p:nvSpPr>
          <p:cNvPr id="3" name="Content Placeholder 2"/>
          <p:cNvSpPr>
            <a:spLocks noGrp="1"/>
          </p:cNvSpPr>
          <p:nvPr>
            <p:ph sz="quarter" idx="1"/>
          </p:nvPr>
        </p:nvSpPr>
        <p:spPr>
          <a:xfrm>
            <a:off x="304800" y="1600200"/>
            <a:ext cx="8686800" cy="5029200"/>
          </a:xfrm>
        </p:spPr>
        <p:txBody>
          <a:bodyPr>
            <a:normAutofit fontScale="70000" lnSpcReduction="20000"/>
          </a:bodyPr>
          <a:lstStyle/>
          <a:p>
            <a:r>
              <a:rPr lang="en-US" dirty="0" smtClean="0"/>
              <a:t>Faced with a conflict between their present and future selves, people can tie their hands to avoid temptations.</a:t>
            </a:r>
          </a:p>
          <a:p>
            <a:r>
              <a:rPr lang="en-US" dirty="0"/>
              <a:t>The SEED (Save, Earn, Enjoy Deposits) </a:t>
            </a:r>
            <a:r>
              <a:rPr lang="en-US" dirty="0" smtClean="0"/>
              <a:t>account developed in the Philippines is a commitment </a:t>
            </a:r>
            <a:r>
              <a:rPr lang="en-US" dirty="0"/>
              <a:t>savings </a:t>
            </a:r>
            <a:r>
              <a:rPr lang="en-US" dirty="0" smtClean="0"/>
              <a:t>product. </a:t>
            </a:r>
            <a:r>
              <a:rPr lang="en-US" dirty="0"/>
              <a:t>A SEED account required individuals to restrict their right to withdraw any funds in </a:t>
            </a:r>
            <a:r>
              <a:rPr lang="en-US" dirty="0" smtClean="0"/>
              <a:t>their own </a:t>
            </a:r>
            <a:r>
              <a:rPr lang="en-US" dirty="0"/>
              <a:t>accounts until they reached a self-specified and documented goal</a:t>
            </a:r>
            <a:r>
              <a:rPr lang="en-US" dirty="0" smtClean="0"/>
              <a:t>.  Once </a:t>
            </a:r>
            <a:r>
              <a:rPr lang="en-US" dirty="0"/>
              <a:t>the decision was made it could not be changed, and </a:t>
            </a:r>
            <a:r>
              <a:rPr lang="en-US" dirty="0" smtClean="0"/>
              <a:t>the clients </a:t>
            </a:r>
            <a:r>
              <a:rPr lang="en-US" dirty="0"/>
              <a:t>could not withdraw funds from the account until they met their chosen </a:t>
            </a:r>
            <a:r>
              <a:rPr lang="en-US" dirty="0" smtClean="0"/>
              <a:t>goal amount </a:t>
            </a:r>
            <a:r>
              <a:rPr lang="en-US" dirty="0"/>
              <a:t>or date</a:t>
            </a:r>
            <a:r>
              <a:rPr lang="en-US" dirty="0" smtClean="0"/>
              <a:t>.</a:t>
            </a:r>
          </a:p>
          <a:p>
            <a:r>
              <a:rPr lang="en-US" dirty="0" err="1" smtClean="0"/>
              <a:t>Karlan</a:t>
            </a:r>
            <a:r>
              <a:rPr lang="en-US" dirty="0" smtClean="0"/>
              <a:t> et al. studied randomly assigned some MFI members to a group that was offered the opportunity to open a SEED account; the control group was not offered such an account.  </a:t>
            </a:r>
          </a:p>
          <a:p>
            <a:r>
              <a:rPr lang="en-US" dirty="0" smtClean="0"/>
              <a:t>After </a:t>
            </a:r>
            <a:r>
              <a:rPr lang="en-US" dirty="0"/>
              <a:t>twelve months, average </a:t>
            </a:r>
            <a:r>
              <a:rPr lang="en-US" dirty="0" smtClean="0"/>
              <a:t>bank account </a:t>
            </a:r>
            <a:r>
              <a:rPr lang="en-US" dirty="0"/>
              <a:t>balances increased by 80 percent on average for all who were assigned to </a:t>
            </a:r>
            <a:r>
              <a:rPr lang="en-US" dirty="0" smtClean="0"/>
              <a:t>the treatment </a:t>
            </a:r>
            <a:r>
              <a:rPr lang="en-US" dirty="0"/>
              <a:t>group compared to those assigned to the control group</a:t>
            </a:r>
            <a:r>
              <a:rPr lang="en-US" dirty="0" smtClean="0"/>
              <a:t>.</a:t>
            </a:r>
          </a:p>
          <a:p>
            <a:r>
              <a:rPr lang="en-US" dirty="0" smtClean="0"/>
              <a:t>Further, the </a:t>
            </a:r>
            <a:r>
              <a:rPr lang="en-US" dirty="0"/>
              <a:t>study shows that women who demonstrate a desire to save </a:t>
            </a:r>
            <a:r>
              <a:rPr lang="en-US" dirty="0" smtClean="0"/>
              <a:t>but </a:t>
            </a:r>
            <a:r>
              <a:rPr lang="en-US" dirty="0"/>
              <a:t>a difficulty in </a:t>
            </a:r>
            <a:r>
              <a:rPr lang="en-US" dirty="0" smtClean="0"/>
              <a:t>doing so (</a:t>
            </a:r>
            <a:r>
              <a:rPr lang="en-US" dirty="0"/>
              <a:t>indicating hyperbolic discounting according to answers on a survey</a:t>
            </a:r>
            <a:r>
              <a:rPr lang="en-US" dirty="0" smtClean="0"/>
              <a:t>) </a:t>
            </a:r>
            <a:r>
              <a:rPr lang="en-US" dirty="0"/>
              <a:t>are significantly more likely than others to open such an account. There is no </a:t>
            </a:r>
            <a:r>
              <a:rPr lang="en-US" dirty="0" smtClean="0"/>
              <a:t>similar effect </a:t>
            </a:r>
            <a:r>
              <a:rPr lang="en-US" dirty="0"/>
              <a:t>among men.</a:t>
            </a:r>
          </a:p>
        </p:txBody>
      </p:sp>
    </p:spTree>
    <p:extLst>
      <p:ext uri="{BB962C8B-B14F-4D97-AF65-F5344CB8AC3E}">
        <p14:creationId xmlns:p14="http://schemas.microsoft.com/office/powerpoint/2010/main" val="4071705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02752" cy="990600"/>
          </a:xfrm>
        </p:spPr>
        <p:txBody>
          <a:bodyPr>
            <a:normAutofit fontScale="90000"/>
          </a:bodyPr>
          <a:lstStyle/>
          <a:p>
            <a:r>
              <a:rPr lang="en-US" dirty="0" smtClean="0"/>
              <a:t>Reminders to Save and Mental Accounts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The other reason why people don’t save enough is that present needs may be more salient than future needs.  </a:t>
            </a:r>
            <a:r>
              <a:rPr lang="en-US" dirty="0" err="1" smtClean="0"/>
              <a:t>Karlan</a:t>
            </a:r>
            <a:r>
              <a:rPr lang="en-US" dirty="0" smtClean="0"/>
              <a:t> et al. (2009) in a study sent reminders to save to some randomly selected bank clients and not to others.  Such reminders led to a 6% increase in the total mount of money saved.</a:t>
            </a:r>
          </a:p>
          <a:p>
            <a:r>
              <a:rPr lang="en-US" dirty="0" smtClean="0"/>
              <a:t>Mental accounting is the tendency to treat funds differently based on their source and intended use.  Savings accounts (or ROSCAs) earmarked for a particular purpose (such as tuition fees) may be treated differently from other monies.</a:t>
            </a:r>
          </a:p>
          <a:p>
            <a:r>
              <a:rPr lang="en-US" dirty="0" smtClean="0"/>
              <a:t>Mental accounting might work by making the intended use more salient.</a:t>
            </a:r>
            <a:endParaRPr lang="en-US" dirty="0"/>
          </a:p>
        </p:txBody>
      </p:sp>
    </p:spTree>
    <p:extLst>
      <p:ext uri="{BB962C8B-B14F-4D97-AF65-F5344CB8AC3E}">
        <p14:creationId xmlns:p14="http://schemas.microsoft.com/office/powerpoint/2010/main" val="1249630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reasons why saving is costly</a:t>
            </a:r>
            <a:endParaRPr lang="en-US" dirty="0"/>
          </a:p>
        </p:txBody>
      </p:sp>
      <p:sp>
        <p:nvSpPr>
          <p:cNvPr id="3" name="Content Placeholder 2"/>
          <p:cNvSpPr>
            <a:spLocks noGrp="1"/>
          </p:cNvSpPr>
          <p:nvPr>
            <p:ph sz="quarter" idx="1"/>
          </p:nvPr>
        </p:nvSpPr>
        <p:spPr>
          <a:xfrm>
            <a:off x="612648" y="1600200"/>
            <a:ext cx="8153400" cy="4724400"/>
          </a:xfrm>
        </p:spPr>
        <p:txBody>
          <a:bodyPr>
            <a:normAutofit fontScale="92500" lnSpcReduction="20000"/>
          </a:bodyPr>
          <a:lstStyle/>
          <a:p>
            <a:r>
              <a:rPr lang="en-US" dirty="0" smtClean="0"/>
              <a:t>When people save, they have to trust their bankers.  This may be difficult when the bank is an outside institution.</a:t>
            </a:r>
          </a:p>
          <a:p>
            <a:r>
              <a:rPr lang="en-US" dirty="0" smtClean="0"/>
              <a:t>Transactions costs per dollar are high for small deposits; this may cause banks not to want to get into the deposit-taking business, especially if there are usury laws.</a:t>
            </a:r>
          </a:p>
          <a:p>
            <a:r>
              <a:rPr lang="en-US" dirty="0" smtClean="0"/>
              <a:t>In order to offset these costs, banks might impose restrictions on withdrawals.  But this reduces the convenience of the product.</a:t>
            </a:r>
          </a:p>
          <a:p>
            <a:r>
              <a:rPr lang="en-US" dirty="0" smtClean="0"/>
              <a:t>Convenience and flexibility seems to be much more important to BOP customers than the interest rate on deposits.</a:t>
            </a:r>
            <a:endParaRPr lang="en-US" dirty="0"/>
          </a:p>
        </p:txBody>
      </p:sp>
    </p:spTree>
    <p:extLst>
      <p:ext uri="{BB962C8B-B14F-4D97-AF65-F5344CB8AC3E}">
        <p14:creationId xmlns:p14="http://schemas.microsoft.com/office/powerpoint/2010/main" val="1496466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Microinsurance</a:t>
            </a:r>
            <a:endParaRPr lang="en-US" dirty="0"/>
          </a:p>
        </p:txBody>
      </p:sp>
      <p:sp>
        <p:nvSpPr>
          <p:cNvPr id="3" name="Content Placeholder 2"/>
          <p:cNvSpPr>
            <a:spLocks noGrp="1"/>
          </p:cNvSpPr>
          <p:nvPr>
            <p:ph sz="quarter" idx="1"/>
          </p:nvPr>
        </p:nvSpPr>
        <p:spPr>
          <a:xfrm>
            <a:off x="228600" y="1600200"/>
            <a:ext cx="8686800" cy="5029200"/>
          </a:xfrm>
        </p:spPr>
        <p:txBody>
          <a:bodyPr>
            <a:normAutofit fontScale="77500" lnSpcReduction="20000"/>
          </a:bodyPr>
          <a:lstStyle/>
          <a:p>
            <a:r>
              <a:rPr lang="en-US" dirty="0" smtClean="0"/>
              <a:t>Insurance also has the moral hazard and adverse selection problems associated with providing credit.  Transaction costs are high and contract enforcement can be difficult for the policy-holder.</a:t>
            </a:r>
          </a:p>
          <a:p>
            <a:r>
              <a:rPr lang="en-US" dirty="0" smtClean="0"/>
              <a:t>However, for BOP clients, catastrophic events such as illnesses can destroy their lives.</a:t>
            </a:r>
          </a:p>
          <a:p>
            <a:r>
              <a:rPr lang="en-US" dirty="0" smtClean="0"/>
              <a:t>Life insurance can be useful when the breadwinner leaves behind a family, or for funeral expenses (</a:t>
            </a:r>
            <a:r>
              <a:rPr lang="en-US" dirty="0" err="1" smtClean="0"/>
              <a:t>esp</a:t>
            </a:r>
            <a:r>
              <a:rPr lang="en-US" dirty="0" smtClean="0"/>
              <a:t> in South Africa)</a:t>
            </a:r>
          </a:p>
          <a:p>
            <a:r>
              <a:rPr lang="en-US" dirty="0" smtClean="0"/>
              <a:t>MFIs can collaborate with an insurer who can take care of the technical details, such as actuarial tables and can spread the risk across many people to reduce cost.</a:t>
            </a:r>
          </a:p>
          <a:p>
            <a:r>
              <a:rPr lang="en-US" dirty="0" smtClean="0"/>
              <a:t>Life insurance tied to microcredit can also reduce the cost to the MFI of providing such credit and can reduce the cost of providing loans.</a:t>
            </a:r>
          </a:p>
          <a:p>
            <a:r>
              <a:rPr lang="en-US" dirty="0" smtClean="0"/>
              <a:t>Health insurance can work in the same way and can be low cost if coverage is restricted to a small list of important diseases and contract provisions are simple and standardized.</a:t>
            </a:r>
            <a:endParaRPr lang="en-US" dirty="0"/>
          </a:p>
        </p:txBody>
      </p:sp>
    </p:spTree>
    <p:extLst>
      <p:ext uri="{BB962C8B-B14F-4D97-AF65-F5344CB8AC3E}">
        <p14:creationId xmlns:p14="http://schemas.microsoft.com/office/powerpoint/2010/main" val="3226730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Rainfall Insurance</a:t>
            </a:r>
            <a:endParaRPr lang="en-US" dirty="0"/>
          </a:p>
        </p:txBody>
      </p:sp>
      <p:sp>
        <p:nvSpPr>
          <p:cNvPr id="3" name="Content Placeholder 2"/>
          <p:cNvSpPr>
            <a:spLocks noGrp="1"/>
          </p:cNvSpPr>
          <p:nvPr>
            <p:ph sz="quarter" idx="1"/>
          </p:nvPr>
        </p:nvSpPr>
        <p:spPr>
          <a:xfrm>
            <a:off x="304800" y="1600200"/>
            <a:ext cx="8461248" cy="5029200"/>
          </a:xfrm>
        </p:spPr>
        <p:txBody>
          <a:bodyPr>
            <a:normAutofit fontScale="77500" lnSpcReduction="20000"/>
          </a:bodyPr>
          <a:lstStyle/>
          <a:p>
            <a:r>
              <a:rPr lang="en-US" dirty="0" smtClean="0"/>
              <a:t>A key element in insurance can be the cost of verifiability of the event, for example, in crop insurance.</a:t>
            </a:r>
          </a:p>
          <a:p>
            <a:r>
              <a:rPr lang="en-US" dirty="0" smtClean="0"/>
              <a:t>Index insurance ties coverage to the occurrence of a more easily verifiable event that is highly correlated with the event to be insured.  </a:t>
            </a:r>
          </a:p>
          <a:p>
            <a:r>
              <a:rPr lang="en-US" dirty="0" smtClean="0"/>
              <a:t>In the case of crop insurance, that could be the amount of rainfall in the district where the field is located.</a:t>
            </a:r>
          </a:p>
          <a:p>
            <a:r>
              <a:rPr lang="en-US" dirty="0" smtClean="0"/>
              <a:t>Furthermore, moral hazard is reduced because farmers have no control over the rainfall.</a:t>
            </a:r>
          </a:p>
          <a:p>
            <a:r>
              <a:rPr lang="en-US" dirty="0" smtClean="0"/>
              <a:t>However, any other index could be used.  For example, payout could be tied to the average crop yields in a region.</a:t>
            </a:r>
          </a:p>
          <a:p>
            <a:r>
              <a:rPr lang="en-US" dirty="0" smtClean="0"/>
              <a:t>Furthermore, index insurance can be purchased by non-farmers, as well, who might have an interest in the harvest, e.g. shopkeepers, craftsmen, traders and others whose livelihoods depend upon the weather and on the local economy.</a:t>
            </a:r>
          </a:p>
          <a:p>
            <a:r>
              <a:rPr lang="en-US" dirty="0" smtClean="0"/>
              <a:t>Livestock insurance (KGFS, India)and property insurance (SEWA, India) are some of the other products that have been developed for BOP use.</a:t>
            </a:r>
            <a:endParaRPr lang="en-US" dirty="0"/>
          </a:p>
        </p:txBody>
      </p:sp>
    </p:spTree>
    <p:extLst>
      <p:ext uri="{BB962C8B-B14F-4D97-AF65-F5344CB8AC3E}">
        <p14:creationId xmlns:p14="http://schemas.microsoft.com/office/powerpoint/2010/main" val="339377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Microloans </a:t>
            </a:r>
            <a:r>
              <a:rPr lang="en-US" smtClean="0"/>
              <a:t>and Risk</a:t>
            </a:r>
            <a:endParaRPr lang="en-US"/>
          </a:p>
        </p:txBody>
      </p:sp>
      <p:sp>
        <p:nvSpPr>
          <p:cNvPr id="3" name="Content Placeholder 2"/>
          <p:cNvSpPr>
            <a:spLocks noGrp="1"/>
          </p:cNvSpPr>
          <p:nvPr>
            <p:ph sz="quarter" idx="1"/>
          </p:nvPr>
        </p:nvSpPr>
        <p:spPr/>
        <p:txBody>
          <a:bodyPr>
            <a:normAutofit fontScale="77500" lnSpcReduction="20000"/>
          </a:bodyPr>
          <a:lstStyle/>
          <a:p>
            <a:r>
              <a:rPr lang="en-US" dirty="0" smtClean="0"/>
              <a:t>Sometimes microloans may make things worse.  Microcredit as the solution to one problem (low earning power) may worsen the other problem suffered by BOP families (vulnerability).</a:t>
            </a:r>
          </a:p>
          <a:p>
            <a:r>
              <a:rPr lang="en-US" dirty="0" smtClean="0"/>
              <a:t>Loans are not gifts and produce obligations.  Individuals might fall into over-indebtedness.</a:t>
            </a:r>
          </a:p>
          <a:p>
            <a:r>
              <a:rPr lang="en-US" dirty="0" smtClean="0"/>
              <a:t>Microfinance providers, in trying to keep costs low, have often been rigid, which can exacerbate the situation for borrowers (in contrast with moneylenders, who are often more flexible).</a:t>
            </a:r>
          </a:p>
          <a:p>
            <a:r>
              <a:rPr lang="en-US" dirty="0" smtClean="0"/>
              <a:t>More recently, Grameen II provides flexi-loans; SKS Microfinance provides interest-free emergency loans.</a:t>
            </a:r>
          </a:p>
          <a:p>
            <a:r>
              <a:rPr lang="en-US" dirty="0" smtClean="0"/>
              <a:t>Group lending also exposes borrowers to risk of default by other group members.</a:t>
            </a:r>
          </a:p>
          <a:p>
            <a:r>
              <a:rPr lang="en-US" dirty="0" smtClean="0"/>
              <a:t>On the other hand, microloans can allow customers to diversify income streams and thus to reduce exposure to income fluctuations.</a:t>
            </a:r>
            <a:endParaRPr lang="en-US" dirty="0"/>
          </a:p>
        </p:txBody>
      </p:sp>
    </p:spTree>
    <p:extLst>
      <p:ext uri="{BB962C8B-B14F-4D97-AF65-F5344CB8AC3E}">
        <p14:creationId xmlns:p14="http://schemas.microsoft.com/office/powerpoint/2010/main" val="1534292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Goals</a:t>
            </a:r>
            <a:endParaRPr lang="en-US" dirty="0"/>
          </a:p>
        </p:txBody>
      </p:sp>
      <p:sp>
        <p:nvSpPr>
          <p:cNvPr id="3" name="Content Placeholder 2"/>
          <p:cNvSpPr>
            <a:spLocks noGrp="1"/>
          </p:cNvSpPr>
          <p:nvPr>
            <p:ph sz="quarter" idx="1"/>
          </p:nvPr>
        </p:nvSpPr>
        <p:spPr/>
        <p:txBody>
          <a:bodyPr>
            <a:normAutofit fontScale="92500"/>
          </a:bodyPr>
          <a:lstStyle/>
          <a:p>
            <a:r>
              <a:rPr lang="en-US" dirty="0" smtClean="0"/>
              <a:t>BOP customers need saving, insurance and other financial services in addition to credit.</a:t>
            </a:r>
          </a:p>
          <a:p>
            <a:r>
              <a:rPr lang="en-US" dirty="0" smtClean="0"/>
              <a:t>Why do individuals save and what are the obstacles to their saving?</a:t>
            </a:r>
          </a:p>
          <a:p>
            <a:r>
              <a:rPr lang="en-US" dirty="0" smtClean="0"/>
              <a:t>What are the traditional solutions to these obstacles?</a:t>
            </a:r>
          </a:p>
          <a:p>
            <a:r>
              <a:rPr lang="en-US" dirty="0" smtClean="0"/>
              <a:t>What are the microfinance solutions to these obstacles?</a:t>
            </a:r>
          </a:p>
          <a:p>
            <a:r>
              <a:rPr lang="en-US" dirty="0" smtClean="0"/>
              <a:t>What micro-insurance products have been developed and what are their characteristics?</a:t>
            </a:r>
          </a:p>
          <a:p>
            <a:r>
              <a:rPr lang="en-US" dirty="0" smtClean="0"/>
              <a:t>Can microfinance increase financial risk for </a:t>
            </a:r>
            <a:r>
              <a:rPr lang="en-US" smtClean="0"/>
              <a:t>its clients?</a:t>
            </a:r>
            <a:endParaRPr lang="en-US" dirty="0"/>
          </a:p>
        </p:txBody>
      </p:sp>
    </p:spTree>
    <p:extLst>
      <p:ext uri="{BB962C8B-B14F-4D97-AF65-F5344CB8AC3E}">
        <p14:creationId xmlns:p14="http://schemas.microsoft.com/office/powerpoint/2010/main" val="1350962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Microsaving</a:t>
            </a:r>
            <a:endParaRPr lang="en-US" dirty="0"/>
          </a:p>
        </p:txBody>
      </p:sp>
      <p:sp>
        <p:nvSpPr>
          <p:cNvPr id="3" name="Content Placeholder 2"/>
          <p:cNvSpPr>
            <a:spLocks noGrp="1"/>
          </p:cNvSpPr>
          <p:nvPr>
            <p:ph sz="quarter" idx="1"/>
          </p:nvPr>
        </p:nvSpPr>
        <p:spPr>
          <a:xfrm>
            <a:off x="612648" y="1600200"/>
            <a:ext cx="8302752" cy="4876800"/>
          </a:xfrm>
        </p:spPr>
        <p:txBody>
          <a:bodyPr>
            <a:normAutofit fontScale="85000" lnSpcReduction="20000"/>
          </a:bodyPr>
          <a:lstStyle/>
          <a:p>
            <a:r>
              <a:rPr lang="en-US" dirty="0" smtClean="0"/>
              <a:t>The financial needs of the BOP go beyond microcredit.</a:t>
            </a:r>
          </a:p>
          <a:p>
            <a:r>
              <a:rPr lang="en-US" dirty="0" smtClean="0"/>
              <a:t>Unfortunately, many NGOs are not able to accept savings deposits from their clients, though many can lend, and even at a profit.</a:t>
            </a:r>
          </a:p>
          <a:p>
            <a:r>
              <a:rPr lang="en-US" dirty="0" smtClean="0"/>
              <a:t>First of all, savings and credit both help smooth consumption over time and hence are substitutes.</a:t>
            </a:r>
          </a:p>
          <a:p>
            <a:r>
              <a:rPr lang="en-US" dirty="0" smtClean="0"/>
              <a:t>Even though savings might be cheaper than credit, there are behavioral problems that might make savings difficult in the absence of proper savings institutions.</a:t>
            </a:r>
          </a:p>
          <a:p>
            <a:r>
              <a:rPr lang="en-US" dirty="0" smtClean="0"/>
              <a:t>People have problems with self-discipline.  Hence expensive credit can be used as a incentive to accelerate savings.</a:t>
            </a:r>
          </a:p>
          <a:p>
            <a:r>
              <a:rPr lang="en-US" dirty="0" smtClean="0"/>
              <a:t>Rotating Savings and Credit Associations (ROSCAs) can also serve this purpose, since they are simultaneously borrowing and saving devices.</a:t>
            </a:r>
            <a:endParaRPr lang="en-US" dirty="0"/>
          </a:p>
        </p:txBody>
      </p:sp>
    </p:spTree>
    <p:extLst>
      <p:ext uri="{BB962C8B-B14F-4D97-AF65-F5344CB8AC3E}">
        <p14:creationId xmlns:p14="http://schemas.microsoft.com/office/powerpoint/2010/main" val="3908205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save?</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Saving is not only for business uses.</a:t>
            </a:r>
          </a:p>
          <a:p>
            <a:r>
              <a:rPr lang="en-US" dirty="0" smtClean="0"/>
              <a:t>A 2001 survey of BRI clients in Bangladesh found that only 16% used their savings for business uses.</a:t>
            </a:r>
          </a:p>
          <a:p>
            <a:r>
              <a:rPr lang="en-US" dirty="0" smtClean="0"/>
              <a:t>35% (about twice the number using it for business purposes) used it for nonbusiness consumption.</a:t>
            </a:r>
          </a:p>
          <a:p>
            <a:r>
              <a:rPr lang="en-US" dirty="0" smtClean="0"/>
              <a:t>In this category, school fees (14%), household consumption (13%), medical expenses (3%) and religious holiday needs (3%) were paramount. </a:t>
            </a:r>
          </a:p>
          <a:p>
            <a:r>
              <a:rPr lang="en-US" dirty="0" smtClean="0"/>
              <a:t>6% also used it buy nonbusiness assets (land, house).</a:t>
            </a:r>
          </a:p>
          <a:p>
            <a:r>
              <a:rPr lang="en-US" dirty="0" smtClean="0"/>
              <a:t>39% used it for other purposes.</a:t>
            </a:r>
          </a:p>
          <a:p>
            <a:r>
              <a:rPr lang="en-US" dirty="0" smtClean="0"/>
              <a:t>The point is that savings are used for a variety of purposes.</a:t>
            </a:r>
            <a:endParaRPr lang="en-US" dirty="0"/>
          </a:p>
        </p:txBody>
      </p:sp>
    </p:spTree>
    <p:extLst>
      <p:ext uri="{BB962C8B-B14F-4D97-AF65-F5344CB8AC3E}">
        <p14:creationId xmlns:p14="http://schemas.microsoft.com/office/powerpoint/2010/main" val="499735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Frequency Saving</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Savings can be low-frequency (steady, long-term accumulation) or high-frequency (to fund short-term </a:t>
            </a:r>
            <a:r>
              <a:rPr lang="en-US" dirty="0" smtClean="0"/>
              <a:t>investments).</a:t>
            </a:r>
            <a:endParaRPr lang="en-US" dirty="0" smtClean="0"/>
          </a:p>
          <a:p>
            <a:r>
              <a:rPr lang="en-US" dirty="0" smtClean="0"/>
              <a:t>According to the neo-classical lifetime consumption model, people save when they are in their high-earning years and then use those savings during retirement.</a:t>
            </a:r>
          </a:p>
          <a:p>
            <a:r>
              <a:rPr lang="en-US" dirty="0" smtClean="0"/>
              <a:t>Pension funds are usually not available to BOP families.  Retirement needs are often taken care of by individuals in traditional countries by intergenerational support.  Parent spend on their children’s education when their earnings are high, and their children support them in their old age.  Furthermore, in multigenerational family units, retirement is funded on a pay-as-you-go model like Social Security.</a:t>
            </a:r>
          </a:p>
          <a:p>
            <a:r>
              <a:rPr lang="en-US" dirty="0" smtClean="0"/>
              <a:t>The reason is that “standard” saving for retirement requires the availability of pension funds.  “Mechanisms matter.”</a:t>
            </a:r>
          </a:p>
          <a:p>
            <a:r>
              <a:rPr lang="en-US" dirty="0" smtClean="0"/>
              <a:t>However, such mechanisms don’t work perfectly.  And with the move to nuclear families, there is more need for retirement savings alternatives.</a:t>
            </a:r>
            <a:endParaRPr lang="en-US" dirty="0"/>
          </a:p>
        </p:txBody>
      </p:sp>
      <p:sp>
        <p:nvSpPr>
          <p:cNvPr id="4" name="TextBox 3"/>
          <p:cNvSpPr txBox="1"/>
          <p:nvPr/>
        </p:nvSpPr>
        <p:spPr>
          <a:xfrm>
            <a:off x="533400" y="6172200"/>
            <a:ext cx="8229600" cy="369332"/>
          </a:xfrm>
          <a:prstGeom prst="rect">
            <a:avLst/>
          </a:prstGeom>
          <a:noFill/>
        </p:spPr>
        <p:txBody>
          <a:bodyPr wrap="square" rtlCol="0">
            <a:spAutoFit/>
          </a:bodyPr>
          <a:lstStyle/>
          <a:p>
            <a:r>
              <a:rPr lang="en-US" dirty="0"/>
              <a:t>As Families Change, Korea’s Elderly Are Turning to </a:t>
            </a:r>
            <a:r>
              <a:rPr lang="en-US" dirty="0" smtClean="0"/>
              <a:t>Suicide, NY Times, Feb. 16, 2013</a:t>
            </a:r>
            <a:endParaRPr lang="en-US" dirty="0"/>
          </a:p>
        </p:txBody>
      </p:sp>
    </p:spTree>
    <p:extLst>
      <p:ext uri="{BB962C8B-B14F-4D97-AF65-F5344CB8AC3E}">
        <p14:creationId xmlns:p14="http://schemas.microsoft.com/office/powerpoint/2010/main" val="2980005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High-frequency savings</a:t>
            </a:r>
            <a:endParaRPr lang="en-US" dirty="0"/>
          </a:p>
        </p:txBody>
      </p:sp>
      <p:sp>
        <p:nvSpPr>
          <p:cNvPr id="3" name="Content Placeholder 2"/>
          <p:cNvSpPr>
            <a:spLocks noGrp="1"/>
          </p:cNvSpPr>
          <p:nvPr>
            <p:ph sz="quarter" idx="1"/>
          </p:nvPr>
        </p:nvSpPr>
        <p:spPr>
          <a:xfrm>
            <a:off x="304800" y="1600200"/>
            <a:ext cx="8686800" cy="5105400"/>
          </a:xfrm>
        </p:spPr>
        <p:txBody>
          <a:bodyPr>
            <a:normAutofit fontScale="77500" lnSpcReduction="20000"/>
          </a:bodyPr>
          <a:lstStyle/>
          <a:p>
            <a:r>
              <a:rPr lang="en-US" dirty="0" smtClean="0"/>
              <a:t>The Collins et al. Portfolios of the Poor diaries showed that BOP families had high cash turnover, that is the ratio of cashflow (cash moving in and out of savings devices) to average assets is high.  </a:t>
            </a:r>
          </a:p>
          <a:p>
            <a:r>
              <a:rPr lang="en-US" dirty="0" smtClean="0"/>
              <a:t>The high variability and uncertainty of cashflows for BOP families (particularly for those without stable jobs) implies a need for high-frequency savings.</a:t>
            </a:r>
          </a:p>
          <a:p>
            <a:r>
              <a:rPr lang="en-US" dirty="0" smtClean="0"/>
              <a:t>Households need to, and are eager to save in the face of recurrent shocks.</a:t>
            </a:r>
          </a:p>
          <a:p>
            <a:r>
              <a:rPr lang="en-US" dirty="0" smtClean="0"/>
              <a:t>However, they face many problems in accomplishing such savings.</a:t>
            </a:r>
          </a:p>
          <a:p>
            <a:r>
              <a:rPr lang="en-US" dirty="0" smtClean="0"/>
              <a:t>These savings constraints reduce the level of consumption growth for low-income families, but not so much for higher-income families – even those in low-income areas.</a:t>
            </a:r>
          </a:p>
          <a:p>
            <a:r>
              <a:rPr lang="en-US" dirty="0" smtClean="0"/>
              <a:t>Since appropriate financial solutions are not available to them, families must often insulate themselves by modifying real decisions.  Thus, households might try to smooth income by making more conservative agricultural choices rather than riskier but more profitable high-yielding crop varieties.</a:t>
            </a:r>
            <a:endParaRPr lang="en-US" dirty="0"/>
          </a:p>
        </p:txBody>
      </p:sp>
    </p:spTree>
    <p:extLst>
      <p:ext uri="{BB962C8B-B14F-4D97-AF65-F5344CB8AC3E}">
        <p14:creationId xmlns:p14="http://schemas.microsoft.com/office/powerpoint/2010/main" val="4118918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Constraints Seriously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Savings constraints mean that sometimes families are not able to consume out of future income and must </a:t>
            </a:r>
            <a:r>
              <a:rPr lang="en-US" dirty="0" err="1" smtClean="0"/>
              <a:t>suboptimally</a:t>
            </a:r>
            <a:r>
              <a:rPr lang="en-US" dirty="0" smtClean="0"/>
              <a:t> reduce current consumption.</a:t>
            </a:r>
          </a:p>
          <a:p>
            <a:r>
              <a:rPr lang="en-US" dirty="0" smtClean="0"/>
              <a:t>In rural China, </a:t>
            </a:r>
            <a:r>
              <a:rPr lang="en-US" dirty="0" err="1" smtClean="0"/>
              <a:t>Jalan</a:t>
            </a:r>
            <a:r>
              <a:rPr lang="en-US" dirty="0" smtClean="0"/>
              <a:t> and </a:t>
            </a:r>
            <a:r>
              <a:rPr lang="en-US" dirty="0" err="1" smtClean="0"/>
              <a:t>Ravallion</a:t>
            </a:r>
            <a:r>
              <a:rPr lang="en-US" dirty="0" smtClean="0"/>
              <a:t> (1999) found that the bottom ten percent of households can protect themselves from only 60% of adverse income shocks, while the top ten percent can protect themselves from 90% of shocks.</a:t>
            </a:r>
          </a:p>
          <a:p>
            <a:r>
              <a:rPr lang="en-US" dirty="0"/>
              <a:t>But sometimes, families are not able to save and must consume more today than they would like</a:t>
            </a:r>
            <a:r>
              <a:rPr lang="en-US" dirty="0" smtClean="0"/>
              <a:t>.</a:t>
            </a:r>
          </a:p>
          <a:p>
            <a:r>
              <a:rPr lang="en-US" dirty="0" smtClean="0"/>
              <a:t>Such forced second-best solutions may be playing a role in keeping BOP households poor.</a:t>
            </a:r>
            <a:endParaRPr lang="en-US" dirty="0"/>
          </a:p>
        </p:txBody>
      </p:sp>
    </p:spTree>
    <p:extLst>
      <p:ext uri="{BB962C8B-B14F-4D97-AF65-F5344CB8AC3E}">
        <p14:creationId xmlns:p14="http://schemas.microsoft.com/office/powerpoint/2010/main" val="653965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of savings </a:t>
            </a:r>
            <a:r>
              <a:rPr lang="en-US" dirty="0" err="1" smtClean="0"/>
              <a:t>vs</a:t>
            </a:r>
            <a:r>
              <a:rPr lang="en-US" dirty="0" smtClean="0"/>
              <a:t> credit</a:t>
            </a:r>
            <a:endParaRPr lang="en-US" dirty="0"/>
          </a:p>
        </p:txBody>
      </p:sp>
      <p:sp>
        <p:nvSpPr>
          <p:cNvPr id="3" name="Content Placeholder 2"/>
          <p:cNvSpPr>
            <a:spLocks noGrp="1"/>
          </p:cNvSpPr>
          <p:nvPr>
            <p:ph sz="quarter" idx="1"/>
          </p:nvPr>
        </p:nvSpPr>
        <p:spPr>
          <a:xfrm>
            <a:off x="304800" y="1600200"/>
            <a:ext cx="8534400" cy="5029200"/>
          </a:xfrm>
        </p:spPr>
        <p:txBody>
          <a:bodyPr>
            <a:normAutofit fontScale="77500" lnSpcReduction="20000"/>
          </a:bodyPr>
          <a:lstStyle/>
          <a:p>
            <a:r>
              <a:rPr lang="en-US" dirty="0" smtClean="0"/>
              <a:t>Some argue that BOP families are very poor and savings is irrelevant for these families.</a:t>
            </a:r>
          </a:p>
          <a:p>
            <a:pPr lvl="1"/>
            <a:r>
              <a:rPr lang="en-US" dirty="0" smtClean="0"/>
              <a:t>Most poor families are not at subsistence level, though at many times during the month/year, their incomes dip to subsistence level.  Hence it is crucial that they be able to save from their slightly-above-subsistence level incomes at other times in order to be able to survive at other times.</a:t>
            </a:r>
          </a:p>
          <a:p>
            <a:r>
              <a:rPr lang="en-US" dirty="0" smtClean="0"/>
              <a:t>Others argue that families have other informal methods of saving – ROSCAs, etc.  But these informal methods are very costly and insecure.</a:t>
            </a:r>
          </a:p>
          <a:p>
            <a:pPr marL="320040" lvl="1" indent="-320040">
              <a:spcBef>
                <a:spcPts val="700"/>
              </a:spcBef>
              <a:buClr>
                <a:schemeClr val="accent2"/>
              </a:buClr>
              <a:buSzPct val="60000"/>
              <a:buFont typeface="Wingdings"/>
              <a:buChar char=""/>
            </a:pPr>
            <a:r>
              <a:rPr lang="en-US" sz="2900" dirty="0"/>
              <a:t>Savings through traditional mechanisms may not always work.  Informal risk-sharing agreements are subject to moral hazard problems – neighbors may assert that they are in need and lay claim to others’ surpluses.</a:t>
            </a:r>
          </a:p>
          <a:p>
            <a:r>
              <a:rPr lang="en-US" dirty="0" smtClean="0"/>
              <a:t>Households are willing to pay in order to be able to save in a secure manner.  </a:t>
            </a:r>
            <a:r>
              <a:rPr lang="en-US" dirty="0" err="1" smtClean="0"/>
              <a:t>Cf</a:t>
            </a:r>
            <a:r>
              <a:rPr lang="en-US" dirty="0" smtClean="0"/>
              <a:t> the case of </a:t>
            </a:r>
            <a:r>
              <a:rPr lang="en-US" dirty="0" err="1" smtClean="0"/>
              <a:t>Jyothi’s</a:t>
            </a:r>
            <a:r>
              <a:rPr lang="en-US" dirty="0" smtClean="0"/>
              <a:t> clients who pay her 30% a year to be able to save with her.</a:t>
            </a:r>
          </a:p>
          <a:p>
            <a:r>
              <a:rPr lang="en-US" dirty="0" smtClean="0"/>
              <a:t>Q: Why </a:t>
            </a:r>
            <a:r>
              <a:rPr lang="en-US" dirty="0" smtClean="0"/>
              <a:t>do families use such services?  Why not just keep the money under a pillow?</a:t>
            </a:r>
          </a:p>
          <a:p>
            <a:endParaRPr lang="en-US" dirty="0"/>
          </a:p>
        </p:txBody>
      </p:sp>
    </p:spTree>
    <p:extLst>
      <p:ext uri="{BB962C8B-B14F-4D97-AF65-F5344CB8AC3E}">
        <p14:creationId xmlns:p14="http://schemas.microsoft.com/office/powerpoint/2010/main" val="3040408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Impatience and Hyperbolic Discounting</a:t>
            </a:r>
            <a:endParaRPr lang="en-US" dirty="0"/>
          </a:p>
        </p:txBody>
      </p:sp>
      <p:sp>
        <p:nvSpPr>
          <p:cNvPr id="3" name="Content Placeholder 2"/>
          <p:cNvSpPr>
            <a:spLocks noGrp="1"/>
          </p:cNvSpPr>
          <p:nvPr>
            <p:ph sz="quarter" idx="1"/>
          </p:nvPr>
        </p:nvSpPr>
        <p:spPr>
          <a:xfrm>
            <a:off x="304800" y="1600200"/>
            <a:ext cx="8686800" cy="5105400"/>
          </a:xfrm>
        </p:spPr>
        <p:txBody>
          <a:bodyPr>
            <a:normAutofit fontScale="77500" lnSpcReduction="20000"/>
          </a:bodyPr>
          <a:lstStyle/>
          <a:p>
            <a:r>
              <a:rPr lang="en-US" dirty="0" smtClean="0"/>
              <a:t>People behave differently about choices that matter today compared to choices about allocations at some future date.</a:t>
            </a:r>
          </a:p>
          <a:p>
            <a:r>
              <a:rPr lang="en-US" dirty="0" smtClean="0"/>
              <a:t>For example, </a:t>
            </a:r>
            <a:r>
              <a:rPr lang="en-US" dirty="0"/>
              <a:t>when offered the choice between $50 now and $100 a year from now, many people will choose the immediate $50. However, given the choice between $50 in five years or $100 in six years almost everyone will choose $100 in six years, even though that is the same choice seen at five years' greater distance</a:t>
            </a:r>
            <a:r>
              <a:rPr lang="en-US" dirty="0" smtClean="0"/>
              <a:t>.</a:t>
            </a:r>
          </a:p>
          <a:p>
            <a:r>
              <a:rPr lang="en-US" dirty="0"/>
              <a:t>In hyperbolic discounting, valuations fall very rapidly for small delay periods, but then fall slowly for longer delay periods. This contrasts with exponential discounting, in which valuation falls by a constant factor per unit delay, regardless of the total length of the delay</a:t>
            </a:r>
            <a:endParaRPr lang="en-US" dirty="0" smtClean="0"/>
          </a:p>
          <a:p>
            <a:r>
              <a:rPr lang="en-US" dirty="0"/>
              <a:t>Individuals using hyperbolic discounting reveal a strong tendency to make choices that are inconsistent over </a:t>
            </a:r>
            <a:r>
              <a:rPr lang="en-US" dirty="0" smtClean="0"/>
              <a:t>time – they </a:t>
            </a:r>
            <a:r>
              <a:rPr lang="en-US" dirty="0"/>
              <a:t>make choices today that their future self would prefer not to make, despite using the same reasoning</a:t>
            </a:r>
            <a:r>
              <a:rPr lang="en-US" dirty="0" smtClean="0"/>
              <a:t>.</a:t>
            </a:r>
          </a:p>
          <a:p>
            <a:r>
              <a:rPr lang="en-US" dirty="0" smtClean="0"/>
              <a:t>Villagers who exhibit present bias save less and borrow more – and they are more likely to seek out disciplining devices.</a:t>
            </a:r>
            <a:endParaRPr lang="en-US" dirty="0"/>
          </a:p>
        </p:txBody>
      </p:sp>
    </p:spTree>
    <p:extLst>
      <p:ext uri="{BB962C8B-B14F-4D97-AF65-F5344CB8AC3E}">
        <p14:creationId xmlns:p14="http://schemas.microsoft.com/office/powerpoint/2010/main" val="323798730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udent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Student presentation</Template>
  <TotalTime>0</TotalTime>
  <Words>2073</Words>
  <Application>Microsoft Office PowerPoint</Application>
  <PresentationFormat>On-screen Show (4:3)</PresentationFormat>
  <Paragraphs>108</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Tw Cen MT</vt:lpstr>
      <vt:lpstr>Wingdings</vt:lpstr>
      <vt:lpstr>Wingdings 2</vt:lpstr>
      <vt:lpstr>Student presentation</vt:lpstr>
      <vt:lpstr>Beyond microcredit</vt:lpstr>
      <vt:lpstr>Learning Goals</vt:lpstr>
      <vt:lpstr>Microsaving</vt:lpstr>
      <vt:lpstr>Why save?</vt:lpstr>
      <vt:lpstr>Low Frequency Saving</vt:lpstr>
      <vt:lpstr>High-frequency savings</vt:lpstr>
      <vt:lpstr>Taking Constraints Seriously</vt:lpstr>
      <vt:lpstr>The importance of savings vs credit</vt:lpstr>
      <vt:lpstr>Impatience and Hyperbolic Discounting</vt:lpstr>
      <vt:lpstr>Commitment Devices</vt:lpstr>
      <vt:lpstr>Reminders to Save and Mental Accounts</vt:lpstr>
      <vt:lpstr>Other reasons why saving is costly</vt:lpstr>
      <vt:lpstr>Microinsurance</vt:lpstr>
      <vt:lpstr>Rainfall Insurance</vt:lpstr>
      <vt:lpstr>Microloans and Risk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2009-02-18T01:49:09Z</dcterms:created>
  <dcterms:modified xsi:type="dcterms:W3CDTF">2015-10-14T00:51:49Z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