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2"/>
  </p:notesMasterIdLst>
  <p:handoutMasterIdLst>
    <p:handoutMasterId r:id="rId23"/>
  </p:handoutMasterIdLst>
  <p:sldIdLst>
    <p:sldId id="256" r:id="rId2"/>
    <p:sldId id="282" r:id="rId3"/>
    <p:sldId id="296" r:id="rId4"/>
    <p:sldId id="293" r:id="rId5"/>
    <p:sldId id="294" r:id="rId6"/>
    <p:sldId id="295" r:id="rId7"/>
    <p:sldId id="286" r:id="rId8"/>
    <p:sldId id="297" r:id="rId9"/>
    <p:sldId id="290" r:id="rId10"/>
    <p:sldId id="291" r:id="rId11"/>
    <p:sldId id="283" r:id="rId12"/>
    <p:sldId id="284" r:id="rId13"/>
    <p:sldId id="285" r:id="rId14"/>
    <p:sldId id="292" r:id="rId15"/>
    <p:sldId id="298" r:id="rId16"/>
    <p:sldId id="299" r:id="rId17"/>
    <p:sldId id="300" r:id="rId18"/>
    <p:sldId id="301" r:id="rId19"/>
    <p:sldId id="302" r:id="rId20"/>
    <p:sldId id="303" r:id="rId21"/>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p:scale>
          <a:sx n="100" d="100"/>
          <a:sy n="100" d="100"/>
        </p:scale>
        <p:origin x="-180"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4/22/2013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4/22/2013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2771680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277168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3952810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553719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1925573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2104194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1989661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1930919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2592477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273219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1939827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377190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381126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330221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276296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1483525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567049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3207243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9388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4/22/2013 8:16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4/22/2013 8:16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4/22/2013 8:16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4/22/2013 8:16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4/22/2013 8:16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4/22/2013 8:16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4/22/2013 8:16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4/22/2013 8:16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4/22/2013 8:16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4/22/2013 8:16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4/22/2013 8:16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4/22/2013 8:16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oney.cnn.com/2012/06/21/news/economy/wealth-gap-race/index.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census.gov/prod/2012pubs/acsbr10-19.pdf" TargetMode="External"/><Relationship Id="rId5" Type="http://schemas.openxmlformats.org/officeDocument/2006/relationships/hyperlink" Target="http://bls.gov/" TargetMode="External"/><Relationship Id="rId4" Type="http://schemas.openxmlformats.org/officeDocument/2006/relationships/hyperlink" Target="http://www.census.gov/hhes/www/income/data/historical/peopl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law.fsu.edu/journals/landuse/vol141/seit.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Impact investing</a:t>
            </a:r>
            <a:endParaRPr lang="en-US" sz="2400"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Impact Ratings for Companies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a:bodyPr>
          <a:lstStyle/>
          <a:p>
            <a:r>
              <a:rPr lang="en-US" dirty="0" smtClean="0"/>
              <a:t>There are several systems/providers of social impact ratings</a:t>
            </a:r>
          </a:p>
          <a:p>
            <a:pPr lvl="1"/>
            <a:r>
              <a:rPr lang="en-US" dirty="0"/>
              <a:t>the Total Social Impact </a:t>
            </a:r>
            <a:r>
              <a:rPr lang="en-US" dirty="0" smtClean="0"/>
              <a:t>Foundation’s TSITM </a:t>
            </a:r>
            <a:r>
              <a:rPr lang="en-US" dirty="0"/>
              <a:t>Ratings for S&amp;P </a:t>
            </a:r>
            <a:r>
              <a:rPr lang="en-US" dirty="0" smtClean="0"/>
              <a:t>500 companies (uses a numerical score up to 20)</a:t>
            </a:r>
          </a:p>
          <a:p>
            <a:pPr lvl="1"/>
            <a:r>
              <a:rPr lang="en-US" dirty="0" err="1"/>
              <a:t>Reputex</a:t>
            </a:r>
            <a:r>
              <a:rPr lang="en-US" dirty="0"/>
              <a:t> Ratings &amp; Research Services’ ratings for Australian companies (uses a letter category system ranging from AAA to D</a:t>
            </a:r>
            <a:r>
              <a:rPr lang="en-US" dirty="0" smtClean="0"/>
              <a:t>)</a:t>
            </a:r>
          </a:p>
          <a:p>
            <a:pPr lvl="1"/>
            <a:r>
              <a:rPr lang="en-US" dirty="0" err="1"/>
              <a:t>dotherightthing</a:t>
            </a:r>
            <a:r>
              <a:rPr lang="en-US" dirty="0"/>
              <a:t> Inc. </a:t>
            </a:r>
            <a:r>
              <a:rPr lang="en-US" dirty="0" smtClean="0"/>
              <a:t>ratings for </a:t>
            </a:r>
            <a:r>
              <a:rPr lang="en-US" dirty="0"/>
              <a:t>specific events involving a </a:t>
            </a:r>
            <a:r>
              <a:rPr lang="en-US" dirty="0" smtClean="0"/>
              <a:t>given company (use a numerical range from </a:t>
            </a:r>
            <a:r>
              <a:rPr lang="en-US" dirty="0"/>
              <a:t>+</a:t>
            </a:r>
            <a:r>
              <a:rPr lang="en-US" dirty="0" smtClean="0"/>
              <a:t>5 to </a:t>
            </a:r>
            <a:r>
              <a:rPr lang="en-US" dirty="0"/>
              <a:t>-</a:t>
            </a:r>
            <a:r>
              <a:rPr lang="en-US" dirty="0" smtClean="0"/>
              <a:t>5</a:t>
            </a:r>
          </a:p>
          <a:p>
            <a:pPr lvl="1"/>
            <a:r>
              <a:rPr lang="en-US" dirty="0"/>
              <a:t>Other research providers offer </a:t>
            </a:r>
            <a:r>
              <a:rPr lang="en-US" dirty="0" smtClean="0"/>
              <a:t>a narrative </a:t>
            </a:r>
            <a:r>
              <a:rPr lang="en-US" dirty="0"/>
              <a:t>assessment of a variety </a:t>
            </a:r>
            <a:r>
              <a:rPr lang="en-US" dirty="0" smtClean="0"/>
              <a:t>of social </a:t>
            </a:r>
            <a:r>
              <a:rPr lang="en-US" dirty="0"/>
              <a:t>impact criteria for rated </a:t>
            </a:r>
            <a:r>
              <a:rPr lang="en-US" dirty="0" smtClean="0"/>
              <a:t>companies.</a:t>
            </a:r>
            <a:endParaRPr lang="en-US" dirty="0"/>
          </a:p>
        </p:txBody>
      </p:sp>
      <p:sp>
        <p:nvSpPr>
          <p:cNvPr id="4" name="TextBox 3"/>
          <p:cNvSpPr txBox="1"/>
          <p:nvPr/>
        </p:nvSpPr>
        <p:spPr>
          <a:xfrm>
            <a:off x="228600" y="6248400"/>
            <a:ext cx="8686800" cy="338554"/>
          </a:xfrm>
          <a:prstGeom prst="rect">
            <a:avLst/>
          </a:prstGeom>
          <a:noFill/>
        </p:spPr>
        <p:txBody>
          <a:bodyPr wrap="square" rtlCol="0">
            <a:spAutoFit/>
          </a:bodyPr>
          <a:lstStyle/>
          <a:p>
            <a:r>
              <a:rPr lang="en-US" sz="1600" dirty="0"/>
              <a:t>http://www.ethicsworld.org/corporatesocialresponsibility/PDF%20links/Cosgrove%20paper%202.pdf</a:t>
            </a:r>
          </a:p>
        </p:txBody>
      </p:sp>
    </p:spTree>
    <p:extLst>
      <p:ext uri="{BB962C8B-B14F-4D97-AF65-F5344CB8AC3E}">
        <p14:creationId xmlns:p14="http://schemas.microsoft.com/office/powerpoint/2010/main" val="58154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Impact Ratings for Companies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77500" lnSpcReduction="20000"/>
          </a:bodyPr>
          <a:lstStyle/>
          <a:p>
            <a:r>
              <a:rPr lang="en-US" dirty="0" smtClean="0"/>
              <a:t>In </a:t>
            </a:r>
            <a:r>
              <a:rPr lang="en-US" dirty="0"/>
              <a:t>September </a:t>
            </a:r>
            <a:r>
              <a:rPr lang="en-US" dirty="0" smtClean="0"/>
              <a:t>2011, GIIRS, an impact ratings system was launched </a:t>
            </a:r>
            <a:r>
              <a:rPr lang="en-US" dirty="0"/>
              <a:t>at the Clinton Global </a:t>
            </a:r>
            <a:r>
              <a:rPr lang="en-US" dirty="0" smtClean="0"/>
              <a:t>Initiative.  GIIRS has been marketed together with IRIS, a set of metrics and PULSE, a tracking system.</a:t>
            </a:r>
          </a:p>
          <a:p>
            <a:r>
              <a:rPr lang="en-US" dirty="0" smtClean="0"/>
              <a:t>GIIRS </a:t>
            </a:r>
            <a:endParaRPr lang="en-US" dirty="0"/>
          </a:p>
          <a:p>
            <a:pPr lvl="1"/>
            <a:r>
              <a:rPr lang="en-US" dirty="0" smtClean="0"/>
              <a:t>GIIRS </a:t>
            </a:r>
            <a:r>
              <a:rPr lang="en-US" dirty="0"/>
              <a:t>(which stands for the Global Impact Investing Ratings System) is a comprehensive and transparent system for assessing the social and environmental impact of companies and funds with a ratings and analytics approach analogous to Morningstar investment rankings and Capital IQ financial </a:t>
            </a:r>
            <a:r>
              <a:rPr lang="en-US" dirty="0" smtClean="0"/>
              <a:t>analytics</a:t>
            </a:r>
          </a:p>
          <a:p>
            <a:r>
              <a:rPr lang="en-US" dirty="0" smtClean="0"/>
              <a:t>IRIS</a:t>
            </a:r>
            <a:endParaRPr lang="en-US" dirty="0"/>
          </a:p>
          <a:p>
            <a:pPr lvl="1"/>
            <a:r>
              <a:rPr lang="en-US" dirty="0"/>
              <a:t>IRIS is a set of standardized metrics that can be used to describe an organization’s social, environmental, and financial performance.</a:t>
            </a:r>
          </a:p>
          <a:p>
            <a:r>
              <a:rPr lang="en-US" dirty="0"/>
              <a:t>PULSE</a:t>
            </a:r>
          </a:p>
          <a:p>
            <a:pPr lvl="1"/>
            <a:r>
              <a:rPr lang="en-US" dirty="0"/>
              <a:t>PULSE helps track and benchmark financial, operational, environmental and social data to better demonstrate impact.</a:t>
            </a:r>
          </a:p>
          <a:p>
            <a:pPr lvl="1"/>
            <a:endParaRPr lang="en-US" dirty="0"/>
          </a:p>
          <a:p>
            <a:pPr lvl="1"/>
            <a:endParaRPr lang="en-US" dirty="0"/>
          </a:p>
        </p:txBody>
      </p:sp>
    </p:spTree>
    <p:extLst>
      <p:ext uri="{BB962C8B-B14F-4D97-AF65-F5344CB8AC3E}">
        <p14:creationId xmlns:p14="http://schemas.microsoft.com/office/powerpoint/2010/main" val="27475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Impact Headings Used by IRIS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12469924"/>
              </p:ext>
            </p:extLst>
          </p:nvPr>
        </p:nvGraphicFramePr>
        <p:xfrm>
          <a:off x="609600" y="1828800"/>
          <a:ext cx="8001000" cy="4267200"/>
        </p:xfrm>
        <a:graphic>
          <a:graphicData uri="http://schemas.openxmlformats.org/drawingml/2006/table">
            <a:tbl>
              <a:tblPr firstRow="1" bandRow="1">
                <a:tableStyleId>{5C22544A-7EE6-4342-B048-85BDC9FD1C3A}</a:tableStyleId>
              </a:tblPr>
              <a:tblGrid>
                <a:gridCol w="3581400"/>
                <a:gridCol w="4419600"/>
              </a:tblGrid>
              <a:tr h="4267200">
                <a:tc>
                  <a:txBody>
                    <a:bodyPr/>
                    <a:lstStyle/>
                    <a:p>
                      <a:pPr rtl="0"/>
                      <a:r>
                        <a:rPr lang="en-US" sz="2200" dirty="0" smtClean="0"/>
                        <a:t>Access to clean water</a:t>
                      </a:r>
                    </a:p>
                    <a:p>
                      <a:pPr rtl="0"/>
                      <a:r>
                        <a:rPr lang="en-US" sz="2200" dirty="0" smtClean="0"/>
                        <a:t>Access to energy</a:t>
                      </a:r>
                    </a:p>
                    <a:p>
                      <a:pPr rtl="0"/>
                      <a:r>
                        <a:rPr lang="en-US" sz="2200" dirty="0" smtClean="0"/>
                        <a:t>Access to financial services</a:t>
                      </a:r>
                    </a:p>
                    <a:p>
                      <a:pPr rtl="0"/>
                      <a:r>
                        <a:rPr lang="en-US" sz="2200" dirty="0" smtClean="0"/>
                        <a:t>Access to education</a:t>
                      </a:r>
                    </a:p>
                    <a:p>
                      <a:pPr rtl="0"/>
                      <a:r>
                        <a:rPr lang="en-US" sz="2200" dirty="0" smtClean="0"/>
                        <a:t>Access to information</a:t>
                      </a:r>
                    </a:p>
                    <a:p>
                      <a:pPr rtl="0"/>
                      <a:r>
                        <a:rPr lang="en-US" sz="2200" b="1" kern="1200" dirty="0" smtClean="0">
                          <a:solidFill>
                            <a:schemeClr val="bg1"/>
                          </a:solidFill>
                          <a:latin typeface="+mn-lt"/>
                          <a:ea typeface="+mn-ea"/>
                          <a:cs typeface="+mn-cs"/>
                        </a:rPr>
                        <a:t>Affordable housing</a:t>
                      </a:r>
                    </a:p>
                    <a:p>
                      <a:pPr rtl="0"/>
                      <a:r>
                        <a:rPr lang="en-US" sz="2200" dirty="0" smtClean="0"/>
                        <a:t>Agricultural productivity</a:t>
                      </a:r>
                    </a:p>
                    <a:p>
                      <a:pPr rtl="0"/>
                      <a:r>
                        <a:rPr lang="en-US" sz="2200" dirty="0" smtClean="0"/>
                        <a:t>Capacity-building</a:t>
                      </a:r>
                    </a:p>
                    <a:p>
                      <a:pPr rtl="0"/>
                      <a:r>
                        <a:rPr lang="en-US" sz="2200" dirty="0" smtClean="0"/>
                        <a:t>Community development</a:t>
                      </a:r>
                    </a:p>
                    <a:p>
                      <a:pPr rtl="0"/>
                      <a:r>
                        <a:rPr lang="en-US" sz="2200" dirty="0" smtClean="0"/>
                        <a:t>Conflict resolution</a:t>
                      </a:r>
                    </a:p>
                    <a:p>
                      <a:endParaRPr lang="en-US" dirty="0"/>
                    </a:p>
                  </a:txBody>
                  <a:tcPr/>
                </a:tc>
                <a:tc>
                  <a:txBody>
                    <a:bodyPr/>
                    <a:lstStyle/>
                    <a:p>
                      <a:r>
                        <a:rPr lang="en-US" sz="2200" dirty="0" smtClean="0"/>
                        <a:t>Disease-specific prevention and mitigation</a:t>
                      </a:r>
                    </a:p>
                    <a:p>
                      <a:r>
                        <a:rPr lang="en-US" sz="2200" dirty="0" smtClean="0"/>
                        <a:t>Employment generation</a:t>
                      </a:r>
                    </a:p>
                    <a:p>
                      <a:r>
                        <a:rPr lang="en-US" sz="2200" dirty="0" smtClean="0"/>
                        <a:t>Equality and empowerment</a:t>
                      </a:r>
                    </a:p>
                    <a:p>
                      <a:r>
                        <a:rPr lang="en-US" sz="2200" dirty="0" smtClean="0"/>
                        <a:t>Food security</a:t>
                      </a:r>
                    </a:p>
                    <a:p>
                      <a:r>
                        <a:rPr lang="en-US" sz="2200" dirty="0" smtClean="0"/>
                        <a:t>Generate funds for charitable giving</a:t>
                      </a:r>
                    </a:p>
                    <a:p>
                      <a:r>
                        <a:rPr lang="en-US" sz="2200" dirty="0" smtClean="0"/>
                        <a:t>Health improvement</a:t>
                      </a:r>
                    </a:p>
                    <a:p>
                      <a:r>
                        <a:rPr lang="en-US" sz="2200" dirty="0" smtClean="0"/>
                        <a:t>Human rights protection or expansion</a:t>
                      </a:r>
                    </a:p>
                    <a:p>
                      <a:r>
                        <a:rPr lang="en-US" sz="2200" dirty="0" smtClean="0"/>
                        <a:t>Income/productivity growth</a:t>
                      </a:r>
                    </a:p>
                    <a:p>
                      <a:endParaRPr lang="en-US" dirty="0"/>
                    </a:p>
                  </a:txBody>
                  <a:tcPr/>
                </a:tc>
              </a:tr>
            </a:tbl>
          </a:graphicData>
        </a:graphic>
      </p:graphicFrame>
    </p:spTree>
    <p:extLst>
      <p:ext uri="{BB962C8B-B14F-4D97-AF65-F5344CB8AC3E}">
        <p14:creationId xmlns:p14="http://schemas.microsoft.com/office/powerpoint/2010/main" val="143821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IRIS Environmental Impact Headings</a:t>
            </a:r>
            <a:endParaRPr lang="en-US" dirty="0"/>
          </a:p>
        </p:txBody>
      </p:sp>
      <p:sp>
        <p:nvSpPr>
          <p:cNvPr id="3" name="Content Placeholder 2"/>
          <p:cNvSpPr>
            <a:spLocks noGrp="1"/>
          </p:cNvSpPr>
          <p:nvPr>
            <p:ph sz="quarter" idx="1"/>
          </p:nvPr>
        </p:nvSpPr>
        <p:spPr/>
        <p:txBody>
          <a:bodyPr/>
          <a:lstStyle/>
          <a:p>
            <a:r>
              <a:rPr lang="en-US" dirty="0"/>
              <a:t>Biodiversity conservation</a:t>
            </a:r>
          </a:p>
          <a:p>
            <a:r>
              <a:rPr lang="en-US" dirty="0"/>
              <a:t>Energy and fuel efficiency</a:t>
            </a:r>
          </a:p>
          <a:p>
            <a:r>
              <a:rPr lang="en-US" dirty="0"/>
              <a:t>Natural resources conservation</a:t>
            </a:r>
          </a:p>
          <a:p>
            <a:r>
              <a:rPr lang="en-US" dirty="0"/>
              <a:t>Pollution prevention &amp; waste management</a:t>
            </a:r>
          </a:p>
          <a:p>
            <a:r>
              <a:rPr lang="en-US" dirty="0"/>
              <a:t>Sustainable energy</a:t>
            </a:r>
          </a:p>
          <a:p>
            <a:r>
              <a:rPr lang="en-US" dirty="0"/>
              <a:t>Sustainable land use</a:t>
            </a:r>
          </a:p>
          <a:p>
            <a:r>
              <a:rPr lang="en-US" dirty="0"/>
              <a:t>Water resources management</a:t>
            </a:r>
          </a:p>
          <a:p>
            <a:endParaRPr lang="en-US" dirty="0"/>
          </a:p>
        </p:txBody>
      </p:sp>
    </p:spTree>
    <p:extLst>
      <p:ext uri="{BB962C8B-B14F-4D97-AF65-F5344CB8AC3E}">
        <p14:creationId xmlns:p14="http://schemas.microsoft.com/office/powerpoint/2010/main" val="3409410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Issues with Ratings</a:t>
            </a:r>
            <a:endParaRPr lang="en-US" dirty="0"/>
          </a:p>
        </p:txBody>
      </p:sp>
      <p:sp>
        <p:nvSpPr>
          <p:cNvPr id="3" name="Content Placeholder 2"/>
          <p:cNvSpPr>
            <a:spLocks noGrp="1"/>
          </p:cNvSpPr>
          <p:nvPr>
            <p:ph sz="quarter" idx="1"/>
          </p:nvPr>
        </p:nvSpPr>
        <p:spPr/>
        <p:txBody>
          <a:bodyPr>
            <a:normAutofit fontScale="92500"/>
          </a:bodyPr>
          <a:lstStyle/>
          <a:p>
            <a:r>
              <a:rPr lang="en-US" dirty="0"/>
              <a:t>A Portfolio Social </a:t>
            </a:r>
            <a:r>
              <a:rPr lang="en-US" dirty="0" smtClean="0"/>
              <a:t>Impact Rating </a:t>
            </a:r>
            <a:r>
              <a:rPr lang="en-US" dirty="0"/>
              <a:t>can be calculated simply </a:t>
            </a:r>
            <a:r>
              <a:rPr lang="en-US" dirty="0" smtClean="0"/>
              <a:t>as the </a:t>
            </a:r>
            <a:r>
              <a:rPr lang="en-US" dirty="0"/>
              <a:t>weighted average social </a:t>
            </a:r>
            <a:r>
              <a:rPr lang="en-US" dirty="0" smtClean="0"/>
              <a:t>impact rating </a:t>
            </a:r>
            <a:r>
              <a:rPr lang="en-US" dirty="0"/>
              <a:t>of the companies </a:t>
            </a:r>
            <a:r>
              <a:rPr lang="en-US" dirty="0" smtClean="0"/>
              <a:t>represented in </a:t>
            </a:r>
            <a:r>
              <a:rPr lang="en-US" dirty="0"/>
              <a:t>the portfolio. </a:t>
            </a:r>
            <a:endParaRPr lang="en-US" dirty="0" smtClean="0"/>
          </a:p>
          <a:p>
            <a:r>
              <a:rPr lang="en-US" dirty="0" smtClean="0"/>
              <a:t>Some </a:t>
            </a:r>
            <a:r>
              <a:rPr lang="en-US" dirty="0"/>
              <a:t>issues </a:t>
            </a:r>
            <a:r>
              <a:rPr lang="en-US" dirty="0" smtClean="0"/>
              <a:t>that could </a:t>
            </a:r>
            <a:r>
              <a:rPr lang="en-US" dirty="0"/>
              <a:t>make this calculation </a:t>
            </a:r>
            <a:r>
              <a:rPr lang="en-US" dirty="0" smtClean="0"/>
              <a:t>more complicated are:</a:t>
            </a:r>
          </a:p>
          <a:p>
            <a:pPr lvl="1"/>
            <a:r>
              <a:rPr lang="en-US" dirty="0" smtClean="0"/>
              <a:t>Should equity and debt </a:t>
            </a:r>
            <a:r>
              <a:rPr lang="en-US" dirty="0"/>
              <a:t>investments should be </a:t>
            </a:r>
            <a:r>
              <a:rPr lang="en-US" dirty="0" smtClean="0"/>
              <a:t>treated in </a:t>
            </a:r>
            <a:r>
              <a:rPr lang="en-US" dirty="0"/>
              <a:t>the same </a:t>
            </a:r>
            <a:r>
              <a:rPr lang="en-US" dirty="0" smtClean="0"/>
              <a:t>manner</a:t>
            </a:r>
          </a:p>
          <a:p>
            <a:pPr lvl="1"/>
            <a:r>
              <a:rPr lang="en-US" dirty="0" smtClean="0"/>
              <a:t>Should short positions </a:t>
            </a:r>
            <a:r>
              <a:rPr lang="en-US" dirty="0"/>
              <a:t>should offset long </a:t>
            </a:r>
            <a:r>
              <a:rPr lang="en-US" dirty="0" smtClean="0"/>
              <a:t>positions in </a:t>
            </a:r>
            <a:r>
              <a:rPr lang="en-US" dirty="0"/>
              <a:t>calculating social impact </a:t>
            </a:r>
            <a:r>
              <a:rPr lang="en-US" dirty="0" smtClean="0"/>
              <a:t>ratings</a:t>
            </a:r>
          </a:p>
          <a:p>
            <a:pPr lvl="1"/>
            <a:r>
              <a:rPr lang="en-US" dirty="0" smtClean="0"/>
              <a:t>How should derivatives be treated?</a:t>
            </a:r>
            <a:endParaRPr lang="en-US" dirty="0"/>
          </a:p>
        </p:txBody>
      </p:sp>
    </p:spTree>
    <p:extLst>
      <p:ext uri="{BB962C8B-B14F-4D97-AF65-F5344CB8AC3E}">
        <p14:creationId xmlns:p14="http://schemas.microsoft.com/office/powerpoint/2010/main" val="385726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an Impact Portfolio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Organizational Structure</a:t>
            </a:r>
          </a:p>
          <a:p>
            <a:pPr lvl="1"/>
            <a:r>
              <a:rPr lang="en-US" b="1" dirty="0"/>
              <a:t>Separate team</a:t>
            </a:r>
            <a:r>
              <a:rPr lang="en-US" dirty="0"/>
              <a:t>: Some impact investment portfolios are managed by a separate team </a:t>
            </a:r>
            <a:r>
              <a:rPr lang="en-US" dirty="0" smtClean="0"/>
              <a:t>operating </a:t>
            </a:r>
            <a:r>
              <a:rPr lang="en-US" dirty="0"/>
              <a:t>alongside program officers responsible for </a:t>
            </a:r>
            <a:r>
              <a:rPr lang="en-US" dirty="0" smtClean="0"/>
              <a:t>grant-making (e.g. Rockefeller Foundation)</a:t>
            </a:r>
          </a:p>
          <a:p>
            <a:pPr lvl="1"/>
            <a:r>
              <a:rPr lang="en-US" b="1" dirty="0"/>
              <a:t>“Hub-spoke” partnership</a:t>
            </a:r>
            <a:r>
              <a:rPr lang="en-US" dirty="0"/>
              <a:t>: </a:t>
            </a:r>
            <a:r>
              <a:rPr lang="en-US" dirty="0" smtClean="0"/>
              <a:t>The social impact aspect is an </a:t>
            </a:r>
            <a:r>
              <a:rPr lang="en-US" dirty="0"/>
              <a:t>overlay </a:t>
            </a:r>
            <a:r>
              <a:rPr lang="en-US" dirty="0" smtClean="0"/>
              <a:t>to </a:t>
            </a:r>
            <a:r>
              <a:rPr lang="en-US" dirty="0"/>
              <a:t>the portfolios they </a:t>
            </a:r>
            <a:r>
              <a:rPr lang="en-US" dirty="0" smtClean="0"/>
              <a:t>manage; there is a partnership </a:t>
            </a:r>
            <a:r>
              <a:rPr lang="en-US" dirty="0"/>
              <a:t>between a centralized team and the individual portfolio management teams </a:t>
            </a:r>
            <a:r>
              <a:rPr lang="en-US" dirty="0" smtClean="0"/>
              <a:t>(e.g. TIAA-CREF.)</a:t>
            </a:r>
          </a:p>
          <a:p>
            <a:pPr lvl="1"/>
            <a:r>
              <a:rPr lang="en-US" b="1" dirty="0"/>
              <a:t>Whole institution</a:t>
            </a:r>
            <a:r>
              <a:rPr lang="en-US" dirty="0"/>
              <a:t>: </a:t>
            </a:r>
            <a:r>
              <a:rPr lang="en-US" dirty="0" smtClean="0"/>
              <a:t>Many asset </a:t>
            </a:r>
            <a:r>
              <a:rPr lang="en-US" dirty="0"/>
              <a:t>managers, have their entire institution dedicated to impact investments and split out the portfolios by instrument, sector or asset </a:t>
            </a:r>
            <a:r>
              <a:rPr lang="en-US" dirty="0" smtClean="0"/>
              <a:t>type</a:t>
            </a:r>
            <a:r>
              <a:rPr lang="en-US" dirty="0"/>
              <a:t> </a:t>
            </a:r>
            <a:r>
              <a:rPr lang="en-US" dirty="0" smtClean="0"/>
              <a:t>(e.g. </a:t>
            </a:r>
            <a:r>
              <a:rPr lang="en-US" dirty="0" err="1"/>
              <a:t>MicroVest</a:t>
            </a:r>
            <a:r>
              <a:rPr lang="en-US" dirty="0"/>
              <a:t>, a US-based fund manager with portfolios separated by instrument type (debt and equity). </a:t>
            </a:r>
            <a:r>
              <a:rPr lang="en-US" dirty="0" smtClean="0"/>
              <a:t> </a:t>
            </a:r>
            <a:endParaRPr lang="en-US" dirty="0"/>
          </a:p>
          <a:p>
            <a:pPr lvl="1"/>
            <a:endParaRPr lang="en-US" dirty="0"/>
          </a:p>
        </p:txBody>
      </p:sp>
      <p:sp>
        <p:nvSpPr>
          <p:cNvPr id="4" name="TextBox 3"/>
          <p:cNvSpPr txBox="1"/>
          <p:nvPr/>
        </p:nvSpPr>
        <p:spPr>
          <a:xfrm>
            <a:off x="381000" y="6279118"/>
            <a:ext cx="8071825" cy="369332"/>
          </a:xfrm>
          <a:prstGeom prst="rect">
            <a:avLst/>
          </a:prstGeom>
          <a:noFill/>
        </p:spPr>
        <p:txBody>
          <a:bodyPr wrap="none" rtlCol="0">
            <a:spAutoFit/>
          </a:bodyPr>
          <a:lstStyle/>
          <a:p>
            <a:r>
              <a:rPr lang="en-US" dirty="0" smtClean="0"/>
              <a:t>Based on </a:t>
            </a:r>
            <a:r>
              <a:rPr lang="en-US" dirty="0"/>
              <a:t>“</a:t>
            </a:r>
            <a:r>
              <a:rPr lang="en-US" i="1" dirty="0"/>
              <a:t>A Portfolio Approach to Impact </a:t>
            </a:r>
            <a:r>
              <a:rPr lang="en-US" i="1" dirty="0" smtClean="0"/>
              <a:t>Investment</a:t>
            </a:r>
            <a:r>
              <a:rPr lang="en-US" dirty="0" smtClean="0"/>
              <a:t>” </a:t>
            </a:r>
            <a:r>
              <a:rPr lang="en-US" dirty="0"/>
              <a:t>by </a:t>
            </a:r>
            <a:r>
              <a:rPr lang="en-US" dirty="0" err="1"/>
              <a:t>Yasemin</a:t>
            </a:r>
            <a:r>
              <a:rPr lang="en-US" dirty="0"/>
              <a:t> </a:t>
            </a:r>
            <a:r>
              <a:rPr lang="en-US" dirty="0" err="1"/>
              <a:t>Saltuk</a:t>
            </a:r>
            <a:r>
              <a:rPr lang="en-US" dirty="0"/>
              <a:t>, JP Morgan</a:t>
            </a:r>
          </a:p>
        </p:txBody>
      </p:sp>
    </p:spTree>
    <p:extLst>
      <p:ext uri="{BB962C8B-B14F-4D97-AF65-F5344CB8AC3E}">
        <p14:creationId xmlns:p14="http://schemas.microsoft.com/office/powerpoint/2010/main" val="103832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Thesis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impact thesis is the investment philosophy of the fund/organization.</a:t>
            </a:r>
          </a:p>
          <a:p>
            <a:r>
              <a:rPr lang="en-US" dirty="0" smtClean="0"/>
              <a:t>This will usually include these elements:</a:t>
            </a:r>
          </a:p>
          <a:p>
            <a:pPr lvl="1"/>
            <a:r>
              <a:rPr lang="en-US" dirty="0" smtClean="0"/>
              <a:t>A </a:t>
            </a:r>
            <a:r>
              <a:rPr lang="en-US" b="1" dirty="0"/>
              <a:t>target population</a:t>
            </a:r>
            <a:r>
              <a:rPr lang="en-US" dirty="0"/>
              <a:t>, which could be defined by income level, degree of inclusion or access, or other </a:t>
            </a:r>
            <a:r>
              <a:rPr lang="en-US" dirty="0" smtClean="0"/>
              <a:t>characteristics.  Examples might be </a:t>
            </a:r>
            <a:r>
              <a:rPr lang="en-US" dirty="0" err="1" smtClean="0"/>
              <a:t>BoP</a:t>
            </a:r>
            <a:r>
              <a:rPr lang="en-US" dirty="0" smtClean="0"/>
              <a:t>, underserved areas, rural areas, specific countries etc.</a:t>
            </a:r>
            <a:endParaRPr lang="en-US" dirty="0"/>
          </a:p>
          <a:p>
            <a:pPr lvl="1"/>
            <a:r>
              <a:rPr lang="en-US" dirty="0"/>
              <a:t>A </a:t>
            </a:r>
            <a:r>
              <a:rPr lang="en-US" b="1" dirty="0"/>
              <a:t>target </a:t>
            </a:r>
            <a:r>
              <a:rPr lang="en-US" b="1" dirty="0" smtClean="0"/>
              <a:t>business model </a:t>
            </a:r>
            <a:r>
              <a:rPr lang="en-US" dirty="0"/>
              <a:t>of impact delivery, which focuses the investment opportunity set on certain business models </a:t>
            </a:r>
          </a:p>
          <a:p>
            <a:pPr lvl="1"/>
            <a:r>
              <a:rPr lang="en-US" b="1" dirty="0"/>
              <a:t>Target impact</a:t>
            </a:r>
            <a:r>
              <a:rPr lang="en-US" dirty="0"/>
              <a:t>, which can be measured to determine the success of the intervention </a:t>
            </a:r>
          </a:p>
          <a:p>
            <a:endParaRPr lang="en-US" dirty="0"/>
          </a:p>
        </p:txBody>
      </p:sp>
    </p:spTree>
    <p:extLst>
      <p:ext uri="{BB962C8B-B14F-4D97-AF65-F5344CB8AC3E}">
        <p14:creationId xmlns:p14="http://schemas.microsoft.com/office/powerpoint/2010/main" val="3465323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Business Model </a:t>
            </a:r>
            <a:r>
              <a:rPr lang="en-US" dirty="0" smtClean="0"/>
              <a:t>Specification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For example, </a:t>
            </a:r>
            <a:r>
              <a:rPr lang="en-US" dirty="0"/>
              <a:t>Global Easy Water Products </a:t>
            </a:r>
            <a:r>
              <a:rPr lang="en-US" dirty="0" smtClean="0"/>
              <a:t>is interested in </a:t>
            </a:r>
            <a:r>
              <a:rPr lang="en-US" dirty="0"/>
              <a:t>energy and natural resource </a:t>
            </a:r>
            <a:r>
              <a:rPr lang="en-US" dirty="0" smtClean="0"/>
              <a:t>efficiency.  Its business model involves a retail, low-cost for-profit approach that delivers technological advancements in irrigation directly to farmers.</a:t>
            </a:r>
            <a:endParaRPr lang="en-US" dirty="0"/>
          </a:p>
          <a:p>
            <a:pPr lvl="1"/>
            <a:r>
              <a:rPr lang="en-US" dirty="0"/>
              <a:t>GEWP is a for-profit social enterprise in India that focuses on developing and delivering low-cost irrigation solutions to small farmers who are often overlooked by technology advancements. GEWP’s mission is to distribute products that help smallholder farmers to increase their available income, improve their nutrition and earn their way out of poverty. The company’s portfolio contains over 50 different products primarily in drip tape, micro sprinklers, fertilizer tanks and flexible water storage tanks</a:t>
            </a:r>
          </a:p>
          <a:p>
            <a:r>
              <a:rPr lang="en-US" dirty="0" smtClean="0"/>
              <a:t>Alternative business models might include suppliers or distributors from the target population in the value chain, such as utilizing informal retail franchises for distribution.</a:t>
            </a:r>
          </a:p>
          <a:p>
            <a:r>
              <a:rPr lang="en-US" dirty="0" smtClean="0"/>
              <a:t>The investor might have preferences among these business models.</a:t>
            </a:r>
            <a:endParaRPr lang="en-US" dirty="0"/>
          </a:p>
        </p:txBody>
      </p:sp>
    </p:spTree>
    <p:extLst>
      <p:ext uri="{BB962C8B-B14F-4D97-AF65-F5344CB8AC3E}">
        <p14:creationId xmlns:p14="http://schemas.microsoft.com/office/powerpoint/2010/main" val="588768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Impact Specification</a:t>
            </a:r>
            <a:endParaRPr lang="en-US" dirty="0"/>
          </a:p>
        </p:txBody>
      </p:sp>
      <p:sp>
        <p:nvSpPr>
          <p:cNvPr id="3" name="Content Placeholder 2"/>
          <p:cNvSpPr>
            <a:spLocks noGrp="1"/>
          </p:cNvSpPr>
          <p:nvPr>
            <p:ph sz="quarter" idx="1"/>
          </p:nvPr>
        </p:nvSpPr>
        <p:spPr>
          <a:xfrm>
            <a:off x="381000" y="1600200"/>
            <a:ext cx="8385048" cy="4876800"/>
          </a:xfrm>
        </p:spPr>
        <p:txBody>
          <a:bodyPr>
            <a:normAutofit fontScale="70000" lnSpcReduction="20000"/>
          </a:bodyPr>
          <a:lstStyle/>
          <a:p>
            <a:r>
              <a:rPr lang="en-US" dirty="0" smtClean="0"/>
              <a:t>Examples of target impact are:</a:t>
            </a:r>
          </a:p>
          <a:p>
            <a:pPr lvl="1"/>
            <a:r>
              <a:rPr lang="en-US" dirty="0"/>
              <a:t>Number of target population reached </a:t>
            </a:r>
            <a:endParaRPr lang="en-US" dirty="0" smtClean="0"/>
          </a:p>
          <a:p>
            <a:pPr lvl="2"/>
            <a:r>
              <a:rPr lang="en-US" dirty="0"/>
              <a:t>Number of </a:t>
            </a:r>
            <a:r>
              <a:rPr lang="en-US" dirty="0" smtClean="0"/>
              <a:t>customers, e.g. </a:t>
            </a:r>
            <a:r>
              <a:rPr lang="en-US" dirty="0" err="1"/>
              <a:t>LeapFrog</a:t>
            </a:r>
            <a:r>
              <a:rPr lang="en-US" dirty="0"/>
              <a:t> Investments aims to reach 25mm low-income and underserved people worldwide 	</a:t>
            </a:r>
          </a:p>
          <a:p>
            <a:pPr lvl="1"/>
            <a:r>
              <a:rPr lang="en-US" dirty="0"/>
              <a:t>Percent of business reaching target population </a:t>
            </a:r>
            <a:endParaRPr lang="en-US" dirty="0" smtClean="0"/>
          </a:p>
          <a:p>
            <a:pPr lvl="2"/>
            <a:r>
              <a:rPr lang="en-US" dirty="0"/>
              <a:t>Minimum percentage of customers </a:t>
            </a:r>
            <a:r>
              <a:rPr lang="en-US" dirty="0" smtClean="0"/>
              <a:t>in target population; e.g. </a:t>
            </a:r>
            <a:r>
              <a:rPr lang="en-US" dirty="0"/>
              <a:t>The Africa Health Fund managed by </a:t>
            </a:r>
            <a:r>
              <a:rPr lang="en-US" dirty="0" err="1"/>
              <a:t>Aureos</a:t>
            </a:r>
            <a:r>
              <a:rPr lang="en-US" dirty="0"/>
              <a:t> has set development targets according to the percentage of </a:t>
            </a:r>
            <a:r>
              <a:rPr lang="en-US" dirty="0" err="1"/>
              <a:t>BoP</a:t>
            </a:r>
            <a:r>
              <a:rPr lang="en-US" dirty="0"/>
              <a:t> clients served by portfolio companies 		</a:t>
            </a:r>
          </a:p>
          <a:p>
            <a:pPr lvl="1"/>
            <a:r>
              <a:rPr lang="en-US" dirty="0"/>
              <a:t>Scale of </a:t>
            </a:r>
            <a:r>
              <a:rPr lang="en-US" dirty="0" smtClean="0"/>
              <a:t>outputs</a:t>
            </a:r>
          </a:p>
          <a:p>
            <a:pPr lvl="2"/>
            <a:r>
              <a:rPr lang="en-US" dirty="0"/>
              <a:t>Cost-effective expansion of product/service </a:t>
            </a:r>
            <a:r>
              <a:rPr lang="en-US" dirty="0" smtClean="0"/>
              <a:t>delivery; </a:t>
            </a:r>
            <a:r>
              <a:rPr lang="en-US" dirty="0"/>
              <a:t>Shell Foundation aims to act as a catalyst in the very early stage by proving business models that can be replicated at a large scale 	</a:t>
            </a:r>
          </a:p>
          <a:p>
            <a:pPr lvl="1"/>
            <a:r>
              <a:rPr lang="en-US" dirty="0"/>
              <a:t>Quality of </a:t>
            </a:r>
            <a:r>
              <a:rPr lang="en-US" dirty="0" smtClean="0"/>
              <a:t>outputs</a:t>
            </a:r>
          </a:p>
          <a:p>
            <a:pPr lvl="2"/>
            <a:r>
              <a:rPr lang="en-US" dirty="0"/>
              <a:t>Improved quality of products/services </a:t>
            </a:r>
            <a:r>
              <a:rPr lang="en-US" dirty="0" smtClean="0"/>
              <a:t>available; e.g. </a:t>
            </a:r>
            <a:r>
              <a:rPr lang="en-US" dirty="0" err="1"/>
              <a:t>D.Light</a:t>
            </a:r>
            <a:r>
              <a:rPr lang="en-US" dirty="0"/>
              <a:t> provides energy and lighting solutions to households without access to reliable electricity 	</a:t>
            </a:r>
            <a:endParaRPr lang="en-US" dirty="0" smtClean="0"/>
          </a:p>
          <a:p>
            <a:pPr lvl="1"/>
            <a:r>
              <a:rPr lang="en-US" dirty="0" smtClean="0"/>
              <a:t>Pioneer </a:t>
            </a:r>
            <a:r>
              <a:rPr lang="en-US" dirty="0"/>
              <a:t>	</a:t>
            </a:r>
            <a:endParaRPr lang="en-US" dirty="0" smtClean="0"/>
          </a:p>
          <a:p>
            <a:pPr lvl="2"/>
            <a:r>
              <a:rPr lang="en-US" dirty="0"/>
              <a:t>Addressing a gap in market for which there are few </a:t>
            </a:r>
            <a:r>
              <a:rPr lang="en-US" dirty="0" smtClean="0"/>
              <a:t>alternatives, e.g. </a:t>
            </a:r>
            <a:r>
              <a:rPr lang="en-US" dirty="0"/>
              <a:t>Root Capital provides capital to "the missing middle” (enterprises underserved by either microfinance and commercial banks) </a:t>
            </a:r>
          </a:p>
          <a:p>
            <a:pPr lvl="1"/>
            <a:endParaRPr lang="en-US" dirty="0"/>
          </a:p>
        </p:txBody>
      </p:sp>
    </p:spTree>
    <p:extLst>
      <p:ext uri="{BB962C8B-B14F-4D97-AF65-F5344CB8AC3E}">
        <p14:creationId xmlns:p14="http://schemas.microsoft.com/office/powerpoint/2010/main" val="334952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Combining risk-return and social impact</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85000" lnSpcReduction="20000"/>
          </a:bodyPr>
          <a:lstStyle/>
          <a:p>
            <a:r>
              <a:rPr lang="en-US" dirty="0" smtClean="0"/>
              <a:t>The investor then has to combine the standard risk-return dimensions with the social impact dimension.</a:t>
            </a:r>
          </a:p>
          <a:p>
            <a:r>
              <a:rPr lang="en-US" dirty="0" smtClean="0"/>
              <a:t>For example, an investor might have the following profile:</a:t>
            </a:r>
          </a:p>
          <a:p>
            <a:pPr lvl="1"/>
            <a:r>
              <a:rPr lang="en-US" dirty="0" smtClean="0"/>
              <a:t>Impact</a:t>
            </a:r>
            <a:r>
              <a:rPr lang="en-US" dirty="0"/>
              <a:t>: </a:t>
            </a:r>
            <a:r>
              <a:rPr lang="en-US" dirty="0" smtClean="0"/>
              <a:t>targets </a:t>
            </a:r>
            <a:r>
              <a:rPr lang="en-US" dirty="0"/>
              <a:t>businesses that deliver products and services to underserved communities while meeting a high-standard of employment and resource efficiency practices </a:t>
            </a:r>
          </a:p>
          <a:p>
            <a:pPr lvl="1"/>
            <a:r>
              <a:rPr lang="en-US" dirty="0"/>
              <a:t>Return: </a:t>
            </a:r>
            <a:r>
              <a:rPr lang="en-US" dirty="0" smtClean="0"/>
              <a:t>seeks </a:t>
            </a:r>
            <a:r>
              <a:rPr lang="en-US" dirty="0"/>
              <a:t>to balance asset income and asset appreciation </a:t>
            </a:r>
          </a:p>
          <a:p>
            <a:pPr lvl="1"/>
            <a:r>
              <a:rPr lang="en-US" dirty="0"/>
              <a:t>Risk: </a:t>
            </a:r>
            <a:r>
              <a:rPr lang="en-US" dirty="0" smtClean="0"/>
              <a:t>seeks </a:t>
            </a:r>
            <a:r>
              <a:rPr lang="en-US" dirty="0"/>
              <a:t>a balance between ecosystem risk and investment risk </a:t>
            </a:r>
            <a:endParaRPr lang="en-US" dirty="0" smtClean="0"/>
          </a:p>
          <a:p>
            <a:r>
              <a:rPr lang="en-US" dirty="0" smtClean="0"/>
              <a:t>One thing we see here is that there is an element of risk even in the evaluation of social impact.</a:t>
            </a:r>
          </a:p>
          <a:p>
            <a:r>
              <a:rPr lang="en-US" dirty="0" smtClean="0"/>
              <a:t>While this particular framework puts social impact risk and investment risk in the same category, it may make more sense to create an efficient frontier for social impact that involves expected social impact and associated risk factors.</a:t>
            </a:r>
            <a:endParaRPr lang="en-US" dirty="0"/>
          </a:p>
          <a:p>
            <a:endParaRPr lang="en-US" dirty="0"/>
          </a:p>
        </p:txBody>
      </p:sp>
    </p:spTree>
    <p:extLst>
      <p:ext uri="{BB962C8B-B14F-4D97-AF65-F5344CB8AC3E}">
        <p14:creationId xmlns:p14="http://schemas.microsoft.com/office/powerpoint/2010/main" val="211969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Goals</a:t>
            </a:r>
            <a:endParaRPr lang="en-US" dirty="0"/>
          </a:p>
        </p:txBody>
      </p:sp>
      <p:sp>
        <p:nvSpPr>
          <p:cNvPr id="3" name="Content Placeholder 2"/>
          <p:cNvSpPr>
            <a:spLocks noGrp="1"/>
          </p:cNvSpPr>
          <p:nvPr>
            <p:ph sz="quarter" idx="1"/>
          </p:nvPr>
        </p:nvSpPr>
        <p:spPr/>
        <p:txBody>
          <a:bodyPr>
            <a:normAutofit/>
          </a:bodyPr>
          <a:lstStyle/>
          <a:p>
            <a:r>
              <a:rPr lang="en-US" dirty="0" smtClean="0"/>
              <a:t>What is Impact Investing?</a:t>
            </a:r>
          </a:p>
          <a:p>
            <a:r>
              <a:rPr lang="en-US" dirty="0" smtClean="0"/>
              <a:t>Why should we be interested in Impact Investing?</a:t>
            </a:r>
          </a:p>
          <a:p>
            <a:r>
              <a:rPr lang="en-US" dirty="0" smtClean="0"/>
              <a:t>What are Impact Ratings?</a:t>
            </a:r>
          </a:p>
          <a:p>
            <a:r>
              <a:rPr lang="en-US" dirty="0" smtClean="0"/>
              <a:t>How can a socially responsible investment be created and managed?</a:t>
            </a:r>
          </a:p>
          <a:p>
            <a:endParaRPr lang="en-US" dirty="0" smtClean="0"/>
          </a:p>
          <a:p>
            <a:endParaRPr lang="en-US" dirty="0" smtClean="0"/>
          </a:p>
          <a:p>
            <a:endParaRPr lang="en-US" dirty="0"/>
          </a:p>
        </p:txBody>
      </p:sp>
    </p:spTree>
    <p:extLst>
      <p:ext uri="{BB962C8B-B14F-4D97-AF65-F5344CB8AC3E}">
        <p14:creationId xmlns:p14="http://schemas.microsoft.com/office/powerpoint/2010/main" val="2790247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Other issues that have to be addressed regarding the recipients of funding are:</a:t>
            </a:r>
          </a:p>
          <a:p>
            <a:pPr lvl="1"/>
            <a:r>
              <a:rPr lang="en-US" dirty="0" smtClean="0"/>
              <a:t>Mission Drift: </a:t>
            </a:r>
            <a:r>
              <a:rPr lang="en-US" dirty="0"/>
              <a:t>There is also the risk that investees drift away from their intended mission without the approval of investors. This is a risk among traditional fund managers more generally since managers can be tempted to invest in sectors outside of their mandates when attractive opportunities arise or yields in their designated assets become less competitive. </a:t>
            </a:r>
            <a:endParaRPr lang="en-US" dirty="0" smtClean="0"/>
          </a:p>
          <a:p>
            <a:pPr lvl="1"/>
            <a:r>
              <a:rPr lang="en-US" dirty="0" smtClean="0"/>
              <a:t>Moral Hazard: </a:t>
            </a:r>
            <a:r>
              <a:rPr lang="en-US" dirty="0"/>
              <a:t>because the investor is explicitly focused on helping the recipient of the funding, it will be even more difficult to enforce loan covenants or submit a claim on assets than would be the case for a traditional lender. </a:t>
            </a:r>
            <a:endParaRPr lang="en-US" dirty="0" smtClean="0"/>
          </a:p>
          <a:p>
            <a:pPr lvl="1"/>
            <a:r>
              <a:rPr lang="en-US" dirty="0" smtClean="0"/>
              <a:t>Instruments: Grants versus investment capital</a:t>
            </a:r>
          </a:p>
        </p:txBody>
      </p:sp>
    </p:spTree>
    <p:extLst>
      <p:ext uri="{BB962C8B-B14F-4D97-AF65-F5344CB8AC3E}">
        <p14:creationId xmlns:p14="http://schemas.microsoft.com/office/powerpoint/2010/main" val="288265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Impact Investing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There are positive and negative externalities that need to be internalized in some fashion.</a:t>
            </a:r>
          </a:p>
          <a:p>
            <a:pPr lvl="1"/>
            <a:r>
              <a:rPr lang="en-US" dirty="0" smtClean="0"/>
              <a:t>Impact Investing can be a partial solution to such internalization, by making it valuable for companies to be socially responsible – in this way, the conflict between shareholder wealth maximization and social wealth maximization disappears.</a:t>
            </a:r>
          </a:p>
          <a:p>
            <a:r>
              <a:rPr lang="en-US" dirty="0"/>
              <a:t>Government Policies Matter</a:t>
            </a:r>
          </a:p>
          <a:p>
            <a:r>
              <a:rPr lang="en-US" dirty="0"/>
              <a:t>Social Attitudes </a:t>
            </a:r>
            <a:r>
              <a:rPr lang="en-US" dirty="0" smtClean="0"/>
              <a:t>Matter</a:t>
            </a:r>
          </a:p>
          <a:p>
            <a:pPr lvl="1"/>
            <a:r>
              <a:rPr lang="en-US" dirty="0" smtClean="0"/>
              <a:t>Impact Investing can raise social consciousness about the impact of government policies and social attitudes.</a:t>
            </a:r>
            <a:endParaRPr lang="en-US" dirty="0"/>
          </a:p>
          <a:p>
            <a:endParaRPr lang="en-US" dirty="0" smtClean="0"/>
          </a:p>
          <a:p>
            <a:endParaRPr lang="en-US" dirty="0"/>
          </a:p>
        </p:txBody>
      </p:sp>
    </p:spTree>
    <p:extLst>
      <p:ext uri="{BB962C8B-B14F-4D97-AF65-F5344CB8AC3E}">
        <p14:creationId xmlns:p14="http://schemas.microsoft.com/office/powerpoint/2010/main" val="203862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Income </a:t>
            </a:r>
            <a:r>
              <a:rPr lang="en-US" dirty="0" smtClean="0"/>
              <a:t>Inequality: Factors</a:t>
            </a:r>
            <a:endParaRPr lang="en-US" dirty="0"/>
          </a:p>
        </p:txBody>
      </p:sp>
      <p:sp>
        <p:nvSpPr>
          <p:cNvPr id="3" name="Content Placeholder 2"/>
          <p:cNvSpPr>
            <a:spLocks noGrp="1"/>
          </p:cNvSpPr>
          <p:nvPr>
            <p:ph sz="quarter" idx="1"/>
          </p:nvPr>
        </p:nvSpPr>
        <p:spPr>
          <a:xfrm>
            <a:off x="152400" y="1600200"/>
            <a:ext cx="8839200" cy="5181600"/>
          </a:xfrm>
        </p:spPr>
        <p:txBody>
          <a:bodyPr>
            <a:normAutofit fontScale="77500" lnSpcReduction="20000"/>
          </a:bodyPr>
          <a:lstStyle/>
          <a:p>
            <a:pPr lvl="1"/>
            <a:r>
              <a:rPr lang="en-US" dirty="0">
                <a:hlinkClick r:id="rId3"/>
              </a:rPr>
              <a:t>The Census Bureau</a:t>
            </a:r>
            <a:r>
              <a:rPr lang="en-US" dirty="0"/>
              <a:t> reported </a:t>
            </a:r>
            <a:r>
              <a:rPr lang="en-US" dirty="0" smtClean="0"/>
              <a:t>in 2012 that </a:t>
            </a:r>
            <a:r>
              <a:rPr lang="en-US" dirty="0"/>
              <a:t>the median white household held a net worth of $110,729 in 2010, while the median black household held a net worth of just $</a:t>
            </a:r>
            <a:r>
              <a:rPr lang="en-US" dirty="0" smtClean="0"/>
              <a:t>4,995.  Here are some of the factors:</a:t>
            </a:r>
            <a:endParaRPr lang="en-US" dirty="0"/>
          </a:p>
          <a:p>
            <a:pPr lvl="2"/>
            <a:r>
              <a:rPr lang="en-US" dirty="0" smtClean="0"/>
              <a:t>Homeownership</a:t>
            </a:r>
          </a:p>
          <a:p>
            <a:pPr lvl="3"/>
            <a:r>
              <a:rPr lang="en-US" dirty="0"/>
              <a:t>White households are 28 percent more likely to own their home than black households, according to the study.</a:t>
            </a:r>
            <a:endParaRPr lang="en-US" dirty="0" smtClean="0"/>
          </a:p>
          <a:p>
            <a:pPr lvl="2"/>
            <a:r>
              <a:rPr lang="en-US" dirty="0" smtClean="0"/>
              <a:t>Income </a:t>
            </a:r>
          </a:p>
          <a:p>
            <a:pPr lvl="3"/>
            <a:r>
              <a:rPr lang="en-US" dirty="0"/>
              <a:t>The </a:t>
            </a:r>
            <a:r>
              <a:rPr lang="en-US" dirty="0">
                <a:hlinkClick r:id="rId4"/>
              </a:rPr>
              <a:t>average white person's income</a:t>
            </a:r>
            <a:r>
              <a:rPr lang="en-US" dirty="0"/>
              <a:t> was $29,401 per year in 2011, while the average black person's income was just $18,357, according to the Census Bureau.</a:t>
            </a:r>
            <a:endParaRPr lang="en-US" dirty="0" smtClean="0"/>
          </a:p>
          <a:p>
            <a:pPr lvl="2"/>
            <a:r>
              <a:rPr lang="en-US" dirty="0" smtClean="0"/>
              <a:t>Unemployment</a:t>
            </a:r>
          </a:p>
          <a:p>
            <a:pPr lvl="3"/>
            <a:r>
              <a:rPr lang="en-US" dirty="0"/>
              <a:t>The black unemployment rate was 13.8 percent in January, while the white unemployment rate was only 7 percent, according to the </a:t>
            </a:r>
            <a:r>
              <a:rPr lang="en-US" dirty="0">
                <a:hlinkClick r:id="rId5"/>
              </a:rPr>
              <a:t>Labor Department</a:t>
            </a:r>
            <a:r>
              <a:rPr lang="en-US" dirty="0"/>
              <a:t>. </a:t>
            </a:r>
            <a:endParaRPr lang="en-US" dirty="0" smtClean="0"/>
          </a:p>
          <a:p>
            <a:pPr lvl="2"/>
            <a:r>
              <a:rPr lang="en-US" b="1" dirty="0"/>
              <a:t>College </a:t>
            </a:r>
            <a:r>
              <a:rPr lang="en-US" b="1" dirty="0" smtClean="0"/>
              <a:t>education</a:t>
            </a:r>
          </a:p>
          <a:p>
            <a:pPr lvl="3"/>
            <a:r>
              <a:rPr lang="en-US" dirty="0" smtClean="0"/>
              <a:t>Roughly </a:t>
            </a:r>
            <a:r>
              <a:rPr lang="en-US" dirty="0">
                <a:hlinkClick r:id="rId6"/>
              </a:rPr>
              <a:t>29 percent of whites</a:t>
            </a:r>
            <a:r>
              <a:rPr lang="en-US" dirty="0"/>
              <a:t> age 25 and older held a bachelor's degree or graduate degree between 2006 and 2010, compared to only 18 percent of blacks in the same age group, according to the Census Bureau. </a:t>
            </a:r>
            <a:endParaRPr lang="en-US" dirty="0" smtClean="0"/>
          </a:p>
          <a:p>
            <a:pPr lvl="2"/>
            <a:r>
              <a:rPr lang="en-US" dirty="0" smtClean="0"/>
              <a:t>Inheritance</a:t>
            </a:r>
          </a:p>
          <a:p>
            <a:pPr lvl="3"/>
            <a:r>
              <a:rPr lang="en-US" dirty="0"/>
              <a:t>Whites were five times more likely to receive an inheritance than blacks between 1984 and 2009, according to the Brandeis study.</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09995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Underlying factors requiring policy action: Home ownership</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Opportunities </a:t>
            </a:r>
            <a:r>
              <a:rPr lang="en-US" dirty="0"/>
              <a:t>and barriers in workplaces, schools and communities that reinforce deeply entrenched racial dynamics in how wealth is accumulated</a:t>
            </a:r>
            <a:r>
              <a:rPr lang="en-US" dirty="0" smtClean="0"/>
              <a:t>.</a:t>
            </a:r>
          </a:p>
          <a:p>
            <a:r>
              <a:rPr lang="en-US" dirty="0" smtClean="0"/>
              <a:t>Homeownership has </a:t>
            </a:r>
            <a:r>
              <a:rPr lang="en-US" dirty="0"/>
              <a:t>a huge racial component. </a:t>
            </a:r>
            <a:r>
              <a:rPr lang="en-US" dirty="0" smtClean="0"/>
              <a:t> Racial </a:t>
            </a:r>
            <a:r>
              <a:rPr lang="en-US" dirty="0"/>
              <a:t>segregation by government </a:t>
            </a:r>
            <a:r>
              <a:rPr lang="en-US" dirty="0" smtClean="0"/>
              <a:t>design and often </a:t>
            </a:r>
            <a:r>
              <a:rPr lang="en-US" dirty="0"/>
              <a:t>enforced by federal agencies like </a:t>
            </a:r>
            <a:r>
              <a:rPr lang="en-US" dirty="0">
                <a:hlinkClick r:id="rId3"/>
              </a:rPr>
              <a:t>the </a:t>
            </a:r>
            <a:r>
              <a:rPr lang="en-US" dirty="0" smtClean="0">
                <a:hlinkClick r:id="rId3"/>
              </a:rPr>
              <a:t>FHA</a:t>
            </a:r>
            <a:r>
              <a:rPr lang="en-US" dirty="0" smtClean="0"/>
              <a:t> </a:t>
            </a:r>
            <a:r>
              <a:rPr lang="en-US" dirty="0"/>
              <a:t>lowered demand for homes in black neighborhoods, reducing the equity black homeowners could accrue. </a:t>
            </a:r>
            <a:endParaRPr lang="en-US" dirty="0" smtClean="0"/>
          </a:p>
          <a:p>
            <a:r>
              <a:rPr lang="en-US" dirty="0" smtClean="0"/>
              <a:t>Because </a:t>
            </a:r>
            <a:r>
              <a:rPr lang="en-US" dirty="0"/>
              <a:t>whites are five times more likely to inherit money than blacks, or otherwise help family members with </a:t>
            </a:r>
            <a:r>
              <a:rPr lang="en-US" dirty="0" smtClean="0"/>
              <a:t>down-payments</a:t>
            </a:r>
            <a:r>
              <a:rPr lang="en-US" dirty="0"/>
              <a:t>, whites on average bought homes and started building equity eight years earlier than African-Americans, generally with lower lending costs. </a:t>
            </a:r>
          </a:p>
        </p:txBody>
      </p:sp>
    </p:spTree>
    <p:extLst>
      <p:ext uri="{BB962C8B-B14F-4D97-AF65-F5344CB8AC3E}">
        <p14:creationId xmlns:p14="http://schemas.microsoft.com/office/powerpoint/2010/main" val="87458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factors: education</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85000" lnSpcReduction="20000"/>
          </a:bodyPr>
          <a:lstStyle/>
          <a:p>
            <a:r>
              <a:rPr lang="en-US" dirty="0" smtClean="0"/>
              <a:t>Factors </a:t>
            </a:r>
            <a:r>
              <a:rPr lang="en-US" dirty="0"/>
              <a:t>that should help everyone helped whites far more than </a:t>
            </a:r>
            <a:r>
              <a:rPr lang="en-US" dirty="0" smtClean="0"/>
              <a:t>blacks.  For example education: </a:t>
            </a:r>
            <a:r>
              <a:rPr lang="en-US" dirty="0"/>
              <a:t>"Similar college </a:t>
            </a:r>
            <a:r>
              <a:rPr lang="en-US" dirty="0" smtClean="0"/>
              <a:t>degrees produce </a:t>
            </a:r>
            <a:r>
              <a:rPr lang="en-US" dirty="0"/>
              <a:t>more wealth for whites." </a:t>
            </a:r>
            <a:endParaRPr lang="en-US" dirty="0" smtClean="0"/>
          </a:p>
          <a:p>
            <a:r>
              <a:rPr lang="en-US" dirty="0" smtClean="0"/>
              <a:t>A </a:t>
            </a:r>
            <a:r>
              <a:rPr lang="en-US" dirty="0"/>
              <a:t>number of factors contribute to this, including the fact that African-Americans are more likely to graduate college burdened by debt.</a:t>
            </a:r>
          </a:p>
          <a:p>
            <a:r>
              <a:rPr lang="en-US" dirty="0" smtClean="0"/>
              <a:t>Solutions:</a:t>
            </a:r>
          </a:p>
          <a:p>
            <a:pPr lvl="1"/>
            <a:r>
              <a:rPr lang="en-US" dirty="0" smtClean="0"/>
              <a:t>We </a:t>
            </a:r>
            <a:r>
              <a:rPr lang="en-US" dirty="0"/>
              <a:t>can enforce lending standards and fair housing policies to lessen the effects of segregation and predatory lending. </a:t>
            </a:r>
            <a:endParaRPr lang="en-US" dirty="0" smtClean="0"/>
          </a:p>
          <a:p>
            <a:pPr lvl="1"/>
            <a:r>
              <a:rPr lang="en-US" dirty="0" smtClean="0"/>
              <a:t>We </a:t>
            </a:r>
            <a:r>
              <a:rPr lang="en-US" dirty="0"/>
              <a:t>can help low-income families and families of color attend college and graduate without massive debt. </a:t>
            </a:r>
            <a:endParaRPr lang="en-US" dirty="0" smtClean="0"/>
          </a:p>
          <a:p>
            <a:pPr lvl="1"/>
            <a:r>
              <a:rPr lang="en-US" dirty="0" smtClean="0"/>
              <a:t>We </a:t>
            </a:r>
            <a:r>
              <a:rPr lang="en-US" dirty="0"/>
              <a:t>can use the minimum wage and equal pay provisions to reduce the income gap, and strengthen employer-based retirement plans.</a:t>
            </a:r>
          </a:p>
          <a:p>
            <a:endParaRPr lang="en-US" dirty="0"/>
          </a:p>
        </p:txBody>
      </p:sp>
    </p:spTree>
    <p:extLst>
      <p:ext uri="{BB962C8B-B14F-4D97-AF65-F5344CB8AC3E}">
        <p14:creationId xmlns:p14="http://schemas.microsoft.com/office/powerpoint/2010/main" val="301296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Investing </a:t>
            </a:r>
            <a:r>
              <a:rPr lang="en-US" dirty="0" err="1" smtClean="0"/>
              <a:t>vs</a:t>
            </a:r>
            <a:r>
              <a:rPr lang="en-US" dirty="0" smtClean="0"/>
              <a:t> Socially Responsible Investing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Impact investments aim to solve social or environmental challenges while generating financial profit. </a:t>
            </a:r>
            <a:endParaRPr lang="en-US" dirty="0" smtClean="0"/>
          </a:p>
          <a:p>
            <a:r>
              <a:rPr lang="en-US" dirty="0" smtClean="0"/>
              <a:t>Impact </a:t>
            </a:r>
            <a:r>
              <a:rPr lang="en-US" dirty="0"/>
              <a:t>investing includes investments that range from producing a return of principal capital (capital preservation) to offering market-rate or even market-beating financial returns. </a:t>
            </a:r>
            <a:endParaRPr lang="en-US" dirty="0" smtClean="0"/>
          </a:p>
          <a:p>
            <a:r>
              <a:rPr lang="en-US" dirty="0" smtClean="0"/>
              <a:t>Impact </a:t>
            </a:r>
            <a:r>
              <a:rPr lang="en-US" dirty="0"/>
              <a:t>investing </a:t>
            </a:r>
            <a:r>
              <a:rPr lang="en-US" dirty="0" smtClean="0"/>
              <a:t>is a kind of "</a:t>
            </a:r>
            <a:r>
              <a:rPr lang="en-US" dirty="0"/>
              <a:t>socially responsible </a:t>
            </a:r>
            <a:r>
              <a:rPr lang="en-US" dirty="0" smtClean="0"/>
              <a:t>investing." However, </a:t>
            </a:r>
            <a:r>
              <a:rPr lang="en-US" dirty="0"/>
              <a:t>impact investors actively seek to place capital in businesses and funds that can harness the positive power of enterprise. </a:t>
            </a:r>
            <a:endParaRPr lang="en-US" dirty="0" smtClean="0"/>
          </a:p>
          <a:p>
            <a:r>
              <a:rPr lang="en-US" dirty="0" smtClean="0"/>
              <a:t>In contrast, socially responsible investing often involves negative </a:t>
            </a:r>
            <a:r>
              <a:rPr lang="en-US" dirty="0"/>
              <a:t>screening, which focuses primarily on avoiding investments in "bad" or "harmful" </a:t>
            </a:r>
            <a:r>
              <a:rPr lang="en-US" dirty="0" smtClean="0"/>
              <a:t>companies.</a:t>
            </a:r>
            <a:endParaRPr lang="en-US" dirty="0"/>
          </a:p>
        </p:txBody>
      </p:sp>
    </p:spTree>
    <p:extLst>
      <p:ext uri="{BB962C8B-B14F-4D97-AF65-F5344CB8AC3E}">
        <p14:creationId xmlns:p14="http://schemas.microsoft.com/office/powerpoint/2010/main" val="86880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Social Impact Ratings</a:t>
            </a:r>
            <a:endParaRPr lang="en-US" dirty="0"/>
          </a:p>
        </p:txBody>
      </p:sp>
      <p:sp>
        <p:nvSpPr>
          <p:cNvPr id="3" name="Content Placeholder 2"/>
          <p:cNvSpPr>
            <a:spLocks noGrp="1"/>
          </p:cNvSpPr>
          <p:nvPr>
            <p:ph sz="quarter" idx="1"/>
          </p:nvPr>
        </p:nvSpPr>
        <p:spPr>
          <a:xfrm>
            <a:off x="533400" y="1600200"/>
            <a:ext cx="8232648" cy="4800600"/>
          </a:xfrm>
        </p:spPr>
        <p:txBody>
          <a:bodyPr>
            <a:normAutofit fontScale="85000" lnSpcReduction="20000"/>
          </a:bodyPr>
          <a:lstStyle/>
          <a:p>
            <a:r>
              <a:rPr lang="en-US" dirty="0" smtClean="0"/>
              <a:t>Philanthropy and socially responsible investing work differently from investment for financial profit.</a:t>
            </a:r>
          </a:p>
          <a:p>
            <a:r>
              <a:rPr lang="en-US" dirty="0" smtClean="0"/>
              <a:t>In the case of investing for financial profit, the capital market provides signals as to the desirability of the investment, to the extent that the capital markets are efficient.</a:t>
            </a:r>
          </a:p>
          <a:p>
            <a:r>
              <a:rPr lang="en-US" dirty="0" smtClean="0"/>
              <a:t>In socially responsible investing, investors need to obtain signals of how good a given company is from the point of view of its social impact.</a:t>
            </a:r>
          </a:p>
          <a:p>
            <a:r>
              <a:rPr lang="en-US" dirty="0" smtClean="0"/>
              <a:t>Furthermore, different donors might care about different social issues – one donor might worry about the environment, another about poverty eradication, a third about health.</a:t>
            </a:r>
          </a:p>
          <a:p>
            <a:r>
              <a:rPr lang="en-US" dirty="0" smtClean="0"/>
              <a:t>Social Impact Ratings provide a way to enable efficient capital allocation in the non-profit and socially responsible investment sector</a:t>
            </a:r>
            <a:endParaRPr lang="en-US" dirty="0"/>
          </a:p>
        </p:txBody>
      </p:sp>
    </p:spTree>
    <p:extLst>
      <p:ext uri="{BB962C8B-B14F-4D97-AF65-F5344CB8AC3E}">
        <p14:creationId xmlns:p14="http://schemas.microsoft.com/office/powerpoint/2010/main" val="153726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Ratings for MFIs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r>
              <a:rPr lang="en-US" dirty="0" smtClean="0"/>
              <a:t>Because an MFI is often a non-profit institution, and even if it is a for-profit institution, its business is inextricably tied up with social issues, MFIs have a double bottom line.</a:t>
            </a:r>
          </a:p>
          <a:p>
            <a:r>
              <a:rPr lang="en-US" dirty="0" smtClean="0"/>
              <a:t>Hence, MFIs, as well as their donors/investors need to have information about the MFIs social ratings. is that</a:t>
            </a:r>
          </a:p>
          <a:p>
            <a:r>
              <a:rPr lang="en-US" dirty="0"/>
              <a:t>One such system of ratings </a:t>
            </a:r>
            <a:r>
              <a:rPr lang="en-US" dirty="0" smtClean="0"/>
              <a:t>is that of </a:t>
            </a:r>
            <a:r>
              <a:rPr lang="en-US" dirty="0" err="1" smtClean="0"/>
              <a:t>Microrate</a:t>
            </a:r>
            <a:r>
              <a:rPr lang="en-US" dirty="0" smtClean="0"/>
              <a:t>; it has a system of social ratings for MFIs, similar to its financial ratings.</a:t>
            </a:r>
          </a:p>
          <a:p>
            <a:r>
              <a:rPr lang="en-US" dirty="0" err="1" smtClean="0"/>
              <a:t>MicroRate’s</a:t>
            </a:r>
            <a:r>
              <a:rPr lang="en-US" dirty="0" smtClean="0"/>
              <a:t> </a:t>
            </a:r>
            <a:r>
              <a:rPr lang="en-US" dirty="0"/>
              <a:t>social ratings measure the social performance of microfinance institutions (MFIs</a:t>
            </a:r>
            <a:r>
              <a:rPr lang="en-US" dirty="0" smtClean="0"/>
              <a:t>).  A </a:t>
            </a:r>
            <a:r>
              <a:rPr lang="en-US" dirty="0"/>
              <a:t>social rating not only provides an independent analysis of an MFI’s social performance but goes deeper to evaluate an MFI’s social results and social commitment within its context</a:t>
            </a:r>
            <a:r>
              <a:rPr lang="en-US" dirty="0" smtClean="0"/>
              <a:t>. (</a:t>
            </a:r>
            <a:r>
              <a:rPr lang="en-US" dirty="0" err="1" smtClean="0"/>
              <a:t>Microrate</a:t>
            </a:r>
            <a:r>
              <a:rPr lang="en-US" dirty="0" smtClean="0"/>
              <a:t> website).</a:t>
            </a:r>
          </a:p>
          <a:p>
            <a:r>
              <a:rPr lang="en-US" dirty="0" smtClean="0"/>
              <a:t>However, impact investors target a variety of investments, not limited to MFIs.  Hence a variety of rating services have come up that evaluate the social impact of any organization, including for-profit corporations.  In this case, the corporation itself might not have any explicit social objectives.  However, its activities might lead to a high or low social impact, which would be of interest to impact investors.</a:t>
            </a:r>
            <a:endParaRPr lang="en-US" dirty="0"/>
          </a:p>
        </p:txBody>
      </p:sp>
    </p:spTree>
    <p:extLst>
      <p:ext uri="{BB962C8B-B14F-4D97-AF65-F5344CB8AC3E}">
        <p14:creationId xmlns:p14="http://schemas.microsoft.com/office/powerpoint/2010/main" val="12298947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2032</Words>
  <Application>Microsoft Office PowerPoint</Application>
  <PresentationFormat>On-screen Show (4:3)</PresentationFormat>
  <Paragraphs>164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Student presentation</vt:lpstr>
      <vt:lpstr>Impact investing</vt:lpstr>
      <vt:lpstr>Learning Goals</vt:lpstr>
      <vt:lpstr>Why Impact Investing</vt:lpstr>
      <vt:lpstr>Income Inequality: Factors</vt:lpstr>
      <vt:lpstr>Underlying factors requiring policy action: Home ownership</vt:lpstr>
      <vt:lpstr>Underlying factors: education</vt:lpstr>
      <vt:lpstr>Impact Investing vs Socially Responsible Investing </vt:lpstr>
      <vt:lpstr>Need for Social Impact Ratings</vt:lpstr>
      <vt:lpstr>Social Ratings for MFIs</vt:lpstr>
      <vt:lpstr>Social Impact Ratings for Companies</vt:lpstr>
      <vt:lpstr>Social Impact Ratings for Companies</vt:lpstr>
      <vt:lpstr>Social Impact Headings Used by IRIS</vt:lpstr>
      <vt:lpstr>IRIS Environmental Impact Headings</vt:lpstr>
      <vt:lpstr>Portfolio Issues with Ratings</vt:lpstr>
      <vt:lpstr>Building an Impact Portfolio</vt:lpstr>
      <vt:lpstr>Impact Thesis</vt:lpstr>
      <vt:lpstr>Target Business Model Specification</vt:lpstr>
      <vt:lpstr>Target Impact Specification</vt:lpstr>
      <vt:lpstr>Combining risk-return and social impact</vt:lpstr>
      <vt:lpstr>Other Issues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2013-04-23T00:26:47Z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