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30"/>
  </p:notesMasterIdLst>
  <p:handoutMasterIdLst>
    <p:handoutMasterId r:id="rId31"/>
  </p:handoutMasterIdLst>
  <p:sldIdLst>
    <p:sldId id="256" r:id="rId2"/>
    <p:sldId id="271" r:id="rId3"/>
    <p:sldId id="272" r:id="rId4"/>
    <p:sldId id="274" r:id="rId5"/>
    <p:sldId id="275" r:id="rId6"/>
    <p:sldId id="278" r:id="rId7"/>
    <p:sldId id="279" r:id="rId8"/>
    <p:sldId id="280" r:id="rId9"/>
    <p:sldId id="281" r:id="rId10"/>
    <p:sldId id="282" r:id="rId11"/>
    <p:sldId id="286" r:id="rId12"/>
    <p:sldId id="285" r:id="rId13"/>
    <p:sldId id="287" r:id="rId14"/>
    <p:sldId id="288" r:id="rId15"/>
    <p:sldId id="289" r:id="rId16"/>
    <p:sldId id="290" r:id="rId17"/>
    <p:sldId id="277" r:id="rId18"/>
    <p:sldId id="291" r:id="rId19"/>
    <p:sldId id="284" r:id="rId20"/>
    <p:sldId id="292" r:id="rId21"/>
    <p:sldId id="293" r:id="rId22"/>
    <p:sldId id="295" r:id="rId23"/>
    <p:sldId id="296" r:id="rId24"/>
    <p:sldId id="294" r:id="rId25"/>
    <p:sldId id="276" r:id="rId26"/>
    <p:sldId id="283" r:id="rId27"/>
    <p:sldId id="297" r:id="rId28"/>
    <p:sldId id="298" r:id="rId29"/>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1" autoAdjust="0"/>
    <p:restoredTop sz="94660"/>
  </p:normalViewPr>
  <p:slideViewPr>
    <p:cSldViewPr>
      <p:cViewPr>
        <p:scale>
          <a:sx n="100" d="100"/>
          <a:sy n="100" d="100"/>
        </p:scale>
        <p:origin x="-168"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3/15/2013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3/15/2013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3455719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243113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3641971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3107818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2992189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255953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622223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3049760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1571270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85735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4015345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3494492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3856220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613106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808643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4108748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dirty="0"/>
          </a:p>
        </p:txBody>
      </p:sp>
    </p:spTree>
    <p:extLst>
      <p:ext uri="{BB962C8B-B14F-4D97-AF65-F5344CB8AC3E}">
        <p14:creationId xmlns:p14="http://schemas.microsoft.com/office/powerpoint/2010/main" val="2588103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dirty="0"/>
          </a:p>
        </p:txBody>
      </p:sp>
    </p:spTree>
    <p:extLst>
      <p:ext uri="{BB962C8B-B14F-4D97-AF65-F5344CB8AC3E}">
        <p14:creationId xmlns:p14="http://schemas.microsoft.com/office/powerpoint/2010/main" val="3561361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dirty="0"/>
          </a:p>
        </p:txBody>
      </p:sp>
    </p:spTree>
    <p:extLst>
      <p:ext uri="{BB962C8B-B14F-4D97-AF65-F5344CB8AC3E}">
        <p14:creationId xmlns:p14="http://schemas.microsoft.com/office/powerpoint/2010/main" val="25570858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dirty="0"/>
          </a:p>
        </p:txBody>
      </p:sp>
    </p:spTree>
    <p:extLst>
      <p:ext uri="{BB962C8B-B14F-4D97-AF65-F5344CB8AC3E}">
        <p14:creationId xmlns:p14="http://schemas.microsoft.com/office/powerpoint/2010/main" val="1356660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43829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1320487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373314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3066424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291709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100836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192200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3/15/2013 3:26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3/15/2013 3:26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3/15/2013 3:26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3/15/2013 3:26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3/15/2013 3:26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3/15/2013 3:26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3/15/2013 3:26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3/15/2013 3:26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3/15/2013 3:26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3/15/2013 3:26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3/15/2013 3:26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3/15/2013 3:26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Measuring the impact of Microfinance</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Causality and Counterfactuals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Even after we have resolved all of these issues, there is a basic problem due to the fact that we are trying to establish causality.  We want to be able to say – microfinance made things better; or microfinance made no difference; or microfinance made things worse.</a:t>
            </a:r>
          </a:p>
          <a:p>
            <a:r>
              <a:rPr lang="en-US" dirty="0" smtClean="0"/>
              <a:t>We need to look at what might have happened to each program participant if s/he had not participated in the MF program.  In other words, we are talking about counterfactuals – there is no way to observe this directly.</a:t>
            </a:r>
          </a:p>
          <a:p>
            <a:r>
              <a:rPr lang="en-US" dirty="0" smtClean="0"/>
              <a:t>Hence we need to approximate the counterfactual.</a:t>
            </a:r>
          </a:p>
          <a:p>
            <a:r>
              <a:rPr lang="en-US" dirty="0" smtClean="0"/>
              <a:t>There may be other factors that affect the observed outcome.  Hence we need to adjust for these effects in order to isolate the effect of the MF treatment.</a:t>
            </a:r>
          </a:p>
          <a:p>
            <a:r>
              <a:rPr lang="en-US" dirty="0" smtClean="0"/>
              <a:t>For now, let us assume that there are no other observable and measurable factors that affect the outcome of the MF treatment.</a:t>
            </a:r>
            <a:endParaRPr lang="en-US" dirty="0"/>
          </a:p>
        </p:txBody>
      </p:sp>
    </p:spTree>
    <p:extLst>
      <p:ext uri="{BB962C8B-B14F-4D97-AF65-F5344CB8AC3E}">
        <p14:creationId xmlns:p14="http://schemas.microsoft.com/office/powerpoint/2010/main" val="183851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Counterfactuals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One way to partially address the issue of the counterfactual is to use a control group.  </a:t>
            </a:r>
          </a:p>
          <a:p>
            <a:r>
              <a:rPr lang="en-US" dirty="0" smtClean="0"/>
              <a:t>For example, if we wish to know the effect of a drug on obesity.  </a:t>
            </a:r>
            <a:endParaRPr lang="en-US" dirty="0"/>
          </a:p>
          <a:p>
            <a:r>
              <a:rPr lang="en-US" dirty="0" smtClean="0"/>
              <a:t>Suppose we have 30 pairs of identical twins.  If we administer the drug to one twin in each pair, we can see how the treated twin’s weight changes over the treatment period and compare it to the change in the weight of the untreated or control twin.</a:t>
            </a:r>
          </a:p>
          <a:p>
            <a:r>
              <a:rPr lang="en-US" dirty="0" smtClean="0"/>
              <a:t>In general, we will not have such control subjects that can be assumed to be very similar in all characteristics to the treated subject.  We may also not be able to, or need to, pair each treated subject with a control subject.</a:t>
            </a:r>
          </a:p>
          <a:p>
            <a:r>
              <a:rPr lang="en-US" dirty="0" smtClean="0"/>
              <a:t>Thus, in a typical microfinance setup, we may have one village where microloans have been given and another, where they have not.</a:t>
            </a:r>
          </a:p>
          <a:p>
            <a:r>
              <a:rPr lang="en-US" dirty="0"/>
              <a:t>Let us use T for treatment, C for control and Y for the outcome of interest, which we will assume to be income per capita.  Let 0 indicate the value with the treatment and 1, the value without the treatment.  Let us also assume that we are interested in the average income effect of treatment.</a:t>
            </a:r>
          </a:p>
          <a:p>
            <a:endParaRPr lang="en-US" dirty="0"/>
          </a:p>
        </p:txBody>
      </p:sp>
    </p:spTree>
    <p:extLst>
      <p:ext uri="{BB962C8B-B14F-4D97-AF65-F5344CB8AC3E}">
        <p14:creationId xmlns:p14="http://schemas.microsoft.com/office/powerpoint/2010/main" val="86615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Controlled Trials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77500" lnSpcReduction="20000"/>
          </a:bodyPr>
          <a:lstStyle/>
          <a:p>
            <a:r>
              <a:rPr lang="en-US" dirty="0" smtClean="0"/>
              <a:t>Y</a:t>
            </a:r>
            <a:r>
              <a:rPr lang="en-US" baseline="-25000" dirty="0" smtClean="0"/>
              <a:t>i1</a:t>
            </a:r>
            <a:r>
              <a:rPr lang="en-US" dirty="0" smtClean="0"/>
              <a:t>|T refers to the income of the </a:t>
            </a:r>
            <a:r>
              <a:rPr lang="en-US" i="1" dirty="0" err="1" smtClean="0"/>
              <a:t>i</a:t>
            </a:r>
            <a:r>
              <a:rPr lang="en-US" baseline="30000" dirty="0" err="1" smtClean="0"/>
              <a:t>th</a:t>
            </a:r>
            <a:r>
              <a:rPr lang="en-US" dirty="0"/>
              <a:t> </a:t>
            </a:r>
            <a:r>
              <a:rPr lang="en-US" dirty="0" smtClean="0"/>
              <a:t>treated subject, conditional on being given the treatment. Y</a:t>
            </a:r>
            <a:r>
              <a:rPr lang="en-US" baseline="-25000" dirty="0" smtClean="0"/>
              <a:t>i0</a:t>
            </a:r>
            <a:r>
              <a:rPr lang="en-US" dirty="0" smtClean="0"/>
              <a:t>|T </a:t>
            </a:r>
            <a:r>
              <a:rPr lang="en-US" dirty="0"/>
              <a:t>refers to the income of the </a:t>
            </a:r>
            <a:r>
              <a:rPr lang="en-US" i="1" dirty="0" err="1"/>
              <a:t>i</a:t>
            </a:r>
            <a:r>
              <a:rPr lang="en-US" baseline="30000" dirty="0" err="1"/>
              <a:t>th</a:t>
            </a:r>
            <a:r>
              <a:rPr lang="en-US" dirty="0"/>
              <a:t> treated subject, conditional on </a:t>
            </a:r>
            <a:r>
              <a:rPr lang="en-US" dirty="0" smtClean="0"/>
              <a:t>not being </a:t>
            </a:r>
            <a:r>
              <a:rPr lang="en-US" dirty="0"/>
              <a:t>given the treatment. Y</a:t>
            </a:r>
            <a:r>
              <a:rPr lang="en-US" baseline="-25000" dirty="0"/>
              <a:t>i1</a:t>
            </a:r>
            <a:r>
              <a:rPr lang="en-US" dirty="0"/>
              <a:t>|T </a:t>
            </a:r>
            <a:r>
              <a:rPr lang="en-US" dirty="0" smtClean="0"/>
              <a:t>can be observed, but </a:t>
            </a:r>
            <a:r>
              <a:rPr lang="en-US" dirty="0"/>
              <a:t>Y</a:t>
            </a:r>
            <a:r>
              <a:rPr lang="en-US" baseline="-25000" dirty="0"/>
              <a:t>i0</a:t>
            </a:r>
            <a:r>
              <a:rPr lang="en-US" dirty="0"/>
              <a:t>|T </a:t>
            </a:r>
            <a:r>
              <a:rPr lang="en-US" dirty="0" smtClean="0"/>
              <a:t>cannot, since a subject has to either get the treatment or not.  If we’re talking about a treated subject, then we cannot observe what her income would have been without the treatment.  This is the issue of the counterfactual.</a:t>
            </a:r>
            <a:endParaRPr lang="en-US" dirty="0"/>
          </a:p>
          <a:p>
            <a:r>
              <a:rPr lang="en-US" dirty="0" smtClean="0"/>
              <a:t>Let us use E(.) to indicate averages; thus E(Y</a:t>
            </a:r>
            <a:r>
              <a:rPr lang="en-US" baseline="-25000" dirty="0" smtClean="0"/>
              <a:t>i0</a:t>
            </a:r>
            <a:r>
              <a:rPr lang="en-US" dirty="0" smtClean="0"/>
              <a:t>) is the average income of all participants at the pre-treatment instant.  Then, what we are interested in, is E(Y</a:t>
            </a:r>
            <a:r>
              <a:rPr lang="en-US" baseline="-25000" dirty="0" smtClean="0"/>
              <a:t>i1</a:t>
            </a:r>
            <a:r>
              <a:rPr lang="en-US" dirty="0" smtClean="0"/>
              <a:t>-Y</a:t>
            </a:r>
            <a:r>
              <a:rPr lang="en-US" baseline="-25000" dirty="0" smtClean="0"/>
              <a:t>i0</a:t>
            </a:r>
            <a:r>
              <a:rPr lang="en-US" dirty="0" smtClean="0"/>
              <a:t>|T), i.e. for those who have been administered the treatment (i.e. given a microloan), what is the difference between their post-treatment average income and what their average income would have been had they not been given the treatment.  </a:t>
            </a:r>
          </a:p>
          <a:p>
            <a:r>
              <a:rPr lang="en-US" dirty="0" smtClean="0"/>
              <a:t>As already noted, this cannot be observed.</a:t>
            </a:r>
          </a:p>
          <a:p>
            <a:endParaRPr lang="en-US" dirty="0" smtClean="0"/>
          </a:p>
          <a:p>
            <a:endParaRPr lang="en-US" dirty="0"/>
          </a:p>
        </p:txBody>
      </p:sp>
    </p:spTree>
    <p:extLst>
      <p:ext uri="{BB962C8B-B14F-4D97-AF65-F5344CB8AC3E}">
        <p14:creationId xmlns:p14="http://schemas.microsoft.com/office/powerpoint/2010/main" val="279558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Randomized Controlled Trials</a:t>
            </a:r>
          </a:p>
        </p:txBody>
      </p:sp>
      <p:sp>
        <p:nvSpPr>
          <p:cNvPr id="3" name="Content Placeholder 2"/>
          <p:cNvSpPr>
            <a:spLocks noGrp="1"/>
          </p:cNvSpPr>
          <p:nvPr>
            <p:ph sz="quarter" idx="1"/>
          </p:nvPr>
        </p:nvSpPr>
        <p:spPr>
          <a:xfrm>
            <a:off x="381000" y="1600200"/>
            <a:ext cx="8458200" cy="4495800"/>
          </a:xfrm>
        </p:spPr>
        <p:txBody>
          <a:bodyPr>
            <a:normAutofit fontScale="85000" lnSpcReduction="10000"/>
          </a:bodyPr>
          <a:lstStyle/>
          <a:p>
            <a:r>
              <a:rPr lang="en-US" dirty="0" smtClean="0"/>
              <a:t>If we have a control group, then we can measure E(Y</a:t>
            </a:r>
            <a:r>
              <a:rPr lang="en-US" baseline="-25000" dirty="0" smtClean="0"/>
              <a:t>i0</a:t>
            </a:r>
            <a:r>
              <a:rPr lang="en-US" dirty="0" smtClean="0"/>
              <a:t>|C).  Hence, we can measure E(Y</a:t>
            </a:r>
            <a:r>
              <a:rPr lang="en-US" baseline="-25000" dirty="0" smtClean="0"/>
              <a:t>i1</a:t>
            </a:r>
            <a:r>
              <a:rPr lang="en-US" dirty="0" smtClean="0"/>
              <a:t>|T) - </a:t>
            </a:r>
            <a:r>
              <a:rPr lang="en-US" dirty="0"/>
              <a:t>E(Y</a:t>
            </a:r>
            <a:r>
              <a:rPr lang="en-US" baseline="-25000" dirty="0"/>
              <a:t>i0</a:t>
            </a:r>
            <a:r>
              <a:rPr lang="en-US" dirty="0"/>
              <a:t>|C). </a:t>
            </a:r>
            <a:r>
              <a:rPr lang="en-US" dirty="0" smtClean="0"/>
              <a:t>  Algebraically, we can write:</a:t>
            </a:r>
            <a:br>
              <a:rPr lang="en-US" dirty="0" smtClean="0"/>
            </a:br>
            <a:r>
              <a:rPr lang="en-US" dirty="0" smtClean="0"/>
              <a:t> </a:t>
            </a:r>
            <a:r>
              <a:rPr lang="en-US" dirty="0"/>
              <a:t>E(Y</a:t>
            </a:r>
            <a:r>
              <a:rPr lang="en-US" baseline="-25000" dirty="0"/>
              <a:t>i1</a:t>
            </a:r>
            <a:r>
              <a:rPr lang="en-US" dirty="0"/>
              <a:t>|T) - E(Y</a:t>
            </a:r>
            <a:r>
              <a:rPr lang="en-US" baseline="-25000" dirty="0"/>
              <a:t>i0</a:t>
            </a:r>
            <a:r>
              <a:rPr lang="en-US" dirty="0"/>
              <a:t>|C</a:t>
            </a:r>
            <a:r>
              <a:rPr lang="en-US" dirty="0" smtClean="0"/>
              <a:t>) = </a:t>
            </a:r>
            <a:r>
              <a:rPr lang="en-US" dirty="0"/>
              <a:t>E(Y</a:t>
            </a:r>
            <a:r>
              <a:rPr lang="en-US" baseline="-25000" dirty="0"/>
              <a:t>i1</a:t>
            </a:r>
            <a:r>
              <a:rPr lang="en-US" dirty="0"/>
              <a:t>-Y</a:t>
            </a:r>
            <a:r>
              <a:rPr lang="en-US" baseline="-25000" dirty="0"/>
              <a:t>i0</a:t>
            </a:r>
            <a:r>
              <a:rPr lang="en-US" dirty="0"/>
              <a:t>|T</a:t>
            </a:r>
            <a:r>
              <a:rPr lang="en-US" dirty="0" smtClean="0"/>
              <a:t>) + E(Y</a:t>
            </a:r>
            <a:r>
              <a:rPr lang="en-US" baseline="-25000" dirty="0" smtClean="0"/>
              <a:t>i0</a:t>
            </a:r>
            <a:r>
              <a:rPr lang="en-US" dirty="0" smtClean="0"/>
              <a:t>|T</a:t>
            </a:r>
            <a:r>
              <a:rPr lang="en-US" dirty="0"/>
              <a:t>) - E(Y</a:t>
            </a:r>
            <a:r>
              <a:rPr lang="en-US" baseline="-25000" dirty="0"/>
              <a:t>i0</a:t>
            </a:r>
            <a:r>
              <a:rPr lang="en-US" dirty="0"/>
              <a:t>|C</a:t>
            </a:r>
            <a:r>
              <a:rPr lang="en-US" dirty="0" smtClean="0"/>
              <a:t>).</a:t>
            </a:r>
          </a:p>
          <a:p>
            <a:r>
              <a:rPr lang="en-US" dirty="0" smtClean="0"/>
              <a:t>The last term is what we call selection bias.</a:t>
            </a:r>
          </a:p>
          <a:p>
            <a:r>
              <a:rPr lang="en-US" dirty="0" smtClean="0"/>
              <a:t> </a:t>
            </a:r>
            <a:r>
              <a:rPr lang="en-US" dirty="0"/>
              <a:t>E(Y</a:t>
            </a:r>
            <a:r>
              <a:rPr lang="en-US" baseline="-25000" dirty="0"/>
              <a:t>i0</a:t>
            </a:r>
            <a:r>
              <a:rPr lang="en-US" dirty="0"/>
              <a:t>|T) - E(Y</a:t>
            </a:r>
            <a:r>
              <a:rPr lang="en-US" baseline="-25000" dirty="0"/>
              <a:t>i0</a:t>
            </a:r>
            <a:r>
              <a:rPr lang="en-US" dirty="0"/>
              <a:t>|C</a:t>
            </a:r>
            <a:r>
              <a:rPr lang="en-US" dirty="0" smtClean="0"/>
              <a:t>) is the difference between what the treatment subject’s income would be without treatment and what the control subject’s income would be without treatment.</a:t>
            </a:r>
          </a:p>
          <a:p>
            <a:r>
              <a:rPr lang="en-US" dirty="0" smtClean="0"/>
              <a:t>What we need is to find some way to have this be equal to zero.  Then, the observed average difference between the treatment group and the control group would be equal to the average treatment effect.</a:t>
            </a:r>
            <a:endParaRPr lang="en-US" dirty="0"/>
          </a:p>
        </p:txBody>
      </p:sp>
    </p:spTree>
    <p:extLst>
      <p:ext uri="{BB962C8B-B14F-4D97-AF65-F5344CB8AC3E}">
        <p14:creationId xmlns:p14="http://schemas.microsoft.com/office/powerpoint/2010/main" val="256027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Randomized Controlled Trials</a:t>
            </a:r>
          </a:p>
        </p:txBody>
      </p:sp>
      <p:sp>
        <p:nvSpPr>
          <p:cNvPr id="3" name="Content Placeholder 2"/>
          <p:cNvSpPr>
            <a:spLocks noGrp="1"/>
          </p:cNvSpPr>
          <p:nvPr>
            <p:ph sz="quarter" idx="1"/>
          </p:nvPr>
        </p:nvSpPr>
        <p:spPr>
          <a:xfrm>
            <a:off x="304800" y="1600200"/>
            <a:ext cx="8461248" cy="4953000"/>
          </a:xfrm>
        </p:spPr>
        <p:txBody>
          <a:bodyPr>
            <a:normAutofit fontScale="77500" lnSpcReduction="20000"/>
          </a:bodyPr>
          <a:lstStyle/>
          <a:p>
            <a:r>
              <a:rPr lang="en-US" dirty="0" smtClean="0"/>
              <a:t>One way to do this is if individuals are assigned to get the treatment or not, in a random fashion.  These are called Randomized Controlled Trials (RCTs).  In this case, the selection bias would, on average, be zero.</a:t>
            </a:r>
          </a:p>
          <a:p>
            <a:r>
              <a:rPr lang="en-US" dirty="0" smtClean="0"/>
              <a:t>For example, in the </a:t>
            </a:r>
            <a:r>
              <a:rPr lang="en-US" dirty="0" err="1" smtClean="0"/>
              <a:t>Karlan</a:t>
            </a:r>
            <a:r>
              <a:rPr lang="en-US" dirty="0" smtClean="0"/>
              <a:t> and </a:t>
            </a:r>
            <a:r>
              <a:rPr lang="en-US" dirty="0" err="1" smtClean="0"/>
              <a:t>Zinman</a:t>
            </a:r>
            <a:r>
              <a:rPr lang="en-US" dirty="0" smtClean="0"/>
              <a:t> (201) study in South Africa, the researchers identified a set of subjects whose credit scores were just below the lender’s cutoff.  Of these, some were randomly given loans, while others were randomly denied loans.</a:t>
            </a:r>
          </a:p>
          <a:p>
            <a:r>
              <a:rPr lang="en-US" dirty="0" smtClean="0"/>
              <a:t>In this case, looking at the difference between the incomes of those given loans and those denied loans would be equivalent to the treatment effect, since there would be no reason to believe that the no-loan income of the loan-recipients would have been different, on average, from those denied loans.</a:t>
            </a:r>
          </a:p>
          <a:p>
            <a:r>
              <a:rPr lang="en-US" dirty="0" smtClean="0"/>
              <a:t>Such situations are often difficult to set up for various reasons; for one, some individuals would have to be denied treatment.  If microcredit is considered good, then some people might consider it unethical to withhold microloans from individuals. </a:t>
            </a:r>
            <a:r>
              <a:rPr lang="en-US" dirty="0"/>
              <a:t>What are the alternatives?</a:t>
            </a:r>
          </a:p>
          <a:p>
            <a:endParaRPr lang="en-US" dirty="0" smtClean="0"/>
          </a:p>
        </p:txBody>
      </p:sp>
    </p:spTree>
    <p:extLst>
      <p:ext uri="{BB962C8B-B14F-4D97-AF65-F5344CB8AC3E}">
        <p14:creationId xmlns:p14="http://schemas.microsoft.com/office/powerpoint/2010/main" val="1294795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Quasi-experiments</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70000" lnSpcReduction="20000"/>
          </a:bodyPr>
          <a:lstStyle/>
          <a:p>
            <a:r>
              <a:rPr lang="en-US" dirty="0" smtClean="0"/>
              <a:t>Suppose instead of a control group, we have a village in which some women were given credit according to some kind of decision rule.</a:t>
            </a:r>
          </a:p>
          <a:p>
            <a:r>
              <a:rPr lang="en-US" dirty="0" smtClean="0"/>
              <a:t>Can we look at the difference in income between those who received the loan and those who didn’t to estimate the treatment effect?</a:t>
            </a:r>
          </a:p>
          <a:p>
            <a:r>
              <a:rPr lang="en-US" dirty="0" smtClean="0"/>
              <a:t>Only if there were no systematic differences between those who got credit and those who didn’t in a way that would be related to their income potential.</a:t>
            </a:r>
          </a:p>
          <a:p>
            <a:r>
              <a:rPr lang="en-US" dirty="0" smtClean="0"/>
              <a:t>For example, if the lender chose women in large families to receive credit which is to be used for a business investment.</a:t>
            </a:r>
          </a:p>
          <a:p>
            <a:r>
              <a:rPr lang="en-US" dirty="0" smtClean="0"/>
              <a:t>In that case, these women who received the loan might have more access to labor, given their large families, than those with small families who didn’t receive the loan.  In this case, the measured effect would be greater than the true treatment effect because the selection bias would be positive.</a:t>
            </a:r>
          </a:p>
          <a:p>
            <a:r>
              <a:rPr lang="en-US" dirty="0" smtClean="0"/>
              <a:t>Alternatively, women in large families might need to devote more time to their children and might not be able to pay as much attention to their new businesses.  In this case, the selection bias would be negative.</a:t>
            </a:r>
            <a:endParaRPr lang="en-US" dirty="0"/>
          </a:p>
        </p:txBody>
      </p:sp>
    </p:spTree>
    <p:extLst>
      <p:ext uri="{BB962C8B-B14F-4D97-AF65-F5344CB8AC3E}">
        <p14:creationId xmlns:p14="http://schemas.microsoft.com/office/powerpoint/2010/main" val="124722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Quasi-experiments</a:t>
            </a:r>
          </a:p>
        </p:txBody>
      </p:sp>
      <p:sp>
        <p:nvSpPr>
          <p:cNvPr id="3" name="Content Placeholder 2"/>
          <p:cNvSpPr>
            <a:spLocks noGrp="1"/>
          </p:cNvSpPr>
          <p:nvPr>
            <p:ph sz="quarter" idx="1"/>
          </p:nvPr>
        </p:nvSpPr>
        <p:spPr/>
        <p:txBody>
          <a:bodyPr>
            <a:normAutofit fontScale="92500" lnSpcReduction="10000"/>
          </a:bodyPr>
          <a:lstStyle/>
          <a:p>
            <a:r>
              <a:rPr lang="en-US" dirty="0" smtClean="0"/>
              <a:t>Now suppose it was not the lender that chose the loan recipients, but the loan recipients who chose to take the loans. </a:t>
            </a:r>
          </a:p>
          <a:p>
            <a:r>
              <a:rPr lang="en-US" dirty="0" smtClean="0"/>
              <a:t>In this case, the more entrepreneurial villagers might have elected to take loans.  Since income is probably positively related to entrepreneurial ability, the measured effect would be greater than the treatment effect; the selection bias would be positive.</a:t>
            </a:r>
          </a:p>
          <a:p>
            <a:r>
              <a:rPr lang="en-US" dirty="0" smtClean="0"/>
              <a:t>Often, the micro-lender might use some kind of decision rule to pick potential recipients and then those potential recipients would decide whether or not to take a loan.</a:t>
            </a:r>
          </a:p>
          <a:p>
            <a:endParaRPr lang="en-US" dirty="0"/>
          </a:p>
        </p:txBody>
      </p:sp>
    </p:spTree>
    <p:extLst>
      <p:ext uri="{BB962C8B-B14F-4D97-AF65-F5344CB8AC3E}">
        <p14:creationId xmlns:p14="http://schemas.microsoft.com/office/powerpoint/2010/main" val="101742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Unmeasured Entrepreneurial Ability</a:t>
            </a:r>
            <a:endParaRPr lang="en-US" dirty="0"/>
          </a:p>
        </p:txBody>
      </p:sp>
      <p:grpSp>
        <p:nvGrpSpPr>
          <p:cNvPr id="26" name="Group 25"/>
          <p:cNvGrpSpPr/>
          <p:nvPr/>
        </p:nvGrpSpPr>
        <p:grpSpPr>
          <a:xfrm>
            <a:off x="1381125" y="1752600"/>
            <a:ext cx="5238750" cy="4378761"/>
            <a:chOff x="1390650" y="1914525"/>
            <a:chExt cx="5238750" cy="4378761"/>
          </a:xfrm>
        </p:grpSpPr>
        <p:cxnSp>
          <p:nvCxnSpPr>
            <p:cNvPr id="5" name="Straight Connector 4"/>
            <p:cNvCxnSpPr/>
            <p:nvPr/>
          </p:nvCxnSpPr>
          <p:spPr>
            <a:xfrm>
              <a:off x="1676400" y="1914525"/>
              <a:ext cx="0" cy="32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390650" y="4886325"/>
              <a:ext cx="51816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76400" y="3810000"/>
              <a:ext cx="464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1685925" y="2705100"/>
              <a:ext cx="4581525" cy="1628775"/>
            </a:xfrm>
            <a:custGeom>
              <a:avLst/>
              <a:gdLst>
                <a:gd name="connsiteX0" fmla="*/ 0 w 4581525"/>
                <a:gd name="connsiteY0" fmla="*/ 1628775 h 1628775"/>
                <a:gd name="connsiteX1" fmla="*/ 1266825 w 4581525"/>
                <a:gd name="connsiteY1" fmla="*/ 1524000 h 1628775"/>
                <a:gd name="connsiteX2" fmla="*/ 2628900 w 4581525"/>
                <a:gd name="connsiteY2" fmla="*/ 1219200 h 1628775"/>
                <a:gd name="connsiteX3" fmla="*/ 4029075 w 4581525"/>
                <a:gd name="connsiteY3" fmla="*/ 514350 h 1628775"/>
                <a:gd name="connsiteX4" fmla="*/ 4581525 w 4581525"/>
                <a:gd name="connsiteY4" fmla="*/ 0 h 1628775"/>
                <a:gd name="connsiteX5" fmla="*/ 4581525 w 4581525"/>
                <a:gd name="connsiteY5" fmla="*/ 0 h 1628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1525" h="1628775">
                  <a:moveTo>
                    <a:pt x="0" y="1628775"/>
                  </a:moveTo>
                  <a:cubicBezTo>
                    <a:pt x="414337" y="1610518"/>
                    <a:pt x="828675" y="1592262"/>
                    <a:pt x="1266825" y="1524000"/>
                  </a:cubicBezTo>
                  <a:cubicBezTo>
                    <a:pt x="1704975" y="1455738"/>
                    <a:pt x="2168525" y="1387475"/>
                    <a:pt x="2628900" y="1219200"/>
                  </a:cubicBezTo>
                  <a:cubicBezTo>
                    <a:pt x="3089275" y="1050925"/>
                    <a:pt x="3703637" y="717550"/>
                    <a:pt x="4029075" y="514350"/>
                  </a:cubicBezTo>
                  <a:cubicBezTo>
                    <a:pt x="4354513" y="311150"/>
                    <a:pt x="4581525" y="0"/>
                    <a:pt x="4581525" y="0"/>
                  </a:cubicBezTo>
                  <a:lnTo>
                    <a:pt x="4581525"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uble Bracket 19"/>
            <p:cNvSpPr/>
            <p:nvPr/>
          </p:nvSpPr>
          <p:spPr>
            <a:xfrm>
              <a:off x="1905000" y="5114925"/>
              <a:ext cx="2590800" cy="44767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1981200" y="5010834"/>
              <a:ext cx="2362200" cy="646331"/>
            </a:xfrm>
            <a:prstGeom prst="rect">
              <a:avLst/>
            </a:prstGeom>
            <a:noFill/>
          </p:spPr>
          <p:txBody>
            <a:bodyPr wrap="square" rtlCol="0">
              <a:spAutoFit/>
            </a:bodyPr>
            <a:lstStyle/>
            <a:p>
              <a:r>
                <a:rPr lang="en-US" dirty="0" smtClean="0"/>
                <a:t>Nonparticipants tend to come from this range</a:t>
              </a:r>
              <a:endParaRPr lang="en-US" dirty="0"/>
            </a:p>
          </p:txBody>
        </p:sp>
        <p:sp>
          <p:nvSpPr>
            <p:cNvPr id="22" name="TextBox 21"/>
            <p:cNvSpPr txBox="1"/>
            <p:nvPr/>
          </p:nvSpPr>
          <p:spPr>
            <a:xfrm>
              <a:off x="3962400" y="5646955"/>
              <a:ext cx="2667000" cy="646331"/>
            </a:xfrm>
            <a:prstGeom prst="rect">
              <a:avLst/>
            </a:prstGeom>
            <a:noFill/>
          </p:spPr>
          <p:txBody>
            <a:bodyPr wrap="square" rtlCol="0">
              <a:spAutoFit/>
            </a:bodyPr>
            <a:lstStyle/>
            <a:p>
              <a:pPr algn="ctr"/>
              <a:r>
                <a:rPr lang="en-US" dirty="0" smtClean="0"/>
                <a:t>Participants tend to come from this range</a:t>
              </a:r>
              <a:endParaRPr lang="en-US" dirty="0"/>
            </a:p>
          </p:txBody>
        </p:sp>
        <p:sp>
          <p:nvSpPr>
            <p:cNvPr id="24" name="Double Bracket 23"/>
            <p:cNvSpPr/>
            <p:nvPr/>
          </p:nvSpPr>
          <p:spPr>
            <a:xfrm>
              <a:off x="3886200" y="5746282"/>
              <a:ext cx="2590800" cy="44767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2362200" y="2590800"/>
              <a:ext cx="1524000" cy="646331"/>
            </a:xfrm>
            <a:prstGeom prst="rect">
              <a:avLst/>
            </a:prstGeom>
            <a:noFill/>
          </p:spPr>
          <p:txBody>
            <a:bodyPr wrap="square" rtlCol="0">
              <a:spAutoFit/>
            </a:bodyPr>
            <a:lstStyle/>
            <a:p>
              <a:r>
                <a:rPr lang="en-US" dirty="0" smtClean="0"/>
                <a:t>Population Average</a:t>
              </a:r>
              <a:endParaRPr lang="en-US" dirty="0"/>
            </a:p>
          </p:txBody>
        </p:sp>
      </p:grpSp>
      <p:sp>
        <p:nvSpPr>
          <p:cNvPr id="27" name="TextBox 26"/>
          <p:cNvSpPr txBox="1"/>
          <p:nvPr/>
        </p:nvSpPr>
        <p:spPr>
          <a:xfrm>
            <a:off x="2224087" y="6225659"/>
            <a:ext cx="3495675" cy="369332"/>
          </a:xfrm>
          <a:prstGeom prst="rect">
            <a:avLst/>
          </a:prstGeom>
          <a:noFill/>
        </p:spPr>
        <p:txBody>
          <a:bodyPr wrap="square" rtlCol="0">
            <a:spAutoFit/>
          </a:bodyPr>
          <a:lstStyle/>
          <a:p>
            <a:r>
              <a:rPr lang="en-US" dirty="0"/>
              <a:t>Unmeasured Entrepreneurial Ability</a:t>
            </a:r>
          </a:p>
        </p:txBody>
      </p:sp>
      <p:cxnSp>
        <p:nvCxnSpPr>
          <p:cNvPr id="29" name="Straight Arrow Connector 28"/>
          <p:cNvCxnSpPr>
            <a:stCxn id="27" idx="3"/>
          </p:cNvCxnSpPr>
          <p:nvPr/>
        </p:nvCxnSpPr>
        <p:spPr>
          <a:xfrm>
            <a:off x="5719762" y="6410325"/>
            <a:ext cx="13668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0800000">
            <a:off x="919460" y="2057400"/>
            <a:ext cx="461665" cy="2362200"/>
          </a:xfrm>
          <a:prstGeom prst="rect">
            <a:avLst/>
          </a:prstGeom>
          <a:noFill/>
        </p:spPr>
        <p:txBody>
          <a:bodyPr vert="eaVert" wrap="square" rtlCol="0">
            <a:spAutoFit/>
          </a:bodyPr>
          <a:lstStyle/>
          <a:p>
            <a:pPr algn="ctr"/>
            <a:r>
              <a:rPr lang="en-US" dirty="0" smtClean="0"/>
              <a:t>Income</a:t>
            </a:r>
            <a:endParaRPr lang="en-US" dirty="0"/>
          </a:p>
        </p:txBody>
      </p:sp>
      <p:cxnSp>
        <p:nvCxnSpPr>
          <p:cNvPr id="32" name="Straight Arrow Connector 31"/>
          <p:cNvCxnSpPr/>
          <p:nvPr/>
        </p:nvCxnSpPr>
        <p:spPr>
          <a:xfrm flipV="1">
            <a:off x="1150293" y="3648075"/>
            <a:ext cx="0"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2352675" y="3075206"/>
            <a:ext cx="619125" cy="572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050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ITT versus TOT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In this case, we’d have to decide what to measure. </a:t>
            </a:r>
          </a:p>
          <a:p>
            <a:r>
              <a:rPr lang="en-US" dirty="0" smtClean="0"/>
              <a:t>We could measure income differences between  those who were eligible and participated (TEP) and those who were eligible, but did not participate (TEX).  We have already discussed the possible selection bias in this case.  </a:t>
            </a:r>
          </a:p>
          <a:p>
            <a:r>
              <a:rPr lang="en-US" dirty="0" smtClean="0"/>
              <a:t>However, we could also measure income differences between those who were eligible (TEP and TEX) versus those were not eligible in the same village (TNX).  In this case, we are not measuring the treatment effect, because the TEX subset of villagers did not get the treatment.</a:t>
            </a:r>
          </a:p>
          <a:p>
            <a:r>
              <a:rPr lang="en-US" dirty="0" smtClean="0"/>
              <a:t>This difference measures what is known as the Intent to Treat Effect (ITT), whereas the treatment effect that we have been discussing until now is called the Treatment on Treated </a:t>
            </a:r>
            <a:r>
              <a:rPr lang="en-US" dirty="0"/>
              <a:t>(TOT</a:t>
            </a:r>
            <a:r>
              <a:rPr lang="en-US" dirty="0" smtClean="0"/>
              <a:t>) effect.</a:t>
            </a:r>
          </a:p>
          <a:p>
            <a:r>
              <a:rPr lang="en-US" dirty="0" smtClean="0"/>
              <a:t>The ITT effect is also of interest and might be easier to measure because we don’t have to model the decision choice of those offered treatment; frequently, the factors affecting their decision are likely to affect the outcome measure and hence create a selection bias.</a:t>
            </a:r>
          </a:p>
          <a:p>
            <a:endParaRPr lang="en-US" dirty="0"/>
          </a:p>
        </p:txBody>
      </p:sp>
    </p:spTree>
    <p:extLst>
      <p:ext uri="{BB962C8B-B14F-4D97-AF65-F5344CB8AC3E}">
        <p14:creationId xmlns:p14="http://schemas.microsoft.com/office/powerpoint/2010/main" val="1501813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normAutofit fontScale="90000"/>
          </a:bodyPr>
          <a:lstStyle/>
          <a:p>
            <a:r>
              <a:rPr lang="en-US" dirty="0" smtClean="0"/>
              <a:t>Example of impact evaluation strategies</a:t>
            </a:r>
            <a:endParaRPr lang="en-US" dirty="0"/>
          </a:p>
        </p:txBody>
      </p:sp>
      <p:grpSp>
        <p:nvGrpSpPr>
          <p:cNvPr id="16" name="Group 15"/>
          <p:cNvGrpSpPr/>
          <p:nvPr/>
        </p:nvGrpSpPr>
        <p:grpSpPr>
          <a:xfrm>
            <a:off x="5133975" y="2352675"/>
            <a:ext cx="3099172" cy="3057525"/>
            <a:chOff x="4825628" y="2352675"/>
            <a:chExt cx="2109331" cy="2333625"/>
          </a:xfrm>
        </p:grpSpPr>
        <p:sp>
          <p:nvSpPr>
            <p:cNvPr id="10" name="Freeform 9"/>
            <p:cNvSpPr/>
            <p:nvPr/>
          </p:nvSpPr>
          <p:spPr>
            <a:xfrm>
              <a:off x="4825628" y="2952750"/>
              <a:ext cx="1670422" cy="1733550"/>
            </a:xfrm>
            <a:custGeom>
              <a:avLst/>
              <a:gdLst>
                <a:gd name="connsiteX0" fmla="*/ 1156072 w 1670422"/>
                <a:gd name="connsiteY0" fmla="*/ 1685925 h 1733550"/>
                <a:gd name="connsiteX1" fmla="*/ 1098922 w 1670422"/>
                <a:gd name="connsiteY1" fmla="*/ 1724025 h 1733550"/>
                <a:gd name="connsiteX2" fmla="*/ 1013197 w 1670422"/>
                <a:gd name="connsiteY2" fmla="*/ 1733550 h 1733550"/>
                <a:gd name="connsiteX3" fmla="*/ 460747 w 1670422"/>
                <a:gd name="connsiteY3" fmla="*/ 1724025 h 1733550"/>
                <a:gd name="connsiteX4" fmla="*/ 327397 w 1670422"/>
                <a:gd name="connsiteY4" fmla="*/ 1685925 h 1733550"/>
                <a:gd name="connsiteX5" fmla="*/ 260722 w 1670422"/>
                <a:gd name="connsiteY5" fmla="*/ 1657350 h 1733550"/>
                <a:gd name="connsiteX6" fmla="*/ 174997 w 1670422"/>
                <a:gd name="connsiteY6" fmla="*/ 1590675 h 1733550"/>
                <a:gd name="connsiteX7" fmla="*/ 127372 w 1670422"/>
                <a:gd name="connsiteY7" fmla="*/ 1562100 h 1733550"/>
                <a:gd name="connsiteX8" fmla="*/ 70222 w 1670422"/>
                <a:gd name="connsiteY8" fmla="*/ 1485900 h 1733550"/>
                <a:gd name="connsiteX9" fmla="*/ 32122 w 1670422"/>
                <a:gd name="connsiteY9" fmla="*/ 1409700 h 1733550"/>
                <a:gd name="connsiteX10" fmla="*/ 22597 w 1670422"/>
                <a:gd name="connsiteY10" fmla="*/ 1362075 h 1733550"/>
                <a:gd name="connsiteX11" fmla="*/ 3547 w 1670422"/>
                <a:gd name="connsiteY11" fmla="*/ 666750 h 1733550"/>
                <a:gd name="connsiteX12" fmla="*/ 13072 w 1670422"/>
                <a:gd name="connsiteY12" fmla="*/ 285750 h 1733550"/>
                <a:gd name="connsiteX13" fmla="*/ 51172 w 1670422"/>
                <a:gd name="connsiteY13" fmla="*/ 200025 h 1733550"/>
                <a:gd name="connsiteX14" fmla="*/ 89272 w 1670422"/>
                <a:gd name="connsiteY14" fmla="*/ 180975 h 1733550"/>
                <a:gd name="connsiteX15" fmla="*/ 117847 w 1670422"/>
                <a:gd name="connsiteY15" fmla="*/ 161925 h 1733550"/>
                <a:gd name="connsiteX16" fmla="*/ 203572 w 1670422"/>
                <a:gd name="connsiteY16" fmla="*/ 95250 h 1733550"/>
                <a:gd name="connsiteX17" fmla="*/ 279772 w 1670422"/>
                <a:gd name="connsiteY17" fmla="*/ 76200 h 1733550"/>
                <a:gd name="connsiteX18" fmla="*/ 317872 w 1670422"/>
                <a:gd name="connsiteY18" fmla="*/ 66675 h 1733550"/>
                <a:gd name="connsiteX19" fmla="*/ 384547 w 1670422"/>
                <a:gd name="connsiteY19" fmla="*/ 38100 h 1733550"/>
                <a:gd name="connsiteX20" fmla="*/ 432172 w 1670422"/>
                <a:gd name="connsiteY20" fmla="*/ 28575 h 1733550"/>
                <a:gd name="connsiteX21" fmla="*/ 489322 w 1670422"/>
                <a:gd name="connsiteY21" fmla="*/ 9525 h 1733550"/>
                <a:gd name="connsiteX22" fmla="*/ 613147 w 1670422"/>
                <a:gd name="connsiteY22" fmla="*/ 0 h 1733550"/>
                <a:gd name="connsiteX23" fmla="*/ 1222747 w 1670422"/>
                <a:gd name="connsiteY23" fmla="*/ 9525 h 1733550"/>
                <a:gd name="connsiteX24" fmla="*/ 1317997 w 1670422"/>
                <a:gd name="connsiteY24" fmla="*/ 28575 h 1733550"/>
                <a:gd name="connsiteX25" fmla="*/ 1365622 w 1670422"/>
                <a:gd name="connsiteY25" fmla="*/ 38100 h 1733550"/>
                <a:gd name="connsiteX26" fmla="*/ 1432297 w 1670422"/>
                <a:gd name="connsiteY26" fmla="*/ 66675 h 1733550"/>
                <a:gd name="connsiteX27" fmla="*/ 1451347 w 1670422"/>
                <a:gd name="connsiteY27" fmla="*/ 95250 h 1733550"/>
                <a:gd name="connsiteX28" fmla="*/ 1498972 w 1670422"/>
                <a:gd name="connsiteY28" fmla="*/ 152400 h 1733550"/>
                <a:gd name="connsiteX29" fmla="*/ 1565647 w 1670422"/>
                <a:gd name="connsiteY29" fmla="*/ 266700 h 1733550"/>
                <a:gd name="connsiteX30" fmla="*/ 1584697 w 1670422"/>
                <a:gd name="connsiteY30" fmla="*/ 342900 h 1733550"/>
                <a:gd name="connsiteX31" fmla="*/ 1613272 w 1670422"/>
                <a:gd name="connsiteY31" fmla="*/ 466725 h 1733550"/>
                <a:gd name="connsiteX32" fmla="*/ 1622797 w 1670422"/>
                <a:gd name="connsiteY32" fmla="*/ 523875 h 1733550"/>
                <a:gd name="connsiteX33" fmla="*/ 1632322 w 1670422"/>
                <a:gd name="connsiteY33" fmla="*/ 571500 h 1733550"/>
                <a:gd name="connsiteX34" fmla="*/ 1641847 w 1670422"/>
                <a:gd name="connsiteY34" fmla="*/ 628650 h 1733550"/>
                <a:gd name="connsiteX35" fmla="*/ 1651372 w 1670422"/>
                <a:gd name="connsiteY35" fmla="*/ 657225 h 1733550"/>
                <a:gd name="connsiteX36" fmla="*/ 1660897 w 1670422"/>
                <a:gd name="connsiteY36" fmla="*/ 695325 h 1733550"/>
                <a:gd name="connsiteX37" fmla="*/ 1670422 w 1670422"/>
                <a:gd name="connsiteY37" fmla="*/ 885825 h 1733550"/>
                <a:gd name="connsiteX38" fmla="*/ 1660897 w 1670422"/>
                <a:gd name="connsiteY38" fmla="*/ 1200150 h 1733550"/>
                <a:gd name="connsiteX39" fmla="*/ 1641847 w 1670422"/>
                <a:gd name="connsiteY39" fmla="*/ 1266825 h 1733550"/>
                <a:gd name="connsiteX40" fmla="*/ 1622797 w 1670422"/>
                <a:gd name="connsiteY40" fmla="*/ 1371600 h 1733550"/>
                <a:gd name="connsiteX41" fmla="*/ 1613272 w 1670422"/>
                <a:gd name="connsiteY41" fmla="*/ 1400175 h 1733550"/>
                <a:gd name="connsiteX42" fmla="*/ 1565647 w 1670422"/>
                <a:gd name="connsiteY42" fmla="*/ 1457325 h 1733550"/>
                <a:gd name="connsiteX43" fmla="*/ 1537072 w 1670422"/>
                <a:gd name="connsiteY43" fmla="*/ 1476375 h 1733550"/>
                <a:gd name="connsiteX44" fmla="*/ 1489447 w 1670422"/>
                <a:gd name="connsiteY44" fmla="*/ 1514475 h 1733550"/>
                <a:gd name="connsiteX45" fmla="*/ 1432297 w 1670422"/>
                <a:gd name="connsiteY45" fmla="*/ 1552575 h 1733550"/>
                <a:gd name="connsiteX46" fmla="*/ 1403722 w 1670422"/>
                <a:gd name="connsiteY46" fmla="*/ 1571625 h 1733550"/>
                <a:gd name="connsiteX47" fmla="*/ 1308472 w 1670422"/>
                <a:gd name="connsiteY47" fmla="*/ 1600200 h 1733550"/>
                <a:gd name="connsiteX48" fmla="*/ 1251322 w 1670422"/>
                <a:gd name="connsiteY48" fmla="*/ 1628775 h 1733550"/>
                <a:gd name="connsiteX49" fmla="*/ 1194172 w 1670422"/>
                <a:gd name="connsiteY49" fmla="*/ 1647825 h 1733550"/>
                <a:gd name="connsiteX50" fmla="*/ 1156072 w 1670422"/>
                <a:gd name="connsiteY50" fmla="*/ 1685925 h 173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670422" h="1733550">
                  <a:moveTo>
                    <a:pt x="1156072" y="1685925"/>
                  </a:moveTo>
                  <a:cubicBezTo>
                    <a:pt x="1140197" y="1698625"/>
                    <a:pt x="1120642" y="1716785"/>
                    <a:pt x="1098922" y="1724025"/>
                  </a:cubicBezTo>
                  <a:cubicBezTo>
                    <a:pt x="1071647" y="1733117"/>
                    <a:pt x="1041948" y="1733550"/>
                    <a:pt x="1013197" y="1733550"/>
                  </a:cubicBezTo>
                  <a:cubicBezTo>
                    <a:pt x="829020" y="1733550"/>
                    <a:pt x="644897" y="1727200"/>
                    <a:pt x="460747" y="1724025"/>
                  </a:cubicBezTo>
                  <a:cubicBezTo>
                    <a:pt x="405790" y="1710286"/>
                    <a:pt x="378152" y="1705446"/>
                    <a:pt x="327397" y="1685925"/>
                  </a:cubicBezTo>
                  <a:cubicBezTo>
                    <a:pt x="304829" y="1677245"/>
                    <a:pt x="281227" y="1670165"/>
                    <a:pt x="260722" y="1657350"/>
                  </a:cubicBezTo>
                  <a:cubicBezTo>
                    <a:pt x="230024" y="1638164"/>
                    <a:pt x="206039" y="1609300"/>
                    <a:pt x="174997" y="1590675"/>
                  </a:cubicBezTo>
                  <a:lnTo>
                    <a:pt x="127372" y="1562100"/>
                  </a:lnTo>
                  <a:cubicBezTo>
                    <a:pt x="108322" y="1536700"/>
                    <a:pt x="84421" y="1514298"/>
                    <a:pt x="70222" y="1485900"/>
                  </a:cubicBezTo>
                  <a:lnTo>
                    <a:pt x="32122" y="1409700"/>
                  </a:lnTo>
                  <a:cubicBezTo>
                    <a:pt x="28947" y="1393825"/>
                    <a:pt x="25259" y="1378044"/>
                    <a:pt x="22597" y="1362075"/>
                  </a:cubicBezTo>
                  <a:cubicBezTo>
                    <a:pt x="-15914" y="1131012"/>
                    <a:pt x="7319" y="915705"/>
                    <a:pt x="3547" y="666750"/>
                  </a:cubicBezTo>
                  <a:cubicBezTo>
                    <a:pt x="6722" y="539750"/>
                    <a:pt x="4804" y="412520"/>
                    <a:pt x="13072" y="285750"/>
                  </a:cubicBezTo>
                  <a:cubicBezTo>
                    <a:pt x="14025" y="271140"/>
                    <a:pt x="33364" y="214865"/>
                    <a:pt x="51172" y="200025"/>
                  </a:cubicBezTo>
                  <a:cubicBezTo>
                    <a:pt x="62080" y="190935"/>
                    <a:pt x="76944" y="188020"/>
                    <a:pt x="89272" y="180975"/>
                  </a:cubicBezTo>
                  <a:cubicBezTo>
                    <a:pt x="99211" y="175295"/>
                    <a:pt x="108322" y="168275"/>
                    <a:pt x="117847" y="161925"/>
                  </a:cubicBezTo>
                  <a:cubicBezTo>
                    <a:pt x="133614" y="114623"/>
                    <a:pt x="126135" y="114609"/>
                    <a:pt x="203572" y="95250"/>
                  </a:cubicBezTo>
                  <a:lnTo>
                    <a:pt x="279772" y="76200"/>
                  </a:lnTo>
                  <a:cubicBezTo>
                    <a:pt x="292472" y="73025"/>
                    <a:pt x="306163" y="72529"/>
                    <a:pt x="317872" y="66675"/>
                  </a:cubicBezTo>
                  <a:cubicBezTo>
                    <a:pt x="345132" y="53045"/>
                    <a:pt x="356517" y="45108"/>
                    <a:pt x="384547" y="38100"/>
                  </a:cubicBezTo>
                  <a:cubicBezTo>
                    <a:pt x="400253" y="34173"/>
                    <a:pt x="416553" y="32835"/>
                    <a:pt x="432172" y="28575"/>
                  </a:cubicBezTo>
                  <a:cubicBezTo>
                    <a:pt x="451545" y="23291"/>
                    <a:pt x="469487" y="12657"/>
                    <a:pt x="489322" y="9525"/>
                  </a:cubicBezTo>
                  <a:cubicBezTo>
                    <a:pt x="530212" y="3069"/>
                    <a:pt x="571872" y="3175"/>
                    <a:pt x="613147" y="0"/>
                  </a:cubicBezTo>
                  <a:lnTo>
                    <a:pt x="1222747" y="9525"/>
                  </a:lnTo>
                  <a:cubicBezTo>
                    <a:pt x="1254875" y="10443"/>
                    <a:pt x="1286875" y="21659"/>
                    <a:pt x="1317997" y="28575"/>
                  </a:cubicBezTo>
                  <a:cubicBezTo>
                    <a:pt x="1333801" y="32087"/>
                    <a:pt x="1349916" y="34173"/>
                    <a:pt x="1365622" y="38100"/>
                  </a:cubicBezTo>
                  <a:cubicBezTo>
                    <a:pt x="1393652" y="45108"/>
                    <a:pt x="1405037" y="53045"/>
                    <a:pt x="1432297" y="66675"/>
                  </a:cubicBezTo>
                  <a:cubicBezTo>
                    <a:pt x="1438647" y="76200"/>
                    <a:pt x="1444018" y="86456"/>
                    <a:pt x="1451347" y="95250"/>
                  </a:cubicBezTo>
                  <a:cubicBezTo>
                    <a:pt x="1483171" y="133439"/>
                    <a:pt x="1476568" y="111326"/>
                    <a:pt x="1498972" y="152400"/>
                  </a:cubicBezTo>
                  <a:cubicBezTo>
                    <a:pt x="1559238" y="262888"/>
                    <a:pt x="1511611" y="194652"/>
                    <a:pt x="1565647" y="266700"/>
                  </a:cubicBezTo>
                  <a:cubicBezTo>
                    <a:pt x="1583856" y="321326"/>
                    <a:pt x="1567456" y="268189"/>
                    <a:pt x="1584697" y="342900"/>
                  </a:cubicBezTo>
                  <a:cubicBezTo>
                    <a:pt x="1604078" y="426883"/>
                    <a:pt x="1600836" y="398326"/>
                    <a:pt x="1613272" y="466725"/>
                  </a:cubicBezTo>
                  <a:cubicBezTo>
                    <a:pt x="1616727" y="485726"/>
                    <a:pt x="1619342" y="504874"/>
                    <a:pt x="1622797" y="523875"/>
                  </a:cubicBezTo>
                  <a:cubicBezTo>
                    <a:pt x="1625693" y="539803"/>
                    <a:pt x="1629426" y="555572"/>
                    <a:pt x="1632322" y="571500"/>
                  </a:cubicBezTo>
                  <a:cubicBezTo>
                    <a:pt x="1635777" y="590501"/>
                    <a:pt x="1637657" y="609797"/>
                    <a:pt x="1641847" y="628650"/>
                  </a:cubicBezTo>
                  <a:cubicBezTo>
                    <a:pt x="1644025" y="638451"/>
                    <a:pt x="1648614" y="647571"/>
                    <a:pt x="1651372" y="657225"/>
                  </a:cubicBezTo>
                  <a:cubicBezTo>
                    <a:pt x="1654968" y="669812"/>
                    <a:pt x="1657722" y="682625"/>
                    <a:pt x="1660897" y="695325"/>
                  </a:cubicBezTo>
                  <a:cubicBezTo>
                    <a:pt x="1664072" y="758825"/>
                    <a:pt x="1670422" y="822246"/>
                    <a:pt x="1670422" y="885825"/>
                  </a:cubicBezTo>
                  <a:cubicBezTo>
                    <a:pt x="1670422" y="990648"/>
                    <a:pt x="1666555" y="1095480"/>
                    <a:pt x="1660897" y="1200150"/>
                  </a:cubicBezTo>
                  <a:cubicBezTo>
                    <a:pt x="1659415" y="1227563"/>
                    <a:pt x="1647475" y="1241498"/>
                    <a:pt x="1641847" y="1266825"/>
                  </a:cubicBezTo>
                  <a:cubicBezTo>
                    <a:pt x="1624863" y="1343254"/>
                    <a:pt x="1640131" y="1302263"/>
                    <a:pt x="1622797" y="1371600"/>
                  </a:cubicBezTo>
                  <a:cubicBezTo>
                    <a:pt x="1620362" y="1381340"/>
                    <a:pt x="1617762" y="1391195"/>
                    <a:pt x="1613272" y="1400175"/>
                  </a:cubicBezTo>
                  <a:cubicBezTo>
                    <a:pt x="1602568" y="1421582"/>
                    <a:pt x="1583703" y="1442278"/>
                    <a:pt x="1565647" y="1457325"/>
                  </a:cubicBezTo>
                  <a:cubicBezTo>
                    <a:pt x="1556853" y="1464654"/>
                    <a:pt x="1546597" y="1470025"/>
                    <a:pt x="1537072" y="1476375"/>
                  </a:cubicBezTo>
                  <a:cubicBezTo>
                    <a:pt x="1501873" y="1529173"/>
                    <a:pt x="1538161" y="1487412"/>
                    <a:pt x="1489447" y="1514475"/>
                  </a:cubicBezTo>
                  <a:cubicBezTo>
                    <a:pt x="1469433" y="1525594"/>
                    <a:pt x="1451347" y="1539875"/>
                    <a:pt x="1432297" y="1552575"/>
                  </a:cubicBezTo>
                  <a:cubicBezTo>
                    <a:pt x="1422772" y="1558925"/>
                    <a:pt x="1414828" y="1568849"/>
                    <a:pt x="1403722" y="1571625"/>
                  </a:cubicBezTo>
                  <a:cubicBezTo>
                    <a:pt x="1346141" y="1586020"/>
                    <a:pt x="1378041" y="1577010"/>
                    <a:pt x="1308472" y="1600200"/>
                  </a:cubicBezTo>
                  <a:cubicBezTo>
                    <a:pt x="1204259" y="1634938"/>
                    <a:pt x="1362109" y="1579536"/>
                    <a:pt x="1251322" y="1628775"/>
                  </a:cubicBezTo>
                  <a:cubicBezTo>
                    <a:pt x="1232972" y="1636930"/>
                    <a:pt x="1194172" y="1647825"/>
                    <a:pt x="1194172" y="1647825"/>
                  </a:cubicBezTo>
                  <a:cubicBezTo>
                    <a:pt x="1171184" y="1682307"/>
                    <a:pt x="1171947" y="1673225"/>
                    <a:pt x="1156072" y="1685925"/>
                  </a:cubicBezTo>
                  <a:close/>
                </a:path>
              </a:pathLst>
            </a:cu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Freeform 10"/>
            <p:cNvSpPr/>
            <p:nvPr/>
          </p:nvSpPr>
          <p:spPr>
            <a:xfrm>
              <a:off x="4829175" y="2352675"/>
              <a:ext cx="2105784" cy="1152525"/>
            </a:xfrm>
            <a:custGeom>
              <a:avLst/>
              <a:gdLst>
                <a:gd name="connsiteX0" fmla="*/ 0 w 2105784"/>
                <a:gd name="connsiteY0" fmla="*/ 1009650 h 1152525"/>
                <a:gd name="connsiteX1" fmla="*/ 9525 w 2105784"/>
                <a:gd name="connsiteY1" fmla="*/ 400050 h 1152525"/>
                <a:gd name="connsiteX2" fmla="*/ 19050 w 2105784"/>
                <a:gd name="connsiteY2" fmla="*/ 304800 h 1152525"/>
                <a:gd name="connsiteX3" fmla="*/ 28575 w 2105784"/>
                <a:gd name="connsiteY3" fmla="*/ 276225 h 1152525"/>
                <a:gd name="connsiteX4" fmla="*/ 57150 w 2105784"/>
                <a:gd name="connsiteY4" fmla="*/ 257175 h 1152525"/>
                <a:gd name="connsiteX5" fmla="*/ 133350 w 2105784"/>
                <a:gd name="connsiteY5" fmla="*/ 219075 h 1152525"/>
                <a:gd name="connsiteX6" fmla="*/ 200025 w 2105784"/>
                <a:gd name="connsiteY6" fmla="*/ 190500 h 1152525"/>
                <a:gd name="connsiteX7" fmla="*/ 228600 w 2105784"/>
                <a:gd name="connsiteY7" fmla="*/ 171450 h 1152525"/>
                <a:gd name="connsiteX8" fmla="*/ 352425 w 2105784"/>
                <a:gd name="connsiteY8" fmla="*/ 114300 h 1152525"/>
                <a:gd name="connsiteX9" fmla="*/ 400050 w 2105784"/>
                <a:gd name="connsiteY9" fmla="*/ 104775 h 1152525"/>
                <a:gd name="connsiteX10" fmla="*/ 495300 w 2105784"/>
                <a:gd name="connsiteY10" fmla="*/ 76200 h 1152525"/>
                <a:gd name="connsiteX11" fmla="*/ 561975 w 2105784"/>
                <a:gd name="connsiteY11" fmla="*/ 66675 h 1152525"/>
                <a:gd name="connsiteX12" fmla="*/ 600075 w 2105784"/>
                <a:gd name="connsiteY12" fmla="*/ 57150 h 1152525"/>
                <a:gd name="connsiteX13" fmla="*/ 628650 w 2105784"/>
                <a:gd name="connsiteY13" fmla="*/ 47625 h 1152525"/>
                <a:gd name="connsiteX14" fmla="*/ 704850 w 2105784"/>
                <a:gd name="connsiteY14" fmla="*/ 38100 h 1152525"/>
                <a:gd name="connsiteX15" fmla="*/ 742950 w 2105784"/>
                <a:gd name="connsiteY15" fmla="*/ 28575 h 1152525"/>
                <a:gd name="connsiteX16" fmla="*/ 847725 w 2105784"/>
                <a:gd name="connsiteY16" fmla="*/ 9525 h 1152525"/>
                <a:gd name="connsiteX17" fmla="*/ 962025 w 2105784"/>
                <a:gd name="connsiteY17" fmla="*/ 0 h 1152525"/>
                <a:gd name="connsiteX18" fmla="*/ 1847850 w 2105784"/>
                <a:gd name="connsiteY18" fmla="*/ 9525 h 1152525"/>
                <a:gd name="connsiteX19" fmla="*/ 1933575 w 2105784"/>
                <a:gd name="connsiteY19" fmla="*/ 104775 h 1152525"/>
                <a:gd name="connsiteX20" fmla="*/ 1962150 w 2105784"/>
                <a:gd name="connsiteY20" fmla="*/ 123825 h 1152525"/>
                <a:gd name="connsiteX21" fmla="*/ 1981200 w 2105784"/>
                <a:gd name="connsiteY21" fmla="*/ 152400 h 1152525"/>
                <a:gd name="connsiteX22" fmla="*/ 2009775 w 2105784"/>
                <a:gd name="connsiteY22" fmla="*/ 180975 h 1152525"/>
                <a:gd name="connsiteX23" fmla="*/ 2019300 w 2105784"/>
                <a:gd name="connsiteY23" fmla="*/ 219075 h 1152525"/>
                <a:gd name="connsiteX24" fmla="*/ 2038350 w 2105784"/>
                <a:gd name="connsiteY24" fmla="*/ 247650 h 1152525"/>
                <a:gd name="connsiteX25" fmla="*/ 2047875 w 2105784"/>
                <a:gd name="connsiteY25" fmla="*/ 276225 h 1152525"/>
                <a:gd name="connsiteX26" fmla="*/ 2066925 w 2105784"/>
                <a:gd name="connsiteY26" fmla="*/ 304800 h 1152525"/>
                <a:gd name="connsiteX27" fmla="*/ 2095500 w 2105784"/>
                <a:gd name="connsiteY27" fmla="*/ 371475 h 1152525"/>
                <a:gd name="connsiteX28" fmla="*/ 2095500 w 2105784"/>
                <a:gd name="connsiteY28" fmla="*/ 628650 h 1152525"/>
                <a:gd name="connsiteX29" fmla="*/ 2076450 w 2105784"/>
                <a:gd name="connsiteY29" fmla="*/ 723900 h 1152525"/>
                <a:gd name="connsiteX30" fmla="*/ 1990725 w 2105784"/>
                <a:gd name="connsiteY30" fmla="*/ 800100 h 1152525"/>
                <a:gd name="connsiteX31" fmla="*/ 1933575 w 2105784"/>
                <a:gd name="connsiteY31" fmla="*/ 847725 h 1152525"/>
                <a:gd name="connsiteX32" fmla="*/ 1905000 w 2105784"/>
                <a:gd name="connsiteY32" fmla="*/ 876300 h 1152525"/>
                <a:gd name="connsiteX33" fmla="*/ 1847850 w 2105784"/>
                <a:gd name="connsiteY33" fmla="*/ 904875 h 1152525"/>
                <a:gd name="connsiteX34" fmla="*/ 1819275 w 2105784"/>
                <a:gd name="connsiteY34" fmla="*/ 923925 h 1152525"/>
                <a:gd name="connsiteX35" fmla="*/ 1790700 w 2105784"/>
                <a:gd name="connsiteY35" fmla="*/ 933450 h 1152525"/>
                <a:gd name="connsiteX36" fmla="*/ 1752600 w 2105784"/>
                <a:gd name="connsiteY36" fmla="*/ 952500 h 1152525"/>
                <a:gd name="connsiteX37" fmla="*/ 1695450 w 2105784"/>
                <a:gd name="connsiteY37" fmla="*/ 990600 h 1152525"/>
                <a:gd name="connsiteX38" fmla="*/ 1657350 w 2105784"/>
                <a:gd name="connsiteY38" fmla="*/ 1076325 h 1152525"/>
                <a:gd name="connsiteX39" fmla="*/ 1647825 w 2105784"/>
                <a:gd name="connsiteY39" fmla="*/ 1104900 h 1152525"/>
                <a:gd name="connsiteX40" fmla="*/ 1638300 w 2105784"/>
                <a:gd name="connsiteY40" fmla="*/ 1133475 h 1152525"/>
                <a:gd name="connsiteX41" fmla="*/ 1638300 w 2105784"/>
                <a:gd name="connsiteY41" fmla="*/ 1152525 h 115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105784" h="1152525">
                  <a:moveTo>
                    <a:pt x="0" y="1009650"/>
                  </a:moveTo>
                  <a:cubicBezTo>
                    <a:pt x="3175" y="806450"/>
                    <a:pt x="4034" y="603201"/>
                    <a:pt x="9525" y="400050"/>
                  </a:cubicBezTo>
                  <a:cubicBezTo>
                    <a:pt x="10387" y="368153"/>
                    <a:pt x="14198" y="336337"/>
                    <a:pt x="19050" y="304800"/>
                  </a:cubicBezTo>
                  <a:cubicBezTo>
                    <a:pt x="20577" y="294877"/>
                    <a:pt x="22303" y="284065"/>
                    <a:pt x="28575" y="276225"/>
                  </a:cubicBezTo>
                  <a:cubicBezTo>
                    <a:pt x="35726" y="267286"/>
                    <a:pt x="47100" y="262657"/>
                    <a:pt x="57150" y="257175"/>
                  </a:cubicBezTo>
                  <a:cubicBezTo>
                    <a:pt x="82081" y="243577"/>
                    <a:pt x="106409" y="228055"/>
                    <a:pt x="133350" y="219075"/>
                  </a:cubicBezTo>
                  <a:cubicBezTo>
                    <a:pt x="165408" y="208389"/>
                    <a:pt x="167069" y="209332"/>
                    <a:pt x="200025" y="190500"/>
                  </a:cubicBezTo>
                  <a:cubicBezTo>
                    <a:pt x="209964" y="184820"/>
                    <a:pt x="218550" y="176932"/>
                    <a:pt x="228600" y="171450"/>
                  </a:cubicBezTo>
                  <a:cubicBezTo>
                    <a:pt x="253082" y="158096"/>
                    <a:pt x="318779" y="124394"/>
                    <a:pt x="352425" y="114300"/>
                  </a:cubicBezTo>
                  <a:cubicBezTo>
                    <a:pt x="367932" y="109648"/>
                    <a:pt x="384431" y="109035"/>
                    <a:pt x="400050" y="104775"/>
                  </a:cubicBezTo>
                  <a:cubicBezTo>
                    <a:pt x="449755" y="91219"/>
                    <a:pt x="450669" y="84315"/>
                    <a:pt x="495300" y="76200"/>
                  </a:cubicBezTo>
                  <a:cubicBezTo>
                    <a:pt x="517389" y="72184"/>
                    <a:pt x="539886" y="70691"/>
                    <a:pt x="561975" y="66675"/>
                  </a:cubicBezTo>
                  <a:cubicBezTo>
                    <a:pt x="574855" y="64333"/>
                    <a:pt x="587488" y="60746"/>
                    <a:pt x="600075" y="57150"/>
                  </a:cubicBezTo>
                  <a:cubicBezTo>
                    <a:pt x="609729" y="54392"/>
                    <a:pt x="618772" y="49421"/>
                    <a:pt x="628650" y="47625"/>
                  </a:cubicBezTo>
                  <a:cubicBezTo>
                    <a:pt x="653835" y="43046"/>
                    <a:pt x="679601" y="42308"/>
                    <a:pt x="704850" y="38100"/>
                  </a:cubicBezTo>
                  <a:cubicBezTo>
                    <a:pt x="717763" y="35948"/>
                    <a:pt x="730171" y="31415"/>
                    <a:pt x="742950" y="28575"/>
                  </a:cubicBezTo>
                  <a:cubicBezTo>
                    <a:pt x="765553" y="23552"/>
                    <a:pt x="827046" y="11823"/>
                    <a:pt x="847725" y="9525"/>
                  </a:cubicBezTo>
                  <a:cubicBezTo>
                    <a:pt x="885723" y="5303"/>
                    <a:pt x="923925" y="3175"/>
                    <a:pt x="962025" y="0"/>
                  </a:cubicBezTo>
                  <a:lnTo>
                    <a:pt x="1847850" y="9525"/>
                  </a:lnTo>
                  <a:cubicBezTo>
                    <a:pt x="1875084" y="11451"/>
                    <a:pt x="1913078" y="84278"/>
                    <a:pt x="1933575" y="104775"/>
                  </a:cubicBezTo>
                  <a:cubicBezTo>
                    <a:pt x="1941670" y="112870"/>
                    <a:pt x="1952625" y="117475"/>
                    <a:pt x="1962150" y="123825"/>
                  </a:cubicBezTo>
                  <a:cubicBezTo>
                    <a:pt x="1968500" y="133350"/>
                    <a:pt x="1973871" y="143606"/>
                    <a:pt x="1981200" y="152400"/>
                  </a:cubicBezTo>
                  <a:cubicBezTo>
                    <a:pt x="1989824" y="162748"/>
                    <a:pt x="2003092" y="169279"/>
                    <a:pt x="2009775" y="180975"/>
                  </a:cubicBezTo>
                  <a:cubicBezTo>
                    <a:pt x="2016270" y="192341"/>
                    <a:pt x="2014143" y="207043"/>
                    <a:pt x="2019300" y="219075"/>
                  </a:cubicBezTo>
                  <a:cubicBezTo>
                    <a:pt x="2023809" y="229597"/>
                    <a:pt x="2033230" y="237411"/>
                    <a:pt x="2038350" y="247650"/>
                  </a:cubicBezTo>
                  <a:cubicBezTo>
                    <a:pt x="2042840" y="256630"/>
                    <a:pt x="2043385" y="267245"/>
                    <a:pt x="2047875" y="276225"/>
                  </a:cubicBezTo>
                  <a:cubicBezTo>
                    <a:pt x="2052995" y="286464"/>
                    <a:pt x="2061245" y="294861"/>
                    <a:pt x="2066925" y="304800"/>
                  </a:cubicBezTo>
                  <a:cubicBezTo>
                    <a:pt x="2085757" y="337756"/>
                    <a:pt x="2084814" y="339417"/>
                    <a:pt x="2095500" y="371475"/>
                  </a:cubicBezTo>
                  <a:cubicBezTo>
                    <a:pt x="2106624" y="493840"/>
                    <a:pt x="2111580" y="489291"/>
                    <a:pt x="2095500" y="628650"/>
                  </a:cubicBezTo>
                  <a:cubicBezTo>
                    <a:pt x="2091789" y="660815"/>
                    <a:pt x="2099345" y="701005"/>
                    <a:pt x="2076450" y="723900"/>
                  </a:cubicBezTo>
                  <a:cubicBezTo>
                    <a:pt x="2011205" y="789145"/>
                    <a:pt x="2041716" y="766106"/>
                    <a:pt x="1990725" y="800100"/>
                  </a:cubicBezTo>
                  <a:cubicBezTo>
                    <a:pt x="1953170" y="856432"/>
                    <a:pt x="1995097" y="803780"/>
                    <a:pt x="1933575" y="847725"/>
                  </a:cubicBezTo>
                  <a:cubicBezTo>
                    <a:pt x="1922614" y="855555"/>
                    <a:pt x="1915348" y="867676"/>
                    <a:pt x="1905000" y="876300"/>
                  </a:cubicBezTo>
                  <a:cubicBezTo>
                    <a:pt x="1864054" y="910422"/>
                    <a:pt x="1890808" y="883396"/>
                    <a:pt x="1847850" y="904875"/>
                  </a:cubicBezTo>
                  <a:cubicBezTo>
                    <a:pt x="1837611" y="909995"/>
                    <a:pt x="1829514" y="918805"/>
                    <a:pt x="1819275" y="923925"/>
                  </a:cubicBezTo>
                  <a:cubicBezTo>
                    <a:pt x="1810295" y="928415"/>
                    <a:pt x="1799928" y="929495"/>
                    <a:pt x="1790700" y="933450"/>
                  </a:cubicBezTo>
                  <a:cubicBezTo>
                    <a:pt x="1777649" y="939043"/>
                    <a:pt x="1764776" y="945195"/>
                    <a:pt x="1752600" y="952500"/>
                  </a:cubicBezTo>
                  <a:cubicBezTo>
                    <a:pt x="1732967" y="964280"/>
                    <a:pt x="1695450" y="990600"/>
                    <a:pt x="1695450" y="990600"/>
                  </a:cubicBezTo>
                  <a:cubicBezTo>
                    <a:pt x="1665261" y="1035883"/>
                    <a:pt x="1680020" y="1008315"/>
                    <a:pt x="1657350" y="1076325"/>
                  </a:cubicBezTo>
                  <a:lnTo>
                    <a:pt x="1647825" y="1104900"/>
                  </a:lnTo>
                  <a:cubicBezTo>
                    <a:pt x="1644650" y="1114425"/>
                    <a:pt x="1638300" y="1123435"/>
                    <a:pt x="1638300" y="1133475"/>
                  </a:cubicBezTo>
                  <a:lnTo>
                    <a:pt x="1638300" y="115252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685800" y="2138157"/>
            <a:ext cx="3429000" cy="3571875"/>
            <a:chOff x="1213695" y="2143125"/>
            <a:chExt cx="2548680" cy="2733675"/>
          </a:xfrm>
        </p:grpSpPr>
        <p:sp>
          <p:nvSpPr>
            <p:cNvPr id="12" name="Freeform 11"/>
            <p:cNvSpPr/>
            <p:nvPr/>
          </p:nvSpPr>
          <p:spPr>
            <a:xfrm>
              <a:off x="1213695" y="3057525"/>
              <a:ext cx="2196255" cy="1819275"/>
            </a:xfrm>
            <a:custGeom>
              <a:avLst/>
              <a:gdLst>
                <a:gd name="connsiteX0" fmla="*/ 43605 w 2196255"/>
                <a:gd name="connsiteY0" fmla="*/ 1323975 h 1819275"/>
                <a:gd name="connsiteX1" fmla="*/ 62655 w 2196255"/>
                <a:gd name="connsiteY1" fmla="*/ 1381125 h 1819275"/>
                <a:gd name="connsiteX2" fmla="*/ 72180 w 2196255"/>
                <a:gd name="connsiteY2" fmla="*/ 1428750 h 1819275"/>
                <a:gd name="connsiteX3" fmla="*/ 186480 w 2196255"/>
                <a:gd name="connsiteY3" fmla="*/ 1552575 h 1819275"/>
                <a:gd name="connsiteX4" fmla="*/ 215055 w 2196255"/>
                <a:gd name="connsiteY4" fmla="*/ 1581150 h 1819275"/>
                <a:gd name="connsiteX5" fmla="*/ 234105 w 2196255"/>
                <a:gd name="connsiteY5" fmla="*/ 1609725 h 1819275"/>
                <a:gd name="connsiteX6" fmla="*/ 262680 w 2196255"/>
                <a:gd name="connsiteY6" fmla="*/ 1619250 h 1819275"/>
                <a:gd name="connsiteX7" fmla="*/ 291255 w 2196255"/>
                <a:gd name="connsiteY7" fmla="*/ 1638300 h 1819275"/>
                <a:gd name="connsiteX8" fmla="*/ 310305 w 2196255"/>
                <a:gd name="connsiteY8" fmla="*/ 1666875 h 1819275"/>
                <a:gd name="connsiteX9" fmla="*/ 367455 w 2196255"/>
                <a:gd name="connsiteY9" fmla="*/ 1685925 h 1819275"/>
                <a:gd name="connsiteX10" fmla="*/ 434130 w 2196255"/>
                <a:gd name="connsiteY10" fmla="*/ 1714500 h 1819275"/>
                <a:gd name="connsiteX11" fmla="*/ 462705 w 2196255"/>
                <a:gd name="connsiteY11" fmla="*/ 1724025 h 1819275"/>
                <a:gd name="connsiteX12" fmla="*/ 548430 w 2196255"/>
                <a:gd name="connsiteY12" fmla="*/ 1771650 h 1819275"/>
                <a:gd name="connsiteX13" fmla="*/ 605580 w 2196255"/>
                <a:gd name="connsiteY13" fmla="*/ 1781175 h 1819275"/>
                <a:gd name="connsiteX14" fmla="*/ 634155 w 2196255"/>
                <a:gd name="connsiteY14" fmla="*/ 1790700 h 1819275"/>
                <a:gd name="connsiteX15" fmla="*/ 672255 w 2196255"/>
                <a:gd name="connsiteY15" fmla="*/ 1800225 h 1819275"/>
                <a:gd name="connsiteX16" fmla="*/ 796080 w 2196255"/>
                <a:gd name="connsiteY16" fmla="*/ 1819275 h 1819275"/>
                <a:gd name="connsiteX17" fmla="*/ 1291380 w 2196255"/>
                <a:gd name="connsiteY17" fmla="*/ 1809750 h 1819275"/>
                <a:gd name="connsiteX18" fmla="*/ 1319955 w 2196255"/>
                <a:gd name="connsiteY18" fmla="*/ 1800225 h 1819275"/>
                <a:gd name="connsiteX19" fmla="*/ 1386630 w 2196255"/>
                <a:gd name="connsiteY19" fmla="*/ 1781175 h 1819275"/>
                <a:gd name="connsiteX20" fmla="*/ 1424730 w 2196255"/>
                <a:gd name="connsiteY20" fmla="*/ 1762125 h 1819275"/>
                <a:gd name="connsiteX21" fmla="*/ 1481880 w 2196255"/>
                <a:gd name="connsiteY21" fmla="*/ 1752600 h 1819275"/>
                <a:gd name="connsiteX22" fmla="*/ 1567605 w 2196255"/>
                <a:gd name="connsiteY22" fmla="*/ 1714500 h 1819275"/>
                <a:gd name="connsiteX23" fmla="*/ 1605705 w 2196255"/>
                <a:gd name="connsiteY23" fmla="*/ 1695450 h 1819275"/>
                <a:gd name="connsiteX24" fmla="*/ 1691430 w 2196255"/>
                <a:gd name="connsiteY24" fmla="*/ 1657350 h 1819275"/>
                <a:gd name="connsiteX25" fmla="*/ 1739055 w 2196255"/>
                <a:gd name="connsiteY25" fmla="*/ 1628775 h 1819275"/>
                <a:gd name="connsiteX26" fmla="*/ 1796205 w 2196255"/>
                <a:gd name="connsiteY26" fmla="*/ 1571625 h 1819275"/>
                <a:gd name="connsiteX27" fmla="*/ 1900980 w 2196255"/>
                <a:gd name="connsiteY27" fmla="*/ 1476375 h 1819275"/>
                <a:gd name="connsiteX28" fmla="*/ 1939080 w 2196255"/>
                <a:gd name="connsiteY28" fmla="*/ 1438275 h 1819275"/>
                <a:gd name="connsiteX29" fmla="*/ 1986705 w 2196255"/>
                <a:gd name="connsiteY29" fmla="*/ 1362075 h 1819275"/>
                <a:gd name="connsiteX30" fmla="*/ 2034330 w 2196255"/>
                <a:gd name="connsiteY30" fmla="*/ 1295400 h 1819275"/>
                <a:gd name="connsiteX31" fmla="*/ 2043855 w 2196255"/>
                <a:gd name="connsiteY31" fmla="*/ 1266825 h 1819275"/>
                <a:gd name="connsiteX32" fmla="*/ 2081955 w 2196255"/>
                <a:gd name="connsiteY32" fmla="*/ 1200150 h 1819275"/>
                <a:gd name="connsiteX33" fmla="*/ 2091480 w 2196255"/>
                <a:gd name="connsiteY33" fmla="*/ 1162050 h 1819275"/>
                <a:gd name="connsiteX34" fmla="*/ 2120055 w 2196255"/>
                <a:gd name="connsiteY34" fmla="*/ 1114425 h 1819275"/>
                <a:gd name="connsiteX35" fmla="*/ 2139105 w 2196255"/>
                <a:gd name="connsiteY35" fmla="*/ 1066800 h 1819275"/>
                <a:gd name="connsiteX36" fmla="*/ 2148630 w 2196255"/>
                <a:gd name="connsiteY36" fmla="*/ 981075 h 1819275"/>
                <a:gd name="connsiteX37" fmla="*/ 2167680 w 2196255"/>
                <a:gd name="connsiteY37" fmla="*/ 847725 h 1819275"/>
                <a:gd name="connsiteX38" fmla="*/ 2186730 w 2196255"/>
                <a:gd name="connsiteY38" fmla="*/ 781050 h 1819275"/>
                <a:gd name="connsiteX39" fmla="*/ 2196255 w 2196255"/>
                <a:gd name="connsiteY39" fmla="*/ 657225 h 1819275"/>
                <a:gd name="connsiteX40" fmla="*/ 2186730 w 2196255"/>
                <a:gd name="connsiteY40" fmla="*/ 228600 h 1819275"/>
                <a:gd name="connsiteX41" fmla="*/ 2167680 w 2196255"/>
                <a:gd name="connsiteY41" fmla="*/ 171450 h 1819275"/>
                <a:gd name="connsiteX42" fmla="*/ 2101005 w 2196255"/>
                <a:gd name="connsiteY42" fmla="*/ 85725 h 1819275"/>
                <a:gd name="connsiteX43" fmla="*/ 2072430 w 2196255"/>
                <a:gd name="connsiteY43" fmla="*/ 76200 h 1819275"/>
                <a:gd name="connsiteX44" fmla="*/ 2043855 w 2196255"/>
                <a:gd name="connsiteY44" fmla="*/ 57150 h 1819275"/>
                <a:gd name="connsiteX45" fmla="*/ 2015280 w 2196255"/>
                <a:gd name="connsiteY45" fmla="*/ 47625 h 1819275"/>
                <a:gd name="connsiteX46" fmla="*/ 1767630 w 2196255"/>
                <a:gd name="connsiteY46" fmla="*/ 28575 h 1819275"/>
                <a:gd name="connsiteX47" fmla="*/ 1691430 w 2196255"/>
                <a:gd name="connsiteY47" fmla="*/ 19050 h 1819275"/>
                <a:gd name="connsiteX48" fmla="*/ 1624755 w 2196255"/>
                <a:gd name="connsiteY48" fmla="*/ 9525 h 1819275"/>
                <a:gd name="connsiteX49" fmla="*/ 1453305 w 2196255"/>
                <a:gd name="connsiteY49" fmla="*/ 0 h 1819275"/>
                <a:gd name="connsiteX50" fmla="*/ 1158030 w 2196255"/>
                <a:gd name="connsiteY50" fmla="*/ 19050 h 1819275"/>
                <a:gd name="connsiteX51" fmla="*/ 1100880 w 2196255"/>
                <a:gd name="connsiteY51" fmla="*/ 47625 h 1819275"/>
                <a:gd name="connsiteX52" fmla="*/ 1062780 w 2196255"/>
                <a:gd name="connsiteY52" fmla="*/ 76200 h 1819275"/>
                <a:gd name="connsiteX53" fmla="*/ 1005630 w 2196255"/>
                <a:gd name="connsiteY53" fmla="*/ 123825 h 1819275"/>
                <a:gd name="connsiteX54" fmla="*/ 948480 w 2196255"/>
                <a:gd name="connsiteY54" fmla="*/ 142875 h 1819275"/>
                <a:gd name="connsiteX55" fmla="*/ 881805 w 2196255"/>
                <a:gd name="connsiteY55" fmla="*/ 180975 h 1819275"/>
                <a:gd name="connsiteX56" fmla="*/ 853230 w 2196255"/>
                <a:gd name="connsiteY56" fmla="*/ 190500 h 1819275"/>
                <a:gd name="connsiteX57" fmla="*/ 796080 w 2196255"/>
                <a:gd name="connsiteY57" fmla="*/ 228600 h 1819275"/>
                <a:gd name="connsiteX58" fmla="*/ 767505 w 2196255"/>
                <a:gd name="connsiteY58" fmla="*/ 247650 h 1819275"/>
                <a:gd name="connsiteX59" fmla="*/ 691305 w 2196255"/>
                <a:gd name="connsiteY59" fmla="*/ 304800 h 1819275"/>
                <a:gd name="connsiteX60" fmla="*/ 662730 w 2196255"/>
                <a:gd name="connsiteY60" fmla="*/ 323850 h 1819275"/>
                <a:gd name="connsiteX61" fmla="*/ 586530 w 2196255"/>
                <a:gd name="connsiteY61" fmla="*/ 409575 h 1819275"/>
                <a:gd name="connsiteX62" fmla="*/ 557955 w 2196255"/>
                <a:gd name="connsiteY62" fmla="*/ 457200 h 1819275"/>
                <a:gd name="connsiteX63" fmla="*/ 529380 w 2196255"/>
                <a:gd name="connsiteY63" fmla="*/ 476250 h 1819275"/>
                <a:gd name="connsiteX64" fmla="*/ 472230 w 2196255"/>
                <a:gd name="connsiteY64" fmla="*/ 533400 h 1819275"/>
                <a:gd name="connsiteX65" fmla="*/ 443655 w 2196255"/>
                <a:gd name="connsiteY65" fmla="*/ 561975 h 1819275"/>
                <a:gd name="connsiteX66" fmla="*/ 424605 w 2196255"/>
                <a:gd name="connsiteY66" fmla="*/ 590550 h 1819275"/>
                <a:gd name="connsiteX67" fmla="*/ 405555 w 2196255"/>
                <a:gd name="connsiteY67" fmla="*/ 628650 h 1819275"/>
                <a:gd name="connsiteX68" fmla="*/ 348405 w 2196255"/>
                <a:gd name="connsiteY68" fmla="*/ 685800 h 1819275"/>
                <a:gd name="connsiteX69" fmla="*/ 310305 w 2196255"/>
                <a:gd name="connsiteY69" fmla="*/ 733425 h 1819275"/>
                <a:gd name="connsiteX70" fmla="*/ 291255 w 2196255"/>
                <a:gd name="connsiteY70" fmla="*/ 762000 h 1819275"/>
                <a:gd name="connsiteX71" fmla="*/ 253155 w 2196255"/>
                <a:gd name="connsiteY71" fmla="*/ 790575 h 1819275"/>
                <a:gd name="connsiteX72" fmla="*/ 224580 w 2196255"/>
                <a:gd name="connsiteY72" fmla="*/ 819150 h 1819275"/>
                <a:gd name="connsiteX73" fmla="*/ 148380 w 2196255"/>
                <a:gd name="connsiteY73" fmla="*/ 876300 h 1819275"/>
                <a:gd name="connsiteX74" fmla="*/ 119805 w 2196255"/>
                <a:gd name="connsiteY74" fmla="*/ 904875 h 1819275"/>
                <a:gd name="connsiteX75" fmla="*/ 62655 w 2196255"/>
                <a:gd name="connsiteY75" fmla="*/ 952500 h 1819275"/>
                <a:gd name="connsiteX76" fmla="*/ 24555 w 2196255"/>
                <a:gd name="connsiteY76" fmla="*/ 1038225 h 1819275"/>
                <a:gd name="connsiteX77" fmla="*/ 5505 w 2196255"/>
                <a:gd name="connsiteY77" fmla="*/ 1114425 h 1819275"/>
                <a:gd name="connsiteX78" fmla="*/ 34080 w 2196255"/>
                <a:gd name="connsiteY78" fmla="*/ 1343025 h 1819275"/>
                <a:gd name="connsiteX79" fmla="*/ 43605 w 2196255"/>
                <a:gd name="connsiteY79" fmla="*/ 1323975 h 181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196255" h="1819275">
                  <a:moveTo>
                    <a:pt x="43605" y="1323975"/>
                  </a:moveTo>
                  <a:cubicBezTo>
                    <a:pt x="48367" y="1330325"/>
                    <a:pt x="57371" y="1361752"/>
                    <a:pt x="62655" y="1381125"/>
                  </a:cubicBezTo>
                  <a:cubicBezTo>
                    <a:pt x="66915" y="1396744"/>
                    <a:pt x="64148" y="1414694"/>
                    <a:pt x="72180" y="1428750"/>
                  </a:cubicBezTo>
                  <a:cubicBezTo>
                    <a:pt x="120918" y="1514042"/>
                    <a:pt x="127670" y="1501116"/>
                    <a:pt x="186480" y="1552575"/>
                  </a:cubicBezTo>
                  <a:cubicBezTo>
                    <a:pt x="196617" y="1561445"/>
                    <a:pt x="206431" y="1570802"/>
                    <a:pt x="215055" y="1581150"/>
                  </a:cubicBezTo>
                  <a:cubicBezTo>
                    <a:pt x="222384" y="1589944"/>
                    <a:pt x="225166" y="1602574"/>
                    <a:pt x="234105" y="1609725"/>
                  </a:cubicBezTo>
                  <a:cubicBezTo>
                    <a:pt x="241945" y="1615997"/>
                    <a:pt x="253700" y="1614760"/>
                    <a:pt x="262680" y="1619250"/>
                  </a:cubicBezTo>
                  <a:cubicBezTo>
                    <a:pt x="272919" y="1624370"/>
                    <a:pt x="281730" y="1631950"/>
                    <a:pt x="291255" y="1638300"/>
                  </a:cubicBezTo>
                  <a:cubicBezTo>
                    <a:pt x="297605" y="1647825"/>
                    <a:pt x="300597" y="1660808"/>
                    <a:pt x="310305" y="1666875"/>
                  </a:cubicBezTo>
                  <a:cubicBezTo>
                    <a:pt x="327333" y="1677518"/>
                    <a:pt x="348713" y="1678717"/>
                    <a:pt x="367455" y="1685925"/>
                  </a:cubicBezTo>
                  <a:cubicBezTo>
                    <a:pt x="390023" y="1694605"/>
                    <a:pt x="411679" y="1705520"/>
                    <a:pt x="434130" y="1714500"/>
                  </a:cubicBezTo>
                  <a:cubicBezTo>
                    <a:pt x="443452" y="1718229"/>
                    <a:pt x="453725" y="1719535"/>
                    <a:pt x="462705" y="1724025"/>
                  </a:cubicBezTo>
                  <a:cubicBezTo>
                    <a:pt x="481140" y="1733242"/>
                    <a:pt x="525498" y="1764770"/>
                    <a:pt x="548430" y="1771650"/>
                  </a:cubicBezTo>
                  <a:cubicBezTo>
                    <a:pt x="566928" y="1777199"/>
                    <a:pt x="586727" y="1776985"/>
                    <a:pt x="605580" y="1781175"/>
                  </a:cubicBezTo>
                  <a:cubicBezTo>
                    <a:pt x="615381" y="1783353"/>
                    <a:pt x="624501" y="1787942"/>
                    <a:pt x="634155" y="1790700"/>
                  </a:cubicBezTo>
                  <a:cubicBezTo>
                    <a:pt x="646742" y="1794296"/>
                    <a:pt x="659418" y="1797658"/>
                    <a:pt x="672255" y="1800225"/>
                  </a:cubicBezTo>
                  <a:cubicBezTo>
                    <a:pt x="705295" y="1806833"/>
                    <a:pt x="764057" y="1814700"/>
                    <a:pt x="796080" y="1819275"/>
                  </a:cubicBezTo>
                  <a:lnTo>
                    <a:pt x="1291380" y="1809750"/>
                  </a:lnTo>
                  <a:cubicBezTo>
                    <a:pt x="1301414" y="1809385"/>
                    <a:pt x="1310301" y="1802983"/>
                    <a:pt x="1319955" y="1800225"/>
                  </a:cubicBezTo>
                  <a:cubicBezTo>
                    <a:pt x="1344122" y="1793320"/>
                    <a:pt x="1363792" y="1790963"/>
                    <a:pt x="1386630" y="1781175"/>
                  </a:cubicBezTo>
                  <a:cubicBezTo>
                    <a:pt x="1399681" y="1775582"/>
                    <a:pt x="1411130" y="1766205"/>
                    <a:pt x="1424730" y="1762125"/>
                  </a:cubicBezTo>
                  <a:cubicBezTo>
                    <a:pt x="1443228" y="1756576"/>
                    <a:pt x="1462830" y="1755775"/>
                    <a:pt x="1481880" y="1752600"/>
                  </a:cubicBezTo>
                  <a:cubicBezTo>
                    <a:pt x="1575672" y="1705704"/>
                    <a:pt x="1458150" y="1763147"/>
                    <a:pt x="1567605" y="1714500"/>
                  </a:cubicBezTo>
                  <a:cubicBezTo>
                    <a:pt x="1580580" y="1708733"/>
                    <a:pt x="1592730" y="1701217"/>
                    <a:pt x="1605705" y="1695450"/>
                  </a:cubicBezTo>
                  <a:cubicBezTo>
                    <a:pt x="1658690" y="1671901"/>
                    <a:pt x="1644534" y="1683403"/>
                    <a:pt x="1691430" y="1657350"/>
                  </a:cubicBezTo>
                  <a:cubicBezTo>
                    <a:pt x="1707614" y="1648359"/>
                    <a:pt x="1724727" y="1640498"/>
                    <a:pt x="1739055" y="1628775"/>
                  </a:cubicBezTo>
                  <a:cubicBezTo>
                    <a:pt x="1759906" y="1611715"/>
                    <a:pt x="1774652" y="1587789"/>
                    <a:pt x="1796205" y="1571625"/>
                  </a:cubicBezTo>
                  <a:cubicBezTo>
                    <a:pt x="1859450" y="1524191"/>
                    <a:pt x="1823080" y="1554275"/>
                    <a:pt x="1900980" y="1476375"/>
                  </a:cubicBezTo>
                  <a:cubicBezTo>
                    <a:pt x="1913680" y="1463675"/>
                    <a:pt x="1928304" y="1452643"/>
                    <a:pt x="1939080" y="1438275"/>
                  </a:cubicBezTo>
                  <a:cubicBezTo>
                    <a:pt x="1993716" y="1365427"/>
                    <a:pt x="1944866" y="1435294"/>
                    <a:pt x="1986705" y="1362075"/>
                  </a:cubicBezTo>
                  <a:cubicBezTo>
                    <a:pt x="1997847" y="1342576"/>
                    <a:pt x="2022064" y="1311755"/>
                    <a:pt x="2034330" y="1295400"/>
                  </a:cubicBezTo>
                  <a:cubicBezTo>
                    <a:pt x="2037505" y="1285875"/>
                    <a:pt x="2039900" y="1276053"/>
                    <a:pt x="2043855" y="1266825"/>
                  </a:cubicBezTo>
                  <a:cubicBezTo>
                    <a:pt x="2058357" y="1232988"/>
                    <a:pt x="2062823" y="1228848"/>
                    <a:pt x="2081955" y="1200150"/>
                  </a:cubicBezTo>
                  <a:cubicBezTo>
                    <a:pt x="2085130" y="1187450"/>
                    <a:pt x="2086163" y="1174013"/>
                    <a:pt x="2091480" y="1162050"/>
                  </a:cubicBezTo>
                  <a:cubicBezTo>
                    <a:pt x="2098999" y="1145132"/>
                    <a:pt x="2111776" y="1130984"/>
                    <a:pt x="2120055" y="1114425"/>
                  </a:cubicBezTo>
                  <a:cubicBezTo>
                    <a:pt x="2127701" y="1099132"/>
                    <a:pt x="2132755" y="1082675"/>
                    <a:pt x="2139105" y="1066800"/>
                  </a:cubicBezTo>
                  <a:cubicBezTo>
                    <a:pt x="2142280" y="1038225"/>
                    <a:pt x="2145271" y="1009629"/>
                    <a:pt x="2148630" y="981075"/>
                  </a:cubicBezTo>
                  <a:cubicBezTo>
                    <a:pt x="2153647" y="938432"/>
                    <a:pt x="2159155" y="890348"/>
                    <a:pt x="2167680" y="847725"/>
                  </a:cubicBezTo>
                  <a:cubicBezTo>
                    <a:pt x="2173660" y="817825"/>
                    <a:pt x="2177652" y="808285"/>
                    <a:pt x="2186730" y="781050"/>
                  </a:cubicBezTo>
                  <a:cubicBezTo>
                    <a:pt x="2189905" y="739775"/>
                    <a:pt x="2196255" y="698622"/>
                    <a:pt x="2196255" y="657225"/>
                  </a:cubicBezTo>
                  <a:cubicBezTo>
                    <a:pt x="2196255" y="514315"/>
                    <a:pt x="2195122" y="371264"/>
                    <a:pt x="2186730" y="228600"/>
                  </a:cubicBezTo>
                  <a:cubicBezTo>
                    <a:pt x="2185551" y="208554"/>
                    <a:pt x="2178819" y="188158"/>
                    <a:pt x="2167680" y="171450"/>
                  </a:cubicBezTo>
                  <a:cubicBezTo>
                    <a:pt x="2152542" y="148743"/>
                    <a:pt x="2127864" y="103631"/>
                    <a:pt x="2101005" y="85725"/>
                  </a:cubicBezTo>
                  <a:cubicBezTo>
                    <a:pt x="2092651" y="80156"/>
                    <a:pt x="2081410" y="80690"/>
                    <a:pt x="2072430" y="76200"/>
                  </a:cubicBezTo>
                  <a:cubicBezTo>
                    <a:pt x="2062191" y="71080"/>
                    <a:pt x="2054094" y="62270"/>
                    <a:pt x="2043855" y="57150"/>
                  </a:cubicBezTo>
                  <a:cubicBezTo>
                    <a:pt x="2034875" y="52660"/>
                    <a:pt x="2024934" y="50383"/>
                    <a:pt x="2015280" y="47625"/>
                  </a:cubicBezTo>
                  <a:cubicBezTo>
                    <a:pt x="1925093" y="21857"/>
                    <a:pt x="1906148" y="34871"/>
                    <a:pt x="1767630" y="28575"/>
                  </a:cubicBezTo>
                  <a:lnTo>
                    <a:pt x="1691430" y="19050"/>
                  </a:lnTo>
                  <a:cubicBezTo>
                    <a:pt x="1669176" y="16083"/>
                    <a:pt x="1647134" y="11315"/>
                    <a:pt x="1624755" y="9525"/>
                  </a:cubicBezTo>
                  <a:cubicBezTo>
                    <a:pt x="1567699" y="4961"/>
                    <a:pt x="1510455" y="3175"/>
                    <a:pt x="1453305" y="0"/>
                  </a:cubicBezTo>
                  <a:cubicBezTo>
                    <a:pt x="1354880" y="6350"/>
                    <a:pt x="1256278" y="10381"/>
                    <a:pt x="1158030" y="19050"/>
                  </a:cubicBezTo>
                  <a:cubicBezTo>
                    <a:pt x="1136497" y="20950"/>
                    <a:pt x="1117397" y="35827"/>
                    <a:pt x="1100880" y="47625"/>
                  </a:cubicBezTo>
                  <a:cubicBezTo>
                    <a:pt x="1087962" y="56852"/>
                    <a:pt x="1074833" y="65869"/>
                    <a:pt x="1062780" y="76200"/>
                  </a:cubicBezTo>
                  <a:cubicBezTo>
                    <a:pt x="1038624" y="96905"/>
                    <a:pt x="1034779" y="110870"/>
                    <a:pt x="1005630" y="123825"/>
                  </a:cubicBezTo>
                  <a:cubicBezTo>
                    <a:pt x="987280" y="131980"/>
                    <a:pt x="965188" y="131736"/>
                    <a:pt x="948480" y="142875"/>
                  </a:cubicBezTo>
                  <a:cubicBezTo>
                    <a:pt x="919782" y="162007"/>
                    <a:pt x="915642" y="166473"/>
                    <a:pt x="881805" y="180975"/>
                  </a:cubicBezTo>
                  <a:cubicBezTo>
                    <a:pt x="872577" y="184930"/>
                    <a:pt x="862007" y="185624"/>
                    <a:pt x="853230" y="190500"/>
                  </a:cubicBezTo>
                  <a:cubicBezTo>
                    <a:pt x="833216" y="201619"/>
                    <a:pt x="815130" y="215900"/>
                    <a:pt x="796080" y="228600"/>
                  </a:cubicBezTo>
                  <a:cubicBezTo>
                    <a:pt x="786555" y="234950"/>
                    <a:pt x="776663" y="240781"/>
                    <a:pt x="767505" y="247650"/>
                  </a:cubicBezTo>
                  <a:cubicBezTo>
                    <a:pt x="742105" y="266700"/>
                    <a:pt x="717723" y="287188"/>
                    <a:pt x="691305" y="304800"/>
                  </a:cubicBezTo>
                  <a:cubicBezTo>
                    <a:pt x="681780" y="311150"/>
                    <a:pt x="671286" y="316245"/>
                    <a:pt x="662730" y="323850"/>
                  </a:cubicBezTo>
                  <a:cubicBezTo>
                    <a:pt x="618930" y="362783"/>
                    <a:pt x="611412" y="369764"/>
                    <a:pt x="586530" y="409575"/>
                  </a:cubicBezTo>
                  <a:cubicBezTo>
                    <a:pt x="576718" y="425274"/>
                    <a:pt x="570003" y="443144"/>
                    <a:pt x="557955" y="457200"/>
                  </a:cubicBezTo>
                  <a:cubicBezTo>
                    <a:pt x="550505" y="465892"/>
                    <a:pt x="537936" y="468645"/>
                    <a:pt x="529380" y="476250"/>
                  </a:cubicBezTo>
                  <a:cubicBezTo>
                    <a:pt x="509244" y="494148"/>
                    <a:pt x="491280" y="514350"/>
                    <a:pt x="472230" y="533400"/>
                  </a:cubicBezTo>
                  <a:cubicBezTo>
                    <a:pt x="462705" y="542925"/>
                    <a:pt x="451127" y="550767"/>
                    <a:pt x="443655" y="561975"/>
                  </a:cubicBezTo>
                  <a:cubicBezTo>
                    <a:pt x="437305" y="571500"/>
                    <a:pt x="430285" y="580611"/>
                    <a:pt x="424605" y="590550"/>
                  </a:cubicBezTo>
                  <a:cubicBezTo>
                    <a:pt x="417560" y="602878"/>
                    <a:pt x="414425" y="617562"/>
                    <a:pt x="405555" y="628650"/>
                  </a:cubicBezTo>
                  <a:cubicBezTo>
                    <a:pt x="388725" y="649687"/>
                    <a:pt x="348405" y="685800"/>
                    <a:pt x="348405" y="685800"/>
                  </a:cubicBezTo>
                  <a:cubicBezTo>
                    <a:pt x="329862" y="741430"/>
                    <a:pt x="353389" y="690341"/>
                    <a:pt x="310305" y="733425"/>
                  </a:cubicBezTo>
                  <a:cubicBezTo>
                    <a:pt x="302210" y="741520"/>
                    <a:pt x="299350" y="753905"/>
                    <a:pt x="291255" y="762000"/>
                  </a:cubicBezTo>
                  <a:cubicBezTo>
                    <a:pt x="280030" y="773225"/>
                    <a:pt x="265208" y="780244"/>
                    <a:pt x="253155" y="790575"/>
                  </a:cubicBezTo>
                  <a:cubicBezTo>
                    <a:pt x="242928" y="799341"/>
                    <a:pt x="235006" y="810620"/>
                    <a:pt x="224580" y="819150"/>
                  </a:cubicBezTo>
                  <a:cubicBezTo>
                    <a:pt x="200007" y="839255"/>
                    <a:pt x="170831" y="853849"/>
                    <a:pt x="148380" y="876300"/>
                  </a:cubicBezTo>
                  <a:cubicBezTo>
                    <a:pt x="138855" y="885825"/>
                    <a:pt x="130153" y="896251"/>
                    <a:pt x="119805" y="904875"/>
                  </a:cubicBezTo>
                  <a:cubicBezTo>
                    <a:pt x="78937" y="938932"/>
                    <a:pt x="100601" y="906964"/>
                    <a:pt x="62655" y="952500"/>
                  </a:cubicBezTo>
                  <a:cubicBezTo>
                    <a:pt x="37498" y="982689"/>
                    <a:pt x="38399" y="996692"/>
                    <a:pt x="24555" y="1038225"/>
                  </a:cubicBezTo>
                  <a:cubicBezTo>
                    <a:pt x="9910" y="1082159"/>
                    <a:pt x="16999" y="1056955"/>
                    <a:pt x="5505" y="1114425"/>
                  </a:cubicBezTo>
                  <a:cubicBezTo>
                    <a:pt x="7400" y="1154220"/>
                    <a:pt x="-20595" y="1288350"/>
                    <a:pt x="34080" y="1343025"/>
                  </a:cubicBezTo>
                  <a:cubicBezTo>
                    <a:pt x="39100" y="1348045"/>
                    <a:pt x="38843" y="1317625"/>
                    <a:pt x="43605" y="1323975"/>
                  </a:cubicBezTo>
                  <a:close/>
                </a:path>
              </a:pathLst>
            </a:cu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Freeform 12"/>
            <p:cNvSpPr/>
            <p:nvPr/>
          </p:nvSpPr>
          <p:spPr>
            <a:xfrm>
              <a:off x="1628775" y="3686175"/>
              <a:ext cx="1647825" cy="590652"/>
            </a:xfrm>
            <a:custGeom>
              <a:avLst/>
              <a:gdLst>
                <a:gd name="connsiteX0" fmla="*/ 0 w 1647825"/>
                <a:gd name="connsiteY0" fmla="*/ 0 h 590652"/>
                <a:gd name="connsiteX1" fmla="*/ 47625 w 1647825"/>
                <a:gd name="connsiteY1" fmla="*/ 19050 h 590652"/>
                <a:gd name="connsiteX2" fmla="*/ 85725 w 1647825"/>
                <a:gd name="connsiteY2" fmla="*/ 28575 h 590652"/>
                <a:gd name="connsiteX3" fmla="*/ 142875 w 1647825"/>
                <a:gd name="connsiteY3" fmla="*/ 76200 h 590652"/>
                <a:gd name="connsiteX4" fmla="*/ 180975 w 1647825"/>
                <a:gd name="connsiteY4" fmla="*/ 104775 h 590652"/>
                <a:gd name="connsiteX5" fmla="*/ 219075 w 1647825"/>
                <a:gd name="connsiteY5" fmla="*/ 142875 h 590652"/>
                <a:gd name="connsiteX6" fmla="*/ 257175 w 1647825"/>
                <a:gd name="connsiteY6" fmla="*/ 161925 h 590652"/>
                <a:gd name="connsiteX7" fmla="*/ 285750 w 1647825"/>
                <a:gd name="connsiteY7" fmla="*/ 190500 h 590652"/>
                <a:gd name="connsiteX8" fmla="*/ 342900 w 1647825"/>
                <a:gd name="connsiteY8" fmla="*/ 209550 h 590652"/>
                <a:gd name="connsiteX9" fmla="*/ 371475 w 1647825"/>
                <a:gd name="connsiteY9" fmla="*/ 238125 h 590652"/>
                <a:gd name="connsiteX10" fmla="*/ 428625 w 1647825"/>
                <a:gd name="connsiteY10" fmla="*/ 276225 h 590652"/>
                <a:gd name="connsiteX11" fmla="*/ 476250 w 1647825"/>
                <a:gd name="connsiteY11" fmla="*/ 323850 h 590652"/>
                <a:gd name="connsiteX12" fmla="*/ 504825 w 1647825"/>
                <a:gd name="connsiteY12" fmla="*/ 352425 h 590652"/>
                <a:gd name="connsiteX13" fmla="*/ 542925 w 1647825"/>
                <a:gd name="connsiteY13" fmla="*/ 361950 h 590652"/>
                <a:gd name="connsiteX14" fmla="*/ 723900 w 1647825"/>
                <a:gd name="connsiteY14" fmla="*/ 371475 h 590652"/>
                <a:gd name="connsiteX15" fmla="*/ 819150 w 1647825"/>
                <a:gd name="connsiteY15" fmla="*/ 381000 h 590652"/>
                <a:gd name="connsiteX16" fmla="*/ 962025 w 1647825"/>
                <a:gd name="connsiteY16" fmla="*/ 390525 h 590652"/>
                <a:gd name="connsiteX17" fmla="*/ 990600 w 1647825"/>
                <a:gd name="connsiteY17" fmla="*/ 400050 h 590652"/>
                <a:gd name="connsiteX18" fmla="*/ 1047750 w 1647825"/>
                <a:gd name="connsiteY18" fmla="*/ 409575 h 590652"/>
                <a:gd name="connsiteX19" fmla="*/ 1095375 w 1647825"/>
                <a:gd name="connsiteY19" fmla="*/ 428625 h 590652"/>
                <a:gd name="connsiteX20" fmla="*/ 1133475 w 1647825"/>
                <a:gd name="connsiteY20" fmla="*/ 438150 h 590652"/>
                <a:gd name="connsiteX21" fmla="*/ 1190625 w 1647825"/>
                <a:gd name="connsiteY21" fmla="*/ 485775 h 590652"/>
                <a:gd name="connsiteX22" fmla="*/ 1266825 w 1647825"/>
                <a:gd name="connsiteY22" fmla="*/ 504825 h 590652"/>
                <a:gd name="connsiteX23" fmla="*/ 1295400 w 1647825"/>
                <a:gd name="connsiteY23" fmla="*/ 514350 h 590652"/>
                <a:gd name="connsiteX24" fmla="*/ 1323975 w 1647825"/>
                <a:gd name="connsiteY24" fmla="*/ 542925 h 590652"/>
                <a:gd name="connsiteX25" fmla="*/ 1352550 w 1647825"/>
                <a:gd name="connsiteY25" fmla="*/ 552450 h 590652"/>
                <a:gd name="connsiteX26" fmla="*/ 1409700 w 1647825"/>
                <a:gd name="connsiteY26" fmla="*/ 581025 h 590652"/>
                <a:gd name="connsiteX27" fmla="*/ 1647825 w 1647825"/>
                <a:gd name="connsiteY27" fmla="*/ 590550 h 590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47825" h="590652">
                  <a:moveTo>
                    <a:pt x="0" y="0"/>
                  </a:moveTo>
                  <a:cubicBezTo>
                    <a:pt x="15875" y="6350"/>
                    <a:pt x="31405" y="13643"/>
                    <a:pt x="47625" y="19050"/>
                  </a:cubicBezTo>
                  <a:cubicBezTo>
                    <a:pt x="60044" y="23190"/>
                    <a:pt x="73693" y="23418"/>
                    <a:pt x="85725" y="28575"/>
                  </a:cubicBezTo>
                  <a:cubicBezTo>
                    <a:pt x="113794" y="40605"/>
                    <a:pt x="119989" y="56583"/>
                    <a:pt x="142875" y="76200"/>
                  </a:cubicBezTo>
                  <a:cubicBezTo>
                    <a:pt x="154928" y="86531"/>
                    <a:pt x="169028" y="94321"/>
                    <a:pt x="180975" y="104775"/>
                  </a:cubicBezTo>
                  <a:cubicBezTo>
                    <a:pt x="194492" y="116602"/>
                    <a:pt x="204707" y="132099"/>
                    <a:pt x="219075" y="142875"/>
                  </a:cubicBezTo>
                  <a:cubicBezTo>
                    <a:pt x="230434" y="151394"/>
                    <a:pt x="245621" y="153672"/>
                    <a:pt x="257175" y="161925"/>
                  </a:cubicBezTo>
                  <a:cubicBezTo>
                    <a:pt x="268136" y="169755"/>
                    <a:pt x="273975" y="183958"/>
                    <a:pt x="285750" y="190500"/>
                  </a:cubicBezTo>
                  <a:cubicBezTo>
                    <a:pt x="303303" y="200252"/>
                    <a:pt x="342900" y="209550"/>
                    <a:pt x="342900" y="209550"/>
                  </a:cubicBezTo>
                  <a:cubicBezTo>
                    <a:pt x="352425" y="219075"/>
                    <a:pt x="360842" y="229855"/>
                    <a:pt x="371475" y="238125"/>
                  </a:cubicBezTo>
                  <a:cubicBezTo>
                    <a:pt x="389547" y="252181"/>
                    <a:pt x="428625" y="276225"/>
                    <a:pt x="428625" y="276225"/>
                  </a:cubicBezTo>
                  <a:cubicBezTo>
                    <a:pt x="463550" y="328612"/>
                    <a:pt x="428625" y="284163"/>
                    <a:pt x="476250" y="323850"/>
                  </a:cubicBezTo>
                  <a:cubicBezTo>
                    <a:pt x="486598" y="332474"/>
                    <a:pt x="493129" y="345742"/>
                    <a:pt x="504825" y="352425"/>
                  </a:cubicBezTo>
                  <a:cubicBezTo>
                    <a:pt x="516191" y="358920"/>
                    <a:pt x="529883" y="360816"/>
                    <a:pt x="542925" y="361950"/>
                  </a:cubicBezTo>
                  <a:cubicBezTo>
                    <a:pt x="603106" y="367183"/>
                    <a:pt x="663635" y="367319"/>
                    <a:pt x="723900" y="371475"/>
                  </a:cubicBezTo>
                  <a:cubicBezTo>
                    <a:pt x="755733" y="373670"/>
                    <a:pt x="787343" y="378455"/>
                    <a:pt x="819150" y="381000"/>
                  </a:cubicBezTo>
                  <a:cubicBezTo>
                    <a:pt x="866729" y="384806"/>
                    <a:pt x="914400" y="387350"/>
                    <a:pt x="962025" y="390525"/>
                  </a:cubicBezTo>
                  <a:cubicBezTo>
                    <a:pt x="971550" y="393700"/>
                    <a:pt x="980799" y="397872"/>
                    <a:pt x="990600" y="400050"/>
                  </a:cubicBezTo>
                  <a:cubicBezTo>
                    <a:pt x="1009453" y="404240"/>
                    <a:pt x="1029118" y="404493"/>
                    <a:pt x="1047750" y="409575"/>
                  </a:cubicBezTo>
                  <a:cubicBezTo>
                    <a:pt x="1064245" y="414074"/>
                    <a:pt x="1079155" y="423218"/>
                    <a:pt x="1095375" y="428625"/>
                  </a:cubicBezTo>
                  <a:cubicBezTo>
                    <a:pt x="1107794" y="432765"/>
                    <a:pt x="1120775" y="434975"/>
                    <a:pt x="1133475" y="438150"/>
                  </a:cubicBezTo>
                  <a:cubicBezTo>
                    <a:pt x="1154541" y="459216"/>
                    <a:pt x="1164103" y="472514"/>
                    <a:pt x="1190625" y="485775"/>
                  </a:cubicBezTo>
                  <a:cubicBezTo>
                    <a:pt x="1212398" y="496661"/>
                    <a:pt x="1245088" y="499391"/>
                    <a:pt x="1266825" y="504825"/>
                  </a:cubicBezTo>
                  <a:cubicBezTo>
                    <a:pt x="1276565" y="507260"/>
                    <a:pt x="1285875" y="511175"/>
                    <a:pt x="1295400" y="514350"/>
                  </a:cubicBezTo>
                  <a:cubicBezTo>
                    <a:pt x="1304925" y="523875"/>
                    <a:pt x="1312767" y="535453"/>
                    <a:pt x="1323975" y="542925"/>
                  </a:cubicBezTo>
                  <a:cubicBezTo>
                    <a:pt x="1332329" y="548494"/>
                    <a:pt x="1343570" y="547960"/>
                    <a:pt x="1352550" y="552450"/>
                  </a:cubicBezTo>
                  <a:cubicBezTo>
                    <a:pt x="1379093" y="565721"/>
                    <a:pt x="1379374" y="577833"/>
                    <a:pt x="1409700" y="581025"/>
                  </a:cubicBezTo>
                  <a:cubicBezTo>
                    <a:pt x="1517121" y="592332"/>
                    <a:pt x="1552463" y="590550"/>
                    <a:pt x="1647825" y="59055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1285875" y="2143125"/>
              <a:ext cx="2476500" cy="1847850"/>
            </a:xfrm>
            <a:custGeom>
              <a:avLst/>
              <a:gdLst>
                <a:gd name="connsiteX0" fmla="*/ 0 w 2476500"/>
                <a:gd name="connsiteY0" fmla="*/ 1847850 h 1847850"/>
                <a:gd name="connsiteX1" fmla="*/ 9525 w 2476500"/>
                <a:gd name="connsiteY1" fmla="*/ 1771650 h 1847850"/>
                <a:gd name="connsiteX2" fmla="*/ 28575 w 2476500"/>
                <a:gd name="connsiteY2" fmla="*/ 1685925 h 1847850"/>
                <a:gd name="connsiteX3" fmla="*/ 57150 w 2476500"/>
                <a:gd name="connsiteY3" fmla="*/ 1619250 h 1847850"/>
                <a:gd name="connsiteX4" fmla="*/ 66675 w 2476500"/>
                <a:gd name="connsiteY4" fmla="*/ 1581150 h 1847850"/>
                <a:gd name="connsiteX5" fmla="*/ 85725 w 2476500"/>
                <a:gd name="connsiteY5" fmla="*/ 1514475 h 1847850"/>
                <a:gd name="connsiteX6" fmla="*/ 123825 w 2476500"/>
                <a:gd name="connsiteY6" fmla="*/ 1438275 h 1847850"/>
                <a:gd name="connsiteX7" fmla="*/ 152400 w 2476500"/>
                <a:gd name="connsiteY7" fmla="*/ 1362075 h 1847850"/>
                <a:gd name="connsiteX8" fmla="*/ 171450 w 2476500"/>
                <a:gd name="connsiteY8" fmla="*/ 1333500 h 1847850"/>
                <a:gd name="connsiteX9" fmla="*/ 200025 w 2476500"/>
                <a:gd name="connsiteY9" fmla="*/ 1285875 h 1847850"/>
                <a:gd name="connsiteX10" fmla="*/ 228600 w 2476500"/>
                <a:gd name="connsiteY10" fmla="*/ 1257300 h 1847850"/>
                <a:gd name="connsiteX11" fmla="*/ 257175 w 2476500"/>
                <a:gd name="connsiteY11" fmla="*/ 1190625 h 1847850"/>
                <a:gd name="connsiteX12" fmla="*/ 285750 w 2476500"/>
                <a:gd name="connsiteY12" fmla="*/ 1152525 h 1847850"/>
                <a:gd name="connsiteX13" fmla="*/ 304800 w 2476500"/>
                <a:gd name="connsiteY13" fmla="*/ 1123950 h 1847850"/>
                <a:gd name="connsiteX14" fmla="*/ 342900 w 2476500"/>
                <a:gd name="connsiteY14" fmla="*/ 1085850 h 1847850"/>
                <a:gd name="connsiteX15" fmla="*/ 361950 w 2476500"/>
                <a:gd name="connsiteY15" fmla="*/ 1057275 h 1847850"/>
                <a:gd name="connsiteX16" fmla="*/ 466725 w 2476500"/>
                <a:gd name="connsiteY16" fmla="*/ 962025 h 1847850"/>
                <a:gd name="connsiteX17" fmla="*/ 504825 w 2476500"/>
                <a:gd name="connsiteY17" fmla="*/ 895350 h 1847850"/>
                <a:gd name="connsiteX18" fmla="*/ 542925 w 2476500"/>
                <a:gd name="connsiteY18" fmla="*/ 857250 h 1847850"/>
                <a:gd name="connsiteX19" fmla="*/ 561975 w 2476500"/>
                <a:gd name="connsiteY19" fmla="*/ 819150 h 1847850"/>
                <a:gd name="connsiteX20" fmla="*/ 628650 w 2476500"/>
                <a:gd name="connsiteY20" fmla="*/ 752475 h 1847850"/>
                <a:gd name="connsiteX21" fmla="*/ 676275 w 2476500"/>
                <a:gd name="connsiteY21" fmla="*/ 685800 h 1847850"/>
                <a:gd name="connsiteX22" fmla="*/ 714375 w 2476500"/>
                <a:gd name="connsiteY22" fmla="*/ 647700 h 1847850"/>
                <a:gd name="connsiteX23" fmla="*/ 752475 w 2476500"/>
                <a:gd name="connsiteY23" fmla="*/ 600075 h 1847850"/>
                <a:gd name="connsiteX24" fmla="*/ 771525 w 2476500"/>
                <a:gd name="connsiteY24" fmla="*/ 571500 h 1847850"/>
                <a:gd name="connsiteX25" fmla="*/ 800100 w 2476500"/>
                <a:gd name="connsiteY25" fmla="*/ 552450 h 1847850"/>
                <a:gd name="connsiteX26" fmla="*/ 857250 w 2476500"/>
                <a:gd name="connsiteY26" fmla="*/ 466725 h 1847850"/>
                <a:gd name="connsiteX27" fmla="*/ 923925 w 2476500"/>
                <a:gd name="connsiteY27" fmla="*/ 400050 h 1847850"/>
                <a:gd name="connsiteX28" fmla="*/ 952500 w 2476500"/>
                <a:gd name="connsiteY28" fmla="*/ 361950 h 1847850"/>
                <a:gd name="connsiteX29" fmla="*/ 1000125 w 2476500"/>
                <a:gd name="connsiteY29" fmla="*/ 333375 h 1847850"/>
                <a:gd name="connsiteX30" fmla="*/ 1028700 w 2476500"/>
                <a:gd name="connsiteY30" fmla="*/ 314325 h 1847850"/>
                <a:gd name="connsiteX31" fmla="*/ 1057275 w 2476500"/>
                <a:gd name="connsiteY31" fmla="*/ 285750 h 1847850"/>
                <a:gd name="connsiteX32" fmla="*/ 1143000 w 2476500"/>
                <a:gd name="connsiteY32" fmla="*/ 228600 h 1847850"/>
                <a:gd name="connsiteX33" fmla="*/ 1181100 w 2476500"/>
                <a:gd name="connsiteY33" fmla="*/ 200025 h 1847850"/>
                <a:gd name="connsiteX34" fmla="*/ 1228725 w 2476500"/>
                <a:gd name="connsiteY34" fmla="*/ 171450 h 1847850"/>
                <a:gd name="connsiteX35" fmla="*/ 1266825 w 2476500"/>
                <a:gd name="connsiteY35" fmla="*/ 142875 h 1847850"/>
                <a:gd name="connsiteX36" fmla="*/ 1295400 w 2476500"/>
                <a:gd name="connsiteY36" fmla="*/ 123825 h 1847850"/>
                <a:gd name="connsiteX37" fmla="*/ 1333500 w 2476500"/>
                <a:gd name="connsiteY37" fmla="*/ 95250 h 1847850"/>
                <a:gd name="connsiteX38" fmla="*/ 1371600 w 2476500"/>
                <a:gd name="connsiteY38" fmla="*/ 76200 h 1847850"/>
                <a:gd name="connsiteX39" fmla="*/ 1400175 w 2476500"/>
                <a:gd name="connsiteY39" fmla="*/ 57150 h 1847850"/>
                <a:gd name="connsiteX40" fmla="*/ 1524000 w 2476500"/>
                <a:gd name="connsiteY40" fmla="*/ 38100 h 1847850"/>
                <a:gd name="connsiteX41" fmla="*/ 1571625 w 2476500"/>
                <a:gd name="connsiteY41" fmla="*/ 28575 h 1847850"/>
                <a:gd name="connsiteX42" fmla="*/ 1895475 w 2476500"/>
                <a:gd name="connsiteY42" fmla="*/ 19050 h 1847850"/>
                <a:gd name="connsiteX43" fmla="*/ 1971675 w 2476500"/>
                <a:gd name="connsiteY43" fmla="*/ 9525 h 1847850"/>
                <a:gd name="connsiteX44" fmla="*/ 2019300 w 2476500"/>
                <a:gd name="connsiteY44" fmla="*/ 0 h 1847850"/>
                <a:gd name="connsiteX45" fmla="*/ 2143125 w 2476500"/>
                <a:gd name="connsiteY45" fmla="*/ 9525 h 1847850"/>
                <a:gd name="connsiteX46" fmla="*/ 2200275 w 2476500"/>
                <a:gd name="connsiteY46" fmla="*/ 95250 h 1847850"/>
                <a:gd name="connsiteX47" fmla="*/ 2209800 w 2476500"/>
                <a:gd name="connsiteY47" fmla="*/ 133350 h 1847850"/>
                <a:gd name="connsiteX48" fmla="*/ 2228850 w 2476500"/>
                <a:gd name="connsiteY48" fmla="*/ 161925 h 1847850"/>
                <a:gd name="connsiteX49" fmla="*/ 2247900 w 2476500"/>
                <a:gd name="connsiteY49" fmla="*/ 219075 h 1847850"/>
                <a:gd name="connsiteX50" fmla="*/ 2257425 w 2476500"/>
                <a:gd name="connsiteY50" fmla="*/ 247650 h 1847850"/>
                <a:gd name="connsiteX51" fmla="*/ 2266950 w 2476500"/>
                <a:gd name="connsiteY51" fmla="*/ 276225 h 1847850"/>
                <a:gd name="connsiteX52" fmla="*/ 2286000 w 2476500"/>
                <a:gd name="connsiteY52" fmla="*/ 314325 h 1847850"/>
                <a:gd name="connsiteX53" fmla="*/ 2314575 w 2476500"/>
                <a:gd name="connsiteY53" fmla="*/ 333375 h 1847850"/>
                <a:gd name="connsiteX54" fmla="*/ 2371725 w 2476500"/>
                <a:gd name="connsiteY54" fmla="*/ 409575 h 1847850"/>
                <a:gd name="connsiteX55" fmla="*/ 2381250 w 2476500"/>
                <a:gd name="connsiteY55" fmla="*/ 457200 h 1847850"/>
                <a:gd name="connsiteX56" fmla="*/ 2419350 w 2476500"/>
                <a:gd name="connsiteY56" fmla="*/ 514350 h 1847850"/>
                <a:gd name="connsiteX57" fmla="*/ 2428875 w 2476500"/>
                <a:gd name="connsiteY57" fmla="*/ 552450 h 1847850"/>
                <a:gd name="connsiteX58" fmla="*/ 2447925 w 2476500"/>
                <a:gd name="connsiteY58" fmla="*/ 590550 h 1847850"/>
                <a:gd name="connsiteX59" fmla="*/ 2476500 w 2476500"/>
                <a:gd name="connsiteY59" fmla="*/ 781050 h 1847850"/>
                <a:gd name="connsiteX60" fmla="*/ 2466975 w 2476500"/>
                <a:gd name="connsiteY60" fmla="*/ 990600 h 1847850"/>
                <a:gd name="connsiteX61" fmla="*/ 2447925 w 2476500"/>
                <a:gd name="connsiteY61" fmla="*/ 1057275 h 1847850"/>
                <a:gd name="connsiteX62" fmla="*/ 2438400 w 2476500"/>
                <a:gd name="connsiteY62" fmla="*/ 1104900 h 1847850"/>
                <a:gd name="connsiteX63" fmla="*/ 2419350 w 2476500"/>
                <a:gd name="connsiteY63" fmla="*/ 1200150 h 1847850"/>
                <a:gd name="connsiteX64" fmla="*/ 2409825 w 2476500"/>
                <a:gd name="connsiteY64" fmla="*/ 1238250 h 1847850"/>
                <a:gd name="connsiteX65" fmla="*/ 2390775 w 2476500"/>
                <a:gd name="connsiteY65" fmla="*/ 1266825 h 1847850"/>
                <a:gd name="connsiteX66" fmla="*/ 2371725 w 2476500"/>
                <a:gd name="connsiteY66" fmla="*/ 1333500 h 1847850"/>
                <a:gd name="connsiteX67" fmla="*/ 2352675 w 2476500"/>
                <a:gd name="connsiteY67" fmla="*/ 1362075 h 1847850"/>
                <a:gd name="connsiteX68" fmla="*/ 2324100 w 2476500"/>
                <a:gd name="connsiteY68" fmla="*/ 1381125 h 1847850"/>
                <a:gd name="connsiteX69" fmla="*/ 2314575 w 2476500"/>
                <a:gd name="connsiteY69" fmla="*/ 1409700 h 1847850"/>
                <a:gd name="connsiteX70" fmla="*/ 2247900 w 2476500"/>
                <a:gd name="connsiteY70" fmla="*/ 1504950 h 1847850"/>
                <a:gd name="connsiteX71" fmla="*/ 2228850 w 2476500"/>
                <a:gd name="connsiteY71" fmla="*/ 1533525 h 1847850"/>
                <a:gd name="connsiteX72" fmla="*/ 2200275 w 2476500"/>
                <a:gd name="connsiteY72" fmla="*/ 1552575 h 1847850"/>
                <a:gd name="connsiteX73" fmla="*/ 2181225 w 2476500"/>
                <a:gd name="connsiteY73" fmla="*/ 1609725 h 1847850"/>
                <a:gd name="connsiteX74" fmla="*/ 2171700 w 2476500"/>
                <a:gd name="connsiteY74" fmla="*/ 1638300 h 1847850"/>
                <a:gd name="connsiteX75" fmla="*/ 2152650 w 2476500"/>
                <a:gd name="connsiteY75" fmla="*/ 1666875 h 1847850"/>
                <a:gd name="connsiteX76" fmla="*/ 2133600 w 2476500"/>
                <a:gd name="connsiteY76" fmla="*/ 1704975 h 1847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2476500" h="1847850">
                  <a:moveTo>
                    <a:pt x="0" y="1847850"/>
                  </a:moveTo>
                  <a:cubicBezTo>
                    <a:pt x="3175" y="1822450"/>
                    <a:pt x="5633" y="1796950"/>
                    <a:pt x="9525" y="1771650"/>
                  </a:cubicBezTo>
                  <a:cubicBezTo>
                    <a:pt x="12799" y="1750372"/>
                    <a:pt x="22254" y="1708047"/>
                    <a:pt x="28575" y="1685925"/>
                  </a:cubicBezTo>
                  <a:cubicBezTo>
                    <a:pt x="47497" y="1619697"/>
                    <a:pt x="26670" y="1700530"/>
                    <a:pt x="57150" y="1619250"/>
                  </a:cubicBezTo>
                  <a:cubicBezTo>
                    <a:pt x="61747" y="1606993"/>
                    <a:pt x="63231" y="1593780"/>
                    <a:pt x="66675" y="1581150"/>
                  </a:cubicBezTo>
                  <a:cubicBezTo>
                    <a:pt x="72757" y="1558850"/>
                    <a:pt x="77141" y="1535936"/>
                    <a:pt x="85725" y="1514475"/>
                  </a:cubicBezTo>
                  <a:cubicBezTo>
                    <a:pt x="96272" y="1488108"/>
                    <a:pt x="114845" y="1465216"/>
                    <a:pt x="123825" y="1438275"/>
                  </a:cubicBezTo>
                  <a:cubicBezTo>
                    <a:pt x="132069" y="1413544"/>
                    <a:pt x="141011" y="1384854"/>
                    <a:pt x="152400" y="1362075"/>
                  </a:cubicBezTo>
                  <a:cubicBezTo>
                    <a:pt x="157520" y="1351836"/>
                    <a:pt x="165383" y="1343208"/>
                    <a:pt x="171450" y="1333500"/>
                  </a:cubicBezTo>
                  <a:cubicBezTo>
                    <a:pt x="181262" y="1317801"/>
                    <a:pt x="188917" y="1300686"/>
                    <a:pt x="200025" y="1285875"/>
                  </a:cubicBezTo>
                  <a:cubicBezTo>
                    <a:pt x="208107" y="1275099"/>
                    <a:pt x="220770" y="1268261"/>
                    <a:pt x="228600" y="1257300"/>
                  </a:cubicBezTo>
                  <a:cubicBezTo>
                    <a:pt x="282573" y="1181738"/>
                    <a:pt x="221641" y="1252810"/>
                    <a:pt x="257175" y="1190625"/>
                  </a:cubicBezTo>
                  <a:cubicBezTo>
                    <a:pt x="265051" y="1176842"/>
                    <a:pt x="276523" y="1165443"/>
                    <a:pt x="285750" y="1152525"/>
                  </a:cubicBezTo>
                  <a:cubicBezTo>
                    <a:pt x="292404" y="1143210"/>
                    <a:pt x="297350" y="1132642"/>
                    <a:pt x="304800" y="1123950"/>
                  </a:cubicBezTo>
                  <a:cubicBezTo>
                    <a:pt x="316489" y="1110313"/>
                    <a:pt x="331211" y="1099487"/>
                    <a:pt x="342900" y="1085850"/>
                  </a:cubicBezTo>
                  <a:cubicBezTo>
                    <a:pt x="350350" y="1077158"/>
                    <a:pt x="354292" y="1065784"/>
                    <a:pt x="361950" y="1057275"/>
                  </a:cubicBezTo>
                  <a:cubicBezTo>
                    <a:pt x="415881" y="997352"/>
                    <a:pt x="415587" y="1000379"/>
                    <a:pt x="466725" y="962025"/>
                  </a:cubicBezTo>
                  <a:cubicBezTo>
                    <a:pt x="477535" y="940404"/>
                    <a:pt x="488669" y="914198"/>
                    <a:pt x="504825" y="895350"/>
                  </a:cubicBezTo>
                  <a:cubicBezTo>
                    <a:pt x="516514" y="881713"/>
                    <a:pt x="532149" y="871618"/>
                    <a:pt x="542925" y="857250"/>
                  </a:cubicBezTo>
                  <a:cubicBezTo>
                    <a:pt x="551444" y="845891"/>
                    <a:pt x="552984" y="830139"/>
                    <a:pt x="561975" y="819150"/>
                  </a:cubicBezTo>
                  <a:cubicBezTo>
                    <a:pt x="581878" y="794824"/>
                    <a:pt x="611215" y="778627"/>
                    <a:pt x="628650" y="752475"/>
                  </a:cubicBezTo>
                  <a:cubicBezTo>
                    <a:pt x="642875" y="731138"/>
                    <a:pt x="659735" y="704703"/>
                    <a:pt x="676275" y="685800"/>
                  </a:cubicBezTo>
                  <a:cubicBezTo>
                    <a:pt x="688102" y="672283"/>
                    <a:pt x="702443" y="661124"/>
                    <a:pt x="714375" y="647700"/>
                  </a:cubicBezTo>
                  <a:cubicBezTo>
                    <a:pt x="727881" y="632505"/>
                    <a:pt x="740277" y="616339"/>
                    <a:pt x="752475" y="600075"/>
                  </a:cubicBezTo>
                  <a:cubicBezTo>
                    <a:pt x="759344" y="590917"/>
                    <a:pt x="763430" y="579595"/>
                    <a:pt x="771525" y="571500"/>
                  </a:cubicBezTo>
                  <a:cubicBezTo>
                    <a:pt x="779620" y="563405"/>
                    <a:pt x="790575" y="558800"/>
                    <a:pt x="800100" y="552450"/>
                  </a:cubicBezTo>
                  <a:cubicBezTo>
                    <a:pt x="822501" y="507648"/>
                    <a:pt x="818500" y="508998"/>
                    <a:pt x="857250" y="466725"/>
                  </a:cubicBezTo>
                  <a:cubicBezTo>
                    <a:pt x="878489" y="443556"/>
                    <a:pt x="905066" y="425195"/>
                    <a:pt x="923925" y="400050"/>
                  </a:cubicBezTo>
                  <a:cubicBezTo>
                    <a:pt x="933450" y="387350"/>
                    <a:pt x="940553" y="372404"/>
                    <a:pt x="952500" y="361950"/>
                  </a:cubicBezTo>
                  <a:cubicBezTo>
                    <a:pt x="966433" y="349759"/>
                    <a:pt x="984426" y="343187"/>
                    <a:pt x="1000125" y="333375"/>
                  </a:cubicBezTo>
                  <a:cubicBezTo>
                    <a:pt x="1009833" y="327308"/>
                    <a:pt x="1019906" y="321654"/>
                    <a:pt x="1028700" y="314325"/>
                  </a:cubicBezTo>
                  <a:cubicBezTo>
                    <a:pt x="1039048" y="305701"/>
                    <a:pt x="1047048" y="294516"/>
                    <a:pt x="1057275" y="285750"/>
                  </a:cubicBezTo>
                  <a:cubicBezTo>
                    <a:pt x="1098802" y="250155"/>
                    <a:pt x="1095038" y="260575"/>
                    <a:pt x="1143000" y="228600"/>
                  </a:cubicBezTo>
                  <a:cubicBezTo>
                    <a:pt x="1156209" y="219794"/>
                    <a:pt x="1167891" y="208831"/>
                    <a:pt x="1181100" y="200025"/>
                  </a:cubicBezTo>
                  <a:cubicBezTo>
                    <a:pt x="1196504" y="189756"/>
                    <a:pt x="1213321" y="181719"/>
                    <a:pt x="1228725" y="171450"/>
                  </a:cubicBezTo>
                  <a:cubicBezTo>
                    <a:pt x="1241934" y="162644"/>
                    <a:pt x="1253907" y="152102"/>
                    <a:pt x="1266825" y="142875"/>
                  </a:cubicBezTo>
                  <a:cubicBezTo>
                    <a:pt x="1276140" y="136221"/>
                    <a:pt x="1286085" y="130479"/>
                    <a:pt x="1295400" y="123825"/>
                  </a:cubicBezTo>
                  <a:cubicBezTo>
                    <a:pt x="1308318" y="114598"/>
                    <a:pt x="1320038" y="103664"/>
                    <a:pt x="1333500" y="95250"/>
                  </a:cubicBezTo>
                  <a:cubicBezTo>
                    <a:pt x="1345541" y="87725"/>
                    <a:pt x="1359272" y="83245"/>
                    <a:pt x="1371600" y="76200"/>
                  </a:cubicBezTo>
                  <a:cubicBezTo>
                    <a:pt x="1381539" y="70520"/>
                    <a:pt x="1389653" y="61659"/>
                    <a:pt x="1400175" y="57150"/>
                  </a:cubicBezTo>
                  <a:cubicBezTo>
                    <a:pt x="1429917" y="44403"/>
                    <a:pt x="1504879" y="40832"/>
                    <a:pt x="1524000" y="38100"/>
                  </a:cubicBezTo>
                  <a:cubicBezTo>
                    <a:pt x="1540027" y="35810"/>
                    <a:pt x="1555457" y="29404"/>
                    <a:pt x="1571625" y="28575"/>
                  </a:cubicBezTo>
                  <a:cubicBezTo>
                    <a:pt x="1679480" y="23044"/>
                    <a:pt x="1787525" y="22225"/>
                    <a:pt x="1895475" y="19050"/>
                  </a:cubicBezTo>
                  <a:cubicBezTo>
                    <a:pt x="1920875" y="15875"/>
                    <a:pt x="1946375" y="13417"/>
                    <a:pt x="1971675" y="9525"/>
                  </a:cubicBezTo>
                  <a:cubicBezTo>
                    <a:pt x="1987676" y="7063"/>
                    <a:pt x="2003111" y="0"/>
                    <a:pt x="2019300" y="0"/>
                  </a:cubicBezTo>
                  <a:cubicBezTo>
                    <a:pt x="2060697" y="0"/>
                    <a:pt x="2101850" y="6350"/>
                    <a:pt x="2143125" y="9525"/>
                  </a:cubicBezTo>
                  <a:cubicBezTo>
                    <a:pt x="2200698" y="153458"/>
                    <a:pt x="2116625" y="-38590"/>
                    <a:pt x="2200275" y="95250"/>
                  </a:cubicBezTo>
                  <a:cubicBezTo>
                    <a:pt x="2207213" y="106351"/>
                    <a:pt x="2204643" y="121318"/>
                    <a:pt x="2209800" y="133350"/>
                  </a:cubicBezTo>
                  <a:cubicBezTo>
                    <a:pt x="2214309" y="143872"/>
                    <a:pt x="2224201" y="151464"/>
                    <a:pt x="2228850" y="161925"/>
                  </a:cubicBezTo>
                  <a:cubicBezTo>
                    <a:pt x="2237005" y="180275"/>
                    <a:pt x="2241550" y="200025"/>
                    <a:pt x="2247900" y="219075"/>
                  </a:cubicBezTo>
                  <a:lnTo>
                    <a:pt x="2257425" y="247650"/>
                  </a:lnTo>
                  <a:cubicBezTo>
                    <a:pt x="2260600" y="257175"/>
                    <a:pt x="2262460" y="267245"/>
                    <a:pt x="2266950" y="276225"/>
                  </a:cubicBezTo>
                  <a:cubicBezTo>
                    <a:pt x="2273300" y="288925"/>
                    <a:pt x="2276910" y="303417"/>
                    <a:pt x="2286000" y="314325"/>
                  </a:cubicBezTo>
                  <a:cubicBezTo>
                    <a:pt x="2293329" y="323119"/>
                    <a:pt x="2306480" y="325280"/>
                    <a:pt x="2314575" y="333375"/>
                  </a:cubicBezTo>
                  <a:cubicBezTo>
                    <a:pt x="2337201" y="356001"/>
                    <a:pt x="2354138" y="383195"/>
                    <a:pt x="2371725" y="409575"/>
                  </a:cubicBezTo>
                  <a:cubicBezTo>
                    <a:pt x="2374900" y="425450"/>
                    <a:pt x="2374551" y="442462"/>
                    <a:pt x="2381250" y="457200"/>
                  </a:cubicBezTo>
                  <a:cubicBezTo>
                    <a:pt x="2390724" y="478043"/>
                    <a:pt x="2419350" y="514350"/>
                    <a:pt x="2419350" y="514350"/>
                  </a:cubicBezTo>
                  <a:cubicBezTo>
                    <a:pt x="2422525" y="527050"/>
                    <a:pt x="2424278" y="540193"/>
                    <a:pt x="2428875" y="552450"/>
                  </a:cubicBezTo>
                  <a:cubicBezTo>
                    <a:pt x="2433861" y="565745"/>
                    <a:pt x="2444481" y="576775"/>
                    <a:pt x="2447925" y="590550"/>
                  </a:cubicBezTo>
                  <a:cubicBezTo>
                    <a:pt x="2459554" y="637066"/>
                    <a:pt x="2469891" y="728177"/>
                    <a:pt x="2476500" y="781050"/>
                  </a:cubicBezTo>
                  <a:cubicBezTo>
                    <a:pt x="2473325" y="850900"/>
                    <a:pt x="2472338" y="920884"/>
                    <a:pt x="2466975" y="990600"/>
                  </a:cubicBezTo>
                  <a:cubicBezTo>
                    <a:pt x="2464995" y="1016335"/>
                    <a:pt x="2453935" y="1033235"/>
                    <a:pt x="2447925" y="1057275"/>
                  </a:cubicBezTo>
                  <a:cubicBezTo>
                    <a:pt x="2443998" y="1072981"/>
                    <a:pt x="2441062" y="1088931"/>
                    <a:pt x="2438400" y="1104900"/>
                  </a:cubicBezTo>
                  <a:cubicBezTo>
                    <a:pt x="2415642" y="1241445"/>
                    <a:pt x="2441257" y="1123474"/>
                    <a:pt x="2419350" y="1200150"/>
                  </a:cubicBezTo>
                  <a:cubicBezTo>
                    <a:pt x="2415754" y="1212737"/>
                    <a:pt x="2414982" y="1226218"/>
                    <a:pt x="2409825" y="1238250"/>
                  </a:cubicBezTo>
                  <a:cubicBezTo>
                    <a:pt x="2405316" y="1248772"/>
                    <a:pt x="2395895" y="1256586"/>
                    <a:pt x="2390775" y="1266825"/>
                  </a:cubicBezTo>
                  <a:cubicBezTo>
                    <a:pt x="2372239" y="1303896"/>
                    <a:pt x="2390036" y="1290774"/>
                    <a:pt x="2371725" y="1333500"/>
                  </a:cubicBezTo>
                  <a:cubicBezTo>
                    <a:pt x="2367216" y="1344022"/>
                    <a:pt x="2360770" y="1353980"/>
                    <a:pt x="2352675" y="1362075"/>
                  </a:cubicBezTo>
                  <a:cubicBezTo>
                    <a:pt x="2344580" y="1370170"/>
                    <a:pt x="2333625" y="1374775"/>
                    <a:pt x="2324100" y="1381125"/>
                  </a:cubicBezTo>
                  <a:cubicBezTo>
                    <a:pt x="2320925" y="1390650"/>
                    <a:pt x="2319451" y="1400923"/>
                    <a:pt x="2314575" y="1409700"/>
                  </a:cubicBezTo>
                  <a:cubicBezTo>
                    <a:pt x="2292678" y="1449115"/>
                    <a:pt x="2272872" y="1469990"/>
                    <a:pt x="2247900" y="1504950"/>
                  </a:cubicBezTo>
                  <a:cubicBezTo>
                    <a:pt x="2241246" y="1514265"/>
                    <a:pt x="2236945" y="1525430"/>
                    <a:pt x="2228850" y="1533525"/>
                  </a:cubicBezTo>
                  <a:cubicBezTo>
                    <a:pt x="2220755" y="1541620"/>
                    <a:pt x="2209800" y="1546225"/>
                    <a:pt x="2200275" y="1552575"/>
                  </a:cubicBezTo>
                  <a:lnTo>
                    <a:pt x="2181225" y="1609725"/>
                  </a:lnTo>
                  <a:cubicBezTo>
                    <a:pt x="2178050" y="1619250"/>
                    <a:pt x="2177269" y="1629946"/>
                    <a:pt x="2171700" y="1638300"/>
                  </a:cubicBezTo>
                  <a:cubicBezTo>
                    <a:pt x="2165350" y="1647825"/>
                    <a:pt x="2157770" y="1656636"/>
                    <a:pt x="2152650" y="1666875"/>
                  </a:cubicBezTo>
                  <a:cubicBezTo>
                    <a:pt x="2130760" y="1710655"/>
                    <a:pt x="2155119" y="1683456"/>
                    <a:pt x="2133600" y="17049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2163223" y="2667000"/>
            <a:ext cx="1418177" cy="307777"/>
          </a:xfrm>
          <a:prstGeom prst="rect">
            <a:avLst/>
          </a:prstGeom>
          <a:noFill/>
        </p:spPr>
        <p:txBody>
          <a:bodyPr vert="horz" wrap="square" rtlCol="0">
            <a:spAutoFit/>
          </a:bodyPr>
          <a:lstStyle/>
          <a:p>
            <a:r>
              <a:rPr lang="en-US" sz="1400" dirty="0" smtClean="0"/>
              <a:t>TNX: Not eligible</a:t>
            </a:r>
            <a:endParaRPr lang="en-US" sz="1400" dirty="0"/>
          </a:p>
        </p:txBody>
      </p:sp>
      <p:sp>
        <p:nvSpPr>
          <p:cNvPr id="18" name="TextBox 17"/>
          <p:cNvSpPr txBox="1"/>
          <p:nvPr/>
        </p:nvSpPr>
        <p:spPr>
          <a:xfrm>
            <a:off x="1828800" y="3867889"/>
            <a:ext cx="1418177" cy="307777"/>
          </a:xfrm>
          <a:prstGeom prst="rect">
            <a:avLst/>
          </a:prstGeom>
          <a:noFill/>
        </p:spPr>
        <p:txBody>
          <a:bodyPr vert="horz" wrap="square" rtlCol="0">
            <a:spAutoFit/>
          </a:bodyPr>
          <a:lstStyle/>
          <a:p>
            <a:r>
              <a:rPr lang="en-US" sz="1400" dirty="0" smtClean="0"/>
              <a:t>TEP: Participants</a:t>
            </a:r>
            <a:endParaRPr lang="en-US" sz="1400" dirty="0"/>
          </a:p>
        </p:txBody>
      </p:sp>
      <p:sp>
        <p:nvSpPr>
          <p:cNvPr id="19" name="TextBox 18"/>
          <p:cNvSpPr txBox="1"/>
          <p:nvPr/>
        </p:nvSpPr>
        <p:spPr>
          <a:xfrm>
            <a:off x="1030678" y="4699770"/>
            <a:ext cx="1418177" cy="738664"/>
          </a:xfrm>
          <a:prstGeom prst="rect">
            <a:avLst/>
          </a:prstGeom>
          <a:noFill/>
        </p:spPr>
        <p:txBody>
          <a:bodyPr vert="horz" wrap="square" rtlCol="0">
            <a:spAutoFit/>
          </a:bodyPr>
          <a:lstStyle/>
          <a:p>
            <a:r>
              <a:rPr lang="en-US" sz="1400" dirty="0" smtClean="0"/>
              <a:t>TEX:</a:t>
            </a:r>
          </a:p>
          <a:p>
            <a:r>
              <a:rPr lang="en-US" sz="1400" dirty="0" smtClean="0"/>
              <a:t>Eligible, but did not participate</a:t>
            </a:r>
            <a:endParaRPr lang="en-US" sz="1400" dirty="0"/>
          </a:p>
        </p:txBody>
      </p:sp>
      <p:sp>
        <p:nvSpPr>
          <p:cNvPr id="20" name="TextBox 19"/>
          <p:cNvSpPr txBox="1"/>
          <p:nvPr/>
        </p:nvSpPr>
        <p:spPr>
          <a:xfrm>
            <a:off x="5524500" y="2686049"/>
            <a:ext cx="2324100" cy="307777"/>
          </a:xfrm>
          <a:prstGeom prst="rect">
            <a:avLst/>
          </a:prstGeom>
          <a:noFill/>
        </p:spPr>
        <p:txBody>
          <a:bodyPr vert="horz" wrap="square" rtlCol="0">
            <a:spAutoFit/>
          </a:bodyPr>
          <a:lstStyle/>
          <a:p>
            <a:r>
              <a:rPr lang="en-US" sz="1400" dirty="0" smtClean="0"/>
              <a:t>CNX: Would not be eligible</a:t>
            </a:r>
            <a:endParaRPr lang="en-US" sz="1400" dirty="0"/>
          </a:p>
        </p:txBody>
      </p:sp>
      <p:sp>
        <p:nvSpPr>
          <p:cNvPr id="21" name="TextBox 20"/>
          <p:cNvSpPr txBox="1"/>
          <p:nvPr/>
        </p:nvSpPr>
        <p:spPr>
          <a:xfrm>
            <a:off x="5524500" y="4021777"/>
            <a:ext cx="1943100" cy="307777"/>
          </a:xfrm>
          <a:prstGeom prst="rect">
            <a:avLst/>
          </a:prstGeom>
          <a:noFill/>
        </p:spPr>
        <p:txBody>
          <a:bodyPr vert="horz" wrap="square" rtlCol="0">
            <a:spAutoFit/>
          </a:bodyPr>
          <a:lstStyle/>
          <a:p>
            <a:r>
              <a:rPr lang="en-US" sz="1400" dirty="0" smtClean="0"/>
              <a:t>CEX: Would be eligible</a:t>
            </a:r>
            <a:endParaRPr lang="en-US" sz="1400" dirty="0"/>
          </a:p>
        </p:txBody>
      </p:sp>
      <p:sp>
        <p:nvSpPr>
          <p:cNvPr id="22" name="TextBox 21"/>
          <p:cNvSpPr txBox="1"/>
          <p:nvPr/>
        </p:nvSpPr>
        <p:spPr>
          <a:xfrm>
            <a:off x="533400" y="5867400"/>
            <a:ext cx="3581400" cy="338554"/>
          </a:xfrm>
          <a:prstGeom prst="rect">
            <a:avLst/>
          </a:prstGeom>
          <a:noFill/>
        </p:spPr>
        <p:txBody>
          <a:bodyPr vert="horz" wrap="square" rtlCol="0">
            <a:spAutoFit/>
          </a:bodyPr>
          <a:lstStyle/>
          <a:p>
            <a:r>
              <a:rPr lang="en-US" sz="1600" dirty="0" smtClean="0"/>
              <a:t>Treatment Village – </a:t>
            </a:r>
            <a:r>
              <a:rPr lang="en-US" sz="1600" dirty="0" smtClean="0"/>
              <a:t>micro-lender </a:t>
            </a:r>
            <a:r>
              <a:rPr lang="en-US" sz="1600" dirty="0" smtClean="0"/>
              <a:t>present</a:t>
            </a:r>
            <a:endParaRPr lang="en-US" sz="1600" dirty="0"/>
          </a:p>
        </p:txBody>
      </p:sp>
      <p:sp>
        <p:nvSpPr>
          <p:cNvPr id="23" name="TextBox 22"/>
          <p:cNvSpPr txBox="1"/>
          <p:nvPr/>
        </p:nvSpPr>
        <p:spPr>
          <a:xfrm>
            <a:off x="4646623" y="5855702"/>
            <a:ext cx="3429000" cy="338554"/>
          </a:xfrm>
          <a:prstGeom prst="rect">
            <a:avLst/>
          </a:prstGeom>
          <a:noFill/>
        </p:spPr>
        <p:txBody>
          <a:bodyPr vert="horz" wrap="square" rtlCol="0">
            <a:spAutoFit/>
          </a:bodyPr>
          <a:lstStyle/>
          <a:p>
            <a:r>
              <a:rPr lang="en-US" sz="1600" dirty="0" smtClean="0"/>
              <a:t>Control Village – no </a:t>
            </a:r>
            <a:r>
              <a:rPr lang="en-US" sz="1600" dirty="0" smtClean="0"/>
              <a:t>micro-lender</a:t>
            </a:r>
            <a:endParaRPr lang="en-US" sz="1600" dirty="0"/>
          </a:p>
        </p:txBody>
      </p:sp>
    </p:spTree>
    <p:extLst>
      <p:ext uri="{BB962C8B-B14F-4D97-AF65-F5344CB8AC3E}">
        <p14:creationId xmlns:p14="http://schemas.microsoft.com/office/powerpoint/2010/main" val="232515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Does microfinance make a difference?</a:t>
            </a:r>
          </a:p>
          <a:p>
            <a:r>
              <a:rPr lang="en-US" dirty="0" smtClean="0"/>
              <a:t>What are we measuring?</a:t>
            </a:r>
          </a:p>
          <a:p>
            <a:r>
              <a:rPr lang="en-US" dirty="0" smtClean="0"/>
              <a:t>Why is causality so difficult to establish?  Causality and Counterfactuals</a:t>
            </a:r>
          </a:p>
          <a:p>
            <a:r>
              <a:rPr lang="en-US" dirty="0" smtClean="0"/>
              <a:t>How do Randomized Control Trials resolve the issue of counterfactuals?</a:t>
            </a:r>
          </a:p>
          <a:p>
            <a:r>
              <a:rPr lang="en-US" dirty="0" smtClean="0"/>
              <a:t>Are Quasi-experiments the next best thing to RCTs?</a:t>
            </a:r>
          </a:p>
          <a:p>
            <a:r>
              <a:rPr lang="en-US" dirty="0" smtClean="0"/>
              <a:t>How can we use regression models to </a:t>
            </a:r>
            <a:r>
              <a:rPr lang="en-US" smtClean="0"/>
              <a:t>investigate causality?</a:t>
            </a:r>
            <a:endParaRPr lang="en-US" dirty="0"/>
          </a:p>
        </p:txBody>
      </p:sp>
    </p:spTree>
    <p:extLst>
      <p:ext uri="{BB962C8B-B14F-4D97-AF65-F5344CB8AC3E}">
        <p14:creationId xmlns:p14="http://schemas.microsoft.com/office/powerpoint/2010/main" val="1350962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Spillover Effects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However, even if we only look at the ITT effect, there might be </a:t>
            </a:r>
            <a:r>
              <a:rPr lang="en-US" i="1" dirty="0" smtClean="0"/>
              <a:t>spillover effects</a:t>
            </a:r>
            <a:r>
              <a:rPr lang="en-US" dirty="0" smtClean="0"/>
              <a:t>.</a:t>
            </a:r>
          </a:p>
          <a:p>
            <a:r>
              <a:rPr lang="en-US" dirty="0" smtClean="0"/>
              <a:t>That is, the provision of loans to one segment of the population might increase incomes throughout the village.  For example, higher incomes for those given loans might lead them to buy more even from those people who were not given loans or even those not eligible for loans – either from their businesses or if these people don’t have businesses, perhaps by hiring them as workers.  These people would then have higher incomes.</a:t>
            </a:r>
          </a:p>
          <a:p>
            <a:r>
              <a:rPr lang="en-US" dirty="0" smtClean="0"/>
              <a:t>This would bias the measure of the ITT effect.</a:t>
            </a:r>
            <a:endParaRPr lang="en-US" dirty="0"/>
          </a:p>
        </p:txBody>
      </p:sp>
    </p:spTree>
    <p:extLst>
      <p:ext uri="{BB962C8B-B14F-4D97-AF65-F5344CB8AC3E}">
        <p14:creationId xmlns:p14="http://schemas.microsoft.com/office/powerpoint/2010/main" val="269220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But now suppose there is another nearby village</a:t>
            </a:r>
            <a:r>
              <a:rPr lang="en-US" dirty="0" smtClean="0"/>
              <a:t>.  Could we simply look at the difference between incomes of loan-eligible in the treatment village and villagers in the control village (TEP+TEX versus CEX+CNX)?</a:t>
            </a:r>
          </a:p>
          <a:p>
            <a:r>
              <a:rPr lang="en-US" dirty="0" smtClean="0"/>
              <a:t>Of course, this would not be correct because we would not be comparing apples to apples.  Some of the people in the control village would not have been offered loans at all even if the </a:t>
            </a:r>
            <a:r>
              <a:rPr lang="en-US" dirty="0" err="1" smtClean="0"/>
              <a:t>microlender</a:t>
            </a:r>
            <a:r>
              <a:rPr lang="en-US" dirty="0" smtClean="0"/>
              <a:t> had operated in the village, and they might be systematically different from those who would have been offered loans.</a:t>
            </a:r>
          </a:p>
          <a:p>
            <a:r>
              <a:rPr lang="en-US" dirty="0" smtClean="0"/>
              <a:t>In other words, the treatment/control variable is correlated with the outcome variable and not just through the actual treatment.  </a:t>
            </a:r>
          </a:p>
          <a:p>
            <a:r>
              <a:rPr lang="en-US" dirty="0" smtClean="0"/>
              <a:t>If we use the model Y = a + </a:t>
            </a:r>
            <a:r>
              <a:rPr lang="en-US" dirty="0" err="1" smtClean="0">
                <a:latin typeface="Symbol" pitchFamily="18" charset="2"/>
              </a:rPr>
              <a:t>d</a:t>
            </a:r>
            <a:r>
              <a:rPr lang="en-US" dirty="0" err="1" smtClean="0"/>
              <a:t>T</a:t>
            </a:r>
            <a:r>
              <a:rPr lang="en-US" dirty="0" smtClean="0"/>
              <a:t> + </a:t>
            </a:r>
            <a:r>
              <a:rPr lang="en-US" dirty="0" smtClean="0">
                <a:sym typeface="Symbol"/>
              </a:rPr>
              <a:t></a:t>
            </a:r>
            <a:r>
              <a:rPr lang="en-US" dirty="0" smtClean="0"/>
              <a:t>, where Y is income, T=0 for the control group and T=1 for the treatment group, and </a:t>
            </a:r>
            <a:r>
              <a:rPr lang="en-US" dirty="0" smtClean="0">
                <a:sym typeface="Symbol"/>
              </a:rPr>
              <a:t></a:t>
            </a:r>
            <a:r>
              <a:rPr lang="en-US" dirty="0" smtClean="0"/>
              <a:t> picks up the effect of all other factors, we can run a regression of Y on T, which is essentially the same as testing for the difference in the mean of Y between the treatment group and the control group.</a:t>
            </a:r>
          </a:p>
        </p:txBody>
      </p:sp>
    </p:spTree>
    <p:extLst>
      <p:ext uri="{BB962C8B-B14F-4D97-AF65-F5344CB8AC3E}">
        <p14:creationId xmlns:p14="http://schemas.microsoft.com/office/powerpoint/2010/main" val="908558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Quasi-experiments</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0000" lnSpcReduction="20000"/>
          </a:bodyPr>
          <a:lstStyle/>
          <a:p>
            <a:r>
              <a:rPr lang="en-US" dirty="0"/>
              <a:t>In the suggested test above, T=0 for CEX+CNX and T=1 for TEP+TEX.</a:t>
            </a:r>
          </a:p>
          <a:p>
            <a:r>
              <a:rPr lang="en-US" dirty="0"/>
              <a:t>So if the only relevant difference between T=0 observations and T=1 observations is the actual treatment, the estimated regression coefficient </a:t>
            </a:r>
            <a:r>
              <a:rPr lang="en-US" dirty="0">
                <a:latin typeface="Symbol" pitchFamily="18" charset="2"/>
              </a:rPr>
              <a:t>d</a:t>
            </a:r>
            <a:r>
              <a:rPr lang="en-US" dirty="0"/>
              <a:t> correctly measures the treatment or MF effect.</a:t>
            </a:r>
          </a:p>
          <a:p>
            <a:r>
              <a:rPr lang="en-US" dirty="0"/>
              <a:t>However, in our case, what we are saying is that there are systematic differences between T=0 and T=1 observations that may be related to income.  If we think of this variable as Z, what we are saying is that the true model is Y = a + </a:t>
            </a:r>
            <a:r>
              <a:rPr lang="en-US" dirty="0" err="1">
                <a:latin typeface="Symbol" pitchFamily="18" charset="2"/>
              </a:rPr>
              <a:t>d</a:t>
            </a:r>
            <a:r>
              <a:rPr lang="en-US" dirty="0" err="1"/>
              <a:t>T</a:t>
            </a:r>
            <a:r>
              <a:rPr lang="en-US" dirty="0"/>
              <a:t> + </a:t>
            </a:r>
            <a:r>
              <a:rPr lang="en-US" dirty="0" err="1"/>
              <a:t>bZ</a:t>
            </a:r>
            <a:r>
              <a:rPr lang="en-US" dirty="0"/>
              <a:t> + </a:t>
            </a:r>
            <a:r>
              <a:rPr lang="en-US" dirty="0">
                <a:sym typeface="Symbol"/>
              </a:rPr>
              <a:t></a:t>
            </a:r>
            <a:r>
              <a:rPr lang="en-US" dirty="0"/>
              <a:t>, where Z is correlated with the treatment dummy.  Leaving out Z in the regression is going to cause </a:t>
            </a:r>
            <a:r>
              <a:rPr lang="en-US" dirty="0">
                <a:latin typeface="Symbol" pitchFamily="18" charset="2"/>
              </a:rPr>
              <a:t>d</a:t>
            </a:r>
            <a:r>
              <a:rPr lang="en-US" dirty="0"/>
              <a:t> to pick up some of the effects of Z, thus biasing it</a:t>
            </a:r>
            <a:r>
              <a:rPr lang="en-US" dirty="0" smtClean="0"/>
              <a:t>.  If we had a measure for Z, we could put it into the regression, but the problem usually is that we don’t have a measure of Z.  </a:t>
            </a:r>
            <a:endParaRPr lang="en-US" dirty="0"/>
          </a:p>
          <a:p>
            <a:r>
              <a:rPr lang="en-US" dirty="0"/>
              <a:t>This was the situation in the study done by Pitt and </a:t>
            </a:r>
            <a:r>
              <a:rPr lang="en-US" dirty="0" err="1"/>
              <a:t>Khandker</a:t>
            </a:r>
            <a:r>
              <a:rPr lang="en-US" dirty="0"/>
              <a:t> (1998</a:t>
            </a:r>
            <a:r>
              <a:rPr lang="en-US" dirty="0" smtClean="0"/>
              <a:t>); they looked at several outcome variables, such as household expenditure, household net worth, household employment hours, children’s education etc.</a:t>
            </a:r>
            <a:endParaRPr lang="en-US" dirty="0"/>
          </a:p>
          <a:p>
            <a:r>
              <a:rPr lang="en-US" dirty="0"/>
              <a:t>Now suppose we have a variable that is correlated with Z, but is not correlated with Y.  </a:t>
            </a:r>
            <a:r>
              <a:rPr lang="en-US" dirty="0" smtClean="0"/>
              <a:t>This is what we call an instrumental variable.</a:t>
            </a:r>
            <a:endParaRPr lang="en-US" dirty="0"/>
          </a:p>
        </p:txBody>
      </p:sp>
    </p:spTree>
    <p:extLst>
      <p:ext uri="{BB962C8B-B14F-4D97-AF65-F5344CB8AC3E}">
        <p14:creationId xmlns:p14="http://schemas.microsoft.com/office/powerpoint/2010/main" val="958898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Pitt and </a:t>
            </a:r>
            <a:r>
              <a:rPr lang="en-US" dirty="0" err="1"/>
              <a:t>Khandker</a:t>
            </a:r>
            <a:r>
              <a:rPr lang="en-US" dirty="0"/>
              <a:t> (1998) noted that the </a:t>
            </a:r>
            <a:r>
              <a:rPr lang="en-US" dirty="0" err="1"/>
              <a:t>microlender</a:t>
            </a:r>
            <a:r>
              <a:rPr lang="en-US" dirty="0"/>
              <a:t> required that borrowers have no more than 0.5 acres of land.  They also postulated that having more or less land did not have any effect on the outcome variables, arguing that land ownership was simply a result of inheritance.</a:t>
            </a:r>
          </a:p>
          <a:p>
            <a:r>
              <a:rPr lang="en-US" dirty="0" smtClean="0"/>
              <a:t>The solution to our problem, then, is to only pick villagers with no more than 0.5 acre of land in the control village.  This allows us to separate out CNX and then we can simply compare TEP+TEX with CEX.</a:t>
            </a:r>
          </a:p>
          <a:p>
            <a:r>
              <a:rPr lang="en-US" dirty="0" smtClean="0"/>
              <a:t>If we think of it in regression terms, what we are doing is using land ownership as an instrumental variable.  Instead of using the actual values of T in the regression model </a:t>
            </a:r>
            <a:r>
              <a:rPr lang="en-US" dirty="0"/>
              <a:t>Y = a + </a:t>
            </a:r>
            <a:r>
              <a:rPr lang="en-US" dirty="0" err="1">
                <a:latin typeface="Symbol" pitchFamily="18" charset="2"/>
              </a:rPr>
              <a:t>d</a:t>
            </a:r>
            <a:r>
              <a:rPr lang="en-US" dirty="0" err="1"/>
              <a:t>T</a:t>
            </a:r>
            <a:r>
              <a:rPr lang="en-US" dirty="0"/>
              <a:t> + </a:t>
            </a:r>
            <a:r>
              <a:rPr lang="en-US" dirty="0">
                <a:sym typeface="Symbol"/>
              </a:rPr>
              <a:t></a:t>
            </a:r>
            <a:r>
              <a:rPr lang="en-US" dirty="0"/>
              <a:t>, </a:t>
            </a:r>
            <a:r>
              <a:rPr lang="en-US" dirty="0" smtClean="0"/>
              <a:t>we regress T on Z and then use, T</a:t>
            </a:r>
            <a:r>
              <a:rPr lang="en-US" sz="2400" dirty="0" smtClean="0">
                <a:latin typeface="Courier New" pitchFamily="49" charset="0"/>
                <a:cs typeface="Courier New" pitchFamily="49" charset="0"/>
              </a:rPr>
              <a:t>’</a:t>
            </a:r>
            <a:r>
              <a:rPr lang="en-US" dirty="0" smtClean="0"/>
              <a:t>, the estimated values of T from this auxiliary regression instead, so that we are using the model Y </a:t>
            </a:r>
            <a:r>
              <a:rPr lang="en-US" dirty="0"/>
              <a:t>= a + </a:t>
            </a:r>
            <a:r>
              <a:rPr lang="en-US" dirty="0" err="1" smtClean="0">
                <a:latin typeface="Symbol" pitchFamily="18" charset="2"/>
              </a:rPr>
              <a:t>d</a:t>
            </a:r>
            <a:r>
              <a:rPr lang="en-US" dirty="0" err="1" smtClean="0"/>
              <a:t>T</a:t>
            </a:r>
            <a:r>
              <a:rPr lang="en-US" sz="2400" dirty="0" smtClean="0">
                <a:latin typeface="Courier New" pitchFamily="49" charset="0"/>
                <a:cs typeface="Courier New" pitchFamily="49" charset="0"/>
              </a:rPr>
              <a:t>’</a:t>
            </a:r>
            <a:r>
              <a:rPr lang="en-US" dirty="0" smtClean="0"/>
              <a:t> </a:t>
            </a:r>
            <a:r>
              <a:rPr lang="en-US" dirty="0"/>
              <a:t>+ </a:t>
            </a:r>
            <a:r>
              <a:rPr lang="en-US" dirty="0" smtClean="0">
                <a:sym typeface="Symbol"/>
              </a:rPr>
              <a:t></a:t>
            </a:r>
          </a:p>
          <a:p>
            <a:r>
              <a:rPr lang="en-US" dirty="0" smtClean="0">
                <a:sym typeface="Symbol"/>
              </a:rPr>
              <a:t>This works out effectively, as we suggested above, to a restriction of control village observations to those with no more than half an acre of land.</a:t>
            </a:r>
          </a:p>
          <a:p>
            <a:r>
              <a:rPr lang="en-US" dirty="0" smtClean="0">
                <a:sym typeface="Symbol"/>
              </a:rPr>
              <a:t>In this simple case, we could have dispensed with the regression model and simply worked with the restricted sample of control village observations and tested to see if the mean value of Y differed between the TEP+TEX sample and the CEX sample.</a:t>
            </a:r>
            <a:endParaRPr lang="en-US" dirty="0"/>
          </a:p>
        </p:txBody>
      </p:sp>
    </p:spTree>
    <p:extLst>
      <p:ext uri="{BB962C8B-B14F-4D97-AF65-F5344CB8AC3E}">
        <p14:creationId xmlns:p14="http://schemas.microsoft.com/office/powerpoint/2010/main" val="2249179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Models</a:t>
            </a:r>
            <a:endParaRPr lang="en-US" dirty="0"/>
          </a:p>
        </p:txBody>
      </p:sp>
      <p:sp>
        <p:nvSpPr>
          <p:cNvPr id="3" name="Content Placeholder 2"/>
          <p:cNvSpPr>
            <a:spLocks noGrp="1"/>
          </p:cNvSpPr>
          <p:nvPr>
            <p:ph sz="quarter" idx="1"/>
          </p:nvPr>
        </p:nvSpPr>
        <p:spPr>
          <a:xfrm>
            <a:off x="304800" y="1600200"/>
            <a:ext cx="8686800" cy="5029200"/>
          </a:xfrm>
        </p:spPr>
        <p:txBody>
          <a:bodyPr>
            <a:normAutofit fontScale="77500" lnSpcReduction="20000"/>
          </a:bodyPr>
          <a:lstStyle/>
          <a:p>
            <a:r>
              <a:rPr lang="en-US" dirty="0" smtClean="0"/>
              <a:t>However, we often have to have recourse to the broader regression model.  For example, if we were using a control village, </a:t>
            </a:r>
            <a:r>
              <a:rPr lang="en-US" dirty="0"/>
              <a:t>we’d have to make sure that the control village was similar in all essential respects to the treatment village.  </a:t>
            </a:r>
            <a:r>
              <a:rPr lang="en-US" dirty="0" smtClean="0"/>
              <a:t>Usually, this is not the case.  The micro-lender usually chooses treatment villages with specific criteria in mind – this is called non-random program placement.  </a:t>
            </a:r>
            <a:endParaRPr lang="en-US" dirty="0"/>
          </a:p>
          <a:p>
            <a:r>
              <a:rPr lang="en-US" dirty="0" smtClean="0"/>
              <a:t>Suppose, therefore</a:t>
            </a:r>
            <a:r>
              <a:rPr lang="en-US" dirty="0"/>
              <a:t>, </a:t>
            </a:r>
            <a:r>
              <a:rPr lang="en-US" dirty="0" smtClean="0"/>
              <a:t>that </a:t>
            </a:r>
            <a:r>
              <a:rPr lang="en-US" dirty="0"/>
              <a:t>there are differences between the villages, </a:t>
            </a:r>
            <a:r>
              <a:rPr lang="en-US" dirty="0" smtClean="0"/>
              <a:t>but that </a:t>
            </a:r>
            <a:r>
              <a:rPr lang="en-US" dirty="0"/>
              <a:t>these differences are observable</a:t>
            </a:r>
            <a:r>
              <a:rPr lang="en-US" dirty="0" smtClean="0"/>
              <a:t>.  Suppose, also, that there are differences between the villagers that might affect their income potential, but, </a:t>
            </a:r>
            <a:r>
              <a:rPr lang="en-US" dirty="0"/>
              <a:t>again, </a:t>
            </a:r>
            <a:r>
              <a:rPr lang="en-US" dirty="0" smtClean="0"/>
              <a:t>that these variables are observable.</a:t>
            </a:r>
          </a:p>
          <a:p>
            <a:r>
              <a:rPr lang="en-US" dirty="0" smtClean="0"/>
              <a:t>In this case, we could need to adjust for these differences by using a regression model.  We’d run a regression of Y against the treatment variable and other village-specific variables and villager-specific variables.</a:t>
            </a:r>
          </a:p>
          <a:p>
            <a:r>
              <a:rPr lang="en-US" dirty="0" smtClean="0"/>
              <a:t>Another way to adjust for village-specific differences is to first take the difference between TNX and TEX+TEP; and between CEX and CNX.  We then take the difference between these differences.</a:t>
            </a:r>
          </a:p>
        </p:txBody>
      </p:sp>
    </p:spTree>
    <p:extLst>
      <p:ext uri="{BB962C8B-B14F-4D97-AF65-F5344CB8AC3E}">
        <p14:creationId xmlns:p14="http://schemas.microsoft.com/office/powerpoint/2010/main" val="1367798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Sources of Income for Treatment and Control Groups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92996445"/>
              </p:ext>
            </p:extLst>
          </p:nvPr>
        </p:nvGraphicFramePr>
        <p:xfrm>
          <a:off x="1487846" y="1600201"/>
          <a:ext cx="6403258" cy="4525960"/>
        </p:xfrm>
        <a:graphic>
          <a:graphicData uri="http://schemas.openxmlformats.org/drawingml/2006/table">
            <a:tbl>
              <a:tblPr firstRow="1" firstCol="1" bandRow="1">
                <a:tableStyleId>{5C22544A-7EE6-4342-B048-85BDC9FD1C3A}</a:tableStyleId>
              </a:tblPr>
              <a:tblGrid>
                <a:gridCol w="1057976"/>
                <a:gridCol w="1084079"/>
                <a:gridCol w="1084079"/>
                <a:gridCol w="1059574"/>
                <a:gridCol w="1059574"/>
                <a:gridCol w="1057976"/>
              </a:tblGrid>
              <a:tr h="690401">
                <a:tc rowSpan="12">
                  <a:txBody>
                    <a:bodyPr/>
                    <a:lstStyle/>
                    <a:p>
                      <a:pPr marL="0" marR="0">
                        <a:spcBef>
                          <a:spcPts val="0"/>
                        </a:spcBef>
                        <a:spcAft>
                          <a:spcPts val="0"/>
                        </a:spcAft>
                      </a:pPr>
                      <a:r>
                        <a:rPr lang="en-US" sz="1600" dirty="0">
                          <a:effectLst/>
                        </a:rPr>
                        <a:t>Effects of Income on Various Factors</a:t>
                      </a:r>
                      <a:endParaRPr lang="en-US" sz="1600" dirty="0">
                        <a:effectLst/>
                        <a:latin typeface="Times New Roman"/>
                        <a:ea typeface="Times New Roman"/>
                        <a:cs typeface="Arial"/>
                      </a:endParaRPr>
                    </a:p>
                    <a:p>
                      <a:pPr marL="0" marR="0" algn="ctr">
                        <a:spcBef>
                          <a:spcPts val="0"/>
                        </a:spcBef>
                        <a:spcAft>
                          <a:spcPts val="0"/>
                        </a:spcAft>
                      </a:pPr>
                      <a:r>
                        <a:rPr lang="en-US" sz="1500" dirty="0">
                          <a:effectLst/>
                        </a:rPr>
                        <a:t> </a:t>
                      </a:r>
                      <a:endParaRPr lang="en-US" sz="1000" dirty="0">
                        <a:effectLst/>
                        <a:latin typeface="Times New Roman"/>
                        <a:ea typeface="Times New Roman"/>
                        <a:cs typeface="Arial"/>
                      </a:endParaRPr>
                    </a:p>
                    <a:p>
                      <a:pPr marL="0" marR="0" algn="ctr">
                        <a:spcBef>
                          <a:spcPts val="0"/>
                        </a:spcBef>
                        <a:spcAft>
                          <a:spcPts val="0"/>
                        </a:spcAft>
                      </a:pPr>
                      <a:r>
                        <a:rPr lang="en-US" sz="1500" dirty="0">
                          <a:effectLst/>
                        </a:rPr>
                        <a:t> </a:t>
                      </a:r>
                      <a:endParaRPr lang="en-US" sz="1000" dirty="0">
                        <a:effectLst/>
                        <a:latin typeface="Times New Roman"/>
                        <a:ea typeface="Times New Roman"/>
                        <a:cs typeface="Arial"/>
                      </a:endParaRPr>
                    </a:p>
                  </a:txBody>
                  <a:tcPr marL="57533" marR="57533" marT="0" marB="0" anchor="ctr"/>
                </a:tc>
                <a:tc gridSpan="2">
                  <a:txBody>
                    <a:bodyPr/>
                    <a:lstStyle/>
                    <a:p>
                      <a:pPr marL="0" marR="0" algn="ctr">
                        <a:spcBef>
                          <a:spcPts val="0"/>
                        </a:spcBef>
                        <a:spcAft>
                          <a:spcPts val="0"/>
                        </a:spcAft>
                      </a:pPr>
                      <a:r>
                        <a:rPr lang="en-US" sz="1500" kern="1200" dirty="0">
                          <a:effectLst/>
                        </a:rPr>
                        <a:t>Treatment Group: Individuals who get microfinance access</a:t>
                      </a:r>
                      <a:endParaRPr lang="en-US" sz="1000" dirty="0">
                        <a:effectLst/>
                        <a:latin typeface="Times New Roman"/>
                        <a:ea typeface="Times New Roman"/>
                        <a:cs typeface="Arial"/>
                      </a:endParaRPr>
                    </a:p>
                  </a:txBody>
                  <a:tcPr marL="57533" marR="57533" marT="0" marB="0"/>
                </a:tc>
                <a:tc hMerge="1">
                  <a:txBody>
                    <a:bodyPr/>
                    <a:lstStyle/>
                    <a:p>
                      <a:endParaRPr lang="en-US"/>
                    </a:p>
                  </a:txBody>
                  <a:tcPr/>
                </a:tc>
                <a:tc rowSpan="12">
                  <a:txBody>
                    <a:bodyPr/>
                    <a:lstStyle/>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lgn="ctr">
                        <a:spcBef>
                          <a:spcPts val="0"/>
                        </a:spcBef>
                        <a:spcAft>
                          <a:spcPts val="0"/>
                        </a:spcAft>
                      </a:pPr>
                      <a:r>
                        <a:rPr lang="en-US" sz="1000" dirty="0">
                          <a:effectLst/>
                        </a:rPr>
                        <a:t> </a:t>
                      </a:r>
                      <a:endParaRPr lang="en-US" sz="1000" dirty="0">
                        <a:effectLst/>
                        <a:latin typeface="Times New Roman"/>
                        <a:ea typeface="Times New Roman"/>
                        <a:cs typeface="Arial"/>
                      </a:endParaRPr>
                    </a:p>
                    <a:p>
                      <a:pPr marL="0" marR="0" algn="ctr">
                        <a:spcBef>
                          <a:spcPts val="0"/>
                        </a:spcBef>
                        <a:spcAft>
                          <a:spcPts val="0"/>
                        </a:spcAft>
                      </a:pPr>
                      <a:r>
                        <a:rPr lang="en-US" sz="1000" dirty="0">
                          <a:effectLst/>
                        </a:rPr>
                        <a:t> </a:t>
                      </a:r>
                      <a:endParaRPr lang="en-US" sz="1000" dirty="0">
                        <a:effectLst/>
                        <a:latin typeface="Times New Roman"/>
                        <a:ea typeface="Times New Roman"/>
                        <a:cs typeface="Arial"/>
                      </a:endParaRPr>
                    </a:p>
                  </a:txBody>
                  <a:tcPr marL="57533" marR="57533" marT="0" marB="0" anchor="ctr"/>
                </a:tc>
                <a:tc gridSpan="2">
                  <a:txBody>
                    <a:bodyPr/>
                    <a:lstStyle/>
                    <a:p>
                      <a:pPr marL="0" marR="0" algn="ctr">
                        <a:spcBef>
                          <a:spcPts val="0"/>
                        </a:spcBef>
                        <a:spcAft>
                          <a:spcPts val="0"/>
                        </a:spcAft>
                      </a:pPr>
                      <a:r>
                        <a:rPr lang="en-US" sz="1500" kern="1200">
                          <a:effectLst/>
                        </a:rPr>
                        <a:t>Control Group: Individuals who never get microfinance access</a:t>
                      </a:r>
                      <a:endParaRPr lang="en-US" sz="1000">
                        <a:effectLst/>
                        <a:latin typeface="Times New Roman"/>
                        <a:ea typeface="Times New Roman"/>
                        <a:cs typeface="Arial"/>
                      </a:endParaRPr>
                    </a:p>
                  </a:txBody>
                  <a:tcPr marL="57533" marR="57533" marT="0" marB="0"/>
                </a:tc>
                <a:tc hMerge="1">
                  <a:txBody>
                    <a:bodyPr/>
                    <a:lstStyle/>
                    <a:p>
                      <a:endParaRPr lang="en-US"/>
                    </a:p>
                  </a:txBody>
                  <a:tcPr/>
                </a:tc>
              </a:tr>
              <a:tr h="460267">
                <a:tc vMerge="1">
                  <a:txBody>
                    <a:bodyPr/>
                    <a:lstStyle/>
                    <a:p>
                      <a:endParaRPr lang="en-US"/>
                    </a:p>
                  </a:txBody>
                  <a:tcPr/>
                </a:tc>
                <a:tc rowSpan="2">
                  <a:txBody>
                    <a:bodyPr/>
                    <a:lstStyle/>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txBody>
                  <a:tcPr marL="57533" marR="5753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500" kern="1200" dirty="0">
                          <a:effectLst/>
                        </a:rPr>
                        <a:t>Microfinance Impact</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tcPr>
                </a:tc>
                <a:tc rowSpan="5">
                  <a:txBody>
                    <a:bodyPr/>
                    <a:lstStyle/>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txBody>
                  <a:tcPr marL="57533" marR="57533" marT="0" marB="0" anchor="ctr">
                    <a:lnB w="12700" cap="flat" cmpd="sng" algn="ctr">
                      <a:solidFill>
                        <a:schemeClr val="tx1"/>
                      </a:solidFill>
                      <a:prstDash val="solid"/>
                      <a:round/>
                      <a:headEnd type="none" w="med" len="med"/>
                      <a:tailEnd type="none" w="med" len="med"/>
                    </a:lnB>
                  </a:tcPr>
                </a:tc>
                <a:tc rowSpan="3">
                  <a:txBody>
                    <a:bodyPr/>
                    <a:lstStyle/>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p>
                      <a:pPr marL="0" marR="0">
                        <a:spcBef>
                          <a:spcPts val="0"/>
                        </a:spcBef>
                        <a:spcAft>
                          <a:spcPts val="0"/>
                        </a:spcAft>
                      </a:pPr>
                      <a:r>
                        <a:rPr lang="en-US" sz="1000" dirty="0">
                          <a:effectLst/>
                        </a:rPr>
                        <a:t> </a:t>
                      </a:r>
                      <a:endParaRPr lang="en-US" sz="1000" dirty="0">
                        <a:effectLst/>
                        <a:latin typeface="Times New Roman"/>
                        <a:ea typeface="Times New Roman"/>
                        <a:cs typeface="Arial"/>
                      </a:endParaRPr>
                    </a:p>
                  </a:txBody>
                  <a:tcPr marL="57533" marR="57533" marT="0" marB="0" anchor="ctr">
                    <a:lnB w="12700" cap="flat" cmpd="sng" algn="ctr">
                      <a:solidFill>
                        <a:schemeClr val="tx1"/>
                      </a:solidFill>
                      <a:prstDash val="solid"/>
                      <a:round/>
                      <a:headEnd type="none" w="med" len="med"/>
                      <a:tailEnd type="none" w="med" len="med"/>
                    </a:lnB>
                  </a:tcPr>
                </a:tc>
              </a:tr>
              <a:tr h="690401">
                <a:tc vMerge="1">
                  <a:txBody>
                    <a:bodyPr/>
                    <a:lstStyle/>
                    <a:p>
                      <a:endParaRPr lang="en-US"/>
                    </a:p>
                  </a:txBody>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a:txBody>
                    <a:bodyPr/>
                    <a:lstStyle/>
                    <a:p>
                      <a:pPr marL="0" marR="0">
                        <a:spcBef>
                          <a:spcPts val="0"/>
                        </a:spcBef>
                        <a:spcAft>
                          <a:spcPts val="0"/>
                        </a:spcAft>
                      </a:pPr>
                      <a:r>
                        <a:rPr lang="en-US" sz="1500" kern="1200" dirty="0">
                          <a:effectLst/>
                        </a:rPr>
                        <a:t>Broad economic changes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r>
              <a:tr h="153422">
                <a:tc vMerge="1">
                  <a:txBody>
                    <a:bodyPr/>
                    <a:lstStyle/>
                    <a:p>
                      <a:endParaRPr lang="en-US"/>
                    </a:p>
                  </a:txBody>
                  <a:tcPr/>
                </a:tc>
                <a:tc rowSpan="2">
                  <a:txBody>
                    <a:bodyPr/>
                    <a:lstStyle/>
                    <a:p>
                      <a:pPr marL="0" marR="0">
                        <a:spcBef>
                          <a:spcPts val="0"/>
                        </a:spcBef>
                        <a:spcAft>
                          <a:spcPts val="0"/>
                        </a:spcAft>
                      </a:pPr>
                      <a:r>
                        <a:rPr lang="en-US" sz="1500" kern="1200" dirty="0">
                          <a:effectLst/>
                        </a:rPr>
                        <a:t>Unmeasured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en-US" sz="1500" kern="1200" dirty="0">
                          <a:effectLst/>
                        </a:rPr>
                        <a:t>Unmeasured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lnB w="12700" cap="flat" cmpd="sng" algn="ctr">
                      <a:solidFill>
                        <a:schemeClr val="tx1"/>
                      </a:solidFill>
                      <a:prstDash val="solid"/>
                      <a:round/>
                      <a:headEnd type="none" w="med" len="med"/>
                      <a:tailEnd type="none" w="med" len="med"/>
                    </a:lnB>
                  </a:tcPr>
                </a:tc>
              </a:tr>
              <a:tr h="30684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rowSpan="2">
                  <a:txBody>
                    <a:bodyPr/>
                    <a:lstStyle/>
                    <a:p>
                      <a:pPr marL="0" marR="0">
                        <a:spcBef>
                          <a:spcPts val="0"/>
                        </a:spcBef>
                        <a:spcAft>
                          <a:spcPts val="0"/>
                        </a:spcAft>
                      </a:pPr>
                      <a:r>
                        <a:rPr lang="en-US" sz="1500" kern="1200" dirty="0">
                          <a:effectLst/>
                        </a:rPr>
                        <a:t>Broad Economic Changes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556">
                <a:tc vMerge="1">
                  <a:txBody>
                    <a:bodyPr/>
                    <a:lstStyle/>
                    <a:p>
                      <a:endParaRPr lang="en-US"/>
                    </a:p>
                  </a:txBody>
                  <a:tcPr/>
                </a:tc>
                <a:tc rowSpan="3">
                  <a:txBody>
                    <a:bodyPr/>
                    <a:lstStyle/>
                    <a:p>
                      <a:pPr marL="0" marR="0">
                        <a:spcBef>
                          <a:spcPts val="0"/>
                        </a:spcBef>
                        <a:spcAft>
                          <a:spcPts val="0"/>
                        </a:spcAft>
                      </a:pPr>
                      <a:r>
                        <a:rPr lang="en-US" sz="1500" kern="1200" dirty="0">
                          <a:effectLst/>
                        </a:rPr>
                        <a:t>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spcBef>
                          <a:spcPts val="0"/>
                        </a:spcBef>
                        <a:spcAft>
                          <a:spcPts val="0"/>
                        </a:spcAft>
                      </a:pPr>
                      <a:r>
                        <a:rPr lang="en-US" sz="1500" kern="1200" dirty="0">
                          <a:effectLst/>
                        </a:rPr>
                        <a:t>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endParaRPr lang="en-US"/>
                    </a:p>
                  </a:txBody>
                  <a:tcPr/>
                </a:tc>
              </a:tr>
              <a:tr h="46026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a:txBody>
                    <a:bodyPr/>
                    <a:lstStyle/>
                    <a:p>
                      <a:pPr marL="0" marR="0">
                        <a:spcBef>
                          <a:spcPts val="0"/>
                        </a:spcBef>
                        <a:spcAft>
                          <a:spcPts val="0"/>
                        </a:spcAft>
                      </a:pPr>
                      <a:r>
                        <a:rPr lang="en-US" sz="1500" kern="1200" dirty="0">
                          <a:effectLst/>
                        </a:rPr>
                        <a:t>Unmeasured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500" kern="1200" dirty="0">
                          <a:effectLst/>
                        </a:rPr>
                        <a:t>Unmeasured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2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rowSpan="2">
                  <a:txBody>
                    <a:bodyPr/>
                    <a:lstStyle/>
                    <a:p>
                      <a:pPr marL="0" marR="0">
                        <a:spcBef>
                          <a:spcPts val="0"/>
                        </a:spcBef>
                        <a:spcAft>
                          <a:spcPts val="0"/>
                        </a:spcAft>
                      </a:pPr>
                      <a:r>
                        <a:rPr lang="en-US" sz="1500" kern="1200" dirty="0">
                          <a:effectLst/>
                        </a:rPr>
                        <a:t>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en-US" sz="1500" kern="1200" dirty="0">
                          <a:effectLst/>
                        </a:rPr>
                        <a:t>Measured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845">
                <a:tc vMerge="1">
                  <a:txBody>
                    <a:bodyPr/>
                    <a:lstStyle/>
                    <a:p>
                      <a:endParaRPr lang="en-US"/>
                    </a:p>
                  </a:txBody>
                  <a:tcPr/>
                </a:tc>
                <a:tc rowSpan="2">
                  <a:txBody>
                    <a:bodyPr/>
                    <a:lstStyle/>
                    <a:p>
                      <a:pPr marL="0" marR="0">
                        <a:spcBef>
                          <a:spcPts val="0"/>
                        </a:spcBef>
                        <a:spcAft>
                          <a:spcPts val="0"/>
                        </a:spcAft>
                      </a:pPr>
                      <a:r>
                        <a:rPr lang="en-US" sz="1500" kern="1200" dirty="0">
                          <a:effectLst/>
                        </a:rPr>
                        <a:t>Village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0"/>
                        </a:spcBef>
                        <a:spcAft>
                          <a:spcPts val="0"/>
                        </a:spcAft>
                      </a:pPr>
                      <a:r>
                        <a:rPr lang="en-US" sz="1500" kern="1200" dirty="0">
                          <a:effectLst/>
                        </a:rPr>
                        <a:t>Village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vMerge="1">
                  <a:txBody>
                    <a:bodyPr/>
                    <a:lstStyle/>
                    <a:p>
                      <a:endParaRPr lang="en-US"/>
                    </a:p>
                  </a:txBody>
                  <a:tcPr/>
                </a:tc>
                <a:tc vMerge="1">
                  <a:txBody>
                    <a:bodyPr/>
                    <a:lstStyle/>
                    <a:p>
                      <a:endParaRPr lang="en-US"/>
                    </a:p>
                  </a:txBody>
                  <a:tcPr/>
                </a:tc>
              </a:tr>
              <a:tr h="46026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marL="0" marR="0">
                        <a:spcBef>
                          <a:spcPts val="0"/>
                        </a:spcBef>
                        <a:spcAft>
                          <a:spcPts val="0"/>
                        </a:spcAft>
                      </a:pPr>
                      <a:endParaRPr lang="en-US" sz="1000" dirty="0">
                        <a:effectLst/>
                        <a:latin typeface="Times New Roman"/>
                        <a:ea typeface="Times New Roman"/>
                        <a:cs typeface="Arial"/>
                      </a:endParaRPr>
                    </a:p>
                  </a:txBody>
                  <a:tcPr marL="57533" marR="57533" marT="0" marB="0" anchor="ctr"/>
                </a:tc>
                <a:tc>
                  <a:txBody>
                    <a:bodyPr/>
                    <a:lstStyle/>
                    <a:p>
                      <a:pPr marL="0" marR="0">
                        <a:spcBef>
                          <a:spcPts val="0"/>
                        </a:spcBef>
                        <a:spcAft>
                          <a:spcPts val="0"/>
                        </a:spcAft>
                      </a:pPr>
                      <a:r>
                        <a:rPr lang="en-US" sz="1500" kern="1200" dirty="0">
                          <a:effectLst/>
                        </a:rPr>
                        <a:t>Village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500" kern="1200" dirty="0">
                          <a:effectLst/>
                        </a:rPr>
                        <a:t>Village Attributes</a:t>
                      </a:r>
                      <a:endParaRPr lang="en-US" sz="1000" dirty="0">
                        <a:effectLst/>
                        <a:latin typeface="Times New Roman"/>
                        <a:ea typeface="Times New Roman"/>
                        <a:cs typeface="Arial"/>
                      </a:endParaRPr>
                    </a:p>
                  </a:txBody>
                  <a:tcPr marL="57533" marR="57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0134">
                <a:tc vMerge="1">
                  <a:txBody>
                    <a:bodyPr/>
                    <a:lstStyle/>
                    <a:p>
                      <a:pPr marL="0" marR="0" algn="ctr">
                        <a:spcBef>
                          <a:spcPts val="0"/>
                        </a:spcBef>
                        <a:spcAft>
                          <a:spcPts val="0"/>
                        </a:spcAft>
                      </a:pPr>
                      <a:endParaRPr lang="en-US" sz="1000" dirty="0">
                        <a:effectLst/>
                        <a:latin typeface="Times New Roman"/>
                        <a:ea typeface="Times New Roman"/>
                        <a:cs typeface="Arial"/>
                      </a:endParaRPr>
                    </a:p>
                  </a:txBody>
                  <a:tcPr marL="57533" marR="57533" marT="0" marB="0"/>
                </a:tc>
                <a:tc>
                  <a:txBody>
                    <a:bodyPr/>
                    <a:lstStyle/>
                    <a:p>
                      <a:pPr marL="0" marR="0" algn="ctr">
                        <a:spcBef>
                          <a:spcPts val="0"/>
                        </a:spcBef>
                        <a:spcAft>
                          <a:spcPts val="0"/>
                        </a:spcAft>
                      </a:pPr>
                      <a:r>
                        <a:rPr lang="en-US" sz="1500" dirty="0">
                          <a:effectLst/>
                        </a:rPr>
                        <a:t>T</a:t>
                      </a:r>
                      <a:r>
                        <a:rPr lang="en-US" sz="1500" baseline="-25000" dirty="0">
                          <a:effectLst/>
                        </a:rPr>
                        <a:t>1</a:t>
                      </a:r>
                      <a:endParaRPr lang="en-US" sz="1000" dirty="0">
                        <a:effectLst/>
                        <a:latin typeface="Times New Roman"/>
                        <a:ea typeface="Times New Roman"/>
                        <a:cs typeface="Arial"/>
                      </a:endParaRPr>
                    </a:p>
                  </a:txBody>
                  <a:tcPr marL="57533" marR="57533"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500">
                          <a:effectLst/>
                        </a:rPr>
                        <a:t>T</a:t>
                      </a:r>
                      <a:r>
                        <a:rPr lang="en-US" sz="1500" baseline="-25000">
                          <a:effectLst/>
                        </a:rPr>
                        <a:t>2</a:t>
                      </a:r>
                      <a:endParaRPr lang="en-US" sz="1000">
                        <a:effectLst/>
                        <a:latin typeface="Times New Roman"/>
                        <a:ea typeface="Times New Roman"/>
                        <a:cs typeface="Arial"/>
                      </a:endParaRPr>
                    </a:p>
                  </a:txBody>
                  <a:tcPr marL="57533" marR="57533" marT="0" marB="0" anchor="ctr">
                    <a:lnT w="12700" cap="flat" cmpd="sng" algn="ctr">
                      <a:solidFill>
                        <a:schemeClr val="tx1"/>
                      </a:solidFill>
                      <a:prstDash val="solid"/>
                      <a:round/>
                      <a:headEnd type="none" w="med" len="med"/>
                      <a:tailEnd type="none" w="med" len="med"/>
                    </a:lnT>
                  </a:tcPr>
                </a:tc>
                <a:tc vMerge="1">
                  <a:txBody>
                    <a:bodyPr/>
                    <a:lstStyle/>
                    <a:p>
                      <a:pPr marL="0" marR="0" algn="ctr">
                        <a:spcBef>
                          <a:spcPts val="0"/>
                        </a:spcBef>
                        <a:spcAft>
                          <a:spcPts val="0"/>
                        </a:spcAft>
                      </a:pPr>
                      <a:endParaRPr lang="en-US" sz="1000" dirty="0">
                        <a:effectLst/>
                        <a:latin typeface="Times New Roman"/>
                        <a:ea typeface="Times New Roman"/>
                        <a:cs typeface="Arial"/>
                      </a:endParaRPr>
                    </a:p>
                  </a:txBody>
                  <a:tcPr marL="57533" marR="57533" marT="0" marB="0" anchor="ctr"/>
                </a:tc>
                <a:tc>
                  <a:txBody>
                    <a:bodyPr/>
                    <a:lstStyle/>
                    <a:p>
                      <a:pPr marL="0" marR="0" algn="ctr">
                        <a:spcBef>
                          <a:spcPts val="0"/>
                        </a:spcBef>
                        <a:spcAft>
                          <a:spcPts val="0"/>
                        </a:spcAft>
                      </a:pPr>
                      <a:r>
                        <a:rPr lang="en-US" sz="1500" kern="1200">
                          <a:effectLst/>
                        </a:rPr>
                        <a:t>C</a:t>
                      </a:r>
                      <a:r>
                        <a:rPr lang="en-US" sz="1500" kern="1200" baseline="-25000">
                          <a:effectLst/>
                        </a:rPr>
                        <a:t>1</a:t>
                      </a:r>
                      <a:endParaRPr lang="en-US" sz="1000">
                        <a:effectLst/>
                        <a:latin typeface="Times New Roman"/>
                        <a:ea typeface="Times New Roman"/>
                        <a:cs typeface="Arial"/>
                      </a:endParaRPr>
                    </a:p>
                  </a:txBody>
                  <a:tcPr marL="57533" marR="57533"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500" kern="1200">
                          <a:effectLst/>
                        </a:rPr>
                        <a:t>C</a:t>
                      </a:r>
                      <a:r>
                        <a:rPr lang="en-US" sz="1500" kern="1200" baseline="-25000">
                          <a:effectLst/>
                        </a:rPr>
                        <a:t>2</a:t>
                      </a:r>
                      <a:endParaRPr lang="en-US" sz="1000">
                        <a:effectLst/>
                        <a:latin typeface="Times New Roman"/>
                        <a:ea typeface="Times New Roman"/>
                        <a:cs typeface="Arial"/>
                      </a:endParaRPr>
                    </a:p>
                  </a:txBody>
                  <a:tcPr marL="57533" marR="57533" marT="0" marB="0" anchor="ctr">
                    <a:lnT w="12700" cap="flat" cmpd="sng" algn="ctr">
                      <a:solidFill>
                        <a:schemeClr val="tx1"/>
                      </a:solidFill>
                      <a:prstDash val="solid"/>
                      <a:round/>
                      <a:headEnd type="none" w="med" len="med"/>
                      <a:tailEnd type="none" w="med" len="med"/>
                    </a:lnT>
                  </a:tcPr>
                </a:tc>
              </a:tr>
              <a:tr h="230134">
                <a:tc vMerge="1">
                  <a:txBody>
                    <a:bodyPr/>
                    <a:lstStyle/>
                    <a:p>
                      <a:pPr marL="0" marR="0" algn="ctr">
                        <a:spcBef>
                          <a:spcPts val="0"/>
                        </a:spcBef>
                        <a:spcAft>
                          <a:spcPts val="0"/>
                        </a:spcAft>
                      </a:pPr>
                      <a:endParaRPr lang="en-US" sz="1000" dirty="0">
                        <a:effectLst/>
                        <a:latin typeface="Times New Roman"/>
                        <a:ea typeface="Times New Roman"/>
                        <a:cs typeface="Arial"/>
                      </a:endParaRPr>
                    </a:p>
                  </a:txBody>
                  <a:tcPr marL="57533" marR="57533" marT="0" marB="0"/>
                </a:tc>
                <a:tc>
                  <a:txBody>
                    <a:bodyPr/>
                    <a:lstStyle/>
                    <a:p>
                      <a:pPr marL="0" marR="0" algn="ctr">
                        <a:spcBef>
                          <a:spcPts val="0"/>
                        </a:spcBef>
                        <a:spcAft>
                          <a:spcPts val="0"/>
                        </a:spcAft>
                      </a:pPr>
                      <a:r>
                        <a:rPr lang="en-US" sz="1500">
                          <a:effectLst/>
                        </a:rPr>
                        <a:t>Year 0</a:t>
                      </a:r>
                      <a:endParaRPr lang="en-US" sz="1000">
                        <a:effectLst/>
                        <a:latin typeface="Times New Roman"/>
                        <a:ea typeface="Times New Roman"/>
                        <a:cs typeface="Arial"/>
                      </a:endParaRPr>
                    </a:p>
                  </a:txBody>
                  <a:tcPr marL="57533" marR="57533" marT="0" marB="0" anchor="ctr"/>
                </a:tc>
                <a:tc>
                  <a:txBody>
                    <a:bodyPr/>
                    <a:lstStyle/>
                    <a:p>
                      <a:pPr marL="0" marR="0" algn="ctr">
                        <a:spcBef>
                          <a:spcPts val="0"/>
                        </a:spcBef>
                        <a:spcAft>
                          <a:spcPts val="0"/>
                        </a:spcAft>
                      </a:pPr>
                      <a:r>
                        <a:rPr lang="en-US" sz="1500">
                          <a:effectLst/>
                        </a:rPr>
                        <a:t>Year 4</a:t>
                      </a:r>
                      <a:endParaRPr lang="en-US" sz="1000">
                        <a:effectLst/>
                        <a:latin typeface="Times New Roman"/>
                        <a:ea typeface="Times New Roman"/>
                        <a:cs typeface="Arial"/>
                      </a:endParaRPr>
                    </a:p>
                  </a:txBody>
                  <a:tcPr marL="57533" marR="57533" marT="0" marB="0" anchor="ctr"/>
                </a:tc>
                <a:tc vMerge="1">
                  <a:txBody>
                    <a:bodyPr/>
                    <a:lstStyle/>
                    <a:p>
                      <a:pPr marL="0" marR="0" algn="ctr">
                        <a:spcBef>
                          <a:spcPts val="0"/>
                        </a:spcBef>
                        <a:spcAft>
                          <a:spcPts val="0"/>
                        </a:spcAft>
                      </a:pPr>
                      <a:endParaRPr lang="en-US" sz="1000" dirty="0">
                        <a:effectLst/>
                        <a:latin typeface="Times New Roman"/>
                        <a:ea typeface="Times New Roman"/>
                        <a:cs typeface="Arial"/>
                      </a:endParaRPr>
                    </a:p>
                  </a:txBody>
                  <a:tcPr marL="57533" marR="57533" marT="0" marB="0" anchor="ctr"/>
                </a:tc>
                <a:tc>
                  <a:txBody>
                    <a:bodyPr/>
                    <a:lstStyle/>
                    <a:p>
                      <a:pPr marL="0" marR="0" algn="ctr">
                        <a:spcBef>
                          <a:spcPts val="0"/>
                        </a:spcBef>
                        <a:spcAft>
                          <a:spcPts val="0"/>
                        </a:spcAft>
                      </a:pPr>
                      <a:r>
                        <a:rPr lang="en-US" sz="1500" kern="1200">
                          <a:effectLst/>
                        </a:rPr>
                        <a:t>Year 0</a:t>
                      </a:r>
                      <a:endParaRPr lang="en-US" sz="1000">
                        <a:effectLst/>
                        <a:latin typeface="Times New Roman"/>
                        <a:ea typeface="Times New Roman"/>
                        <a:cs typeface="Arial"/>
                      </a:endParaRPr>
                    </a:p>
                  </a:txBody>
                  <a:tcPr marL="57533" marR="57533" marT="0" marB="0" anchor="ctr"/>
                </a:tc>
                <a:tc>
                  <a:txBody>
                    <a:bodyPr/>
                    <a:lstStyle/>
                    <a:p>
                      <a:pPr marL="0" marR="0" algn="ctr">
                        <a:spcBef>
                          <a:spcPts val="0"/>
                        </a:spcBef>
                        <a:spcAft>
                          <a:spcPts val="0"/>
                        </a:spcAft>
                      </a:pPr>
                      <a:r>
                        <a:rPr lang="en-US" sz="1500" kern="1200" dirty="0">
                          <a:effectLst/>
                        </a:rPr>
                        <a:t>Year 4</a:t>
                      </a:r>
                      <a:endParaRPr lang="en-US" sz="1000" dirty="0">
                        <a:effectLst/>
                        <a:latin typeface="Times New Roman"/>
                        <a:ea typeface="Times New Roman"/>
                        <a:cs typeface="Arial"/>
                      </a:endParaRPr>
                    </a:p>
                  </a:txBody>
                  <a:tcPr marL="57533" marR="57533" marT="0" marB="0" anchor="ctr"/>
                </a:tc>
              </a:tr>
            </a:tbl>
          </a:graphicData>
        </a:graphic>
      </p:graphicFrame>
    </p:spTree>
    <p:extLst>
      <p:ext uri="{BB962C8B-B14F-4D97-AF65-F5344CB8AC3E}">
        <p14:creationId xmlns:p14="http://schemas.microsoft.com/office/powerpoint/2010/main" val="1850740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Models</a:t>
            </a:r>
            <a:endParaRPr lang="en-US" dirty="0"/>
          </a:p>
        </p:txBody>
      </p:sp>
      <p:sp>
        <p:nvSpPr>
          <p:cNvPr id="3" name="Content Placeholder 2"/>
          <p:cNvSpPr>
            <a:spLocks noGrp="1"/>
          </p:cNvSpPr>
          <p:nvPr>
            <p:ph sz="quarter" idx="1"/>
          </p:nvPr>
        </p:nvSpPr>
        <p:spPr>
          <a:xfrm>
            <a:off x="457200" y="1600200"/>
            <a:ext cx="8308848" cy="4876800"/>
          </a:xfrm>
        </p:spPr>
        <p:txBody>
          <a:bodyPr>
            <a:normAutofit fontScale="70000" lnSpcReduction="20000"/>
          </a:bodyPr>
          <a:lstStyle/>
          <a:p>
            <a:r>
              <a:rPr lang="en-US" dirty="0"/>
              <a:t>Further, we might not be able to predict the eligible villagers in the control village perfectly. Now, we need to use the instrumental-variable regression (IVR) approach to correct for selection bias.</a:t>
            </a:r>
          </a:p>
          <a:p>
            <a:r>
              <a:rPr lang="en-US" dirty="0"/>
              <a:t>Note that in actual IVR, the estimates are computed in one-shot, rather than in two separate regressions.  However, that is effectively what happens.</a:t>
            </a:r>
          </a:p>
          <a:p>
            <a:r>
              <a:rPr lang="en-US" dirty="0" smtClean="0"/>
              <a:t>Another </a:t>
            </a:r>
            <a:r>
              <a:rPr lang="en-US" dirty="0"/>
              <a:t>reason for using regression is that we might not want to simply measure treatment with a 0-1 variable.  We might want to use a continuous variable, such as the amount of the loan to measure the treatment.  This, again, would require the use of regression</a:t>
            </a:r>
            <a:r>
              <a:rPr lang="en-US" dirty="0" smtClean="0"/>
              <a:t>.</a:t>
            </a:r>
          </a:p>
          <a:p>
            <a:r>
              <a:rPr lang="en-US" dirty="0" smtClean="0"/>
              <a:t>The complete regression model might look like this:</a:t>
            </a:r>
            <a:br>
              <a:rPr lang="en-US" dirty="0" smtClean="0"/>
            </a:br>
            <a:r>
              <a:rPr lang="en-US" dirty="0" err="1"/>
              <a:t>Y</a:t>
            </a:r>
            <a:r>
              <a:rPr lang="en-US" baseline="-25000" dirty="0" err="1"/>
              <a:t>ij</a:t>
            </a:r>
            <a:r>
              <a:rPr lang="en-US" dirty="0"/>
              <a:t> = </a:t>
            </a:r>
            <a:r>
              <a:rPr lang="en-US" b="1" dirty="0" err="1"/>
              <a:t>X</a:t>
            </a:r>
            <a:r>
              <a:rPr lang="en-US" baseline="-25000" dirty="0" err="1"/>
              <a:t>ij</a:t>
            </a:r>
            <a:r>
              <a:rPr lang="en-US" b="1" dirty="0" err="1"/>
              <a:t>a</a:t>
            </a:r>
            <a:r>
              <a:rPr lang="en-US" dirty="0"/>
              <a:t> + </a:t>
            </a:r>
            <a:r>
              <a:rPr lang="en-US" b="1" dirty="0" err="1"/>
              <a:t>V</a:t>
            </a:r>
            <a:r>
              <a:rPr lang="en-US" baseline="-25000" dirty="0" err="1"/>
              <a:t>j</a:t>
            </a:r>
            <a:r>
              <a:rPr lang="en-US" b="1" dirty="0" err="1"/>
              <a:t>b</a:t>
            </a:r>
            <a:r>
              <a:rPr lang="en-US" dirty="0"/>
              <a:t> + </a:t>
            </a:r>
            <a:r>
              <a:rPr lang="en-US" dirty="0" err="1"/>
              <a:t>T</a:t>
            </a:r>
            <a:r>
              <a:rPr lang="en-US" baseline="-25000" dirty="0" err="1"/>
              <a:t>ij</a:t>
            </a:r>
            <a:r>
              <a:rPr lang="en-US" dirty="0" err="1"/>
              <a:t>d</a:t>
            </a:r>
            <a:r>
              <a:rPr lang="en-US" dirty="0"/>
              <a:t> + </a:t>
            </a:r>
            <a:r>
              <a:rPr lang="en-US" dirty="0">
                <a:sym typeface="Symbol"/>
              </a:rPr>
              <a:t></a:t>
            </a:r>
            <a:r>
              <a:rPr lang="en-US" baseline="-25000" dirty="0" err="1" smtClean="0"/>
              <a:t>ij</a:t>
            </a:r>
            <a:r>
              <a:rPr lang="en-US" dirty="0" smtClean="0"/>
              <a:t>, </a:t>
            </a:r>
            <a:br>
              <a:rPr lang="en-US" dirty="0" smtClean="0"/>
            </a:br>
            <a:r>
              <a:rPr lang="en-US" dirty="0" smtClean="0"/>
              <a:t>where i refers to loan-recipients and j to village.</a:t>
            </a:r>
            <a:endParaRPr lang="en-US" dirty="0"/>
          </a:p>
          <a:p>
            <a:r>
              <a:rPr lang="en-US" dirty="0" smtClean="0"/>
              <a:t>The Y is the outcome measure, the X variables are individual specific, the V variables are village-specific, and T is the treatment variable, which might be the amount of the loan.  Since there may be many X and V variables, they are vectors and are shown in bold.</a:t>
            </a:r>
            <a:br>
              <a:rPr lang="en-US" dirty="0" smtClean="0"/>
            </a:br>
            <a:endParaRPr lang="en-US" dirty="0"/>
          </a:p>
          <a:p>
            <a:endParaRPr lang="en-US" dirty="0"/>
          </a:p>
        </p:txBody>
      </p:sp>
    </p:spTree>
    <p:extLst>
      <p:ext uri="{BB962C8B-B14F-4D97-AF65-F5344CB8AC3E}">
        <p14:creationId xmlns:p14="http://schemas.microsoft.com/office/powerpoint/2010/main" val="2693720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studies</a:t>
            </a:r>
            <a:endParaRPr lang="en-US" dirty="0"/>
          </a:p>
        </p:txBody>
      </p:sp>
      <p:sp>
        <p:nvSpPr>
          <p:cNvPr id="3" name="Content Placeholder 2"/>
          <p:cNvSpPr>
            <a:spLocks noGrp="1"/>
          </p:cNvSpPr>
          <p:nvPr>
            <p:ph sz="quarter" idx="1"/>
          </p:nvPr>
        </p:nvSpPr>
        <p:spPr/>
        <p:txBody>
          <a:bodyPr>
            <a:normAutofit lnSpcReduction="10000"/>
          </a:bodyPr>
          <a:lstStyle/>
          <a:p>
            <a:r>
              <a:rPr lang="en-US" dirty="0"/>
              <a:t>This approach can also use data collected over time (longitudinal data</a:t>
            </a:r>
            <a:r>
              <a:rPr lang="en-US" dirty="0" smtClean="0"/>
              <a:t>).</a:t>
            </a:r>
          </a:p>
          <a:p>
            <a:r>
              <a:rPr lang="en-US" dirty="0" smtClean="0"/>
              <a:t>In this case, the regression model would become:</a:t>
            </a:r>
            <a:br>
              <a:rPr lang="en-US" dirty="0" smtClean="0"/>
            </a:br>
            <a:r>
              <a:rPr lang="en-US" dirty="0" err="1" smtClean="0">
                <a:latin typeface="Symbol" pitchFamily="18" charset="2"/>
              </a:rPr>
              <a:t>D</a:t>
            </a:r>
            <a:r>
              <a:rPr lang="en-US" dirty="0" err="1" smtClean="0"/>
              <a:t>Y</a:t>
            </a:r>
            <a:r>
              <a:rPr lang="en-US" baseline="-25000" dirty="0" err="1" smtClean="0"/>
              <a:t>ij</a:t>
            </a:r>
            <a:r>
              <a:rPr lang="en-US" dirty="0" smtClean="0"/>
              <a:t> </a:t>
            </a:r>
            <a:r>
              <a:rPr lang="en-US" dirty="0"/>
              <a:t>= </a:t>
            </a:r>
            <a:r>
              <a:rPr lang="en-US" dirty="0" err="1" smtClean="0">
                <a:latin typeface="Symbol" pitchFamily="18" charset="2"/>
              </a:rPr>
              <a:t>D</a:t>
            </a:r>
            <a:r>
              <a:rPr lang="en-US" b="1" dirty="0" err="1" smtClean="0"/>
              <a:t>X</a:t>
            </a:r>
            <a:r>
              <a:rPr lang="en-US" baseline="-25000" dirty="0" err="1" smtClean="0"/>
              <a:t>ij</a:t>
            </a:r>
            <a:r>
              <a:rPr lang="en-US" b="1" dirty="0" err="1" smtClean="0"/>
              <a:t>a</a:t>
            </a:r>
            <a:r>
              <a:rPr lang="en-US" dirty="0" smtClean="0"/>
              <a:t> + </a:t>
            </a:r>
            <a:r>
              <a:rPr lang="en-US" dirty="0" err="1">
                <a:latin typeface="Symbol" pitchFamily="18" charset="2"/>
              </a:rPr>
              <a:t>D</a:t>
            </a:r>
            <a:r>
              <a:rPr lang="en-US" dirty="0" err="1" smtClean="0"/>
              <a:t>T</a:t>
            </a:r>
            <a:r>
              <a:rPr lang="en-US" baseline="-25000" dirty="0" err="1" smtClean="0"/>
              <a:t>ij</a:t>
            </a:r>
            <a:r>
              <a:rPr lang="en-US" dirty="0" err="1" smtClean="0"/>
              <a:t>d</a:t>
            </a:r>
            <a:r>
              <a:rPr lang="en-US" dirty="0" smtClean="0"/>
              <a:t> </a:t>
            </a:r>
            <a:r>
              <a:rPr lang="en-US" dirty="0"/>
              <a:t>+ </a:t>
            </a:r>
            <a:r>
              <a:rPr lang="en-US" dirty="0" err="1">
                <a:latin typeface="Symbol" pitchFamily="18" charset="2"/>
              </a:rPr>
              <a:t>D</a:t>
            </a:r>
            <a:r>
              <a:rPr lang="en-US" dirty="0" err="1" smtClean="0">
                <a:sym typeface="Symbol"/>
              </a:rPr>
              <a:t></a:t>
            </a:r>
            <a:r>
              <a:rPr lang="en-US" baseline="-25000" dirty="0" err="1" smtClean="0"/>
              <a:t>ij</a:t>
            </a:r>
            <a:r>
              <a:rPr lang="en-US" dirty="0" err="1" smtClean="0"/>
              <a:t>d</a:t>
            </a:r>
            <a:r>
              <a:rPr lang="en-US" dirty="0" smtClean="0"/>
              <a:t>, where the </a:t>
            </a:r>
            <a:r>
              <a:rPr lang="en-US" dirty="0" smtClean="0">
                <a:latin typeface="Symbol" pitchFamily="18" charset="2"/>
              </a:rPr>
              <a:t>D </a:t>
            </a:r>
            <a:r>
              <a:rPr lang="en-US" dirty="0"/>
              <a:t>sign </a:t>
            </a:r>
            <a:r>
              <a:rPr lang="en-US" dirty="0" smtClean="0"/>
              <a:t>indicates change over time. </a:t>
            </a:r>
            <a:endParaRPr lang="en-US" dirty="0"/>
          </a:p>
          <a:p>
            <a:r>
              <a:rPr lang="en-US" dirty="0" smtClean="0"/>
              <a:t>The village-specific variables would drop out unless they also varied over time.</a:t>
            </a:r>
          </a:p>
          <a:p>
            <a:r>
              <a:rPr lang="en-US" dirty="0" smtClean="0"/>
              <a:t>Of course, selection bias still has to be addressed using instrumental variables or by using an RCT approach.</a:t>
            </a:r>
            <a:endParaRPr lang="en-US" dirty="0"/>
          </a:p>
        </p:txBody>
      </p:sp>
    </p:spTree>
    <p:extLst>
      <p:ext uri="{BB962C8B-B14F-4D97-AF65-F5344CB8AC3E}">
        <p14:creationId xmlns:p14="http://schemas.microsoft.com/office/powerpoint/2010/main" val="4108639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RCTs</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r>
              <a:rPr lang="en-US" dirty="0" smtClean="0"/>
              <a:t>RCTs are often referred to as the gold standard of research because they solve the problem of selection bias.  Hence a positive estimated treatment effect can be considered evidence of causality, i.e. the treatment causes the superior outcome.</a:t>
            </a:r>
          </a:p>
          <a:p>
            <a:r>
              <a:rPr lang="en-US" dirty="0" smtClean="0"/>
              <a:t>The main problem with RCTs, though, is that while they have high internal validity, they have low external validity.  That is, the causality inference may indeed be appropriate for the sample; however, the purpose of research is usually to learn more about the results of applying the treatment elsewhere.</a:t>
            </a:r>
          </a:p>
          <a:p>
            <a:r>
              <a:rPr lang="en-US" dirty="0" smtClean="0"/>
              <a:t>RCTs usually require special conditions with the MFI being willing to make adjustment to the researchers conditions.  Also, since the cost can be high, the sample size is smaller.  This is especially so if randomization is at the group or village level, as opposed to at the individual level.</a:t>
            </a:r>
          </a:p>
          <a:p>
            <a:r>
              <a:rPr lang="en-US" dirty="0" smtClean="0"/>
              <a:t>Finally, with microfinance being so widespread, RCTs might be difficult to implement.</a:t>
            </a:r>
            <a:endParaRPr lang="en-US" dirty="0"/>
          </a:p>
        </p:txBody>
      </p:sp>
    </p:spTree>
    <p:extLst>
      <p:ext uri="{BB962C8B-B14F-4D97-AF65-F5344CB8AC3E}">
        <p14:creationId xmlns:p14="http://schemas.microsoft.com/office/powerpoint/2010/main" val="144002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Microfinance make a difference?</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77500" lnSpcReduction="20000"/>
          </a:bodyPr>
          <a:lstStyle/>
          <a:p>
            <a:r>
              <a:rPr lang="en-US" dirty="0" smtClean="0"/>
              <a:t>Suppose an NGO provides microcredit to a certain population.  Since the intervention required the use of (scarce) resources, it is necessary to ask if the intervention was worth it.</a:t>
            </a:r>
          </a:p>
          <a:p>
            <a:r>
              <a:rPr lang="en-US" dirty="0" smtClean="0"/>
              <a:t>Let us consider the intervention of Grameen USA in Queens.  Was this intervention successful?</a:t>
            </a:r>
          </a:p>
          <a:p>
            <a:r>
              <a:rPr lang="en-US" dirty="0" smtClean="0"/>
              <a:t>Some of the metrics that Grameen USA uses to evaluate their intervention are:</a:t>
            </a:r>
          </a:p>
          <a:p>
            <a:pPr lvl="1"/>
            <a:r>
              <a:rPr lang="en-US" dirty="0" smtClean="0"/>
              <a:t>Change in Experian credit scores – 705 increase in credit score</a:t>
            </a:r>
          </a:p>
          <a:p>
            <a:pPr lvl="1"/>
            <a:r>
              <a:rPr lang="en-US" dirty="0" smtClean="0"/>
              <a:t>Income Boost – 60% increase in family incomes from $15K to $24K</a:t>
            </a:r>
          </a:p>
          <a:p>
            <a:pPr lvl="1"/>
            <a:r>
              <a:rPr lang="en-US" dirty="0" smtClean="0"/>
              <a:t>Savings Increase – initial savings: zero; current saving $536</a:t>
            </a:r>
          </a:p>
          <a:p>
            <a:r>
              <a:rPr lang="en-US" dirty="0" smtClean="0"/>
              <a:t>Do these numbers prove that the Grameen intervention was successful?</a:t>
            </a:r>
          </a:p>
          <a:p>
            <a:r>
              <a:rPr lang="en-US" dirty="0" smtClean="0"/>
              <a:t>Also, was this the best use for </a:t>
            </a:r>
            <a:r>
              <a:rPr lang="en-US" dirty="0" err="1" smtClean="0"/>
              <a:t>Grameen’s</a:t>
            </a:r>
            <a:r>
              <a:rPr lang="en-US" dirty="0" smtClean="0"/>
              <a:t> money?  What is </a:t>
            </a:r>
            <a:r>
              <a:rPr lang="en-US" dirty="0" err="1" smtClean="0"/>
              <a:t>Grameen’s</a:t>
            </a:r>
            <a:r>
              <a:rPr lang="en-US" dirty="0" smtClean="0"/>
              <a:t> goal?</a:t>
            </a:r>
          </a:p>
          <a:p>
            <a:r>
              <a:rPr lang="en-US" dirty="0" smtClean="0"/>
              <a:t>Would our answers be different if the goal were poverty alleviation?  Or women’s empowerment?  Or job creation?</a:t>
            </a:r>
            <a:endParaRPr lang="en-US" dirty="0"/>
          </a:p>
        </p:txBody>
      </p:sp>
    </p:spTree>
    <p:extLst>
      <p:ext uri="{BB962C8B-B14F-4D97-AF65-F5344CB8AC3E}">
        <p14:creationId xmlns:p14="http://schemas.microsoft.com/office/powerpoint/2010/main" val="134191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Does Microfinance make a difference?</a:t>
            </a:r>
          </a:p>
        </p:txBody>
      </p:sp>
      <p:sp>
        <p:nvSpPr>
          <p:cNvPr id="3" name="Content Placeholder 2"/>
          <p:cNvSpPr>
            <a:spLocks noGrp="1"/>
          </p:cNvSpPr>
          <p:nvPr>
            <p:ph sz="quarter" idx="1"/>
          </p:nvPr>
        </p:nvSpPr>
        <p:spPr/>
        <p:txBody>
          <a:bodyPr>
            <a:normAutofit fontScale="77500" lnSpcReduction="20000"/>
          </a:bodyPr>
          <a:lstStyle/>
          <a:p>
            <a:r>
              <a:rPr lang="en-US" dirty="0"/>
              <a:t>This question can be reframed as: “How have outcomes changed with microfinance intervention relative to what would have happened without the intervention?”</a:t>
            </a:r>
          </a:p>
          <a:p>
            <a:r>
              <a:rPr lang="en-US" dirty="0" smtClean="0"/>
              <a:t>Coleman (2006) found that clients that would later go on to become microfinance borrowers tend to already be significantly wealthier than their nonparticipating neighbors.</a:t>
            </a:r>
          </a:p>
          <a:p>
            <a:r>
              <a:rPr lang="en-US" dirty="0" smtClean="0"/>
              <a:t>If microfinance clients tend to be wealthier, then the results of the microfinance intervention for these clients relative to the poorer non-clients might simply reflect the better access of richer clients to other services that are complementary with access to credit, as well as better access to education and business training.  In fact, these richer clients may well have better access to other credit, as well.</a:t>
            </a:r>
          </a:p>
          <a:p>
            <a:r>
              <a:rPr lang="en-US" dirty="0" smtClean="0"/>
              <a:t>The observed differences between clients and non-clients in studies may be accounted for by the greater initial wealth of microfinance clients.</a:t>
            </a:r>
          </a:p>
        </p:txBody>
      </p:sp>
    </p:spTree>
    <p:extLst>
      <p:ext uri="{BB962C8B-B14F-4D97-AF65-F5344CB8AC3E}">
        <p14:creationId xmlns:p14="http://schemas.microsoft.com/office/powerpoint/2010/main" val="208884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Does Microfinance make a difference?</a:t>
            </a:r>
          </a:p>
        </p:txBody>
      </p:sp>
      <p:sp>
        <p:nvSpPr>
          <p:cNvPr id="3" name="Content Placeholder 2"/>
          <p:cNvSpPr>
            <a:spLocks noGrp="1"/>
          </p:cNvSpPr>
          <p:nvPr>
            <p:ph sz="quarter" idx="1"/>
          </p:nvPr>
        </p:nvSpPr>
        <p:spPr>
          <a:xfrm>
            <a:off x="304800" y="1600200"/>
            <a:ext cx="8534400" cy="5181600"/>
          </a:xfrm>
        </p:spPr>
        <p:txBody>
          <a:bodyPr>
            <a:normAutofit fontScale="77500" lnSpcReduction="20000"/>
          </a:bodyPr>
          <a:lstStyle/>
          <a:p>
            <a:r>
              <a:rPr lang="en-US" dirty="0" err="1" smtClean="0"/>
              <a:t>Hashemi’s</a:t>
            </a:r>
            <a:r>
              <a:rPr lang="en-US" dirty="0" smtClean="0"/>
              <a:t> Bangladesh study (1997) looked at reasons why some people do not take loans.  He found that they felt they could not generate adequate profits to reliably repay loans.  Others opted out due to religious and social sanctions that restricted the ability to participate in meetings outside of the home with non-family males.  </a:t>
            </a:r>
          </a:p>
          <a:p>
            <a:r>
              <a:rPr lang="en-US" dirty="0" smtClean="0"/>
              <a:t>Thus, those who do not choose to take loans might very well do so because they do not have access to profitable investment opportunities.  Hence looking at the impact of borrowers versus non-borrowers might simply reflect this access to profitable investment opportunities.</a:t>
            </a:r>
          </a:p>
          <a:p>
            <a:r>
              <a:rPr lang="en-US" dirty="0" smtClean="0"/>
              <a:t>Similarly, non-participants who feel religiously more restricted might be restricted in other ways, such as the ability to participate in business transactions that are prohibited by Islamic law.</a:t>
            </a:r>
          </a:p>
          <a:p>
            <a:r>
              <a:rPr lang="en-US" dirty="0" smtClean="0"/>
              <a:t>Can we start out with a sample of potential clients, all of whom wish to borrow and are credit-worthy, and then randomly lend to some and not to others?  If so, then we can see if the provision of credit makes a difference.</a:t>
            </a:r>
          </a:p>
          <a:p>
            <a:r>
              <a:rPr lang="en-US" dirty="0" smtClean="0"/>
              <a:t>Let’s start with some basics.</a:t>
            </a:r>
            <a:endParaRPr lang="en-US" dirty="0"/>
          </a:p>
        </p:txBody>
      </p:sp>
    </p:spTree>
    <p:extLst>
      <p:ext uri="{BB962C8B-B14F-4D97-AF65-F5344CB8AC3E}">
        <p14:creationId xmlns:p14="http://schemas.microsoft.com/office/powerpoint/2010/main" val="152850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measuring?</a:t>
            </a:r>
            <a:endParaRPr lang="en-US" dirty="0"/>
          </a:p>
        </p:txBody>
      </p:sp>
      <p:sp>
        <p:nvSpPr>
          <p:cNvPr id="3" name="Content Placeholder 2"/>
          <p:cNvSpPr>
            <a:spLocks noGrp="1"/>
          </p:cNvSpPr>
          <p:nvPr>
            <p:ph sz="quarter" idx="1"/>
          </p:nvPr>
        </p:nvSpPr>
        <p:spPr/>
        <p:txBody>
          <a:bodyPr/>
          <a:lstStyle/>
          <a:p>
            <a:r>
              <a:rPr lang="en-US" dirty="0" smtClean="0"/>
              <a:t>Children’s health</a:t>
            </a:r>
          </a:p>
          <a:p>
            <a:r>
              <a:rPr lang="en-US" dirty="0" smtClean="0"/>
              <a:t>Incomes</a:t>
            </a:r>
          </a:p>
          <a:p>
            <a:r>
              <a:rPr lang="en-US" dirty="0" smtClean="0"/>
              <a:t>Leisure</a:t>
            </a:r>
          </a:p>
          <a:p>
            <a:r>
              <a:rPr lang="en-US" dirty="0" smtClean="0"/>
              <a:t>Wealth</a:t>
            </a:r>
          </a:p>
          <a:p>
            <a:r>
              <a:rPr lang="en-US" dirty="0" smtClean="0"/>
              <a:t>Employment</a:t>
            </a:r>
          </a:p>
          <a:p>
            <a:r>
              <a:rPr lang="en-US" dirty="0" smtClean="0"/>
              <a:t>Business investment</a:t>
            </a:r>
          </a:p>
          <a:p>
            <a:r>
              <a:rPr lang="en-US" dirty="0" smtClean="0"/>
              <a:t>Women’s empowerment</a:t>
            </a:r>
          </a:p>
          <a:p>
            <a:r>
              <a:rPr lang="en-US" dirty="0" smtClean="0"/>
              <a:t>Reduced friction in the home</a:t>
            </a:r>
          </a:p>
          <a:p>
            <a:endParaRPr lang="en-US" dirty="0"/>
          </a:p>
        </p:txBody>
      </p:sp>
    </p:spTree>
    <p:extLst>
      <p:ext uri="{BB962C8B-B14F-4D97-AF65-F5344CB8AC3E}">
        <p14:creationId xmlns:p14="http://schemas.microsoft.com/office/powerpoint/2010/main" val="412662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Substitution effects and income effects</a:t>
            </a:r>
            <a:endParaRPr lang="en-US" dirty="0"/>
          </a:p>
        </p:txBody>
      </p:sp>
      <p:sp>
        <p:nvSpPr>
          <p:cNvPr id="3" name="Content Placeholder 2"/>
          <p:cNvSpPr>
            <a:spLocks noGrp="1"/>
          </p:cNvSpPr>
          <p:nvPr>
            <p:ph sz="quarter" idx="1"/>
          </p:nvPr>
        </p:nvSpPr>
        <p:spPr/>
        <p:txBody>
          <a:bodyPr>
            <a:normAutofit lnSpcReduction="10000"/>
          </a:bodyPr>
          <a:lstStyle/>
          <a:p>
            <a:r>
              <a:rPr lang="en-US" dirty="0"/>
              <a:t>I</a:t>
            </a:r>
            <a:r>
              <a:rPr lang="en-US" dirty="0" smtClean="0"/>
              <a:t>ncome </a:t>
            </a:r>
            <a:r>
              <a:rPr lang="en-US" dirty="0"/>
              <a:t>effects might increase consumption</a:t>
            </a:r>
            <a:r>
              <a:rPr lang="en-US" dirty="0" smtClean="0"/>
              <a:t>.  If microfinance makes its clients wealthier, consumption on all sorts of goods would increase.</a:t>
            </a:r>
            <a:endParaRPr lang="en-US" dirty="0"/>
          </a:p>
          <a:p>
            <a:r>
              <a:rPr lang="en-US" dirty="0"/>
              <a:t>On the other hand, </a:t>
            </a:r>
            <a:r>
              <a:rPr lang="en-US" dirty="0" smtClean="0"/>
              <a:t>time spent on business might take away from time spent on other activities and expenditures on other activities, such as children’s health.</a:t>
            </a:r>
          </a:p>
          <a:p>
            <a:r>
              <a:rPr lang="en-US" dirty="0" smtClean="0"/>
              <a:t>Hence even if microfinance works, there might not be a single unambiguous metric to measure its effectiveness.</a:t>
            </a:r>
            <a:endParaRPr lang="en-US" dirty="0"/>
          </a:p>
        </p:txBody>
      </p:sp>
    </p:spTree>
    <p:extLst>
      <p:ext uri="{BB962C8B-B14F-4D97-AF65-F5344CB8AC3E}">
        <p14:creationId xmlns:p14="http://schemas.microsoft.com/office/powerpoint/2010/main" val="25628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the effectiveness?</a:t>
            </a:r>
            <a:endParaRPr lang="en-US" dirty="0"/>
          </a:p>
        </p:txBody>
      </p:sp>
      <p:sp>
        <p:nvSpPr>
          <p:cNvPr id="3" name="Content Placeholder 2"/>
          <p:cNvSpPr>
            <a:spLocks noGrp="1"/>
          </p:cNvSpPr>
          <p:nvPr>
            <p:ph sz="quarter" idx="1"/>
          </p:nvPr>
        </p:nvSpPr>
        <p:spPr/>
        <p:txBody>
          <a:bodyPr/>
          <a:lstStyle/>
          <a:p>
            <a:r>
              <a:rPr lang="en-US" dirty="0" smtClean="0"/>
              <a:t>Is it awareness of opportunities that might be triggered by the availability of microloans in a certain village or presence of an NGO or MFI?</a:t>
            </a:r>
          </a:p>
          <a:p>
            <a:r>
              <a:rPr lang="en-US" dirty="0" smtClean="0"/>
              <a:t>Is it the credit that is made available by the MFI?</a:t>
            </a:r>
          </a:p>
          <a:p>
            <a:r>
              <a:rPr lang="en-US" dirty="0" smtClean="0"/>
              <a:t>Is the training that often accompanies the microloan?</a:t>
            </a:r>
          </a:p>
          <a:p>
            <a:r>
              <a:rPr lang="en-US" dirty="0" smtClean="0"/>
              <a:t>Is it the communal interaction and learning from each other that might occur in programs like Grameen USA?</a:t>
            </a:r>
            <a:endParaRPr lang="en-US" dirty="0"/>
          </a:p>
        </p:txBody>
      </p:sp>
    </p:spTree>
    <p:extLst>
      <p:ext uri="{BB962C8B-B14F-4D97-AF65-F5344CB8AC3E}">
        <p14:creationId xmlns:p14="http://schemas.microsoft.com/office/powerpoint/2010/main" val="75567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effect or more?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study might establish that there is a mean effect.</a:t>
            </a:r>
          </a:p>
          <a:p>
            <a:r>
              <a:rPr lang="en-US" dirty="0" smtClean="0"/>
              <a:t>However, it might be that the effect is very skewed in the sample – what if most of the participants suffered negative effects while a few had very positive effects?</a:t>
            </a:r>
          </a:p>
          <a:p>
            <a:r>
              <a:rPr lang="en-US" dirty="0" smtClean="0"/>
              <a:t>What is the channel by which the effect occurred?  Knowing the channel might be as important as knowing that there was a positive effect, especially in terms of learning how to apply the treatment in other areas or situations.</a:t>
            </a:r>
            <a:endParaRPr lang="en-US" dirty="0"/>
          </a:p>
        </p:txBody>
      </p:sp>
    </p:spTree>
    <p:extLst>
      <p:ext uri="{BB962C8B-B14F-4D97-AF65-F5344CB8AC3E}">
        <p14:creationId xmlns:p14="http://schemas.microsoft.com/office/powerpoint/2010/main" val="1823551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3561</Words>
  <Application>Microsoft Office PowerPoint</Application>
  <PresentationFormat>On-screen Show (4:3)</PresentationFormat>
  <Paragraphs>234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Student presentation</vt:lpstr>
      <vt:lpstr>Measuring the impact of Microfinance</vt:lpstr>
      <vt:lpstr>Learning Goals</vt:lpstr>
      <vt:lpstr>Does Microfinance make a difference?</vt:lpstr>
      <vt:lpstr>Does Microfinance make a difference?</vt:lpstr>
      <vt:lpstr>Does Microfinance make a difference?</vt:lpstr>
      <vt:lpstr>What are we measuring?</vt:lpstr>
      <vt:lpstr>Substitution effects and income effects</vt:lpstr>
      <vt:lpstr>What causes the effectiveness?</vt:lpstr>
      <vt:lpstr>Mean effect or more?</vt:lpstr>
      <vt:lpstr>Causality and Counterfactuals </vt:lpstr>
      <vt:lpstr>Counterfactuals</vt:lpstr>
      <vt:lpstr>Randomized Controlled Trials</vt:lpstr>
      <vt:lpstr>Randomized Controlled Trials</vt:lpstr>
      <vt:lpstr>Randomized Controlled Trials</vt:lpstr>
      <vt:lpstr>Quasi-experiments</vt:lpstr>
      <vt:lpstr>Quasi-experiments</vt:lpstr>
      <vt:lpstr>Unmeasured Entrepreneurial Ability</vt:lpstr>
      <vt:lpstr>ITT versus TOT</vt:lpstr>
      <vt:lpstr>Example of impact evaluation strategies</vt:lpstr>
      <vt:lpstr>Spillover Effects</vt:lpstr>
      <vt:lpstr>Quasi-experiments</vt:lpstr>
      <vt:lpstr>Quasi-experiments</vt:lpstr>
      <vt:lpstr>Quasi-experiments</vt:lpstr>
      <vt:lpstr>Regression Models</vt:lpstr>
      <vt:lpstr>Sources of Income for Treatment and Control Groups</vt:lpstr>
      <vt:lpstr>Regression Models</vt:lpstr>
      <vt:lpstr>Longitudinal studies</vt:lpstr>
      <vt:lpstr>Back to RCTs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2013-03-15T19:44:28Z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