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1"/>
  </p:sldMasterIdLst>
  <p:notesMasterIdLst>
    <p:notesMasterId r:id="rId26"/>
  </p:notesMasterIdLst>
  <p:handoutMasterIdLst>
    <p:handoutMasterId r:id="rId27"/>
  </p:handout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5" r:id="rId16"/>
    <p:sldId id="276" r:id="rId17"/>
    <p:sldId id="273" r:id="rId18"/>
    <p:sldId id="274" r:id="rId19"/>
    <p:sldId id="277" r:id="rId20"/>
    <p:sldId id="278" r:id="rId21"/>
    <p:sldId id="270" r:id="rId22"/>
    <p:sldId id="271" r:id="rId23"/>
    <p:sldId id="272" r:id="rId24"/>
    <p:sldId id="279" r:id="rId25"/>
  </p:sldIdLst>
  <p:sldSz cx="9144000" cy="6858000" type="screen4x3"/>
  <p:notesSz cx="6858000" cy="92964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2280" autoAdjust="0"/>
  </p:normalViewPr>
  <p:slideViewPr>
    <p:cSldViewPr>
      <p:cViewPr>
        <p:scale>
          <a:sx n="70" d="100"/>
          <a:sy n="70" d="100"/>
        </p:scale>
        <p:origin x="-1170" y="-78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3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75155426-1823-4682-BF11-CD86C06D1AE8}" type="datetimeFigureOut">
              <a:rPr lang="en-US" smtClean="0"/>
              <a:pPr/>
              <a:t>1/29/2013</a:t>
            </a:fld>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AB0C28FA-1B75-4BAC-BF69-C87008115851}" type="slidenum">
              <a:rPr lang="en-US" smtClean="0"/>
              <a:pPr/>
              <a:t>‹#›</a:t>
            </a:fld>
            <a:endParaRPr lang="en-US" dirty="0"/>
          </a:p>
        </p:txBody>
      </p:sp>
    </p:spTree>
    <p:extLst>
      <p:ext uri="{BB962C8B-B14F-4D97-AF65-F5344CB8AC3E}">
        <p14:creationId xmlns:p14="http://schemas.microsoft.com/office/powerpoint/2010/main" val="11092063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2447E72A-D913-4DC2-9E0A-E520CE8FCC86}" type="datetimeFigureOut">
              <a:rPr lang="en-US" smtClean="0"/>
              <a:pPr/>
              <a:t>1/29/2013</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5066498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Those who benefit</a:t>
            </a:r>
            <a:r>
              <a:rPr lang="en-US" baseline="0" dirty="0" smtClean="0"/>
              <a:t> from cheap credit, misguided people who don’t realize that risky borrowers will be denied credit.  Also, when nationalized banks offer low-rate loans, these loans go to politically connected people.</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156658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13647936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survey, especially the information about the higher income of business owners may suggest that these business are positive NPV projects</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39335818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327686319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dirty="0"/>
          </a:p>
        </p:txBody>
      </p:sp>
    </p:spTree>
    <p:extLst>
      <p:ext uri="{BB962C8B-B14F-4D97-AF65-F5344CB8AC3E}">
        <p14:creationId xmlns:p14="http://schemas.microsoft.com/office/powerpoint/2010/main" val="102162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dirty="0"/>
          </a:p>
        </p:txBody>
      </p:sp>
    </p:spTree>
    <p:extLst>
      <p:ext uri="{BB962C8B-B14F-4D97-AF65-F5344CB8AC3E}">
        <p14:creationId xmlns:p14="http://schemas.microsoft.com/office/powerpoint/2010/main" val="13208164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dirty="0"/>
          </a:p>
        </p:txBody>
      </p:sp>
    </p:spTree>
    <p:extLst>
      <p:ext uri="{BB962C8B-B14F-4D97-AF65-F5344CB8AC3E}">
        <p14:creationId xmlns:p14="http://schemas.microsoft.com/office/powerpoint/2010/main" val="10812004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dirty="0"/>
          </a:p>
        </p:txBody>
      </p:sp>
    </p:spTree>
    <p:extLst>
      <p:ext uri="{BB962C8B-B14F-4D97-AF65-F5344CB8AC3E}">
        <p14:creationId xmlns:p14="http://schemas.microsoft.com/office/powerpoint/2010/main" val="41189504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19726910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dirty="0"/>
          </a:p>
        </p:txBody>
      </p:sp>
    </p:spTree>
    <p:extLst>
      <p:ext uri="{BB962C8B-B14F-4D97-AF65-F5344CB8AC3E}">
        <p14:creationId xmlns:p14="http://schemas.microsoft.com/office/powerpoint/2010/main" val="961695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dirty="0"/>
          </a:p>
        </p:txBody>
      </p:sp>
    </p:spTree>
    <p:extLst>
      <p:ext uri="{BB962C8B-B14F-4D97-AF65-F5344CB8AC3E}">
        <p14:creationId xmlns:p14="http://schemas.microsoft.com/office/powerpoint/2010/main" val="15195792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dirty="0"/>
          </a:p>
        </p:txBody>
      </p:sp>
    </p:spTree>
    <p:extLst>
      <p:ext uri="{BB962C8B-B14F-4D97-AF65-F5344CB8AC3E}">
        <p14:creationId xmlns:p14="http://schemas.microsoft.com/office/powerpoint/2010/main" val="18777700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dirty="0"/>
          </a:p>
        </p:txBody>
      </p:sp>
    </p:spTree>
    <p:extLst>
      <p:ext uri="{BB962C8B-B14F-4D97-AF65-F5344CB8AC3E}">
        <p14:creationId xmlns:p14="http://schemas.microsoft.com/office/powerpoint/2010/main" val="18767421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dirty="0"/>
          </a:p>
        </p:txBody>
      </p:sp>
    </p:spTree>
    <p:extLst>
      <p:ext uri="{BB962C8B-B14F-4D97-AF65-F5344CB8AC3E}">
        <p14:creationId xmlns:p14="http://schemas.microsoft.com/office/powerpoint/2010/main" val="24182586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dirty="0"/>
          </a:p>
        </p:txBody>
      </p:sp>
    </p:spTree>
    <p:extLst>
      <p:ext uri="{BB962C8B-B14F-4D97-AF65-F5344CB8AC3E}">
        <p14:creationId xmlns:p14="http://schemas.microsoft.com/office/powerpoint/2010/main" val="16905095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24</a:t>
            </a:fld>
            <a:endParaRPr lang="en-US" dirty="0"/>
          </a:p>
        </p:txBody>
      </p:sp>
    </p:spTree>
    <p:extLst>
      <p:ext uri="{BB962C8B-B14F-4D97-AF65-F5344CB8AC3E}">
        <p14:creationId xmlns:p14="http://schemas.microsoft.com/office/powerpoint/2010/main" val="1729906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1972829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2991825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3930101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dirty="0"/>
          </a:p>
        </p:txBody>
      </p:sp>
    </p:spTree>
    <p:extLst>
      <p:ext uri="{BB962C8B-B14F-4D97-AF65-F5344CB8AC3E}">
        <p14:creationId xmlns:p14="http://schemas.microsoft.com/office/powerpoint/2010/main" val="23660380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dirty="0"/>
          </a:p>
        </p:txBody>
      </p:sp>
    </p:spTree>
    <p:extLst>
      <p:ext uri="{BB962C8B-B14F-4D97-AF65-F5344CB8AC3E}">
        <p14:creationId xmlns:p14="http://schemas.microsoft.com/office/powerpoint/2010/main" val="886951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dirty="0"/>
          </a:p>
        </p:txBody>
      </p:sp>
    </p:spTree>
    <p:extLst>
      <p:ext uri="{BB962C8B-B14F-4D97-AF65-F5344CB8AC3E}">
        <p14:creationId xmlns:p14="http://schemas.microsoft.com/office/powerpoint/2010/main" val="3608947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1663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1/29/2013 6:05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1/29/2013 6:05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1/29/2013 6:05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1/29/2013 6:05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1/29/2013 6:05 PM</a:t>
            </a:fld>
            <a:endParaRPr lang="en-US" dirty="0"/>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1/29/2013 6:05 PM</a:t>
            </a:fld>
            <a:endParaRPr lang="en-US" dirty="0"/>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2" name="Footer Placeholder 11"/>
          <p:cNvSpPr>
            <a:spLocks noGrp="1"/>
          </p:cNvSpPr>
          <p:nvPr>
            <p:ph type="ftr" sz="quarter" idx="17"/>
          </p:nvPr>
        </p:nvSpPr>
        <p:spPr/>
        <p:txBody>
          <a:bodyPr rtlCol="0"/>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1/29/2013 6:05 PM</a:t>
            </a:fld>
            <a:endParaRPr lang="en-US" dirty="0"/>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dirty="0"/>
          </a:p>
        </p:txBody>
      </p:sp>
      <p:sp>
        <p:nvSpPr>
          <p:cNvPr id="14" name="Footer Placeholder 13"/>
          <p:cNvSpPr>
            <a:spLocks noGrp="1"/>
          </p:cNvSpPr>
          <p:nvPr>
            <p:ph type="ftr" sz="quarter" idx="17"/>
          </p:nvPr>
        </p:nvSpPr>
        <p:spPr/>
        <p:txBody>
          <a:bodyPr rtlCol="0"/>
          <a:lstStyle/>
          <a:p>
            <a:endParaRPr lang="en-US" dirty="0"/>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1/29/2013 6:05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1/29/2013 6:05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1/29/2013 6:05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1/29/2013 6:05 PM</a:t>
            </a:fld>
            <a:endParaRPr lang="en-US" dirty="0"/>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dirty="0" smtClean="0"/>
              <a:t>Click icon to add picture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1/29/2013 6:05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533400" y="4038600"/>
            <a:ext cx="8305800" cy="1828800"/>
          </a:xfrm>
        </p:spPr>
        <p:txBody>
          <a:bodyPr>
            <a:normAutofit/>
          </a:bodyPr>
          <a:lstStyle/>
          <a:p>
            <a:r>
              <a:rPr lang="en-US" dirty="0" smtClean="0"/>
              <a:t>Introduction to Microfinance</a:t>
            </a:r>
            <a:endParaRPr lang="en-US" dirty="0"/>
          </a:p>
        </p:txBody>
      </p:sp>
      <p:sp>
        <p:nvSpPr>
          <p:cNvPr id="3" name="Rectangle 2"/>
          <p:cNvSpPr>
            <a:spLocks noGrp="1"/>
          </p:cNvSpPr>
          <p:nvPr>
            <p:ph type="subTitle" idx="1"/>
          </p:nvPr>
        </p:nvSpPr>
        <p:spPr/>
        <p:txBody>
          <a:bodyPr>
            <a:normAutofit/>
          </a:bodyPr>
          <a:lstStyle/>
          <a:p>
            <a:r>
              <a:rPr lang="en-US" dirty="0" smtClean="0"/>
              <a:t>P.V. Viswanath</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resources don’t flow to poorer </a:t>
            </a:r>
            <a:r>
              <a:rPr lang="en-US" dirty="0" smtClean="0"/>
              <a:t>countries: Another answer</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Perhaps poor borrowers can pay high interest rates, but government-imposed interest rate restrictions prevent banks from charging the interest rates required to draw capital from developed to developing countries and from cities to villages.</a:t>
            </a:r>
          </a:p>
          <a:p>
            <a:r>
              <a:rPr lang="en-US" dirty="0" smtClean="0"/>
              <a:t>If so, then the answer is political.  Advocates should convince governments to remove usury laws and other restrictions on banks, thus allowing capital to flow where it is needed.</a:t>
            </a:r>
          </a:p>
          <a:p>
            <a:r>
              <a:rPr lang="en-US" dirty="0" smtClean="0"/>
              <a:t>However, usury laws have their supporters (Who?)</a:t>
            </a:r>
            <a:endParaRPr lang="en-US" dirty="0"/>
          </a:p>
        </p:txBody>
      </p:sp>
    </p:spTree>
    <p:extLst>
      <p:ext uri="{BB962C8B-B14F-4D97-AF65-F5344CB8AC3E}">
        <p14:creationId xmlns:p14="http://schemas.microsoft.com/office/powerpoint/2010/main" val="1869760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there capital rationing?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Paula and Townsend (2004) surveyed 2880 rural and semi-urban households in central and northeastern Thailand.  </a:t>
            </a:r>
          </a:p>
          <a:p>
            <a:r>
              <a:rPr lang="en-US" dirty="0"/>
              <a:t>One-third of the households in their survey stated that they would like to change occupations.  Of these, most would like to open a business.  Many of these households report that they don’t start a business because of non-availability of funds.</a:t>
            </a:r>
          </a:p>
          <a:p>
            <a:r>
              <a:rPr lang="en-US" dirty="0"/>
              <a:t>54% of entrepreneurial families want to expand their business; but most of them report that they don’t have enough money to do this</a:t>
            </a:r>
            <a:r>
              <a:rPr lang="en-US" dirty="0" smtClean="0"/>
              <a:t>.</a:t>
            </a:r>
            <a:endParaRPr lang="en-US" dirty="0"/>
          </a:p>
        </p:txBody>
      </p:sp>
    </p:spTree>
    <p:extLst>
      <p:ext uri="{BB962C8B-B14F-4D97-AF65-F5344CB8AC3E}">
        <p14:creationId xmlns:p14="http://schemas.microsoft.com/office/powerpoint/2010/main" val="1420297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there capital rationing?</a:t>
            </a:r>
          </a:p>
        </p:txBody>
      </p:sp>
      <p:sp>
        <p:nvSpPr>
          <p:cNvPr id="3" name="Content Placeholder 2"/>
          <p:cNvSpPr>
            <a:spLocks noGrp="1"/>
          </p:cNvSpPr>
          <p:nvPr>
            <p:ph sz="quarter" idx="1"/>
          </p:nvPr>
        </p:nvSpPr>
        <p:spPr>
          <a:xfrm>
            <a:off x="612648" y="1600200"/>
            <a:ext cx="8153400" cy="4572000"/>
          </a:xfrm>
        </p:spPr>
        <p:txBody>
          <a:bodyPr>
            <a:normAutofit fontScale="85000" lnSpcReduction="10000"/>
          </a:bodyPr>
          <a:lstStyle/>
          <a:p>
            <a:r>
              <a:rPr lang="en-US" dirty="0"/>
              <a:t>The average annual income of business owners in the sample is three times higher than that of non-business owners</a:t>
            </a:r>
            <a:r>
              <a:rPr lang="en-US" dirty="0" smtClean="0"/>
              <a:t>.  </a:t>
            </a:r>
            <a:endParaRPr lang="en-US" dirty="0"/>
          </a:p>
          <a:p>
            <a:r>
              <a:rPr lang="en-US" dirty="0"/>
              <a:t>What can we infer from this?  Can we infer that starting a business increases family income? </a:t>
            </a:r>
            <a:r>
              <a:rPr lang="en-US" dirty="0" smtClean="0"/>
              <a:t>Perhaps</a:t>
            </a:r>
            <a:r>
              <a:rPr lang="en-US" dirty="0"/>
              <a:t>.. </a:t>
            </a:r>
            <a:endParaRPr lang="en-US" dirty="0" smtClean="0"/>
          </a:p>
          <a:p>
            <a:r>
              <a:rPr lang="en-US" dirty="0" smtClean="0"/>
              <a:t>Or, perhaps, </a:t>
            </a:r>
            <a:r>
              <a:rPr lang="en-US" dirty="0"/>
              <a:t>the more entrepreneurial families have already started businesses and the higher income is due to their greater entrepreneurial ability</a:t>
            </a:r>
            <a:r>
              <a:rPr lang="en-US" dirty="0" smtClean="0"/>
              <a:t>.</a:t>
            </a:r>
            <a:endParaRPr lang="en-US" dirty="0"/>
          </a:p>
          <a:p>
            <a:r>
              <a:rPr lang="en-US" dirty="0" smtClean="0"/>
              <a:t>Paula and Townsend </a:t>
            </a:r>
            <a:r>
              <a:rPr lang="en-US" dirty="0"/>
              <a:t>do find that, even after accounting for entrepreneurial ability (using several measures of talent), poorer households are less likely to start new businesses.  </a:t>
            </a:r>
            <a:endParaRPr lang="en-US" dirty="0" smtClean="0"/>
          </a:p>
          <a:p>
            <a:r>
              <a:rPr lang="en-US" dirty="0" smtClean="0"/>
              <a:t>This </a:t>
            </a:r>
            <a:r>
              <a:rPr lang="en-US" dirty="0"/>
              <a:t>suggests that credit rationing is an impediment to higher incomes.</a:t>
            </a:r>
          </a:p>
          <a:p>
            <a:endParaRPr lang="en-US" dirty="0"/>
          </a:p>
        </p:txBody>
      </p:sp>
    </p:spTree>
    <p:extLst>
      <p:ext uri="{BB962C8B-B14F-4D97-AF65-F5344CB8AC3E}">
        <p14:creationId xmlns:p14="http://schemas.microsoft.com/office/powerpoint/2010/main" val="15259221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Capital Rationing</a:t>
            </a:r>
            <a:endParaRPr lang="en-US" dirty="0"/>
          </a:p>
        </p:txBody>
      </p:sp>
      <p:sp>
        <p:nvSpPr>
          <p:cNvPr id="3" name="Content Placeholder 2"/>
          <p:cNvSpPr>
            <a:spLocks noGrp="1"/>
          </p:cNvSpPr>
          <p:nvPr>
            <p:ph sz="quarter" idx="1"/>
          </p:nvPr>
        </p:nvSpPr>
        <p:spPr/>
        <p:txBody>
          <a:bodyPr/>
          <a:lstStyle/>
          <a:p>
            <a:r>
              <a:rPr lang="en-US" dirty="0" smtClean="0"/>
              <a:t>Adverse Selection</a:t>
            </a:r>
          </a:p>
          <a:p>
            <a:pPr lvl="1"/>
            <a:r>
              <a:rPr lang="en-US" dirty="0" smtClean="0"/>
              <a:t>Lenders do not have enough information to be able to easily determine which customers are likely to be more risky than others.  </a:t>
            </a:r>
          </a:p>
          <a:p>
            <a:pPr lvl="1"/>
            <a:r>
              <a:rPr lang="en-US" dirty="0" smtClean="0"/>
              <a:t>Banks would like to charge riskier customers more than safer customers to compensate for the higher probability of default.</a:t>
            </a:r>
          </a:p>
          <a:p>
            <a:pPr lvl="1"/>
            <a:r>
              <a:rPr lang="en-US" dirty="0" smtClean="0"/>
              <a:t>But they don’t have this information.</a:t>
            </a:r>
          </a:p>
          <a:p>
            <a:pPr lvl="1"/>
            <a:r>
              <a:rPr lang="en-US" dirty="0" smtClean="0"/>
              <a:t>Hence they have to charge higher rates for everybody.</a:t>
            </a:r>
          </a:p>
          <a:p>
            <a:pPr lvl="1"/>
            <a:r>
              <a:rPr lang="en-US" dirty="0" smtClean="0"/>
              <a:t>This drives safer customers out of the credit market.</a:t>
            </a:r>
            <a:endParaRPr lang="en-US" dirty="0"/>
          </a:p>
        </p:txBody>
      </p:sp>
    </p:spTree>
    <p:extLst>
      <p:ext uri="{BB962C8B-B14F-4D97-AF65-F5344CB8AC3E}">
        <p14:creationId xmlns:p14="http://schemas.microsoft.com/office/powerpoint/2010/main" val="3164281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 of Capital Rationing</a:t>
            </a:r>
            <a:endParaRPr lang="en-US" dirty="0"/>
          </a:p>
        </p:txBody>
      </p:sp>
      <p:sp>
        <p:nvSpPr>
          <p:cNvPr id="3" name="Content Placeholder 2"/>
          <p:cNvSpPr>
            <a:spLocks noGrp="1"/>
          </p:cNvSpPr>
          <p:nvPr>
            <p:ph sz="quarter" idx="1"/>
          </p:nvPr>
        </p:nvSpPr>
        <p:spPr/>
        <p:txBody>
          <a:bodyPr/>
          <a:lstStyle/>
          <a:p>
            <a:r>
              <a:rPr lang="en-US" dirty="0" smtClean="0"/>
              <a:t>Moral Hazard:</a:t>
            </a:r>
          </a:p>
          <a:p>
            <a:pPr lvl="1"/>
            <a:r>
              <a:rPr lang="en-US" dirty="0" smtClean="0"/>
              <a:t>Banks are unable to ensure that customers are making the full effort required for their investment projects to be successful.</a:t>
            </a:r>
          </a:p>
          <a:p>
            <a:pPr lvl="1"/>
            <a:r>
              <a:rPr lang="en-US" dirty="0" smtClean="0"/>
              <a:t>Sometimes borrowers abscond with the bank’s money; banks are not able to monitor such possibilities cheaply.</a:t>
            </a:r>
          </a:p>
          <a:p>
            <a:pPr lvl="1"/>
            <a:r>
              <a:rPr lang="en-US" dirty="0" smtClean="0"/>
              <a:t>Judicial systems in developing countries are often weak, thus making it difficult for lenders to retrieve their funds.</a:t>
            </a:r>
            <a:endParaRPr lang="en-US" dirty="0"/>
          </a:p>
        </p:txBody>
      </p:sp>
    </p:spTree>
    <p:extLst>
      <p:ext uri="{BB962C8B-B14F-4D97-AF65-F5344CB8AC3E}">
        <p14:creationId xmlns:p14="http://schemas.microsoft.com/office/powerpoint/2010/main" val="37750042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Would interest rates be too high?</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reasons given above mean that break-even interest rates can be high.</a:t>
            </a:r>
          </a:p>
          <a:p>
            <a:r>
              <a:rPr lang="en-US" dirty="0" smtClean="0"/>
              <a:t>But if the principle of diminishing marginal returns holds, this may not be a big problem.</a:t>
            </a:r>
          </a:p>
          <a:p>
            <a:r>
              <a:rPr lang="en-US" dirty="0" smtClean="0"/>
              <a:t>On the other hand, this principle might not hold because production functions might include scale economies.  </a:t>
            </a:r>
          </a:p>
          <a:p>
            <a:r>
              <a:rPr lang="en-US" dirty="0" smtClean="0"/>
              <a:t>Hence, poorer entrepreneurs operating at smaller scales might have lower returns to scale compared to richer entrepreneurs operating at larger scales.</a:t>
            </a:r>
            <a:endParaRPr lang="en-US" dirty="0"/>
          </a:p>
        </p:txBody>
      </p:sp>
    </p:spTree>
    <p:extLst>
      <p:ext uri="{BB962C8B-B14F-4D97-AF65-F5344CB8AC3E}">
        <p14:creationId xmlns:p14="http://schemas.microsoft.com/office/powerpoint/2010/main" val="2107103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90600"/>
          </a:xfrm>
        </p:spPr>
        <p:txBody>
          <a:bodyPr>
            <a:normAutofit fontScale="90000"/>
          </a:bodyPr>
          <a:lstStyle/>
          <a:p>
            <a:r>
              <a:rPr lang="en-US" dirty="0" smtClean="0"/>
              <a:t>Production functions with scale economies</a:t>
            </a:r>
            <a:endParaRPr lang="en-US" dirty="0"/>
          </a:p>
        </p:txBody>
      </p:sp>
      <p:grpSp>
        <p:nvGrpSpPr>
          <p:cNvPr id="11" name="Group 10"/>
          <p:cNvGrpSpPr/>
          <p:nvPr/>
        </p:nvGrpSpPr>
        <p:grpSpPr>
          <a:xfrm>
            <a:off x="1218981" y="1904417"/>
            <a:ext cx="6257356" cy="4040855"/>
            <a:chOff x="838200" y="4581525"/>
            <a:chExt cx="4095750" cy="2188184"/>
          </a:xfrm>
        </p:grpSpPr>
        <p:cxnSp>
          <p:nvCxnSpPr>
            <p:cNvPr id="4" name="Straight Connector 3"/>
            <p:cNvCxnSpPr/>
            <p:nvPr/>
          </p:nvCxnSpPr>
          <p:spPr>
            <a:xfrm>
              <a:off x="1276350" y="4581525"/>
              <a:ext cx="0" cy="210502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904875" y="6429375"/>
              <a:ext cx="4029075" cy="28575"/>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 Box 2"/>
            <p:cNvSpPr txBox="1">
              <a:spLocks noChangeArrowheads="1"/>
            </p:cNvSpPr>
            <p:nvPr/>
          </p:nvSpPr>
          <p:spPr bwMode="auto">
            <a:xfrm>
              <a:off x="2038350" y="6569710"/>
              <a:ext cx="819150" cy="199999"/>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dirty="0">
                  <a:effectLst/>
                  <a:latin typeface="Times New Roman"/>
                  <a:ea typeface="Times New Roman"/>
                </a:rPr>
                <a:t>Capital</a:t>
              </a:r>
            </a:p>
          </p:txBody>
        </p:sp>
        <p:sp>
          <p:nvSpPr>
            <p:cNvPr id="7" name="Text Box 2"/>
            <p:cNvSpPr txBox="1">
              <a:spLocks noChangeArrowheads="1"/>
            </p:cNvSpPr>
            <p:nvPr/>
          </p:nvSpPr>
          <p:spPr bwMode="auto">
            <a:xfrm>
              <a:off x="838200" y="5233035"/>
              <a:ext cx="302183" cy="704850"/>
            </a:xfrm>
            <a:prstGeom prst="rect">
              <a:avLst/>
            </a:prstGeom>
            <a:solidFill>
              <a:srgbClr val="FFFFFF"/>
            </a:solidFill>
            <a:ln w="9525">
              <a:noFill/>
              <a:miter lim="800000"/>
              <a:headEnd/>
              <a:tailEnd/>
            </a:ln>
          </p:spPr>
          <p:txBody>
            <a:bodyPr rot="0" vert="vert270" wrap="square" lIns="91440" tIns="45720" rIns="91440" bIns="45720" anchor="t" anchorCtr="0">
              <a:spAutoFit/>
            </a:bodyPr>
            <a:lstStyle/>
            <a:p>
              <a:pPr marL="0" marR="0">
                <a:spcBef>
                  <a:spcPts val="0"/>
                </a:spcBef>
                <a:spcAft>
                  <a:spcPts val="0"/>
                </a:spcAft>
              </a:pPr>
              <a:r>
                <a:rPr lang="en-US" b="1" dirty="0">
                  <a:effectLst/>
                  <a:latin typeface="Times New Roman"/>
                  <a:ea typeface="Times New Roman"/>
                  <a:cs typeface="Times New Roman"/>
                </a:rPr>
                <a:t>Output</a:t>
              </a:r>
              <a:endParaRPr lang="en-US" dirty="0">
                <a:effectLst/>
                <a:latin typeface="Times New Roman"/>
                <a:ea typeface="Times New Roman"/>
              </a:endParaRPr>
            </a:p>
          </p:txBody>
        </p:sp>
        <p:sp>
          <p:nvSpPr>
            <p:cNvPr id="8" name="Freeform 7"/>
            <p:cNvSpPr/>
            <p:nvPr/>
          </p:nvSpPr>
          <p:spPr>
            <a:xfrm>
              <a:off x="1285875" y="4873625"/>
              <a:ext cx="3105150" cy="1593215"/>
            </a:xfrm>
            <a:custGeom>
              <a:avLst/>
              <a:gdLst>
                <a:gd name="connsiteX0" fmla="*/ 0 w 3105150"/>
                <a:gd name="connsiteY0" fmla="*/ 1593342 h 1593342"/>
                <a:gd name="connsiteX1" fmla="*/ 104775 w 3105150"/>
                <a:gd name="connsiteY1" fmla="*/ 1174242 h 1593342"/>
                <a:gd name="connsiteX2" fmla="*/ 342900 w 3105150"/>
                <a:gd name="connsiteY2" fmla="*/ 974217 h 1593342"/>
                <a:gd name="connsiteX3" fmla="*/ 628650 w 3105150"/>
                <a:gd name="connsiteY3" fmla="*/ 869442 h 1593342"/>
                <a:gd name="connsiteX4" fmla="*/ 933450 w 3105150"/>
                <a:gd name="connsiteY4" fmla="*/ 859917 h 1593342"/>
                <a:gd name="connsiteX5" fmla="*/ 1638300 w 3105150"/>
                <a:gd name="connsiteY5" fmla="*/ 850392 h 1593342"/>
                <a:gd name="connsiteX6" fmla="*/ 2028825 w 3105150"/>
                <a:gd name="connsiteY6" fmla="*/ 593217 h 1593342"/>
                <a:gd name="connsiteX7" fmla="*/ 2219325 w 3105150"/>
                <a:gd name="connsiteY7" fmla="*/ 316992 h 1593342"/>
                <a:gd name="connsiteX8" fmla="*/ 2486025 w 3105150"/>
                <a:gd name="connsiteY8" fmla="*/ 69342 h 1593342"/>
                <a:gd name="connsiteX9" fmla="*/ 2809875 w 3105150"/>
                <a:gd name="connsiteY9" fmla="*/ 2667 h 1593342"/>
                <a:gd name="connsiteX10" fmla="*/ 3105150 w 3105150"/>
                <a:gd name="connsiteY10" fmla="*/ 12192 h 1593342"/>
                <a:gd name="connsiteX11" fmla="*/ 3105150 w 3105150"/>
                <a:gd name="connsiteY11" fmla="*/ 12192 h 1593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05150" h="1593342">
                  <a:moveTo>
                    <a:pt x="0" y="1593342"/>
                  </a:moveTo>
                  <a:cubicBezTo>
                    <a:pt x="23812" y="1435385"/>
                    <a:pt x="47625" y="1277429"/>
                    <a:pt x="104775" y="1174242"/>
                  </a:cubicBezTo>
                  <a:cubicBezTo>
                    <a:pt x="161925" y="1071054"/>
                    <a:pt x="255588" y="1025017"/>
                    <a:pt x="342900" y="974217"/>
                  </a:cubicBezTo>
                  <a:cubicBezTo>
                    <a:pt x="430213" y="923417"/>
                    <a:pt x="530225" y="888492"/>
                    <a:pt x="628650" y="869442"/>
                  </a:cubicBezTo>
                  <a:cubicBezTo>
                    <a:pt x="727075" y="850392"/>
                    <a:pt x="933450" y="859917"/>
                    <a:pt x="933450" y="859917"/>
                  </a:cubicBezTo>
                  <a:cubicBezTo>
                    <a:pt x="1101725" y="856742"/>
                    <a:pt x="1455738" y="894842"/>
                    <a:pt x="1638300" y="850392"/>
                  </a:cubicBezTo>
                  <a:cubicBezTo>
                    <a:pt x="1820863" y="805942"/>
                    <a:pt x="1931988" y="682117"/>
                    <a:pt x="2028825" y="593217"/>
                  </a:cubicBezTo>
                  <a:cubicBezTo>
                    <a:pt x="2125662" y="504317"/>
                    <a:pt x="2143125" y="404304"/>
                    <a:pt x="2219325" y="316992"/>
                  </a:cubicBezTo>
                  <a:cubicBezTo>
                    <a:pt x="2295525" y="229680"/>
                    <a:pt x="2387600" y="121729"/>
                    <a:pt x="2486025" y="69342"/>
                  </a:cubicBezTo>
                  <a:cubicBezTo>
                    <a:pt x="2584450" y="16955"/>
                    <a:pt x="2706688" y="12192"/>
                    <a:pt x="2809875" y="2667"/>
                  </a:cubicBezTo>
                  <a:cubicBezTo>
                    <a:pt x="2913062" y="-6858"/>
                    <a:pt x="3105150" y="12192"/>
                    <a:pt x="3105150" y="12192"/>
                  </a:cubicBezTo>
                  <a:lnTo>
                    <a:pt x="3105150" y="12192"/>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9" name="Rectangle 6"/>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Rectangle 9"/>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chemeClr val="tx1"/>
                </a:solidFill>
                <a:effectLst/>
                <a:latin typeface="Arial" pitchFamily="34" charset="0"/>
                <a:cs typeface="Arial" pitchFamily="34" charset="0"/>
              </a:rPr>
              <a:t/>
            </a:r>
            <a:br>
              <a:rPr kumimoji="0" lang="en-US" sz="900" b="0" i="0" u="none" strike="noStrike" cap="none" normalizeH="0" baseline="0" smtClean="0">
                <a:ln>
                  <a:noFill/>
                </a:ln>
                <a:solidFill>
                  <a:schemeClr val="tx1"/>
                </a:solidFill>
                <a:effectLst/>
                <a:latin typeface="Arial"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sng"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sng"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9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70006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 subsidized loans the answer?</a:t>
            </a:r>
          </a:p>
        </p:txBody>
      </p:sp>
      <p:sp>
        <p:nvSpPr>
          <p:cNvPr id="3" name="Content Placeholder 2"/>
          <p:cNvSpPr>
            <a:spLocks noGrp="1"/>
          </p:cNvSpPr>
          <p:nvPr>
            <p:ph sz="quarter" idx="1"/>
          </p:nvPr>
        </p:nvSpPr>
        <p:spPr/>
        <p:txBody>
          <a:bodyPr>
            <a:normAutofit lnSpcReduction="10000"/>
          </a:bodyPr>
          <a:lstStyle/>
          <a:p>
            <a:r>
              <a:rPr lang="en-US" dirty="0" smtClean="0"/>
              <a:t>The reasons discussed above means that some deserving borrowers will not obtain loans.  Could this be resolved through subsidized loans?</a:t>
            </a:r>
          </a:p>
          <a:p>
            <a:r>
              <a:rPr lang="en-US" dirty="0" smtClean="0"/>
              <a:t>Often, subsidized loans do not work for two reasons.</a:t>
            </a:r>
          </a:p>
          <a:p>
            <a:r>
              <a:rPr lang="en-US" dirty="0"/>
              <a:t>O</a:t>
            </a:r>
            <a:r>
              <a:rPr lang="en-US" dirty="0" smtClean="0"/>
              <a:t>ne, subsidized banks push out informal credit suppliers.</a:t>
            </a:r>
          </a:p>
          <a:p>
            <a:r>
              <a:rPr lang="en-US" dirty="0" smtClean="0"/>
              <a:t>Two, once market rates are not used, the rationing mechanism used by the pricing system is no longer available.</a:t>
            </a:r>
            <a:endParaRPr lang="en-US" dirty="0"/>
          </a:p>
        </p:txBody>
      </p:sp>
    </p:spTree>
    <p:extLst>
      <p:ext uri="{BB962C8B-B14F-4D97-AF65-F5344CB8AC3E}">
        <p14:creationId xmlns:p14="http://schemas.microsoft.com/office/powerpoint/2010/main" val="963971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subsidized loans the answer?</a:t>
            </a:r>
            <a:endParaRPr lang="en-US" dirty="0"/>
          </a:p>
        </p:txBody>
      </p:sp>
      <p:sp>
        <p:nvSpPr>
          <p:cNvPr id="3" name="Content Placeholder 2"/>
          <p:cNvSpPr>
            <a:spLocks noGrp="1"/>
          </p:cNvSpPr>
          <p:nvPr>
            <p:ph sz="quarter" idx="1"/>
          </p:nvPr>
        </p:nvSpPr>
        <p:spPr>
          <a:xfrm>
            <a:off x="612648" y="1600200"/>
            <a:ext cx="8302752" cy="4724400"/>
          </a:xfrm>
        </p:spPr>
        <p:txBody>
          <a:bodyPr>
            <a:normAutofit fontScale="92500" lnSpcReduction="20000"/>
          </a:bodyPr>
          <a:lstStyle/>
          <a:p>
            <a:r>
              <a:rPr lang="en-US" dirty="0" smtClean="0"/>
              <a:t>Credit is no longer allocated to the most productive recipients, but rather on the basis of political or social concerns.</a:t>
            </a:r>
          </a:p>
          <a:p>
            <a:r>
              <a:rPr lang="en-US" dirty="0" smtClean="0"/>
              <a:t>Good projects, thus, still continue to go unfunded.</a:t>
            </a:r>
          </a:p>
          <a:p>
            <a:r>
              <a:rPr lang="en-US" dirty="0" smtClean="0"/>
              <a:t>Bankers’ incentives to collect savings deposits were diminished by the flow of capital from the government, which subsidized the loans.  Hence poor households did not have convenient access to banking services, either.</a:t>
            </a:r>
          </a:p>
          <a:p>
            <a:r>
              <a:rPr lang="en-US" dirty="0" smtClean="0"/>
              <a:t>State banks were pressured to forgive loans just before elections and to provide the powerful, rather than the poor, with access to cheap funds.</a:t>
            </a:r>
          </a:p>
          <a:p>
            <a:r>
              <a:rPr lang="en-US" dirty="0" smtClean="0"/>
              <a:t>Banks had no incentive to build tight, efficient institutions.</a:t>
            </a:r>
          </a:p>
          <a:p>
            <a:pPr lvl="1"/>
            <a:endParaRPr lang="en-US" dirty="0" smtClean="0"/>
          </a:p>
          <a:p>
            <a:pPr lvl="1"/>
            <a:endParaRPr lang="en-US" dirty="0"/>
          </a:p>
        </p:txBody>
      </p:sp>
    </p:spTree>
    <p:extLst>
      <p:ext uri="{BB962C8B-B14F-4D97-AF65-F5344CB8AC3E}">
        <p14:creationId xmlns:p14="http://schemas.microsoft.com/office/powerpoint/2010/main" val="592655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 moneylenders monopolists?</a:t>
            </a:r>
            <a:endParaRPr lang="en-US" dirty="0"/>
          </a:p>
        </p:txBody>
      </p:sp>
      <p:sp>
        <p:nvSpPr>
          <p:cNvPr id="3" name="Content Placeholder 2"/>
          <p:cNvSpPr>
            <a:spLocks noGrp="1"/>
          </p:cNvSpPr>
          <p:nvPr>
            <p:ph sz="quarter" idx="1"/>
          </p:nvPr>
        </p:nvSpPr>
        <p:spPr>
          <a:xfrm>
            <a:off x="457200" y="1600200"/>
            <a:ext cx="8458200" cy="4876800"/>
          </a:xfrm>
        </p:spPr>
        <p:txBody>
          <a:bodyPr>
            <a:normAutofit fontScale="85000" lnSpcReduction="10000"/>
          </a:bodyPr>
          <a:lstStyle/>
          <a:p>
            <a:r>
              <a:rPr lang="en-US" dirty="0" smtClean="0"/>
              <a:t>It has been argued that moneylenders have local monopolies because they have access to information about local conditions as well as the creditworthiness of local borrowers.  Hence potential competitors cannot break into local markets.</a:t>
            </a:r>
          </a:p>
          <a:p>
            <a:r>
              <a:rPr lang="en-US" dirty="0" smtClean="0"/>
              <a:t>Since monopolists will lend, as long as the return on the marginal loan is greater than the marginal cost, they will earn positive profits on infra-marginal loans.  </a:t>
            </a:r>
          </a:p>
          <a:p>
            <a:r>
              <a:rPr lang="en-US" dirty="0" smtClean="0"/>
              <a:t>In competitive markets, average profits will be zero.  Hence interest rates will be lower and more borrowers will get loans.  Monopoly is, thus, inefficient.</a:t>
            </a:r>
          </a:p>
          <a:p>
            <a:r>
              <a:rPr lang="en-US" dirty="0" smtClean="0"/>
              <a:t>Furthermore, it has been argued that moneylenders prevent the use of innovative technologies that would reduce the demand for moneylenders’ services.</a:t>
            </a:r>
            <a:endParaRPr lang="en-US" dirty="0"/>
          </a:p>
        </p:txBody>
      </p:sp>
    </p:spTree>
    <p:extLst>
      <p:ext uri="{BB962C8B-B14F-4D97-AF65-F5344CB8AC3E}">
        <p14:creationId xmlns:p14="http://schemas.microsoft.com/office/powerpoint/2010/main" val="7448042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microfinance?</a:t>
            </a:r>
            <a:endParaRPr lang="en-US" dirty="0"/>
          </a:p>
        </p:txBody>
      </p:sp>
      <p:sp>
        <p:nvSpPr>
          <p:cNvPr id="3" name="Content Placeholder 2"/>
          <p:cNvSpPr>
            <a:spLocks noGrp="1"/>
          </p:cNvSpPr>
          <p:nvPr>
            <p:ph sz="quarter" idx="1"/>
          </p:nvPr>
        </p:nvSpPr>
        <p:spPr>
          <a:xfrm>
            <a:off x="381000" y="1600200"/>
            <a:ext cx="8534400" cy="5029200"/>
          </a:xfrm>
        </p:spPr>
        <p:txBody>
          <a:bodyPr>
            <a:normAutofit fontScale="85000" lnSpcReduction="20000"/>
          </a:bodyPr>
          <a:lstStyle/>
          <a:p>
            <a:r>
              <a:rPr lang="en-US" dirty="0" smtClean="0"/>
              <a:t>Is it the granting of small loans?</a:t>
            </a:r>
          </a:p>
          <a:p>
            <a:r>
              <a:rPr lang="en-US" dirty="0" smtClean="0"/>
              <a:t>If so, what’s different about small loans?</a:t>
            </a:r>
          </a:p>
          <a:p>
            <a:r>
              <a:rPr lang="en-US" dirty="0" smtClean="0"/>
              <a:t>Do we have different theories of capital structure according to firm size?  No.</a:t>
            </a:r>
          </a:p>
          <a:p>
            <a:r>
              <a:rPr lang="en-US" dirty="0" smtClean="0"/>
              <a:t>Do we have different theories of payout according to firm size?  No.</a:t>
            </a:r>
          </a:p>
          <a:p>
            <a:r>
              <a:rPr lang="en-US" dirty="0" smtClean="0"/>
              <a:t>Size can be a factor in a firm’s dividend payout and size can be a factor in a firm’s capital structure, but usually it is a proxy for other underlying factors, sometimes less known, sometimes less known.</a:t>
            </a:r>
          </a:p>
          <a:p>
            <a:r>
              <a:rPr lang="en-US" dirty="0" smtClean="0"/>
              <a:t>But we do not have a different treatment of a firm’s financial decisions according to firm size.</a:t>
            </a:r>
          </a:p>
          <a:p>
            <a:r>
              <a:rPr lang="en-US" dirty="0" smtClean="0"/>
              <a:t>So why </a:t>
            </a:r>
            <a:r>
              <a:rPr lang="en-US" i="1" dirty="0" smtClean="0"/>
              <a:t>micro</a:t>
            </a:r>
            <a:r>
              <a:rPr lang="en-US" dirty="0" smtClean="0"/>
              <a:t>finance – if, indeed, it is the making of small loans..</a:t>
            </a:r>
            <a:endParaRPr lang="en-US" dirty="0"/>
          </a:p>
        </p:txBody>
      </p:sp>
    </p:spTree>
    <p:extLst>
      <p:ext uri="{BB962C8B-B14F-4D97-AF65-F5344CB8AC3E}">
        <p14:creationId xmlns:p14="http://schemas.microsoft.com/office/powerpoint/2010/main" val="3612961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p:spPr>
        <p:txBody>
          <a:bodyPr>
            <a:normAutofit fontScale="90000"/>
          </a:bodyPr>
          <a:lstStyle/>
          <a:p>
            <a:r>
              <a:rPr lang="en-US" dirty="0" smtClean="0"/>
              <a:t>Competition as a rationale for intervention</a:t>
            </a:r>
            <a:endParaRPr lang="en-US" dirty="0"/>
          </a:p>
        </p:txBody>
      </p:sp>
      <p:sp>
        <p:nvSpPr>
          <p:cNvPr id="3" name="Content Placeholder 2"/>
          <p:cNvSpPr>
            <a:spLocks noGrp="1"/>
          </p:cNvSpPr>
          <p:nvPr>
            <p:ph sz="quarter" idx="1"/>
          </p:nvPr>
        </p:nvSpPr>
        <p:spPr>
          <a:xfrm>
            <a:off x="612648" y="1600200"/>
            <a:ext cx="8153400" cy="4724400"/>
          </a:xfrm>
        </p:spPr>
        <p:txBody>
          <a:bodyPr>
            <a:normAutofit fontScale="85000" lnSpcReduction="10000"/>
          </a:bodyPr>
          <a:lstStyle/>
          <a:p>
            <a:r>
              <a:rPr lang="en-US" dirty="0" smtClean="0"/>
              <a:t>Why don’t moneylenders have more competition?</a:t>
            </a:r>
          </a:p>
          <a:p>
            <a:r>
              <a:rPr lang="en-US" dirty="0" smtClean="0"/>
              <a:t>Are initial investment needs too high/too risky?  Or is there no better alternative to money-lending?</a:t>
            </a:r>
          </a:p>
          <a:p>
            <a:r>
              <a:rPr lang="en-US" dirty="0" smtClean="0"/>
              <a:t>If moneylending is characterized by monopolistic competition, banks might be able to operate more efficiently by operating on a larger scale and using better lending technologies.  </a:t>
            </a:r>
          </a:p>
          <a:p>
            <a:r>
              <a:rPr lang="en-US" dirty="0" smtClean="0"/>
              <a:t>This could bring more financial resources into local markets, thus pushing down interest rates and increasing efficiency.</a:t>
            </a:r>
          </a:p>
          <a:p>
            <a:r>
              <a:rPr lang="en-US" dirty="0" smtClean="0"/>
              <a:t>Expanding the reach of the market for loans might also reduce discrimination on the basis of race, gender, ethnicity, social class and religion.</a:t>
            </a:r>
            <a:endParaRPr lang="en-US" dirty="0"/>
          </a:p>
        </p:txBody>
      </p:sp>
    </p:spTree>
    <p:extLst>
      <p:ext uri="{BB962C8B-B14F-4D97-AF65-F5344CB8AC3E}">
        <p14:creationId xmlns:p14="http://schemas.microsoft.com/office/powerpoint/2010/main" val="42911773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 microfinance simply microcredit?</a:t>
            </a:r>
            <a:endParaRPr lang="en-US" dirty="0"/>
          </a:p>
        </p:txBody>
      </p:sp>
      <p:sp>
        <p:nvSpPr>
          <p:cNvPr id="3" name="Content Placeholder 2"/>
          <p:cNvSpPr>
            <a:spLocks noGrp="1"/>
          </p:cNvSpPr>
          <p:nvPr>
            <p:ph sz="quarter" idx="1"/>
          </p:nvPr>
        </p:nvSpPr>
        <p:spPr/>
        <p:txBody>
          <a:bodyPr/>
          <a:lstStyle/>
          <a:p>
            <a:r>
              <a:rPr lang="en-US" dirty="0" smtClean="0"/>
              <a:t>As we mentioned before, one of the reasons that people borrow is that, at times, because of cashflow volatility, their cashflows are insufficient for their needs at that time.</a:t>
            </a:r>
          </a:p>
          <a:p>
            <a:r>
              <a:rPr lang="en-US" dirty="0" smtClean="0"/>
              <a:t>Borrowing means a large inflow at the time of need, followed by periodic outflows that represent repayment.</a:t>
            </a:r>
          </a:p>
          <a:p>
            <a:r>
              <a:rPr lang="en-US" dirty="0" smtClean="0"/>
              <a:t>However, there are two other potential solutions to this problem.</a:t>
            </a:r>
            <a:endParaRPr lang="en-US" dirty="0"/>
          </a:p>
        </p:txBody>
      </p:sp>
    </p:spTree>
    <p:extLst>
      <p:ext uri="{BB962C8B-B14F-4D97-AF65-F5344CB8AC3E}">
        <p14:creationId xmlns:p14="http://schemas.microsoft.com/office/powerpoint/2010/main" val="834783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Microfinance as access to banking</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One solution proceeds as follows:</a:t>
            </a:r>
          </a:p>
          <a:p>
            <a:r>
              <a:rPr lang="en-US" dirty="0" smtClean="0"/>
              <a:t>Whereas </a:t>
            </a:r>
            <a:r>
              <a:rPr lang="en-US" dirty="0" smtClean="0"/>
              <a:t>in borrowing, the inflow precedes the outflows, what if the outflows precede the inflows?</a:t>
            </a:r>
          </a:p>
          <a:p>
            <a:r>
              <a:rPr lang="en-US" dirty="0" smtClean="0"/>
              <a:t>This is saving.  In saving, the individual sets aside small amounts of money to create a pool of money that can be used when needed.</a:t>
            </a:r>
          </a:p>
          <a:p>
            <a:r>
              <a:rPr lang="en-US" dirty="0" smtClean="0"/>
              <a:t>With borrowing, there are moral hazard and adverse selection costs; with saving, these costs are avoided because the individual is lending to him/herself.</a:t>
            </a:r>
          </a:p>
          <a:p>
            <a:r>
              <a:rPr lang="en-US" dirty="0" smtClean="0"/>
              <a:t>Transactions costs are also avoided.</a:t>
            </a:r>
            <a:endParaRPr lang="en-US" dirty="0"/>
          </a:p>
        </p:txBody>
      </p:sp>
    </p:spTree>
    <p:extLst>
      <p:ext uri="{BB962C8B-B14F-4D97-AF65-F5344CB8AC3E}">
        <p14:creationId xmlns:p14="http://schemas.microsoft.com/office/powerpoint/2010/main" val="19455682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Microfinance as </a:t>
            </a:r>
            <a:r>
              <a:rPr lang="en-US" dirty="0" err="1" smtClean="0"/>
              <a:t>Microinsurance</a:t>
            </a:r>
            <a:endParaRPr lang="en-US" dirty="0"/>
          </a:p>
        </p:txBody>
      </p:sp>
      <p:sp>
        <p:nvSpPr>
          <p:cNvPr id="3" name="Content Placeholder 2"/>
          <p:cNvSpPr>
            <a:spLocks noGrp="1"/>
          </p:cNvSpPr>
          <p:nvPr>
            <p:ph sz="quarter" idx="1"/>
          </p:nvPr>
        </p:nvSpPr>
        <p:spPr/>
        <p:txBody>
          <a:bodyPr/>
          <a:lstStyle/>
          <a:p>
            <a:r>
              <a:rPr lang="en-US" dirty="0" smtClean="0"/>
              <a:t>The second potential solution is to reduce the volatility of cashflows.  </a:t>
            </a:r>
          </a:p>
          <a:p>
            <a:r>
              <a:rPr lang="en-US" dirty="0" smtClean="0"/>
              <a:t>This can be done through insurance.  For farmers, crop insurance could be used to smooth out inflows.</a:t>
            </a:r>
          </a:p>
          <a:p>
            <a:r>
              <a:rPr lang="en-US" dirty="0" smtClean="0"/>
              <a:t>Shepherds/cowherds could have their animals insured.</a:t>
            </a:r>
          </a:p>
          <a:p>
            <a:r>
              <a:rPr lang="en-US" dirty="0" smtClean="0"/>
              <a:t>Health insurance could be used to smooth out unexpected cash outflow requirements.</a:t>
            </a:r>
            <a:endParaRPr lang="en-US" dirty="0"/>
          </a:p>
        </p:txBody>
      </p:sp>
    </p:spTree>
    <p:extLst>
      <p:ext uri="{BB962C8B-B14F-4D97-AF65-F5344CB8AC3E}">
        <p14:creationId xmlns:p14="http://schemas.microsoft.com/office/powerpoint/2010/main" val="36994852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rest of the course</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85000" lnSpcReduction="20000"/>
          </a:bodyPr>
          <a:lstStyle/>
          <a:p>
            <a:r>
              <a:rPr lang="en-US" dirty="0" smtClean="0"/>
              <a:t>In this course, we will talk about the adverse selection and moral hazard problems and see how group lending may provide a solution.</a:t>
            </a:r>
          </a:p>
          <a:p>
            <a:r>
              <a:rPr lang="en-US" dirty="0" smtClean="0"/>
              <a:t>We will talk about the inadequacy of group lending by itself and talk about other techniques that have been adopted by </a:t>
            </a:r>
            <a:r>
              <a:rPr lang="en-US" dirty="0" err="1" smtClean="0"/>
              <a:t>mfi</a:t>
            </a:r>
            <a:r>
              <a:rPr lang="en-US" i="1" dirty="0" err="1" smtClean="0"/>
              <a:t>s</a:t>
            </a:r>
            <a:r>
              <a:rPr lang="en-US" dirty="0" smtClean="0"/>
              <a:t>.</a:t>
            </a:r>
          </a:p>
          <a:p>
            <a:r>
              <a:rPr lang="en-US" dirty="0"/>
              <a:t>We will talk about whether mf is effective – in reducing poverty, in empowering women and in achieving other social goals.</a:t>
            </a:r>
          </a:p>
          <a:p>
            <a:r>
              <a:rPr lang="en-US" dirty="0" smtClean="0"/>
              <a:t>We will talk about how </a:t>
            </a:r>
            <a:r>
              <a:rPr lang="en-US" dirty="0" err="1" smtClean="0"/>
              <a:t>mfi</a:t>
            </a:r>
            <a:r>
              <a:rPr lang="en-US" i="1" dirty="0" err="1" smtClean="0"/>
              <a:t>s</a:t>
            </a:r>
            <a:r>
              <a:rPr lang="en-US" dirty="0" smtClean="0"/>
              <a:t> source funds.</a:t>
            </a:r>
          </a:p>
          <a:p>
            <a:r>
              <a:rPr lang="en-US" dirty="0" smtClean="0"/>
              <a:t>We will look at mf from the viewpoint of the investor.</a:t>
            </a:r>
          </a:p>
          <a:p>
            <a:r>
              <a:rPr lang="en-US" dirty="0" smtClean="0"/>
              <a:t>We will look at new developments in microfinance.</a:t>
            </a:r>
          </a:p>
          <a:p>
            <a:r>
              <a:rPr lang="en-US" dirty="0" smtClean="0"/>
              <a:t>And WE means YOU because you will be doing the work!</a:t>
            </a:r>
          </a:p>
          <a:p>
            <a:endParaRPr lang="en-US" dirty="0"/>
          </a:p>
        </p:txBody>
      </p:sp>
    </p:spTree>
    <p:extLst>
      <p:ext uri="{BB962C8B-B14F-4D97-AF65-F5344CB8AC3E}">
        <p14:creationId xmlns:p14="http://schemas.microsoft.com/office/powerpoint/2010/main" val="3261170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Microfinance as a small loan business</a:t>
            </a:r>
            <a:endParaRPr lang="en-US" dirty="0"/>
          </a:p>
        </p:txBody>
      </p:sp>
      <p:sp>
        <p:nvSpPr>
          <p:cNvPr id="3" name="Content Placeholder 2"/>
          <p:cNvSpPr>
            <a:spLocks noGrp="1"/>
          </p:cNvSpPr>
          <p:nvPr>
            <p:ph sz="quarter" idx="1"/>
          </p:nvPr>
        </p:nvSpPr>
        <p:spPr/>
        <p:txBody>
          <a:bodyPr/>
          <a:lstStyle/>
          <a:p>
            <a:r>
              <a:rPr lang="en-US" dirty="0" smtClean="0"/>
              <a:t>Loans are small</a:t>
            </a:r>
          </a:p>
          <a:p>
            <a:r>
              <a:rPr lang="en-US" dirty="0" smtClean="0"/>
              <a:t>Lending is risky – clients have very little collateral</a:t>
            </a:r>
          </a:p>
          <a:p>
            <a:r>
              <a:rPr lang="en-US" dirty="0" smtClean="0"/>
              <a:t>Very costly to ensure that loans are used for the purpose for which they have been lent.</a:t>
            </a:r>
          </a:p>
          <a:p>
            <a:r>
              <a:rPr lang="en-US" dirty="0" smtClean="0"/>
              <a:t>Too costly to evaluate loan applications</a:t>
            </a:r>
          </a:p>
          <a:p>
            <a:r>
              <a:rPr lang="en-US" dirty="0" smtClean="0"/>
              <a:t>Too costly to administer</a:t>
            </a:r>
          </a:p>
          <a:p>
            <a:r>
              <a:rPr lang="en-US" dirty="0" smtClean="0"/>
              <a:t>Too costly to disburse</a:t>
            </a:r>
          </a:p>
          <a:p>
            <a:r>
              <a:rPr lang="en-US" dirty="0" smtClean="0"/>
              <a:t>Too costly to collect repayments</a:t>
            </a:r>
            <a:endParaRPr lang="en-US" dirty="0"/>
          </a:p>
        </p:txBody>
      </p:sp>
    </p:spTree>
    <p:extLst>
      <p:ext uri="{BB962C8B-B14F-4D97-AF65-F5344CB8AC3E}">
        <p14:creationId xmlns:p14="http://schemas.microsoft.com/office/powerpoint/2010/main" val="13286535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a:t>
            </a:r>
            <a:endParaRPr lang="en-US" dirty="0"/>
          </a:p>
        </p:txBody>
      </p:sp>
      <p:sp>
        <p:nvSpPr>
          <p:cNvPr id="3" name="Content Placeholder 2"/>
          <p:cNvSpPr>
            <a:spLocks noGrp="1"/>
          </p:cNvSpPr>
          <p:nvPr>
            <p:ph sz="quarter" idx="1"/>
          </p:nvPr>
        </p:nvSpPr>
        <p:spPr/>
        <p:txBody>
          <a:bodyPr/>
          <a:lstStyle/>
          <a:p>
            <a:r>
              <a:rPr lang="en-US" dirty="0" smtClean="0"/>
              <a:t>What can we do?</a:t>
            </a:r>
            <a:endParaRPr lang="en-US" dirty="0"/>
          </a:p>
        </p:txBody>
      </p:sp>
    </p:spTree>
    <p:extLst>
      <p:ext uri="{BB962C8B-B14F-4D97-AF65-F5344CB8AC3E}">
        <p14:creationId xmlns:p14="http://schemas.microsoft.com/office/powerpoint/2010/main" val="1153748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special about loans?</a:t>
            </a:r>
            <a:endParaRPr lang="en-US" dirty="0"/>
          </a:p>
        </p:txBody>
      </p:sp>
      <p:sp>
        <p:nvSpPr>
          <p:cNvPr id="3" name="Content Placeholder 2"/>
          <p:cNvSpPr>
            <a:spLocks noGrp="1"/>
          </p:cNvSpPr>
          <p:nvPr>
            <p:ph sz="quarter" idx="1"/>
          </p:nvPr>
        </p:nvSpPr>
        <p:spPr/>
        <p:txBody>
          <a:bodyPr/>
          <a:lstStyle/>
          <a:p>
            <a:r>
              <a:rPr lang="en-US" dirty="0" smtClean="0"/>
              <a:t>Why do borrowers need loans?</a:t>
            </a:r>
          </a:p>
          <a:p>
            <a:pPr lvl="1"/>
            <a:r>
              <a:rPr lang="en-US" dirty="0" smtClean="0"/>
              <a:t>Smooth out consumption</a:t>
            </a:r>
          </a:p>
          <a:p>
            <a:pPr lvl="1"/>
            <a:r>
              <a:rPr lang="en-US" dirty="0" smtClean="0"/>
              <a:t>Investment in small business</a:t>
            </a:r>
          </a:p>
          <a:p>
            <a:pPr lvl="1"/>
            <a:r>
              <a:rPr lang="en-US" dirty="0" smtClean="0"/>
              <a:t>Deal with unexpected emergencies, e.g. health, tuition payments, burial fees.</a:t>
            </a:r>
          </a:p>
          <a:p>
            <a:pPr lvl="1"/>
            <a:r>
              <a:rPr lang="en-US" dirty="0" smtClean="0"/>
              <a:t>Anything else?</a:t>
            </a:r>
          </a:p>
          <a:p>
            <a:r>
              <a:rPr lang="en-US" dirty="0" smtClean="0"/>
              <a:t>How might you (the mf borrower) deal with such contingencies if there are no microfinance institutions?</a:t>
            </a:r>
            <a:endParaRPr lang="en-US" dirty="0"/>
          </a:p>
        </p:txBody>
      </p:sp>
    </p:spTree>
    <p:extLst>
      <p:ext uri="{BB962C8B-B14F-4D97-AF65-F5344CB8AC3E}">
        <p14:creationId xmlns:p14="http://schemas.microsoft.com/office/powerpoint/2010/main" val="1132708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Indigenous Solutions and Intervention</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Indigenous Solutions</a:t>
            </a:r>
          </a:p>
          <a:p>
            <a:pPr lvl="1"/>
            <a:r>
              <a:rPr lang="en-US" dirty="0" smtClean="0"/>
              <a:t>Ask (extended) family members</a:t>
            </a:r>
          </a:p>
          <a:p>
            <a:pPr lvl="1"/>
            <a:r>
              <a:rPr lang="en-US" dirty="0" smtClean="0"/>
              <a:t>Save ahead of time so as to have enough money when funds are needed</a:t>
            </a:r>
          </a:p>
          <a:p>
            <a:pPr lvl="1"/>
            <a:r>
              <a:rPr lang="en-US" dirty="0" smtClean="0"/>
              <a:t>Go to money-lender</a:t>
            </a:r>
          </a:p>
          <a:p>
            <a:r>
              <a:rPr lang="en-US" dirty="0" smtClean="0"/>
              <a:t>Externalities </a:t>
            </a:r>
            <a:r>
              <a:rPr lang="en-US" i="1" dirty="0" smtClean="0"/>
              <a:t>or</a:t>
            </a:r>
            <a:r>
              <a:rPr lang="en-US" dirty="0" smtClean="0"/>
              <a:t> why we might need microfinance</a:t>
            </a:r>
            <a:endParaRPr lang="en-US" dirty="0"/>
          </a:p>
          <a:p>
            <a:pPr lvl="1"/>
            <a:r>
              <a:rPr lang="en-US" dirty="0" smtClean="0"/>
              <a:t>Insufficiency of local capital</a:t>
            </a:r>
          </a:p>
          <a:p>
            <a:pPr lvl="1"/>
            <a:r>
              <a:rPr lang="en-US" dirty="0" smtClean="0"/>
              <a:t>Scale problems – cost of capital is too high because of small scale of local operations</a:t>
            </a:r>
          </a:p>
          <a:p>
            <a:pPr lvl="1"/>
            <a:r>
              <a:rPr lang="en-US" dirty="0" smtClean="0"/>
              <a:t>Inability to save because of low and volatile incomes</a:t>
            </a:r>
          </a:p>
          <a:p>
            <a:pPr lvl="1"/>
            <a:r>
              <a:rPr lang="en-US" dirty="0" smtClean="0"/>
              <a:t>Behavioral and social issues</a:t>
            </a:r>
            <a:endParaRPr lang="en-US" dirty="0"/>
          </a:p>
        </p:txBody>
      </p:sp>
    </p:spTree>
    <p:extLst>
      <p:ext uri="{BB962C8B-B14F-4D97-AF65-F5344CB8AC3E}">
        <p14:creationId xmlns:p14="http://schemas.microsoft.com/office/powerpoint/2010/main" val="3560927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Diminishing Returns to Capital</a:t>
            </a:r>
            <a:endParaRPr lang="en-US" dirty="0"/>
          </a:p>
        </p:txBody>
      </p:sp>
      <p:cxnSp>
        <p:nvCxnSpPr>
          <p:cNvPr id="4" name="Straight Connector 3"/>
          <p:cNvCxnSpPr/>
          <p:nvPr/>
        </p:nvCxnSpPr>
        <p:spPr>
          <a:xfrm>
            <a:off x="2467550" y="1981200"/>
            <a:ext cx="20968" cy="400123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670774" y="5418212"/>
            <a:ext cx="6101626" cy="62847"/>
          </a:xfrm>
          <a:prstGeom prst="line">
            <a:avLst/>
          </a:prstGeom>
        </p:spPr>
        <p:style>
          <a:lnRef idx="1">
            <a:schemeClr val="accent1"/>
          </a:lnRef>
          <a:fillRef idx="0">
            <a:schemeClr val="accent1"/>
          </a:fillRef>
          <a:effectRef idx="0">
            <a:schemeClr val="accent1"/>
          </a:effectRef>
          <a:fontRef idx="minor">
            <a:schemeClr val="tx1"/>
          </a:fontRef>
        </p:style>
      </p:cxnSp>
      <p:sp>
        <p:nvSpPr>
          <p:cNvPr id="6" name="Freeform 5"/>
          <p:cNvSpPr/>
          <p:nvPr/>
        </p:nvSpPr>
        <p:spPr>
          <a:xfrm>
            <a:off x="2509486" y="3009091"/>
            <a:ext cx="4403235" cy="2471967"/>
          </a:xfrm>
          <a:custGeom>
            <a:avLst/>
            <a:gdLst>
              <a:gd name="connsiteX0" fmla="*/ 0 w 2000250"/>
              <a:gd name="connsiteY0" fmla="*/ 1123950 h 1123950"/>
              <a:gd name="connsiteX1" fmla="*/ 342900 w 2000250"/>
              <a:gd name="connsiteY1" fmla="*/ 438150 h 1123950"/>
              <a:gd name="connsiteX2" fmla="*/ 962025 w 2000250"/>
              <a:gd name="connsiteY2" fmla="*/ 123825 h 1123950"/>
              <a:gd name="connsiteX3" fmla="*/ 1428750 w 2000250"/>
              <a:gd name="connsiteY3" fmla="*/ 38100 h 1123950"/>
              <a:gd name="connsiteX4" fmla="*/ 2000250 w 2000250"/>
              <a:gd name="connsiteY4" fmla="*/ 0 h 1123950"/>
              <a:gd name="connsiteX5" fmla="*/ 2000250 w 2000250"/>
              <a:gd name="connsiteY5" fmla="*/ 0 h 1123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0250" h="1123950">
                <a:moveTo>
                  <a:pt x="0" y="1123950"/>
                </a:moveTo>
                <a:cubicBezTo>
                  <a:pt x="91281" y="864394"/>
                  <a:pt x="182562" y="604838"/>
                  <a:pt x="342900" y="438150"/>
                </a:cubicBezTo>
                <a:cubicBezTo>
                  <a:pt x="503238" y="271462"/>
                  <a:pt x="781050" y="190500"/>
                  <a:pt x="962025" y="123825"/>
                </a:cubicBezTo>
                <a:cubicBezTo>
                  <a:pt x="1143000" y="57150"/>
                  <a:pt x="1255713" y="58737"/>
                  <a:pt x="1428750" y="38100"/>
                </a:cubicBezTo>
                <a:cubicBezTo>
                  <a:pt x="1601788" y="17462"/>
                  <a:pt x="2000250" y="0"/>
                  <a:pt x="2000250" y="0"/>
                </a:cubicBezTo>
                <a:lnTo>
                  <a:pt x="200025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cxnSp>
        <p:nvCxnSpPr>
          <p:cNvPr id="7" name="Straight Connector 6"/>
          <p:cNvCxnSpPr/>
          <p:nvPr/>
        </p:nvCxnSpPr>
        <p:spPr>
          <a:xfrm flipV="1">
            <a:off x="2824003" y="4705950"/>
            <a:ext cx="7758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flipV="1">
            <a:off x="3599811" y="3684850"/>
            <a:ext cx="0" cy="1021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312715" y="3386171"/>
            <a:ext cx="1341938" cy="20949"/>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672782" y="3131540"/>
            <a:ext cx="0" cy="251386"/>
          </a:xfrm>
          <a:prstGeom prst="line">
            <a:avLst/>
          </a:prstGeom>
        </p:spPr>
        <p:style>
          <a:lnRef idx="1">
            <a:schemeClr val="accent1"/>
          </a:lnRef>
          <a:fillRef idx="0">
            <a:schemeClr val="accent1"/>
          </a:fillRef>
          <a:effectRef idx="0">
            <a:schemeClr val="accent1"/>
          </a:effectRef>
          <a:fontRef idx="minor">
            <a:schemeClr val="tx1"/>
          </a:fontRef>
        </p:style>
      </p:cxnSp>
      <p:sp>
        <p:nvSpPr>
          <p:cNvPr id="11" name="Text Box 2"/>
          <p:cNvSpPr txBox="1">
            <a:spLocks noChangeArrowheads="1"/>
          </p:cNvSpPr>
          <p:nvPr/>
        </p:nvSpPr>
        <p:spPr bwMode="auto">
          <a:xfrm>
            <a:off x="4082069" y="5468321"/>
            <a:ext cx="1803230" cy="369332"/>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marL="0" marR="0">
              <a:spcBef>
                <a:spcPts val="0"/>
              </a:spcBef>
              <a:spcAft>
                <a:spcPts val="0"/>
              </a:spcAft>
            </a:pPr>
            <a:r>
              <a:rPr lang="en-US" dirty="0">
                <a:effectLst/>
                <a:latin typeface="Times New Roman"/>
                <a:ea typeface="Times New Roman"/>
              </a:rPr>
              <a:t>Capital</a:t>
            </a:r>
          </a:p>
        </p:txBody>
      </p:sp>
      <p:sp>
        <p:nvSpPr>
          <p:cNvPr id="12" name="Text Box 2"/>
          <p:cNvSpPr txBox="1">
            <a:spLocks noChangeArrowheads="1"/>
          </p:cNvSpPr>
          <p:nvPr/>
        </p:nvSpPr>
        <p:spPr bwMode="auto">
          <a:xfrm>
            <a:off x="1970876" y="2779274"/>
            <a:ext cx="461665" cy="1550217"/>
          </a:xfrm>
          <a:prstGeom prst="rect">
            <a:avLst/>
          </a:prstGeom>
          <a:solidFill>
            <a:srgbClr val="FFFFFF"/>
          </a:solidFill>
          <a:ln w="9525">
            <a:noFill/>
            <a:miter lim="800000"/>
            <a:headEnd/>
            <a:tailEnd/>
          </a:ln>
        </p:spPr>
        <p:txBody>
          <a:bodyPr rot="0" vert="vert270" wrap="square" lIns="91440" tIns="45720" rIns="91440" bIns="45720" anchor="t" anchorCtr="0">
            <a:spAutoFit/>
          </a:bodyPr>
          <a:lstStyle/>
          <a:p>
            <a:pPr marL="0" marR="0">
              <a:spcBef>
                <a:spcPts val="0"/>
              </a:spcBef>
              <a:spcAft>
                <a:spcPts val="0"/>
              </a:spcAft>
            </a:pPr>
            <a:r>
              <a:rPr lang="en-US" b="1" dirty="0">
                <a:effectLst/>
                <a:latin typeface="Times New Roman"/>
                <a:ea typeface="Times New Roman"/>
                <a:cs typeface="Times New Roman"/>
              </a:rPr>
              <a:t>Output</a:t>
            </a:r>
            <a:endParaRPr lang="en-US" b="1" dirty="0">
              <a:effectLst/>
              <a:latin typeface="Times New Roman"/>
              <a:ea typeface="Times New Roman"/>
            </a:endParaRPr>
          </a:p>
        </p:txBody>
      </p:sp>
      <p:sp>
        <p:nvSpPr>
          <p:cNvPr id="13" name="Rectangle 1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4" name="Rectangle 13"/>
          <p:cNvSpPr>
            <a:spLocks noChangeArrowheads="1"/>
          </p:cNvSpPr>
          <p:nvPr/>
        </p:nvSpPr>
        <p:spPr bwMode="auto">
          <a:xfrm>
            <a:off x="0" y="457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200" b="0" i="0" u="sng" strike="noStrike" cap="none" normalizeH="0" baseline="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sng" strike="noStrike" cap="none" normalizeH="0" baseline="0" smtClean="0">
                <a:ln>
                  <a:noFill/>
                </a:ln>
                <a:solidFill>
                  <a:schemeClr val="tx1"/>
                </a:solidFill>
                <a:effectLst/>
                <a:latin typeface="Arial" pitchFamily="34" charset="0"/>
                <a:ea typeface="Times New Roman" pitchFamily="18" charset="0"/>
                <a:cs typeface="Arial" pitchFamily="34" charset="0"/>
              </a:rPr>
              <a:t/>
            </a:r>
            <a:br>
              <a:rPr kumimoji="0" lang="en-US" sz="1200" b="0" i="0" u="sng" strike="noStrike" cap="none" normalizeH="0" baseline="0" smtClean="0">
                <a:ln>
                  <a:noFill/>
                </a:ln>
                <a:solidFill>
                  <a:schemeClr val="tx1"/>
                </a:solidFill>
                <a:effectLst/>
                <a:latin typeface="Arial" pitchFamily="34" charset="0"/>
                <a:ea typeface="Times New Roman" pitchFamily="18"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825670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Capital should flow to the poor</a:t>
            </a:r>
            <a:endParaRPr lang="en-US" dirty="0"/>
          </a:p>
        </p:txBody>
      </p:sp>
      <p:sp>
        <p:nvSpPr>
          <p:cNvPr id="3" name="Content Placeholder 2"/>
          <p:cNvSpPr>
            <a:spLocks noGrp="1"/>
          </p:cNvSpPr>
          <p:nvPr>
            <p:ph sz="quarter" idx="1"/>
          </p:nvPr>
        </p:nvSpPr>
        <p:spPr>
          <a:xfrm>
            <a:off x="612648" y="1600200"/>
            <a:ext cx="8302752" cy="4495800"/>
          </a:xfrm>
        </p:spPr>
        <p:txBody>
          <a:bodyPr>
            <a:normAutofit/>
          </a:bodyPr>
          <a:lstStyle/>
          <a:p>
            <a:r>
              <a:rPr lang="en-US" dirty="0" smtClean="0"/>
              <a:t>Diminishing Marginal Returns to Capital implies:</a:t>
            </a:r>
          </a:p>
          <a:p>
            <a:pPr lvl="1"/>
            <a:r>
              <a:rPr lang="en-US" dirty="0" smtClean="0"/>
              <a:t>Enterprises with little capital should earn higher returns to their investments than enterprises with a lot of capital.</a:t>
            </a:r>
          </a:p>
          <a:p>
            <a:pPr lvl="1"/>
            <a:r>
              <a:rPr lang="en-US" dirty="0" smtClean="0"/>
              <a:t>Poorer enterprises should be able to pay banks higher interest rates than richer enterprises.</a:t>
            </a:r>
          </a:p>
          <a:p>
            <a:pPr lvl="1"/>
            <a:r>
              <a:rPr lang="en-US" dirty="0" smtClean="0"/>
              <a:t>Hence capital should flow from rich depositors to poor entrepreneurs.</a:t>
            </a:r>
          </a:p>
          <a:p>
            <a:pPr lvl="1"/>
            <a:r>
              <a:rPr lang="en-US" dirty="0" smtClean="0"/>
              <a:t>Capital should flow from rich countries to poor countries.</a:t>
            </a:r>
          </a:p>
          <a:p>
            <a:pPr lvl="1"/>
            <a:r>
              <a:rPr lang="en-US" dirty="0" smtClean="0"/>
              <a:t>Capital should flow rich to poor borrowers within a given country.</a:t>
            </a:r>
            <a:endParaRPr lang="en-US" dirty="0"/>
          </a:p>
        </p:txBody>
      </p:sp>
    </p:spTree>
    <p:extLst>
      <p:ext uri="{BB962C8B-B14F-4D97-AF65-F5344CB8AC3E}">
        <p14:creationId xmlns:p14="http://schemas.microsoft.com/office/powerpoint/2010/main" val="4133577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resources don’t flow to poorer countries: One answer</a:t>
            </a:r>
            <a:endParaRPr lang="en-US" dirty="0"/>
          </a:p>
        </p:txBody>
      </p:sp>
      <p:sp>
        <p:nvSpPr>
          <p:cNvPr id="3" name="Content Placeholder 2"/>
          <p:cNvSpPr>
            <a:spLocks noGrp="1"/>
          </p:cNvSpPr>
          <p:nvPr>
            <p:ph sz="quarter" idx="1"/>
          </p:nvPr>
        </p:nvSpPr>
        <p:spPr/>
        <p:txBody>
          <a:bodyPr/>
          <a:lstStyle/>
          <a:p>
            <a:r>
              <a:rPr lang="en-US" dirty="0" smtClean="0"/>
              <a:t>Risk:</a:t>
            </a:r>
          </a:p>
          <a:p>
            <a:pPr lvl="1"/>
            <a:r>
              <a:rPr lang="en-US" dirty="0" smtClean="0"/>
              <a:t>Investing in India, Kenya or Bolivia is much riskier, especially for global investors without the time and resources to keep up-to-date on shifting local conditions</a:t>
            </a:r>
          </a:p>
          <a:p>
            <a:pPr lvl="1"/>
            <a:r>
              <a:rPr lang="en-US" dirty="0" smtClean="0"/>
              <a:t>Lending to cobblers and flower-sellers is, again, riskier for the same reasons that lending to large, regulated corporations.</a:t>
            </a:r>
          </a:p>
          <a:p>
            <a:pPr lvl="1"/>
            <a:r>
              <a:rPr lang="en-US" dirty="0" smtClean="0"/>
              <a:t>But why can’t cobblers and flower-sellers offer higher risk-adjusted rates of return to lenders?</a:t>
            </a:r>
            <a:endParaRPr lang="en-US" dirty="0"/>
          </a:p>
        </p:txBody>
      </p:sp>
    </p:spTree>
    <p:extLst>
      <p:ext uri="{BB962C8B-B14F-4D97-AF65-F5344CB8AC3E}">
        <p14:creationId xmlns:p14="http://schemas.microsoft.com/office/powerpoint/2010/main" val="165770170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Student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Student presentation</Template>
  <TotalTime>0</TotalTime>
  <Words>1829</Words>
  <Application>Microsoft Office PowerPoint</Application>
  <PresentationFormat>On-screen Show (4:3)</PresentationFormat>
  <Paragraphs>161</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Student presentation</vt:lpstr>
      <vt:lpstr>Introduction to Microfinance</vt:lpstr>
      <vt:lpstr>What is microfinance?</vt:lpstr>
      <vt:lpstr>Microfinance as a small loan business</vt:lpstr>
      <vt:lpstr>Solutions</vt:lpstr>
      <vt:lpstr>What is special about loans?</vt:lpstr>
      <vt:lpstr>Indigenous Solutions and Intervention</vt:lpstr>
      <vt:lpstr>Diminishing Returns to Capital</vt:lpstr>
      <vt:lpstr>Capital should flow to the poor</vt:lpstr>
      <vt:lpstr>Why resources don’t flow to poorer countries: One answer</vt:lpstr>
      <vt:lpstr>Why resources don’t flow to poorer countries: Another answer</vt:lpstr>
      <vt:lpstr>Is there capital rationing?</vt:lpstr>
      <vt:lpstr>Is there capital rationing?</vt:lpstr>
      <vt:lpstr>Causes of Capital Rationing</vt:lpstr>
      <vt:lpstr>Causes of Capital Rationing</vt:lpstr>
      <vt:lpstr>Would interest rates be too high?</vt:lpstr>
      <vt:lpstr>Production functions with scale economies</vt:lpstr>
      <vt:lpstr>Are subsidized loans the answer?</vt:lpstr>
      <vt:lpstr>Are subsidized loans the answer?</vt:lpstr>
      <vt:lpstr>Are moneylenders monopolists?</vt:lpstr>
      <vt:lpstr>Competition as a rationale for intervention</vt:lpstr>
      <vt:lpstr>Is microfinance simply microcredit?</vt:lpstr>
      <vt:lpstr>Microfinance as access to banking</vt:lpstr>
      <vt:lpstr>Microfinance as Microinsurance</vt:lpstr>
      <vt:lpstr>The rest of the course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2009-02-18T01:49:09Z</dcterms:created>
  <dcterms:modified xsi:type="dcterms:W3CDTF">2013-01-29T23:18:42Z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