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1"/>
  </p:sldMasterIdLst>
  <p:notesMasterIdLst>
    <p:notesMasterId r:id="rId16"/>
  </p:notesMasterIdLst>
  <p:handoutMasterIdLst>
    <p:handoutMasterId r:id="rId17"/>
  </p:handoutMasterIdLst>
  <p:sldIdLst>
    <p:sldId id="256" r:id="rId2"/>
    <p:sldId id="258" r:id="rId3"/>
    <p:sldId id="259" r:id="rId4"/>
    <p:sldId id="260" r:id="rId5"/>
    <p:sldId id="263" r:id="rId6"/>
    <p:sldId id="261" r:id="rId7"/>
    <p:sldId id="262" r:id="rId8"/>
    <p:sldId id="264" r:id="rId9"/>
    <p:sldId id="265" r:id="rId10"/>
    <p:sldId id="268" r:id="rId11"/>
    <p:sldId id="266" r:id="rId12"/>
    <p:sldId id="267" r:id="rId13"/>
    <p:sldId id="269" r:id="rId14"/>
    <p:sldId id="271" r:id="rId15"/>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81" autoAdjust="0"/>
    <p:restoredTop sz="94660"/>
  </p:normalViewPr>
  <p:slideViewPr>
    <p:cSldViewPr>
      <p:cViewPr>
        <p:scale>
          <a:sx n="100" d="100"/>
          <a:sy n="100" d="100"/>
        </p:scale>
        <p:origin x="-180" y="-14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3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class\680india\spr2012\microfinance_notes\moral_hazar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Bank Profit and the </a:t>
            </a:r>
            <a:r>
              <a:rPr lang="en-US" baseline="0"/>
              <a:t>Interest rate</a:t>
            </a:r>
            <a:endParaRPr lang="en-US"/>
          </a:p>
        </c:rich>
      </c:tx>
      <c:layout>
        <c:manualLayout>
          <c:xMode val="edge"/>
          <c:yMode val="edge"/>
          <c:x val="0.158"/>
          <c:y val="7.0808731480761763E-2"/>
        </c:manualLayout>
      </c:layout>
      <c:overlay val="0"/>
    </c:title>
    <c:autoTitleDeleted val="0"/>
    <c:plotArea>
      <c:layout>
        <c:manualLayout>
          <c:layoutTarget val="inner"/>
          <c:xMode val="edge"/>
          <c:yMode val="edge"/>
          <c:x val="0.14640529308836395"/>
          <c:y val="0.19353684188552311"/>
          <c:w val="0.74155927384076992"/>
          <c:h val="0.68007968871629532"/>
        </c:manualLayout>
      </c:layout>
      <c:scatterChart>
        <c:scatterStyle val="lineMarker"/>
        <c:varyColors val="0"/>
        <c:ser>
          <c:idx val="0"/>
          <c:order val="0"/>
          <c:tx>
            <c:strRef>
              <c:f>moral_hazard!$S$7</c:f>
              <c:strCache>
                <c:ptCount val="1"/>
                <c:pt idx="0">
                  <c:v>Bank profit</c:v>
                </c:pt>
              </c:strCache>
            </c:strRef>
          </c:tx>
          <c:dLbls>
            <c:dLbl>
              <c:idx val="6"/>
              <c:delete val="1"/>
            </c:dLbl>
            <c:dLbl>
              <c:idx val="7"/>
              <c:layout>
                <c:manualLayout>
                  <c:x val="-6.3888888888888884E-2"/>
                  <c:y val="-4.1860472781628445E-2"/>
                </c:manualLayout>
              </c:layout>
              <c:showLegendKey val="0"/>
              <c:showVal val="0"/>
              <c:showCatName val="1"/>
              <c:showSerName val="0"/>
              <c:showPercent val="0"/>
              <c:showBubbleSize val="0"/>
            </c:dLbl>
            <c:dLbl>
              <c:idx val="8"/>
              <c:layout>
                <c:manualLayout>
                  <c:x val="-2.7777777777777776E-2"/>
                  <c:y val="3.8372100049826045E-2"/>
                </c:manualLayout>
              </c:layout>
              <c:showLegendKey val="0"/>
              <c:showVal val="0"/>
              <c:showCatName val="1"/>
              <c:showSerName val="0"/>
              <c:showPercent val="0"/>
              <c:showBubbleSize val="0"/>
            </c:dLbl>
            <c:dLbl>
              <c:idx val="9"/>
              <c:layout>
                <c:manualLayout>
                  <c:x val="-5.5555555555555558E-3"/>
                  <c:y val="1.744186365901184E-2"/>
                </c:manualLayout>
              </c:layout>
              <c:showLegendKey val="0"/>
              <c:showVal val="0"/>
              <c:showCatName val="1"/>
              <c:showSerName val="0"/>
              <c:showPercent val="0"/>
              <c:showBubbleSize val="0"/>
            </c:dLbl>
            <c:dLbl>
              <c:idx val="10"/>
              <c:layout>
                <c:manualLayout>
                  <c:x val="-1.9444444444444445E-2"/>
                  <c:y val="3.4883727318023678E-3"/>
                </c:manualLayout>
              </c:layout>
              <c:showLegendKey val="0"/>
              <c:showVal val="0"/>
              <c:showCatName val="1"/>
              <c:showSerName val="0"/>
              <c:showPercent val="0"/>
              <c:showBubbleSize val="0"/>
            </c:dLbl>
            <c:dLbl>
              <c:idx val="11"/>
              <c:layout>
                <c:manualLayout>
                  <c:x val="-5.5555555555555455E-2"/>
                  <c:y val="-1.3953490927209471E-2"/>
                </c:manualLayout>
              </c:layout>
              <c:showLegendKey val="0"/>
              <c:showVal val="0"/>
              <c:showCatName val="1"/>
              <c:showSerName val="0"/>
              <c:showPercent val="0"/>
              <c:showBubbleSize val="0"/>
            </c:dLbl>
            <c:showLegendKey val="0"/>
            <c:showVal val="0"/>
            <c:showCatName val="1"/>
            <c:showSerName val="0"/>
            <c:showPercent val="0"/>
            <c:showBubbleSize val="0"/>
            <c:showLeaderLines val="0"/>
          </c:dLbls>
          <c:xVal>
            <c:numRef>
              <c:f>moral_hazard!$R$8:$R$20</c:f>
              <c:numCache>
                <c:formatCode>General</c:formatCode>
                <c:ptCount val="13"/>
                <c:pt idx="0">
                  <c:v>0.1</c:v>
                </c:pt>
                <c:pt idx="1">
                  <c:v>0.2</c:v>
                </c:pt>
                <c:pt idx="2">
                  <c:v>0.3</c:v>
                </c:pt>
                <c:pt idx="3">
                  <c:v>0.4</c:v>
                </c:pt>
                <c:pt idx="4">
                  <c:v>0.5</c:v>
                </c:pt>
                <c:pt idx="5">
                  <c:v>0.6</c:v>
                </c:pt>
                <c:pt idx="6">
                  <c:v>1</c:v>
                </c:pt>
                <c:pt idx="7">
                  <c:v>1.04</c:v>
                </c:pt>
                <c:pt idx="8">
                  <c:v>1.0409999999999999</c:v>
                </c:pt>
                <c:pt idx="9">
                  <c:v>1.1000000000000001</c:v>
                </c:pt>
                <c:pt idx="10" formatCode="0.000">
                  <c:v>1.1578947368421053</c:v>
                </c:pt>
                <c:pt idx="11">
                  <c:v>1.2</c:v>
                </c:pt>
                <c:pt idx="12">
                  <c:v>1.3</c:v>
                </c:pt>
              </c:numCache>
            </c:numRef>
          </c:xVal>
          <c:yVal>
            <c:numRef>
              <c:f>moral_hazard!$S$8:$S$20</c:f>
              <c:numCache>
                <c:formatCode>General</c:formatCode>
                <c:ptCount val="13"/>
                <c:pt idx="0">
                  <c:v>-1</c:v>
                </c:pt>
                <c:pt idx="1">
                  <c:v>-0.90000000000000013</c:v>
                </c:pt>
                <c:pt idx="2">
                  <c:v>-0.8</c:v>
                </c:pt>
                <c:pt idx="3">
                  <c:v>-0.70000000000000007</c:v>
                </c:pt>
                <c:pt idx="4">
                  <c:v>-0.60000000000000009</c:v>
                </c:pt>
                <c:pt idx="5">
                  <c:v>-0.50000000000000011</c:v>
                </c:pt>
                <c:pt idx="6">
                  <c:v>-0.10000000000000009</c:v>
                </c:pt>
                <c:pt idx="7">
                  <c:v>-6.0000000000000053E-2</c:v>
                </c:pt>
                <c:pt idx="8">
                  <c:v>-0.1110500000000002</c:v>
                </c:pt>
                <c:pt idx="9">
                  <c:v>-5.500000000000016E-2</c:v>
                </c:pt>
                <c:pt idx="10">
                  <c:v>0</c:v>
                </c:pt>
                <c:pt idx="11">
                  <c:v>3.9999999999999813E-2</c:v>
                </c:pt>
                <c:pt idx="12">
                  <c:v>0.13499999999999979</c:v>
                </c:pt>
              </c:numCache>
            </c:numRef>
          </c:yVal>
          <c:smooth val="0"/>
        </c:ser>
        <c:dLbls>
          <c:showLegendKey val="0"/>
          <c:showVal val="1"/>
          <c:showCatName val="0"/>
          <c:showSerName val="0"/>
          <c:showPercent val="0"/>
          <c:showBubbleSize val="0"/>
        </c:dLbls>
        <c:axId val="74005120"/>
        <c:axId val="75700864"/>
      </c:scatterChart>
      <c:valAx>
        <c:axId val="74005120"/>
        <c:scaling>
          <c:orientation val="minMax"/>
        </c:scaling>
        <c:delete val="0"/>
        <c:axPos val="b"/>
        <c:title>
          <c:tx>
            <c:rich>
              <a:bodyPr/>
              <a:lstStyle/>
              <a:p>
                <a:pPr>
                  <a:defRPr/>
                </a:pPr>
                <a:r>
                  <a:rPr lang="en-US" b="1"/>
                  <a:t>Gross</a:t>
                </a:r>
                <a:r>
                  <a:rPr lang="en-US" b="1" baseline="0"/>
                  <a:t> Interest </a:t>
                </a:r>
                <a:r>
                  <a:rPr lang="en-US" b="1"/>
                  <a:t>Rate</a:t>
                </a:r>
              </a:p>
            </c:rich>
          </c:tx>
          <c:layout>
            <c:manualLayout>
              <c:xMode val="edge"/>
              <c:yMode val="edge"/>
              <c:x val="0.38992104111986003"/>
              <c:y val="0.91547700338344695"/>
            </c:manualLayout>
          </c:layout>
          <c:overlay val="0"/>
        </c:title>
        <c:numFmt formatCode="General" sourceLinked="1"/>
        <c:majorTickMark val="none"/>
        <c:minorTickMark val="none"/>
        <c:tickLblPos val="nextTo"/>
        <c:crossAx val="75700864"/>
        <c:crosses val="autoZero"/>
        <c:crossBetween val="midCat"/>
      </c:valAx>
      <c:valAx>
        <c:axId val="75700864"/>
        <c:scaling>
          <c:orientation val="minMax"/>
        </c:scaling>
        <c:delete val="0"/>
        <c:axPos val="l"/>
        <c:majorGridlines/>
        <c:title>
          <c:tx>
            <c:rich>
              <a:bodyPr/>
              <a:lstStyle/>
              <a:p>
                <a:pPr>
                  <a:defRPr/>
                </a:pPr>
                <a:r>
                  <a:rPr lang="en-US"/>
                  <a:t>Bank Profit</a:t>
                </a:r>
              </a:p>
            </c:rich>
          </c:tx>
          <c:layout/>
          <c:overlay val="0"/>
        </c:title>
        <c:numFmt formatCode="General" sourceLinked="1"/>
        <c:majorTickMark val="none"/>
        <c:minorTickMark val="none"/>
        <c:tickLblPos val="nextTo"/>
        <c:crossAx val="74005120"/>
        <c:crosses val="autoZero"/>
        <c:crossBetween val="midCat"/>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75155426-1823-4682-BF11-CD86C06D1AE8}" type="datetimeFigureOut">
              <a:rPr lang="en-US" smtClean="0"/>
              <a:pPr/>
              <a:t>2/4/2013</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AB0C28FA-1B75-4BAC-BF69-C87008115851}" type="slidenum">
              <a:rPr lang="en-US" smtClean="0"/>
              <a:pPr/>
              <a:t>‹#›</a:t>
            </a:fld>
            <a:endParaRPr lang="en-US" dirty="0"/>
          </a:p>
        </p:txBody>
      </p:sp>
    </p:spTree>
    <p:extLst>
      <p:ext uri="{BB962C8B-B14F-4D97-AF65-F5344CB8AC3E}">
        <p14:creationId xmlns:p14="http://schemas.microsoft.com/office/powerpoint/2010/main" val="1109206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2447E72A-D913-4DC2-9E0A-E520CE8FCC86}" type="datetimeFigureOut">
              <a:rPr lang="en-US" smtClean="0"/>
              <a:pPr/>
              <a:t>2/4/2013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A5D78FC6-CE17-4259-A63C-DDFC12E048FC}" type="slidenum">
              <a:rPr lang="en-US" smtClean="0"/>
              <a:pPr/>
              <a:t>‹#›</a:t>
            </a:fld>
            <a:endParaRPr lang="en-US" dirty="0"/>
          </a:p>
        </p:txBody>
      </p:sp>
    </p:spTree>
    <p:extLst>
      <p:ext uri="{BB962C8B-B14F-4D97-AF65-F5344CB8AC3E}">
        <p14:creationId xmlns:p14="http://schemas.microsoft.com/office/powerpoint/2010/main" val="50664987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1018859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32836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dirty="0"/>
          </a:p>
        </p:txBody>
      </p:sp>
    </p:spTree>
    <p:extLst>
      <p:ext uri="{BB962C8B-B14F-4D97-AF65-F5344CB8AC3E}">
        <p14:creationId xmlns:p14="http://schemas.microsoft.com/office/powerpoint/2010/main" val="2296949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dirty="0"/>
          </a:p>
        </p:txBody>
      </p:sp>
    </p:spTree>
    <p:extLst>
      <p:ext uri="{BB962C8B-B14F-4D97-AF65-F5344CB8AC3E}">
        <p14:creationId xmlns:p14="http://schemas.microsoft.com/office/powerpoint/2010/main" val="24895781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dirty="0"/>
          </a:p>
        </p:txBody>
      </p:sp>
    </p:spTree>
    <p:extLst>
      <p:ext uri="{BB962C8B-B14F-4D97-AF65-F5344CB8AC3E}">
        <p14:creationId xmlns:p14="http://schemas.microsoft.com/office/powerpoint/2010/main" val="680754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85BE07-1063-4A16-A4AC-7B064B5EA1F4}" type="slidenum">
              <a:rPr lang="en-US" smtClean="0"/>
              <a:pPr/>
              <a:t>2</a:t>
            </a:fld>
            <a:endParaRPr lang="en-US"/>
          </a:p>
        </p:txBody>
      </p:sp>
    </p:spTree>
    <p:extLst>
      <p:ext uri="{BB962C8B-B14F-4D97-AF65-F5344CB8AC3E}">
        <p14:creationId xmlns:p14="http://schemas.microsoft.com/office/powerpoint/2010/main" val="2009715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3416358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3716868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412096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dirty="0"/>
          </a:p>
        </p:txBody>
      </p:sp>
    </p:spTree>
    <p:extLst>
      <p:ext uri="{BB962C8B-B14F-4D97-AF65-F5344CB8AC3E}">
        <p14:creationId xmlns:p14="http://schemas.microsoft.com/office/powerpoint/2010/main" val="1982340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dirty="0"/>
          </a:p>
        </p:txBody>
      </p:sp>
    </p:spTree>
    <p:extLst>
      <p:ext uri="{BB962C8B-B14F-4D97-AF65-F5344CB8AC3E}">
        <p14:creationId xmlns:p14="http://schemas.microsoft.com/office/powerpoint/2010/main" val="41374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2356835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3986658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2/4/2013 7:48 PM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2/4/2013 7:48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2/4/2013 7:48 PM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2/4/2013 7:48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2/4/2013 7:48 PM</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2/4/2013 7:48 PM</a:t>
            </a:fld>
            <a:endParaRPr lang="en-US" dirty="0"/>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2/4/2013 7:48 PM</a:t>
            </a:fld>
            <a:endParaRPr lang="en-US" dirty="0"/>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2/4/2013 7:48 PM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2/4/2013 7:48 PM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2/4/2013 7:48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2/4/2013 7:48 PM</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dirty="0" smtClean="0"/>
              <a:t>Click icon to add picture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2/4/2013 7:48 PM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533400" y="4038600"/>
            <a:ext cx="8305800" cy="1828800"/>
          </a:xfrm>
        </p:spPr>
        <p:txBody>
          <a:bodyPr>
            <a:normAutofit/>
          </a:bodyPr>
          <a:lstStyle/>
          <a:p>
            <a:r>
              <a:rPr lang="en-US" dirty="0" smtClean="0"/>
              <a:t>microfinance </a:t>
            </a:r>
            <a:br>
              <a:rPr lang="en-US" dirty="0" smtClean="0"/>
            </a:br>
            <a:r>
              <a:rPr lang="en-US" dirty="0" smtClean="0"/>
              <a:t>and Moral hazard</a:t>
            </a:r>
            <a:endParaRPr lang="en-US" dirty="0"/>
          </a:p>
        </p:txBody>
      </p:sp>
      <p:sp>
        <p:nvSpPr>
          <p:cNvPr id="3" name="Rectangle 2"/>
          <p:cNvSpPr>
            <a:spLocks noGrp="1"/>
          </p:cNvSpPr>
          <p:nvPr>
            <p:ph type="subTitle" idx="1"/>
          </p:nvPr>
        </p:nvSpPr>
        <p:spPr/>
        <p:txBody>
          <a:bodyPr>
            <a:normAutofit/>
          </a:bodyPr>
          <a:lstStyle/>
          <a:p>
            <a:r>
              <a:rPr lang="en-US" dirty="0" smtClean="0"/>
              <a:t>P.V. Viswanath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Shirking and Collateral</a:t>
            </a:r>
            <a:endParaRPr lang="en-US" dirty="0"/>
          </a:p>
        </p:txBody>
      </p:sp>
      <p:sp>
        <p:nvSpPr>
          <p:cNvPr id="3" name="Content Placeholder 2"/>
          <p:cNvSpPr>
            <a:spLocks noGrp="1"/>
          </p:cNvSpPr>
          <p:nvPr>
            <p:ph sz="quarter" idx="1"/>
          </p:nvPr>
        </p:nvSpPr>
        <p:spPr>
          <a:xfrm>
            <a:off x="381000" y="1600200"/>
            <a:ext cx="8534400" cy="4876800"/>
          </a:xfrm>
        </p:spPr>
        <p:txBody>
          <a:bodyPr>
            <a:normAutofit fontScale="92500" lnSpcReduction="10000"/>
          </a:bodyPr>
          <a:lstStyle/>
          <a:p>
            <a:r>
              <a:rPr lang="en-US" dirty="0" smtClean="0"/>
              <a:t>Even though shirking is possible with individual loans, the presence of collateral can help reduce the scope of the problem.  </a:t>
            </a:r>
          </a:p>
          <a:p>
            <a:r>
              <a:rPr lang="en-US" dirty="0" smtClean="0"/>
              <a:t>This has to do with the likelihood of default.  If the borrower stands to lose his collateral, he will think twice about defaulting.  An incentive to shirk exists because of the limited liability characteristic of the loan.</a:t>
            </a:r>
          </a:p>
          <a:p>
            <a:r>
              <a:rPr lang="en-US" dirty="0" smtClean="0"/>
              <a:t>Mathematically, if w is the size of the collateral (per dollar of borrowing), it’s optimal for the borrower to shirk only if p(y-R) – w(1-p) &gt; (y-R)-c, in contrast to the previous condition of p(y-R) &gt; </a:t>
            </a:r>
            <a:r>
              <a:rPr lang="en-US" dirty="0"/>
              <a:t>(y-R)-</a:t>
            </a:r>
            <a:r>
              <a:rPr lang="en-US" dirty="0" smtClean="0"/>
              <a:t>c.  Obviously, the incentive to shirk is decreasing in the size of the collateral, w.</a:t>
            </a:r>
            <a:endParaRPr lang="en-US" dirty="0"/>
          </a:p>
        </p:txBody>
      </p:sp>
    </p:spTree>
    <p:extLst>
      <p:ext uri="{BB962C8B-B14F-4D97-AF65-F5344CB8AC3E}">
        <p14:creationId xmlns:p14="http://schemas.microsoft.com/office/powerpoint/2010/main" val="839744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r>
              <a:rPr lang="en-US" dirty="0" smtClean="0"/>
              <a:t>Ex-ante Moral </a:t>
            </a:r>
            <a:r>
              <a:rPr lang="en-US" dirty="0" smtClean="0"/>
              <a:t>Hazard and Group Lending</a:t>
            </a:r>
            <a:endParaRPr lang="en-US" dirty="0"/>
          </a:p>
        </p:txBody>
      </p:sp>
      <p:sp>
        <p:nvSpPr>
          <p:cNvPr id="3" name="Content Placeholder 2"/>
          <p:cNvSpPr>
            <a:spLocks noGrp="1"/>
          </p:cNvSpPr>
          <p:nvPr>
            <p:ph sz="quarter" idx="1"/>
          </p:nvPr>
        </p:nvSpPr>
        <p:spPr>
          <a:xfrm>
            <a:off x="381000" y="1600200"/>
            <a:ext cx="8610600" cy="4876800"/>
          </a:xfrm>
        </p:spPr>
        <p:txBody>
          <a:bodyPr>
            <a:normAutofit fontScale="77500" lnSpcReduction="20000"/>
          </a:bodyPr>
          <a:lstStyle/>
          <a:p>
            <a:r>
              <a:rPr lang="en-US" dirty="0" smtClean="0"/>
              <a:t>What if loans are made to a group, instead of to an individual?</a:t>
            </a:r>
          </a:p>
          <a:p>
            <a:r>
              <a:rPr lang="en-US" dirty="0" smtClean="0"/>
              <a:t>We saw earlier that the borrower’s </a:t>
            </a:r>
            <a:r>
              <a:rPr lang="en-US" dirty="0" smtClean="0"/>
              <a:t>trade-off </a:t>
            </a:r>
            <a:r>
              <a:rPr lang="en-US" dirty="0" smtClean="0"/>
              <a:t>is an expected loss of (1-p</a:t>
            </a:r>
            <a:r>
              <a:rPr lang="en-US" dirty="0"/>
              <a:t>)(y-R) </a:t>
            </a:r>
            <a:r>
              <a:rPr lang="en-US" dirty="0" smtClean="0"/>
              <a:t>from shirking against a sure cost of c from not shirking. </a:t>
            </a:r>
          </a:p>
          <a:p>
            <a:r>
              <a:rPr lang="en-US" dirty="0" smtClean="0"/>
              <a:t>From this, it is clear that the lower p is, the less the borrower will want to shirk.</a:t>
            </a:r>
          </a:p>
          <a:p>
            <a:r>
              <a:rPr lang="en-US" dirty="0" smtClean="0"/>
              <a:t>At this point, we go back to the result in our analysis of adverse selection – group lending essentially is equivalent to cashflow diversification for the lender.  If there are two borrowers, the probability of not paying the lender drops from p to p</a:t>
            </a:r>
            <a:r>
              <a:rPr lang="en-US" baseline="30000" dirty="0" smtClean="0"/>
              <a:t>2</a:t>
            </a:r>
            <a:r>
              <a:rPr lang="en-US" dirty="0" smtClean="0"/>
              <a:t>.  As a result, there will be less shirking.</a:t>
            </a:r>
          </a:p>
          <a:p>
            <a:r>
              <a:rPr lang="en-US" dirty="0" smtClean="0"/>
              <a:t>Another way of looking at it is that group lending reduces the gap between the public cost of shirking and the private cost of shirking.</a:t>
            </a:r>
          </a:p>
          <a:p>
            <a:r>
              <a:rPr lang="en-US" dirty="0" smtClean="0"/>
              <a:t>We assume, here, that </a:t>
            </a:r>
            <a:r>
              <a:rPr lang="en-US" dirty="0"/>
              <a:t>the group can enforce the joint liability rule, through sanctions, etc.  However, all we really need is that the enforcement rule is credible so that all borrowers actually expend effort.  Since this is the equilibrium situation, the group will never actually have to force </a:t>
            </a:r>
            <a:r>
              <a:rPr lang="en-US" dirty="0" smtClean="0"/>
              <a:t>sanctions in equilibrium.</a:t>
            </a:r>
            <a:endParaRPr lang="en-US" dirty="0"/>
          </a:p>
          <a:p>
            <a:endParaRPr lang="en-US" dirty="0"/>
          </a:p>
          <a:p>
            <a:endParaRPr lang="en-US" dirty="0"/>
          </a:p>
        </p:txBody>
      </p:sp>
    </p:spTree>
    <p:extLst>
      <p:ext uri="{BB962C8B-B14F-4D97-AF65-F5344CB8AC3E}">
        <p14:creationId xmlns:p14="http://schemas.microsoft.com/office/powerpoint/2010/main" val="61071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Ex-post moral hazard</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70000" lnSpcReduction="20000"/>
          </a:bodyPr>
          <a:lstStyle/>
          <a:p>
            <a:r>
              <a:rPr lang="en-US" dirty="0" smtClean="0"/>
              <a:t>The term ex-post refers to difficulties that emerge after the loan is made and the borrower has invested and made his decision regarding effort.  This is also termed the enforcement problem.</a:t>
            </a:r>
          </a:p>
          <a:p>
            <a:r>
              <a:rPr lang="en-US" dirty="0" smtClean="0"/>
              <a:t>What happens if, after the cashflows are generated, the borrower decides not to pay?  </a:t>
            </a:r>
          </a:p>
          <a:p>
            <a:r>
              <a:rPr lang="en-US" dirty="0" smtClean="0"/>
              <a:t>If the cashflows are not observable or it is costly to verify them, the borrower may end up not paying back the loan.</a:t>
            </a:r>
          </a:p>
          <a:p>
            <a:r>
              <a:rPr lang="en-US" dirty="0" smtClean="0"/>
              <a:t>Note, also, that in developing countries, the legal system may not always be dependable.  </a:t>
            </a:r>
          </a:p>
          <a:p>
            <a:r>
              <a:rPr lang="en-US" dirty="0" smtClean="0"/>
              <a:t>Furthermore, loan sizes are small and the cost of prosecuting may be too high.</a:t>
            </a:r>
          </a:p>
          <a:p>
            <a:r>
              <a:rPr lang="en-US" dirty="0" smtClean="0"/>
              <a:t>If, as before, w is the amount of collateral and s is the probability of the bank being able to seize the collateral, then the borrower gets y+w-R if he repays the loan; if he chooses not to repay, then her payoff is (1-s)(y+w) + sy.  The decision simplifies to </a:t>
            </a:r>
            <a:r>
              <a:rPr lang="en-US" dirty="0" smtClean="0"/>
              <a:t>“pay </a:t>
            </a:r>
            <a:r>
              <a:rPr lang="en-US" dirty="0" smtClean="0"/>
              <a:t>if R &lt; sw</a:t>
            </a:r>
            <a:r>
              <a:rPr lang="en-US" dirty="0" smtClean="0"/>
              <a:t>.”</a:t>
            </a:r>
            <a:endParaRPr lang="en-US" dirty="0" smtClean="0"/>
          </a:p>
          <a:p>
            <a:r>
              <a:rPr lang="en-US" dirty="0" smtClean="0"/>
              <a:t>Not surprisingly, if loan collection is probabilistic, the tradeoff is simply loan repayment versus expected loss of collateral.</a:t>
            </a:r>
            <a:endParaRPr lang="en-US" dirty="0"/>
          </a:p>
        </p:txBody>
      </p:sp>
    </p:spTree>
    <p:extLst>
      <p:ext uri="{BB962C8B-B14F-4D97-AF65-F5344CB8AC3E}">
        <p14:creationId xmlns:p14="http://schemas.microsoft.com/office/powerpoint/2010/main" val="1445433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9067800" cy="990600"/>
          </a:xfrm>
        </p:spPr>
        <p:txBody>
          <a:bodyPr>
            <a:normAutofit fontScale="90000"/>
          </a:bodyPr>
          <a:lstStyle/>
          <a:p>
            <a:r>
              <a:rPr lang="en-US" dirty="0" smtClean="0"/>
              <a:t>Ex-post moral hazard and group monitoring</a:t>
            </a:r>
            <a:endParaRPr lang="en-US" dirty="0"/>
          </a:p>
        </p:txBody>
      </p:sp>
      <p:sp>
        <p:nvSpPr>
          <p:cNvPr id="3" name="Content Placeholder 2"/>
          <p:cNvSpPr>
            <a:spLocks noGrp="1"/>
          </p:cNvSpPr>
          <p:nvPr>
            <p:ph sz="quarter" idx="1"/>
          </p:nvPr>
        </p:nvSpPr>
        <p:spPr>
          <a:xfrm>
            <a:off x="457200" y="1600200"/>
            <a:ext cx="8308848" cy="4876800"/>
          </a:xfrm>
        </p:spPr>
        <p:txBody>
          <a:bodyPr>
            <a:normAutofit fontScale="77500" lnSpcReduction="20000"/>
          </a:bodyPr>
          <a:lstStyle/>
          <a:p>
            <a:r>
              <a:rPr lang="en-US" dirty="0" smtClean="0"/>
              <a:t>We now assume that ex-post moral hazard exists because of the difficulty of verifying project cashflows.  As </a:t>
            </a:r>
            <a:r>
              <a:rPr lang="en-US" dirty="0"/>
              <a:t>before, </a:t>
            </a:r>
            <a:r>
              <a:rPr lang="en-US" dirty="0" smtClean="0"/>
              <a:t>we </a:t>
            </a:r>
            <a:r>
              <a:rPr lang="en-US" dirty="0"/>
              <a:t>have a two-person group.  Each person </a:t>
            </a:r>
            <a:r>
              <a:rPr lang="en-US" dirty="0" smtClean="0"/>
              <a:t>obtains </a:t>
            </a:r>
            <a:r>
              <a:rPr lang="en-US" dirty="0"/>
              <a:t>y with probability </a:t>
            </a:r>
            <a:r>
              <a:rPr lang="en-US" dirty="0" smtClean="0"/>
              <a:t>1; however</a:t>
            </a:r>
            <a:r>
              <a:rPr lang="en-US" dirty="0"/>
              <a:t>, the money can be collected only if the bank can prove objectively that there were sufficient revenues. </a:t>
            </a:r>
            <a:endParaRPr lang="en-US" dirty="0" smtClean="0"/>
          </a:p>
          <a:p>
            <a:r>
              <a:rPr lang="en-US" dirty="0" smtClean="0"/>
              <a:t>Each </a:t>
            </a:r>
            <a:r>
              <a:rPr lang="en-US" dirty="0"/>
              <a:t>group member can, by incurring a monitoring cost k, </a:t>
            </a:r>
            <a:r>
              <a:rPr lang="en-US" dirty="0" smtClean="0"/>
              <a:t>check, </a:t>
            </a:r>
            <a:r>
              <a:rPr lang="en-US" dirty="0"/>
              <a:t>ex post, the actual revenue realization of his partner and observe it with probability q.  With probability (1-q), the monitoring is </a:t>
            </a:r>
            <a:r>
              <a:rPr lang="en-US" dirty="0" smtClean="0"/>
              <a:t>unsuccessful. </a:t>
            </a:r>
            <a:r>
              <a:rPr lang="en-US" dirty="0" smtClean="0"/>
              <a:t> Also, </a:t>
            </a:r>
            <a:r>
              <a:rPr lang="en-US" dirty="0"/>
              <a:t>if a borrower </a:t>
            </a:r>
            <a:r>
              <a:rPr lang="en-US" dirty="0" smtClean="0"/>
              <a:t>tries </a:t>
            </a:r>
            <a:r>
              <a:rPr lang="en-US" dirty="0"/>
              <a:t>to divert due </a:t>
            </a:r>
            <a:r>
              <a:rPr lang="en-US" dirty="0" smtClean="0"/>
              <a:t>repayments and he is successfully observed doing so, he has to pay a social sanction,  d. </a:t>
            </a:r>
            <a:endParaRPr lang="en-US" dirty="0" smtClean="0"/>
          </a:p>
          <a:p>
            <a:r>
              <a:rPr lang="en-US" dirty="0" smtClean="0"/>
              <a:t>Alternatively</a:t>
            </a:r>
            <a:r>
              <a:rPr lang="en-US" dirty="0"/>
              <a:t>, </a:t>
            </a:r>
            <a:r>
              <a:rPr lang="en-US" dirty="0" smtClean="0"/>
              <a:t>we can think of this as the ability of a </a:t>
            </a:r>
            <a:r>
              <a:rPr lang="en-US" dirty="0" smtClean="0"/>
              <a:t>borrower, </a:t>
            </a:r>
            <a:r>
              <a:rPr lang="en-US" dirty="0"/>
              <a:t>by incurring a cost of k, to </a:t>
            </a:r>
            <a:r>
              <a:rPr lang="en-US" dirty="0" smtClean="0"/>
              <a:t>get his recalcitrant partner to pay up his share. Furthermore</a:t>
            </a:r>
            <a:r>
              <a:rPr lang="en-US" dirty="0"/>
              <a:t>, when the partner has to pay up, he has to pay what he owes plus a penalty </a:t>
            </a:r>
            <a:r>
              <a:rPr lang="en-US" dirty="0" smtClean="0"/>
              <a:t>d for trying to get out of paying. </a:t>
            </a:r>
          </a:p>
          <a:p>
            <a:r>
              <a:rPr lang="en-US" dirty="0" smtClean="0"/>
              <a:t>The following table shows the payoff to a borrower trying to get out of paying in different cases, along with the probabilities.</a:t>
            </a:r>
            <a:endParaRPr lang="en-US" dirty="0"/>
          </a:p>
          <a:p>
            <a:endParaRPr lang="en-US" dirty="0"/>
          </a:p>
          <a:p>
            <a:endParaRPr lang="en-US" dirty="0"/>
          </a:p>
        </p:txBody>
      </p:sp>
    </p:spTree>
    <p:extLst>
      <p:ext uri="{BB962C8B-B14F-4D97-AF65-F5344CB8AC3E}">
        <p14:creationId xmlns:p14="http://schemas.microsoft.com/office/powerpoint/2010/main" val="793846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733800"/>
            <a:ext cx="8610600" cy="2971800"/>
          </a:xfrm>
        </p:spPr>
        <p:txBody>
          <a:bodyPr>
            <a:normAutofit fontScale="70000" lnSpcReduction="20000"/>
          </a:bodyPr>
          <a:lstStyle/>
          <a:p>
            <a:r>
              <a:rPr lang="en-US" dirty="0" smtClean="0"/>
              <a:t>From the table above, </a:t>
            </a:r>
            <a:r>
              <a:rPr lang="en-US" dirty="0"/>
              <a:t>we can show that </a:t>
            </a:r>
            <a:r>
              <a:rPr lang="en-US" dirty="0" smtClean="0"/>
              <a:t>if </a:t>
            </a:r>
            <a:r>
              <a:rPr lang="en-US" dirty="0"/>
              <a:t>R denotes the gross interest rate set by the bank, </a:t>
            </a:r>
            <a:r>
              <a:rPr lang="en-US" dirty="0" smtClean="0"/>
              <a:t>a </a:t>
            </a:r>
            <a:r>
              <a:rPr lang="en-US" dirty="0"/>
              <a:t>borrower will choose to repay if and only if: y-R-k &gt; y-k - q</a:t>
            </a:r>
            <a:r>
              <a:rPr lang="en-US" baseline="30000" dirty="0"/>
              <a:t>2</a:t>
            </a:r>
            <a:r>
              <a:rPr lang="en-US" dirty="0"/>
              <a:t> (d+R) - q(1-q)(d+y).</a:t>
            </a:r>
          </a:p>
          <a:p>
            <a:r>
              <a:rPr lang="en-US" dirty="0"/>
              <a:t>This can be rewritten as R &lt; y + [q(</a:t>
            </a:r>
            <a:r>
              <a:rPr lang="en-US" dirty="0" err="1"/>
              <a:t>d+y</a:t>
            </a:r>
            <a:r>
              <a:rPr lang="en-US" dirty="0"/>
              <a:t>) – y]/(1- q</a:t>
            </a:r>
            <a:r>
              <a:rPr lang="en-US" baseline="30000" dirty="0"/>
              <a:t>2</a:t>
            </a:r>
            <a:r>
              <a:rPr lang="en-US" dirty="0"/>
              <a:t>).  From this, we note:</a:t>
            </a:r>
          </a:p>
          <a:p>
            <a:pPr lvl="1"/>
            <a:r>
              <a:rPr lang="en-US" dirty="0"/>
              <a:t>As q increases, the RHS increases and R can be larger.</a:t>
            </a:r>
          </a:p>
          <a:p>
            <a:pPr lvl="1"/>
            <a:r>
              <a:rPr lang="en-US" dirty="0"/>
              <a:t>Similarly, as d increases, the RHS increases and R can be larger.</a:t>
            </a:r>
          </a:p>
          <a:p>
            <a:r>
              <a:rPr lang="en-US" dirty="0"/>
              <a:t>Consequently, monitoring allows for higher interest rates, consistent with repayment.  In the absence of group monitoring, with zero collateral, we saw that there would be no repayment, at all.</a:t>
            </a:r>
          </a:p>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725520300"/>
              </p:ext>
            </p:extLst>
          </p:nvPr>
        </p:nvGraphicFramePr>
        <p:xfrm>
          <a:off x="457197" y="1676400"/>
          <a:ext cx="7848602" cy="1981199"/>
        </p:xfrm>
        <a:graphic>
          <a:graphicData uri="http://schemas.openxmlformats.org/drawingml/2006/table">
            <a:tbl>
              <a:tblPr firstRow="1" firstCol="1" bandRow="1">
                <a:tableStyleId>{5C22544A-7EE6-4342-B048-85BDC9FD1C3A}</a:tableStyleId>
              </a:tblPr>
              <a:tblGrid>
                <a:gridCol w="2301469"/>
                <a:gridCol w="2212952"/>
                <a:gridCol w="2212952"/>
                <a:gridCol w="1121229"/>
              </a:tblGrid>
              <a:tr h="620975">
                <a:tc>
                  <a:txBody>
                    <a:bodyPr/>
                    <a:lstStyle/>
                    <a:p>
                      <a:pPr marL="0" marR="0" algn="ctr">
                        <a:spcBef>
                          <a:spcPts val="0"/>
                        </a:spcBef>
                        <a:spcAft>
                          <a:spcPts val="0"/>
                        </a:spcAft>
                      </a:pPr>
                      <a:r>
                        <a:rPr lang="en-US" sz="1400" dirty="0">
                          <a:effectLst/>
                        </a:rPr>
                        <a:t>Payoff to first borrower from attempting to default </a:t>
                      </a:r>
                      <a:endParaRPr lang="en-US" sz="1400" dirty="0">
                        <a:effectLst/>
                        <a:latin typeface="Times New Roman"/>
                        <a:ea typeface="Times New Roman"/>
                        <a:cs typeface="Arial"/>
                      </a:endParaRPr>
                    </a:p>
                  </a:txBody>
                  <a:tcPr marL="68580" marR="68580" marT="0" marB="0"/>
                </a:tc>
                <a:tc>
                  <a:txBody>
                    <a:bodyPr/>
                    <a:lstStyle/>
                    <a:p>
                      <a:pPr marL="0" marR="0" algn="ctr">
                        <a:spcBef>
                          <a:spcPts val="0"/>
                        </a:spcBef>
                        <a:spcAft>
                          <a:spcPts val="0"/>
                        </a:spcAft>
                      </a:pPr>
                      <a:r>
                        <a:rPr lang="en-US" sz="1400" dirty="0">
                          <a:effectLst/>
                        </a:rPr>
                        <a:t>First monitoring borrower</a:t>
                      </a:r>
                      <a:endParaRPr lang="en-US" sz="1400" dirty="0">
                        <a:effectLst/>
                        <a:latin typeface="Times New Roman"/>
                        <a:ea typeface="Times New Roman"/>
                        <a:cs typeface="Arial"/>
                      </a:endParaRPr>
                    </a:p>
                  </a:txBody>
                  <a:tcPr marL="68580" marR="68580" marT="0" marB="0"/>
                </a:tc>
                <a:tc>
                  <a:txBody>
                    <a:bodyPr/>
                    <a:lstStyle/>
                    <a:p>
                      <a:pPr marL="0" marR="0" algn="ctr">
                        <a:spcBef>
                          <a:spcPts val="0"/>
                        </a:spcBef>
                        <a:spcAft>
                          <a:spcPts val="0"/>
                        </a:spcAft>
                      </a:pPr>
                      <a:r>
                        <a:rPr lang="en-US" sz="1400" dirty="0">
                          <a:effectLst/>
                        </a:rPr>
                        <a:t>Second monitoring Borrower</a:t>
                      </a:r>
                      <a:endParaRPr lang="en-US" sz="1400" dirty="0">
                        <a:effectLst/>
                        <a:latin typeface="Times New Roman"/>
                        <a:ea typeface="Times New Roman"/>
                        <a:cs typeface="Arial"/>
                      </a:endParaRPr>
                    </a:p>
                  </a:txBody>
                  <a:tcPr marL="68580" marR="68580" marT="0" marB="0"/>
                </a:tc>
                <a:tc>
                  <a:txBody>
                    <a:bodyPr/>
                    <a:lstStyle/>
                    <a:p>
                      <a:pPr marL="0" marR="0" algn="ctr">
                        <a:spcBef>
                          <a:spcPts val="0"/>
                        </a:spcBef>
                        <a:spcAft>
                          <a:spcPts val="0"/>
                        </a:spcAft>
                      </a:pPr>
                      <a:r>
                        <a:rPr lang="en-US" sz="1400">
                          <a:effectLst/>
                        </a:rPr>
                        <a:t>Probability</a:t>
                      </a:r>
                      <a:endParaRPr lang="en-US" sz="1400">
                        <a:effectLst/>
                        <a:latin typeface="Times New Roman"/>
                        <a:ea typeface="Times New Roman"/>
                        <a:cs typeface="Arial"/>
                      </a:endParaRPr>
                    </a:p>
                  </a:txBody>
                  <a:tcPr marL="68580" marR="68580" marT="0" marB="0"/>
                </a:tc>
              </a:tr>
              <a:tr h="340056">
                <a:tc>
                  <a:txBody>
                    <a:bodyPr/>
                    <a:lstStyle/>
                    <a:p>
                      <a:pPr marL="0" marR="0" algn="ctr">
                        <a:spcBef>
                          <a:spcPts val="0"/>
                        </a:spcBef>
                        <a:spcAft>
                          <a:spcPts val="0"/>
                        </a:spcAft>
                      </a:pPr>
                      <a:r>
                        <a:rPr lang="en-US" sz="1400" dirty="0">
                          <a:effectLst/>
                        </a:rPr>
                        <a:t>y-k-(d+R)</a:t>
                      </a:r>
                      <a:endParaRPr lang="en-US" sz="1400" dirty="0">
                        <a:effectLst/>
                        <a:latin typeface="Times New Roman"/>
                        <a:ea typeface="Times New Roman"/>
                        <a:cs typeface="Arial"/>
                      </a:endParaRPr>
                    </a:p>
                  </a:txBody>
                  <a:tcPr marL="68580" marR="68580" marT="0" marB="0"/>
                </a:tc>
                <a:tc>
                  <a:txBody>
                    <a:bodyPr/>
                    <a:lstStyle/>
                    <a:p>
                      <a:pPr marL="0" marR="0">
                        <a:spcBef>
                          <a:spcPts val="0"/>
                        </a:spcBef>
                        <a:spcAft>
                          <a:spcPts val="0"/>
                        </a:spcAft>
                      </a:pPr>
                      <a:r>
                        <a:rPr lang="en-US" sz="1400" dirty="0">
                          <a:effectLst/>
                        </a:rPr>
                        <a:t>monitors successfully</a:t>
                      </a:r>
                      <a:endParaRPr lang="en-US" sz="1400" dirty="0">
                        <a:effectLst/>
                        <a:latin typeface="Times New Roman"/>
                        <a:ea typeface="Times New Roman"/>
                        <a:cs typeface="Arial"/>
                      </a:endParaRPr>
                    </a:p>
                  </a:txBody>
                  <a:tcPr marL="68580" marR="68580" marT="0" marB="0"/>
                </a:tc>
                <a:tc>
                  <a:txBody>
                    <a:bodyPr/>
                    <a:lstStyle/>
                    <a:p>
                      <a:pPr marL="0" marR="0">
                        <a:spcBef>
                          <a:spcPts val="0"/>
                        </a:spcBef>
                        <a:spcAft>
                          <a:spcPts val="0"/>
                        </a:spcAft>
                      </a:pPr>
                      <a:r>
                        <a:rPr lang="en-US" sz="1400" dirty="0">
                          <a:effectLst/>
                        </a:rPr>
                        <a:t>monitors successfully</a:t>
                      </a:r>
                      <a:endParaRPr lang="en-US" sz="1400" dirty="0">
                        <a:effectLst/>
                        <a:latin typeface="Times New Roman"/>
                        <a:ea typeface="Times New Roman"/>
                        <a:cs typeface="Arial"/>
                      </a:endParaRPr>
                    </a:p>
                  </a:txBody>
                  <a:tcPr marL="68580" marR="68580" marT="0" marB="0"/>
                </a:tc>
                <a:tc>
                  <a:txBody>
                    <a:bodyPr/>
                    <a:lstStyle/>
                    <a:p>
                      <a:pPr marL="0" marR="0">
                        <a:spcBef>
                          <a:spcPts val="0"/>
                        </a:spcBef>
                        <a:spcAft>
                          <a:spcPts val="0"/>
                        </a:spcAft>
                      </a:pPr>
                      <a:r>
                        <a:rPr lang="en-US" sz="1400">
                          <a:effectLst/>
                        </a:rPr>
                        <a:t>q</a:t>
                      </a:r>
                      <a:r>
                        <a:rPr lang="en-US" sz="1400" baseline="30000">
                          <a:effectLst/>
                        </a:rPr>
                        <a:t>2</a:t>
                      </a:r>
                      <a:endParaRPr lang="en-US" sz="1400">
                        <a:effectLst/>
                        <a:latin typeface="Times New Roman"/>
                        <a:ea typeface="Times New Roman"/>
                        <a:cs typeface="Arial"/>
                      </a:endParaRPr>
                    </a:p>
                  </a:txBody>
                  <a:tcPr marL="68580" marR="68580" marT="0" marB="0"/>
                </a:tc>
              </a:tr>
              <a:tr h="340056">
                <a:tc>
                  <a:txBody>
                    <a:bodyPr/>
                    <a:lstStyle/>
                    <a:p>
                      <a:pPr marL="0" marR="0" algn="ctr">
                        <a:spcBef>
                          <a:spcPts val="0"/>
                        </a:spcBef>
                        <a:spcAft>
                          <a:spcPts val="0"/>
                        </a:spcAft>
                      </a:pPr>
                      <a:r>
                        <a:rPr lang="en-US" sz="1400">
                          <a:effectLst/>
                        </a:rPr>
                        <a:t>y-k</a:t>
                      </a:r>
                      <a:endParaRPr lang="en-US" sz="1400">
                        <a:effectLst/>
                        <a:latin typeface="Times New Roman"/>
                        <a:ea typeface="Times New Roman"/>
                        <a:cs typeface="Arial"/>
                      </a:endParaRPr>
                    </a:p>
                  </a:txBody>
                  <a:tcPr marL="68580" marR="68580" marT="0" marB="0"/>
                </a:tc>
                <a:tc>
                  <a:txBody>
                    <a:bodyPr/>
                    <a:lstStyle/>
                    <a:p>
                      <a:pPr marL="0" marR="0">
                        <a:spcBef>
                          <a:spcPts val="0"/>
                        </a:spcBef>
                        <a:spcAft>
                          <a:spcPts val="0"/>
                        </a:spcAft>
                      </a:pPr>
                      <a:r>
                        <a:rPr lang="en-US" sz="1400">
                          <a:effectLst/>
                        </a:rPr>
                        <a:t>monitors unsuccessfully</a:t>
                      </a:r>
                      <a:endParaRPr lang="en-US" sz="1400">
                        <a:effectLst/>
                        <a:latin typeface="Times New Roman"/>
                        <a:ea typeface="Times New Roman"/>
                        <a:cs typeface="Arial"/>
                      </a:endParaRPr>
                    </a:p>
                  </a:txBody>
                  <a:tcPr marL="68580" marR="68580" marT="0" marB="0"/>
                </a:tc>
                <a:tc>
                  <a:txBody>
                    <a:bodyPr/>
                    <a:lstStyle/>
                    <a:p>
                      <a:pPr marL="0" marR="0">
                        <a:spcBef>
                          <a:spcPts val="0"/>
                        </a:spcBef>
                        <a:spcAft>
                          <a:spcPts val="0"/>
                        </a:spcAft>
                      </a:pPr>
                      <a:r>
                        <a:rPr lang="en-US" sz="1400" dirty="0">
                          <a:effectLst/>
                        </a:rPr>
                        <a:t>monitors unsuccessfully</a:t>
                      </a:r>
                      <a:endParaRPr lang="en-US" sz="1400" dirty="0">
                        <a:effectLst/>
                        <a:latin typeface="Times New Roman"/>
                        <a:ea typeface="Times New Roman"/>
                        <a:cs typeface="Arial"/>
                      </a:endParaRPr>
                    </a:p>
                  </a:txBody>
                  <a:tcPr marL="68580" marR="68580" marT="0" marB="0"/>
                </a:tc>
                <a:tc>
                  <a:txBody>
                    <a:bodyPr/>
                    <a:lstStyle/>
                    <a:p>
                      <a:pPr marL="0" marR="0">
                        <a:spcBef>
                          <a:spcPts val="0"/>
                        </a:spcBef>
                        <a:spcAft>
                          <a:spcPts val="0"/>
                        </a:spcAft>
                      </a:pPr>
                      <a:r>
                        <a:rPr lang="en-US" sz="1400" dirty="0">
                          <a:effectLst/>
                        </a:rPr>
                        <a:t>(1-q)</a:t>
                      </a:r>
                      <a:r>
                        <a:rPr lang="en-US" sz="1400" baseline="30000" dirty="0">
                          <a:effectLst/>
                        </a:rPr>
                        <a:t>2</a:t>
                      </a:r>
                      <a:endParaRPr lang="en-US" sz="1400" dirty="0">
                        <a:effectLst/>
                        <a:latin typeface="Times New Roman"/>
                        <a:ea typeface="Times New Roman"/>
                        <a:cs typeface="Arial"/>
                      </a:endParaRPr>
                    </a:p>
                  </a:txBody>
                  <a:tcPr marL="68580" marR="68580" marT="0" marB="0"/>
                </a:tc>
              </a:tr>
              <a:tr h="340056">
                <a:tc>
                  <a:txBody>
                    <a:bodyPr/>
                    <a:lstStyle/>
                    <a:p>
                      <a:pPr marL="0" marR="0" algn="ctr">
                        <a:spcBef>
                          <a:spcPts val="0"/>
                        </a:spcBef>
                        <a:spcAft>
                          <a:spcPts val="0"/>
                        </a:spcAft>
                      </a:pPr>
                      <a:r>
                        <a:rPr lang="en-US" sz="1400" dirty="0">
                          <a:effectLst/>
                        </a:rPr>
                        <a:t>y-k-(d+y)</a:t>
                      </a:r>
                      <a:endParaRPr lang="en-US" sz="1400" dirty="0">
                        <a:effectLst/>
                        <a:latin typeface="Times New Roman"/>
                        <a:ea typeface="Times New Roman"/>
                        <a:cs typeface="Arial"/>
                      </a:endParaRPr>
                    </a:p>
                  </a:txBody>
                  <a:tcPr marL="68580" marR="68580" marT="0" marB="0"/>
                </a:tc>
                <a:tc>
                  <a:txBody>
                    <a:bodyPr/>
                    <a:lstStyle/>
                    <a:p>
                      <a:pPr marL="0" marR="0">
                        <a:spcBef>
                          <a:spcPts val="0"/>
                        </a:spcBef>
                        <a:spcAft>
                          <a:spcPts val="0"/>
                        </a:spcAft>
                      </a:pPr>
                      <a:r>
                        <a:rPr lang="en-US" sz="1400" dirty="0">
                          <a:effectLst/>
                        </a:rPr>
                        <a:t>monitors unsuccessfully</a:t>
                      </a:r>
                      <a:endParaRPr lang="en-US" sz="1400" dirty="0">
                        <a:effectLst/>
                        <a:latin typeface="Times New Roman"/>
                        <a:ea typeface="Times New Roman"/>
                        <a:cs typeface="Arial"/>
                      </a:endParaRPr>
                    </a:p>
                  </a:txBody>
                  <a:tcPr marL="68580" marR="68580" marT="0" marB="0"/>
                </a:tc>
                <a:tc>
                  <a:txBody>
                    <a:bodyPr/>
                    <a:lstStyle/>
                    <a:p>
                      <a:pPr marL="0" marR="0">
                        <a:spcBef>
                          <a:spcPts val="0"/>
                        </a:spcBef>
                        <a:spcAft>
                          <a:spcPts val="0"/>
                        </a:spcAft>
                      </a:pPr>
                      <a:r>
                        <a:rPr lang="en-US" sz="1400">
                          <a:effectLst/>
                        </a:rPr>
                        <a:t>monitors successfully</a:t>
                      </a:r>
                      <a:endParaRPr lang="en-US" sz="1400">
                        <a:effectLst/>
                        <a:latin typeface="Times New Roman"/>
                        <a:ea typeface="Times New Roman"/>
                        <a:cs typeface="Arial"/>
                      </a:endParaRPr>
                    </a:p>
                  </a:txBody>
                  <a:tcPr marL="68580" marR="68580" marT="0" marB="0"/>
                </a:tc>
                <a:tc>
                  <a:txBody>
                    <a:bodyPr/>
                    <a:lstStyle/>
                    <a:p>
                      <a:pPr marL="0" marR="0">
                        <a:spcBef>
                          <a:spcPts val="0"/>
                        </a:spcBef>
                        <a:spcAft>
                          <a:spcPts val="0"/>
                        </a:spcAft>
                      </a:pPr>
                      <a:r>
                        <a:rPr lang="en-US" sz="1400" dirty="0">
                          <a:effectLst/>
                        </a:rPr>
                        <a:t>q(1-q)</a:t>
                      </a:r>
                      <a:endParaRPr lang="en-US" sz="1400" dirty="0">
                        <a:effectLst/>
                        <a:latin typeface="Times New Roman"/>
                        <a:ea typeface="Times New Roman"/>
                        <a:cs typeface="Arial"/>
                      </a:endParaRPr>
                    </a:p>
                  </a:txBody>
                  <a:tcPr marL="68580" marR="68580" marT="0" marB="0"/>
                </a:tc>
              </a:tr>
              <a:tr h="340056">
                <a:tc>
                  <a:txBody>
                    <a:bodyPr/>
                    <a:lstStyle/>
                    <a:p>
                      <a:pPr marL="0" marR="0" algn="ctr">
                        <a:spcBef>
                          <a:spcPts val="0"/>
                        </a:spcBef>
                        <a:spcAft>
                          <a:spcPts val="0"/>
                        </a:spcAft>
                      </a:pPr>
                      <a:r>
                        <a:rPr lang="en-US" sz="1400">
                          <a:effectLst/>
                        </a:rPr>
                        <a:t>y-k</a:t>
                      </a:r>
                      <a:endParaRPr lang="en-US" sz="1400">
                        <a:effectLst/>
                        <a:latin typeface="Times New Roman"/>
                        <a:ea typeface="Times New Roman"/>
                        <a:cs typeface="Arial"/>
                      </a:endParaRPr>
                    </a:p>
                  </a:txBody>
                  <a:tcPr marL="68580" marR="68580" marT="0" marB="0"/>
                </a:tc>
                <a:tc>
                  <a:txBody>
                    <a:bodyPr/>
                    <a:lstStyle/>
                    <a:p>
                      <a:pPr marL="0" marR="0">
                        <a:spcBef>
                          <a:spcPts val="0"/>
                        </a:spcBef>
                        <a:spcAft>
                          <a:spcPts val="0"/>
                        </a:spcAft>
                      </a:pPr>
                      <a:r>
                        <a:rPr lang="en-US" sz="1400">
                          <a:effectLst/>
                        </a:rPr>
                        <a:t>monitors successfully</a:t>
                      </a:r>
                      <a:endParaRPr lang="en-US" sz="1400">
                        <a:effectLst/>
                        <a:latin typeface="Times New Roman"/>
                        <a:ea typeface="Times New Roman"/>
                        <a:cs typeface="Arial"/>
                      </a:endParaRPr>
                    </a:p>
                  </a:txBody>
                  <a:tcPr marL="68580" marR="68580" marT="0" marB="0"/>
                </a:tc>
                <a:tc>
                  <a:txBody>
                    <a:bodyPr/>
                    <a:lstStyle/>
                    <a:p>
                      <a:pPr marL="0" marR="0">
                        <a:spcBef>
                          <a:spcPts val="0"/>
                        </a:spcBef>
                        <a:spcAft>
                          <a:spcPts val="0"/>
                        </a:spcAft>
                      </a:pPr>
                      <a:r>
                        <a:rPr lang="en-US" sz="1400">
                          <a:effectLst/>
                        </a:rPr>
                        <a:t>monitors unsuccessfully</a:t>
                      </a:r>
                      <a:endParaRPr lang="en-US" sz="1400">
                        <a:effectLst/>
                        <a:latin typeface="Times New Roman"/>
                        <a:ea typeface="Times New Roman"/>
                        <a:cs typeface="Arial"/>
                      </a:endParaRPr>
                    </a:p>
                  </a:txBody>
                  <a:tcPr marL="68580" marR="68580" marT="0" marB="0"/>
                </a:tc>
                <a:tc>
                  <a:txBody>
                    <a:bodyPr/>
                    <a:lstStyle/>
                    <a:p>
                      <a:pPr marL="0" marR="0">
                        <a:spcBef>
                          <a:spcPts val="0"/>
                        </a:spcBef>
                        <a:spcAft>
                          <a:spcPts val="0"/>
                        </a:spcAft>
                      </a:pPr>
                      <a:r>
                        <a:rPr lang="en-US" sz="1400" dirty="0">
                          <a:effectLst/>
                        </a:rPr>
                        <a:t>q(1-q)</a:t>
                      </a:r>
                      <a:endParaRPr lang="en-US" sz="1400" dirty="0">
                        <a:effectLst/>
                        <a:latin typeface="Times New Roman"/>
                        <a:ea typeface="Times New Roman"/>
                        <a:cs typeface="Arial"/>
                      </a:endParaRPr>
                    </a:p>
                  </a:txBody>
                  <a:tcPr marL="68580" marR="68580" marT="0" marB="0"/>
                </a:tc>
              </a:tr>
            </a:tbl>
          </a:graphicData>
        </a:graphic>
      </p:graphicFrame>
      <p:sp>
        <p:nvSpPr>
          <p:cNvPr id="5" name="Title 1"/>
          <p:cNvSpPr>
            <a:spLocks noGrp="1"/>
          </p:cNvSpPr>
          <p:nvPr>
            <p:ph type="title"/>
          </p:nvPr>
        </p:nvSpPr>
        <p:spPr>
          <a:xfrm>
            <a:off x="76200" y="228600"/>
            <a:ext cx="9067800" cy="990600"/>
          </a:xfrm>
        </p:spPr>
        <p:txBody>
          <a:bodyPr>
            <a:normAutofit fontScale="90000"/>
          </a:bodyPr>
          <a:lstStyle/>
          <a:p>
            <a:r>
              <a:rPr lang="en-US" dirty="0" smtClean="0"/>
              <a:t>Ex-post moral hazard and group monitoring</a:t>
            </a:r>
            <a:endParaRPr lang="en-US" dirty="0"/>
          </a:p>
        </p:txBody>
      </p:sp>
    </p:spTree>
    <p:extLst>
      <p:ext uri="{BB962C8B-B14F-4D97-AF65-F5344CB8AC3E}">
        <p14:creationId xmlns:p14="http://schemas.microsoft.com/office/powerpoint/2010/main" val="447687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Problem of Moral Hazard</a:t>
            </a:r>
            <a:endParaRPr lang="en-US" dirty="0"/>
          </a:p>
        </p:txBody>
      </p:sp>
      <p:sp>
        <p:nvSpPr>
          <p:cNvPr id="3" name="Content Placeholder 2"/>
          <p:cNvSpPr>
            <a:spLocks noGrp="1"/>
          </p:cNvSpPr>
          <p:nvPr>
            <p:ph idx="1"/>
          </p:nvPr>
        </p:nvSpPr>
        <p:spPr>
          <a:xfrm>
            <a:off x="304800" y="1905000"/>
            <a:ext cx="8305800" cy="4495800"/>
          </a:xfrm>
        </p:spPr>
        <p:txBody>
          <a:bodyPr>
            <a:normAutofit fontScale="77500" lnSpcReduction="20000"/>
          </a:bodyPr>
          <a:lstStyle/>
          <a:p>
            <a:r>
              <a:rPr lang="en-US" dirty="0" smtClean="0"/>
              <a:t>Moral Hazard refers to situations where the bank’s risk is tied to unobservable choices made by borrowers.</a:t>
            </a:r>
          </a:p>
          <a:p>
            <a:r>
              <a:rPr lang="en-US" dirty="0" smtClean="0"/>
              <a:t>Lenders cannot observe the borrower’s choices about how hard to work or which projects to choose or the realization of project returns.</a:t>
            </a:r>
          </a:p>
          <a:p>
            <a:r>
              <a:rPr lang="en-US" dirty="0" smtClean="0"/>
              <a:t>The bank might lend money on the assumption that the borrower will take a certain action, but the action that the borrower takes might increase the riskiness of the loan or reduce the cashflows from the project.</a:t>
            </a:r>
          </a:p>
          <a:p>
            <a:r>
              <a:rPr lang="en-US" dirty="0" smtClean="0"/>
              <a:t>The basic problem is that the objectives of the borrower are not the same as that of the lender.</a:t>
            </a:r>
          </a:p>
          <a:p>
            <a:r>
              <a:rPr lang="en-US" dirty="0" smtClean="0"/>
              <a:t>For example, the borrower wants, often, to minimize his/her effort.  Similarly, given limited liability, increased cashflow volatility may increase the expected payoffs to the borrower, but reduce the value of the loan for the lender.</a:t>
            </a:r>
            <a:endParaRPr lang="en-US" dirty="0"/>
          </a:p>
        </p:txBody>
      </p:sp>
    </p:spTree>
    <p:extLst>
      <p:ext uri="{BB962C8B-B14F-4D97-AF65-F5344CB8AC3E}">
        <p14:creationId xmlns:p14="http://schemas.microsoft.com/office/powerpoint/2010/main" val="4194528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Shirking in Individual Loans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Consider the following example, which deals with potential borrower shirking:</a:t>
            </a:r>
          </a:p>
          <a:p>
            <a:r>
              <a:rPr lang="en-US" dirty="0"/>
              <a:t>Each individual can invest $1 in a one-period project.  She can</a:t>
            </a:r>
          </a:p>
          <a:p>
            <a:pPr lvl="1"/>
            <a:r>
              <a:rPr lang="en-US" dirty="0"/>
              <a:t>A: either expend effort and make y with prob. 1 or</a:t>
            </a:r>
          </a:p>
          <a:p>
            <a:pPr lvl="1"/>
            <a:r>
              <a:rPr lang="en-US" dirty="0"/>
              <a:t>B: shirk and make y with prob. p &lt; 1.</a:t>
            </a:r>
          </a:p>
          <a:p>
            <a:r>
              <a:rPr lang="en-US" dirty="0" smtClean="0"/>
              <a:t>The cost </a:t>
            </a:r>
            <a:r>
              <a:rPr lang="en-US" dirty="0"/>
              <a:t>of effort = </a:t>
            </a:r>
            <a:r>
              <a:rPr lang="en-US" dirty="0" smtClean="0"/>
              <a:t>c; we </a:t>
            </a:r>
            <a:r>
              <a:rPr lang="en-US" dirty="0"/>
              <a:t>assume y &gt; k (i.e. the projects are desirable) and there’s limited liability, i.e. no collateral</a:t>
            </a:r>
            <a:r>
              <a:rPr lang="en-US" dirty="0" smtClean="0"/>
              <a:t>.</a:t>
            </a:r>
            <a:endParaRPr lang="en-US" dirty="0"/>
          </a:p>
          <a:p>
            <a:r>
              <a:rPr lang="en-US" dirty="0"/>
              <a:t>Borrower’s </a:t>
            </a:r>
            <a:r>
              <a:rPr lang="en-US" dirty="0" smtClean="0"/>
              <a:t>problem is to choose between two options:</a:t>
            </a:r>
            <a:endParaRPr lang="en-US" dirty="0"/>
          </a:p>
          <a:p>
            <a:pPr lvl="1"/>
            <a:r>
              <a:rPr lang="en-US" dirty="0"/>
              <a:t>Expend effort: Return = (y-R) – c</a:t>
            </a:r>
          </a:p>
          <a:p>
            <a:pPr lvl="1"/>
            <a:r>
              <a:rPr lang="en-US" dirty="0"/>
              <a:t>Shirk: Return = p(y-R)</a:t>
            </a:r>
          </a:p>
          <a:p>
            <a:r>
              <a:rPr lang="en-US" dirty="0"/>
              <a:t>The borrower will expend effort if (y-R) – c &gt; p(y-R), i.e. if R &lt; y - c/(1-p), i.e. if the interest rate is low enough to make the expenditure of effort worthwhile.  This is called the incentive-compatibility constraint.</a:t>
            </a:r>
          </a:p>
          <a:p>
            <a:r>
              <a:rPr lang="en-US" dirty="0"/>
              <a:t>If R is too high, then the bank won’t necessarily make more money because then borrowers are going to shirk.</a:t>
            </a:r>
          </a:p>
          <a:p>
            <a:endParaRPr lang="en-US" dirty="0"/>
          </a:p>
        </p:txBody>
      </p:sp>
    </p:spTree>
    <p:extLst>
      <p:ext uri="{BB962C8B-B14F-4D97-AF65-F5344CB8AC3E}">
        <p14:creationId xmlns:p14="http://schemas.microsoft.com/office/powerpoint/2010/main" val="1253016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Ex-Ante Moral Hazard and Inefficiency</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Suppose borrowers shirk, then there might be circumstances when the bank will make money.  For example, if the bank charges R = k/p, then on average, the bank will make </a:t>
            </a:r>
            <a:r>
              <a:rPr lang="en-US" dirty="0" smtClean="0"/>
              <a:t>p*(</a:t>
            </a:r>
            <a:r>
              <a:rPr lang="en-US" dirty="0"/>
              <a:t>k/p) or k, which is break-even.</a:t>
            </a:r>
          </a:p>
          <a:p>
            <a:r>
              <a:rPr lang="en-US" dirty="0"/>
              <a:t>If R=k/p &lt; y, then, then the borrowers will borrow.  So we might be in a situation where R </a:t>
            </a:r>
            <a:r>
              <a:rPr lang="en-US" dirty="0" smtClean="0"/>
              <a:t>= k/p &lt; </a:t>
            </a:r>
            <a:r>
              <a:rPr lang="en-US" dirty="0"/>
              <a:t>y, but R &gt; y – c/(1-p), so all borrowers shirk and the bank still meets its costs.</a:t>
            </a:r>
          </a:p>
          <a:p>
            <a:r>
              <a:rPr lang="en-US" dirty="0"/>
              <a:t>What is the problem, then?</a:t>
            </a:r>
          </a:p>
          <a:p>
            <a:r>
              <a:rPr lang="en-US" dirty="0"/>
              <a:t>Well, if y &gt; c + k, then the </a:t>
            </a:r>
            <a:r>
              <a:rPr lang="en-US" i="1" dirty="0"/>
              <a:t>social</a:t>
            </a:r>
            <a:r>
              <a:rPr lang="en-US" dirty="0"/>
              <a:t> optimum is for borrowers to expend effort, but in this set-up, borrowers are _not_ going to expend effort.  This means that there are inefficiencies</a:t>
            </a:r>
            <a:r>
              <a:rPr lang="en-US" dirty="0" smtClean="0"/>
              <a:t>.</a:t>
            </a:r>
          </a:p>
          <a:p>
            <a:r>
              <a:rPr lang="en-US" dirty="0" smtClean="0"/>
              <a:t>Let’s look at some numerical examples.</a:t>
            </a:r>
            <a:endParaRPr lang="en-US" dirty="0"/>
          </a:p>
        </p:txBody>
      </p:sp>
    </p:spTree>
    <p:extLst>
      <p:ext uri="{BB962C8B-B14F-4D97-AF65-F5344CB8AC3E}">
        <p14:creationId xmlns:p14="http://schemas.microsoft.com/office/powerpoint/2010/main" val="151671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Efficient Expenditure of Effort</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77500" lnSpcReduction="20000"/>
          </a:bodyPr>
          <a:lstStyle/>
          <a:p>
            <a:r>
              <a:rPr lang="en-US" dirty="0"/>
              <a:t>Suppose k=1.1, </a:t>
            </a:r>
            <a:r>
              <a:rPr lang="en-US" dirty="0" smtClean="0"/>
              <a:t>p=0.99, c=0.0005, </a:t>
            </a:r>
            <a:r>
              <a:rPr lang="en-US" dirty="0"/>
              <a:t>and y=1.2.  Then, the incentive compatibility constraint is for R &lt; </a:t>
            </a:r>
            <a:r>
              <a:rPr lang="en-US" dirty="0" smtClean="0"/>
              <a:t>1.2-0.0005/(1-0.99) </a:t>
            </a:r>
            <a:r>
              <a:rPr lang="en-US" dirty="0"/>
              <a:t>= </a:t>
            </a:r>
            <a:r>
              <a:rPr lang="en-US" dirty="0" smtClean="0"/>
              <a:t>1.15 (or 15%).  </a:t>
            </a:r>
            <a:endParaRPr lang="en-US" dirty="0"/>
          </a:p>
          <a:p>
            <a:r>
              <a:rPr lang="en-US" dirty="0"/>
              <a:t>At </a:t>
            </a:r>
            <a:r>
              <a:rPr lang="en-US" dirty="0" smtClean="0"/>
              <a:t>the </a:t>
            </a:r>
            <a:r>
              <a:rPr lang="en-US" dirty="0"/>
              <a:t>interest </a:t>
            </a:r>
            <a:r>
              <a:rPr lang="en-US" dirty="0" smtClean="0"/>
              <a:t>rate of 15%, </a:t>
            </a:r>
            <a:r>
              <a:rPr lang="en-US" dirty="0"/>
              <a:t>the borrowers will not shirk.  </a:t>
            </a:r>
            <a:r>
              <a:rPr lang="en-US" dirty="0" smtClean="0"/>
              <a:t>At this rate, the bank will make excess profits.  At an interest rate of </a:t>
            </a:r>
            <a:r>
              <a:rPr lang="en-US" dirty="0"/>
              <a:t>R=k/p </a:t>
            </a:r>
            <a:r>
              <a:rPr lang="en-US" dirty="0" smtClean="0"/>
              <a:t>= 1.1/0.99 = </a:t>
            </a:r>
            <a:r>
              <a:rPr lang="en-US" dirty="0" smtClean="0"/>
              <a:t>1.1111 (or 11.11%), </a:t>
            </a:r>
            <a:r>
              <a:rPr lang="en-US" dirty="0" smtClean="0"/>
              <a:t>the bank will break even. </a:t>
            </a:r>
            <a:endParaRPr lang="en-US" dirty="0"/>
          </a:p>
          <a:p>
            <a:r>
              <a:rPr lang="en-US" dirty="0"/>
              <a:t>At this interest rate, the borrowers will </a:t>
            </a:r>
            <a:r>
              <a:rPr lang="en-US" dirty="0" smtClean="0"/>
              <a:t>not </a:t>
            </a:r>
            <a:r>
              <a:rPr lang="en-US" dirty="0" smtClean="0"/>
              <a:t>shirk either, </a:t>
            </a:r>
            <a:r>
              <a:rPr lang="en-US" dirty="0" smtClean="0"/>
              <a:t>because </a:t>
            </a:r>
            <a:r>
              <a:rPr lang="en-US" dirty="0"/>
              <a:t>the payoff would be </a:t>
            </a:r>
            <a:r>
              <a:rPr lang="en-US" dirty="0" smtClean="0"/>
              <a:t>1.2-1.1111-0.0005 </a:t>
            </a:r>
            <a:r>
              <a:rPr lang="en-US" dirty="0"/>
              <a:t>&lt; </a:t>
            </a:r>
            <a:r>
              <a:rPr lang="en-US" dirty="0" smtClean="0"/>
              <a:t>0.08839 if they expended </a:t>
            </a:r>
            <a:r>
              <a:rPr lang="en-US" dirty="0"/>
              <a:t>effort</a:t>
            </a:r>
            <a:r>
              <a:rPr lang="en-US" dirty="0" smtClean="0"/>
              <a:t>, while, if they shirked, it would be 0.95(1.2-1.1111) = 0.088 &lt; 0.08839.  </a:t>
            </a:r>
            <a:endParaRPr lang="en-US" dirty="0"/>
          </a:p>
          <a:p>
            <a:r>
              <a:rPr lang="en-US" dirty="0"/>
              <a:t>It is also socially optimal for them </a:t>
            </a:r>
            <a:r>
              <a:rPr lang="en-US" dirty="0" smtClean="0"/>
              <a:t>not to </a:t>
            </a:r>
            <a:r>
              <a:rPr lang="en-US" dirty="0"/>
              <a:t>shirk, because </a:t>
            </a:r>
            <a:r>
              <a:rPr lang="en-US" dirty="0"/>
              <a:t>y(1-p) = 1.2(.01) = 0.012 &gt; 0.0005 = c</a:t>
            </a:r>
            <a:r>
              <a:rPr lang="en-US" dirty="0" smtClean="0"/>
              <a:t>.  And, furthermore, </a:t>
            </a:r>
            <a:r>
              <a:rPr lang="en-US" dirty="0" smtClean="0"/>
              <a:t>y-k-c </a:t>
            </a:r>
            <a:r>
              <a:rPr lang="en-US" dirty="0"/>
              <a:t>= </a:t>
            </a:r>
            <a:r>
              <a:rPr lang="en-US" dirty="0" smtClean="0"/>
              <a:t>1.2-1.1-0.0005 &gt; </a:t>
            </a:r>
            <a:r>
              <a:rPr lang="en-US" dirty="0"/>
              <a:t>0. </a:t>
            </a:r>
            <a:r>
              <a:rPr lang="en-US" dirty="0" smtClean="0"/>
              <a:t> So </a:t>
            </a:r>
            <a:r>
              <a:rPr lang="en-US" dirty="0"/>
              <a:t>at the zero profit interest rate, the borrowers </a:t>
            </a:r>
            <a:r>
              <a:rPr lang="en-US" dirty="0" smtClean="0"/>
              <a:t>expend effort, and this is </a:t>
            </a:r>
            <a:r>
              <a:rPr lang="en-US" dirty="0"/>
              <a:t>socially optimal.  No problem, here</a:t>
            </a:r>
            <a:r>
              <a:rPr lang="en-US" dirty="0" smtClean="0"/>
              <a:t>!</a:t>
            </a:r>
          </a:p>
          <a:p>
            <a:r>
              <a:rPr lang="en-US" dirty="0" smtClean="0"/>
              <a:t>This is not too surprising because the cost of putting out effort is pretty low.  Shirking is likely to occur when effort is costly.</a:t>
            </a:r>
            <a:endParaRPr lang="en-US" dirty="0"/>
          </a:p>
          <a:p>
            <a:endParaRPr lang="en-US" dirty="0"/>
          </a:p>
        </p:txBody>
      </p:sp>
    </p:spTree>
    <p:extLst>
      <p:ext uri="{BB962C8B-B14F-4D97-AF65-F5344CB8AC3E}">
        <p14:creationId xmlns:p14="http://schemas.microsoft.com/office/powerpoint/2010/main" val="1781127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Efficient Shirking</a:t>
            </a:r>
            <a:endParaRPr lang="en-US" dirty="0"/>
          </a:p>
        </p:txBody>
      </p:sp>
      <p:sp>
        <p:nvSpPr>
          <p:cNvPr id="3" name="Content Placeholder 2"/>
          <p:cNvSpPr>
            <a:spLocks noGrp="1"/>
          </p:cNvSpPr>
          <p:nvPr>
            <p:ph sz="quarter" idx="1"/>
          </p:nvPr>
        </p:nvSpPr>
        <p:spPr>
          <a:xfrm>
            <a:off x="228600" y="1600200"/>
            <a:ext cx="8763000" cy="5105400"/>
          </a:xfrm>
        </p:spPr>
        <p:txBody>
          <a:bodyPr>
            <a:normAutofit fontScale="70000" lnSpcReduction="20000"/>
          </a:bodyPr>
          <a:lstStyle/>
          <a:p>
            <a:r>
              <a:rPr lang="en-US" dirty="0" smtClean="0"/>
              <a:t>Suppose k=1.1</a:t>
            </a:r>
            <a:r>
              <a:rPr lang="en-US" dirty="0"/>
              <a:t>, p=0.95, </a:t>
            </a:r>
            <a:r>
              <a:rPr lang="en-US" dirty="0" smtClean="0"/>
              <a:t>c=0.11, </a:t>
            </a:r>
            <a:r>
              <a:rPr lang="en-US" dirty="0"/>
              <a:t>and </a:t>
            </a:r>
            <a:r>
              <a:rPr lang="en-US" dirty="0" smtClean="0"/>
              <a:t>y=1.2.  Then, </a:t>
            </a:r>
            <a:r>
              <a:rPr lang="en-US" dirty="0"/>
              <a:t>the incentive compatibility constraint is for R &lt; </a:t>
            </a:r>
            <a:r>
              <a:rPr lang="en-US" dirty="0" smtClean="0"/>
              <a:t>1.2-0.11/(</a:t>
            </a:r>
            <a:r>
              <a:rPr lang="en-US" dirty="0"/>
              <a:t>1-0.95) = </a:t>
            </a:r>
            <a:r>
              <a:rPr lang="en-US" dirty="0" smtClean="0"/>
              <a:t>-1.0 (or -200%).  </a:t>
            </a:r>
          </a:p>
          <a:p>
            <a:r>
              <a:rPr lang="en-US" dirty="0" smtClean="0"/>
              <a:t>At this interest rate, the borrowers will not shirk.  However, </a:t>
            </a:r>
            <a:r>
              <a:rPr lang="en-US" dirty="0"/>
              <a:t>at this rate, the bank will not make any money, because its profit will be </a:t>
            </a:r>
            <a:r>
              <a:rPr lang="en-US" dirty="0" smtClean="0"/>
              <a:t>-1-1.1 </a:t>
            </a:r>
            <a:r>
              <a:rPr lang="en-US" dirty="0"/>
              <a:t>&lt; 0.  </a:t>
            </a:r>
            <a:endParaRPr lang="en-US" dirty="0" smtClean="0"/>
          </a:p>
          <a:p>
            <a:r>
              <a:rPr lang="en-US" dirty="0" smtClean="0"/>
              <a:t>It </a:t>
            </a:r>
            <a:r>
              <a:rPr lang="en-US" dirty="0"/>
              <a:t>could set the interest rate at R=k/p = 1.1/0.95 = </a:t>
            </a:r>
            <a:r>
              <a:rPr lang="en-US" dirty="0" smtClean="0"/>
              <a:t>1.157895.  </a:t>
            </a:r>
          </a:p>
          <a:p>
            <a:r>
              <a:rPr lang="en-US" dirty="0" smtClean="0"/>
              <a:t>In </a:t>
            </a:r>
            <a:r>
              <a:rPr lang="en-US" dirty="0"/>
              <a:t>this case, it will be able to collect </a:t>
            </a:r>
            <a:r>
              <a:rPr lang="en-US" dirty="0" smtClean="0"/>
              <a:t>p=95% </a:t>
            </a:r>
            <a:r>
              <a:rPr lang="en-US" dirty="0"/>
              <a:t>of the time and when it does, it will collect R=k/p.  Its expected profit will be (k/p)*p – k = k-k = 0, so it breaks even.  In our example the profit will be (1.157895)/(0.95) – 1.1 = 0, as explained above. </a:t>
            </a:r>
          </a:p>
          <a:p>
            <a:r>
              <a:rPr lang="en-US" dirty="0"/>
              <a:t>At this interest rate, the borrowers will shirk, but it would be optimal for them to shirk because the payoff would be </a:t>
            </a:r>
            <a:r>
              <a:rPr lang="en-US" dirty="0" smtClean="0"/>
              <a:t>1.2-1.15789-0.11 </a:t>
            </a:r>
            <a:r>
              <a:rPr lang="en-US" dirty="0"/>
              <a:t>&lt; 0 for them, if they expended effort.  </a:t>
            </a:r>
            <a:endParaRPr lang="en-US" dirty="0" smtClean="0"/>
          </a:p>
          <a:p>
            <a:r>
              <a:rPr lang="en-US" dirty="0" smtClean="0"/>
              <a:t>It is also socially optimal for them to shirk, because y-k-c = 1.2-1.1-0.11 &lt; 0.  </a:t>
            </a:r>
          </a:p>
          <a:p>
            <a:r>
              <a:rPr lang="en-US" dirty="0" smtClean="0"/>
              <a:t>So </a:t>
            </a:r>
            <a:r>
              <a:rPr lang="en-US" dirty="0"/>
              <a:t>at the zero profit interest rate, the borrowers shirk, which is socially optimal.  No problem, here</a:t>
            </a:r>
            <a:r>
              <a:rPr lang="en-US" dirty="0" smtClean="0"/>
              <a:t>!</a:t>
            </a:r>
          </a:p>
          <a:p>
            <a:r>
              <a:rPr lang="en-US" dirty="0" smtClean="0"/>
              <a:t>In this case, effort is costly, so shirking occurs; and it’s so costly relative to the increase in return from 10% to 20%, that it’s socially not worthwhile.  </a:t>
            </a:r>
            <a:endParaRPr lang="en-US" dirty="0"/>
          </a:p>
        </p:txBody>
      </p:sp>
    </p:spTree>
    <p:extLst>
      <p:ext uri="{BB962C8B-B14F-4D97-AF65-F5344CB8AC3E}">
        <p14:creationId xmlns:p14="http://schemas.microsoft.com/office/powerpoint/2010/main" val="4289244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Inefficient Shirking</a:t>
            </a:r>
            <a:endParaRPr lang="en-US" dirty="0"/>
          </a:p>
        </p:txBody>
      </p:sp>
      <p:sp>
        <p:nvSpPr>
          <p:cNvPr id="3" name="Content Placeholder 2"/>
          <p:cNvSpPr>
            <a:spLocks noGrp="1"/>
          </p:cNvSpPr>
          <p:nvPr>
            <p:ph sz="quarter" idx="1"/>
          </p:nvPr>
        </p:nvSpPr>
        <p:spPr>
          <a:xfrm>
            <a:off x="304800" y="1600200"/>
            <a:ext cx="8610600" cy="4953000"/>
          </a:xfrm>
        </p:spPr>
        <p:txBody>
          <a:bodyPr>
            <a:normAutofit fontScale="70000" lnSpcReduction="20000"/>
          </a:bodyPr>
          <a:lstStyle/>
          <a:p>
            <a:r>
              <a:rPr lang="en-US" dirty="0" smtClean="0"/>
              <a:t>Suppose we </a:t>
            </a:r>
            <a:r>
              <a:rPr lang="en-US" dirty="0"/>
              <a:t>set k=1.1, p=0.95, </a:t>
            </a:r>
            <a:r>
              <a:rPr lang="en-US" dirty="0" smtClean="0"/>
              <a:t>c=0.008, </a:t>
            </a:r>
            <a:r>
              <a:rPr lang="en-US" dirty="0"/>
              <a:t>and </a:t>
            </a:r>
            <a:r>
              <a:rPr lang="en-US" dirty="0" smtClean="0"/>
              <a:t>y=1.2.</a:t>
            </a:r>
          </a:p>
          <a:p>
            <a:r>
              <a:rPr lang="en-US" dirty="0" smtClean="0"/>
              <a:t>The </a:t>
            </a:r>
            <a:r>
              <a:rPr lang="en-US" dirty="0"/>
              <a:t>incentive compatibility constraint is for R &lt; </a:t>
            </a:r>
            <a:r>
              <a:rPr lang="en-US" dirty="0" smtClean="0"/>
              <a:t>1.2-0.008/(</a:t>
            </a:r>
            <a:r>
              <a:rPr lang="en-US" dirty="0"/>
              <a:t>1-0.95) = </a:t>
            </a:r>
            <a:r>
              <a:rPr lang="en-US" dirty="0" smtClean="0"/>
              <a:t>1.04 (4%). At this rate, borrowers will not shirk.  At </a:t>
            </a:r>
            <a:r>
              <a:rPr lang="en-US" dirty="0"/>
              <a:t>this rate, </a:t>
            </a:r>
            <a:r>
              <a:rPr lang="en-US" dirty="0" smtClean="0"/>
              <a:t>though, the </a:t>
            </a:r>
            <a:r>
              <a:rPr lang="en-US" dirty="0"/>
              <a:t>bank will not make any money, because its profit will be </a:t>
            </a:r>
            <a:r>
              <a:rPr lang="en-US" dirty="0" smtClean="0"/>
              <a:t>1.04-1.1 </a:t>
            </a:r>
            <a:r>
              <a:rPr lang="en-US" dirty="0"/>
              <a:t>&lt; 0.  </a:t>
            </a:r>
            <a:endParaRPr lang="en-US" dirty="0" smtClean="0"/>
          </a:p>
          <a:p>
            <a:r>
              <a:rPr lang="en-US" dirty="0" smtClean="0"/>
              <a:t>It </a:t>
            </a:r>
            <a:r>
              <a:rPr lang="en-US" dirty="0"/>
              <a:t>could set the interest rate at R=k/p = 1.1/0.95 = 1.157895; in this case, it will be able to collect </a:t>
            </a:r>
            <a:r>
              <a:rPr lang="en-US" dirty="0" smtClean="0"/>
              <a:t>p=95% </a:t>
            </a:r>
            <a:r>
              <a:rPr lang="en-US" dirty="0"/>
              <a:t>of the time and when it does, it will collect R=k/p.  Its expected profit will be (k/p)*p – k = (1.157895)/(0.95) – 1.1 = </a:t>
            </a:r>
            <a:r>
              <a:rPr lang="en-US" dirty="0" smtClean="0"/>
              <a:t>0; </a:t>
            </a:r>
            <a:r>
              <a:rPr lang="en-US" dirty="0"/>
              <a:t>so it breaks even. </a:t>
            </a:r>
            <a:endParaRPr lang="en-US" dirty="0" smtClean="0"/>
          </a:p>
          <a:p>
            <a:r>
              <a:rPr lang="en-US" dirty="0" smtClean="0"/>
              <a:t>At </a:t>
            </a:r>
            <a:r>
              <a:rPr lang="en-US" dirty="0"/>
              <a:t>this interest rate, </a:t>
            </a:r>
            <a:r>
              <a:rPr lang="en-US" dirty="0" smtClean="0"/>
              <a:t>borrowers </a:t>
            </a:r>
            <a:r>
              <a:rPr lang="en-US" dirty="0"/>
              <a:t>will shirk, </a:t>
            </a:r>
            <a:r>
              <a:rPr lang="en-US" dirty="0" smtClean="0"/>
              <a:t>because the shirking payoff is 1.2-1.1579 – 0.008 = 0.034 &lt; the non-shirking payoff of 0.95(1.2-1.1579) = 0.04.</a:t>
            </a:r>
          </a:p>
          <a:p>
            <a:r>
              <a:rPr lang="en-US" dirty="0" smtClean="0"/>
              <a:t>But </a:t>
            </a:r>
            <a:r>
              <a:rPr lang="en-US" dirty="0"/>
              <a:t>they shouldn’t shirk from a social optimum point of view because </a:t>
            </a:r>
            <a:r>
              <a:rPr lang="en-US" dirty="0" smtClean="0"/>
              <a:t>y(1-p) = 1.2(0.05) = 0.06 &gt; 0.008; and also y-k-c </a:t>
            </a:r>
            <a:r>
              <a:rPr lang="en-US" dirty="0" smtClean="0"/>
              <a:t>= 1.2-1.1-0.008 </a:t>
            </a:r>
            <a:r>
              <a:rPr lang="en-US" dirty="0"/>
              <a:t>&gt; 0.  Hence at the zero-profit interest rate, there will be inefficient shirking. </a:t>
            </a:r>
            <a:endParaRPr lang="en-US" dirty="0" smtClean="0"/>
          </a:p>
          <a:p>
            <a:r>
              <a:rPr lang="en-US" dirty="0" smtClean="0"/>
              <a:t>This is an intermediate case, where effort is costly enough to make borrowers shirk from a private utility maximization point of view, but the increase in payoff from 10% to 20% is enough to make it socially optimal for borrowers not to shirk.</a:t>
            </a:r>
            <a:endParaRPr lang="en-US" dirty="0"/>
          </a:p>
        </p:txBody>
      </p:sp>
    </p:spTree>
    <p:extLst>
      <p:ext uri="{BB962C8B-B14F-4D97-AF65-F5344CB8AC3E}">
        <p14:creationId xmlns:p14="http://schemas.microsoft.com/office/powerpoint/2010/main" val="1756360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inefficient shirking</a:t>
            </a:r>
            <a:endParaRPr lang="en-US" dirty="0"/>
          </a:p>
        </p:txBody>
      </p:sp>
      <p:sp>
        <p:nvSpPr>
          <p:cNvPr id="3" name="Content Placeholder 2"/>
          <p:cNvSpPr>
            <a:spLocks noGrp="1"/>
          </p:cNvSpPr>
          <p:nvPr>
            <p:ph sz="quarter" idx="1"/>
          </p:nvPr>
        </p:nvSpPr>
        <p:spPr>
          <a:xfrm>
            <a:off x="152400" y="1600200"/>
            <a:ext cx="8839200" cy="4953000"/>
          </a:xfrm>
        </p:spPr>
        <p:txBody>
          <a:bodyPr>
            <a:normAutofit fontScale="62500" lnSpcReduction="20000"/>
          </a:bodyPr>
          <a:lstStyle/>
          <a:p>
            <a:r>
              <a:rPr lang="en-US" dirty="0"/>
              <a:t>Why </a:t>
            </a:r>
            <a:r>
              <a:rPr lang="en-US" dirty="0" smtClean="0"/>
              <a:t>is there inefficient shirking?  Let’s first look at it from the point of view of the borrower.</a:t>
            </a:r>
          </a:p>
          <a:p>
            <a:r>
              <a:rPr lang="en-US" dirty="0" smtClean="0"/>
              <a:t>Because </a:t>
            </a:r>
            <a:r>
              <a:rPr lang="en-US" dirty="0"/>
              <a:t>the cost of the effort, c, is paid by the borrower all the time if he expends effort.  </a:t>
            </a:r>
            <a:endParaRPr lang="en-US" dirty="0" smtClean="0"/>
          </a:p>
          <a:p>
            <a:r>
              <a:rPr lang="en-US" dirty="0" smtClean="0"/>
              <a:t>On </a:t>
            </a:r>
            <a:r>
              <a:rPr lang="en-US" dirty="0"/>
              <a:t>the other hand, if he </a:t>
            </a:r>
            <a:r>
              <a:rPr lang="en-US" dirty="0" smtClean="0"/>
              <a:t>shirks, </a:t>
            </a:r>
            <a:r>
              <a:rPr lang="en-US" dirty="0"/>
              <a:t>then he </a:t>
            </a:r>
            <a:r>
              <a:rPr lang="en-US" dirty="0" smtClean="0"/>
              <a:t>doesn’t have to bear the cost of his </a:t>
            </a:r>
            <a:r>
              <a:rPr lang="en-US" dirty="0" smtClean="0"/>
              <a:t>effort all the time.  </a:t>
            </a:r>
            <a:r>
              <a:rPr lang="en-US" dirty="0" smtClean="0"/>
              <a:t>p% of the time, this works out well for him, while (1-p)% of the time, his shirking leads to a loss of value of (y-R) for him. So shirking only affects him part of the time.  So he is trading off (1-p)(y-R) against c. </a:t>
            </a:r>
          </a:p>
          <a:p>
            <a:r>
              <a:rPr lang="en-US" dirty="0" smtClean="0"/>
              <a:t>If he were putting up his own money, he’d lose the entire </a:t>
            </a:r>
            <a:r>
              <a:rPr lang="en-US" dirty="0"/>
              <a:t>$</a:t>
            </a:r>
            <a:r>
              <a:rPr lang="en-US" dirty="0" smtClean="0"/>
              <a:t>y, (1-p</a:t>
            </a:r>
            <a:r>
              <a:rPr lang="en-US" dirty="0" smtClean="0"/>
              <a:t>)% of the time.  Hence, his loss, if he shirked, would be </a:t>
            </a:r>
            <a:r>
              <a:rPr lang="en-US" dirty="0" smtClean="0"/>
              <a:t>$y, (</a:t>
            </a:r>
            <a:r>
              <a:rPr lang="en-US" dirty="0" smtClean="0"/>
              <a:t>1-p)% of the time.  He </a:t>
            </a:r>
            <a:r>
              <a:rPr lang="en-US" dirty="0" smtClean="0"/>
              <a:t>would be </a:t>
            </a:r>
            <a:r>
              <a:rPr lang="en-US" dirty="0" smtClean="0"/>
              <a:t>trading off y(1-p) against c.  Once the bank </a:t>
            </a:r>
            <a:r>
              <a:rPr lang="en-US" dirty="0" smtClean="0"/>
              <a:t>is lending him </a:t>
            </a:r>
            <a:r>
              <a:rPr lang="en-US" dirty="0" smtClean="0"/>
              <a:t>money, </a:t>
            </a:r>
            <a:r>
              <a:rPr lang="en-US" dirty="0" smtClean="0"/>
              <a:t>his </a:t>
            </a:r>
            <a:r>
              <a:rPr lang="en-US" dirty="0" smtClean="0"/>
              <a:t>calculation changes.  He only loses $(y-R), (1-p)% of the time.</a:t>
            </a:r>
            <a:r>
              <a:rPr lang="en-US" dirty="0" smtClean="0"/>
              <a:t>  </a:t>
            </a:r>
            <a:r>
              <a:rPr lang="en-US" dirty="0" smtClean="0"/>
              <a:t>Clearly, if the borrower used his own money, he would shirk a lot less, since y &gt; y-R.  </a:t>
            </a:r>
            <a:endParaRPr lang="en-US" dirty="0" smtClean="0"/>
          </a:p>
          <a:p>
            <a:r>
              <a:rPr lang="en-US" dirty="0" smtClean="0"/>
              <a:t>Of course, even though expending effort could be better than shirking, it may be better not to undertake the project at all, even by expending effort.  This would be true if y-k &lt; c.</a:t>
            </a:r>
            <a:endParaRPr lang="en-US" dirty="0" smtClean="0"/>
          </a:p>
          <a:p>
            <a:r>
              <a:rPr lang="en-US" dirty="0" smtClean="0"/>
              <a:t>Shirking represents a saving of effort and a loss of </a:t>
            </a:r>
            <a:r>
              <a:rPr lang="en-US" dirty="0" smtClean="0"/>
              <a:t>value at the same time.  </a:t>
            </a:r>
            <a:r>
              <a:rPr lang="en-US" dirty="0" smtClean="0"/>
              <a:t>The saving of effort is worth c, both for the borrower and for society – so there is no conflict between the borrower and society on this end.  However, the problem is that </a:t>
            </a:r>
            <a:r>
              <a:rPr lang="en-US" dirty="0"/>
              <a:t>part of the time (when the project doesn’t pay off), shirking </a:t>
            </a:r>
            <a:r>
              <a:rPr lang="en-US" dirty="0" smtClean="0"/>
              <a:t>represents a </a:t>
            </a:r>
            <a:r>
              <a:rPr lang="en-US" dirty="0" smtClean="0"/>
              <a:t>partial loss </a:t>
            </a:r>
            <a:r>
              <a:rPr lang="en-US" dirty="0" smtClean="0"/>
              <a:t>of value to the borrower </a:t>
            </a:r>
            <a:r>
              <a:rPr lang="en-US" dirty="0" smtClean="0"/>
              <a:t>(only y-R), while</a:t>
            </a:r>
            <a:r>
              <a:rPr lang="en-US" dirty="0" smtClean="0"/>
              <a:t>, for society, shirking </a:t>
            </a:r>
            <a:r>
              <a:rPr lang="en-US" dirty="0" smtClean="0"/>
              <a:t>represents a loss of value of y &gt; y-R.  Hence the borrower may find it optimal to shirk even when shirking is inefficient from a social point of view.</a:t>
            </a:r>
            <a:endParaRPr lang="en-US" dirty="0" smtClean="0"/>
          </a:p>
        </p:txBody>
      </p:sp>
    </p:spTree>
    <p:extLst>
      <p:ext uri="{BB962C8B-B14F-4D97-AF65-F5344CB8AC3E}">
        <p14:creationId xmlns:p14="http://schemas.microsoft.com/office/powerpoint/2010/main" val="93003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Borrower Shirking and Inefficiency</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169445413"/>
              </p:ext>
            </p:extLst>
          </p:nvPr>
        </p:nvGraphicFramePr>
        <p:xfrm>
          <a:off x="838200" y="1600200"/>
          <a:ext cx="2374899" cy="2821305"/>
        </p:xfrm>
        <a:graphic>
          <a:graphicData uri="http://schemas.openxmlformats.org/drawingml/2006/table">
            <a:tbl>
              <a:tblPr>
                <a:tableStyleId>{5C22544A-7EE6-4342-B048-85BDC9FD1C3A}</a:tableStyleId>
              </a:tblPr>
              <a:tblGrid>
                <a:gridCol w="710250"/>
                <a:gridCol w="608786"/>
                <a:gridCol w="1055863"/>
              </a:tblGrid>
              <a:tr h="190500">
                <a:tc>
                  <a:txBody>
                    <a:bodyPr/>
                    <a:lstStyle/>
                    <a:p>
                      <a:pPr algn="ctr" fontAlgn="b"/>
                      <a:r>
                        <a:rPr lang="en-US" sz="1100" u="none" strike="noStrike" dirty="0">
                          <a:effectLst/>
                        </a:rPr>
                        <a:t>R</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Bank profit</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Shirk/don’t shirk</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0.1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Effort</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0.2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-0.9</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Effort</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0.3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-0.8</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Effort</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0.4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-0.7</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Effort</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0.5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-0.6</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Effort</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0.6</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Effort</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Effort</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1.04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-0.06</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Effort</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1.041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-0.11105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Shirk</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1.1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-0.055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Shirk</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1.158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Shirk</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1.2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0.04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Shirk</a:t>
                      </a:r>
                      <a:endParaRPr lang="en-US" sz="1100" b="0" i="0" u="none" strike="noStrike" dirty="0">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1.3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0.135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Shirk</a:t>
                      </a:r>
                      <a:endParaRPr lang="en-US" sz="1100" b="0" i="0" u="none" strike="noStrike" dirty="0">
                        <a:solidFill>
                          <a:srgbClr val="000000"/>
                        </a:solidFill>
                        <a:effectLst/>
                        <a:latin typeface="Calibri"/>
                      </a:endParaRPr>
                    </a:p>
                  </a:txBody>
                  <a:tcPr marL="9525" marR="9525" marT="9525" marB="0" anchor="b"/>
                </a:tc>
              </a:tr>
            </a:tbl>
          </a:graphicData>
        </a:graphic>
      </p:graphicFrame>
      <p:graphicFrame>
        <p:nvGraphicFramePr>
          <p:cNvPr id="4" name="Chart 3"/>
          <p:cNvGraphicFramePr>
            <a:graphicFrameLocks/>
          </p:cNvGraphicFramePr>
          <p:nvPr>
            <p:extLst>
              <p:ext uri="{D42A27DB-BD31-4B8C-83A1-F6EECF244321}">
                <p14:modId xmlns:p14="http://schemas.microsoft.com/office/powerpoint/2010/main" val="3717811365"/>
              </p:ext>
            </p:extLst>
          </p:nvPr>
        </p:nvGraphicFramePr>
        <p:xfrm>
          <a:off x="4267200" y="1600200"/>
          <a:ext cx="4572000" cy="364066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143000" y="5334000"/>
            <a:ext cx="7543800" cy="1477328"/>
          </a:xfrm>
          <a:prstGeom prst="rect">
            <a:avLst/>
          </a:prstGeom>
          <a:noFill/>
        </p:spPr>
        <p:txBody>
          <a:bodyPr wrap="square" rtlCol="0">
            <a:spAutoFit/>
          </a:bodyPr>
          <a:lstStyle/>
          <a:p>
            <a:pPr algn="ctr"/>
            <a:r>
              <a:rPr lang="en-US" dirty="0"/>
              <a:t>k=1.1, p=0.95, c=0.008, and y=1.2 </a:t>
            </a:r>
            <a:endParaRPr lang="en-US" dirty="0" smtClean="0"/>
          </a:p>
          <a:p>
            <a:r>
              <a:rPr lang="en-US" dirty="0" smtClean="0"/>
              <a:t>The graph shows the bank’s profit at different interest rates; the kink is at the point where the borrower finds it optimal to shirk (</a:t>
            </a:r>
            <a:r>
              <a:rPr lang="en-US" dirty="0" err="1" smtClean="0"/>
              <a:t>i.e</a:t>
            </a:r>
            <a:r>
              <a:rPr lang="en-US" dirty="0" smtClean="0"/>
              <a:t> at an interest rate of 4%).  In this example, shirking is inefficient, </a:t>
            </a:r>
            <a:r>
              <a:rPr lang="en-US" dirty="0" smtClean="0"/>
              <a:t>independent </a:t>
            </a:r>
            <a:r>
              <a:rPr lang="en-US" dirty="0" smtClean="0"/>
              <a:t>of the interest rate</a:t>
            </a:r>
            <a:r>
              <a:rPr lang="en-US" dirty="0" smtClean="0"/>
              <a:t>.</a:t>
            </a:r>
          </a:p>
          <a:p>
            <a:r>
              <a:rPr lang="en-US" dirty="0" smtClean="0"/>
              <a:t>y(1-p) = (1.2)(1-0.95) = 0.6 &gt; c = 0.008; and y-k = 1.2-1.1 &gt; c = 0.008</a:t>
            </a:r>
            <a:endParaRPr lang="en-US" dirty="0"/>
          </a:p>
        </p:txBody>
      </p:sp>
    </p:spTree>
    <p:extLst>
      <p:ext uri="{BB962C8B-B14F-4D97-AF65-F5344CB8AC3E}">
        <p14:creationId xmlns:p14="http://schemas.microsoft.com/office/powerpoint/2010/main" val="340423006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Student presentation</Template>
  <TotalTime>0</TotalTime>
  <Words>2699</Words>
  <Application>Microsoft Office PowerPoint</Application>
  <PresentationFormat>On-screen Show (4:3)</PresentationFormat>
  <Paragraphs>172</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Student presentation</vt:lpstr>
      <vt:lpstr>microfinance  and Moral hazard</vt:lpstr>
      <vt:lpstr>The Problem of Moral Hazard</vt:lpstr>
      <vt:lpstr>Shirking in Individual Loans</vt:lpstr>
      <vt:lpstr>Ex-Ante Moral Hazard and Inefficiency</vt:lpstr>
      <vt:lpstr>Efficient Expenditure of Effort</vt:lpstr>
      <vt:lpstr>Efficient Shirking</vt:lpstr>
      <vt:lpstr>Inefficient Shirking</vt:lpstr>
      <vt:lpstr>Causes of inefficient shirking</vt:lpstr>
      <vt:lpstr>Borrower Shirking and Inefficiency</vt:lpstr>
      <vt:lpstr>Shirking and Collateral</vt:lpstr>
      <vt:lpstr>Ex-ante Moral Hazard and Group Lending</vt:lpstr>
      <vt:lpstr>Ex-post moral hazard</vt:lpstr>
      <vt:lpstr>Ex-post moral hazard and group monitoring</vt:lpstr>
      <vt:lpstr>Ex-post moral hazard and group monitoring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2009-02-18T01:49:09Z</dcterms:created>
  <dcterms:modified xsi:type="dcterms:W3CDTF">2013-02-05T03:40:29Z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