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26"/>
  </p:notesMasterIdLst>
  <p:handoutMasterIdLst>
    <p:handoutMasterId r:id="rId27"/>
  </p:handoutMasterIdLst>
  <p:sldIdLst>
    <p:sldId id="256" r:id="rId2"/>
    <p:sldId id="271" r:id="rId3"/>
    <p:sldId id="272" r:id="rId4"/>
    <p:sldId id="273" r:id="rId5"/>
    <p:sldId id="281" r:id="rId6"/>
    <p:sldId id="295" r:id="rId7"/>
    <p:sldId id="282" r:id="rId8"/>
    <p:sldId id="283" r:id="rId9"/>
    <p:sldId id="284" r:id="rId10"/>
    <p:sldId id="274" r:id="rId11"/>
    <p:sldId id="277" r:id="rId12"/>
    <p:sldId id="278" r:id="rId13"/>
    <p:sldId id="279" r:id="rId14"/>
    <p:sldId id="275" r:id="rId15"/>
    <p:sldId id="285" r:id="rId16"/>
    <p:sldId id="286" r:id="rId17"/>
    <p:sldId id="287" r:id="rId18"/>
    <p:sldId id="276" r:id="rId19"/>
    <p:sldId id="288" r:id="rId20"/>
    <p:sldId id="289" r:id="rId21"/>
    <p:sldId id="290" r:id="rId22"/>
    <p:sldId id="291" r:id="rId23"/>
    <p:sldId id="292" r:id="rId24"/>
    <p:sldId id="293" r:id="rId25"/>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4660"/>
  </p:normalViewPr>
  <p:slideViewPr>
    <p:cSldViewPr>
      <p:cViewPr>
        <p:scale>
          <a:sx n="100" d="100"/>
          <a:sy n="100" d="100"/>
        </p:scale>
        <p:origin x="-168"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4/15/2013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4/15/2013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4041682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378456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841952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1629549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882589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1660528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45664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795802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151445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256615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4015345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1226127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dirty="0"/>
          </a:p>
        </p:txBody>
      </p:sp>
    </p:spTree>
    <p:extLst>
      <p:ext uri="{BB962C8B-B14F-4D97-AF65-F5344CB8AC3E}">
        <p14:creationId xmlns:p14="http://schemas.microsoft.com/office/powerpoint/2010/main" val="3026504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3999605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dirty="0"/>
          </a:p>
        </p:txBody>
      </p:sp>
    </p:spTree>
    <p:extLst>
      <p:ext uri="{BB962C8B-B14F-4D97-AF65-F5344CB8AC3E}">
        <p14:creationId xmlns:p14="http://schemas.microsoft.com/office/powerpoint/2010/main" val="21056614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dirty="0"/>
          </a:p>
        </p:txBody>
      </p:sp>
    </p:spTree>
    <p:extLst>
      <p:ext uri="{BB962C8B-B14F-4D97-AF65-F5344CB8AC3E}">
        <p14:creationId xmlns:p14="http://schemas.microsoft.com/office/powerpoint/2010/main" val="783909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1698453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3471438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583097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267290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47754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646215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297758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4/15/2013 11:38 AM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4/15/2013 11:38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4/15/2013 11:38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4/15/2013 11:38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4/15/2013 11:38 AM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4/15/2013 11:38 AM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4/15/2013 11:38 AM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4/15/2013 11:38 AM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4/15/2013 11:38 AM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4/15/2013 11:38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4/15/2013 11:38 AM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4/15/2013 11:38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Performance indicators in microfinance</a:t>
            </a:r>
            <a:endParaRPr lang="en-US" sz="2400"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 and Productivity</a:t>
            </a:r>
            <a:endParaRPr lang="en-US" dirty="0"/>
          </a:p>
        </p:txBody>
      </p:sp>
      <p:sp>
        <p:nvSpPr>
          <p:cNvPr id="3" name="Content Placeholder 2"/>
          <p:cNvSpPr>
            <a:spLocks noGrp="1"/>
          </p:cNvSpPr>
          <p:nvPr>
            <p:ph sz="quarter" idx="1"/>
          </p:nvPr>
        </p:nvSpPr>
        <p:spPr/>
        <p:txBody>
          <a:bodyPr/>
          <a:lstStyle/>
          <a:p>
            <a:r>
              <a:rPr lang="en-US" dirty="0" smtClean="0"/>
              <a:t>Operating Expense Ratio</a:t>
            </a:r>
          </a:p>
          <a:p>
            <a:r>
              <a:rPr lang="en-US" dirty="0" smtClean="0"/>
              <a:t>Cost Per Borrower</a:t>
            </a:r>
          </a:p>
          <a:p>
            <a:r>
              <a:rPr lang="en-US" dirty="0" smtClean="0"/>
              <a:t>Personnel Productivity</a:t>
            </a:r>
          </a:p>
          <a:p>
            <a:r>
              <a:rPr lang="en-US" dirty="0" smtClean="0"/>
              <a:t>Loan Officer Productivity</a:t>
            </a:r>
            <a:endParaRPr lang="en-US" dirty="0"/>
          </a:p>
        </p:txBody>
      </p:sp>
    </p:spTree>
    <p:extLst>
      <p:ext uri="{BB962C8B-B14F-4D97-AF65-F5344CB8AC3E}">
        <p14:creationId xmlns:p14="http://schemas.microsoft.com/office/powerpoint/2010/main" val="3072094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Expense Ratio</a:t>
            </a:r>
            <a:endParaRPr lang="en-US" dirty="0"/>
          </a:p>
        </p:txBody>
      </p:sp>
      <p:sp>
        <p:nvSpPr>
          <p:cNvPr id="3" name="Content Placeholder 2"/>
          <p:cNvSpPr>
            <a:spLocks noGrp="1"/>
          </p:cNvSpPr>
          <p:nvPr>
            <p:ph sz="quarter" idx="1"/>
          </p:nvPr>
        </p:nvSpPr>
        <p:spPr>
          <a:xfrm>
            <a:off x="612648" y="1600200"/>
            <a:ext cx="8226552" cy="4953000"/>
          </a:xfrm>
        </p:spPr>
        <p:txBody>
          <a:bodyPr>
            <a:normAutofit fontScale="85000" lnSpcReduction="20000"/>
          </a:bodyPr>
          <a:lstStyle/>
          <a:p>
            <a:r>
              <a:rPr lang="en-US" dirty="0" smtClean="0"/>
              <a:t>Ratio = Operating Expenses/Period Average Gross Portfolio</a:t>
            </a:r>
          </a:p>
          <a:p>
            <a:r>
              <a:rPr lang="en-US" dirty="0" smtClean="0"/>
              <a:t>Operating </a:t>
            </a:r>
            <a:r>
              <a:rPr lang="en-US" dirty="0"/>
              <a:t>Expenses </a:t>
            </a:r>
            <a:r>
              <a:rPr lang="en-US" dirty="0" smtClean="0"/>
              <a:t>include Personnel Expenses, Administrative Expenses, Depreciation and any other expenses necessary for the operation of the MFI.</a:t>
            </a:r>
          </a:p>
          <a:p>
            <a:r>
              <a:rPr lang="en-US" dirty="0" smtClean="0"/>
              <a:t>Interest and provision expenses, as well as extraordinary expenses are not included.</a:t>
            </a:r>
          </a:p>
          <a:p>
            <a:r>
              <a:rPr lang="en-US" dirty="0" smtClean="0"/>
              <a:t>This ratio measures the institutional cost of delivering loan and other services.</a:t>
            </a:r>
          </a:p>
          <a:p>
            <a:r>
              <a:rPr lang="en-US" dirty="0" smtClean="0"/>
              <a:t>Operating Expense Ratios are related to loan size and portfolio size.</a:t>
            </a:r>
          </a:p>
          <a:p>
            <a:r>
              <a:rPr lang="en-US" dirty="0" smtClean="0"/>
              <a:t>Similarly, rural MFIs have higher operating expenses, since their clients are more dispersed.</a:t>
            </a:r>
          </a:p>
          <a:p>
            <a:r>
              <a:rPr lang="en-US" dirty="0" smtClean="0"/>
              <a:t>Hence one should be careful in comparing this ratio across MFIs.</a:t>
            </a:r>
            <a:endParaRPr lang="en-US" dirty="0"/>
          </a:p>
          <a:p>
            <a:endParaRPr lang="en-US" dirty="0"/>
          </a:p>
        </p:txBody>
      </p:sp>
    </p:spTree>
    <p:extLst>
      <p:ext uri="{BB962C8B-B14F-4D97-AF65-F5344CB8AC3E}">
        <p14:creationId xmlns:p14="http://schemas.microsoft.com/office/powerpoint/2010/main" val="30312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Borrower</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Ratio = Operating Expenses/Period Average Number of Borrowers</a:t>
            </a:r>
          </a:p>
          <a:p>
            <a:r>
              <a:rPr lang="en-US" dirty="0" smtClean="0"/>
              <a:t>This measures the cost of maintaining an active borrower.  A borrower is an individually identifiable person who has at least one current outstanding loan.  All borrowers in a group loan are counted separately.</a:t>
            </a:r>
          </a:p>
          <a:p>
            <a:r>
              <a:rPr lang="en-US" dirty="0" smtClean="0"/>
              <a:t>Since the size of the portfolio is not included in the denominator as in the Operating Expense Ratio calculation, MFIs with larger loans do not automatically appear more efficient.</a:t>
            </a:r>
          </a:p>
          <a:p>
            <a:r>
              <a:rPr lang="en-US" dirty="0" smtClean="0"/>
              <a:t>Pawn loans and consumer loans are excluded from the denominator, since they require far less screening and analysis efforts.  (Why?)</a:t>
            </a:r>
            <a:endParaRPr lang="en-US" dirty="0"/>
          </a:p>
        </p:txBody>
      </p:sp>
    </p:spTree>
    <p:extLst>
      <p:ext uri="{BB962C8B-B14F-4D97-AF65-F5344CB8AC3E}">
        <p14:creationId xmlns:p14="http://schemas.microsoft.com/office/powerpoint/2010/main" val="176006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Productivity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Ratio = Number of Borrowers (excluding Consumer and Pawn Loans)/ Total Staff</a:t>
            </a:r>
          </a:p>
          <a:p>
            <a:r>
              <a:rPr lang="en-US" dirty="0" smtClean="0"/>
              <a:t>Since MFIs are very labor intensive, this is a very important measure of efficiency.  </a:t>
            </a:r>
          </a:p>
          <a:p>
            <a:r>
              <a:rPr lang="en-US" dirty="0" smtClean="0"/>
              <a:t>Low staff productivity often is due to excessive paperwork.</a:t>
            </a:r>
          </a:p>
          <a:p>
            <a:r>
              <a:rPr lang="en-US" dirty="0" smtClean="0"/>
              <a:t>A variant of this ratio is the loan officer productivity ratio, where the denominator includes all personnel whose main activity is the direct management of a portion of the loan portfolio; it does not include administrative staff or analysts who process loans without direct client contact.</a:t>
            </a:r>
            <a:endParaRPr lang="en-US" dirty="0"/>
          </a:p>
        </p:txBody>
      </p:sp>
    </p:spTree>
    <p:extLst>
      <p:ext uri="{BB962C8B-B14F-4D97-AF65-F5344CB8AC3E}">
        <p14:creationId xmlns:p14="http://schemas.microsoft.com/office/powerpoint/2010/main" val="1961530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Management</a:t>
            </a:r>
            <a:endParaRPr lang="en-US" dirty="0"/>
          </a:p>
        </p:txBody>
      </p:sp>
      <p:sp>
        <p:nvSpPr>
          <p:cNvPr id="3" name="Content Placeholder 2"/>
          <p:cNvSpPr>
            <a:spLocks noGrp="1"/>
          </p:cNvSpPr>
          <p:nvPr>
            <p:ph sz="quarter" idx="1"/>
          </p:nvPr>
        </p:nvSpPr>
        <p:spPr/>
        <p:txBody>
          <a:bodyPr/>
          <a:lstStyle/>
          <a:p>
            <a:r>
              <a:rPr lang="en-US" dirty="0" smtClean="0"/>
              <a:t>Funding Expense Ratio</a:t>
            </a:r>
          </a:p>
          <a:p>
            <a:r>
              <a:rPr lang="en-US" dirty="0" smtClean="0"/>
              <a:t>Cost of Funds Ratio</a:t>
            </a:r>
          </a:p>
          <a:p>
            <a:r>
              <a:rPr lang="en-US" dirty="0" smtClean="0"/>
              <a:t>Debt/Equity Ratio</a:t>
            </a:r>
            <a:endParaRPr lang="en-US" dirty="0"/>
          </a:p>
        </p:txBody>
      </p:sp>
    </p:spTree>
    <p:extLst>
      <p:ext uri="{BB962C8B-B14F-4D97-AF65-F5344CB8AC3E}">
        <p14:creationId xmlns:p14="http://schemas.microsoft.com/office/powerpoint/2010/main" val="108317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Expense Ratio</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Ratio = Interest and Fee Expenses/ Period Average Gross Portfolio</a:t>
            </a:r>
          </a:p>
          <a:p>
            <a:r>
              <a:rPr lang="en-US" dirty="0" smtClean="0"/>
              <a:t>This ratio measures the total interest expense incurred by the institution to fund its loan portfolio.  The difference between the portfolio yield and the funding expense ratio is a measure of the net interest margin.</a:t>
            </a:r>
          </a:p>
          <a:p>
            <a:r>
              <a:rPr lang="en-US" dirty="0" smtClean="0"/>
              <a:t>The funding expense ratio plus the provision expense ratio plus the operating expense ratio determines the minimum lending rate an MFI must charge to cover tis costs.</a:t>
            </a:r>
          </a:p>
          <a:p>
            <a:r>
              <a:rPr lang="en-US" dirty="0" smtClean="0"/>
              <a:t>If the MFI uses non-debt sources of finance, obviously this ratio underestimates the total cost of funds.</a:t>
            </a:r>
            <a:endParaRPr lang="en-US" dirty="0"/>
          </a:p>
        </p:txBody>
      </p:sp>
    </p:spTree>
    <p:extLst>
      <p:ext uri="{BB962C8B-B14F-4D97-AF65-F5344CB8AC3E}">
        <p14:creationId xmlns:p14="http://schemas.microsoft.com/office/powerpoint/2010/main" val="1122910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Funds Ratio</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Ratio = Interest and Fee Expenses/ Period Average Funding Liabilities</a:t>
            </a:r>
          </a:p>
          <a:p>
            <a:r>
              <a:rPr lang="en-US" dirty="0" smtClean="0"/>
              <a:t>The denominator contains all funding liabilities of the MFI, including deposits, commercial funds, subsidized funds and quasi-capital.  It does not include accounts payable, since these are short-term obligations not directly related to the lending operations of the MFI; neither are mortgage loans obtained to finance the MFIs buildings, for the same reason.</a:t>
            </a:r>
          </a:p>
          <a:p>
            <a:r>
              <a:rPr lang="en-US" dirty="0" smtClean="0"/>
              <a:t>This ratio measures the average cost of the company’s borrowed funds and shows whether it has access to low cost funding sources, such as savings.</a:t>
            </a:r>
            <a:endParaRPr lang="en-US" dirty="0"/>
          </a:p>
        </p:txBody>
      </p:sp>
    </p:spTree>
    <p:extLst>
      <p:ext uri="{BB962C8B-B14F-4D97-AF65-F5344CB8AC3E}">
        <p14:creationId xmlns:p14="http://schemas.microsoft.com/office/powerpoint/2010/main" val="3245228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Debt-Equity Ratio</a:t>
            </a:r>
            <a:endParaRPr lang="en-US" dirty="0"/>
          </a:p>
        </p:txBody>
      </p:sp>
      <p:sp>
        <p:nvSpPr>
          <p:cNvPr id="3" name="Content Placeholder 2"/>
          <p:cNvSpPr>
            <a:spLocks noGrp="1"/>
          </p:cNvSpPr>
          <p:nvPr>
            <p:ph sz="quarter" idx="1"/>
          </p:nvPr>
        </p:nvSpPr>
        <p:spPr/>
        <p:txBody>
          <a:bodyPr/>
          <a:lstStyle/>
          <a:p>
            <a:r>
              <a:rPr lang="en-US" dirty="0" smtClean="0"/>
              <a:t>Ratio = Total Liabilities/Total Equity</a:t>
            </a:r>
          </a:p>
          <a:p>
            <a:r>
              <a:rPr lang="en-US" dirty="0" smtClean="0"/>
              <a:t>Total liabilities include everything the MFI owes to others.</a:t>
            </a:r>
          </a:p>
          <a:p>
            <a:r>
              <a:rPr lang="en-US" dirty="0" smtClean="0"/>
              <a:t>This ratio measures the overall leverage of the institution.  Traditionally, NGO MFIs have low debt-equity ratios, since their ability to obtain commercial debt is limited.</a:t>
            </a:r>
          </a:p>
          <a:p>
            <a:r>
              <a:rPr lang="en-US" dirty="0" smtClean="0"/>
              <a:t>Most MFIs have lower leverage than commercial banks.</a:t>
            </a:r>
            <a:endParaRPr lang="en-US" dirty="0"/>
          </a:p>
        </p:txBody>
      </p:sp>
    </p:spTree>
    <p:extLst>
      <p:ext uri="{BB962C8B-B14F-4D97-AF65-F5344CB8AC3E}">
        <p14:creationId xmlns:p14="http://schemas.microsoft.com/office/powerpoint/2010/main" val="235524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Profitability	/Sustainability	</a:t>
            </a:r>
            <a:endParaRPr lang="en-US" dirty="0"/>
          </a:p>
        </p:txBody>
      </p:sp>
      <p:sp>
        <p:nvSpPr>
          <p:cNvPr id="3" name="Content Placeholder 2"/>
          <p:cNvSpPr>
            <a:spLocks noGrp="1"/>
          </p:cNvSpPr>
          <p:nvPr>
            <p:ph sz="quarter" idx="1"/>
          </p:nvPr>
        </p:nvSpPr>
        <p:spPr/>
        <p:txBody>
          <a:bodyPr/>
          <a:lstStyle/>
          <a:p>
            <a:r>
              <a:rPr lang="en-US" dirty="0" smtClean="0"/>
              <a:t>Profitability Ratios</a:t>
            </a:r>
          </a:p>
          <a:p>
            <a:pPr lvl="1"/>
            <a:r>
              <a:rPr lang="en-US" dirty="0" smtClean="0"/>
              <a:t>Return on Equity</a:t>
            </a:r>
          </a:p>
          <a:p>
            <a:pPr lvl="1"/>
            <a:r>
              <a:rPr lang="en-US" dirty="0" smtClean="0"/>
              <a:t>Return on Assets</a:t>
            </a:r>
          </a:p>
          <a:p>
            <a:pPr lvl="1"/>
            <a:r>
              <a:rPr lang="en-US" dirty="0" smtClean="0"/>
              <a:t>Portfolio Yield</a:t>
            </a:r>
          </a:p>
          <a:p>
            <a:r>
              <a:rPr lang="en-US" dirty="0" smtClean="0"/>
              <a:t>Sustainability Ratios</a:t>
            </a:r>
          </a:p>
          <a:p>
            <a:pPr lvl="1"/>
            <a:r>
              <a:rPr lang="en-US" dirty="0" smtClean="0"/>
              <a:t>Operating Self-Sufficiency</a:t>
            </a:r>
          </a:p>
          <a:p>
            <a:pPr lvl="1"/>
            <a:r>
              <a:rPr lang="en-US" dirty="0" smtClean="0"/>
              <a:t>Financial Self-Sufficiency</a:t>
            </a:r>
            <a:endParaRPr lang="en-US" dirty="0"/>
          </a:p>
        </p:txBody>
      </p:sp>
    </p:spTree>
    <p:extLst>
      <p:ext uri="{BB962C8B-B14F-4D97-AF65-F5344CB8AC3E}">
        <p14:creationId xmlns:p14="http://schemas.microsoft.com/office/powerpoint/2010/main" val="520624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Equity</a:t>
            </a:r>
            <a:endParaRPr lang="en-US" dirty="0"/>
          </a:p>
        </p:txBody>
      </p:sp>
      <p:sp>
        <p:nvSpPr>
          <p:cNvPr id="3" name="Content Placeholder 2"/>
          <p:cNvSpPr>
            <a:spLocks noGrp="1"/>
          </p:cNvSpPr>
          <p:nvPr>
            <p:ph sz="quarter" idx="1"/>
          </p:nvPr>
        </p:nvSpPr>
        <p:spPr>
          <a:xfrm>
            <a:off x="457200" y="1600200"/>
            <a:ext cx="8382000" cy="4495800"/>
          </a:xfrm>
        </p:spPr>
        <p:txBody>
          <a:bodyPr/>
          <a:lstStyle/>
          <a:p>
            <a:r>
              <a:rPr lang="en-US" dirty="0" smtClean="0"/>
              <a:t>Ratio = Net Adjusted Income Before Donations (after taxes)/ Period Average Equity</a:t>
            </a:r>
          </a:p>
          <a:p>
            <a:r>
              <a:rPr lang="en-US" dirty="0" smtClean="0"/>
              <a:t>This ratio measures the profitability of the institution.</a:t>
            </a:r>
          </a:p>
          <a:p>
            <a:r>
              <a:rPr lang="en-US" dirty="0" smtClean="0"/>
              <a:t>This is more important for for-profit institutions.  For non-profit institutions, it can be used as a measure of commercial viability.</a:t>
            </a:r>
          </a:p>
          <a:p>
            <a:r>
              <a:rPr lang="en-US" dirty="0" smtClean="0"/>
              <a:t>When comparing across MFIs, differences in accounting policies have to be taken into account.</a:t>
            </a:r>
            <a:endParaRPr lang="en-US" dirty="0"/>
          </a:p>
        </p:txBody>
      </p:sp>
    </p:spTree>
    <p:extLst>
      <p:ext uri="{BB962C8B-B14F-4D97-AF65-F5344CB8AC3E}">
        <p14:creationId xmlns:p14="http://schemas.microsoft.com/office/powerpoint/2010/main" val="135032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What are the different measures of an MFIs performance?</a:t>
            </a:r>
          </a:p>
          <a:p>
            <a:r>
              <a:rPr lang="en-US" dirty="0" smtClean="0"/>
              <a:t>How can these financial ratios be used to evaluate a microfinance institution?</a:t>
            </a:r>
          </a:p>
          <a:p>
            <a:endParaRPr lang="en-US" dirty="0"/>
          </a:p>
          <a:p>
            <a:r>
              <a:rPr lang="en-US" dirty="0" smtClean="0"/>
              <a:t>Caveat: Some of the ratios discussed here are more appropriate to MFIs that are mainly involved in micro-credit.</a:t>
            </a:r>
          </a:p>
          <a:p>
            <a:r>
              <a:rPr lang="en-US" dirty="0" smtClean="0"/>
              <a:t>Much of this material is taken from the Technical Guide published by </a:t>
            </a:r>
            <a:r>
              <a:rPr lang="en-US" dirty="0" err="1" smtClean="0"/>
              <a:t>MicroRate</a:t>
            </a:r>
            <a:r>
              <a:rPr lang="en-US" dirty="0" smtClean="0"/>
              <a:t> and the Inter-American Development Bank, as well as from </a:t>
            </a:r>
            <a:r>
              <a:rPr lang="en-US" dirty="0" err="1" smtClean="0"/>
              <a:t>Armendariz</a:t>
            </a:r>
            <a:r>
              <a:rPr lang="en-US" dirty="0" smtClean="0"/>
              <a:t> and </a:t>
            </a:r>
            <a:r>
              <a:rPr lang="en-US" dirty="0" err="1" smtClean="0"/>
              <a:t>Morduch</a:t>
            </a:r>
            <a:r>
              <a:rPr lang="en-US" dirty="0" smtClean="0"/>
              <a:t>, Economics </a:t>
            </a:r>
            <a:r>
              <a:rPr lang="en-US" smtClean="0"/>
              <a:t>of Microfinance</a:t>
            </a:r>
            <a:endParaRPr lang="en-US" dirty="0"/>
          </a:p>
        </p:txBody>
      </p:sp>
    </p:spTree>
    <p:extLst>
      <p:ext uri="{BB962C8B-B14F-4D97-AF65-F5344CB8AC3E}">
        <p14:creationId xmlns:p14="http://schemas.microsoft.com/office/powerpoint/2010/main" val="1350962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Assets</a:t>
            </a:r>
            <a:endParaRPr lang="en-US" dirty="0"/>
          </a:p>
        </p:txBody>
      </p:sp>
      <p:sp>
        <p:nvSpPr>
          <p:cNvPr id="3" name="Content Placeholder 2"/>
          <p:cNvSpPr>
            <a:spLocks noGrp="1"/>
          </p:cNvSpPr>
          <p:nvPr>
            <p:ph sz="quarter" idx="1"/>
          </p:nvPr>
        </p:nvSpPr>
        <p:spPr/>
        <p:txBody>
          <a:bodyPr/>
          <a:lstStyle/>
          <a:p>
            <a:r>
              <a:rPr lang="en-US" dirty="0"/>
              <a:t>Net Adjusted Income Before Donations/Period Average </a:t>
            </a:r>
            <a:r>
              <a:rPr lang="en-US" dirty="0" smtClean="0"/>
              <a:t>Assets</a:t>
            </a:r>
          </a:p>
          <a:p>
            <a:r>
              <a:rPr lang="en-US" dirty="0" smtClean="0"/>
              <a:t>This is an overall measure of profitability that reflects both the profit margin and the efficiency of the institution, as can be seen from the following identity.</a:t>
            </a:r>
          </a:p>
          <a:p>
            <a:r>
              <a:rPr lang="en-US" dirty="0" smtClean="0"/>
              <a:t>ROA = Net Adjusted Income/Revenue x Revenue/Assets.</a:t>
            </a:r>
            <a:endParaRPr lang="en-US" dirty="0"/>
          </a:p>
          <a:p>
            <a:endParaRPr lang="en-US" dirty="0"/>
          </a:p>
        </p:txBody>
      </p:sp>
    </p:spTree>
    <p:extLst>
      <p:ext uri="{BB962C8B-B14F-4D97-AF65-F5344CB8AC3E}">
        <p14:creationId xmlns:p14="http://schemas.microsoft.com/office/powerpoint/2010/main" val="2673958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Yield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Ratio = Interest and Fee Income/ Period Average Gross Portfolio</a:t>
            </a:r>
          </a:p>
          <a:p>
            <a:r>
              <a:rPr lang="en-US" dirty="0" smtClean="0"/>
              <a:t>This measures how much money the MFI actually collected from its clients.</a:t>
            </a:r>
          </a:p>
          <a:p>
            <a:r>
              <a:rPr lang="en-US" dirty="0" smtClean="0"/>
              <a:t>A comparison between the portfolio yield and the average effective lending rate gives an indication of the MFI’s efficiency in collecting from its clients.</a:t>
            </a:r>
          </a:p>
          <a:p>
            <a:r>
              <a:rPr lang="en-US" dirty="0" smtClean="0"/>
              <a:t>Since portfolio yield is a cash measure, it is not affected by </a:t>
            </a:r>
            <a:r>
              <a:rPr lang="en-US" dirty="0"/>
              <a:t>accrual </a:t>
            </a:r>
            <a:r>
              <a:rPr lang="en-US" dirty="0" smtClean="0"/>
              <a:t>accounting practices that might mask bad loans.</a:t>
            </a:r>
            <a:endParaRPr lang="en-US" dirty="0"/>
          </a:p>
        </p:txBody>
      </p:sp>
    </p:spTree>
    <p:extLst>
      <p:ext uri="{BB962C8B-B14F-4D97-AF65-F5344CB8AC3E}">
        <p14:creationId xmlns:p14="http://schemas.microsoft.com/office/powerpoint/2010/main" val="3877943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Self-Sufficiency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OSS = Operating Revenue/(Financial Expense + loan-loss provision expense + operating expense) </a:t>
            </a:r>
          </a:p>
          <a:p>
            <a:r>
              <a:rPr lang="en-US" dirty="0" smtClean="0"/>
              <a:t>Revenues come from interest and fees paid by borrowers, as well as income from investments and from other services (e.g. sales of insurance products)</a:t>
            </a:r>
          </a:p>
          <a:p>
            <a:r>
              <a:rPr lang="en-US" dirty="0" smtClean="0"/>
              <a:t>The denominator measures the cost of raising capital.  </a:t>
            </a:r>
          </a:p>
          <a:p>
            <a:pPr lvl="1"/>
            <a:r>
              <a:rPr lang="en-US" dirty="0" smtClean="0"/>
              <a:t>It includes the interest and fees that the institution pays to commercial banks, shareholders and the other investors.  </a:t>
            </a:r>
          </a:p>
          <a:p>
            <a:pPr lvl="1"/>
            <a:r>
              <a:rPr lang="en-US" dirty="0" smtClean="0"/>
              <a:t>It includes interest paid to depositors.</a:t>
            </a:r>
          </a:p>
          <a:p>
            <a:pPr lvl="1"/>
            <a:r>
              <a:rPr lang="en-US" dirty="0" smtClean="0"/>
              <a:t>The loan-loss provision is the amount set aside to cover the cost of loans that are not expected to be recovered.</a:t>
            </a:r>
          </a:p>
          <a:p>
            <a:pPr lvl="1"/>
            <a:r>
              <a:rPr lang="en-US" dirty="0" smtClean="0"/>
              <a:t>Operating Expenses include rent, staff wages and transport costs among others.</a:t>
            </a:r>
            <a:endParaRPr lang="en-US" dirty="0"/>
          </a:p>
        </p:txBody>
      </p:sp>
    </p:spTree>
    <p:extLst>
      <p:ext uri="{BB962C8B-B14F-4D97-AF65-F5344CB8AC3E}">
        <p14:creationId xmlns:p14="http://schemas.microsoft.com/office/powerpoint/2010/main" val="2997233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Self-Sufficiency</a:t>
            </a:r>
            <a:endParaRPr lang="en-US" dirty="0"/>
          </a:p>
        </p:txBody>
      </p:sp>
      <p:sp>
        <p:nvSpPr>
          <p:cNvPr id="3" name="Content Placeholder 2"/>
          <p:cNvSpPr>
            <a:spLocks noGrp="1"/>
          </p:cNvSpPr>
          <p:nvPr>
            <p:ph sz="quarter" idx="1"/>
          </p:nvPr>
        </p:nvSpPr>
        <p:spPr/>
        <p:txBody>
          <a:bodyPr/>
          <a:lstStyle/>
          <a:p>
            <a:r>
              <a:rPr lang="en-US" dirty="0" smtClean="0"/>
              <a:t>A value of 100% or more for OSS indicates full operational self-sufficiency; such an institution does not need outside support.</a:t>
            </a:r>
          </a:p>
          <a:p>
            <a:r>
              <a:rPr lang="en-US" dirty="0" smtClean="0"/>
              <a:t>A value under 100 indicates that the MFI relies on continued outside funding to maintain its current level of operation.</a:t>
            </a:r>
          </a:p>
          <a:p>
            <a:r>
              <a:rPr lang="en-US" dirty="0" smtClean="0"/>
              <a:t>However, some of the operations of the MFI may be subsidized.  In order to adjust for this, we have the financial self-sufficiency ratio.</a:t>
            </a:r>
            <a:endParaRPr lang="en-US" dirty="0"/>
          </a:p>
        </p:txBody>
      </p:sp>
    </p:spTree>
    <p:extLst>
      <p:ext uri="{BB962C8B-B14F-4D97-AF65-F5344CB8AC3E}">
        <p14:creationId xmlns:p14="http://schemas.microsoft.com/office/powerpoint/2010/main" val="3259084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Self-Sufficiency</a:t>
            </a:r>
            <a:endParaRPr lang="en-US" dirty="0"/>
          </a:p>
        </p:txBody>
      </p:sp>
      <p:sp>
        <p:nvSpPr>
          <p:cNvPr id="3" name="Content Placeholder 2"/>
          <p:cNvSpPr>
            <a:spLocks noGrp="1"/>
          </p:cNvSpPr>
          <p:nvPr>
            <p:ph sz="quarter" idx="1"/>
          </p:nvPr>
        </p:nvSpPr>
        <p:spPr>
          <a:xfrm>
            <a:off x="533400" y="1600200"/>
            <a:ext cx="8077200" cy="4724400"/>
          </a:xfrm>
        </p:spPr>
        <p:txBody>
          <a:bodyPr>
            <a:normAutofit fontScale="77500" lnSpcReduction="20000"/>
          </a:bodyPr>
          <a:lstStyle/>
          <a:p>
            <a:r>
              <a:rPr lang="en-US" dirty="0" smtClean="0"/>
              <a:t>FSS = Adjusted Operating Revenue/(Financial Expense + loan-loss provision expense + operating expense + expense adjustments).</a:t>
            </a:r>
          </a:p>
          <a:p>
            <a:r>
              <a:rPr lang="en-US" dirty="0" smtClean="0"/>
              <a:t>Operating Expenses are adjusted for subsidized cost-of-funds and for in-kind donations.  </a:t>
            </a:r>
          </a:p>
          <a:p>
            <a:r>
              <a:rPr lang="en-US" dirty="0" smtClean="0"/>
              <a:t>Cost-of-funds are computed at market rates and the difference is added back to the financial expense.</a:t>
            </a:r>
          </a:p>
          <a:p>
            <a:r>
              <a:rPr lang="en-US" dirty="0" smtClean="0"/>
              <a:t>The market rate used should be the prime rate, adjusted for the riskiness of microloans.</a:t>
            </a:r>
          </a:p>
          <a:p>
            <a:r>
              <a:rPr lang="en-US" dirty="0"/>
              <a:t>In-kind donations add in the cost, or fair market value, of goods and services that the MFI does not pay for but that are important to the operation of its business.  This could include technical advice, training, rent, use of transport and so on</a:t>
            </a:r>
            <a:r>
              <a:rPr lang="en-US" dirty="0" smtClean="0"/>
              <a:t>.</a:t>
            </a:r>
          </a:p>
          <a:p>
            <a:r>
              <a:rPr lang="en-US" dirty="0" smtClean="0"/>
              <a:t>If FSS is below 100, the institution is considered subsidy-dependent.</a:t>
            </a:r>
          </a:p>
          <a:p>
            <a:endParaRPr lang="en-US" dirty="0"/>
          </a:p>
        </p:txBody>
      </p:sp>
    </p:spTree>
    <p:extLst>
      <p:ext uri="{BB962C8B-B14F-4D97-AF65-F5344CB8AC3E}">
        <p14:creationId xmlns:p14="http://schemas.microsoft.com/office/powerpoint/2010/main" val="3510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categories of indicators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Portfolio Quality</a:t>
            </a:r>
          </a:p>
          <a:p>
            <a:pPr lvl="1"/>
            <a:r>
              <a:rPr lang="en-US" dirty="0" smtClean="0"/>
              <a:t>These ratios measure the quality of the MFIs loan portfolio.  MFI portfolios are generally of better quality than those of commercial lenders.</a:t>
            </a:r>
          </a:p>
          <a:p>
            <a:r>
              <a:rPr lang="en-US" dirty="0" smtClean="0"/>
              <a:t>Efficiency and Productivity</a:t>
            </a:r>
          </a:p>
          <a:p>
            <a:pPr lvl="1"/>
            <a:r>
              <a:rPr lang="en-US" dirty="0" smtClean="0"/>
              <a:t>These ratios measure the efficiency with which the MFI conducts its operations.  MFI rates of efficiency are much lower than that of commercial banks because their operations are highly labor-intensive.</a:t>
            </a:r>
          </a:p>
          <a:p>
            <a:r>
              <a:rPr lang="en-US" dirty="0" smtClean="0"/>
              <a:t>Financial Management</a:t>
            </a:r>
          </a:p>
          <a:p>
            <a:pPr lvl="1"/>
            <a:r>
              <a:rPr lang="en-US" dirty="0" smtClean="0"/>
              <a:t>These ratios ensure that there is enough liquidity to meet an MFI’s obligations to disburse loans to its borrowers and to repay loans to its creditors.</a:t>
            </a:r>
          </a:p>
          <a:p>
            <a:r>
              <a:rPr lang="en-US" dirty="0" smtClean="0"/>
              <a:t>Profitability</a:t>
            </a:r>
          </a:p>
          <a:p>
            <a:pPr lvl="1"/>
            <a:r>
              <a:rPr lang="en-US" dirty="0" smtClean="0"/>
              <a:t>These ratios summarize the overall performance of the MFI.</a:t>
            </a:r>
            <a:endParaRPr lang="en-US" dirty="0"/>
          </a:p>
        </p:txBody>
      </p:sp>
    </p:spTree>
    <p:extLst>
      <p:ext uri="{BB962C8B-B14F-4D97-AF65-F5344CB8AC3E}">
        <p14:creationId xmlns:p14="http://schemas.microsoft.com/office/powerpoint/2010/main" val="235894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Quality</a:t>
            </a:r>
            <a:endParaRPr lang="en-US" dirty="0"/>
          </a:p>
        </p:txBody>
      </p:sp>
      <p:sp>
        <p:nvSpPr>
          <p:cNvPr id="3" name="Content Placeholder 2"/>
          <p:cNvSpPr>
            <a:spLocks noGrp="1"/>
          </p:cNvSpPr>
          <p:nvPr>
            <p:ph sz="quarter" idx="1"/>
          </p:nvPr>
        </p:nvSpPr>
        <p:spPr/>
        <p:txBody>
          <a:bodyPr/>
          <a:lstStyle/>
          <a:p>
            <a:r>
              <a:rPr lang="en-US" dirty="0" smtClean="0"/>
              <a:t>Portfolio at Risk</a:t>
            </a:r>
          </a:p>
          <a:p>
            <a:r>
              <a:rPr lang="en-US" dirty="0" smtClean="0"/>
              <a:t>Provision Expense Ratio</a:t>
            </a:r>
          </a:p>
          <a:p>
            <a:r>
              <a:rPr lang="en-US" dirty="0" smtClean="0"/>
              <a:t>Risk Coverage Ratio</a:t>
            </a:r>
          </a:p>
          <a:p>
            <a:r>
              <a:rPr lang="en-US" dirty="0" smtClean="0"/>
              <a:t>Write-Off Ratio</a:t>
            </a:r>
            <a:endParaRPr lang="en-US" dirty="0"/>
          </a:p>
        </p:txBody>
      </p:sp>
    </p:spTree>
    <p:extLst>
      <p:ext uri="{BB962C8B-B14F-4D97-AF65-F5344CB8AC3E}">
        <p14:creationId xmlns:p14="http://schemas.microsoft.com/office/powerpoint/2010/main" val="81940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at Risk</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PAR = Outstanding Balance in Arrears over 30 Days plus Restructured Loans/ Total Outstanding Gross Portfolio</a:t>
            </a:r>
          </a:p>
          <a:p>
            <a:r>
              <a:rPr lang="en-US" dirty="0" smtClean="0"/>
              <a:t>It shows the  portion of the portfolio that is “contaminated” by arrears and therefore at risk of not being repaid.</a:t>
            </a:r>
          </a:p>
          <a:p>
            <a:r>
              <a:rPr lang="en-US" dirty="0" smtClean="0"/>
              <a:t>This ratio is relatively manipulation-free, compared to ratios such as the repayment rate which may not take into account loans that are past due.</a:t>
            </a:r>
          </a:p>
          <a:p>
            <a:r>
              <a:rPr lang="en-US" dirty="0" smtClean="0"/>
              <a:t>In cases of agricultural loans, where there might be balloon payments, PAR 30 ratios may be irrelevant because there is no warning of non-repayment until the event actually occurs.</a:t>
            </a:r>
            <a:endParaRPr lang="en-US" dirty="0"/>
          </a:p>
        </p:txBody>
      </p:sp>
    </p:spTree>
    <p:extLst>
      <p:ext uri="{BB962C8B-B14F-4D97-AF65-F5344CB8AC3E}">
        <p14:creationId xmlns:p14="http://schemas.microsoft.com/office/powerpoint/2010/main" val="201191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Loss Provisions</a:t>
            </a:r>
            <a:endParaRPr lang="en-US" dirty="0"/>
          </a:p>
        </p:txBody>
      </p:sp>
      <p:sp>
        <p:nvSpPr>
          <p:cNvPr id="3" name="Content Placeholder 2"/>
          <p:cNvSpPr>
            <a:spLocks noGrp="1"/>
          </p:cNvSpPr>
          <p:nvPr>
            <p:ph sz="quarter" idx="1"/>
          </p:nvPr>
        </p:nvSpPr>
        <p:spPr>
          <a:xfrm>
            <a:off x="609600" y="1600200"/>
            <a:ext cx="8001000" cy="4495800"/>
          </a:xfrm>
        </p:spPr>
        <p:txBody>
          <a:bodyPr>
            <a:normAutofit fontScale="92500"/>
          </a:bodyPr>
          <a:lstStyle/>
          <a:p>
            <a:r>
              <a:rPr lang="en-US" sz="2500" dirty="0"/>
              <a:t>A loan provision records the possibility that an asset in the balance sheet is not 100% recoverable.  Provisions expense this anticipated loss of value in the portfolio gradually over the appropriate periods in which that asset generates income, instead of waiting until the actual loss of the asset is realized.  Provisions are only accounting estimates and entries, and they do not involve a movement of cash, like saving for a rainy day.</a:t>
            </a:r>
          </a:p>
          <a:p>
            <a:r>
              <a:rPr lang="en-US" sz="2500" dirty="0"/>
              <a:t>Loan loss provisions charged to a period are expensed in the income and expense statement. The corresponding credit accumulates over time in the balance sheet as reserves shown as a negative asset.  The accounting transaction is: </a:t>
            </a:r>
            <a:r>
              <a:rPr lang="en-US" sz="2500" b="1" dirty="0"/>
              <a:t>Debit Loan loss provision; Credit Loan loss </a:t>
            </a:r>
            <a:r>
              <a:rPr lang="en-US" sz="2500" b="1" dirty="0" smtClean="0"/>
              <a:t>reserve</a:t>
            </a:r>
            <a:endParaRPr lang="en-US" sz="2500" b="1" dirty="0"/>
          </a:p>
        </p:txBody>
      </p:sp>
    </p:spTree>
    <p:extLst>
      <p:ext uri="{BB962C8B-B14F-4D97-AF65-F5344CB8AC3E}">
        <p14:creationId xmlns:p14="http://schemas.microsoft.com/office/powerpoint/2010/main" val="815052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 Expense Ratio</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Ratio = Loan Loss Provisioning Expenses/ Period Average Gross Portfolio</a:t>
            </a:r>
          </a:p>
          <a:p>
            <a:r>
              <a:rPr lang="en-US" dirty="0" smtClean="0"/>
              <a:t>The </a:t>
            </a:r>
            <a:r>
              <a:rPr lang="en-US" dirty="0"/>
              <a:t>Loan Loss Provisioning </a:t>
            </a:r>
            <a:r>
              <a:rPr lang="en-US" dirty="0" smtClean="0"/>
              <a:t>Expense is an income-statement number, not a balance-sheet number.  </a:t>
            </a:r>
          </a:p>
          <a:p>
            <a:r>
              <a:rPr lang="en-US" dirty="0" smtClean="0"/>
              <a:t>It represents the charge to income that is taken to take into account future loan losses.</a:t>
            </a:r>
          </a:p>
          <a:p>
            <a:r>
              <a:rPr lang="en-US" dirty="0" smtClean="0"/>
              <a:t>For non-regulated MFIs, this may be at the discretions of the MFI and thus may be underestimated.</a:t>
            </a:r>
          </a:p>
          <a:p>
            <a:r>
              <a:rPr lang="en-US" dirty="0" smtClean="0"/>
              <a:t>Even where regulatory guidelines are satisfied, an MFI could show profits by scaling back on provision expenses.</a:t>
            </a:r>
            <a:endParaRPr lang="en-US" dirty="0"/>
          </a:p>
        </p:txBody>
      </p:sp>
    </p:spTree>
    <p:extLst>
      <p:ext uri="{BB962C8B-B14F-4D97-AF65-F5344CB8AC3E}">
        <p14:creationId xmlns:p14="http://schemas.microsoft.com/office/powerpoint/2010/main" val="67824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Coverage Ratio</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Risk Coverage Ratio </a:t>
            </a:r>
            <a:r>
              <a:rPr lang="en-US" dirty="0" smtClean="0"/>
              <a:t>= Loan Loss Reserves/ Outstanding Balance on Arrears over 30 days plus Refinanced Loans</a:t>
            </a:r>
          </a:p>
          <a:p>
            <a:r>
              <a:rPr lang="en-US" dirty="0" smtClean="0"/>
              <a:t>This shows what percent of the portfolio at risk is covered by actual loan loss reserves.</a:t>
            </a:r>
          </a:p>
          <a:p>
            <a:r>
              <a:rPr lang="en-US" dirty="0" smtClean="0"/>
              <a:t>Refinanced loans are added to the denominator because a non-performing loan can be converted into a performing loan by the simple device of allowing the borrower to extend the payment period or by refinancing it.</a:t>
            </a:r>
            <a:endParaRPr lang="en-US" dirty="0"/>
          </a:p>
        </p:txBody>
      </p:sp>
    </p:spTree>
    <p:extLst>
      <p:ext uri="{BB962C8B-B14F-4D97-AF65-F5344CB8AC3E}">
        <p14:creationId xmlns:p14="http://schemas.microsoft.com/office/powerpoint/2010/main" val="331558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Write-off Ratio</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r>
              <a:rPr lang="en-US" dirty="0" smtClean="0"/>
              <a:t>Ratio = Value of Loans Written Off/ Period Average Gross Portfolio</a:t>
            </a:r>
          </a:p>
          <a:p>
            <a:r>
              <a:rPr lang="en-US" dirty="0" smtClean="0"/>
              <a:t>This ratio represents the loans that the institution has removed from its books because of a substantial doubt that they will be recovered.</a:t>
            </a:r>
          </a:p>
          <a:p>
            <a:r>
              <a:rPr lang="en-US" sz="2800" dirty="0"/>
              <a:t>Loan losses or write-offs occur when it is determined that loans are unrecoverable. Because loan loss reserves already provided for possible losses, loan losses are written off against loan loss reserves and are also removed from the outstanding portfolio. The accounting transaction is: </a:t>
            </a:r>
            <a:r>
              <a:rPr lang="en-US" sz="2800" b="1" dirty="0"/>
              <a:t>Debit Loan loss reserve; Credit Outstanding loans</a:t>
            </a:r>
          </a:p>
          <a:p>
            <a:r>
              <a:rPr lang="en-US" sz="2800" dirty="0"/>
              <a:t>Write-offs do not affect the net portfolio outstanding unless an increase in the loan reserve is made.  When write-offs are recovered, they are booked in the income and expense statement as miscellaneous income.</a:t>
            </a:r>
          </a:p>
        </p:txBody>
      </p:sp>
    </p:spTree>
    <p:extLst>
      <p:ext uri="{BB962C8B-B14F-4D97-AF65-F5344CB8AC3E}">
        <p14:creationId xmlns:p14="http://schemas.microsoft.com/office/powerpoint/2010/main" val="12489154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1835</Words>
  <Application>Microsoft Office PowerPoint</Application>
  <PresentationFormat>On-screen Show (4:3)</PresentationFormat>
  <Paragraphs>151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Student presentation</vt:lpstr>
      <vt:lpstr>Performance indicators in microfinance</vt:lpstr>
      <vt:lpstr>Learning Goals</vt:lpstr>
      <vt:lpstr>Four categories of indicators</vt:lpstr>
      <vt:lpstr>Portfolio Quality</vt:lpstr>
      <vt:lpstr>Portfolio at Risk</vt:lpstr>
      <vt:lpstr>Loan Loss Provisions</vt:lpstr>
      <vt:lpstr>Provision Expense Ratio</vt:lpstr>
      <vt:lpstr>Risk Coverage Ratio</vt:lpstr>
      <vt:lpstr>Write-off Ratio</vt:lpstr>
      <vt:lpstr>Efficiency and Productivity</vt:lpstr>
      <vt:lpstr>Operating Expense Ratio</vt:lpstr>
      <vt:lpstr>Cost per Borrower</vt:lpstr>
      <vt:lpstr>Personnel Productivity</vt:lpstr>
      <vt:lpstr>Financial Management</vt:lpstr>
      <vt:lpstr>Funding Expense Ratio</vt:lpstr>
      <vt:lpstr>Cost of Funds Ratio</vt:lpstr>
      <vt:lpstr>Debt-Equity Ratio</vt:lpstr>
      <vt:lpstr>Profitability /Sustainability </vt:lpstr>
      <vt:lpstr>Return on Equity</vt:lpstr>
      <vt:lpstr>Return on Assets</vt:lpstr>
      <vt:lpstr>Portfolio Yield</vt:lpstr>
      <vt:lpstr>Operational Self-Sufficiency</vt:lpstr>
      <vt:lpstr>Operational Self-Sufficiency</vt:lpstr>
      <vt:lpstr>Financial Self-Sufficiency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2013-04-15T15:40:43Z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