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1"/>
  </p:sldMasterIdLst>
  <p:notesMasterIdLst>
    <p:notesMasterId r:id="rId27"/>
  </p:notesMasterIdLst>
  <p:handoutMasterIdLst>
    <p:handoutMasterId r:id="rId28"/>
  </p:handoutMasterIdLst>
  <p:sldIdLst>
    <p:sldId id="256" r:id="rId2"/>
    <p:sldId id="257" r:id="rId3"/>
    <p:sldId id="260" r:id="rId4"/>
    <p:sldId id="258" r:id="rId5"/>
    <p:sldId id="261" r:id="rId6"/>
    <p:sldId id="259"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2964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81" autoAdjust="0"/>
    <p:restoredTop sz="94660"/>
  </p:normalViewPr>
  <p:slideViewPr>
    <p:cSldViewPr>
      <p:cViewPr>
        <p:scale>
          <a:sx n="100" d="100"/>
          <a:sy n="100" d="100"/>
        </p:scale>
        <p:origin x="-168" y="-19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3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75155426-1823-4682-BF11-CD86C06D1AE8}" type="datetimeFigureOut">
              <a:rPr lang="en-US" smtClean="0"/>
              <a:pPr/>
              <a:t>2/11/2013</a:t>
            </a:fld>
            <a:endParaRPr lang="en-US" dirty="0"/>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AB0C28FA-1B75-4BAC-BF69-C87008115851}" type="slidenum">
              <a:rPr lang="en-US" smtClean="0"/>
              <a:pPr/>
              <a:t>‹#›</a:t>
            </a:fld>
            <a:endParaRPr lang="en-US" dirty="0"/>
          </a:p>
        </p:txBody>
      </p:sp>
    </p:spTree>
    <p:extLst>
      <p:ext uri="{BB962C8B-B14F-4D97-AF65-F5344CB8AC3E}">
        <p14:creationId xmlns:p14="http://schemas.microsoft.com/office/powerpoint/2010/main" val="1109206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rtlCol="0"/>
          <a:lstStyle>
            <a:lvl1pPr algn="r">
              <a:defRPr sz="1200"/>
            </a:lvl1pPr>
          </a:lstStyle>
          <a:p>
            <a:fld id="{2447E72A-D913-4DC2-9E0A-E520CE8FCC86}" type="datetimeFigureOut">
              <a:rPr lang="en-US" smtClean="0"/>
              <a:pPr/>
              <a:t>2/11/2013</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rtlCol="0" anchor="b"/>
          <a:lstStyle>
            <a:lvl1pPr algn="r">
              <a:defRPr sz="1200"/>
            </a:lvl1pPr>
          </a:lstStyle>
          <a:p>
            <a:fld id="{A5D78FC6-CE17-4259-A63C-DDFC12E048FC}" type="slidenum">
              <a:rPr lang="en-US" smtClean="0"/>
              <a:pPr/>
              <a:t>‹#›</a:t>
            </a:fld>
            <a:endParaRPr lang="en-US" dirty="0"/>
          </a:p>
        </p:txBody>
      </p:sp>
    </p:spTree>
    <p:extLst>
      <p:ext uri="{BB962C8B-B14F-4D97-AF65-F5344CB8AC3E}">
        <p14:creationId xmlns:p14="http://schemas.microsoft.com/office/powerpoint/2010/main" val="506649873"/>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10</a:t>
            </a:fld>
            <a:endParaRPr lang="en-US" dirty="0"/>
          </a:p>
        </p:txBody>
      </p:sp>
    </p:spTree>
    <p:extLst>
      <p:ext uri="{BB962C8B-B14F-4D97-AF65-F5344CB8AC3E}">
        <p14:creationId xmlns:p14="http://schemas.microsoft.com/office/powerpoint/2010/main" val="23461088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11</a:t>
            </a:fld>
            <a:endParaRPr lang="en-US" dirty="0"/>
          </a:p>
        </p:txBody>
      </p:sp>
    </p:spTree>
    <p:extLst>
      <p:ext uri="{BB962C8B-B14F-4D97-AF65-F5344CB8AC3E}">
        <p14:creationId xmlns:p14="http://schemas.microsoft.com/office/powerpoint/2010/main" val="17357580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12</a:t>
            </a:fld>
            <a:endParaRPr lang="en-US" dirty="0"/>
          </a:p>
        </p:txBody>
      </p:sp>
    </p:spTree>
    <p:extLst>
      <p:ext uri="{BB962C8B-B14F-4D97-AF65-F5344CB8AC3E}">
        <p14:creationId xmlns:p14="http://schemas.microsoft.com/office/powerpoint/2010/main" val="35529681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13</a:t>
            </a:fld>
            <a:endParaRPr lang="en-US" dirty="0"/>
          </a:p>
        </p:txBody>
      </p:sp>
    </p:spTree>
    <p:extLst>
      <p:ext uri="{BB962C8B-B14F-4D97-AF65-F5344CB8AC3E}">
        <p14:creationId xmlns:p14="http://schemas.microsoft.com/office/powerpoint/2010/main" val="24818672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14</a:t>
            </a:fld>
            <a:endParaRPr lang="en-US" dirty="0"/>
          </a:p>
        </p:txBody>
      </p:sp>
    </p:spTree>
    <p:extLst>
      <p:ext uri="{BB962C8B-B14F-4D97-AF65-F5344CB8AC3E}">
        <p14:creationId xmlns:p14="http://schemas.microsoft.com/office/powerpoint/2010/main" val="29521583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15</a:t>
            </a:fld>
            <a:endParaRPr lang="en-US" dirty="0"/>
          </a:p>
        </p:txBody>
      </p:sp>
    </p:spTree>
    <p:extLst>
      <p:ext uri="{BB962C8B-B14F-4D97-AF65-F5344CB8AC3E}">
        <p14:creationId xmlns:p14="http://schemas.microsoft.com/office/powerpoint/2010/main" val="10360184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16</a:t>
            </a:fld>
            <a:endParaRPr lang="en-US" dirty="0"/>
          </a:p>
        </p:txBody>
      </p:sp>
    </p:spTree>
    <p:extLst>
      <p:ext uri="{BB962C8B-B14F-4D97-AF65-F5344CB8AC3E}">
        <p14:creationId xmlns:p14="http://schemas.microsoft.com/office/powerpoint/2010/main" val="11755869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17</a:t>
            </a:fld>
            <a:endParaRPr lang="en-US" dirty="0"/>
          </a:p>
        </p:txBody>
      </p:sp>
    </p:spTree>
    <p:extLst>
      <p:ext uri="{BB962C8B-B14F-4D97-AF65-F5344CB8AC3E}">
        <p14:creationId xmlns:p14="http://schemas.microsoft.com/office/powerpoint/2010/main" val="13741840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18</a:t>
            </a:fld>
            <a:endParaRPr lang="en-US" dirty="0"/>
          </a:p>
        </p:txBody>
      </p:sp>
    </p:spTree>
    <p:extLst>
      <p:ext uri="{BB962C8B-B14F-4D97-AF65-F5344CB8AC3E}">
        <p14:creationId xmlns:p14="http://schemas.microsoft.com/office/powerpoint/2010/main" val="13747569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19</a:t>
            </a:fld>
            <a:endParaRPr lang="en-US" dirty="0"/>
          </a:p>
        </p:txBody>
      </p:sp>
    </p:spTree>
    <p:extLst>
      <p:ext uri="{BB962C8B-B14F-4D97-AF65-F5344CB8AC3E}">
        <p14:creationId xmlns:p14="http://schemas.microsoft.com/office/powerpoint/2010/main" val="3948291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a:t>
            </a:fld>
            <a:endParaRPr lang="en-US" dirty="0"/>
          </a:p>
        </p:txBody>
      </p:sp>
    </p:spTree>
    <p:extLst>
      <p:ext uri="{BB962C8B-B14F-4D97-AF65-F5344CB8AC3E}">
        <p14:creationId xmlns:p14="http://schemas.microsoft.com/office/powerpoint/2010/main" val="22177425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20</a:t>
            </a:fld>
            <a:endParaRPr lang="en-US" dirty="0"/>
          </a:p>
        </p:txBody>
      </p:sp>
    </p:spTree>
    <p:extLst>
      <p:ext uri="{BB962C8B-B14F-4D97-AF65-F5344CB8AC3E}">
        <p14:creationId xmlns:p14="http://schemas.microsoft.com/office/powerpoint/2010/main" val="21375504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21</a:t>
            </a:fld>
            <a:endParaRPr lang="en-US" dirty="0"/>
          </a:p>
        </p:txBody>
      </p:sp>
    </p:spTree>
    <p:extLst>
      <p:ext uri="{BB962C8B-B14F-4D97-AF65-F5344CB8AC3E}">
        <p14:creationId xmlns:p14="http://schemas.microsoft.com/office/powerpoint/2010/main" val="42282252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22</a:t>
            </a:fld>
            <a:endParaRPr lang="en-US" dirty="0"/>
          </a:p>
        </p:txBody>
      </p:sp>
    </p:spTree>
    <p:extLst>
      <p:ext uri="{BB962C8B-B14F-4D97-AF65-F5344CB8AC3E}">
        <p14:creationId xmlns:p14="http://schemas.microsoft.com/office/powerpoint/2010/main" val="23384270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23</a:t>
            </a:fld>
            <a:endParaRPr lang="en-US" dirty="0"/>
          </a:p>
        </p:txBody>
      </p:sp>
    </p:spTree>
    <p:extLst>
      <p:ext uri="{BB962C8B-B14F-4D97-AF65-F5344CB8AC3E}">
        <p14:creationId xmlns:p14="http://schemas.microsoft.com/office/powerpoint/2010/main" val="16357127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24</a:t>
            </a:fld>
            <a:endParaRPr lang="en-US" dirty="0"/>
          </a:p>
        </p:txBody>
      </p:sp>
    </p:spTree>
    <p:extLst>
      <p:ext uri="{BB962C8B-B14F-4D97-AF65-F5344CB8AC3E}">
        <p14:creationId xmlns:p14="http://schemas.microsoft.com/office/powerpoint/2010/main" val="17009042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25</a:t>
            </a:fld>
            <a:endParaRPr lang="en-US" dirty="0"/>
          </a:p>
        </p:txBody>
      </p:sp>
    </p:spTree>
    <p:extLst>
      <p:ext uri="{BB962C8B-B14F-4D97-AF65-F5344CB8AC3E}">
        <p14:creationId xmlns:p14="http://schemas.microsoft.com/office/powerpoint/2010/main" val="247766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a:t>
            </a:fld>
            <a:endParaRPr lang="en-US" dirty="0"/>
          </a:p>
        </p:txBody>
      </p:sp>
    </p:spTree>
    <p:extLst>
      <p:ext uri="{BB962C8B-B14F-4D97-AF65-F5344CB8AC3E}">
        <p14:creationId xmlns:p14="http://schemas.microsoft.com/office/powerpoint/2010/main" val="1737869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4</a:t>
            </a:fld>
            <a:endParaRPr lang="en-US" dirty="0"/>
          </a:p>
        </p:txBody>
      </p:sp>
    </p:spTree>
    <p:extLst>
      <p:ext uri="{BB962C8B-B14F-4D97-AF65-F5344CB8AC3E}">
        <p14:creationId xmlns:p14="http://schemas.microsoft.com/office/powerpoint/2010/main" val="2333075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5</a:t>
            </a:fld>
            <a:endParaRPr lang="en-US" dirty="0"/>
          </a:p>
        </p:txBody>
      </p:sp>
    </p:spTree>
    <p:extLst>
      <p:ext uri="{BB962C8B-B14F-4D97-AF65-F5344CB8AC3E}">
        <p14:creationId xmlns:p14="http://schemas.microsoft.com/office/powerpoint/2010/main" val="455041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6</a:t>
            </a:fld>
            <a:endParaRPr lang="en-US" dirty="0"/>
          </a:p>
        </p:txBody>
      </p:sp>
    </p:spTree>
    <p:extLst>
      <p:ext uri="{BB962C8B-B14F-4D97-AF65-F5344CB8AC3E}">
        <p14:creationId xmlns:p14="http://schemas.microsoft.com/office/powerpoint/2010/main" val="2837429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7</a:t>
            </a:fld>
            <a:endParaRPr lang="en-US" dirty="0"/>
          </a:p>
        </p:txBody>
      </p:sp>
    </p:spTree>
    <p:extLst>
      <p:ext uri="{BB962C8B-B14F-4D97-AF65-F5344CB8AC3E}">
        <p14:creationId xmlns:p14="http://schemas.microsoft.com/office/powerpoint/2010/main" val="3668519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8</a:t>
            </a:fld>
            <a:endParaRPr lang="en-US" dirty="0"/>
          </a:p>
        </p:txBody>
      </p:sp>
    </p:spTree>
    <p:extLst>
      <p:ext uri="{BB962C8B-B14F-4D97-AF65-F5344CB8AC3E}">
        <p14:creationId xmlns:p14="http://schemas.microsoft.com/office/powerpoint/2010/main" val="3597620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9</a:t>
            </a:fld>
            <a:endParaRPr lang="en-US" dirty="0"/>
          </a:p>
        </p:txBody>
      </p:sp>
    </p:spTree>
    <p:extLst>
      <p:ext uri="{BB962C8B-B14F-4D97-AF65-F5344CB8AC3E}">
        <p14:creationId xmlns:p14="http://schemas.microsoft.com/office/powerpoint/2010/main" val="940128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a:fld id="{743653DA-8BF4-4869-96FE-9BCF43372D46}" type="datetime8">
              <a:rPr lang="en-US" smtClean="0"/>
              <a:pPr algn="ctr"/>
              <a:t>2/11/2013 7:55 PM</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AC53DF-4216-466D-99A7-94400E6C2A25}" type="slidenum">
              <a:rPr lang="en-US" smtClean="0"/>
              <a:pPr/>
              <a:t>‹#›</a:t>
            </a:fld>
            <a:endParaRPr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2/11/2013 7:55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53200" y="6248402"/>
            <a:ext cx="2209800" cy="365125"/>
          </a:xfrm>
        </p:spPr>
        <p:txBody>
          <a:bodyPr/>
          <a:lstStyle/>
          <a:p>
            <a:fld id="{8D3816DF-213E-421B-92D3-C068DBB023D6}" type="datetime8">
              <a:rPr lang="en-US" smtClean="0">
                <a:solidFill>
                  <a:schemeClr val="tx2"/>
                </a:solidFill>
              </a:rPr>
              <a:pPr/>
              <a:t>2/11/2013 7:55 PM</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72AC53DF-4216-466D-99A7-94400E6C2A25}" type="slidenum">
              <a:rPr lang="en-US" sz="1200" smtClean="0">
                <a:solidFill>
                  <a:schemeClr val="tx2"/>
                </a:solidFill>
              </a: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7129108-AC8D-4212-9283-60D9E99BF07A}" type="datetime8">
              <a:rPr lang="en-US" smtClean="0"/>
              <a:pPr/>
              <a:t>2/11/2013 7:55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12" name="Date Placeholder 11"/>
          <p:cNvSpPr>
            <a:spLocks noGrp="1"/>
          </p:cNvSpPr>
          <p:nvPr>
            <p:ph type="dt" sz="half" idx="10"/>
          </p:nvPr>
        </p:nvSpPr>
        <p:spPr/>
        <p:txBody>
          <a:bodyPr/>
          <a:lstStyle/>
          <a:p>
            <a:fld id="{B6DED3D3-6235-4F4C-B439-DF277FB555A7}" type="datetime8">
              <a:rPr lang="en-US" smtClean="0"/>
              <a:pPr/>
              <a:t>2/11/2013 7:55 PM</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a:fld id="{1AD93096-5B34-4342-9326-69289CEAE4C2}" type="slidenum">
              <a:rPr lang="en-US" smtClean="0"/>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p>
            <a:fld id="{3B5F1E3E-4B2F-4895-B65E-28B2E64F39F6}" type="datetime8">
              <a:rPr lang="en-US" smtClean="0"/>
              <a:pPr/>
              <a:t>2/11/2013 7:55 PM</a:t>
            </a:fld>
            <a:endParaRPr lang="en-US" dirty="0"/>
          </a:p>
        </p:txBody>
      </p:sp>
      <p:sp>
        <p:nvSpPr>
          <p:cNvPr id="10" name="Slide Number Placeholder 9"/>
          <p:cNvSpPr>
            <a:spLocks noGrp="1"/>
          </p:cNvSpPr>
          <p:nvPr>
            <p:ph type="sldNum" sz="quarter" idx="16"/>
          </p:nvPr>
        </p:nvSpPr>
        <p:spPr/>
        <p:txBody>
          <a:bodyPr rtlCol="0"/>
          <a:lstStyle/>
          <a:p>
            <a:pPr algn="ctr"/>
            <a:fld id="{1AD93096-5B34-4342-9326-69289CEAE4C2}" type="slidenum">
              <a:rPr lang="en-US" smtClean="0"/>
              <a:pPr algn="ct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p>
            <a:fld id="{63085435-8225-4333-BFFA-0096413F0D76}" type="datetime8">
              <a:rPr lang="en-US" smtClean="0"/>
              <a:pPr/>
              <a:t>2/11/2013 7:55 PM</a:t>
            </a:fld>
            <a:endParaRPr lang="en-US" dirty="0"/>
          </a:p>
        </p:txBody>
      </p:sp>
      <p:sp>
        <p:nvSpPr>
          <p:cNvPr id="12" name="Slide Number Placeholder 11"/>
          <p:cNvSpPr>
            <a:spLocks noGrp="1"/>
          </p:cNvSpPr>
          <p:nvPr>
            <p:ph type="sldNum" sz="quarter" idx="16"/>
          </p:nvPr>
        </p:nvSpPr>
        <p:spPr/>
        <p:txBody>
          <a:bodyPr rtlCol="0"/>
          <a:lstStyle/>
          <a:p>
            <a:pPr algn="ctr"/>
            <a:fld id="{1AD93096-5B34-4342-9326-69289CEAE4C2}" type="slidenum">
              <a:rPr lang="en-US" smtClean="0"/>
              <a:pPr algn="ct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83C494-2A87-468C-A21B-CB14FB9ABB00}" type="datetime8">
              <a:rPr lang="en-US" smtClean="0"/>
              <a:pPr/>
              <a:t>2/11/2013 7:55 PM</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0FA0-5B31-4864-A2BB-719EA5A679C6}" type="datetime8">
              <a:rPr lang="en-US" smtClean="0"/>
              <a:pPr/>
              <a:t>2/11/2013 7:55 PM</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AD93096-5B34-4342-9326-69289CEAE4C2}" type="slidenum">
              <a:rPr lang="en-US" smtClean="0"/>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2/11/2013 7:55 PM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en-US" smtClean="0"/>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2" name="Date Placeholder 11"/>
          <p:cNvSpPr>
            <a:spLocks noGrp="1"/>
          </p:cNvSpPr>
          <p:nvPr>
            <p:ph type="dt" sz="half" idx="10"/>
          </p:nvPr>
        </p:nvSpPr>
        <p:spPr>
          <a:xfrm>
            <a:off x="6248400" y="6248400"/>
            <a:ext cx="2667000" cy="365125"/>
          </a:xfrm>
        </p:spPr>
        <p:txBody>
          <a:bodyPr rtlCol="0"/>
          <a:lstStyle/>
          <a:p>
            <a:fld id="{51E20EC5-AC53-4169-941E-EDF10CD23748}" type="datetime8">
              <a:rPr lang="en-US" smtClean="0"/>
              <a:pPr/>
              <a:t>2/11/2013 7:55 PM</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a:fld id="{1AD93096-5B34-4342-9326-69289CEAE4C2}" type="slidenum">
              <a:rPr lang="en-US" smtClean="0"/>
              <a:pPr algn="ctr"/>
              <a:t>‹#›</a:t>
            </a:fld>
            <a:endParaRPr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en-US" dirty="0" smtClean="0"/>
              <a:t>Click icon to add picture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en-US" smtClean="0"/>
              <a:t>Click to edit Master title style</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a:defRPr sz="1400">
                <a:solidFill>
                  <a:schemeClr val="tx2"/>
                </a:solidFill>
              </a:defRPr>
            </a:lvl1pPr>
          </a:lstStyle>
          <a:p>
            <a:fld id="{8D3816DF-213E-421B-92D3-C068DBB023D6}" type="datetime8">
              <a:rPr lang="en-US" smtClean="0">
                <a:solidFill>
                  <a:schemeClr val="tx2"/>
                </a:solidFill>
              </a:rPr>
              <a:pPr/>
              <a:t>2/11/2013 7:55 PM</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a:defRPr sz="1400">
                <a:solidFill>
                  <a:schemeClr val="tx2"/>
                </a:solidFill>
              </a:defRPr>
            </a:lvl1pPr>
          </a:lstStyle>
          <a:p>
            <a:pPr algn="r"/>
            <a:endParaRPr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533400" y="4038600"/>
            <a:ext cx="8305800" cy="1828800"/>
          </a:xfrm>
        </p:spPr>
        <p:txBody>
          <a:bodyPr>
            <a:normAutofit/>
          </a:bodyPr>
          <a:lstStyle/>
          <a:p>
            <a:r>
              <a:rPr lang="en-US" dirty="0" smtClean="0"/>
              <a:t>microfinance </a:t>
            </a:r>
            <a:br>
              <a:rPr lang="en-US" dirty="0" smtClean="0"/>
            </a:br>
            <a:r>
              <a:rPr lang="en-US" dirty="0" smtClean="0"/>
              <a:t>and ROSCA</a:t>
            </a:r>
            <a:r>
              <a:rPr lang="en-US" sz="2400" dirty="0" smtClean="0"/>
              <a:t>s</a:t>
            </a:r>
            <a:endParaRPr lang="en-US" sz="2400" dirty="0"/>
          </a:p>
        </p:txBody>
      </p:sp>
      <p:sp>
        <p:nvSpPr>
          <p:cNvPr id="3" name="Rectangle 2"/>
          <p:cNvSpPr>
            <a:spLocks noGrp="1"/>
          </p:cNvSpPr>
          <p:nvPr>
            <p:ph type="subTitle" idx="1"/>
          </p:nvPr>
        </p:nvSpPr>
        <p:spPr/>
        <p:txBody>
          <a:bodyPr>
            <a:normAutofit/>
          </a:bodyPr>
          <a:lstStyle/>
          <a:p>
            <a:r>
              <a:rPr lang="en-US" dirty="0" smtClean="0"/>
              <a:t>P.V. Viswanath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funds used for?</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Assumption 1. All individuals wish to buy an indivisible durable good.  If this were not so, then individuals can buy the good in installments, as they save their money.</a:t>
            </a:r>
          </a:p>
          <a:p>
            <a:pPr lvl="1"/>
            <a:r>
              <a:rPr lang="en-US" dirty="0" smtClean="0"/>
              <a:t>A study in Taiwan (</a:t>
            </a:r>
            <a:r>
              <a:rPr lang="en-US" dirty="0" err="1" smtClean="0"/>
              <a:t>Besley</a:t>
            </a:r>
            <a:r>
              <a:rPr lang="en-US" dirty="0" smtClean="0"/>
              <a:t> and </a:t>
            </a:r>
            <a:r>
              <a:rPr lang="en-US" dirty="0" err="1" smtClean="0"/>
              <a:t>Levenson</a:t>
            </a:r>
            <a:r>
              <a:rPr lang="en-US" dirty="0" smtClean="0"/>
              <a:t>, 1996) showed that ROSCA participants are more likely to buy durables like microwave </a:t>
            </a:r>
            <a:r>
              <a:rPr lang="en-US" dirty="0" err="1" smtClean="0"/>
              <a:t>overns</a:t>
            </a:r>
            <a:r>
              <a:rPr lang="en-US" dirty="0" smtClean="0"/>
              <a:t>, air conditioners </a:t>
            </a:r>
            <a:r>
              <a:rPr lang="en-US" dirty="0" err="1" smtClean="0"/>
              <a:t>etc</a:t>
            </a:r>
            <a:r>
              <a:rPr lang="en-US" dirty="0" smtClean="0"/>
              <a:t> than others.</a:t>
            </a:r>
          </a:p>
          <a:p>
            <a:pPr lvl="1"/>
            <a:r>
              <a:rPr lang="en-US" dirty="0" smtClean="0"/>
              <a:t>A study in Nairobi (Anderson and </a:t>
            </a:r>
            <a:r>
              <a:rPr lang="en-US" dirty="0" err="1" smtClean="0"/>
              <a:t>Baland</a:t>
            </a:r>
            <a:r>
              <a:rPr lang="en-US" dirty="0" smtClean="0"/>
              <a:t>, 2002) showed that ROSCA participation is correlated with lumpy purchases (school fees, clothing, rent, medical costs etc.)</a:t>
            </a:r>
          </a:p>
          <a:p>
            <a:pPr lvl="1"/>
            <a:r>
              <a:rPr lang="en-US" dirty="0" smtClean="0"/>
              <a:t>However, other studies (</a:t>
            </a:r>
            <a:r>
              <a:rPr lang="en-US" dirty="0" err="1" smtClean="0"/>
              <a:t>Gugerty</a:t>
            </a:r>
            <a:r>
              <a:rPr lang="en-US" dirty="0" smtClean="0"/>
              <a:t>, 2007) show that ROSCA expenditures are often divisible – school fees can be paid in </a:t>
            </a:r>
            <a:r>
              <a:rPr lang="en-US" dirty="0" err="1" smtClean="0"/>
              <a:t>instalments</a:t>
            </a:r>
            <a:r>
              <a:rPr lang="en-US" dirty="0" smtClean="0"/>
              <a:t>, food can be purchased in small quantities </a:t>
            </a:r>
            <a:r>
              <a:rPr lang="en-US" dirty="0" err="1" smtClean="0"/>
              <a:t>etc</a:t>
            </a:r>
            <a:r>
              <a:rPr lang="en-US" dirty="0" smtClean="0"/>
              <a:t>).</a:t>
            </a:r>
            <a:endParaRPr lang="en-US" dirty="0"/>
          </a:p>
        </p:txBody>
      </p:sp>
    </p:spTree>
    <p:extLst>
      <p:ext uri="{BB962C8B-B14F-4D97-AF65-F5344CB8AC3E}">
        <p14:creationId xmlns:p14="http://schemas.microsoft.com/office/powerpoint/2010/main" val="26164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do they want the funds?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Assumption 2. They </a:t>
            </a:r>
            <a:r>
              <a:rPr lang="en-US" dirty="0"/>
              <a:t>are impatient to do so – they wish to buy sooner rather than later</a:t>
            </a:r>
            <a:r>
              <a:rPr lang="en-US" dirty="0" smtClean="0"/>
              <a:t>.</a:t>
            </a:r>
          </a:p>
          <a:p>
            <a:pPr lvl="1"/>
            <a:r>
              <a:rPr lang="en-US" dirty="0" err="1" smtClean="0"/>
              <a:t>Gugerty</a:t>
            </a:r>
            <a:r>
              <a:rPr lang="en-US" dirty="0" smtClean="0"/>
              <a:t> (2007) shows that sometimes it’s not the speed of access to the pot, but rather getting the pot when there is a large expense, e.g. having funds available during the harvest season to pay for harvesting expenses and to be able to afford to hold the grain until later when grain prices are higher.</a:t>
            </a:r>
          </a:p>
          <a:p>
            <a:r>
              <a:rPr lang="en-US" dirty="0" smtClean="0"/>
              <a:t>This suggests that, more than the early pot motive, ROSCAs are useful because they provide an effective way to save.</a:t>
            </a:r>
            <a:endParaRPr lang="en-US" dirty="0"/>
          </a:p>
        </p:txBody>
      </p:sp>
    </p:spTree>
    <p:extLst>
      <p:ext uri="{BB962C8B-B14F-4D97-AF65-F5344CB8AC3E}">
        <p14:creationId xmlns:p14="http://schemas.microsoft.com/office/powerpoint/2010/main" val="1423602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Effectiveness of ROSCAs: Incentives</a:t>
            </a:r>
          </a:p>
        </p:txBody>
      </p:sp>
      <p:sp>
        <p:nvSpPr>
          <p:cNvPr id="3" name="Content Placeholder 2"/>
          <p:cNvSpPr>
            <a:spLocks noGrp="1"/>
          </p:cNvSpPr>
          <p:nvPr>
            <p:ph sz="quarter" idx="1"/>
          </p:nvPr>
        </p:nvSpPr>
        <p:spPr/>
        <p:txBody>
          <a:bodyPr>
            <a:normAutofit lnSpcReduction="10000"/>
          </a:bodyPr>
          <a:lstStyle/>
          <a:p>
            <a:r>
              <a:rPr lang="en-US" dirty="0" smtClean="0"/>
              <a:t>Assumption 3. ROSCA </a:t>
            </a:r>
            <a:r>
              <a:rPr lang="en-US" dirty="0"/>
              <a:t>participation is enforceable – those who win the pot will continue to contribute to the pot until everybody has had a chance to get the pot and purchase the durable good</a:t>
            </a:r>
            <a:r>
              <a:rPr lang="en-US" dirty="0" smtClean="0"/>
              <a:t>.</a:t>
            </a:r>
          </a:p>
          <a:p>
            <a:r>
              <a:rPr lang="en-US" dirty="0" smtClean="0"/>
              <a:t>Q: In a random ROSCA, why should the last person in line stay in the ROSCA?  She has </a:t>
            </a:r>
            <a:r>
              <a:rPr lang="en-US" dirty="0" smtClean="0"/>
              <a:t>no </a:t>
            </a:r>
            <a:r>
              <a:rPr lang="en-US" dirty="0" smtClean="0"/>
              <a:t>benefit and loses the flexibility of determining her own savings calendar.</a:t>
            </a:r>
          </a:p>
          <a:p>
            <a:r>
              <a:rPr lang="en-US" dirty="0" err="1" smtClean="0"/>
              <a:t>Ans</a:t>
            </a:r>
            <a:r>
              <a:rPr lang="en-US" dirty="0" smtClean="0"/>
              <a:t>: Participants might not have alternative effective ways to save.</a:t>
            </a:r>
            <a:endParaRPr lang="en-US" dirty="0"/>
          </a:p>
          <a:p>
            <a:endParaRPr lang="en-US" dirty="0"/>
          </a:p>
        </p:txBody>
      </p:sp>
    </p:spTree>
    <p:extLst>
      <p:ext uri="{BB962C8B-B14F-4D97-AF65-F5344CB8AC3E}">
        <p14:creationId xmlns:p14="http://schemas.microsoft.com/office/powerpoint/2010/main" val="4262617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Effectiveness of ROSCAs: Incentives</a:t>
            </a:r>
            <a:endParaRPr lang="en-US" dirty="0"/>
          </a:p>
        </p:txBody>
      </p:sp>
      <p:sp>
        <p:nvSpPr>
          <p:cNvPr id="3" name="Content Placeholder 2"/>
          <p:cNvSpPr>
            <a:spLocks noGrp="1"/>
          </p:cNvSpPr>
          <p:nvPr>
            <p:ph sz="quarter" idx="1"/>
          </p:nvPr>
        </p:nvSpPr>
        <p:spPr/>
        <p:txBody>
          <a:bodyPr>
            <a:normAutofit fontScale="92500"/>
          </a:bodyPr>
          <a:lstStyle/>
          <a:p>
            <a:r>
              <a:rPr lang="en-US" dirty="0" smtClean="0"/>
              <a:t>Why should early pot recipients stay in the ROSCA and continue to contribute?  </a:t>
            </a:r>
          </a:p>
          <a:p>
            <a:r>
              <a:rPr lang="en-US" dirty="0" smtClean="0"/>
              <a:t>These are just like borrowers and the ROSCA has all the enforcement problems with these people as all lenders do with borrowers in more familiar arrangements. </a:t>
            </a:r>
          </a:p>
          <a:p>
            <a:r>
              <a:rPr lang="en-US" dirty="0" smtClean="0"/>
              <a:t>One answer is to refuse absconders access to future pots, i.e. it’s a </a:t>
            </a:r>
            <a:r>
              <a:rPr lang="en-US" dirty="0" err="1" smtClean="0"/>
              <a:t>multiperiod</a:t>
            </a:r>
            <a:r>
              <a:rPr lang="en-US" dirty="0" smtClean="0"/>
              <a:t> game.  However, if the order of pot assignment never changes, then the participants are no worse off than going off on their own – they will have to wait 20 months before the getting the next pot.</a:t>
            </a:r>
          </a:p>
        </p:txBody>
      </p:sp>
    </p:spTree>
    <p:extLst>
      <p:ext uri="{BB962C8B-B14F-4D97-AF65-F5344CB8AC3E}">
        <p14:creationId xmlns:p14="http://schemas.microsoft.com/office/powerpoint/2010/main" val="3392744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Effectiveness of ROSCAs: Incentives</a:t>
            </a:r>
          </a:p>
        </p:txBody>
      </p:sp>
      <p:sp>
        <p:nvSpPr>
          <p:cNvPr id="3" name="Content Placeholder 2"/>
          <p:cNvSpPr>
            <a:spLocks noGrp="1"/>
          </p:cNvSpPr>
          <p:nvPr>
            <p:ph sz="quarter" idx="1"/>
          </p:nvPr>
        </p:nvSpPr>
        <p:spPr>
          <a:xfrm>
            <a:off x="612648" y="1600200"/>
            <a:ext cx="8226552" cy="4876800"/>
          </a:xfrm>
        </p:spPr>
        <p:txBody>
          <a:bodyPr>
            <a:normAutofit fontScale="77500" lnSpcReduction="20000"/>
          </a:bodyPr>
          <a:lstStyle/>
          <a:p>
            <a:r>
              <a:rPr lang="en-US" dirty="0" smtClean="0"/>
              <a:t>Suppose the order is determined afresh at the end of every cycle.  </a:t>
            </a:r>
          </a:p>
          <a:p>
            <a:r>
              <a:rPr lang="en-US" dirty="0" smtClean="0"/>
              <a:t>This improves incentives for the participants who get the pot after half the life of the ROSCA.  </a:t>
            </a:r>
          </a:p>
          <a:p>
            <a:r>
              <a:rPr lang="en-US" dirty="0" smtClean="0"/>
              <a:t>However, this makes the situation even worse for the first half of the recipients.  </a:t>
            </a:r>
          </a:p>
          <a:p>
            <a:pPr lvl="1"/>
            <a:r>
              <a:rPr lang="en-US" dirty="0" smtClean="0"/>
              <a:t>For example, the 9</a:t>
            </a:r>
            <a:r>
              <a:rPr lang="en-US" baseline="30000" dirty="0" smtClean="0"/>
              <a:t>th</a:t>
            </a:r>
            <a:r>
              <a:rPr lang="en-US" dirty="0" smtClean="0"/>
              <a:t> recipient would have to contribute for another 20 months and would get the pot again in the 29</a:t>
            </a:r>
            <a:r>
              <a:rPr lang="en-US" baseline="30000" dirty="0" smtClean="0"/>
              <a:t>th</a:t>
            </a:r>
            <a:r>
              <a:rPr lang="en-US" dirty="0" smtClean="0"/>
              <a:t> month if the order remained constant, for a total of 20 more months before getting access to the pot again.</a:t>
            </a:r>
          </a:p>
          <a:p>
            <a:pPr lvl="1"/>
            <a:r>
              <a:rPr lang="en-US" dirty="0" smtClean="0"/>
              <a:t>If the order were refreshed, she would have to wait 11 months for the current cycle to end and then, on average, wait another 10 months for a total of 21 months, on average.</a:t>
            </a:r>
          </a:p>
          <a:p>
            <a:pPr lvl="1"/>
            <a:r>
              <a:rPr lang="en-US" dirty="0" smtClean="0"/>
              <a:t>Similar arguments could be made for all the earlier recipients.</a:t>
            </a:r>
          </a:p>
          <a:p>
            <a:pPr lvl="1"/>
            <a:r>
              <a:rPr lang="en-US" dirty="0" smtClean="0"/>
              <a:t>For the 11</a:t>
            </a:r>
            <a:r>
              <a:rPr lang="en-US" baseline="30000" dirty="0" smtClean="0"/>
              <a:t>th</a:t>
            </a:r>
            <a:r>
              <a:rPr lang="en-US" dirty="0" smtClean="0"/>
              <a:t> person to get the pot in the first cycle, the average wait drops from 20 to 19; similar arguments can be made for all the later recipients.</a:t>
            </a:r>
          </a:p>
          <a:p>
            <a:endParaRPr lang="en-US" dirty="0"/>
          </a:p>
        </p:txBody>
      </p:sp>
    </p:spTree>
    <p:extLst>
      <p:ext uri="{BB962C8B-B14F-4D97-AF65-F5344CB8AC3E}">
        <p14:creationId xmlns:p14="http://schemas.microsoft.com/office/powerpoint/2010/main" val="253089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Alternative assignment mechanisms</a:t>
            </a:r>
            <a:endParaRPr lang="en-US" dirty="0"/>
          </a:p>
        </p:txBody>
      </p:sp>
      <p:sp>
        <p:nvSpPr>
          <p:cNvPr id="3" name="Content Placeholder 2"/>
          <p:cNvSpPr>
            <a:spLocks noGrp="1"/>
          </p:cNvSpPr>
          <p:nvPr>
            <p:ph sz="quarter" idx="1"/>
          </p:nvPr>
        </p:nvSpPr>
        <p:spPr/>
        <p:txBody>
          <a:bodyPr/>
          <a:lstStyle/>
          <a:p>
            <a:r>
              <a:rPr lang="en-US" dirty="0" smtClean="0"/>
              <a:t>Random assignment of the order of getting the pot is considered fair even though the incentives to cheat for early recipients are greater.</a:t>
            </a:r>
          </a:p>
          <a:p>
            <a:r>
              <a:rPr lang="en-US" dirty="0" smtClean="0"/>
              <a:t>Alternatively, a fixed order could be used with more creditworthy people going first.</a:t>
            </a:r>
          </a:p>
          <a:p>
            <a:r>
              <a:rPr lang="en-US" dirty="0" smtClean="0"/>
              <a:t>Social sanctions could be used to ensure continued payment into the pool – e.g. access to trade credit, material inputs etc., or ostracism and exclusion from social/religious events in the village.</a:t>
            </a:r>
          </a:p>
          <a:p>
            <a:endParaRPr lang="en-US" dirty="0"/>
          </a:p>
        </p:txBody>
      </p:sp>
    </p:spTree>
    <p:extLst>
      <p:ext uri="{BB962C8B-B14F-4D97-AF65-F5344CB8AC3E}">
        <p14:creationId xmlns:p14="http://schemas.microsoft.com/office/powerpoint/2010/main" val="2180460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Bidding ROSCAs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pot assignment in a fixed order or a random ROSCA is unrelated to the need of the recipient for the pot.  One way around this is to allow participants to bid for the pot.</a:t>
            </a:r>
          </a:p>
          <a:p>
            <a:r>
              <a:rPr lang="en-US" dirty="0" smtClean="0"/>
              <a:t>However, risky participants will be willing to bid more, since they will actually pay less often.  Studies find that default rates in bidding ROSCAs are higher.</a:t>
            </a:r>
          </a:p>
          <a:p>
            <a:r>
              <a:rPr lang="en-US" dirty="0" smtClean="0"/>
              <a:t>One way around this is to limit the size of the bids and to institute some kind of credit screening.</a:t>
            </a:r>
          </a:p>
        </p:txBody>
      </p:sp>
    </p:spTree>
    <p:extLst>
      <p:ext uri="{BB962C8B-B14F-4D97-AF65-F5344CB8AC3E}">
        <p14:creationId xmlns:p14="http://schemas.microsoft.com/office/powerpoint/2010/main" val="2033442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ROSCAs to ASCAs</a:t>
            </a:r>
            <a:endParaRPr lang="en-US" dirty="0"/>
          </a:p>
        </p:txBody>
      </p:sp>
      <p:sp>
        <p:nvSpPr>
          <p:cNvPr id="3" name="Content Placeholder 2"/>
          <p:cNvSpPr>
            <a:spLocks noGrp="1"/>
          </p:cNvSpPr>
          <p:nvPr>
            <p:ph sz="quarter" idx="1"/>
          </p:nvPr>
        </p:nvSpPr>
        <p:spPr>
          <a:xfrm>
            <a:off x="612648" y="1600200"/>
            <a:ext cx="8153400" cy="4724400"/>
          </a:xfrm>
        </p:spPr>
        <p:txBody>
          <a:bodyPr>
            <a:normAutofit fontScale="92500" lnSpcReduction="20000"/>
          </a:bodyPr>
          <a:lstStyle/>
          <a:p>
            <a:r>
              <a:rPr lang="en-US" dirty="0" smtClean="0"/>
              <a:t>We have seen that one motive for ROSCA participation is to have an effective way to save.  ROSCAs only allow for raising resources from the borrowers, themselves and assume that savers are also borrowers.</a:t>
            </a:r>
          </a:p>
          <a:p>
            <a:r>
              <a:rPr lang="en-US" dirty="0" smtClean="0"/>
              <a:t>Credit Cooperatives provide a way of including savers who don’t necessary want to borrow to join the group.  </a:t>
            </a:r>
          </a:p>
          <a:p>
            <a:r>
              <a:rPr lang="en-US" dirty="0" smtClean="0"/>
              <a:t>Credit cooperatives are formal versions of ASCAs (Accumulating Savings and Credit Associations).</a:t>
            </a:r>
          </a:p>
          <a:p>
            <a:r>
              <a:rPr lang="en-US" dirty="0" smtClean="0"/>
              <a:t>The main advantage is that savers are no longer required to borrow and the size of loans can vary with need, but the disadvantage is that funds must now be stored, and bookkeeping and management become more complex.</a:t>
            </a:r>
            <a:endParaRPr lang="en-US" dirty="0"/>
          </a:p>
        </p:txBody>
      </p:sp>
    </p:spTree>
    <p:extLst>
      <p:ext uri="{BB962C8B-B14F-4D97-AF65-F5344CB8AC3E}">
        <p14:creationId xmlns:p14="http://schemas.microsoft.com/office/powerpoint/2010/main" val="3581276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Village Banks</a:t>
            </a:r>
            <a:endParaRPr lang="en-US" dirty="0"/>
          </a:p>
        </p:txBody>
      </p:sp>
      <p:sp>
        <p:nvSpPr>
          <p:cNvPr id="3" name="Content Placeholder 2"/>
          <p:cNvSpPr>
            <a:spLocks noGrp="1"/>
          </p:cNvSpPr>
          <p:nvPr>
            <p:ph sz="quarter" idx="1"/>
          </p:nvPr>
        </p:nvSpPr>
        <p:spPr>
          <a:xfrm>
            <a:off x="612648" y="1600200"/>
            <a:ext cx="8302752" cy="4953000"/>
          </a:xfrm>
        </p:spPr>
        <p:txBody>
          <a:bodyPr>
            <a:normAutofit fontScale="85000" lnSpcReduction="20000"/>
          </a:bodyPr>
          <a:lstStyle/>
          <a:p>
            <a:r>
              <a:rPr lang="en-US" dirty="0" smtClean="0"/>
              <a:t>One of the important characteristics of ROSCAs and ASCAs is that the group is small, and the members of the group know each other.  This facilitates screening, monitoring and enforcement.</a:t>
            </a:r>
          </a:p>
          <a:p>
            <a:r>
              <a:rPr lang="en-US" dirty="0" smtClean="0"/>
              <a:t>Village Banks share this aspect.  John Hatch in 1983 hit upon the idea of making block loans, using USAID funds, to cooperatives of about fifty villagers, instead of five or seven.  The group, not an outside banker, would allocate the credit to members and keep the books.  All could borrow immediately.</a:t>
            </a:r>
          </a:p>
          <a:p>
            <a:r>
              <a:rPr lang="en-US" dirty="0" smtClean="0"/>
              <a:t>The banks would take savings, as well, working  in an informal setting using members to keep an eye on the use of funds.</a:t>
            </a:r>
          </a:p>
          <a:p>
            <a:r>
              <a:rPr lang="en-US" dirty="0" smtClean="0"/>
              <a:t>This technique has been used by the US nonprofit Foundation for International Community Assistance (FINCA) and the Mexican lender </a:t>
            </a:r>
            <a:r>
              <a:rPr lang="en-US" dirty="0" err="1" smtClean="0"/>
              <a:t>Comportamos</a:t>
            </a:r>
            <a:r>
              <a:rPr lang="en-US" dirty="0" smtClean="0"/>
              <a:t>.</a:t>
            </a:r>
            <a:endParaRPr lang="en-US" dirty="0"/>
          </a:p>
        </p:txBody>
      </p:sp>
    </p:spTree>
    <p:extLst>
      <p:ext uri="{BB962C8B-B14F-4D97-AF65-F5344CB8AC3E}">
        <p14:creationId xmlns:p14="http://schemas.microsoft.com/office/powerpoint/2010/main" val="223863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Self-Help Groups (SHGs)</a:t>
            </a:r>
            <a:endParaRPr lang="en-US" dirty="0"/>
          </a:p>
        </p:txBody>
      </p:sp>
      <p:sp>
        <p:nvSpPr>
          <p:cNvPr id="3" name="Content Placeholder 2"/>
          <p:cNvSpPr>
            <a:spLocks noGrp="1"/>
          </p:cNvSpPr>
          <p:nvPr>
            <p:ph sz="quarter" idx="1"/>
          </p:nvPr>
        </p:nvSpPr>
        <p:spPr>
          <a:xfrm>
            <a:off x="685800" y="1600200"/>
            <a:ext cx="7848600" cy="5029200"/>
          </a:xfrm>
        </p:spPr>
        <p:txBody>
          <a:bodyPr>
            <a:normAutofit fontScale="77500" lnSpcReduction="20000"/>
          </a:bodyPr>
          <a:lstStyle/>
          <a:p>
            <a:r>
              <a:rPr lang="en-US" dirty="0" smtClean="0"/>
              <a:t>These were created in India in the mid-1980s by the Mysore Resettlement and Development Agency (MYRADA).  </a:t>
            </a:r>
          </a:p>
          <a:p>
            <a:r>
              <a:rPr lang="en-US" dirty="0" smtClean="0"/>
              <a:t>These groups were homogenous, being united by caste, cred, ender, profession, economic status, or kinship.  Again, the aspect of inexpensive self-monitoring can be seen.</a:t>
            </a:r>
          </a:p>
          <a:p>
            <a:r>
              <a:rPr lang="en-US" dirty="0" smtClean="0"/>
              <a:t>SHGs encourage members to save into a group fund, rather than obtain capital from outside.  </a:t>
            </a:r>
          </a:p>
          <a:p>
            <a:r>
              <a:rPr lang="en-US" dirty="0" smtClean="0"/>
              <a:t>Groups collectively decide on any lending to members.</a:t>
            </a:r>
          </a:p>
          <a:p>
            <a:r>
              <a:rPr lang="en-US" dirty="0" smtClean="0"/>
              <a:t>These groups also serve as conduits for other services, such as training in irrigation and agricultural practices.</a:t>
            </a:r>
          </a:p>
          <a:p>
            <a:r>
              <a:rPr lang="en-US" dirty="0" smtClean="0"/>
              <a:t>Under the auspices of the National </a:t>
            </a:r>
            <a:r>
              <a:rPr lang="en-US" dirty="0"/>
              <a:t>Bank for Agriculture and Rural </a:t>
            </a:r>
            <a:r>
              <a:rPr lang="en-US" dirty="0" smtClean="0"/>
              <a:t>Development (NABARD), a semi-governmental apex bank, SHGs have also borrowed </a:t>
            </a:r>
            <a:r>
              <a:rPr lang="en-US" dirty="0"/>
              <a:t>from </a:t>
            </a:r>
            <a:r>
              <a:rPr lang="en-US" dirty="0" smtClean="0"/>
              <a:t>banks, after accumulating their own </a:t>
            </a:r>
            <a:r>
              <a:rPr lang="en-US" dirty="0"/>
              <a:t>capital </a:t>
            </a:r>
            <a:r>
              <a:rPr lang="en-US" dirty="0" smtClean="0"/>
              <a:t>base and establishing a </a:t>
            </a:r>
            <a:r>
              <a:rPr lang="en-US" dirty="0"/>
              <a:t>track record of regular repayments.</a:t>
            </a:r>
            <a:endParaRPr lang="en-US" b="1" dirty="0"/>
          </a:p>
        </p:txBody>
      </p:sp>
    </p:spTree>
    <p:extLst>
      <p:ext uri="{BB962C8B-B14F-4D97-AF65-F5344CB8AC3E}">
        <p14:creationId xmlns:p14="http://schemas.microsoft.com/office/powerpoint/2010/main" val="2423355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ROSCAs</a:t>
            </a:r>
            <a:endParaRPr lang="en-US" dirty="0"/>
          </a:p>
        </p:txBody>
      </p:sp>
      <p:sp>
        <p:nvSpPr>
          <p:cNvPr id="3" name="Content Placeholder 2"/>
          <p:cNvSpPr>
            <a:spLocks noGrp="1"/>
          </p:cNvSpPr>
          <p:nvPr>
            <p:ph sz="quarter" idx="1"/>
          </p:nvPr>
        </p:nvSpPr>
        <p:spPr>
          <a:xfrm>
            <a:off x="612648" y="1600200"/>
            <a:ext cx="8302752" cy="4495800"/>
          </a:xfrm>
        </p:spPr>
        <p:txBody>
          <a:bodyPr>
            <a:normAutofit lnSpcReduction="10000"/>
          </a:bodyPr>
          <a:lstStyle/>
          <a:p>
            <a:r>
              <a:rPr lang="en-US" dirty="0" smtClean="0"/>
              <a:t>Rotating Savings and Credit Associations (ROSCAs) are in the middle of a spectrum</a:t>
            </a:r>
          </a:p>
          <a:p>
            <a:pPr lvl="1"/>
            <a:r>
              <a:rPr lang="en-US" dirty="0" smtClean="0"/>
              <a:t>Informal loans from family/relatives on one end and</a:t>
            </a:r>
          </a:p>
          <a:p>
            <a:pPr lvl="1"/>
            <a:r>
              <a:rPr lang="en-US" dirty="0" smtClean="0"/>
              <a:t>(relatively formal) moneylenders on the other.</a:t>
            </a:r>
          </a:p>
          <a:p>
            <a:r>
              <a:rPr lang="en-US" dirty="0" smtClean="0"/>
              <a:t>Explains how group lending in microfinance works:</a:t>
            </a:r>
          </a:p>
          <a:p>
            <a:pPr lvl="1"/>
            <a:r>
              <a:rPr lang="en-US" dirty="0" smtClean="0"/>
              <a:t>How groups can help to reduce costs</a:t>
            </a:r>
          </a:p>
          <a:p>
            <a:pPr lvl="1"/>
            <a:r>
              <a:rPr lang="en-US" dirty="0" smtClean="0"/>
              <a:t>Mobilize funds</a:t>
            </a:r>
          </a:p>
          <a:p>
            <a:pPr lvl="1"/>
            <a:r>
              <a:rPr lang="en-US" dirty="0" smtClean="0"/>
              <a:t>Improve monitoring</a:t>
            </a:r>
          </a:p>
          <a:p>
            <a:pPr lvl="1"/>
            <a:r>
              <a:rPr lang="en-US" dirty="0" smtClean="0"/>
              <a:t>Deploy informal community-based enforcement mechanisms.</a:t>
            </a:r>
            <a:endParaRPr lang="en-US" dirty="0"/>
          </a:p>
        </p:txBody>
      </p:sp>
    </p:spTree>
    <p:extLst>
      <p:ext uri="{BB962C8B-B14F-4D97-AF65-F5344CB8AC3E}">
        <p14:creationId xmlns:p14="http://schemas.microsoft.com/office/powerpoint/2010/main" val="39082052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Cooperatives</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One of the problems with ROSCAs and many of their informal and semi-formal cousins is that loans are of short maturity and repayments are frequent and often start soon after the loan is made. </a:t>
            </a:r>
          </a:p>
          <a:p>
            <a:r>
              <a:rPr lang="en-US" dirty="0" smtClean="0"/>
              <a:t>Such a credit schedule is convenient for shopkeepers and other small businesses, whose inventory turns over rapidly.</a:t>
            </a:r>
          </a:p>
          <a:p>
            <a:r>
              <a:rPr lang="en-US" dirty="0" smtClean="0"/>
              <a:t>However, for some borrowers, such a schedule is impractical.  For example, farmers usually have no cash inflows until the harvest, which may only be once or twice a year.  They also need to make capital investments, which may not be recouped for several years.  A similar situation obtains for shepherds.</a:t>
            </a:r>
            <a:endParaRPr lang="en-US" dirty="0"/>
          </a:p>
        </p:txBody>
      </p:sp>
    </p:spTree>
    <p:extLst>
      <p:ext uri="{BB962C8B-B14F-4D97-AF65-F5344CB8AC3E}">
        <p14:creationId xmlns:p14="http://schemas.microsoft.com/office/powerpoint/2010/main" val="12385911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Cooperatives</a:t>
            </a:r>
            <a:endParaRPr lang="en-US" dirty="0"/>
          </a:p>
        </p:txBody>
      </p:sp>
      <p:sp>
        <p:nvSpPr>
          <p:cNvPr id="3" name="Content Placeholder 2"/>
          <p:cNvSpPr>
            <a:spLocks noGrp="1"/>
          </p:cNvSpPr>
          <p:nvPr>
            <p:ph sz="quarter" idx="1"/>
          </p:nvPr>
        </p:nvSpPr>
        <p:spPr>
          <a:xfrm>
            <a:off x="612648" y="1600200"/>
            <a:ext cx="8153400" cy="4724400"/>
          </a:xfrm>
        </p:spPr>
        <p:txBody>
          <a:bodyPr>
            <a:normAutofit fontScale="77500" lnSpcReduction="20000"/>
          </a:bodyPr>
          <a:lstStyle/>
          <a:p>
            <a:r>
              <a:rPr lang="en-US" dirty="0" smtClean="0"/>
              <a:t>Friedrich </a:t>
            </a:r>
            <a:r>
              <a:rPr lang="en-US" dirty="0" err="1" smtClean="0"/>
              <a:t>Raffeisen</a:t>
            </a:r>
            <a:r>
              <a:rPr lang="en-US" dirty="0" smtClean="0"/>
              <a:t>, in Germany, in 1864, started credit cooperatives.  Some key aspects were:</a:t>
            </a:r>
          </a:p>
          <a:p>
            <a:r>
              <a:rPr lang="en-US" dirty="0" smtClean="0"/>
              <a:t>Members should belong to the same local parish.</a:t>
            </a:r>
          </a:p>
          <a:p>
            <a:r>
              <a:rPr lang="en-US" dirty="0" smtClean="0"/>
              <a:t>Members would have unlimited liability to support borrowing from outsiders.  Defaulting members would lose their current assets, as well as suffer social costs.</a:t>
            </a:r>
          </a:p>
          <a:p>
            <a:r>
              <a:rPr lang="en-US" dirty="0" smtClean="0"/>
              <a:t>Low-income individuals could not be discriminated against and should be given equal rights as members of the cooperative.</a:t>
            </a:r>
          </a:p>
          <a:p>
            <a:r>
              <a:rPr lang="en-US" dirty="0" smtClean="0"/>
              <a:t>The cooperative also facilitated the purchase of inputs of production for its members.</a:t>
            </a:r>
          </a:p>
          <a:p>
            <a:r>
              <a:rPr lang="en-US" dirty="0" smtClean="0"/>
              <a:t>Members were to deposit savings as they repaid their loans, so that the cooperatives could eventually free themselves from outside credit.</a:t>
            </a:r>
          </a:p>
          <a:p>
            <a:r>
              <a:rPr lang="en-US" dirty="0" smtClean="0"/>
              <a:t>The terms of loans, which were often made for farm investments, could extend to two years or even more.</a:t>
            </a:r>
            <a:endParaRPr lang="en-US" dirty="0"/>
          </a:p>
        </p:txBody>
      </p:sp>
    </p:spTree>
    <p:extLst>
      <p:ext uri="{BB962C8B-B14F-4D97-AF65-F5344CB8AC3E}">
        <p14:creationId xmlns:p14="http://schemas.microsoft.com/office/powerpoint/2010/main" val="36169278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Credit Cooperatives work</a:t>
            </a:r>
            <a:endParaRPr lang="en-US" dirty="0"/>
          </a:p>
        </p:txBody>
      </p:sp>
      <p:sp>
        <p:nvSpPr>
          <p:cNvPr id="3" name="Content Placeholder 2"/>
          <p:cNvSpPr>
            <a:spLocks noGrp="1"/>
          </p:cNvSpPr>
          <p:nvPr>
            <p:ph sz="quarter" idx="1"/>
          </p:nvPr>
        </p:nvSpPr>
        <p:spPr>
          <a:xfrm>
            <a:off x="612648" y="1600200"/>
            <a:ext cx="8302752" cy="4648200"/>
          </a:xfrm>
        </p:spPr>
        <p:txBody>
          <a:bodyPr>
            <a:normAutofit fontScale="77500" lnSpcReduction="20000"/>
          </a:bodyPr>
          <a:lstStyle/>
          <a:p>
            <a:r>
              <a:rPr lang="en-US" dirty="0" smtClean="0"/>
              <a:t>Consider a cooperative with two members.  One of the two has an investment opportunity and needs financing.  The project is risky and yields y with probability p and zero with probability 1-p.  </a:t>
            </a:r>
          </a:p>
          <a:p>
            <a:r>
              <a:rPr lang="en-US" dirty="0" smtClean="0"/>
              <a:t>The investment requirement of F can be financed partly by borrowing from an outside lender and partly from an inside lender.</a:t>
            </a:r>
          </a:p>
          <a:p>
            <a:r>
              <a:rPr lang="en-US" dirty="0" smtClean="0"/>
              <a:t>First assume that both members have zero wealth.  The loan contract specifies an amount </a:t>
            </a:r>
            <a:r>
              <a:rPr lang="en-US" i="1" dirty="0" smtClean="0"/>
              <a:t>b</a:t>
            </a:r>
            <a:r>
              <a:rPr lang="en-US" dirty="0" smtClean="0"/>
              <a:t> (= F in this case) lent and a gross interest rate </a:t>
            </a:r>
            <a:r>
              <a:rPr lang="en-US" i="1" dirty="0" smtClean="0"/>
              <a:t>R</a:t>
            </a:r>
            <a:r>
              <a:rPr lang="en-US" dirty="0" smtClean="0"/>
              <a:t>, with </a:t>
            </a:r>
            <a:r>
              <a:rPr lang="en-US" i="1" dirty="0" err="1" smtClean="0"/>
              <a:t>R.b</a:t>
            </a:r>
            <a:r>
              <a:rPr lang="en-US" dirty="0" smtClean="0"/>
              <a:t> &lt; </a:t>
            </a:r>
            <a:r>
              <a:rPr lang="en-US" i="1" dirty="0" smtClean="0"/>
              <a:t>y</a:t>
            </a:r>
            <a:r>
              <a:rPr lang="en-US" dirty="0" smtClean="0"/>
              <a:t>, which is paid if the project succeeds, and not otherwise.</a:t>
            </a:r>
          </a:p>
          <a:p>
            <a:r>
              <a:rPr lang="en-US" dirty="0" smtClean="0"/>
              <a:t>Suppose now the insider lends F-b and the outsider, b.  The insider acts as guarantor, possibly offering collateral that would secures the outsider’s loan.</a:t>
            </a:r>
          </a:p>
          <a:p>
            <a:r>
              <a:rPr lang="en-US" dirty="0" smtClean="0"/>
              <a:t>In this model, the inside lender has an incentive to monitor the (inside) borrower.</a:t>
            </a:r>
            <a:endParaRPr lang="en-US" dirty="0"/>
          </a:p>
        </p:txBody>
      </p:sp>
    </p:spTree>
    <p:extLst>
      <p:ext uri="{BB962C8B-B14F-4D97-AF65-F5344CB8AC3E}">
        <p14:creationId xmlns:p14="http://schemas.microsoft.com/office/powerpoint/2010/main" val="239977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Credit Cooperatives work</a:t>
            </a:r>
            <a:endParaRPr lang="en-US" dirty="0"/>
          </a:p>
        </p:txBody>
      </p:sp>
      <p:sp>
        <p:nvSpPr>
          <p:cNvPr id="3" name="Content Placeholder 2"/>
          <p:cNvSpPr>
            <a:spLocks noGrp="1"/>
          </p:cNvSpPr>
          <p:nvPr>
            <p:ph sz="quarter" idx="1"/>
          </p:nvPr>
        </p:nvSpPr>
        <p:spPr>
          <a:xfrm>
            <a:off x="612648" y="1600200"/>
            <a:ext cx="8153400" cy="4876800"/>
          </a:xfrm>
        </p:spPr>
        <p:txBody>
          <a:bodyPr>
            <a:normAutofit fontScale="85000" lnSpcReduction="10000"/>
          </a:bodyPr>
          <a:lstStyle/>
          <a:p>
            <a:r>
              <a:rPr lang="en-US" dirty="0" smtClean="0"/>
              <a:t>Since the borrower’s effort increases the probability of success, for convenience, let </a:t>
            </a:r>
            <a:r>
              <a:rPr lang="en-US" i="1" dirty="0" smtClean="0"/>
              <a:t>p</a:t>
            </a:r>
            <a:r>
              <a:rPr lang="en-US" dirty="0" smtClean="0"/>
              <a:t> denote both the borrower’s effort and the probability of success.</a:t>
            </a:r>
          </a:p>
          <a:p>
            <a:r>
              <a:rPr lang="en-US" dirty="0" smtClean="0"/>
              <a:t>Let m denote the intensity of monitoring.  The cost to the borrower of exerting effort is given by 0.5(1/m)p</a:t>
            </a:r>
            <a:r>
              <a:rPr lang="en-US" baseline="30000" dirty="0" smtClean="0"/>
              <a:t>2</a:t>
            </a:r>
            <a:r>
              <a:rPr lang="en-US" dirty="0" smtClean="0"/>
              <a:t>.  The marginal cost of effort is increasing, as indicated by p</a:t>
            </a:r>
            <a:r>
              <a:rPr lang="en-US" baseline="30000" dirty="0"/>
              <a:t>2</a:t>
            </a:r>
            <a:r>
              <a:rPr lang="en-US" dirty="0" smtClean="0"/>
              <a:t>, but is decreasing in m.  This latter point can be understood by thinking of effort as the opposite of shirking – the higher the level of monitoring, the costlier is shirking, for the borrower.</a:t>
            </a:r>
          </a:p>
          <a:p>
            <a:r>
              <a:rPr lang="en-US" dirty="0" smtClean="0"/>
              <a:t>The timing is as follows: first the borrower contracts with inside and outside lenders; then the inside lender choose how much to monitor; then the borrower decides how much effort to invest; finally project revenues are realized.</a:t>
            </a:r>
          </a:p>
          <a:p>
            <a:endParaRPr lang="en-US" dirty="0"/>
          </a:p>
        </p:txBody>
      </p:sp>
    </p:spTree>
    <p:extLst>
      <p:ext uri="{BB962C8B-B14F-4D97-AF65-F5344CB8AC3E}">
        <p14:creationId xmlns:p14="http://schemas.microsoft.com/office/powerpoint/2010/main" val="223334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Credit Cooperatives work</a:t>
            </a:r>
          </a:p>
        </p:txBody>
      </p:sp>
      <p:sp>
        <p:nvSpPr>
          <p:cNvPr id="3" name="Content Placeholder 2"/>
          <p:cNvSpPr>
            <a:spLocks noGrp="1"/>
          </p:cNvSpPr>
          <p:nvPr>
            <p:ph sz="quarter" idx="1"/>
          </p:nvPr>
        </p:nvSpPr>
        <p:spPr>
          <a:xfrm>
            <a:off x="762000" y="1600200"/>
            <a:ext cx="7848600" cy="4800600"/>
          </a:xfrm>
        </p:spPr>
        <p:txBody>
          <a:bodyPr>
            <a:normAutofit fontScale="77500" lnSpcReduction="20000"/>
          </a:bodyPr>
          <a:lstStyle/>
          <a:p>
            <a:r>
              <a:rPr lang="en-US" dirty="0" smtClean="0"/>
              <a:t>The borrower chooses effort, </a:t>
            </a:r>
            <a:r>
              <a:rPr lang="en-US" i="1" dirty="0" smtClean="0"/>
              <a:t>p</a:t>
            </a:r>
            <a:r>
              <a:rPr lang="en-US" dirty="0" smtClean="0"/>
              <a:t>, to maximize </a:t>
            </a:r>
            <a:r>
              <a:rPr lang="en-US" i="1" dirty="0" smtClean="0"/>
              <a:t>p</a:t>
            </a:r>
            <a:r>
              <a:rPr lang="en-US" dirty="0" smtClean="0"/>
              <a:t>(</a:t>
            </a:r>
            <a:r>
              <a:rPr lang="en-US" i="1" dirty="0" smtClean="0"/>
              <a:t>y</a:t>
            </a:r>
            <a:r>
              <a:rPr lang="en-US" dirty="0" smtClean="0"/>
              <a:t>-</a:t>
            </a:r>
            <a:r>
              <a:rPr lang="en-US" i="1" dirty="0" err="1" smtClean="0"/>
              <a:t>Rb</a:t>
            </a:r>
            <a:r>
              <a:rPr lang="en-US" dirty="0" smtClean="0"/>
              <a:t>) - </a:t>
            </a:r>
            <a:r>
              <a:rPr lang="en-US" dirty="0"/>
              <a:t>0.5(1/</a:t>
            </a:r>
            <a:r>
              <a:rPr lang="en-US" i="1" dirty="0"/>
              <a:t>m</a:t>
            </a:r>
            <a:r>
              <a:rPr lang="en-US" dirty="0"/>
              <a:t>)</a:t>
            </a:r>
            <a:r>
              <a:rPr lang="en-US" i="1" dirty="0"/>
              <a:t>p</a:t>
            </a:r>
            <a:r>
              <a:rPr lang="en-US" baseline="30000" dirty="0"/>
              <a:t>2</a:t>
            </a:r>
            <a:r>
              <a:rPr lang="en-US" dirty="0"/>
              <a:t>. </a:t>
            </a:r>
            <a:r>
              <a:rPr lang="en-US" dirty="0" smtClean="0"/>
              <a:t> The optimal level of p is seen to be </a:t>
            </a:r>
            <a:r>
              <a:rPr lang="en-US" i="1" dirty="0" smtClean="0"/>
              <a:t>m</a:t>
            </a:r>
            <a:r>
              <a:rPr lang="en-US" dirty="0" smtClean="0"/>
              <a:t>(</a:t>
            </a:r>
            <a:r>
              <a:rPr lang="en-US" i="1" dirty="0" smtClean="0"/>
              <a:t>y</a:t>
            </a:r>
            <a:r>
              <a:rPr lang="en-US" dirty="0" smtClean="0"/>
              <a:t>-</a:t>
            </a:r>
            <a:r>
              <a:rPr lang="en-US" i="1" dirty="0" err="1" smtClean="0"/>
              <a:t>Rb</a:t>
            </a:r>
            <a:r>
              <a:rPr lang="en-US" dirty="0" smtClean="0"/>
              <a:t>), for a given level of monitoring of </a:t>
            </a:r>
            <a:r>
              <a:rPr lang="en-US" i="1" dirty="0" smtClean="0"/>
              <a:t>m</a:t>
            </a:r>
            <a:r>
              <a:rPr lang="en-US" dirty="0" smtClean="0"/>
              <a:t>.  Substituting this into the </a:t>
            </a:r>
            <a:r>
              <a:rPr lang="en-US" dirty="0" err="1" smtClean="0"/>
              <a:t>maximand</a:t>
            </a:r>
            <a:r>
              <a:rPr lang="en-US" dirty="0" smtClean="0"/>
              <a:t>, we see that the gross return to the borrower, is (m/2)(y-</a:t>
            </a:r>
            <a:r>
              <a:rPr lang="en-US" dirty="0" err="1" smtClean="0"/>
              <a:t>Rb</a:t>
            </a:r>
            <a:r>
              <a:rPr lang="en-US" dirty="0" smtClean="0"/>
              <a:t>)</a:t>
            </a:r>
            <a:r>
              <a:rPr lang="en-US" baseline="30000" dirty="0" smtClean="0"/>
              <a:t>2</a:t>
            </a:r>
            <a:r>
              <a:rPr lang="en-US" dirty="0" smtClean="0"/>
              <a:t>.</a:t>
            </a:r>
          </a:p>
          <a:p>
            <a:r>
              <a:rPr lang="en-US" dirty="0" smtClean="0"/>
              <a:t>Since the benefits of monitoring would go primarily to the outside lender, why would the insider monitor, and how much? </a:t>
            </a:r>
          </a:p>
          <a:p>
            <a:r>
              <a:rPr lang="en-US" dirty="0" smtClean="0"/>
              <a:t>Suppose the inside lender has wealth </a:t>
            </a:r>
            <a:r>
              <a:rPr lang="en-US" i="1" dirty="0" smtClean="0"/>
              <a:t>w</a:t>
            </a:r>
            <a:r>
              <a:rPr lang="en-US" dirty="0" smtClean="0"/>
              <a:t>, that she uses as collateral for the outside loan.</a:t>
            </a:r>
          </a:p>
          <a:p>
            <a:r>
              <a:rPr lang="en-US" dirty="0" smtClean="0"/>
              <a:t>If the project fails, the insider loses her collateral.  Hence she would have an interest in monitoring the borrower.</a:t>
            </a:r>
          </a:p>
          <a:p>
            <a:r>
              <a:rPr lang="en-US" dirty="0" smtClean="0"/>
              <a:t>Clearly the provision of collateral would reduce the interest rate, </a:t>
            </a:r>
            <a:r>
              <a:rPr lang="en-US" i="1" dirty="0" smtClean="0"/>
              <a:t>R</a:t>
            </a:r>
            <a:r>
              <a:rPr lang="en-US" dirty="0" smtClean="0"/>
              <a:t>, that the outside lender charges.  Hence the greater the amount of monitoring, the greater the surplus available to be shared by the insider lender and the inside borrower.</a:t>
            </a:r>
          </a:p>
        </p:txBody>
      </p:sp>
    </p:spTree>
    <p:extLst>
      <p:ext uri="{BB962C8B-B14F-4D97-AF65-F5344CB8AC3E}">
        <p14:creationId xmlns:p14="http://schemas.microsoft.com/office/powerpoint/2010/main" val="24909659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Credit Cooperatives work</a:t>
            </a:r>
          </a:p>
        </p:txBody>
      </p:sp>
      <p:sp>
        <p:nvSpPr>
          <p:cNvPr id="3" name="Content Placeholder 2"/>
          <p:cNvSpPr>
            <a:spLocks noGrp="1"/>
          </p:cNvSpPr>
          <p:nvPr>
            <p:ph sz="quarter" idx="1"/>
          </p:nvPr>
        </p:nvSpPr>
        <p:spPr>
          <a:xfrm>
            <a:off x="381000" y="1600200"/>
            <a:ext cx="8610600" cy="4724400"/>
          </a:xfrm>
        </p:spPr>
        <p:txBody>
          <a:bodyPr>
            <a:normAutofit fontScale="92500" lnSpcReduction="20000"/>
          </a:bodyPr>
          <a:lstStyle/>
          <a:p>
            <a:r>
              <a:rPr lang="en-US" dirty="0"/>
              <a:t>Since the insider would be able to monitor the borrower cheaper than the outsider, this setup benefits all parties – the outside lender and the two insiders</a:t>
            </a:r>
            <a:r>
              <a:rPr lang="en-US" dirty="0" smtClean="0"/>
              <a:t>.</a:t>
            </a:r>
          </a:p>
          <a:p>
            <a:r>
              <a:rPr lang="en-US" dirty="0" smtClean="0"/>
              <a:t>How much monitoring will occur depends upon the contract set up between the inside borrower and the inside lender.</a:t>
            </a:r>
            <a:endParaRPr lang="en-US" dirty="0"/>
          </a:p>
          <a:p>
            <a:r>
              <a:rPr lang="en-US" dirty="0" smtClean="0"/>
              <a:t>It is, however, entirely possible that insiders will monitor too much and punish borrowers too often relative to the social optimum.</a:t>
            </a:r>
          </a:p>
          <a:p>
            <a:r>
              <a:rPr lang="en-US" dirty="0" smtClean="0"/>
              <a:t>In fact, in other social group borrowing contexts, such as the </a:t>
            </a:r>
            <a:r>
              <a:rPr lang="en-US" dirty="0" err="1" smtClean="0"/>
              <a:t>Grameen</a:t>
            </a:r>
            <a:r>
              <a:rPr lang="en-US" dirty="0" smtClean="0"/>
              <a:t> bank group lending model, it has been suggested that monitoring and punishment is excessive.  This might have led </a:t>
            </a:r>
            <a:r>
              <a:rPr lang="en-US" dirty="0" err="1" smtClean="0"/>
              <a:t>Grameen</a:t>
            </a:r>
            <a:r>
              <a:rPr lang="en-US" dirty="0" smtClean="0"/>
              <a:t> Bank to move away from its group lending format.</a:t>
            </a:r>
            <a:endParaRPr lang="en-US" dirty="0"/>
          </a:p>
        </p:txBody>
      </p:sp>
    </p:spTree>
    <p:extLst>
      <p:ext uri="{BB962C8B-B14F-4D97-AF65-F5344CB8AC3E}">
        <p14:creationId xmlns:p14="http://schemas.microsoft.com/office/powerpoint/2010/main" val="3183919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Structure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A group of individuals agree to regularly contribute money to a common “pot” that is allocated to one member of the group each period.</a:t>
            </a:r>
          </a:p>
          <a:p>
            <a:r>
              <a:rPr lang="en-US" dirty="0" smtClean="0"/>
              <a:t>For example, 20 people may agree to contribute $15 each for 20 months, generating a monthly pot of $300.  </a:t>
            </a:r>
          </a:p>
          <a:p>
            <a:r>
              <a:rPr lang="en-US" dirty="0" smtClean="0"/>
              <a:t>At monthly intervals, the group meets to collect dues and allocate the proceeds, with past recipients excluded from getting the pot again until every member has had a turn with the $300 pot.</a:t>
            </a:r>
          </a:p>
          <a:p>
            <a:r>
              <a:rPr lang="en-US" dirty="0" smtClean="0"/>
              <a:t>Pot recipients can be chosen through a lottery or participants may be allowed to bid to get the pot, with profits shared by the entire group.</a:t>
            </a:r>
          </a:p>
          <a:p>
            <a:endParaRPr lang="en-US" dirty="0"/>
          </a:p>
        </p:txBody>
      </p:sp>
    </p:spTree>
    <p:extLst>
      <p:ext uri="{BB962C8B-B14F-4D97-AF65-F5344CB8AC3E}">
        <p14:creationId xmlns:p14="http://schemas.microsoft.com/office/powerpoint/2010/main" val="4208040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Structure</a:t>
            </a:r>
            <a:endParaRPr lang="en-US" dirty="0"/>
          </a:p>
        </p:txBody>
      </p:sp>
      <p:sp>
        <p:nvSpPr>
          <p:cNvPr id="3" name="Content Placeholder 2"/>
          <p:cNvSpPr>
            <a:spLocks noGrp="1"/>
          </p:cNvSpPr>
          <p:nvPr>
            <p:ph sz="quarter" idx="1"/>
          </p:nvPr>
        </p:nvSpPr>
        <p:spPr/>
        <p:txBody>
          <a:bodyPr/>
          <a:lstStyle/>
          <a:p>
            <a:r>
              <a:rPr lang="en-US" dirty="0" smtClean="0"/>
              <a:t>ROSCAs are, thus, also </a:t>
            </a:r>
            <a:r>
              <a:rPr lang="en-US" dirty="0"/>
              <a:t>in the middle of another spectrum</a:t>
            </a:r>
          </a:p>
          <a:p>
            <a:pPr lvl="1"/>
            <a:r>
              <a:rPr lang="en-US" dirty="0"/>
              <a:t>Borrowing (</a:t>
            </a:r>
            <a:r>
              <a:rPr lang="en-US" dirty="0" err="1"/>
              <a:t>lumpsum</a:t>
            </a:r>
            <a:r>
              <a:rPr lang="en-US" dirty="0"/>
              <a:t> inflow first –used for spending –and then periodic outflows afterward)</a:t>
            </a:r>
          </a:p>
          <a:p>
            <a:pPr lvl="1"/>
            <a:r>
              <a:rPr lang="en-US" dirty="0"/>
              <a:t>Saving and spending (periodic outflows first and then </a:t>
            </a:r>
            <a:r>
              <a:rPr lang="en-US" dirty="0" err="1"/>
              <a:t>lumpsum</a:t>
            </a:r>
            <a:r>
              <a:rPr lang="en-US" dirty="0"/>
              <a:t> inflow afterward – for spending</a:t>
            </a:r>
            <a:r>
              <a:rPr lang="en-US" dirty="0" smtClean="0"/>
              <a:t>).</a:t>
            </a:r>
          </a:p>
          <a:p>
            <a:r>
              <a:rPr lang="en-US" dirty="0" smtClean="0"/>
              <a:t>They take bits of surplus funds that come into households and translate those bits into a large chunk that can be used to fund a major purchase.</a:t>
            </a:r>
            <a:endParaRPr lang="en-US" dirty="0"/>
          </a:p>
          <a:p>
            <a:endParaRPr lang="en-US" dirty="0"/>
          </a:p>
        </p:txBody>
      </p:sp>
    </p:spTree>
    <p:extLst>
      <p:ext uri="{BB962C8B-B14F-4D97-AF65-F5344CB8AC3E}">
        <p14:creationId xmlns:p14="http://schemas.microsoft.com/office/powerpoint/2010/main" val="911294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a:t>
            </a:r>
            <a:endParaRPr lang="en-US" dirty="0"/>
          </a:p>
        </p:txBody>
      </p:sp>
      <p:sp>
        <p:nvSpPr>
          <p:cNvPr id="3" name="Content Placeholder 2"/>
          <p:cNvSpPr>
            <a:spLocks noGrp="1"/>
          </p:cNvSpPr>
          <p:nvPr>
            <p:ph sz="quarter" idx="1"/>
          </p:nvPr>
        </p:nvSpPr>
        <p:spPr/>
        <p:txBody>
          <a:bodyPr/>
          <a:lstStyle/>
          <a:p>
            <a:r>
              <a:rPr lang="en-US" dirty="0" smtClean="0"/>
              <a:t>Clear beginning and end of the enterprise</a:t>
            </a:r>
          </a:p>
          <a:p>
            <a:r>
              <a:rPr lang="en-US" dirty="0" smtClean="0"/>
              <a:t>Accounting is straightforward (one only has to keep track of who has received the pot already and who is in line to do so)</a:t>
            </a:r>
          </a:p>
          <a:p>
            <a:r>
              <a:rPr lang="en-US" dirty="0" smtClean="0"/>
              <a:t>Storage of funds is not required since the money that is collected each period goes directly to that period’s recipient.</a:t>
            </a:r>
          </a:p>
          <a:p>
            <a:r>
              <a:rPr lang="en-US" dirty="0" smtClean="0"/>
              <a:t>Neighborhood institutions – everybody knows everybody else.</a:t>
            </a:r>
            <a:endParaRPr lang="en-US" dirty="0"/>
          </a:p>
        </p:txBody>
      </p:sp>
    </p:spTree>
    <p:extLst>
      <p:ext uri="{BB962C8B-B14F-4D97-AF65-F5344CB8AC3E}">
        <p14:creationId xmlns:p14="http://schemas.microsoft.com/office/powerpoint/2010/main" val="43554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sz="quarter" idx="1"/>
          </p:nvPr>
        </p:nvSpPr>
        <p:spPr/>
        <p:txBody>
          <a:bodyPr>
            <a:normAutofit/>
          </a:bodyPr>
          <a:lstStyle/>
          <a:p>
            <a:r>
              <a:rPr lang="en-US" dirty="0" smtClean="0"/>
              <a:t>ROSCAs have been around for a long-time and the proof that they are very useful and solve financial problems for social groups is in their ubiquity.</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78034925"/>
              </p:ext>
            </p:extLst>
          </p:nvPr>
        </p:nvGraphicFramePr>
        <p:xfrm>
          <a:off x="609600" y="3429000"/>
          <a:ext cx="8077200" cy="3017520"/>
        </p:xfrm>
        <a:graphic>
          <a:graphicData uri="http://schemas.openxmlformats.org/drawingml/2006/table">
            <a:tbl>
              <a:tblPr firstRow="1" bandRow="1">
                <a:tableStyleId>{5C22544A-7EE6-4342-B048-85BDC9FD1C3A}</a:tableStyleId>
              </a:tblPr>
              <a:tblGrid>
                <a:gridCol w="4038600"/>
                <a:gridCol w="4038600"/>
              </a:tblGrid>
              <a:tr h="2895600">
                <a:tc>
                  <a:txBody>
                    <a:bodyPr/>
                    <a:lstStyle/>
                    <a:p>
                      <a:r>
                        <a:rPr lang="en-US" sz="2400" dirty="0" smtClean="0"/>
                        <a:t>Tontines in rural Cameroon</a:t>
                      </a:r>
                    </a:p>
                    <a:p>
                      <a:r>
                        <a:rPr lang="en-US" sz="2400" dirty="0" smtClean="0"/>
                        <a:t>Hui in Taipei</a:t>
                      </a:r>
                    </a:p>
                    <a:p>
                      <a:r>
                        <a:rPr lang="en-US" sz="2400" dirty="0" smtClean="0"/>
                        <a:t>Tanda in Mexico</a:t>
                      </a:r>
                    </a:p>
                    <a:p>
                      <a:r>
                        <a:rPr lang="en-US" sz="2400" dirty="0" smtClean="0"/>
                        <a:t>Polla in Chile</a:t>
                      </a:r>
                    </a:p>
                    <a:p>
                      <a:r>
                        <a:rPr lang="en-US" sz="2400" dirty="0" smtClean="0"/>
                        <a:t>Chit funds in India</a:t>
                      </a:r>
                    </a:p>
                    <a:p>
                      <a:r>
                        <a:rPr lang="en-US" sz="2400" dirty="0" smtClean="0"/>
                        <a:t>Arisans in Indonesia</a:t>
                      </a:r>
                    </a:p>
                    <a:p>
                      <a:r>
                        <a:rPr lang="en-US" sz="2400" dirty="0" smtClean="0"/>
                        <a:t>Loteri</a:t>
                      </a:r>
                      <a:r>
                        <a:rPr lang="en-US" sz="2400" baseline="0" dirty="0" smtClean="0"/>
                        <a:t> samities in Bangladesh</a:t>
                      </a:r>
                      <a:endParaRPr lang="en-US" sz="2400" dirty="0" smtClean="0"/>
                    </a:p>
                    <a:p>
                      <a:endParaRPr lang="en-US" sz="2400" dirty="0"/>
                    </a:p>
                  </a:txBody>
                  <a:tcPr/>
                </a:tc>
                <a:tc>
                  <a:txBody>
                    <a:bodyPr/>
                    <a:lstStyle/>
                    <a:p>
                      <a:r>
                        <a:rPr lang="en-US" sz="2400" dirty="0" smtClean="0"/>
                        <a:t>Kye in Korea</a:t>
                      </a:r>
                    </a:p>
                    <a:p>
                      <a:r>
                        <a:rPr lang="en-US" sz="2400" dirty="0" smtClean="0"/>
                        <a:t>Susu in Ghana</a:t>
                      </a:r>
                    </a:p>
                    <a:p>
                      <a:r>
                        <a:rPr lang="en-US" sz="2400" dirty="0" smtClean="0"/>
                        <a:t>Esusu in Nigeria </a:t>
                      </a:r>
                    </a:p>
                    <a:p>
                      <a:r>
                        <a:rPr lang="en-US" sz="2400" dirty="0" smtClean="0"/>
                        <a:t>Upatu or mchezo in Tanzania</a:t>
                      </a:r>
                    </a:p>
                    <a:p>
                      <a:r>
                        <a:rPr lang="en-US" sz="2400" dirty="0" smtClean="0"/>
                        <a:t>Chilemba or hiperegani in Malawi</a:t>
                      </a:r>
                    </a:p>
                    <a:p>
                      <a:r>
                        <a:rPr lang="en-US" sz="2400" dirty="0" smtClean="0"/>
                        <a:t>Merry-go-rounds in Africa</a:t>
                      </a:r>
                    </a:p>
                  </a:txBody>
                  <a:tcPr/>
                </a:tc>
              </a:tr>
            </a:tbl>
          </a:graphicData>
        </a:graphic>
      </p:graphicFrame>
    </p:spTree>
    <p:extLst>
      <p:ext uri="{BB962C8B-B14F-4D97-AF65-F5344CB8AC3E}">
        <p14:creationId xmlns:p14="http://schemas.microsoft.com/office/powerpoint/2010/main" val="3571384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 ROSCA works – without</a:t>
            </a:r>
            <a:endParaRPr lang="en-US" dirty="0"/>
          </a:p>
        </p:txBody>
      </p:sp>
      <p:sp>
        <p:nvSpPr>
          <p:cNvPr id="3" name="Content Placeholder 2"/>
          <p:cNvSpPr>
            <a:spLocks noGrp="1"/>
          </p:cNvSpPr>
          <p:nvPr>
            <p:ph sz="quarter" idx="1"/>
          </p:nvPr>
        </p:nvSpPr>
        <p:spPr/>
        <p:txBody>
          <a:bodyPr>
            <a:normAutofit fontScale="92500"/>
          </a:bodyPr>
          <a:lstStyle/>
          <a:p>
            <a:r>
              <a:rPr lang="en-US" dirty="0" smtClean="0"/>
              <a:t>Suppose participants wish to buy a machine for $300 – assume the money is needed in a </a:t>
            </a:r>
            <a:r>
              <a:rPr lang="en-US" dirty="0" err="1" smtClean="0"/>
              <a:t>lumpsum</a:t>
            </a:r>
            <a:r>
              <a:rPr lang="en-US" dirty="0" smtClean="0"/>
              <a:t>; hence individuals need to wait until the entire sum is available before buying the machine.</a:t>
            </a:r>
          </a:p>
          <a:p>
            <a:r>
              <a:rPr lang="en-US" dirty="0" smtClean="0"/>
              <a:t>Assume monthly income is $50/month without the machine, but $70/month with the machine.</a:t>
            </a:r>
          </a:p>
          <a:p>
            <a:r>
              <a:rPr lang="en-US" dirty="0" smtClean="0"/>
              <a:t>$35/month are required for subsistence needs; $15/month can be saved to buy the machine.</a:t>
            </a:r>
          </a:p>
          <a:p>
            <a:r>
              <a:rPr lang="en-US" dirty="0" smtClean="0"/>
              <a:t>Without a ROSCA, the participant needs 20 months before buying the machine and doubling her income.</a:t>
            </a:r>
            <a:endParaRPr lang="en-US" dirty="0"/>
          </a:p>
        </p:txBody>
      </p:sp>
    </p:spTree>
    <p:extLst>
      <p:ext uri="{BB962C8B-B14F-4D97-AF65-F5344CB8AC3E}">
        <p14:creationId xmlns:p14="http://schemas.microsoft.com/office/powerpoint/2010/main" val="1998726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 ROSCA works – </a:t>
            </a:r>
            <a:r>
              <a:rPr lang="en-US" dirty="0" smtClean="0"/>
              <a:t>with</a:t>
            </a:r>
            <a:endParaRPr lang="en-US" dirty="0"/>
          </a:p>
        </p:txBody>
      </p:sp>
      <p:sp>
        <p:nvSpPr>
          <p:cNvPr id="3" name="Content Placeholder 2"/>
          <p:cNvSpPr>
            <a:spLocks noGrp="1"/>
          </p:cNvSpPr>
          <p:nvPr>
            <p:ph sz="quarter" idx="1"/>
          </p:nvPr>
        </p:nvSpPr>
        <p:spPr>
          <a:xfrm>
            <a:off x="533400" y="1600200"/>
            <a:ext cx="8382000" cy="4876800"/>
          </a:xfrm>
        </p:spPr>
        <p:txBody>
          <a:bodyPr>
            <a:normAutofit fontScale="92500" lnSpcReduction="20000"/>
          </a:bodyPr>
          <a:lstStyle/>
          <a:p>
            <a:r>
              <a:rPr lang="en-US" dirty="0" smtClean="0"/>
              <a:t>Suppose there is a ROSCA with 20 members and a monthly contribution of $15.</a:t>
            </a:r>
          </a:p>
          <a:p>
            <a:r>
              <a:rPr lang="en-US" dirty="0" smtClean="0"/>
              <a:t>Suppose the order of pot recipients is determined through a lottery.</a:t>
            </a:r>
          </a:p>
          <a:p>
            <a:r>
              <a:rPr lang="en-US" dirty="0" smtClean="0"/>
              <a:t>The probability of getting the pot in any given week is 1/20; the expected number of weeks to wait is 10.</a:t>
            </a:r>
          </a:p>
          <a:p>
            <a:r>
              <a:rPr lang="en-US" dirty="0" smtClean="0"/>
              <a:t>On average, then the participants can increase their consumption by $20 ten weeks earlier than without a ROSCA.</a:t>
            </a:r>
          </a:p>
          <a:p>
            <a:r>
              <a:rPr lang="en-US" dirty="0" smtClean="0"/>
              <a:t>The worst case is the person who gets it last; this person does not wait any longer to get the pot, than if she did not participate in a ROSCA.  Hence this ROSCA benefits every participant.</a:t>
            </a:r>
          </a:p>
        </p:txBody>
      </p:sp>
    </p:spTree>
    <p:extLst>
      <p:ext uri="{BB962C8B-B14F-4D97-AF65-F5344CB8AC3E}">
        <p14:creationId xmlns:p14="http://schemas.microsoft.com/office/powerpoint/2010/main" val="838521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ROSCA motives</a:t>
            </a:r>
            <a:endParaRPr lang="en-US" dirty="0"/>
          </a:p>
        </p:txBody>
      </p:sp>
      <p:sp>
        <p:nvSpPr>
          <p:cNvPr id="3" name="Content Placeholder 2"/>
          <p:cNvSpPr>
            <a:spLocks noGrp="1"/>
          </p:cNvSpPr>
          <p:nvPr>
            <p:ph sz="quarter" idx="1"/>
          </p:nvPr>
        </p:nvSpPr>
        <p:spPr/>
        <p:txBody>
          <a:bodyPr/>
          <a:lstStyle/>
          <a:p>
            <a:r>
              <a:rPr lang="en-US" dirty="0" smtClean="0"/>
              <a:t>The example earlier clarifies the </a:t>
            </a:r>
            <a:r>
              <a:rPr lang="en-US" dirty="0"/>
              <a:t>“early pot” motive to participate in a ROSCA</a:t>
            </a:r>
            <a:r>
              <a:rPr lang="en-US" dirty="0" smtClean="0"/>
              <a:t>.</a:t>
            </a:r>
          </a:p>
          <a:p>
            <a:r>
              <a:rPr lang="en-US" dirty="0" smtClean="0"/>
              <a:t>There is also the “household conflict” motive; participants, often women, seek to get money out of the household and away from their husbands.</a:t>
            </a:r>
          </a:p>
          <a:p>
            <a:r>
              <a:rPr lang="en-US" dirty="0" smtClean="0"/>
              <a:t>Then there is the “commitment to savings” motive – ROSCAs present a clear, public, disciplined way to accumulate funds.</a:t>
            </a:r>
            <a:endParaRPr lang="en-US" dirty="0"/>
          </a:p>
          <a:p>
            <a:endParaRPr lang="en-US" dirty="0"/>
          </a:p>
        </p:txBody>
      </p:sp>
    </p:spTree>
    <p:extLst>
      <p:ext uri="{BB962C8B-B14F-4D97-AF65-F5344CB8AC3E}">
        <p14:creationId xmlns:p14="http://schemas.microsoft.com/office/powerpoint/2010/main" val="407890888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tudent presentatio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Student presentation</Template>
  <TotalTime>0</TotalTime>
  <Words>2721</Words>
  <Application>Microsoft Office PowerPoint</Application>
  <PresentationFormat>On-screen Show (4:3)</PresentationFormat>
  <Paragraphs>164</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Student presentation</vt:lpstr>
      <vt:lpstr>microfinance  and ROSCAs</vt:lpstr>
      <vt:lpstr>ROSCAs</vt:lpstr>
      <vt:lpstr>Basic Structure</vt:lpstr>
      <vt:lpstr>Basic Structure</vt:lpstr>
      <vt:lpstr>Advantages</vt:lpstr>
      <vt:lpstr>Examples</vt:lpstr>
      <vt:lpstr>How a ROSCA works – without</vt:lpstr>
      <vt:lpstr>How a ROSCA works – with</vt:lpstr>
      <vt:lpstr>ROSCA motives</vt:lpstr>
      <vt:lpstr>What are funds used for?</vt:lpstr>
      <vt:lpstr>When do they want the funds?</vt:lpstr>
      <vt:lpstr>Effectiveness of ROSCAs: Incentives</vt:lpstr>
      <vt:lpstr>Effectiveness of ROSCAs: Incentives</vt:lpstr>
      <vt:lpstr>Effectiveness of ROSCAs: Incentives</vt:lpstr>
      <vt:lpstr>Alternative assignment mechanisms</vt:lpstr>
      <vt:lpstr>Bidding ROSCAs</vt:lpstr>
      <vt:lpstr>ROSCAs to ASCAs</vt:lpstr>
      <vt:lpstr>Village Banks</vt:lpstr>
      <vt:lpstr>Self-Help Groups (SHGs)</vt:lpstr>
      <vt:lpstr>Credit Cooperatives</vt:lpstr>
      <vt:lpstr>Credit Cooperatives</vt:lpstr>
      <vt:lpstr>How Credit Cooperatives work</vt:lpstr>
      <vt:lpstr>How Credit Cooperatives work</vt:lpstr>
      <vt:lpstr>How Credit Cooperatives work</vt:lpstr>
      <vt:lpstr>How Credit Cooperatives 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2009-02-18T01:49:09Z</dcterms:created>
  <dcterms:modified xsi:type="dcterms:W3CDTF">2013-02-12T01:06:57Z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TC101671251033</vt:lpwstr>
  </property>
</Properties>
</file>