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13"/>
  </p:notesMasterIdLst>
  <p:handoutMasterIdLst>
    <p:handoutMasterId r:id="rId14"/>
  </p:handoutMasterIdLst>
  <p:sldIdLst>
    <p:sldId id="256" r:id="rId2"/>
    <p:sldId id="271" r:id="rId3"/>
    <p:sldId id="272" r:id="rId4"/>
    <p:sldId id="273" r:id="rId5"/>
    <p:sldId id="274" r:id="rId6"/>
    <p:sldId id="275" r:id="rId7"/>
    <p:sldId id="276" r:id="rId8"/>
    <p:sldId id="277" r:id="rId9"/>
    <p:sldId id="278" r:id="rId10"/>
    <p:sldId id="279" r:id="rId11"/>
    <p:sldId id="280" r:id="rId12"/>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4660"/>
  </p:normalViewPr>
  <p:slideViewPr>
    <p:cSldViewPr>
      <p:cViewPr>
        <p:scale>
          <a:sx n="100" d="100"/>
          <a:sy n="100" d="100"/>
        </p:scale>
        <p:origin x="-168"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3/15/2013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3/15/2013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1146901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3377923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4015345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3480523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578900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587280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64351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3562889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1943664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229809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3/15/2013 3:15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3/15/2013 3:15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3/15/2013 3:15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3/15/2013 3:15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3/15/2013 3:15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3/15/2013 3:15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3/15/2013 3:15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3/15/2013 3:15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3/15/2013 3:15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3/15/2013 3:15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3/15/2013 3:15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3/15/2013 3:15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Women and Microfinance</a:t>
            </a:r>
            <a:endParaRPr lang="en-US" sz="2400"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normAutofit/>
          </a:bodyPr>
          <a:lstStyle/>
          <a:p>
            <a:r>
              <a:rPr lang="en-US" dirty="0" smtClean="0"/>
              <a:t>Gender focus in Microfinance</a:t>
            </a:r>
            <a:endParaRPr lang="en-US" dirty="0"/>
          </a:p>
        </p:txBody>
      </p:sp>
      <p:sp>
        <p:nvSpPr>
          <p:cNvPr id="3" name="Content Placeholder 2"/>
          <p:cNvSpPr>
            <a:spLocks noGrp="1"/>
          </p:cNvSpPr>
          <p:nvPr>
            <p:ph sz="quarter" idx="1"/>
          </p:nvPr>
        </p:nvSpPr>
        <p:spPr/>
        <p:txBody>
          <a:bodyPr/>
          <a:lstStyle/>
          <a:p>
            <a:r>
              <a:rPr lang="en-US" dirty="0" smtClean="0"/>
              <a:t>Many microfinance programs focus entirely on women because of various assumptions:</a:t>
            </a:r>
          </a:p>
          <a:p>
            <a:pPr lvl="1"/>
            <a:r>
              <a:rPr lang="en-US" dirty="0" smtClean="0"/>
              <a:t>Women are important in poverty alleviation and hence for economic development</a:t>
            </a:r>
          </a:p>
          <a:p>
            <a:pPr lvl="1"/>
            <a:r>
              <a:rPr lang="en-US" dirty="0" smtClean="0"/>
              <a:t>Women form a large proportion of the poor</a:t>
            </a:r>
          </a:p>
          <a:p>
            <a:pPr lvl="1"/>
            <a:r>
              <a:rPr lang="en-US" dirty="0" smtClean="0"/>
              <a:t>Women spend more of their income on their families and hence a focus on women improves the welfare of the whole family</a:t>
            </a:r>
          </a:p>
          <a:p>
            <a:pPr lvl="1"/>
            <a:r>
              <a:rPr lang="en-US" dirty="0" smtClean="0"/>
              <a:t>A focus on women empowers women</a:t>
            </a:r>
            <a:endParaRPr lang="en-US" dirty="0"/>
          </a:p>
        </p:txBody>
      </p:sp>
    </p:spTree>
    <p:extLst>
      <p:ext uri="{BB962C8B-B14F-4D97-AF65-F5344CB8AC3E}">
        <p14:creationId xmlns:p14="http://schemas.microsoft.com/office/powerpoint/2010/main" val="2493664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focus in microfinance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Some arguments against a focus on women are:</a:t>
            </a:r>
          </a:p>
          <a:p>
            <a:pPr lvl="1"/>
            <a:r>
              <a:rPr lang="en-US" dirty="0" smtClean="0"/>
              <a:t>women-focused microfinance does not automatically lead to empowerment; the underlying problem has to do with cultural norms.</a:t>
            </a:r>
          </a:p>
          <a:p>
            <a:pPr lvl="1"/>
            <a:r>
              <a:rPr lang="en-US" dirty="0" smtClean="0"/>
              <a:t>Loans to women are less profitable.  Also, some social education that is bundled with microfinance adds to the cost and reduces sustainability possibilities.</a:t>
            </a:r>
          </a:p>
          <a:p>
            <a:pPr lvl="1"/>
            <a:r>
              <a:rPr lang="en-US" dirty="0" smtClean="0"/>
              <a:t>Focusing on women can raise tensions in the home.</a:t>
            </a:r>
          </a:p>
          <a:p>
            <a:pPr lvl="1"/>
            <a:r>
              <a:rPr lang="en-US" dirty="0" smtClean="0"/>
              <a:t>Microcredit to women places yet another obligation on an already borrower, already overburdened with familial responsibilities.</a:t>
            </a:r>
            <a:endParaRPr lang="en-US" dirty="0"/>
          </a:p>
        </p:txBody>
      </p:sp>
    </p:spTree>
    <p:extLst>
      <p:ext uri="{BB962C8B-B14F-4D97-AF65-F5344CB8AC3E}">
        <p14:creationId xmlns:p14="http://schemas.microsoft.com/office/powerpoint/2010/main" val="79433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sz="quarter" idx="1"/>
          </p:nvPr>
        </p:nvSpPr>
        <p:spPr/>
        <p:txBody>
          <a:bodyPr>
            <a:normAutofit fontScale="92500"/>
          </a:bodyPr>
          <a:lstStyle/>
          <a:p>
            <a:r>
              <a:rPr lang="en-US" dirty="0" smtClean="0"/>
              <a:t>Why are most microfinance borrowers women?</a:t>
            </a:r>
          </a:p>
          <a:p>
            <a:r>
              <a:rPr lang="en-US" dirty="0" smtClean="0"/>
              <a:t>Is targeting women efficient?</a:t>
            </a:r>
          </a:p>
          <a:p>
            <a:r>
              <a:rPr lang="en-US" dirty="0" smtClean="0"/>
              <a:t>Does targeting women </a:t>
            </a:r>
            <a:r>
              <a:rPr lang="en-US" smtClean="0"/>
              <a:t>help self-sustainability </a:t>
            </a:r>
            <a:r>
              <a:rPr lang="en-US" dirty="0" smtClean="0"/>
              <a:t>goals?</a:t>
            </a:r>
          </a:p>
          <a:p>
            <a:r>
              <a:rPr lang="en-US" dirty="0" smtClean="0"/>
              <a:t>Does microfinance help women achieve equality in the home?</a:t>
            </a:r>
          </a:p>
          <a:p>
            <a:r>
              <a:rPr lang="en-US" dirty="0" smtClean="0"/>
              <a:t>How can microfinance help promote social capital and women’s empowerment?</a:t>
            </a:r>
          </a:p>
          <a:p>
            <a:r>
              <a:rPr lang="en-US" dirty="0" smtClean="0"/>
              <a:t>Is the focus on women too restrictive for the future of microfinance?</a:t>
            </a:r>
            <a:endParaRPr lang="en-US" dirty="0"/>
          </a:p>
        </p:txBody>
      </p:sp>
    </p:spTree>
    <p:extLst>
      <p:ext uri="{BB962C8B-B14F-4D97-AF65-F5344CB8AC3E}">
        <p14:creationId xmlns:p14="http://schemas.microsoft.com/office/powerpoint/2010/main" val="135096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85000" lnSpcReduction="20000"/>
          </a:bodyPr>
          <a:lstStyle/>
          <a:p>
            <a:r>
              <a:rPr lang="en-US" dirty="0" smtClean="0"/>
              <a:t>When Grameen Bank started, most borrowers were men; just 44% of clients were women in Oct. 1983</a:t>
            </a:r>
          </a:p>
          <a:p>
            <a:r>
              <a:rPr lang="en-US" dirty="0" smtClean="0"/>
              <a:t>In 1986, the number was about 75%; in 2008, it was 95%.</a:t>
            </a:r>
          </a:p>
          <a:p>
            <a:r>
              <a:rPr lang="en-US" dirty="0" smtClean="0"/>
              <a:t>100% of Grameen USA’s clients are women.</a:t>
            </a:r>
          </a:p>
          <a:p>
            <a:r>
              <a:rPr lang="en-US" dirty="0" smtClean="0"/>
              <a:t>Women’s roles have become more important in the wake of other accompanying socioeconomic transformations</a:t>
            </a:r>
          </a:p>
          <a:p>
            <a:pPr lvl="1"/>
            <a:r>
              <a:rPr lang="en-US" dirty="0" smtClean="0"/>
              <a:t>fertility rates in countries like Indonesia, Bolivia and Bangladesh have plummeted</a:t>
            </a:r>
          </a:p>
          <a:p>
            <a:pPr lvl="1"/>
            <a:r>
              <a:rPr lang="en-US" dirty="0" smtClean="0"/>
              <a:t>Female illiteracy rates have also dropped sharply</a:t>
            </a:r>
          </a:p>
          <a:p>
            <a:r>
              <a:rPr lang="en-US" dirty="0" smtClean="0"/>
              <a:t>These countries are heavily involved in microfinance.</a:t>
            </a:r>
          </a:p>
          <a:p>
            <a:r>
              <a:rPr lang="en-US" dirty="0" smtClean="0"/>
              <a:t>This implies that microfinance can extend and develop these transformations.</a:t>
            </a:r>
          </a:p>
          <a:p>
            <a:r>
              <a:rPr lang="en-US" dirty="0" smtClean="0"/>
              <a:t>However, the data on the development and efficiency fronts are not necessarily consistent.</a:t>
            </a:r>
          </a:p>
        </p:txBody>
      </p:sp>
    </p:spTree>
    <p:extLst>
      <p:ext uri="{BB962C8B-B14F-4D97-AF65-F5344CB8AC3E}">
        <p14:creationId xmlns:p14="http://schemas.microsoft.com/office/powerpoint/2010/main" val="353891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Commercialization and Gender</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85000" lnSpcReduction="10000"/>
          </a:bodyPr>
          <a:lstStyle/>
          <a:p>
            <a:r>
              <a:rPr lang="en-US" dirty="0" smtClean="0"/>
              <a:t>Evidence shows that as the microfinance industry commercializes, the number of female clients drops.</a:t>
            </a:r>
          </a:p>
          <a:p>
            <a:r>
              <a:rPr lang="en-US" dirty="0" smtClean="0"/>
              <a:t>Women tend to be among the poorest of an MFI’s clients.</a:t>
            </a:r>
          </a:p>
          <a:p>
            <a:r>
              <a:rPr lang="en-US" dirty="0" smtClean="0"/>
              <a:t>In Frank’s (2008) study, NGOs that converted to RFIs (</a:t>
            </a:r>
            <a:r>
              <a:rPr lang="en-US" dirty="0"/>
              <a:t>regulated </a:t>
            </a:r>
            <a:r>
              <a:rPr lang="en-US" dirty="0" smtClean="0"/>
              <a:t>financial </a:t>
            </a:r>
            <a:r>
              <a:rPr lang="en-US" dirty="0"/>
              <a:t>institutions</a:t>
            </a:r>
            <a:r>
              <a:rPr lang="en-US" dirty="0" smtClean="0"/>
              <a:t>) tended to have a smaller proportion of women borrowers.</a:t>
            </a:r>
          </a:p>
          <a:p>
            <a:r>
              <a:rPr lang="en-US" dirty="0" smtClean="0"/>
              <a:t>In their study, loan size also tended to increase after conversion.  There is evidence elsewhere also that loan sizes to women borrowers are smaller.</a:t>
            </a:r>
          </a:p>
          <a:p>
            <a:r>
              <a:rPr lang="en-US" dirty="0" err="1" smtClean="0"/>
              <a:t>Bauchet</a:t>
            </a:r>
            <a:r>
              <a:rPr lang="en-US" dirty="0" smtClean="0"/>
              <a:t> and </a:t>
            </a:r>
            <a:r>
              <a:rPr lang="en-US" dirty="0" err="1" smtClean="0"/>
              <a:t>Morduch</a:t>
            </a:r>
            <a:r>
              <a:rPr lang="en-US" dirty="0" smtClean="0"/>
              <a:t> (2010) find a negative correlation between operational self-sufficiency (i.e. profitability) and the percentage of women borrowers served.</a:t>
            </a:r>
          </a:p>
        </p:txBody>
      </p:sp>
    </p:spTree>
    <p:extLst>
      <p:ext uri="{BB962C8B-B14F-4D97-AF65-F5344CB8AC3E}">
        <p14:creationId xmlns:p14="http://schemas.microsoft.com/office/powerpoint/2010/main" val="80669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repayment rates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On the other hand, there is strong evidence (</a:t>
            </a:r>
            <a:r>
              <a:rPr lang="en-US" dirty="0" err="1" smtClean="0"/>
              <a:t>Armendariz</a:t>
            </a:r>
            <a:r>
              <a:rPr lang="en-US" dirty="0" smtClean="0"/>
              <a:t> and </a:t>
            </a:r>
            <a:r>
              <a:rPr lang="en-US" dirty="0" err="1" smtClean="0"/>
              <a:t>Roome</a:t>
            </a:r>
            <a:r>
              <a:rPr lang="en-US" dirty="0" smtClean="0"/>
              <a:t>, 2008) that women are better about repaying loans.</a:t>
            </a:r>
          </a:p>
          <a:p>
            <a:r>
              <a:rPr lang="en-US" dirty="0" smtClean="0"/>
              <a:t>In the 1995 </a:t>
            </a:r>
            <a:r>
              <a:rPr lang="en-US" dirty="0" err="1" smtClean="0"/>
              <a:t>Khandker</a:t>
            </a:r>
            <a:r>
              <a:rPr lang="en-US" dirty="0" smtClean="0"/>
              <a:t> at al. study, 15.3% of male borrowers struggled to repay loans, while only 1.3% of women were having difficulties.</a:t>
            </a:r>
          </a:p>
          <a:p>
            <a:r>
              <a:rPr lang="en-US" dirty="0" smtClean="0"/>
              <a:t>Another study (</a:t>
            </a:r>
            <a:r>
              <a:rPr lang="en-US" dirty="0" err="1" smtClean="0"/>
              <a:t>Kevane</a:t>
            </a:r>
            <a:r>
              <a:rPr lang="en-US" dirty="0" smtClean="0"/>
              <a:t> and </a:t>
            </a:r>
            <a:r>
              <a:rPr lang="en-US" dirty="0" err="1" smtClean="0"/>
              <a:t>Wydick</a:t>
            </a:r>
            <a:r>
              <a:rPr lang="en-US" dirty="0" smtClean="0"/>
              <a:t>, 2001) found that female borrowing groups misused funds less often.</a:t>
            </a:r>
          </a:p>
          <a:p>
            <a:r>
              <a:rPr lang="en-US" dirty="0" smtClean="0"/>
              <a:t>How do we explain these results?  Is there something special about women that leads to greater efficiency in the use of capital and/or lower monitoring costs?  Does this mean that loans are better given to </a:t>
            </a:r>
            <a:r>
              <a:rPr lang="en-US" smtClean="0"/>
              <a:t>women than to men?</a:t>
            </a:r>
            <a:endParaRPr lang="en-US" dirty="0"/>
          </a:p>
        </p:txBody>
      </p:sp>
    </p:spTree>
    <p:extLst>
      <p:ext uri="{BB962C8B-B14F-4D97-AF65-F5344CB8AC3E}">
        <p14:creationId xmlns:p14="http://schemas.microsoft.com/office/powerpoint/2010/main" val="176582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Repayment Rates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Women seem to take less risks.  If so, the higher repayment rates of women may simply reflect project risk.</a:t>
            </a:r>
          </a:p>
          <a:p>
            <a:r>
              <a:rPr lang="en-US" dirty="0" smtClean="0"/>
              <a:t>Women may have difficulty finding capital.  Hence they may be willing to borrow in environment such as joint liability groups where monitoring costs are low, which may lead to higher repayment rates.  That is, women may be willing to pay an additional tax in the form of unproductive time attending group meetings </a:t>
            </a:r>
            <a:r>
              <a:rPr lang="en-US" dirty="0" err="1" smtClean="0"/>
              <a:t>etc</a:t>
            </a:r>
            <a:r>
              <a:rPr lang="en-US" dirty="0" smtClean="0"/>
              <a:t> because their opportunity costs of time are lower and their alternative sources of capital are fewer.</a:t>
            </a:r>
          </a:p>
          <a:p>
            <a:r>
              <a:rPr lang="en-US" dirty="0" smtClean="0"/>
              <a:t>For cultural reasons, women may also find it difficult to find jobs; hence they may work around the house rather than in other and varied locations; this may make it easier to monitor them.</a:t>
            </a:r>
          </a:p>
          <a:p>
            <a:r>
              <a:rPr lang="en-US" dirty="0" smtClean="0"/>
              <a:t>The choice of investment projects, such as tending to goats, sewing</a:t>
            </a:r>
            <a:r>
              <a:rPr lang="en-US" dirty="0"/>
              <a:t>,</a:t>
            </a:r>
            <a:r>
              <a:rPr lang="en-US" dirty="0" smtClean="0"/>
              <a:t> baking goods or keeping a small shop may be easier to monitor.</a:t>
            </a:r>
          </a:p>
          <a:p>
            <a:r>
              <a:rPr lang="en-US" dirty="0" smtClean="0"/>
              <a:t>If so, higher repayment rates may not be due to gender.</a:t>
            </a:r>
            <a:endParaRPr lang="en-US" dirty="0"/>
          </a:p>
        </p:txBody>
      </p:sp>
    </p:spTree>
    <p:extLst>
      <p:ext uri="{BB962C8B-B14F-4D97-AF65-F5344CB8AC3E}">
        <p14:creationId xmlns:p14="http://schemas.microsoft.com/office/powerpoint/2010/main" val="101105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Gender Differences in Rates of Return</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70000" lnSpcReduction="20000"/>
          </a:bodyPr>
          <a:lstStyle/>
          <a:p>
            <a:r>
              <a:rPr lang="en-US" dirty="0" smtClean="0"/>
              <a:t>Although repayment rates are lower, there is some evidence that average returns to investments by men are higher.  This may explain </a:t>
            </a:r>
            <a:r>
              <a:rPr lang="en-US" dirty="0" err="1" smtClean="0"/>
              <a:t>Bauchet</a:t>
            </a:r>
            <a:r>
              <a:rPr lang="en-US" dirty="0" smtClean="0"/>
              <a:t> and </a:t>
            </a:r>
            <a:r>
              <a:rPr lang="en-US" dirty="0" err="1" smtClean="0"/>
              <a:t>Morduch’s</a:t>
            </a:r>
            <a:r>
              <a:rPr lang="en-US" dirty="0" smtClean="0"/>
              <a:t> findings of negative correlation between profitability and focus on women.</a:t>
            </a:r>
          </a:p>
          <a:p>
            <a:r>
              <a:rPr lang="en-US" dirty="0"/>
              <a:t>De Mel, McKenzie and Woodruff (2009) find that mean returns to capital are higher for men than for </a:t>
            </a:r>
            <a:r>
              <a:rPr lang="en-US" dirty="0" smtClean="0"/>
              <a:t>women in </a:t>
            </a:r>
            <a:r>
              <a:rPr lang="en-US" dirty="0" err="1" smtClean="0"/>
              <a:t>Srilanka</a:t>
            </a:r>
            <a:r>
              <a:rPr lang="en-US" dirty="0" smtClean="0"/>
              <a:t>.</a:t>
            </a:r>
            <a:endParaRPr lang="en-US" dirty="0"/>
          </a:p>
          <a:p>
            <a:r>
              <a:rPr lang="en-US" dirty="0" smtClean="0"/>
              <a:t>They find that this is due to the nature of investments made by women, which tend to be less productive.  Again, the reason for such investments may be cultural.</a:t>
            </a:r>
          </a:p>
          <a:p>
            <a:r>
              <a:rPr lang="en-US" dirty="0" smtClean="0"/>
              <a:t>There is also evidence that even when men and women both invest in the same activity, e.g. farming, men have higher returns.</a:t>
            </a:r>
          </a:p>
          <a:p>
            <a:r>
              <a:rPr lang="en-US" dirty="0" smtClean="0"/>
              <a:t>However, the return for this is that men’s farms have greater inputs.  It seems that the woman’s land is starved of required inputs relative to the man’s.  This is, obviously, economically inefficient.</a:t>
            </a:r>
          </a:p>
          <a:p>
            <a:r>
              <a:rPr lang="en-US" dirty="0" smtClean="0"/>
              <a:t>On the other hand, a Guatemalan study finds no difference between men and women in economic responses to credit access.  They are both efficient in generating employment.  There may be cultural differences that explain this geographical variation.</a:t>
            </a:r>
          </a:p>
          <a:p>
            <a:endParaRPr lang="en-US" dirty="0" smtClean="0"/>
          </a:p>
        </p:txBody>
      </p:sp>
    </p:spTree>
    <p:extLst>
      <p:ext uri="{BB962C8B-B14F-4D97-AF65-F5344CB8AC3E}">
        <p14:creationId xmlns:p14="http://schemas.microsoft.com/office/powerpoint/2010/main" val="3621847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78952" cy="990600"/>
          </a:xfrm>
        </p:spPr>
        <p:txBody>
          <a:bodyPr>
            <a:normAutofit fontScale="90000"/>
          </a:bodyPr>
          <a:lstStyle/>
          <a:p>
            <a:r>
              <a:rPr lang="en-US" dirty="0" smtClean="0"/>
              <a:t>Microfinance and female empowerment</a:t>
            </a:r>
            <a:endParaRPr lang="en-US" dirty="0"/>
          </a:p>
        </p:txBody>
      </p:sp>
      <p:sp>
        <p:nvSpPr>
          <p:cNvPr id="3" name="Content Placeholder 2"/>
          <p:cNvSpPr>
            <a:spLocks noGrp="1"/>
          </p:cNvSpPr>
          <p:nvPr>
            <p:ph sz="quarter" idx="1"/>
          </p:nvPr>
        </p:nvSpPr>
        <p:spPr>
          <a:xfrm>
            <a:off x="381000" y="1600200"/>
            <a:ext cx="8610600" cy="5029200"/>
          </a:xfrm>
        </p:spPr>
        <p:txBody>
          <a:bodyPr>
            <a:normAutofit fontScale="70000" lnSpcReduction="20000"/>
          </a:bodyPr>
          <a:lstStyle/>
          <a:p>
            <a:r>
              <a:rPr lang="en-US" dirty="0" smtClean="0"/>
              <a:t>What we see, then, is that there may be inefficient allocation of capital and other resources to women.  They may also have reduced (and inefficient) access to jobs.</a:t>
            </a:r>
          </a:p>
          <a:p>
            <a:r>
              <a:rPr lang="en-US" dirty="0" smtClean="0"/>
              <a:t>Microfinance might even the playing field in giving them more access to such resources.  If so, economic efficiency could be increased.</a:t>
            </a:r>
          </a:p>
          <a:p>
            <a:r>
              <a:rPr lang="en-US" dirty="0" smtClean="0"/>
              <a:t>In addition, microfinance may help to reduce the cultural factors that induce such inefficient resource allocation in the first place.</a:t>
            </a:r>
          </a:p>
          <a:p>
            <a:r>
              <a:rPr lang="en-US" dirty="0" err="1" smtClean="0"/>
              <a:t>Browing</a:t>
            </a:r>
            <a:r>
              <a:rPr lang="en-US" dirty="0" smtClean="0"/>
              <a:t> and </a:t>
            </a:r>
            <a:r>
              <a:rPr lang="en-US" dirty="0" err="1" smtClean="0"/>
              <a:t>Chippori</a:t>
            </a:r>
            <a:r>
              <a:rPr lang="en-US" dirty="0" smtClean="0"/>
              <a:t> (1998) suggest that bargaining power in a household is driven by the </a:t>
            </a:r>
            <a:r>
              <a:rPr lang="en-US" dirty="0" smtClean="0"/>
              <a:t>ability </a:t>
            </a:r>
            <a:r>
              <a:rPr lang="en-US" dirty="0" smtClean="0"/>
              <a:t>of women to credibly threaten to leave the household.  Access to microfinance can improve the efficacy of their threats and thus improved access to resources.</a:t>
            </a:r>
          </a:p>
          <a:p>
            <a:r>
              <a:rPr lang="en-US" dirty="0" smtClean="0"/>
              <a:t>There is also evidence that women’s decisions tend to be biased in favor of higher expenditure on children’s health and education (Blumberg, 1968).  Child survival probabilities are also tied to women’s control of income.  Thus microfinance </a:t>
            </a:r>
            <a:r>
              <a:rPr lang="en-US" i="1" dirty="0" smtClean="0"/>
              <a:t>could</a:t>
            </a:r>
            <a:r>
              <a:rPr lang="en-US" dirty="0" smtClean="0"/>
              <a:t> reduce the prevalence of inefficient gender attitudes and social norms.</a:t>
            </a:r>
          </a:p>
          <a:p>
            <a:r>
              <a:rPr lang="en-US" dirty="0"/>
              <a:t>The evidence on whether microfinance </a:t>
            </a:r>
            <a:r>
              <a:rPr lang="en-US" i="1" dirty="0"/>
              <a:t>actually</a:t>
            </a:r>
            <a:r>
              <a:rPr lang="en-US" dirty="0"/>
              <a:t> translates into greater women’s empowerment is more mixed.</a:t>
            </a:r>
          </a:p>
          <a:p>
            <a:endParaRPr lang="en-US" dirty="0"/>
          </a:p>
        </p:txBody>
      </p:sp>
    </p:spTree>
    <p:extLst>
      <p:ext uri="{BB962C8B-B14F-4D97-AF65-F5344CB8AC3E}">
        <p14:creationId xmlns:p14="http://schemas.microsoft.com/office/powerpoint/2010/main" val="142472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78952" cy="990600"/>
          </a:xfrm>
        </p:spPr>
        <p:txBody>
          <a:bodyPr>
            <a:normAutofit fontScale="90000"/>
          </a:bodyPr>
          <a:lstStyle/>
          <a:p>
            <a:r>
              <a:rPr lang="en-US" dirty="0"/>
              <a:t>Microfinance and female empowerment</a:t>
            </a:r>
          </a:p>
        </p:txBody>
      </p:sp>
      <p:sp>
        <p:nvSpPr>
          <p:cNvPr id="3" name="Content Placeholder 2"/>
          <p:cNvSpPr>
            <a:spLocks noGrp="1"/>
          </p:cNvSpPr>
          <p:nvPr>
            <p:ph sz="quarter" idx="1"/>
          </p:nvPr>
        </p:nvSpPr>
        <p:spPr>
          <a:xfrm>
            <a:off x="612648" y="1600200"/>
            <a:ext cx="8153400" cy="4800600"/>
          </a:xfrm>
        </p:spPr>
        <p:txBody>
          <a:bodyPr>
            <a:normAutofit fontScale="77500" lnSpcReduction="20000"/>
          </a:bodyPr>
          <a:lstStyle/>
          <a:p>
            <a:r>
              <a:rPr lang="en-US" dirty="0" smtClean="0"/>
              <a:t>Rankin (2002) argues that microfinance may entrench gender roles.</a:t>
            </a:r>
          </a:p>
          <a:p>
            <a:r>
              <a:rPr lang="en-US" dirty="0" smtClean="0"/>
              <a:t>Some studies show that men, and not women control the microenterprise investments and income.</a:t>
            </a:r>
          </a:p>
          <a:p>
            <a:r>
              <a:rPr lang="en-US" dirty="0" smtClean="0"/>
              <a:t>Even when women maintain control, they may be encouraged to take up investments like sweater knitting that maintain traditional gender roles.</a:t>
            </a:r>
          </a:p>
          <a:p>
            <a:r>
              <a:rPr lang="en-US" dirty="0" smtClean="0"/>
              <a:t>Increased income could lead to a decreased role for women.  For example, lower caste Muslim women in India tend to work with their husbands in the fields; however, once they become richer, they tend to go into seclusion in the house.</a:t>
            </a:r>
          </a:p>
          <a:p>
            <a:r>
              <a:rPr lang="en-US" dirty="0" smtClean="0"/>
              <a:t>Hence gender-separating practices have high income elasticity.</a:t>
            </a:r>
          </a:p>
          <a:p>
            <a:r>
              <a:rPr lang="en-US" dirty="0" smtClean="0"/>
              <a:t>Thus, many microfinance programs such as BRAC and Pro </a:t>
            </a:r>
            <a:r>
              <a:rPr lang="en-US" dirty="0" err="1" smtClean="0"/>
              <a:t>Mujer</a:t>
            </a:r>
            <a:r>
              <a:rPr lang="en-US" dirty="0" smtClean="0"/>
              <a:t> also include education about legal and social rights and basic health practices as part of their implementation.</a:t>
            </a:r>
            <a:endParaRPr lang="en-US" dirty="0"/>
          </a:p>
        </p:txBody>
      </p:sp>
    </p:spTree>
    <p:extLst>
      <p:ext uri="{BB962C8B-B14F-4D97-AF65-F5344CB8AC3E}">
        <p14:creationId xmlns:p14="http://schemas.microsoft.com/office/powerpoint/2010/main" val="41185770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1283</Words>
  <Application>Microsoft Office PowerPoint</Application>
  <PresentationFormat>On-screen Show (4:3)</PresentationFormat>
  <Paragraphs>80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Student presentation</vt:lpstr>
      <vt:lpstr>Women and Microfinance</vt:lpstr>
      <vt:lpstr>Learning Goals</vt:lpstr>
      <vt:lpstr>History</vt:lpstr>
      <vt:lpstr>Commercialization and Gender</vt:lpstr>
      <vt:lpstr>Gender and repayment rates</vt:lpstr>
      <vt:lpstr>Gender and Repayment Rates</vt:lpstr>
      <vt:lpstr>Gender Differences in Rates of Return</vt:lpstr>
      <vt:lpstr>Microfinance and female empowerment</vt:lpstr>
      <vt:lpstr>Microfinance and female empowerment</vt:lpstr>
      <vt:lpstr>Gender focus in Microfinance</vt:lpstr>
      <vt:lpstr>Gender focus in microfinance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2013-03-15T19:25:56Z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