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43"/>
  </p:notesMasterIdLst>
  <p:handoutMasterIdLst>
    <p:handoutMasterId r:id="rId44"/>
  </p:handoutMasterIdLst>
  <p:sldIdLst>
    <p:sldId id="260" r:id="rId5"/>
    <p:sldId id="261" r:id="rId6"/>
    <p:sldId id="285" r:id="rId7"/>
    <p:sldId id="262" r:id="rId8"/>
    <p:sldId id="263" r:id="rId9"/>
    <p:sldId id="286" r:id="rId10"/>
    <p:sldId id="287" r:id="rId11"/>
    <p:sldId id="265" r:id="rId12"/>
    <p:sldId id="288" r:id="rId13"/>
    <p:sldId id="264" r:id="rId14"/>
    <p:sldId id="295" r:id="rId15"/>
    <p:sldId id="267" r:id="rId16"/>
    <p:sldId id="289" r:id="rId17"/>
    <p:sldId id="296" r:id="rId18"/>
    <p:sldId id="268" r:id="rId19"/>
    <p:sldId id="290" r:id="rId20"/>
    <p:sldId id="269" r:id="rId21"/>
    <p:sldId id="291" r:id="rId22"/>
    <p:sldId id="266" r:id="rId23"/>
    <p:sldId id="270" r:id="rId24"/>
    <p:sldId id="271" r:id="rId25"/>
    <p:sldId id="272" r:id="rId26"/>
    <p:sldId id="292" r:id="rId27"/>
    <p:sldId id="293" r:id="rId28"/>
    <p:sldId id="273" r:id="rId29"/>
    <p:sldId id="279" r:id="rId30"/>
    <p:sldId id="280" r:id="rId31"/>
    <p:sldId id="274" r:id="rId32"/>
    <p:sldId id="300" r:id="rId33"/>
    <p:sldId id="281" r:id="rId34"/>
    <p:sldId id="297" r:id="rId35"/>
    <p:sldId id="282" r:id="rId36"/>
    <p:sldId id="294" r:id="rId37"/>
    <p:sldId id="283" r:id="rId38"/>
    <p:sldId id="298" r:id="rId39"/>
    <p:sldId id="299" r:id="rId40"/>
    <p:sldId id="301" r:id="rId41"/>
    <p:sldId id="284" r:id="rId42"/>
  </p:sldIdLst>
  <p:sldSz cx="9144000" cy="6858000" type="screen4x3"/>
  <p:notesSz cx="6858000" cy="9296400"/>
  <p:custDataLst>
    <p:tags r:id="rId45"/>
  </p:custDataLst>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47" autoAdjust="0"/>
    <p:restoredTop sz="94718" autoAdjust="0"/>
  </p:normalViewPr>
  <p:slideViewPr>
    <p:cSldViewPr>
      <p:cViewPr varScale="1">
        <p:scale>
          <a:sx n="81" d="100"/>
          <a:sy n="81" d="100"/>
        </p:scale>
        <p:origin x="79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2.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rtlCol="0"/>
          <a:lstStyle>
            <a:lvl1pPr algn="r">
              <a:defRPr sz="1200"/>
            </a:lvl1pPr>
          </a:lstStyle>
          <a:p>
            <a:fld id="{ACCD1767-73A9-4933-BAEA-6DDCC58002A7}" type="datetimeFigureOut">
              <a:rPr lang="en-US" smtClean="0"/>
              <a:pPr/>
              <a:t>3/16/2021</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rtlCol="0" anchor="b"/>
          <a:lstStyle>
            <a:lvl1pPr algn="r">
              <a:defRPr sz="1200"/>
            </a:lvl1pPr>
          </a:lstStyle>
          <a:p>
            <a:fld id="{E03A1734-4FFB-4FB2-A08B-70701407F3C2}" type="slidenum">
              <a:rPr lang="en-US" smtClean="0"/>
              <a:pPr/>
              <a:t>‹#›</a:t>
            </a:fld>
            <a:endParaRPr lang="en-US"/>
          </a:p>
        </p:txBody>
      </p:sp>
    </p:spTree>
    <p:extLst>
      <p:ext uri="{BB962C8B-B14F-4D97-AF65-F5344CB8AC3E}">
        <p14:creationId xmlns:p14="http://schemas.microsoft.com/office/powerpoint/2010/main" val="781338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rtlCol="0"/>
          <a:lstStyle>
            <a:lvl1pPr algn="r">
              <a:defRPr sz="1200"/>
            </a:lvl1pPr>
          </a:lstStyle>
          <a:p>
            <a:fld id="{CFA4115B-A961-4E78-80F8-A8921D03BAA4}" type="datetimeFigureOut">
              <a:rPr lang="en-US" smtClean="0"/>
              <a:pPr/>
              <a:t>3/16/2021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rtlCol="0" anchor="b"/>
          <a:lstStyle>
            <a:lvl1pPr algn="r">
              <a:defRPr sz="1200"/>
            </a:lvl1pPr>
          </a:lstStyle>
          <a:p>
            <a:fld id="{44F2AB2A-AC47-46F5-B6D6-821EE801CC66}" type="slidenum">
              <a:rPr lang="en-US" smtClean="0"/>
              <a:pPr/>
              <a:t>‹#›</a:t>
            </a:fld>
            <a:endParaRPr lang="en-US"/>
          </a:p>
        </p:txBody>
      </p:sp>
    </p:spTree>
    <p:extLst>
      <p:ext uri="{BB962C8B-B14F-4D97-AF65-F5344CB8AC3E}">
        <p14:creationId xmlns:p14="http://schemas.microsoft.com/office/powerpoint/2010/main" val="1111937146"/>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6884489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17</a:t>
            </a:fld>
            <a:endParaRPr lang="en-US"/>
          </a:p>
        </p:txBody>
      </p:sp>
    </p:spTree>
    <p:extLst>
      <p:ext uri="{BB962C8B-B14F-4D97-AF65-F5344CB8AC3E}">
        <p14:creationId xmlns:p14="http://schemas.microsoft.com/office/powerpoint/2010/main" val="4236111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18</a:t>
            </a:fld>
            <a:endParaRPr lang="en-US"/>
          </a:p>
        </p:txBody>
      </p:sp>
    </p:spTree>
    <p:extLst>
      <p:ext uri="{BB962C8B-B14F-4D97-AF65-F5344CB8AC3E}">
        <p14:creationId xmlns:p14="http://schemas.microsoft.com/office/powerpoint/2010/main" val="19679450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19</a:t>
            </a:fld>
            <a:endParaRPr lang="en-US"/>
          </a:p>
        </p:txBody>
      </p:sp>
    </p:spTree>
    <p:extLst>
      <p:ext uri="{BB962C8B-B14F-4D97-AF65-F5344CB8AC3E}">
        <p14:creationId xmlns:p14="http://schemas.microsoft.com/office/powerpoint/2010/main" val="33489613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20</a:t>
            </a:fld>
            <a:endParaRPr lang="en-US"/>
          </a:p>
        </p:txBody>
      </p:sp>
    </p:spTree>
    <p:extLst>
      <p:ext uri="{BB962C8B-B14F-4D97-AF65-F5344CB8AC3E}">
        <p14:creationId xmlns:p14="http://schemas.microsoft.com/office/powerpoint/2010/main" val="40098108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21</a:t>
            </a:fld>
            <a:endParaRPr lang="en-US"/>
          </a:p>
        </p:txBody>
      </p:sp>
    </p:spTree>
    <p:extLst>
      <p:ext uri="{BB962C8B-B14F-4D97-AF65-F5344CB8AC3E}">
        <p14:creationId xmlns:p14="http://schemas.microsoft.com/office/powerpoint/2010/main" val="4661504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22</a:t>
            </a:fld>
            <a:endParaRPr lang="en-US"/>
          </a:p>
        </p:txBody>
      </p:sp>
    </p:spTree>
    <p:extLst>
      <p:ext uri="{BB962C8B-B14F-4D97-AF65-F5344CB8AC3E}">
        <p14:creationId xmlns:p14="http://schemas.microsoft.com/office/powerpoint/2010/main" val="7976586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25</a:t>
            </a:fld>
            <a:endParaRPr lang="en-US"/>
          </a:p>
        </p:txBody>
      </p:sp>
    </p:spTree>
    <p:extLst>
      <p:ext uri="{BB962C8B-B14F-4D97-AF65-F5344CB8AC3E}">
        <p14:creationId xmlns:p14="http://schemas.microsoft.com/office/powerpoint/2010/main" val="38418859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26</a:t>
            </a:fld>
            <a:endParaRPr lang="en-US"/>
          </a:p>
        </p:txBody>
      </p:sp>
    </p:spTree>
    <p:extLst>
      <p:ext uri="{BB962C8B-B14F-4D97-AF65-F5344CB8AC3E}">
        <p14:creationId xmlns:p14="http://schemas.microsoft.com/office/powerpoint/2010/main" val="27320587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27</a:t>
            </a:fld>
            <a:endParaRPr lang="en-US"/>
          </a:p>
        </p:txBody>
      </p:sp>
    </p:spTree>
    <p:extLst>
      <p:ext uri="{BB962C8B-B14F-4D97-AF65-F5344CB8AC3E}">
        <p14:creationId xmlns:p14="http://schemas.microsoft.com/office/powerpoint/2010/main" val="18602632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28</a:t>
            </a:fld>
            <a:endParaRPr lang="en-US"/>
          </a:p>
        </p:txBody>
      </p:sp>
    </p:spTree>
    <p:extLst>
      <p:ext uri="{BB962C8B-B14F-4D97-AF65-F5344CB8AC3E}">
        <p14:creationId xmlns:p14="http://schemas.microsoft.com/office/powerpoint/2010/main" val="1560416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a:t>
            </a:fld>
            <a:endParaRPr lang="en-US"/>
          </a:p>
        </p:txBody>
      </p:sp>
    </p:spTree>
    <p:extLst>
      <p:ext uri="{BB962C8B-B14F-4D97-AF65-F5344CB8AC3E}">
        <p14:creationId xmlns:p14="http://schemas.microsoft.com/office/powerpoint/2010/main" val="356219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4</a:t>
            </a:fld>
            <a:endParaRPr lang="en-US"/>
          </a:p>
        </p:txBody>
      </p:sp>
    </p:spTree>
    <p:extLst>
      <p:ext uri="{BB962C8B-B14F-4D97-AF65-F5344CB8AC3E}">
        <p14:creationId xmlns:p14="http://schemas.microsoft.com/office/powerpoint/2010/main" val="2020504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5</a:t>
            </a:fld>
            <a:endParaRPr lang="en-US"/>
          </a:p>
        </p:txBody>
      </p:sp>
    </p:spTree>
    <p:extLst>
      <p:ext uri="{BB962C8B-B14F-4D97-AF65-F5344CB8AC3E}">
        <p14:creationId xmlns:p14="http://schemas.microsoft.com/office/powerpoint/2010/main" val="1639975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8</a:t>
            </a:fld>
            <a:endParaRPr lang="en-US"/>
          </a:p>
        </p:txBody>
      </p:sp>
    </p:spTree>
    <p:extLst>
      <p:ext uri="{BB962C8B-B14F-4D97-AF65-F5344CB8AC3E}">
        <p14:creationId xmlns:p14="http://schemas.microsoft.com/office/powerpoint/2010/main" val="3589494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10</a:t>
            </a:fld>
            <a:endParaRPr lang="en-US"/>
          </a:p>
        </p:txBody>
      </p:sp>
    </p:spTree>
    <p:extLst>
      <p:ext uri="{BB962C8B-B14F-4D97-AF65-F5344CB8AC3E}">
        <p14:creationId xmlns:p14="http://schemas.microsoft.com/office/powerpoint/2010/main" val="2919985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12</a:t>
            </a:fld>
            <a:endParaRPr lang="en-US"/>
          </a:p>
        </p:txBody>
      </p:sp>
    </p:spTree>
    <p:extLst>
      <p:ext uri="{BB962C8B-B14F-4D97-AF65-F5344CB8AC3E}">
        <p14:creationId xmlns:p14="http://schemas.microsoft.com/office/powerpoint/2010/main" val="735589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15</a:t>
            </a:fld>
            <a:endParaRPr lang="en-US"/>
          </a:p>
        </p:txBody>
      </p:sp>
    </p:spTree>
    <p:extLst>
      <p:ext uri="{BB962C8B-B14F-4D97-AF65-F5344CB8AC3E}">
        <p14:creationId xmlns:p14="http://schemas.microsoft.com/office/powerpoint/2010/main" val="14623554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16</a:t>
            </a:fld>
            <a:endParaRPr lang="en-US"/>
          </a:p>
        </p:txBody>
      </p:sp>
    </p:spTree>
    <p:extLst>
      <p:ext uri="{BB962C8B-B14F-4D97-AF65-F5344CB8AC3E}">
        <p14:creationId xmlns:p14="http://schemas.microsoft.com/office/powerpoint/2010/main" val="1571815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Copyright © 2009 Pearson Prentice Hall. All rights reserved.</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Copyright © 2009 Pearson Prentice Hall. All rights reserved.</a:t>
            </a:r>
            <a:endParaRPr lang="en-US"/>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1752" y="1295400"/>
            <a:ext cx="8503920" cy="4803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r>
              <a:rPr lang="en-US" smtClean="0"/>
              <a:t>Copyright © 2009 Pearson Prentice Hall. All rights reserved.</a:t>
            </a:r>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r>
              <a:rPr lang="en-US" smtClean="0"/>
              <a:t>Copyright © 2009 Pearson Prentice Hall. All rights reserved.</a:t>
            </a:r>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Copyright © 2009 Pearson Prentice Hall. All rights reserved.</a:t>
            </a:r>
            <a:endParaRPr lang="en-US"/>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smtClean="0"/>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Copyright © 2009 Pearson Prentice Hall. All rights reserved.</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Copyright © 2009 Pearson Prentice Hall. All rights reserved.</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r>
              <a:rPr lang="en-US" smtClean="0"/>
              <a:t>Copyright © 2009 Pearson Prentice Hall. All rights reserved.</a:t>
            </a:r>
            <a:endParaRPr lang="en-US"/>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Copyright © 2009 Pearson Prentice Hall. All rights reserved.</a:t>
            </a:r>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vmlDrawing" Target="../drawings/vmlDrawing1.v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2"/>
            </p:custDataLst>
            <p:extLst>
              <p:ext uri="{D42A27DB-BD31-4B8C-83A1-F6EECF244321}">
                <p14:modId xmlns:p14="http://schemas.microsoft.com/office/powerpoint/2010/main" val="12329351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41" name="think-cell Slide" r:id="rId13" imgW="395" imgH="394" progId="TCLayout.ActiveDocument.1">
                  <p:embed/>
                </p:oleObj>
              </mc:Choice>
              <mc:Fallback>
                <p:oleObj name="think-cell Slide" r:id="rId13" imgW="395" imgH="394" progId="TCLayout.ActiveDocument.1">
                  <p:embed/>
                  <p:pic>
                    <p:nvPicPr>
                      <p:cNvPr id="0" name=""/>
                      <p:cNvPicPr/>
                      <p:nvPr/>
                    </p:nvPicPr>
                    <p:blipFill>
                      <a:blip r:embed="rId14"/>
                      <a:stretch>
                        <a:fillRect/>
                      </a:stretch>
                    </p:blipFill>
                    <p:spPr>
                      <a:xfrm>
                        <a:off x="1588" y="1588"/>
                        <a:ext cx="1588" cy="1588"/>
                      </a:xfrm>
                      <a:prstGeom prst="rect">
                        <a:avLst/>
                      </a:prstGeom>
                    </p:spPr>
                  </p:pic>
                </p:oleObj>
              </mc:Fallback>
            </mc:AlternateContent>
          </a:graphicData>
        </a:graphic>
      </p:graphicFrame>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r>
              <a:rPr lang="en-US" smtClean="0">
                <a:solidFill>
                  <a:srgbClr val="FFFFFF"/>
                </a:solidFill>
              </a:rPr>
              <a:t>Copyright © 2009 Pearson Prentice Hall. All rights reserved.</a:t>
            </a:r>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vmlDrawing" Target="../drawings/vmlDrawing7.vml"/><Relationship Id="rId5" Type="http://schemas.openxmlformats.org/officeDocument/2006/relationships/image" Target="../media/image2.emf"/><Relationship Id="rId4" Type="http://schemas.openxmlformats.org/officeDocument/2006/relationships/oleObject" Target="../embeddings/oleObject7.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vmlDrawing" Target="../drawings/vmlDrawing8.vml"/><Relationship Id="rId5" Type="http://schemas.openxmlformats.org/officeDocument/2006/relationships/image" Target="../media/image2.emf"/><Relationship Id="rId4" Type="http://schemas.openxmlformats.org/officeDocument/2006/relationships/oleObject" Target="../embeddings/oleObject8.bin"/></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vmlDrawing" Target="../drawings/vmlDrawing9.vml"/><Relationship Id="rId5" Type="http://schemas.openxmlformats.org/officeDocument/2006/relationships/image" Target="../media/image2.emf"/><Relationship Id="rId4" Type="http://schemas.openxmlformats.org/officeDocument/2006/relationships/oleObject" Target="../embeddings/oleObject9.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vmlDrawing" Target="../drawings/vmlDrawing10.vml"/><Relationship Id="rId6" Type="http://schemas.openxmlformats.org/officeDocument/2006/relationships/image" Target="../media/image2.emf"/><Relationship Id="rId5" Type="http://schemas.openxmlformats.org/officeDocument/2006/relationships/oleObject" Target="../embeddings/oleObject10.bin"/><Relationship Id="rId4"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vmlDrawing" Target="../drawings/vmlDrawing11.vml"/><Relationship Id="rId6" Type="http://schemas.openxmlformats.org/officeDocument/2006/relationships/image" Target="../media/image2.emf"/><Relationship Id="rId5" Type="http://schemas.openxmlformats.org/officeDocument/2006/relationships/oleObject" Target="../embeddings/oleObject11.bin"/><Relationship Id="rId4"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4.png"/><Relationship Id="rId2" Type="http://schemas.openxmlformats.org/officeDocument/2006/relationships/tags" Target="../tags/tag13.xml"/><Relationship Id="rId1" Type="http://schemas.openxmlformats.org/officeDocument/2006/relationships/vmlDrawing" Target="../drawings/vmlDrawing12.vml"/><Relationship Id="rId6" Type="http://schemas.openxmlformats.org/officeDocument/2006/relationships/image" Target="../media/image2.emf"/><Relationship Id="rId5" Type="http://schemas.openxmlformats.org/officeDocument/2006/relationships/oleObject" Target="../embeddings/oleObject12.bin"/><Relationship Id="rId4"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11.wmf"/><Relationship Id="rId2" Type="http://schemas.openxmlformats.org/officeDocument/2006/relationships/tags" Target="../tags/tag14.xml"/><Relationship Id="rId1" Type="http://schemas.openxmlformats.org/officeDocument/2006/relationships/vmlDrawing" Target="../drawings/vmlDrawing13.vml"/><Relationship Id="rId6" Type="http://schemas.openxmlformats.org/officeDocument/2006/relationships/oleObject" Target="../embeddings/oleObject14.bin"/><Relationship Id="rId5" Type="http://schemas.openxmlformats.org/officeDocument/2006/relationships/image" Target="../media/image2.emf"/><Relationship Id="rId4" Type="http://schemas.openxmlformats.org/officeDocument/2006/relationships/oleObject" Target="../embeddings/oleObject13.bin"/></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vmlDrawing" Target="../drawings/vmlDrawing14.vml"/><Relationship Id="rId5" Type="http://schemas.openxmlformats.org/officeDocument/2006/relationships/image" Target="../media/image2.emf"/><Relationship Id="rId4" Type="http://schemas.openxmlformats.org/officeDocument/2006/relationships/oleObject" Target="../embeddings/oleObject15.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vmlDrawing" Target="../drawings/vmlDrawing15.vml"/><Relationship Id="rId5" Type="http://schemas.openxmlformats.org/officeDocument/2006/relationships/image" Target="../media/image2.emf"/><Relationship Id="rId4" Type="http://schemas.openxmlformats.org/officeDocument/2006/relationships/oleObject" Target="../embeddings/oleObject16.bin"/></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2.emf"/><Relationship Id="rId4" Type="http://schemas.openxmlformats.org/officeDocument/2006/relationships/oleObject" Target="../embeddings/oleObject3.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vmlDrawing" Target="../drawings/vmlDrawing16.vml"/><Relationship Id="rId5" Type="http://schemas.openxmlformats.org/officeDocument/2006/relationships/image" Target="../media/image2.emf"/><Relationship Id="rId4" Type="http://schemas.openxmlformats.org/officeDocument/2006/relationships/oleObject" Target="../embeddings/oleObject17.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vmlDrawing" Target="../drawings/vmlDrawing17.vml"/><Relationship Id="rId5" Type="http://schemas.openxmlformats.org/officeDocument/2006/relationships/image" Target="../media/image2.emf"/><Relationship Id="rId4" Type="http://schemas.openxmlformats.org/officeDocument/2006/relationships/oleObject" Target="../embeddings/oleObject18.bin"/></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vmlDrawing" Target="../drawings/vmlDrawing18.vml"/><Relationship Id="rId5" Type="http://schemas.openxmlformats.org/officeDocument/2006/relationships/image" Target="../media/image2.emf"/><Relationship Id="rId4" Type="http://schemas.openxmlformats.org/officeDocument/2006/relationships/oleObject" Target="../embeddings/oleObject19.bin"/></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vmlDrawing" Target="../drawings/vmlDrawing19.vml"/><Relationship Id="rId5" Type="http://schemas.openxmlformats.org/officeDocument/2006/relationships/image" Target="../media/image2.emf"/><Relationship Id="rId4" Type="http://schemas.openxmlformats.org/officeDocument/2006/relationships/oleObject" Target="../embeddings/oleObject20.bin"/></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vmlDrawing" Target="../drawings/vmlDrawing20.vml"/><Relationship Id="rId5" Type="http://schemas.openxmlformats.org/officeDocument/2006/relationships/image" Target="../media/image2.emf"/><Relationship Id="rId4" Type="http://schemas.openxmlformats.org/officeDocument/2006/relationships/oleObject" Target="../embeddings/oleObject21.bin"/></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4.vml"/><Relationship Id="rId5" Type="http://schemas.openxmlformats.org/officeDocument/2006/relationships/image" Target="../media/image2.emf"/><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vmlDrawing" Target="../drawings/vmlDrawing5.vml"/><Relationship Id="rId5" Type="http://schemas.openxmlformats.org/officeDocument/2006/relationships/image" Target="../media/image2.emf"/><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vmlDrawing" Target="../drawings/vmlDrawing6.vml"/><Relationship Id="rId5" Type="http://schemas.openxmlformats.org/officeDocument/2006/relationships/image" Target="../media/image2.emf"/><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17639859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484"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098" name="Rectangle 2"/>
          <p:cNvSpPr>
            <a:spLocks noGrp="1" noChangeArrowheads="1"/>
          </p:cNvSpPr>
          <p:nvPr>
            <p:ph type="ctrTitle"/>
          </p:nvPr>
        </p:nvSpPr>
        <p:spPr>
          <a:xfrm>
            <a:off x="685800" y="381000"/>
            <a:ext cx="7772400" cy="1295400"/>
          </a:xfrm>
          <a:noFill/>
        </p:spPr>
        <p:txBody>
          <a:bodyPr vert="horz" lIns="90487" tIns="44450" rIns="90487" bIns="44450"/>
          <a:lstStyle/>
          <a:p>
            <a:pPr eaLnBrk="1" hangingPunct="1"/>
            <a:r>
              <a:rPr lang="en-US" sz="4000" dirty="0" smtClean="0"/>
              <a:t>The Capital Budgeting Process</a:t>
            </a:r>
            <a:endParaRPr lang="en-US" sz="4000" dirty="0" smtClean="0"/>
          </a:p>
        </p:txBody>
      </p:sp>
      <p:sp>
        <p:nvSpPr>
          <p:cNvPr id="4099" name="Rectangle 3"/>
          <p:cNvSpPr>
            <a:spLocks noGrp="1" noChangeArrowheads="1"/>
          </p:cNvSpPr>
          <p:nvPr>
            <p:ph type="subTitle" idx="1"/>
          </p:nvPr>
        </p:nvSpPr>
        <p:spPr>
          <a:noFill/>
        </p:spPr>
        <p:txBody>
          <a:bodyPr lIns="90487" tIns="44450" rIns="90487" bIns="44450"/>
          <a:lstStyle/>
          <a:p>
            <a:pPr marL="342900" indent="-342900" eaLnBrk="1" hangingPunct="1"/>
            <a:r>
              <a:rPr lang="en-US" dirty="0" smtClean="0"/>
              <a:t>P.V. </a:t>
            </a:r>
            <a:r>
              <a:rPr lang="en-US" dirty="0" err="1" smtClean="0"/>
              <a:t>Viswanath</a:t>
            </a:r>
            <a:endParaRPr lang="en-US" dirty="0" smtClean="0"/>
          </a:p>
          <a:p>
            <a:pPr marL="342900" indent="-342900" eaLnBrk="1" hangingPunct="1"/>
            <a:endParaRPr lang="en-US" dirty="0" smtClean="0"/>
          </a:p>
          <a:p>
            <a:pPr marL="342900" indent="-342900" eaLnBrk="1" hangingPunct="1"/>
            <a:endParaRPr lang="en-US" dirty="0" smtClean="0"/>
          </a:p>
          <a:p>
            <a:pPr marL="342900" indent="-342900" eaLnBrk="1" hangingPunct="1"/>
            <a:r>
              <a:rPr lang="en-US" dirty="0" smtClean="0"/>
              <a:t>For a First Course in Finance</a:t>
            </a:r>
          </a:p>
          <a:p>
            <a:pPr marL="342900" indent="-342900" eaLnBrk="1" hangingPunct="1"/>
            <a:endParaRPr lang="en-US" dirty="0" smtClean="0"/>
          </a:p>
        </p:txBody>
      </p:sp>
      <p:sp>
        <p:nvSpPr>
          <p:cNvPr id="4" name="Slide Number Placeholder 3"/>
          <p:cNvSpPr>
            <a:spLocks noGrp="1"/>
          </p:cNvSpPr>
          <p:nvPr>
            <p:ph type="sldNum" sz="quarter" idx="12"/>
          </p:nvPr>
        </p:nvSpPr>
        <p:spPr/>
        <p:txBody>
          <a:bodyPr/>
          <a:lstStyle/>
          <a:p>
            <a:fld id="{EAB534A1-6402-488B-A652-E469620D7916}" type="slidenum">
              <a:rPr lang="en-US" smtClean="0">
                <a:solidFill>
                  <a:schemeClr val="accent3">
                    <a:shade val="75000"/>
                  </a:schemeClr>
                </a:solidFill>
              </a:rPr>
              <a:pPr/>
              <a:t>1</a:t>
            </a:fld>
            <a:endParaRPr lang="en-US" dirty="0">
              <a:solidFill>
                <a:schemeClr val="accent3">
                  <a:shade val="75000"/>
                </a:schemeClr>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Opportunity Costs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10</a:t>
            </a:fld>
            <a:endParaRPr lang="en-US" dirty="0"/>
          </a:p>
        </p:txBody>
      </p:sp>
      <p:pic>
        <p:nvPicPr>
          <p:cNvPr id="5" name="Picture 2" descr="C07P186"/>
          <p:cNvPicPr preferRelativeResize="0">
            <a:picLocks noGrp="1" noChangeAspect="1" noChangeArrowheads="1"/>
          </p:cNvPicPr>
          <p:nvPr>
            <p:ph sz="quarter" idx="13"/>
          </p:nvPr>
        </p:nvPicPr>
        <p:blipFill>
          <a:blip r:embed="rId3" cstate="print"/>
          <a:srcRect t="17050" b="30180"/>
          <a:stretch>
            <a:fillRect/>
          </a:stretch>
        </p:blipFill>
        <p:spPr bwMode="auto">
          <a:xfrm>
            <a:off x="304800" y="3581400"/>
            <a:ext cx="8504238" cy="2819400"/>
          </a:xfrm>
          <a:prstGeom prst="rect">
            <a:avLst/>
          </a:prstGeom>
          <a:noFill/>
          <a:ln w="9525">
            <a:noFill/>
            <a:miter lim="800000"/>
            <a:headEnd/>
            <a:tailEnd/>
          </a:ln>
          <a:effectLst/>
        </p:spPr>
      </p:pic>
      <p:sp>
        <p:nvSpPr>
          <p:cNvPr id="7" name="Content Placeholder 3"/>
          <p:cNvSpPr txBox="1">
            <a:spLocks/>
          </p:cNvSpPr>
          <p:nvPr/>
        </p:nvSpPr>
        <p:spPr>
          <a:xfrm>
            <a:off x="301752" y="1447800"/>
            <a:ext cx="8503920" cy="1981200"/>
          </a:xfrm>
          <a:prstGeom prst="rect">
            <a:avLst/>
          </a:prstGeom>
        </p:spPr>
        <p:txBody>
          <a:bodyPr vert="horz">
            <a:normAutofit fontScale="850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The lab will be housed in an existing facility, which would have been rented out for $200,000/yr. otherwise.  Using it for </a:t>
            </a:r>
            <a:r>
              <a:rPr kumimoji="0" lang="en-US" sz="2700" b="0" i="0" u="none" strike="noStrike" kern="1200" cap="none" spc="0" normalizeH="0" baseline="0" noProof="0" dirty="0" err="1" smtClean="0">
                <a:ln>
                  <a:noFill/>
                </a:ln>
                <a:solidFill>
                  <a:schemeClr val="tx1"/>
                </a:solidFill>
                <a:effectLst/>
                <a:uLnTx/>
                <a:uFillTx/>
                <a:latin typeface="+mn-lt"/>
                <a:ea typeface="+mn-ea"/>
                <a:cs typeface="+mn-cs"/>
              </a:rPr>
              <a:t>HomeNet</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 will thus entail an opportunity cost of an equal amount.  </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Consequently, the SG&amp;A is better computed as $2.8m. + $0.2m. = $3m. per yr.</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37146755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21"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Opportunity Costs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11</a:t>
            </a:fld>
            <a:endParaRPr lang="en-US" dirty="0"/>
          </a:p>
        </p:txBody>
      </p:sp>
      <p:sp>
        <p:nvSpPr>
          <p:cNvPr id="4" name="Content Placeholder 3"/>
          <p:cNvSpPr>
            <a:spLocks noGrp="1"/>
          </p:cNvSpPr>
          <p:nvPr>
            <p:ph sz="quarter" idx="13"/>
          </p:nvPr>
        </p:nvSpPr>
        <p:spPr>
          <a:xfrm>
            <a:off x="314890" y="1752600"/>
            <a:ext cx="8503920" cy="4803648"/>
          </a:xfrm>
        </p:spPr>
        <p:txBody>
          <a:bodyPr/>
          <a:lstStyle/>
          <a:p>
            <a:r>
              <a:rPr lang="en-US" dirty="0" smtClean="0"/>
              <a:t>If a project requires the use of an existing facility that is not currently being used for anything else, we should:</a:t>
            </a:r>
          </a:p>
          <a:p>
            <a:pPr lvl="1"/>
            <a:r>
              <a:rPr lang="en-US" dirty="0" smtClean="0"/>
              <a:t>Charge the project for the rental expense.  It is still an expense.</a:t>
            </a:r>
          </a:p>
          <a:p>
            <a:pPr lvl="1"/>
            <a:r>
              <a:rPr lang="en-US" dirty="0" smtClean="0"/>
              <a:t>Not charge the project for the rental expense because no rental is actually being paid.</a:t>
            </a:r>
          </a:p>
          <a:p>
            <a:pPr lvl="1"/>
            <a:r>
              <a:rPr lang="en-US" dirty="0" smtClean="0"/>
              <a:t>Charge the project for the rental expense if the facility would be rented out if this project is not undertaken. </a:t>
            </a:r>
            <a:endParaRPr lang="en-US" dirty="0"/>
          </a:p>
        </p:txBody>
      </p:sp>
    </p:spTree>
    <p:extLst>
      <p:ext uri="{BB962C8B-B14F-4D97-AF65-F5344CB8AC3E}">
        <p14:creationId xmlns:p14="http://schemas.microsoft.com/office/powerpoint/2010/main" val="1236062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Cashflows &amp; Change in Net Working Capital</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12</a:t>
            </a:fld>
            <a:endParaRPr lang="en-US" dirty="0"/>
          </a:p>
        </p:txBody>
      </p:sp>
      <p:sp>
        <p:nvSpPr>
          <p:cNvPr id="4" name="Content Placeholder 3"/>
          <p:cNvSpPr>
            <a:spLocks noGrp="1"/>
          </p:cNvSpPr>
          <p:nvPr>
            <p:ph sz="quarter" idx="13"/>
          </p:nvPr>
        </p:nvSpPr>
        <p:spPr>
          <a:xfrm>
            <a:off x="225552" y="1676400"/>
            <a:ext cx="8686800" cy="4953000"/>
          </a:xfrm>
        </p:spPr>
        <p:txBody>
          <a:bodyPr>
            <a:normAutofit/>
          </a:bodyPr>
          <a:lstStyle/>
          <a:p>
            <a:r>
              <a:rPr lang="en-US" dirty="0" smtClean="0"/>
              <a:t>In order to generate these earnings, the firm needs to lay out $7.5m. at the very outset, as we noted before.</a:t>
            </a:r>
          </a:p>
          <a:p>
            <a:r>
              <a:rPr lang="en-US" dirty="0" smtClean="0"/>
              <a:t>Furthermore, the firm needs to keep resources on hand to fund working capital.  </a:t>
            </a:r>
          </a:p>
          <a:p>
            <a:r>
              <a:rPr lang="en-US" dirty="0" smtClean="0"/>
              <a:t>That is, the firm might need to provide credit to its customers.  Of course, part of this can be recovered from credit that the firm’s suppliers would provide. </a:t>
            </a:r>
          </a:p>
          <a:p>
            <a:r>
              <a:rPr lang="en-US" dirty="0" smtClean="0"/>
              <a:t>The firm might also need to keep cash on hand to meet unexpected needs</a:t>
            </a:r>
            <a:r>
              <a:rPr lang="en-US" dirty="0" smtClean="0"/>
              <a:t>.</a:t>
            </a: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16134648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59"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Cashflows &amp; Change in Net Working Capital</a:t>
            </a:r>
          </a:p>
        </p:txBody>
      </p:sp>
      <p:sp>
        <p:nvSpPr>
          <p:cNvPr id="3" name="Slide Number Placeholder 2"/>
          <p:cNvSpPr>
            <a:spLocks noGrp="1"/>
          </p:cNvSpPr>
          <p:nvPr>
            <p:ph type="sldNum" sz="quarter" idx="12"/>
          </p:nvPr>
        </p:nvSpPr>
        <p:spPr/>
        <p:txBody>
          <a:bodyPr/>
          <a:lstStyle/>
          <a:p>
            <a:fld id="{E8C80D2A-EA4E-4A37-A9DF-772D0EA46EC5}" type="slidenum">
              <a:rPr lang="en-US" smtClean="0"/>
              <a:pPr/>
              <a:t>13</a:t>
            </a:fld>
            <a:endParaRPr lang="en-US" dirty="0"/>
          </a:p>
        </p:txBody>
      </p:sp>
      <p:sp>
        <p:nvSpPr>
          <p:cNvPr id="4" name="Content Placeholder 3"/>
          <p:cNvSpPr>
            <a:spLocks noGrp="1"/>
          </p:cNvSpPr>
          <p:nvPr>
            <p:ph sz="quarter" idx="13"/>
          </p:nvPr>
        </p:nvSpPr>
        <p:spPr>
          <a:xfrm>
            <a:off x="301752" y="1467696"/>
            <a:ext cx="8503920" cy="4704504"/>
          </a:xfrm>
        </p:spPr>
        <p:txBody>
          <a:bodyPr>
            <a:normAutofit fontScale="92500" lnSpcReduction="20000"/>
          </a:bodyPr>
          <a:lstStyle/>
          <a:p>
            <a:r>
              <a:rPr lang="en-US" dirty="0"/>
              <a:t>Furthermore, the firm may need to keep inventory on hand; i.e. the firm may need to produce goods that will not be sold in the same period.  This will use up cash that will show up as inventory.  Increases in inventory in a given period, thus, involve net cash outflows in that period.</a:t>
            </a:r>
          </a:p>
          <a:p>
            <a:r>
              <a:rPr lang="en-US" dirty="0"/>
              <a:t>Remember that COGS only includes the cost of producing goods that are actually sold in the current period.</a:t>
            </a:r>
          </a:p>
          <a:p>
            <a:r>
              <a:rPr lang="en-US" dirty="0"/>
              <a:t>These cash requirements are computed by taking the change in Net Working </a:t>
            </a:r>
            <a:r>
              <a:rPr lang="en-US" dirty="0" smtClean="0"/>
              <a:t>Capital.</a:t>
            </a:r>
          </a:p>
          <a:p>
            <a:r>
              <a:rPr lang="en-US" dirty="0" smtClean="0"/>
              <a:t>Recall Net Working Capital is Current Assets (incl. Cash, A/R, Inventory) less Current Liabilities (incl. A/P).</a:t>
            </a:r>
            <a:endParaRPr lang="en-US" dirty="0"/>
          </a:p>
          <a:p>
            <a:endParaRPr lang="en-US" dirty="0"/>
          </a:p>
        </p:txBody>
      </p:sp>
    </p:spTree>
    <p:extLst>
      <p:ext uri="{BB962C8B-B14F-4D97-AF65-F5344CB8AC3E}">
        <p14:creationId xmlns:p14="http://schemas.microsoft.com/office/powerpoint/2010/main" val="139745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37509641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344"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Net Working Capital changes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14</a:t>
            </a:fld>
            <a:endParaRPr lang="en-US" dirty="0"/>
          </a:p>
        </p:txBody>
      </p:sp>
      <p:sp>
        <p:nvSpPr>
          <p:cNvPr id="4" name="Content Placeholder 3"/>
          <p:cNvSpPr>
            <a:spLocks noGrp="1"/>
          </p:cNvSpPr>
          <p:nvPr>
            <p:ph sz="quarter" idx="13"/>
          </p:nvPr>
        </p:nvSpPr>
        <p:spPr>
          <a:xfrm>
            <a:off x="301752" y="1506516"/>
            <a:ext cx="8503920" cy="4592531"/>
          </a:xfrm>
        </p:spPr>
        <p:txBody>
          <a:bodyPr/>
          <a:lstStyle/>
          <a:p>
            <a:r>
              <a:rPr lang="en-US" dirty="0" smtClean="0"/>
              <a:t>The treatment of changes in Net Working Capital is:</a:t>
            </a:r>
          </a:p>
          <a:p>
            <a:pPr lvl="1"/>
            <a:r>
              <a:rPr lang="en-US" dirty="0" smtClean="0"/>
              <a:t>Similar to the treatment of initial investment needs for the project.  Both items imply cashflows and so must be taken into account in the capital budgeting decision.</a:t>
            </a:r>
          </a:p>
          <a:p>
            <a:pPr lvl="1"/>
            <a:r>
              <a:rPr lang="en-US" dirty="0" smtClean="0"/>
              <a:t>Different from the treatment of the initial investment.  The initial investment is the outlay required because of the need to acquire machinery and other capital goods upfront.  The issue with NWC is an accounting technicality.</a:t>
            </a:r>
          </a:p>
          <a:p>
            <a:pPr lvl="1"/>
            <a:r>
              <a:rPr lang="en-US" dirty="0"/>
              <a:t>D</a:t>
            </a:r>
            <a:r>
              <a:rPr lang="en-US" dirty="0" smtClean="0"/>
              <a:t>ifferent from </a:t>
            </a:r>
            <a:r>
              <a:rPr lang="en-US" dirty="0"/>
              <a:t>the treatment of the initial investment. </a:t>
            </a:r>
            <a:r>
              <a:rPr lang="en-US" dirty="0" smtClean="0"/>
              <a:t> In the case of the initial investment, we look at the total value of the assets being acquired.  In the case of Net Working Capital, we look at the </a:t>
            </a:r>
            <a:r>
              <a:rPr lang="en-US" i="1" dirty="0" smtClean="0"/>
              <a:t>changes </a:t>
            </a:r>
            <a:r>
              <a:rPr lang="en-US" dirty="0" smtClean="0"/>
              <a:t>in NWC.  </a:t>
            </a:r>
            <a:endParaRPr lang="en-US" dirty="0"/>
          </a:p>
        </p:txBody>
      </p:sp>
    </p:spTree>
    <p:extLst>
      <p:ext uri="{BB962C8B-B14F-4D97-AF65-F5344CB8AC3E}">
        <p14:creationId xmlns:p14="http://schemas.microsoft.com/office/powerpoint/2010/main" val="196869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Change in Net Working Capital</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15</a:t>
            </a:fld>
            <a:endParaRPr lang="en-US" dirty="0"/>
          </a:p>
        </p:txBody>
      </p:sp>
      <p:sp>
        <p:nvSpPr>
          <p:cNvPr id="6" name="Content Placeholder 3"/>
          <p:cNvSpPr txBox="1">
            <a:spLocks/>
          </p:cNvSpPr>
          <p:nvPr/>
        </p:nvSpPr>
        <p:spPr>
          <a:xfrm>
            <a:off x="152400" y="1676400"/>
            <a:ext cx="8839200" cy="4419600"/>
          </a:xfrm>
          <a:prstGeom prst="rect">
            <a:avLst/>
          </a:prstGeom>
        </p:spPr>
        <p:txBody>
          <a:bodyPr vert="horz">
            <a:noAutofit/>
          </a:bodyPr>
          <a:lstStyle/>
          <a:p>
            <a:pPr marL="274320" indent="-274320">
              <a:spcBef>
                <a:spcPct val="20000"/>
              </a:spcBef>
              <a:buClr>
                <a:schemeClr val="accent1"/>
              </a:buClr>
              <a:buSzPct val="85000"/>
              <a:buFont typeface="Wingdings 2"/>
              <a:buChar char=""/>
            </a:pPr>
            <a:r>
              <a:rPr kumimoji="0" lang="en-US" sz="2400" b="0" i="0" u="none" strike="noStrike" kern="1200" cap="none" spc="0" normalizeH="0" baseline="0" noProof="0" dirty="0" smtClean="0">
                <a:ln>
                  <a:noFill/>
                </a:ln>
                <a:solidFill>
                  <a:schemeClr val="tx1"/>
                </a:solidFill>
                <a:effectLst/>
                <a:uLnTx/>
                <a:uFillTx/>
              </a:rPr>
              <a:t>Suppose </a:t>
            </a:r>
            <a:r>
              <a:rPr lang="en-US" sz="2400" dirty="0" smtClean="0"/>
              <a:t>customers take 54.75 days to pay on average, then accounts receivable will consist of 54.75 days worth of sales (assuming that sales are spread evenly over the year).  This works out to (54.75/365)(23.5) or 15% of $23.5m. = $3.525m.</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en-US" sz="2400" dirty="0" smtClean="0"/>
              <a:t>Similarly, assuming that the firm takes about 54.75 days on average to pay its bills, </a:t>
            </a:r>
            <a:r>
              <a:rPr kumimoji="0" lang="en-US" sz="2400" b="0" i="0" u="none" strike="noStrike" kern="1200" cap="none" spc="0" normalizeH="0" baseline="0" noProof="0" dirty="0" smtClean="0">
                <a:ln>
                  <a:noFill/>
                </a:ln>
                <a:solidFill>
                  <a:schemeClr val="tx1"/>
                </a:solidFill>
                <a:effectLst/>
                <a:uLnTx/>
                <a:uFillTx/>
              </a:rPr>
              <a:t>payables</a:t>
            </a:r>
            <a:r>
              <a:rPr kumimoji="0" lang="en-US" sz="2400" b="0" i="0" u="none" strike="noStrike" kern="1200" cap="none" spc="0" normalizeH="0" noProof="0" dirty="0" smtClean="0">
                <a:ln>
                  <a:noFill/>
                </a:ln>
                <a:solidFill>
                  <a:schemeClr val="tx1"/>
                </a:solidFill>
                <a:effectLst/>
                <a:uLnTx/>
                <a:uFillTx/>
              </a:rPr>
              <a:t> each period are also expected to be 15% of COGS that </a:t>
            </a:r>
            <a:r>
              <a:rPr kumimoji="0" lang="en-US" sz="2400" b="0" i="0" u="none" strike="noStrike" kern="1200" cap="none" spc="0" normalizeH="0" noProof="0" dirty="0" smtClean="0">
                <a:ln>
                  <a:noFill/>
                </a:ln>
                <a:solidFill>
                  <a:schemeClr val="tx1"/>
                </a:solidFill>
                <a:effectLst/>
                <a:uLnTx/>
                <a:uFillTx/>
              </a:rPr>
              <a:t>period.  This works out to (54.75/365)(9.5) = 1.425m.</a:t>
            </a:r>
            <a:endParaRPr kumimoji="0" lang="en-US" sz="2400" b="0" i="0" u="none" strike="noStrike" kern="1200" cap="none" spc="0" normalizeH="0" noProof="0" dirty="0" smtClean="0">
              <a:ln>
                <a:noFill/>
              </a:ln>
              <a:solidFill>
                <a:schemeClr val="tx1"/>
              </a:solidFill>
              <a:effectLst/>
              <a:uLnTx/>
              <a:uFillTx/>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en-US" sz="2400" baseline="0" dirty="0" smtClean="0"/>
              <a:t>Assuming</a:t>
            </a:r>
            <a:r>
              <a:rPr lang="en-US" sz="2400" dirty="0" smtClean="0"/>
              <a:t> zero cash requirements and just-in-time inventory </a:t>
            </a:r>
            <a:r>
              <a:rPr lang="en-US" sz="2400" dirty="0" smtClean="0"/>
              <a:t>practices (i.e. there are no changes in inventories), </a:t>
            </a:r>
            <a:r>
              <a:rPr lang="en-US" sz="2400" dirty="0" smtClean="0"/>
              <a:t>we find that Net Working Capital works out to </a:t>
            </a:r>
            <a:r>
              <a:rPr lang="en-US" sz="2400" dirty="0" smtClean="0"/>
              <a:t>$3.525-$1.425 = $2.1m.</a:t>
            </a:r>
            <a:endParaRPr lang="en-US" sz="24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in Net Working Capital</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16</a:t>
            </a:fld>
            <a:endParaRPr lang="en-US" dirty="0"/>
          </a:p>
        </p:txBody>
      </p:sp>
      <p:pic>
        <p:nvPicPr>
          <p:cNvPr id="5" name="Picture 2" descr="C07P187b"/>
          <p:cNvPicPr preferRelativeResize="0">
            <a:picLocks noGrp="1" noChangeAspect="1" noChangeArrowheads="1"/>
          </p:cNvPicPr>
          <p:nvPr>
            <p:ph sz="quarter" idx="13"/>
          </p:nvPr>
        </p:nvPicPr>
        <p:blipFill>
          <a:blip r:embed="rId3" cstate="print"/>
          <a:srcRect t="28140"/>
          <a:stretch>
            <a:fillRect/>
          </a:stretch>
        </p:blipFill>
        <p:spPr bwMode="auto">
          <a:xfrm>
            <a:off x="316833" y="4572000"/>
            <a:ext cx="8504238" cy="1905000"/>
          </a:xfrm>
          <a:prstGeom prst="rect">
            <a:avLst/>
          </a:prstGeom>
          <a:noFill/>
          <a:ln w="9525">
            <a:noFill/>
            <a:miter lim="800000"/>
            <a:headEnd/>
            <a:tailEnd/>
          </a:ln>
          <a:effectLst/>
        </p:spPr>
      </p:pic>
      <p:sp>
        <p:nvSpPr>
          <p:cNvPr id="6" name="Content Placeholder 3"/>
          <p:cNvSpPr txBox="1">
            <a:spLocks/>
          </p:cNvSpPr>
          <p:nvPr/>
        </p:nvSpPr>
        <p:spPr>
          <a:xfrm>
            <a:off x="152400" y="1371600"/>
            <a:ext cx="8839200" cy="3124200"/>
          </a:xfrm>
          <a:prstGeom prst="rect">
            <a:avLst/>
          </a:prstGeom>
        </p:spPr>
        <p:txBody>
          <a:bodyPr vert="horz">
            <a:noAutofit/>
          </a:bodyPr>
          <a:lstStyle/>
          <a:p>
            <a:pPr marL="274320" lvl="0" indent="-274320">
              <a:spcBef>
                <a:spcPct val="20000"/>
              </a:spcBef>
              <a:buClr>
                <a:schemeClr val="accent1"/>
              </a:buClr>
              <a:buSzPct val="85000"/>
              <a:buFont typeface="Wingdings 2"/>
              <a:buChar char=""/>
            </a:pPr>
            <a:r>
              <a:rPr kumimoji="0" lang="en-US" sz="2400" b="0" i="0" u="none" strike="noStrike" kern="1200" cap="none" spc="0" normalizeH="0" baseline="0" noProof="0" dirty="0" smtClean="0">
                <a:ln>
                  <a:noFill/>
                </a:ln>
                <a:solidFill>
                  <a:schemeClr val="tx1"/>
                </a:solidFill>
                <a:effectLst/>
                <a:uLnTx/>
                <a:uFillTx/>
              </a:rPr>
              <a:t>The increase in NWC</a:t>
            </a:r>
            <a:r>
              <a:rPr kumimoji="0" lang="en-US" sz="2400" b="0" i="0" u="none" strike="noStrike" kern="1200" cap="none" spc="0" normalizeH="0" noProof="0" dirty="0" smtClean="0">
                <a:ln>
                  <a:noFill/>
                </a:ln>
                <a:solidFill>
                  <a:schemeClr val="tx1"/>
                </a:solidFill>
                <a:effectLst/>
                <a:uLnTx/>
                <a:uFillTx/>
              </a:rPr>
              <a:t> </a:t>
            </a:r>
            <a:r>
              <a:rPr kumimoji="0" lang="en-US" sz="2400" b="0" i="0" u="none" strike="noStrike" kern="1200" cap="none" spc="0" normalizeH="0" baseline="0" noProof="0" dirty="0" smtClean="0">
                <a:ln>
                  <a:noFill/>
                </a:ln>
                <a:solidFill>
                  <a:schemeClr val="tx1"/>
                </a:solidFill>
                <a:effectLst/>
                <a:uLnTx/>
                <a:uFillTx/>
              </a:rPr>
              <a:t>requires </a:t>
            </a:r>
            <a:r>
              <a:rPr kumimoji="0" lang="en-US" sz="2400" b="0" i="0" u="none" strike="noStrike" kern="1200" cap="none" spc="0" normalizeH="0" baseline="0" noProof="0" dirty="0" smtClean="0">
                <a:ln>
                  <a:noFill/>
                </a:ln>
                <a:solidFill>
                  <a:schemeClr val="tx1"/>
                </a:solidFill>
                <a:effectLst/>
                <a:uLnTx/>
                <a:uFillTx/>
              </a:rPr>
              <a:t>an infusion of $2.1m.</a:t>
            </a:r>
            <a:r>
              <a:rPr kumimoji="0" lang="en-US" sz="2400" b="0" i="0" u="none" strike="noStrike" kern="1200" cap="none" spc="0" normalizeH="0" noProof="0" dirty="0" smtClean="0">
                <a:ln>
                  <a:noFill/>
                </a:ln>
                <a:solidFill>
                  <a:schemeClr val="tx1"/>
                </a:solidFill>
                <a:effectLst/>
                <a:uLnTx/>
                <a:uFillTx/>
              </a:rPr>
              <a:t> </a:t>
            </a:r>
            <a:r>
              <a:rPr lang="en-US" sz="2400" dirty="0" smtClean="0"/>
              <a:t>w</a:t>
            </a:r>
            <a:r>
              <a:rPr kumimoji="0" lang="en-US" sz="2400" b="0" i="0" u="none" strike="noStrike" kern="1200" cap="none" spc="0" normalizeH="0" noProof="0" dirty="0" err="1" smtClean="0">
                <a:ln>
                  <a:noFill/>
                </a:ln>
                <a:solidFill>
                  <a:schemeClr val="tx1"/>
                </a:solidFill>
                <a:effectLst/>
                <a:uLnTx/>
                <a:uFillTx/>
              </a:rPr>
              <a:t>hich</a:t>
            </a:r>
            <a:r>
              <a:rPr kumimoji="0" lang="en-US" sz="2400" b="0" i="0" u="none" strike="noStrike" kern="1200" cap="none" spc="0" normalizeH="0" noProof="0" dirty="0" smtClean="0">
                <a:ln>
                  <a:noFill/>
                </a:ln>
                <a:solidFill>
                  <a:schemeClr val="tx1"/>
                </a:solidFill>
                <a:effectLst/>
                <a:uLnTx/>
                <a:uFillTx/>
              </a:rPr>
              <a:t> is assumed to be required only at the end of yr. 1, while at the end, the $2100 can be withdrawn and hence represents a positive cashflow.  </a:t>
            </a:r>
            <a:r>
              <a:rPr lang="en-US" sz="2400" dirty="0" smtClean="0"/>
              <a:t>We assume </a:t>
            </a:r>
            <a:r>
              <a:rPr lang="en-US" sz="2400" dirty="0" smtClean="0"/>
              <a:t>that these $ 2.1m. can be withdrawn only at the end of year 5, instead of when the project ends in year 4.  The numbers in the table reflect this.</a:t>
            </a:r>
            <a:endParaRPr kumimoji="0" lang="en-US" sz="2400" b="0" i="0" u="none" strike="noStrike" kern="1200" cap="none" spc="0" normalizeH="0" noProof="0" dirty="0" smtClean="0">
              <a:ln>
                <a:noFill/>
              </a:ln>
              <a:solidFill>
                <a:schemeClr val="tx1"/>
              </a:solidFill>
              <a:effectLst/>
              <a:uLnTx/>
              <a:uFillTx/>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en-US" sz="2400" baseline="0" dirty="0" smtClean="0"/>
              <a:t>In general, the</a:t>
            </a:r>
            <a:r>
              <a:rPr lang="en-US" sz="2400" dirty="0" smtClean="0"/>
              <a:t> change in Net Working Capital represents the </a:t>
            </a:r>
            <a:r>
              <a:rPr lang="en-US" sz="2400" dirty="0" smtClean="0"/>
              <a:t>additional cashflow </a:t>
            </a:r>
            <a:r>
              <a:rPr lang="en-US" sz="2400" dirty="0" smtClean="0"/>
              <a:t>required.</a:t>
            </a:r>
            <a:endParaRPr kumimoji="0" lang="en-US" sz="2400" b="0" i="0" u="none" strike="noStrike" kern="1200" cap="none" spc="0" normalizeH="0" baseline="0" noProof="0" dirty="0">
              <a:ln>
                <a:noFill/>
              </a:ln>
              <a:solidFill>
                <a:schemeClr val="tx1"/>
              </a:solidFill>
              <a:effectLst/>
              <a:uLnTx/>
              <a:uFillTx/>
            </a:endParaRPr>
          </a:p>
        </p:txBody>
      </p:sp>
    </p:spTree>
    <p:extLst>
      <p:ext uri="{BB962C8B-B14F-4D97-AF65-F5344CB8AC3E}">
        <p14:creationId xmlns:p14="http://schemas.microsoft.com/office/powerpoint/2010/main" val="2203966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68813136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82"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Noncash </a:t>
            </a:r>
            <a:r>
              <a:rPr lang="en-US" dirty="0" smtClean="0"/>
              <a:t>expenditures: Depreciation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17</a:t>
            </a:fld>
            <a:endParaRPr lang="en-US" dirty="0"/>
          </a:p>
        </p:txBody>
      </p:sp>
      <p:sp>
        <p:nvSpPr>
          <p:cNvPr id="4" name="Content Placeholder 3"/>
          <p:cNvSpPr>
            <a:spLocks noGrp="1"/>
          </p:cNvSpPr>
          <p:nvPr>
            <p:ph sz="quarter" idx="13"/>
          </p:nvPr>
        </p:nvSpPr>
        <p:spPr>
          <a:xfrm>
            <a:off x="152400" y="1371600"/>
            <a:ext cx="8991600" cy="5334000"/>
          </a:xfrm>
        </p:spPr>
        <p:txBody>
          <a:bodyPr>
            <a:normAutofit fontScale="92500" lnSpcReduction="10000"/>
          </a:bodyPr>
          <a:lstStyle/>
          <a:p>
            <a:r>
              <a:rPr lang="en-US" dirty="0" smtClean="0"/>
              <a:t>We now have to deal with other adjustments to earnings for expenses that do not actually represent cashflows. </a:t>
            </a:r>
          </a:p>
          <a:p>
            <a:r>
              <a:rPr lang="en-US" dirty="0" smtClean="0"/>
              <a:t>Depreciation represents such an expense, and hence we add it back.</a:t>
            </a:r>
          </a:p>
          <a:p>
            <a:r>
              <a:rPr lang="en-US" dirty="0" smtClean="0"/>
              <a:t>That is, from a </a:t>
            </a:r>
            <a:r>
              <a:rPr lang="en-US" dirty="0" err="1" smtClean="0"/>
              <a:t>cashflow</a:t>
            </a:r>
            <a:r>
              <a:rPr lang="en-US" dirty="0" smtClean="0"/>
              <a:t> point of view, buying the equipment initially involves a cash outflow of $7.5m., followed by a cash inflow of whatever salvage value the equipment would have at the end.  Thus, if the equipment could be sold for $1.5m after 4 years, there would be an inflow of $1.5 at the end of 4 years.  In our example, there is no final inflow.  </a:t>
            </a:r>
          </a:p>
          <a:p>
            <a:r>
              <a:rPr lang="en-US" dirty="0" smtClean="0"/>
              <a:t>The assumed depreciation “expense” each period, therefore, has to be undone.  In this sense, depreciation is a “fake” outlay because it does not really reflect a cash outflow each period</a:t>
            </a:r>
            <a:r>
              <a:rPr lang="en-US" dirty="0" smtClean="0"/>
              <a:t>.</a:t>
            </a: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206" name="think-cell Slide" r:id="rId5" imgW="395" imgH="394" progId="TCLayout.ActiveDocument.1">
                  <p:embed/>
                </p:oleObj>
              </mc:Choice>
              <mc:Fallback>
                <p:oleObj name="think-cell Slide" r:id="rId5" imgW="395" imgH="394" progId="TCLayout.ActiveDocument.1">
                  <p:embed/>
                  <p:pic>
                    <p:nvPicPr>
                      <p:cNvPr id="6" name="Object 5"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Noncash </a:t>
            </a:r>
            <a:r>
              <a:rPr lang="en-US" dirty="0" smtClean="0"/>
              <a:t>expenditures: Depreciation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18</a:t>
            </a:fld>
            <a:endParaRPr lang="en-US" dirty="0"/>
          </a:p>
        </p:txBody>
      </p:sp>
      <p:sp>
        <p:nvSpPr>
          <p:cNvPr id="4" name="Content Placeholder 3"/>
          <p:cNvSpPr>
            <a:spLocks noGrp="1"/>
          </p:cNvSpPr>
          <p:nvPr>
            <p:ph sz="quarter" idx="13"/>
          </p:nvPr>
        </p:nvSpPr>
        <p:spPr>
          <a:xfrm>
            <a:off x="152400" y="1371600"/>
            <a:ext cx="8991600" cy="5334000"/>
          </a:xfrm>
        </p:spPr>
        <p:txBody>
          <a:bodyPr>
            <a:normAutofit/>
          </a:bodyPr>
          <a:lstStyle/>
          <a:p>
            <a:r>
              <a:rPr lang="en-US" dirty="0" smtClean="0"/>
              <a:t>However</a:t>
            </a:r>
            <a:r>
              <a:rPr lang="en-US" dirty="0" smtClean="0"/>
              <a:t>, there is a real cashflow implication of depreciation.  This is because the IRS requires payment of taxes only on EBIT defined according to GAAP rules.  And GAAP considers depreciation to be an expense, deductible for tax purposes.</a:t>
            </a:r>
          </a:p>
          <a:p>
            <a:r>
              <a:rPr lang="en-US" dirty="0" smtClean="0"/>
              <a:t>Hence the existence of depreciation reduces taxes each period.</a:t>
            </a:r>
          </a:p>
          <a:p>
            <a:r>
              <a:rPr lang="en-US" dirty="0" smtClean="0"/>
              <a:t>We take this directly taken into account by computing (Unlevered) </a:t>
            </a:r>
            <a:r>
              <a:rPr lang="en-US" dirty="0" smtClean="0"/>
              <a:t>after-tax Net </a:t>
            </a:r>
            <a:r>
              <a:rPr lang="en-US" dirty="0" smtClean="0"/>
              <a:t>Income, which includes the tax benefit of depreciation and then adding back the entire depreciation amount.</a:t>
            </a:r>
            <a:endParaRPr lang="en-US" dirty="0"/>
          </a:p>
        </p:txBody>
      </p:sp>
    </p:spTree>
    <p:extLst>
      <p:ext uri="{BB962C8B-B14F-4D97-AF65-F5344CB8AC3E}">
        <p14:creationId xmlns:p14="http://schemas.microsoft.com/office/powerpoint/2010/main" val="1306195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40168638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30"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Earnings to </a:t>
            </a:r>
            <a:r>
              <a:rPr lang="en-US" dirty="0" smtClean="0"/>
              <a:t>Cashflows: Putting it all together</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19</a:t>
            </a:fld>
            <a:endParaRPr lang="en-US" dirty="0"/>
          </a:p>
        </p:txBody>
      </p:sp>
      <p:pic>
        <p:nvPicPr>
          <p:cNvPr id="5" name="Picture 2" descr="C07P186"/>
          <p:cNvPicPr preferRelativeResize="0">
            <a:picLocks noGrp="1" noChangeAspect="1" noChangeArrowheads="1"/>
          </p:cNvPicPr>
          <p:nvPr>
            <p:ph sz="quarter" idx="13"/>
          </p:nvPr>
        </p:nvPicPr>
        <p:blipFill>
          <a:blip r:embed="rId7" cstate="print"/>
          <a:srcRect t="17050"/>
          <a:stretch>
            <a:fillRect/>
          </a:stretch>
        </p:blipFill>
        <p:spPr bwMode="auto">
          <a:xfrm>
            <a:off x="301625" y="1481348"/>
            <a:ext cx="8504238" cy="4431879"/>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Incremental Cashflows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a:t>
            </a:fld>
            <a:endParaRPr lang="en-US" dirty="0"/>
          </a:p>
        </p:txBody>
      </p:sp>
      <p:sp>
        <p:nvSpPr>
          <p:cNvPr id="4" name="Content Placeholder 3"/>
          <p:cNvSpPr>
            <a:spLocks noGrp="1"/>
          </p:cNvSpPr>
          <p:nvPr>
            <p:ph sz="quarter" idx="13"/>
          </p:nvPr>
        </p:nvSpPr>
        <p:spPr>
          <a:xfrm>
            <a:off x="301752" y="1295400"/>
            <a:ext cx="8503920" cy="5257800"/>
          </a:xfrm>
        </p:spPr>
        <p:txBody>
          <a:bodyPr>
            <a:normAutofit fontScale="92500" lnSpcReduction="10000"/>
          </a:bodyPr>
          <a:lstStyle/>
          <a:p>
            <a:r>
              <a:rPr lang="en-US" dirty="0" smtClean="0"/>
              <a:t>The objective of a manager is to maximize NPV.</a:t>
            </a:r>
          </a:p>
          <a:p>
            <a:r>
              <a:rPr lang="en-US" dirty="0" smtClean="0"/>
              <a:t>Since NPV is the sum of the “prices” of future marketable flows, we need to focus on cashflows and not on earnings flows.  </a:t>
            </a:r>
          </a:p>
          <a:p>
            <a:r>
              <a:rPr lang="en-US" dirty="0" smtClean="0"/>
              <a:t>Earnings flows cannot be sold, if they do not translate into spendable resources, i.e. </a:t>
            </a:r>
            <a:r>
              <a:rPr lang="en-US" i="1" dirty="0" smtClean="0"/>
              <a:t>cash</a:t>
            </a:r>
            <a:r>
              <a:rPr lang="en-US" dirty="0" smtClean="0"/>
              <a:t>flows.</a:t>
            </a:r>
          </a:p>
          <a:p>
            <a:r>
              <a:rPr lang="en-US" dirty="0" smtClean="0"/>
              <a:t>Hence, in determining whether to accept a project or not, we need to look at the extent to which it </a:t>
            </a:r>
            <a:r>
              <a:rPr lang="en-US" i="1" dirty="0" smtClean="0"/>
              <a:t>adds</a:t>
            </a:r>
            <a:r>
              <a:rPr lang="en-US" dirty="0" smtClean="0"/>
              <a:t> to the value of the firm.</a:t>
            </a:r>
          </a:p>
          <a:p>
            <a:r>
              <a:rPr lang="en-US" dirty="0" smtClean="0"/>
              <a:t>In other words, we need to look at “incremental” cashflows.</a:t>
            </a:r>
          </a:p>
          <a:p>
            <a:r>
              <a:rPr lang="en-US" dirty="0" smtClean="0"/>
              <a:t>We start out by first looking at incremental earnings and then translating that into incremental cashflows.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Formulae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20</a:t>
            </a:fld>
            <a:endParaRPr lang="en-US" dirty="0"/>
          </a:p>
        </p:txBody>
      </p:sp>
      <p:pic>
        <p:nvPicPr>
          <p:cNvPr id="5" name="Picture 2" descr="C07P187a"/>
          <p:cNvPicPr preferRelativeResize="0">
            <a:picLocks noGrp="1" noChangeAspect="1" noChangeArrowheads="1"/>
          </p:cNvPicPr>
          <p:nvPr>
            <p:ph sz="quarter" idx="13"/>
          </p:nvPr>
        </p:nvPicPr>
        <p:blipFill>
          <a:blip r:embed="rId3" cstate="print"/>
          <a:srcRect r="12500"/>
          <a:stretch>
            <a:fillRect/>
          </a:stretch>
        </p:blipFill>
        <p:spPr bwMode="auto">
          <a:xfrm>
            <a:off x="304800" y="4038600"/>
            <a:ext cx="8504238" cy="1049384"/>
          </a:xfrm>
          <a:prstGeom prst="rect">
            <a:avLst/>
          </a:prstGeom>
          <a:noFill/>
          <a:ln w="9525">
            <a:noFill/>
            <a:miter lim="800000"/>
            <a:headEnd/>
            <a:tailEnd/>
          </a:ln>
          <a:effectLst/>
        </p:spPr>
      </p:pic>
      <p:pic>
        <p:nvPicPr>
          <p:cNvPr id="6" name="Picture 2" descr="C07P188a"/>
          <p:cNvPicPr preferRelativeResize="0">
            <a:picLocks noChangeAspect="1" noChangeArrowheads="1"/>
          </p:cNvPicPr>
          <p:nvPr/>
        </p:nvPicPr>
        <p:blipFill>
          <a:blip r:embed="rId4" cstate="print"/>
          <a:srcRect r="47501"/>
          <a:stretch>
            <a:fillRect/>
          </a:stretch>
        </p:blipFill>
        <p:spPr bwMode="auto">
          <a:xfrm>
            <a:off x="2514600" y="3124200"/>
            <a:ext cx="4800600" cy="842963"/>
          </a:xfrm>
          <a:prstGeom prst="rect">
            <a:avLst/>
          </a:prstGeom>
          <a:noFill/>
          <a:ln w="9525">
            <a:noFill/>
            <a:miter lim="800000"/>
            <a:headEnd/>
            <a:tailEnd/>
          </a:ln>
          <a:effectLst/>
        </p:spPr>
      </p:pic>
      <p:pic>
        <p:nvPicPr>
          <p:cNvPr id="7" name="Picture 2" descr="C07P189a"/>
          <p:cNvPicPr preferRelativeResize="0">
            <a:picLocks noChangeAspect="1" noChangeArrowheads="1"/>
          </p:cNvPicPr>
          <p:nvPr/>
        </p:nvPicPr>
        <p:blipFill>
          <a:blip r:embed="rId5" cstate="print"/>
          <a:srcRect t="21106" r="15834"/>
          <a:stretch>
            <a:fillRect/>
          </a:stretch>
        </p:blipFill>
        <p:spPr bwMode="auto">
          <a:xfrm>
            <a:off x="609600" y="1524000"/>
            <a:ext cx="7696200" cy="1471613"/>
          </a:xfrm>
          <a:prstGeom prst="rect">
            <a:avLst/>
          </a:prstGeom>
          <a:noFill/>
          <a:ln w="9525">
            <a:noFill/>
            <a:miter lim="800000"/>
            <a:headEnd/>
            <a:tailEnd/>
          </a:ln>
          <a:effectLst/>
        </p:spPr>
      </p:pic>
      <p:sp>
        <p:nvSpPr>
          <p:cNvPr id="8" name="Content Placeholder 3"/>
          <p:cNvSpPr txBox="1">
            <a:spLocks/>
          </p:cNvSpPr>
          <p:nvPr/>
        </p:nvSpPr>
        <p:spPr>
          <a:xfrm>
            <a:off x="152400" y="5181600"/>
            <a:ext cx="8763000" cy="1371600"/>
          </a:xfrm>
          <a:prstGeom prst="rect">
            <a:avLst/>
          </a:prstGeom>
        </p:spPr>
        <p:txBody>
          <a:bodyPr vert="horz">
            <a:normAutofit fontScale="92500" lnSpcReduction="20000"/>
          </a:bodyPr>
          <a:lstStyle/>
          <a:p>
            <a:pPr marL="274320" indent="-274320">
              <a:spcBef>
                <a:spcPct val="20000"/>
              </a:spcBef>
              <a:buClr>
                <a:schemeClr val="accent1"/>
              </a:buClr>
              <a:buSzPct val="85000"/>
              <a:buFont typeface="Wingdings 2"/>
              <a:buChar char=""/>
            </a:pPr>
            <a:r>
              <a:rPr lang="en-US" sz="2700" noProof="0" dirty="0" smtClean="0"/>
              <a:t>Keep in mind that the formulas given above for Unlevered Net Income, Current Assets and Current Liabilities are not complete – they only include the most common components.</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Converting Cashflows to Present Value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21</a:t>
            </a:fld>
            <a:endParaRPr lang="en-US" dirty="0"/>
          </a:p>
        </p:txBody>
      </p:sp>
      <p:sp>
        <p:nvSpPr>
          <p:cNvPr id="4" name="Content Placeholder 3"/>
          <p:cNvSpPr>
            <a:spLocks noGrp="1"/>
          </p:cNvSpPr>
          <p:nvPr>
            <p:ph sz="quarter" idx="13"/>
          </p:nvPr>
        </p:nvSpPr>
        <p:spPr>
          <a:xfrm>
            <a:off x="152400" y="1447800"/>
            <a:ext cx="8839200" cy="1981200"/>
          </a:xfrm>
        </p:spPr>
        <p:txBody>
          <a:bodyPr>
            <a:normAutofit/>
          </a:bodyPr>
          <a:lstStyle/>
          <a:p>
            <a:r>
              <a:rPr lang="en-US" dirty="0" smtClean="0"/>
              <a:t>To compute </a:t>
            </a:r>
            <a:r>
              <a:rPr lang="en-US" dirty="0" err="1" smtClean="0"/>
              <a:t>HomeNet’s</a:t>
            </a:r>
            <a:r>
              <a:rPr lang="en-US" dirty="0" smtClean="0"/>
              <a:t> NPV, we must discount its free </a:t>
            </a:r>
            <a:r>
              <a:rPr lang="en-US" dirty="0" err="1" smtClean="0"/>
              <a:t>cashflow</a:t>
            </a:r>
            <a:r>
              <a:rPr lang="en-US" dirty="0" smtClean="0"/>
              <a:t> at the appropriate cost of capital, i.e. the expected return that investors could earn on their best alternative investment with similar risk and maturity</a:t>
            </a:r>
            <a:r>
              <a:rPr lang="en-US" dirty="0" smtClean="0"/>
              <a:t>.</a:t>
            </a:r>
            <a:endParaRPr lang="en-US" dirty="0" smtClean="0"/>
          </a:p>
        </p:txBody>
      </p:sp>
      <p:pic>
        <p:nvPicPr>
          <p:cNvPr id="5" name="Picture 2" descr="C07P190"/>
          <p:cNvPicPr preferRelativeResize="0">
            <a:picLocks noChangeAspect="1" noChangeArrowheads="1"/>
          </p:cNvPicPr>
          <p:nvPr/>
        </p:nvPicPr>
        <p:blipFill>
          <a:blip r:embed="rId3" cstate="print"/>
          <a:srcRect t="25449"/>
          <a:stretch>
            <a:fillRect/>
          </a:stretch>
        </p:blipFill>
        <p:spPr bwMode="auto">
          <a:xfrm>
            <a:off x="0" y="4648200"/>
            <a:ext cx="9144000" cy="2362200"/>
          </a:xfrm>
          <a:prstGeom prst="rect">
            <a:avLst/>
          </a:prstGeom>
          <a:noFill/>
          <a:ln w="9525">
            <a:noFill/>
            <a:miter lim="800000"/>
            <a:headEnd/>
            <a:tailEnd/>
          </a:ln>
          <a:effectLst/>
        </p:spPr>
      </p:pic>
      <p:pic>
        <p:nvPicPr>
          <p:cNvPr id="6" name="Picture 2" descr="C07P189c"/>
          <p:cNvPicPr preferRelativeResize="0">
            <a:picLocks noChangeAspect="1" noChangeArrowheads="1"/>
          </p:cNvPicPr>
          <p:nvPr/>
        </p:nvPicPr>
        <p:blipFill>
          <a:blip r:embed="rId4" cstate="print"/>
          <a:srcRect r="28334"/>
          <a:stretch>
            <a:fillRect/>
          </a:stretch>
        </p:blipFill>
        <p:spPr bwMode="auto">
          <a:xfrm>
            <a:off x="2514600" y="3352800"/>
            <a:ext cx="4876800" cy="1262912"/>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issues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22</a:t>
            </a:fld>
            <a:endParaRPr lang="en-US" dirty="0"/>
          </a:p>
        </p:txBody>
      </p:sp>
      <p:sp>
        <p:nvSpPr>
          <p:cNvPr id="4" name="Content Placeholder 3"/>
          <p:cNvSpPr>
            <a:spLocks noGrp="1"/>
          </p:cNvSpPr>
          <p:nvPr>
            <p:ph sz="quarter" idx="13"/>
          </p:nvPr>
        </p:nvSpPr>
        <p:spPr>
          <a:xfrm>
            <a:off x="301752" y="1295400"/>
            <a:ext cx="8503920" cy="5334000"/>
          </a:xfrm>
        </p:spPr>
        <p:txBody>
          <a:bodyPr>
            <a:normAutofit/>
          </a:bodyPr>
          <a:lstStyle/>
          <a:p>
            <a:r>
              <a:rPr lang="en-US" dirty="0" smtClean="0"/>
              <a:t>Any non-cash expenses, such as amortization, should be added back in computing </a:t>
            </a:r>
            <a:r>
              <a:rPr lang="en-US" dirty="0" err="1" smtClean="0"/>
              <a:t>cashflow</a:t>
            </a:r>
            <a:r>
              <a:rPr lang="en-US" dirty="0" smtClean="0"/>
              <a:t> from Net Income.</a:t>
            </a:r>
          </a:p>
          <a:p>
            <a:r>
              <a:rPr lang="en-US" dirty="0" smtClean="0"/>
              <a:t>If there is a salvage value, the tax implications should be taken into account – specifically, the payment of capital gains on the sale.</a:t>
            </a:r>
          </a:p>
          <a:p>
            <a:r>
              <a:rPr lang="en-US" dirty="0" smtClean="0"/>
              <a:t>If the project is expected to continue for a long time, the manager may forecast cashflows in a more detailed fashion for a shorter period and then assume that cashflows will grow at a forecasted rate from then on.  This is because the manager is likely to have little information about the distant future</a:t>
            </a:r>
            <a:r>
              <a:rPr lang="en-US" dirty="0" smtClean="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252544022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63"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The Discount Rate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23</a:t>
            </a:fld>
            <a:endParaRPr lang="en-US" dirty="0"/>
          </a:p>
        </p:txBody>
      </p:sp>
      <p:sp>
        <p:nvSpPr>
          <p:cNvPr id="4" name="Content Placeholder 3"/>
          <p:cNvSpPr>
            <a:spLocks noGrp="1"/>
          </p:cNvSpPr>
          <p:nvPr>
            <p:ph sz="quarter" idx="13"/>
          </p:nvPr>
        </p:nvSpPr>
        <p:spPr>
          <a:xfrm>
            <a:off x="301752" y="1295400"/>
            <a:ext cx="8503920" cy="5334000"/>
          </a:xfrm>
        </p:spPr>
        <p:txBody>
          <a:bodyPr>
            <a:normAutofit lnSpcReduction="10000"/>
          </a:bodyPr>
          <a:lstStyle/>
          <a:p>
            <a:r>
              <a:rPr lang="en-US" dirty="0" smtClean="0"/>
              <a:t>In this problem, we </a:t>
            </a:r>
            <a:r>
              <a:rPr lang="en-US" dirty="0"/>
              <a:t>assume </a:t>
            </a:r>
            <a:r>
              <a:rPr lang="en-US" dirty="0" smtClean="0"/>
              <a:t>a discount rate of </a:t>
            </a:r>
            <a:r>
              <a:rPr lang="en-US" dirty="0"/>
              <a:t>12</a:t>
            </a:r>
            <a:r>
              <a:rPr lang="en-US" dirty="0" smtClean="0"/>
              <a:t>%.</a:t>
            </a:r>
          </a:p>
          <a:p>
            <a:r>
              <a:rPr lang="en-US" dirty="0" smtClean="0"/>
              <a:t>First, this </a:t>
            </a:r>
            <a:r>
              <a:rPr lang="en-US" dirty="0"/>
              <a:t>number </a:t>
            </a:r>
            <a:r>
              <a:rPr lang="en-US" dirty="0" smtClean="0"/>
              <a:t>is presumed to have been calculated to take </a:t>
            </a:r>
            <a:r>
              <a:rPr lang="en-US" dirty="0"/>
              <a:t>into account any tax advantages to debt.  That is why we don’t look at interest payments separately when we compute the cashflows</a:t>
            </a:r>
            <a:r>
              <a:rPr lang="en-US" dirty="0" smtClean="0"/>
              <a:t>.</a:t>
            </a:r>
          </a:p>
          <a:p>
            <a:r>
              <a:rPr lang="en-US" dirty="0" smtClean="0"/>
              <a:t>The WACC, which is used for this purpose, is defined as </a:t>
            </a:r>
          </a:p>
          <a:p>
            <a:endParaRPr lang="en-US" dirty="0"/>
          </a:p>
          <a:p>
            <a:r>
              <a:rPr lang="en-US" dirty="0" smtClean="0"/>
              <a:t>This is the weighted average of </a:t>
            </a:r>
            <a:r>
              <a:rPr lang="en-US" dirty="0" err="1"/>
              <a:t>r</a:t>
            </a:r>
            <a:r>
              <a:rPr lang="en-US" baseline="-25000" dirty="0" err="1"/>
              <a:t>E</a:t>
            </a:r>
            <a:r>
              <a:rPr lang="en-US" dirty="0"/>
              <a:t>, the cost of capital of equity </a:t>
            </a:r>
            <a:r>
              <a:rPr lang="en-US" dirty="0" smtClean="0"/>
              <a:t>and the after-tax value of </a:t>
            </a:r>
            <a:r>
              <a:rPr lang="en-US" dirty="0" err="1"/>
              <a:t>r</a:t>
            </a:r>
            <a:r>
              <a:rPr lang="en-US" baseline="-25000" dirty="0" err="1"/>
              <a:t>D</a:t>
            </a:r>
            <a:r>
              <a:rPr lang="en-US" dirty="0"/>
              <a:t>, the cost of debt </a:t>
            </a:r>
            <a:r>
              <a:rPr lang="en-US" dirty="0" smtClean="0"/>
              <a:t>capital.</a:t>
            </a:r>
          </a:p>
          <a:p>
            <a:r>
              <a:rPr lang="en-US" dirty="0" smtClean="0"/>
              <a:t>The weights are the relative proportions of equity and debt in the firm’s capital structure.</a:t>
            </a:r>
          </a:p>
          <a:p>
            <a:endParaRPr lang="en-US" dirty="0"/>
          </a:p>
        </p:txBody>
      </p:sp>
      <p:graphicFrame>
        <p:nvGraphicFramePr>
          <p:cNvPr id="9" name="Object 3"/>
          <p:cNvGraphicFramePr>
            <a:graphicFrameLocks noChangeAspect="1"/>
          </p:cNvGraphicFramePr>
          <p:nvPr>
            <p:extLst>
              <p:ext uri="{D42A27DB-BD31-4B8C-83A1-F6EECF244321}">
                <p14:modId xmlns:p14="http://schemas.microsoft.com/office/powerpoint/2010/main" val="440680440"/>
              </p:ext>
            </p:extLst>
          </p:nvPr>
        </p:nvGraphicFramePr>
        <p:xfrm>
          <a:off x="2397252" y="3810000"/>
          <a:ext cx="4343399" cy="642879"/>
        </p:xfrm>
        <a:graphic>
          <a:graphicData uri="http://schemas.openxmlformats.org/presentationml/2006/ole">
            <mc:AlternateContent xmlns:mc="http://schemas.openxmlformats.org/markup-compatibility/2006">
              <mc:Choice xmlns:v="urn:schemas-microsoft-com:vml" Requires="v">
                <p:oleObj spid="_x0000_s10264" name="Equation" r:id="rId6" imgW="2666880" imgH="393480" progId="">
                  <p:embed/>
                </p:oleObj>
              </mc:Choice>
              <mc:Fallback>
                <p:oleObj name="Equation" r:id="rId6" imgW="2666880" imgH="393480" progId="">
                  <p:embed/>
                  <p:pic>
                    <p:nvPicPr>
                      <p:cNvPr id="119811"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97252" y="3810000"/>
                        <a:ext cx="4343399" cy="6428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379543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36085593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75"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Where does the discount rate come from?</a:t>
            </a:r>
          </a:p>
        </p:txBody>
      </p:sp>
      <p:sp>
        <p:nvSpPr>
          <p:cNvPr id="3" name="Slide Number Placeholder 2"/>
          <p:cNvSpPr>
            <a:spLocks noGrp="1"/>
          </p:cNvSpPr>
          <p:nvPr>
            <p:ph type="sldNum" sz="quarter" idx="12"/>
          </p:nvPr>
        </p:nvSpPr>
        <p:spPr/>
        <p:txBody>
          <a:bodyPr/>
          <a:lstStyle/>
          <a:p>
            <a:fld id="{E8C80D2A-EA4E-4A37-A9DF-772D0EA46EC5}" type="slidenum">
              <a:rPr lang="en-US" smtClean="0"/>
              <a:pPr/>
              <a:t>24</a:t>
            </a:fld>
            <a:endParaRPr lang="en-US" dirty="0"/>
          </a:p>
        </p:txBody>
      </p:sp>
      <p:sp>
        <p:nvSpPr>
          <p:cNvPr id="4" name="Content Placeholder 3"/>
          <p:cNvSpPr>
            <a:spLocks noGrp="1"/>
          </p:cNvSpPr>
          <p:nvPr>
            <p:ph sz="quarter" idx="13"/>
          </p:nvPr>
        </p:nvSpPr>
        <p:spPr>
          <a:xfrm>
            <a:off x="332232" y="1467697"/>
            <a:ext cx="8503920" cy="4803648"/>
          </a:xfrm>
        </p:spPr>
        <p:txBody>
          <a:bodyPr>
            <a:normAutofit lnSpcReduction="10000"/>
          </a:bodyPr>
          <a:lstStyle/>
          <a:p>
            <a:r>
              <a:rPr lang="en-US" dirty="0"/>
              <a:t>The tax rate used should be the marginal tax rate relevant for the company as a whole.  </a:t>
            </a:r>
            <a:endParaRPr lang="en-US" dirty="0" smtClean="0"/>
          </a:p>
          <a:p>
            <a:pPr lvl="1"/>
            <a:r>
              <a:rPr lang="en-US" dirty="0" smtClean="0"/>
              <a:t>Thus</a:t>
            </a:r>
            <a:r>
              <a:rPr lang="en-US" dirty="0"/>
              <a:t>, if the company is making losses elsewhere, it may not pay taxes on the income from the project under consideration. </a:t>
            </a:r>
            <a:endParaRPr lang="en-US" dirty="0" smtClean="0"/>
          </a:p>
          <a:p>
            <a:pPr lvl="1"/>
            <a:r>
              <a:rPr lang="en-US" dirty="0" smtClean="0"/>
              <a:t>On </a:t>
            </a:r>
            <a:r>
              <a:rPr lang="en-US" dirty="0"/>
              <a:t>the other hand, if the company has income elsewhere, losses on the project in a particular year may result in tax savings</a:t>
            </a:r>
            <a:r>
              <a:rPr lang="en-US" dirty="0" smtClean="0"/>
              <a:t>.</a:t>
            </a:r>
          </a:p>
          <a:p>
            <a:r>
              <a:rPr lang="en-US" dirty="0"/>
              <a:t>Where do </a:t>
            </a:r>
            <a:r>
              <a:rPr lang="en-US" dirty="0" err="1"/>
              <a:t>r</a:t>
            </a:r>
            <a:r>
              <a:rPr lang="en-US" baseline="-25000" dirty="0" err="1"/>
              <a:t>E</a:t>
            </a:r>
            <a:r>
              <a:rPr lang="en-US" dirty="0"/>
              <a:t>, the cost of capital of equity and </a:t>
            </a:r>
            <a:r>
              <a:rPr lang="en-US" dirty="0" err="1"/>
              <a:t>r</a:t>
            </a:r>
            <a:r>
              <a:rPr lang="en-US" baseline="-25000" dirty="0" err="1"/>
              <a:t>D</a:t>
            </a:r>
            <a:r>
              <a:rPr lang="en-US" dirty="0"/>
              <a:t>, the cost of debt capital, come from?</a:t>
            </a:r>
          </a:p>
          <a:p>
            <a:r>
              <a:rPr lang="en-US" dirty="0"/>
              <a:t>From the market!  We look at the market required rate of return on equity and debt securities of similar risk and use those numbers.</a:t>
            </a:r>
          </a:p>
          <a:p>
            <a:endParaRPr lang="en-US" dirty="0"/>
          </a:p>
          <a:p>
            <a:endParaRPr lang="en-US" dirty="0"/>
          </a:p>
        </p:txBody>
      </p:sp>
    </p:spTree>
    <p:extLst>
      <p:ext uri="{BB962C8B-B14F-4D97-AF65-F5344CB8AC3E}">
        <p14:creationId xmlns:p14="http://schemas.microsoft.com/office/powerpoint/2010/main" val="4291302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25</a:t>
            </a:fld>
            <a:endParaRPr lang="en-US" dirty="0"/>
          </a:p>
        </p:txBody>
      </p:sp>
      <p:sp>
        <p:nvSpPr>
          <p:cNvPr id="4" name="Content Placeholder 3"/>
          <p:cNvSpPr>
            <a:spLocks noGrp="1"/>
          </p:cNvSpPr>
          <p:nvPr>
            <p:ph sz="quarter" idx="13"/>
          </p:nvPr>
        </p:nvSpPr>
        <p:spPr/>
        <p:txBody>
          <a:bodyPr>
            <a:normAutofit lnSpcReduction="10000"/>
          </a:bodyPr>
          <a:lstStyle/>
          <a:p>
            <a:r>
              <a:rPr lang="en-US" dirty="0" smtClean="0"/>
              <a:t>It’s important to do break-even analysis on the parameters – viz., at what level of the parameter will the project no longer be profitable?</a:t>
            </a:r>
          </a:p>
          <a:p>
            <a:r>
              <a:rPr lang="en-US" dirty="0" smtClean="0"/>
              <a:t>This can be done on a parameter-by-parameter basis, e.g. for cost of capital, units sold per year, sale price per unit, cost of goods sold per unit, etc.</a:t>
            </a:r>
          </a:p>
          <a:p>
            <a:r>
              <a:rPr lang="en-US" dirty="0" smtClean="0"/>
              <a:t>The likelihood of the break-even value not being achieved should then be evaluated to get a feel for the uncertainty and risk involved.</a:t>
            </a:r>
          </a:p>
          <a:p>
            <a:r>
              <a:rPr lang="en-US" dirty="0" smtClean="0"/>
              <a:t>Alternatively, the impact on NPV of best and worst case assumptions can be examined.</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US" dirty="0" smtClean="0"/>
              <a:t>NPV Under Best- and Worst-Case Parameter Assumptions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26</a:t>
            </a:fld>
            <a:endParaRPr lang="en-US" dirty="0"/>
          </a:p>
        </p:txBody>
      </p:sp>
      <p:pic>
        <p:nvPicPr>
          <p:cNvPr id="5" name="Picture 2" descr="C07P198a"/>
          <p:cNvPicPr preferRelativeResize="0">
            <a:picLocks noGrp="1" noChangeAspect="1" noChangeArrowheads="1"/>
          </p:cNvPicPr>
          <p:nvPr>
            <p:ph sz="quarter" idx="13"/>
          </p:nvPr>
        </p:nvPicPr>
        <p:blipFill>
          <a:blip r:embed="rId3" cstate="print"/>
          <a:srcRect/>
          <a:stretch>
            <a:fillRect/>
          </a:stretch>
        </p:blipFill>
        <p:spPr bwMode="auto">
          <a:xfrm>
            <a:off x="2331203" y="1524000"/>
            <a:ext cx="6812797" cy="4803775"/>
          </a:xfrm>
          <a:prstGeom prst="rect">
            <a:avLst/>
          </a:prstGeom>
          <a:noFill/>
          <a:ln w="9525">
            <a:noFill/>
            <a:miter lim="800000"/>
            <a:headEnd/>
            <a:tailEnd/>
          </a:ln>
          <a:effectLst/>
        </p:spPr>
      </p:pic>
      <p:sp>
        <p:nvSpPr>
          <p:cNvPr id="7" name="Rectangle 4"/>
          <p:cNvSpPr txBox="1">
            <a:spLocks noChangeArrowheads="1"/>
          </p:cNvSpPr>
          <p:nvPr/>
        </p:nvSpPr>
        <p:spPr>
          <a:xfrm>
            <a:off x="152400" y="1676400"/>
            <a:ext cx="2057400" cy="4419600"/>
          </a:xfrm>
          <a:prstGeom prst="rect">
            <a:avLst/>
          </a:prstGeom>
        </p:spPr>
        <p:txBody>
          <a:bodyPr>
            <a:normAutofit fontScale="92500" lnSpcReduction="10000"/>
          </a:bodyPr>
          <a:lstStyle/>
          <a:p>
            <a:pPr marL="0" marR="0" lvl="0" indent="3175" algn="l" defTabSz="914400" rtl="0" eaLnBrk="1" fontAlgn="auto" latinLnBrk="0" hangingPunct="1">
              <a:lnSpc>
                <a:spcPct val="90000"/>
              </a:lnSpc>
              <a:spcBef>
                <a:spcPct val="20000"/>
              </a:spcBef>
              <a:spcAft>
                <a:spcPts val="0"/>
              </a:spcAft>
              <a:buClr>
                <a:schemeClr val="accent1"/>
              </a:buClr>
              <a:buSzPct val="85000"/>
              <a:buFont typeface="Times" pitchFamily="1" charset="0"/>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Green bars show the change in NPV under the best-case assumption for each parameter; red bars show the change under the worst-case assumption. Also shown are the break-even levels for each parameter. Under the initial assumptions,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HomeNet’s</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NPV is $5.0 million.</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Analysis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27</a:t>
            </a:fld>
            <a:endParaRPr lang="en-US" dirty="0"/>
          </a:p>
        </p:txBody>
      </p:sp>
      <p:sp>
        <p:nvSpPr>
          <p:cNvPr id="6" name="Content Placeholder 3"/>
          <p:cNvSpPr txBox="1">
            <a:spLocks/>
          </p:cNvSpPr>
          <p:nvPr/>
        </p:nvSpPr>
        <p:spPr>
          <a:xfrm>
            <a:off x="228600" y="1447800"/>
            <a:ext cx="8763000" cy="2743200"/>
          </a:xfrm>
          <a:prstGeom prst="rect">
            <a:avLst/>
          </a:prstGeom>
        </p:spPr>
        <p:txBody>
          <a:bodyPr>
            <a:normAutofit fontScale="775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en-US" sz="2700" dirty="0" smtClean="0"/>
              <a:t>We may also want to change several parameter values simultaneously.</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In the previous</a:t>
            </a:r>
            <a:r>
              <a:rPr kumimoji="0" lang="en-US" sz="2700" b="0" i="0" u="none" strike="noStrike" kern="1200" cap="none" spc="0" normalizeH="0" noProof="0" dirty="0" smtClean="0">
                <a:ln>
                  <a:noFill/>
                </a:ln>
                <a:solidFill>
                  <a:schemeClr val="tx1"/>
                </a:solidFill>
                <a:effectLst/>
                <a:uLnTx/>
                <a:uFillTx/>
                <a:latin typeface="+mn-lt"/>
                <a:ea typeface="+mn-ea"/>
                <a:cs typeface="+mn-cs"/>
              </a:rPr>
              <a:t> slide, we considered the effect on NPV of changing the sales price, keeping everything else constant.</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However, if we assume a higher</a:t>
            </a:r>
            <a:r>
              <a:rPr kumimoji="0" lang="en-US" sz="2700" b="0" i="0" u="none" strike="noStrike" kern="1200" cap="none" spc="0" normalizeH="0" noProof="0" dirty="0" smtClean="0">
                <a:ln>
                  <a:noFill/>
                </a:ln>
                <a:solidFill>
                  <a:schemeClr val="tx1"/>
                </a:solidFill>
                <a:effectLst/>
                <a:uLnTx/>
                <a:uFillTx/>
                <a:latin typeface="+mn-lt"/>
                <a:ea typeface="+mn-ea"/>
                <a:cs typeface="+mn-cs"/>
              </a:rPr>
              <a:t> sales price of $275, then it makes sense to assume a lower level of sales, rather than to keep the level of sales constant.</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en-US" sz="2700" baseline="0" dirty="0" smtClean="0"/>
              <a:t>The</a:t>
            </a:r>
            <a:r>
              <a:rPr lang="en-US" sz="2700" dirty="0" smtClean="0"/>
              <a:t> table below shows NPV values for three different combinations of price and sales.</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This</a:t>
            </a:r>
            <a:r>
              <a:rPr kumimoji="0" lang="en-US" sz="2700" b="0" i="0" u="none" strike="noStrike" kern="1200" cap="none" spc="0" normalizeH="0" noProof="0" dirty="0" smtClean="0">
                <a:ln>
                  <a:noFill/>
                </a:ln>
                <a:solidFill>
                  <a:schemeClr val="tx1"/>
                </a:solidFill>
                <a:effectLst/>
                <a:uLnTx/>
                <a:uFillTx/>
                <a:latin typeface="+mn-lt"/>
                <a:ea typeface="+mn-ea"/>
                <a:cs typeface="+mn-cs"/>
              </a:rPr>
              <a:t> can be done for other combinations of parameters, as well.</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2" descr="C07P199a"/>
          <p:cNvPicPr preferRelativeResize="0">
            <a:picLocks noGrp="1" noChangeAspect="1" noChangeArrowheads="1"/>
          </p:cNvPicPr>
          <p:nvPr>
            <p:ph sz="quarter" idx="13"/>
          </p:nvPr>
        </p:nvPicPr>
        <p:blipFill>
          <a:blip r:embed="rId3" cstate="print"/>
          <a:srcRect t="24207"/>
          <a:stretch>
            <a:fillRect/>
          </a:stretch>
        </p:blipFill>
        <p:spPr bwMode="auto">
          <a:xfrm>
            <a:off x="301434" y="4191000"/>
            <a:ext cx="8504238" cy="2292990"/>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758952"/>
          </a:xfrm>
        </p:spPr>
        <p:txBody>
          <a:bodyPr>
            <a:normAutofit fontScale="90000"/>
          </a:bodyPr>
          <a:lstStyle/>
          <a:p>
            <a:r>
              <a:rPr lang="en-US" sz="3600" dirty="0" smtClean="0"/>
              <a:t>Price-Volume Combinations with Same NPV</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28</a:t>
            </a:fld>
            <a:endParaRPr lang="en-US" dirty="0"/>
          </a:p>
        </p:txBody>
      </p:sp>
      <p:pic>
        <p:nvPicPr>
          <p:cNvPr id="5" name="Picture 2" descr="C07P199b"/>
          <p:cNvPicPr preferRelativeResize="0">
            <a:picLocks noGrp="1" noChangeAspect="1" noChangeArrowheads="1"/>
          </p:cNvPicPr>
          <p:nvPr>
            <p:ph sz="quarter" idx="13"/>
          </p:nvPr>
        </p:nvPicPr>
        <p:blipFill>
          <a:blip r:embed="rId3" cstate="print"/>
          <a:srcRect/>
          <a:stretch>
            <a:fillRect/>
          </a:stretch>
        </p:blipFill>
        <p:spPr bwMode="auto">
          <a:xfrm>
            <a:off x="2209800" y="1600200"/>
            <a:ext cx="6789588" cy="4803775"/>
          </a:xfrm>
          <a:prstGeom prst="rect">
            <a:avLst/>
          </a:prstGeom>
          <a:noFill/>
          <a:ln w="9525">
            <a:noFill/>
            <a:miter lim="800000"/>
            <a:headEnd/>
            <a:tailEnd/>
          </a:ln>
          <a:effectLst/>
        </p:spPr>
      </p:pic>
      <p:sp>
        <p:nvSpPr>
          <p:cNvPr id="6" name="Rectangle 4"/>
          <p:cNvSpPr txBox="1">
            <a:spLocks noChangeArrowheads="1"/>
          </p:cNvSpPr>
          <p:nvPr/>
        </p:nvSpPr>
        <p:spPr>
          <a:xfrm>
            <a:off x="152400" y="1371600"/>
            <a:ext cx="2057400" cy="5105400"/>
          </a:xfrm>
          <a:prstGeom prst="rect">
            <a:avLst/>
          </a:prstGeom>
        </p:spPr>
        <p:txBody>
          <a:bodyPr>
            <a:normAutofit fontScale="92500" lnSpcReduction="20000"/>
          </a:bodyPr>
          <a:lstStyle/>
          <a:p>
            <a:pPr marL="0" marR="0" lvl="0" indent="3175" algn="l" defTabSz="914400" rtl="0" eaLnBrk="1" fontAlgn="auto" latinLnBrk="0" hangingPunct="1">
              <a:spcBef>
                <a:spcPct val="20000"/>
              </a:spcBef>
              <a:spcAft>
                <a:spcPts val="0"/>
              </a:spcAft>
              <a:buClr>
                <a:schemeClr val="accent1"/>
              </a:buClr>
              <a:buSzPct val="85000"/>
              <a:buFont typeface="Times" pitchFamily="1" charset="0"/>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Another way of analyzing the data is to see what combinations of parameters will yield the same NPV.</a:t>
            </a:r>
          </a:p>
          <a:p>
            <a:pPr marL="0" marR="0" lvl="0" indent="3175" algn="l" defTabSz="914400" rtl="0" eaLnBrk="1" fontAlgn="auto" latinLnBrk="0" hangingPunct="1">
              <a:lnSpc>
                <a:spcPct val="90000"/>
              </a:lnSpc>
              <a:spcBef>
                <a:spcPct val="20000"/>
              </a:spcBef>
              <a:spcAft>
                <a:spcPts val="0"/>
              </a:spcAft>
              <a:buClr>
                <a:schemeClr val="accent1"/>
              </a:buClr>
              <a:buSzPct val="85000"/>
              <a:buFont typeface="Times" pitchFamily="1" charset="0"/>
              <a:buNone/>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3175" algn="l" defTabSz="914400" rtl="0" eaLnBrk="1" fontAlgn="auto" latinLnBrk="0" hangingPunct="1">
              <a:lnSpc>
                <a:spcPct val="90000"/>
              </a:lnSpc>
              <a:spcBef>
                <a:spcPct val="20000"/>
              </a:spcBef>
              <a:spcAft>
                <a:spcPts val="0"/>
              </a:spcAft>
              <a:buClr>
                <a:schemeClr val="accent1"/>
              </a:buClr>
              <a:buSzPct val="85000"/>
              <a:buFont typeface="Times" pitchFamily="1" charset="0"/>
              <a:buNone/>
              <a:tabLst/>
              <a:defRPr/>
            </a:pPr>
            <a:r>
              <a:rPr lang="en-US" sz="2000" dirty="0" smtClean="0"/>
              <a:t>The manager can use this information to decide on the optimal action, taking into account other strategic considerations that may not have been explicitly included in the analysis.</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35536385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438"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Sensitivity Analysis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29</a:t>
            </a:fld>
            <a:endParaRPr lang="en-US" dirty="0"/>
          </a:p>
        </p:txBody>
      </p:sp>
      <p:sp>
        <p:nvSpPr>
          <p:cNvPr id="4" name="Content Placeholder 3"/>
          <p:cNvSpPr>
            <a:spLocks noGrp="1"/>
          </p:cNvSpPr>
          <p:nvPr>
            <p:ph sz="quarter" idx="13"/>
          </p:nvPr>
        </p:nvSpPr>
        <p:spPr>
          <a:xfrm>
            <a:off x="301752" y="1506516"/>
            <a:ext cx="8503920" cy="4592531"/>
          </a:xfrm>
        </p:spPr>
        <p:txBody>
          <a:bodyPr/>
          <a:lstStyle/>
          <a:p>
            <a:r>
              <a:rPr lang="en-US" dirty="0" smtClean="0"/>
              <a:t>Sensitivity Analysis doesn’t really add anything to the capital budgeting decision process.</a:t>
            </a:r>
          </a:p>
          <a:p>
            <a:pPr lvl="1"/>
            <a:r>
              <a:rPr lang="en-US" dirty="0" smtClean="0"/>
              <a:t>True.  After all, if </a:t>
            </a:r>
            <a:r>
              <a:rPr lang="en-US" dirty="0"/>
              <a:t>after using our best cashflow estimates, </a:t>
            </a:r>
            <a:r>
              <a:rPr lang="en-US" dirty="0" smtClean="0"/>
              <a:t>the NPV is positive, the project is obviously worth accepting.</a:t>
            </a:r>
          </a:p>
          <a:p>
            <a:pPr lvl="1"/>
            <a:r>
              <a:rPr lang="en-US" dirty="0" smtClean="0"/>
              <a:t>False.  Sensitivity Analysis can give us a feel for the risk of the project, i.e. how likely is it that the project might end up being a loser after-the-fact.</a:t>
            </a:r>
          </a:p>
          <a:p>
            <a:pPr lvl="1"/>
            <a:r>
              <a:rPr lang="en-US" dirty="0" smtClean="0"/>
              <a:t>False.  Sensitivity Analysis can suggest the need to obtain more information on cashflow estimates.</a:t>
            </a:r>
          </a:p>
          <a:p>
            <a:pPr lvl="1"/>
            <a:r>
              <a:rPr lang="en-US" dirty="0" smtClean="0"/>
              <a:t>False.  Sensitivity Analysis can be used politically to convince other departments of the firm to accept the project. </a:t>
            </a:r>
            <a:endParaRPr lang="en-US" dirty="0"/>
          </a:p>
        </p:txBody>
      </p:sp>
    </p:spTree>
    <p:extLst>
      <p:ext uri="{BB962C8B-B14F-4D97-AF65-F5344CB8AC3E}">
        <p14:creationId xmlns:p14="http://schemas.microsoft.com/office/powerpoint/2010/main" val="1673348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33427315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65"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Cashflows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a:t>
            </a:fld>
            <a:endParaRPr lang="en-US" dirty="0"/>
          </a:p>
        </p:txBody>
      </p:sp>
      <p:sp>
        <p:nvSpPr>
          <p:cNvPr id="4" name="Content Placeholder 3"/>
          <p:cNvSpPr>
            <a:spLocks noGrp="1"/>
          </p:cNvSpPr>
          <p:nvPr>
            <p:ph sz="quarter" idx="13"/>
          </p:nvPr>
        </p:nvSpPr>
        <p:spPr/>
        <p:txBody>
          <a:bodyPr/>
          <a:lstStyle/>
          <a:p>
            <a:r>
              <a:rPr lang="en-US" dirty="0" smtClean="0"/>
              <a:t>What is more important for </a:t>
            </a:r>
            <a:r>
              <a:rPr lang="en-US" dirty="0" smtClean="0"/>
              <a:t>the capital </a:t>
            </a:r>
            <a:r>
              <a:rPr lang="en-US" dirty="0" smtClean="0"/>
              <a:t>budgeting </a:t>
            </a:r>
            <a:r>
              <a:rPr lang="en-US" dirty="0" smtClean="0"/>
              <a:t>decision: Forecasted </a:t>
            </a:r>
            <a:r>
              <a:rPr lang="en-US" dirty="0" smtClean="0"/>
              <a:t>Cashflows or Forecasted </a:t>
            </a:r>
            <a:r>
              <a:rPr lang="en-US" dirty="0" smtClean="0"/>
              <a:t>Earnings?</a:t>
            </a:r>
            <a:endParaRPr lang="en-US" dirty="0" smtClean="0"/>
          </a:p>
          <a:p>
            <a:pPr lvl="1"/>
            <a:r>
              <a:rPr lang="en-US" dirty="0" smtClean="0"/>
              <a:t>They are both useful in different ways</a:t>
            </a:r>
          </a:p>
          <a:p>
            <a:pPr lvl="1"/>
            <a:r>
              <a:rPr lang="en-US" dirty="0" smtClean="0"/>
              <a:t>Cashflows </a:t>
            </a:r>
            <a:r>
              <a:rPr lang="en-US" dirty="0" smtClean="0"/>
              <a:t>are relevant, not accounting earnings</a:t>
            </a:r>
          </a:p>
          <a:p>
            <a:pPr lvl="1"/>
            <a:r>
              <a:rPr lang="en-US" dirty="0" smtClean="0"/>
              <a:t>Accounting earnings are important, not cashflows</a:t>
            </a:r>
            <a:endParaRPr lang="en-US" dirty="0"/>
          </a:p>
        </p:txBody>
      </p:sp>
    </p:spTree>
    <p:extLst>
      <p:ext uri="{BB962C8B-B14F-4D97-AF65-F5344CB8AC3E}">
        <p14:creationId xmlns:p14="http://schemas.microsoft.com/office/powerpoint/2010/main" val="4999769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Decide on Project Acceptance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30</a:t>
            </a:fld>
            <a:endParaRPr lang="en-US" dirty="0"/>
          </a:p>
        </p:txBody>
      </p:sp>
      <p:sp>
        <p:nvSpPr>
          <p:cNvPr id="4" name="Content Placeholder 3"/>
          <p:cNvSpPr>
            <a:spLocks noGrp="1"/>
          </p:cNvSpPr>
          <p:nvPr>
            <p:ph sz="quarter" idx="13"/>
          </p:nvPr>
        </p:nvSpPr>
        <p:spPr/>
        <p:txBody>
          <a:bodyPr/>
          <a:lstStyle/>
          <a:p>
            <a:r>
              <a:rPr lang="en-US" dirty="0" smtClean="0"/>
              <a:t>Read through the case completely, noting all relevant materials elements, assuming you are working with a case for which all materials are available in one spot.</a:t>
            </a:r>
          </a:p>
          <a:p>
            <a:r>
              <a:rPr lang="en-US" dirty="0"/>
              <a:t>If you are working on an actual project, then collect all materials relating to the project; this is likely to be an iterative process.  </a:t>
            </a:r>
          </a:p>
          <a:p>
            <a:r>
              <a:rPr lang="en-US" dirty="0"/>
              <a:t>Figure out what the project actually is – that is, what decision do you have to take… This could be a new product launch, buying a new building, opening a new division, hiring a new COO, engaging in market research prior to a new product launch.  </a:t>
            </a:r>
          </a:p>
        </p:txBody>
      </p:sp>
    </p:spTree>
    <p:extLst>
      <p:ext uri="{BB962C8B-B14F-4D97-AF65-F5344CB8AC3E}">
        <p14:creationId xmlns:p14="http://schemas.microsoft.com/office/powerpoint/2010/main" val="30843948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257121582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368"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Capital Budgeting</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31</a:t>
            </a:fld>
            <a:endParaRPr lang="en-US" dirty="0"/>
          </a:p>
        </p:txBody>
      </p:sp>
      <p:sp>
        <p:nvSpPr>
          <p:cNvPr id="4" name="Content Placeholder 3"/>
          <p:cNvSpPr>
            <a:spLocks noGrp="1"/>
          </p:cNvSpPr>
          <p:nvPr>
            <p:ph sz="quarter" idx="13"/>
          </p:nvPr>
        </p:nvSpPr>
        <p:spPr/>
        <p:txBody>
          <a:bodyPr/>
          <a:lstStyle/>
          <a:p>
            <a:r>
              <a:rPr lang="en-US" dirty="0" smtClean="0"/>
              <a:t>The capital budgeting process only applies to acquisition of tangible assets, such as machinery</a:t>
            </a:r>
            <a:r>
              <a:rPr lang="en-US" dirty="0"/>
              <a:t> </a:t>
            </a:r>
            <a:r>
              <a:rPr lang="en-US" dirty="0" smtClean="0"/>
              <a:t>and factories.</a:t>
            </a:r>
          </a:p>
          <a:p>
            <a:pPr lvl="1"/>
            <a:r>
              <a:rPr lang="en-US" dirty="0" smtClean="0"/>
              <a:t>True, that’s why it’s called </a:t>
            </a:r>
            <a:r>
              <a:rPr lang="en-US" i="1" dirty="0" smtClean="0"/>
              <a:t>capital </a:t>
            </a:r>
            <a:r>
              <a:rPr lang="en-US" dirty="0" smtClean="0"/>
              <a:t>budgeting, i.e. it involves the acquisition of </a:t>
            </a:r>
            <a:r>
              <a:rPr lang="en-US" i="1" dirty="0" smtClean="0"/>
              <a:t>capital </a:t>
            </a:r>
            <a:r>
              <a:rPr lang="en-US" dirty="0" smtClean="0"/>
              <a:t>assets.</a:t>
            </a:r>
          </a:p>
          <a:p>
            <a:pPr lvl="1"/>
            <a:r>
              <a:rPr lang="en-US" dirty="0" smtClean="0"/>
              <a:t>False, it is used whenever a decision is taken that implies changes in forecasted cashflow over time.</a:t>
            </a:r>
            <a:endParaRPr lang="en-US" dirty="0"/>
          </a:p>
        </p:txBody>
      </p:sp>
    </p:spTree>
    <p:extLst>
      <p:ext uri="{BB962C8B-B14F-4D97-AF65-F5344CB8AC3E}">
        <p14:creationId xmlns:p14="http://schemas.microsoft.com/office/powerpoint/2010/main" val="40415684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Decide on Project Acceptance</a:t>
            </a:r>
          </a:p>
        </p:txBody>
      </p:sp>
      <p:sp>
        <p:nvSpPr>
          <p:cNvPr id="3" name="Slide Number Placeholder 2"/>
          <p:cNvSpPr>
            <a:spLocks noGrp="1"/>
          </p:cNvSpPr>
          <p:nvPr>
            <p:ph type="sldNum" sz="quarter" idx="12"/>
          </p:nvPr>
        </p:nvSpPr>
        <p:spPr/>
        <p:txBody>
          <a:bodyPr/>
          <a:lstStyle/>
          <a:p>
            <a:fld id="{E8C80D2A-EA4E-4A37-A9DF-772D0EA46EC5}" type="slidenum">
              <a:rPr lang="en-US" smtClean="0"/>
              <a:pPr/>
              <a:t>32</a:t>
            </a:fld>
            <a:endParaRPr lang="en-US" dirty="0"/>
          </a:p>
        </p:txBody>
      </p:sp>
      <p:sp>
        <p:nvSpPr>
          <p:cNvPr id="4" name="Content Placeholder 3"/>
          <p:cNvSpPr>
            <a:spLocks noGrp="1"/>
          </p:cNvSpPr>
          <p:nvPr>
            <p:ph sz="quarter" idx="13"/>
          </p:nvPr>
        </p:nvSpPr>
        <p:spPr>
          <a:xfrm>
            <a:off x="301752" y="1467697"/>
            <a:ext cx="8503920" cy="4803648"/>
          </a:xfrm>
        </p:spPr>
        <p:txBody>
          <a:bodyPr>
            <a:normAutofit/>
          </a:bodyPr>
          <a:lstStyle/>
          <a:p>
            <a:r>
              <a:rPr lang="en-US" dirty="0"/>
              <a:t>Compute the </a:t>
            </a:r>
            <a:r>
              <a:rPr lang="en-US" dirty="0" smtClean="0"/>
              <a:t>actual </a:t>
            </a:r>
            <a:r>
              <a:rPr lang="en-US" dirty="0" err="1" smtClean="0"/>
              <a:t>cashflows</a:t>
            </a:r>
            <a:r>
              <a:rPr lang="en-US" dirty="0" smtClean="0"/>
              <a:t> </a:t>
            </a:r>
            <a:r>
              <a:rPr lang="en-US" dirty="0"/>
              <a:t>that would accrue to the project and not accounting earnings</a:t>
            </a:r>
            <a:r>
              <a:rPr lang="en-US" dirty="0" smtClean="0"/>
              <a:t>.</a:t>
            </a:r>
          </a:p>
          <a:p>
            <a:r>
              <a:rPr lang="en-US" dirty="0" smtClean="0"/>
              <a:t>In practice, you might forecast </a:t>
            </a:r>
            <a:r>
              <a:rPr lang="en-US" dirty="0" err="1" smtClean="0"/>
              <a:t>proforma</a:t>
            </a:r>
            <a:r>
              <a:rPr lang="en-US" dirty="0" smtClean="0"/>
              <a:t> financial statements, because these are often easier and more intuitive to do.  If so, then you have to convert from earnings to </a:t>
            </a:r>
            <a:r>
              <a:rPr lang="en-US" dirty="0" err="1" smtClean="0"/>
              <a:t>cashflows</a:t>
            </a:r>
            <a:r>
              <a:rPr lang="en-US" dirty="0" smtClean="0"/>
              <a:t>.  This is done by adjusting for changes in </a:t>
            </a:r>
            <a:r>
              <a:rPr lang="en-US" dirty="0" err="1" smtClean="0"/>
              <a:t>cashflows</a:t>
            </a:r>
            <a:r>
              <a:rPr lang="en-US" dirty="0" smtClean="0"/>
              <a:t> and depreciation, primarily.</a:t>
            </a:r>
            <a:endParaRPr lang="en-US" dirty="0"/>
          </a:p>
          <a:p>
            <a:r>
              <a:rPr lang="en-US" dirty="0"/>
              <a:t>Figure out the </a:t>
            </a:r>
            <a:r>
              <a:rPr lang="en-US" dirty="0" smtClean="0"/>
              <a:t>cash outlays </a:t>
            </a:r>
            <a:r>
              <a:rPr lang="en-US" dirty="0"/>
              <a:t>required for the project at different times in time</a:t>
            </a:r>
            <a:r>
              <a:rPr lang="en-US" dirty="0" smtClean="0"/>
              <a:t>.</a:t>
            </a:r>
            <a:endParaRPr lang="en-US" dirty="0"/>
          </a:p>
        </p:txBody>
      </p:sp>
    </p:spTree>
    <p:extLst>
      <p:ext uri="{BB962C8B-B14F-4D97-AF65-F5344CB8AC3E}">
        <p14:creationId xmlns:p14="http://schemas.microsoft.com/office/powerpoint/2010/main" val="6762203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370735910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98"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How to Decide on Project Acceptance</a:t>
            </a:r>
          </a:p>
        </p:txBody>
      </p:sp>
      <p:sp>
        <p:nvSpPr>
          <p:cNvPr id="3" name="Slide Number Placeholder 2"/>
          <p:cNvSpPr>
            <a:spLocks noGrp="1"/>
          </p:cNvSpPr>
          <p:nvPr>
            <p:ph type="sldNum" sz="quarter" idx="12"/>
          </p:nvPr>
        </p:nvSpPr>
        <p:spPr/>
        <p:txBody>
          <a:bodyPr/>
          <a:lstStyle/>
          <a:p>
            <a:fld id="{E8C80D2A-EA4E-4A37-A9DF-772D0EA46EC5}" type="slidenum">
              <a:rPr lang="en-US" smtClean="0"/>
              <a:pPr/>
              <a:t>33</a:t>
            </a:fld>
            <a:endParaRPr lang="en-US" dirty="0"/>
          </a:p>
        </p:txBody>
      </p:sp>
      <p:sp>
        <p:nvSpPr>
          <p:cNvPr id="4" name="Content Placeholder 3"/>
          <p:cNvSpPr>
            <a:spLocks noGrp="1"/>
          </p:cNvSpPr>
          <p:nvPr>
            <p:ph sz="quarter" idx="13"/>
          </p:nvPr>
        </p:nvSpPr>
        <p:spPr>
          <a:xfrm>
            <a:off x="301752" y="1295400"/>
            <a:ext cx="8503920" cy="5257800"/>
          </a:xfrm>
        </p:spPr>
        <p:txBody>
          <a:bodyPr>
            <a:normAutofit fontScale="92500" lnSpcReduction="20000"/>
          </a:bodyPr>
          <a:lstStyle/>
          <a:p>
            <a:r>
              <a:rPr lang="en-US" dirty="0"/>
              <a:t>Don’t consider sunk costs; that is, don’t include expenditures that would have to be undertaken even if you didn’t accept the project.</a:t>
            </a:r>
          </a:p>
          <a:p>
            <a:r>
              <a:rPr lang="en-US" dirty="0"/>
              <a:t>Only look at cashflows that would be generated if you accepted the project and not cashflows that would occur even if the project were not accepted.  This is the concept of incremental cashflows.</a:t>
            </a:r>
          </a:p>
          <a:p>
            <a:r>
              <a:rPr lang="en-US" dirty="0"/>
              <a:t>Include opportunity costs.  For example, if you have an asset that’s currently not being used so that the use of the asset would not involve any out-of-pocket costs, the foregone revenue from the renting/leasing out of that asset should still be charged to the project.  This is because the asset could be leased out if the project is not accepted.  Hence not being able to lease out the asset if the project is accepted involves an opportunity cost.</a:t>
            </a:r>
            <a:endParaRPr lang="en-US" dirty="0"/>
          </a:p>
        </p:txBody>
      </p:sp>
    </p:spTree>
    <p:extLst>
      <p:ext uri="{BB962C8B-B14F-4D97-AF65-F5344CB8AC3E}">
        <p14:creationId xmlns:p14="http://schemas.microsoft.com/office/powerpoint/2010/main" val="14518651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Decide on Project Acceptance</a:t>
            </a:r>
          </a:p>
        </p:txBody>
      </p:sp>
      <p:sp>
        <p:nvSpPr>
          <p:cNvPr id="3" name="Slide Number Placeholder 2"/>
          <p:cNvSpPr>
            <a:spLocks noGrp="1"/>
          </p:cNvSpPr>
          <p:nvPr>
            <p:ph type="sldNum" sz="quarter" idx="12"/>
          </p:nvPr>
        </p:nvSpPr>
        <p:spPr/>
        <p:txBody>
          <a:bodyPr/>
          <a:lstStyle/>
          <a:p>
            <a:fld id="{E8C80D2A-EA4E-4A37-A9DF-772D0EA46EC5}" type="slidenum">
              <a:rPr lang="en-US" smtClean="0"/>
              <a:pPr/>
              <a:t>34</a:t>
            </a:fld>
            <a:endParaRPr lang="en-US" dirty="0"/>
          </a:p>
        </p:txBody>
      </p:sp>
      <p:sp>
        <p:nvSpPr>
          <p:cNvPr id="4" name="Content Placeholder 3"/>
          <p:cNvSpPr>
            <a:spLocks noGrp="1"/>
          </p:cNvSpPr>
          <p:nvPr>
            <p:ph sz="quarter" idx="13"/>
          </p:nvPr>
        </p:nvSpPr>
        <p:spPr>
          <a:xfrm>
            <a:off x="295656" y="1506516"/>
            <a:ext cx="8503920" cy="4894283"/>
          </a:xfrm>
        </p:spPr>
        <p:txBody>
          <a:bodyPr>
            <a:normAutofit fontScale="92500" lnSpcReduction="10000"/>
          </a:bodyPr>
          <a:lstStyle/>
          <a:p>
            <a:r>
              <a:rPr lang="en-US" dirty="0"/>
              <a:t>Compute </a:t>
            </a:r>
            <a:r>
              <a:rPr lang="en-US" dirty="0" smtClean="0"/>
              <a:t>the tax </a:t>
            </a:r>
            <a:r>
              <a:rPr lang="en-US" dirty="0"/>
              <a:t>payable using the marginal tax rate</a:t>
            </a:r>
            <a:r>
              <a:rPr lang="en-US" dirty="0" smtClean="0"/>
              <a:t>.  That is what the tax rate would be on the additional income if the project were to be accepted.  This could be larger or smaller than the current average tax rate.</a:t>
            </a:r>
            <a:endParaRPr lang="en-US" dirty="0"/>
          </a:p>
          <a:p>
            <a:r>
              <a:rPr lang="en-US" dirty="0"/>
              <a:t>The WACC will provide adjustment for the tax deductibility of interest payments.</a:t>
            </a:r>
          </a:p>
          <a:p>
            <a:r>
              <a:rPr lang="en-US" dirty="0" smtClean="0"/>
              <a:t>Compute </a:t>
            </a:r>
            <a:r>
              <a:rPr lang="en-US" dirty="0"/>
              <a:t>the </a:t>
            </a:r>
            <a:r>
              <a:rPr lang="en-US" dirty="0" smtClean="0"/>
              <a:t>WACC </a:t>
            </a:r>
            <a:r>
              <a:rPr lang="en-US" dirty="0"/>
              <a:t>using the existing target capital structure if the new project is a smaller version of the existing firm, or use the marginal target capital structure if the new project is different from the existing business but the new project is going to be part of the existing firm.  If the new project is going to be a stand-alone project, then use the actual capital structure</a:t>
            </a:r>
            <a:r>
              <a:rPr lang="en-US" dirty="0" smtClean="0"/>
              <a:t>.</a:t>
            </a:r>
            <a:endParaRPr lang="en-US" dirty="0" smtClean="0"/>
          </a:p>
        </p:txBody>
      </p:sp>
    </p:spTree>
    <p:extLst>
      <p:ext uri="{BB962C8B-B14F-4D97-AF65-F5344CB8AC3E}">
        <p14:creationId xmlns:p14="http://schemas.microsoft.com/office/powerpoint/2010/main" val="7971407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16518411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391"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Estimating the Cost of Debt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35</a:t>
            </a:fld>
            <a:endParaRPr lang="en-US" dirty="0"/>
          </a:p>
        </p:txBody>
      </p:sp>
      <p:sp>
        <p:nvSpPr>
          <p:cNvPr id="4" name="Content Placeholder 3"/>
          <p:cNvSpPr>
            <a:spLocks noGrp="1"/>
          </p:cNvSpPr>
          <p:nvPr>
            <p:ph sz="quarter" idx="13"/>
          </p:nvPr>
        </p:nvSpPr>
        <p:spPr/>
        <p:txBody>
          <a:bodyPr>
            <a:normAutofit lnSpcReduction="10000"/>
          </a:bodyPr>
          <a:lstStyle/>
          <a:p>
            <a:r>
              <a:rPr lang="en-US" dirty="0"/>
              <a:t>The required rate of return on debt can be computed using the T-bond rate plus the spread on corporate bonds with the firm’s bond rating (this can be computed synthetically, as well</a:t>
            </a:r>
            <a:r>
              <a:rPr lang="en-US" dirty="0" smtClean="0"/>
              <a:t>).</a:t>
            </a:r>
          </a:p>
          <a:p>
            <a:r>
              <a:rPr lang="en-US" dirty="0" smtClean="0"/>
              <a:t>It can also be estimated by looking at what the company paid on any debt it might have issued recently.</a:t>
            </a:r>
          </a:p>
          <a:p>
            <a:r>
              <a:rPr lang="en-US" dirty="0" smtClean="0"/>
              <a:t>It can also be estimated by looking at the cost of debt for other similar firms that recently issued debt.</a:t>
            </a:r>
          </a:p>
          <a:p>
            <a:r>
              <a:rPr lang="en-US" dirty="0" smtClean="0"/>
              <a:t>The cost of debt should be computed, not by looking at the coupon rate, but by looking at the yield on the bond.</a:t>
            </a:r>
          </a:p>
        </p:txBody>
      </p:sp>
    </p:spTree>
    <p:extLst>
      <p:ext uri="{BB962C8B-B14F-4D97-AF65-F5344CB8AC3E}">
        <p14:creationId xmlns:p14="http://schemas.microsoft.com/office/powerpoint/2010/main" val="28299349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414670389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415"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Estimating the cost of equity</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36</a:t>
            </a:fld>
            <a:endParaRPr lang="en-US" dirty="0"/>
          </a:p>
        </p:txBody>
      </p:sp>
      <p:sp>
        <p:nvSpPr>
          <p:cNvPr id="4" name="Content Placeholder 3"/>
          <p:cNvSpPr>
            <a:spLocks noGrp="1"/>
          </p:cNvSpPr>
          <p:nvPr>
            <p:ph sz="quarter" idx="13"/>
          </p:nvPr>
        </p:nvSpPr>
        <p:spPr>
          <a:xfrm>
            <a:off x="301752" y="1295400"/>
            <a:ext cx="8503920" cy="5029200"/>
          </a:xfrm>
        </p:spPr>
        <p:txBody>
          <a:bodyPr>
            <a:normAutofit fontScale="92500" lnSpcReduction="20000"/>
          </a:bodyPr>
          <a:lstStyle/>
          <a:p>
            <a:r>
              <a:rPr lang="en-US" dirty="0"/>
              <a:t>The required rate of return </a:t>
            </a:r>
            <a:r>
              <a:rPr lang="en-US" dirty="0" smtClean="0"/>
              <a:t>on equity can </a:t>
            </a:r>
            <a:r>
              <a:rPr lang="en-US" dirty="0"/>
              <a:t>be computed using an asset pricing model like the CAPM</a:t>
            </a:r>
            <a:r>
              <a:rPr lang="en-US" dirty="0" smtClean="0"/>
              <a:t>.</a:t>
            </a:r>
          </a:p>
          <a:p>
            <a:r>
              <a:rPr lang="en-US" dirty="0" smtClean="0"/>
              <a:t>It can also be computed by looking at the average return that investors in the equity of the firm have obtained in recent years – assuming that the actual past returns can be used as a good indication of the future expected return.</a:t>
            </a:r>
          </a:p>
          <a:p>
            <a:r>
              <a:rPr lang="en-US" dirty="0" smtClean="0"/>
              <a:t>It can also be computed from the P/E ratio by using a model like the Gordon Growth formula (P = D/(r-g)) and backing out r, the required rate of return.</a:t>
            </a:r>
          </a:p>
          <a:p>
            <a:r>
              <a:rPr lang="en-US" dirty="0" smtClean="0"/>
              <a:t>The P/E ratio for this purpose can be the average of the P/E ratios of comparable firms.  </a:t>
            </a:r>
          </a:p>
          <a:p>
            <a:r>
              <a:rPr lang="en-US" dirty="0" smtClean="0"/>
              <a:t>It is a good idea to combine the information from several estimation methods, just as one would not rely on a single advisor’s input on an important decision.</a:t>
            </a:r>
            <a:endParaRPr lang="en-US" dirty="0"/>
          </a:p>
        </p:txBody>
      </p:sp>
    </p:spTree>
    <p:extLst>
      <p:ext uri="{BB962C8B-B14F-4D97-AF65-F5344CB8AC3E}">
        <p14:creationId xmlns:p14="http://schemas.microsoft.com/office/powerpoint/2010/main" val="22679553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79081915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9461"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Different estimates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37</a:t>
            </a:fld>
            <a:endParaRPr lang="en-US" dirty="0"/>
          </a:p>
        </p:txBody>
      </p:sp>
      <p:sp>
        <p:nvSpPr>
          <p:cNvPr id="4" name="Content Placeholder 3"/>
          <p:cNvSpPr>
            <a:spLocks noGrp="1"/>
          </p:cNvSpPr>
          <p:nvPr>
            <p:ph sz="quarter" idx="13"/>
          </p:nvPr>
        </p:nvSpPr>
        <p:spPr>
          <a:xfrm>
            <a:off x="301752" y="1600200"/>
            <a:ext cx="8503920" cy="4498848"/>
          </a:xfrm>
        </p:spPr>
        <p:txBody>
          <a:bodyPr/>
          <a:lstStyle/>
          <a:p>
            <a:r>
              <a:rPr lang="en-US" dirty="0" smtClean="0"/>
              <a:t>For the capital budgeting process, we can choose to use any one legitimate estimate of cashflows (or cost of debt, cost of equity and marginal tax rate).</a:t>
            </a:r>
          </a:p>
          <a:p>
            <a:pPr lvl="1"/>
            <a:r>
              <a:rPr lang="en-US" dirty="0" smtClean="0"/>
              <a:t>True, as long as the one estimate we use is legitimate, there’s no point in wasting more time in getting additional estimates.</a:t>
            </a:r>
          </a:p>
          <a:p>
            <a:pPr lvl="1"/>
            <a:r>
              <a:rPr lang="en-US" dirty="0" smtClean="0"/>
              <a:t>False, even if a given estimate is legitimate, using other estimates – as long as they are based on other sources of information -- as well, will improve the accuracy of the estimate.</a:t>
            </a:r>
            <a:endParaRPr lang="en-US" dirty="0"/>
          </a:p>
        </p:txBody>
      </p:sp>
    </p:spTree>
    <p:extLst>
      <p:ext uri="{BB962C8B-B14F-4D97-AF65-F5344CB8AC3E}">
        <p14:creationId xmlns:p14="http://schemas.microsoft.com/office/powerpoint/2010/main" val="31419789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Decide on Project Acceptance</a:t>
            </a:r>
          </a:p>
        </p:txBody>
      </p:sp>
      <p:sp>
        <p:nvSpPr>
          <p:cNvPr id="3" name="Slide Number Placeholder 2"/>
          <p:cNvSpPr>
            <a:spLocks noGrp="1"/>
          </p:cNvSpPr>
          <p:nvPr>
            <p:ph type="sldNum" sz="quarter" idx="12"/>
          </p:nvPr>
        </p:nvSpPr>
        <p:spPr/>
        <p:txBody>
          <a:bodyPr/>
          <a:lstStyle/>
          <a:p>
            <a:fld id="{E8C80D2A-EA4E-4A37-A9DF-772D0EA46EC5}" type="slidenum">
              <a:rPr lang="en-US" smtClean="0"/>
              <a:pPr/>
              <a:t>38</a:t>
            </a:fld>
            <a:endParaRPr lang="en-US" dirty="0"/>
          </a:p>
        </p:txBody>
      </p:sp>
      <p:sp>
        <p:nvSpPr>
          <p:cNvPr id="4" name="Content Placeholder 3"/>
          <p:cNvSpPr>
            <a:spLocks noGrp="1"/>
          </p:cNvSpPr>
          <p:nvPr>
            <p:ph sz="quarter" idx="13"/>
          </p:nvPr>
        </p:nvSpPr>
        <p:spPr>
          <a:xfrm>
            <a:off x="301752" y="1600200"/>
            <a:ext cx="8503920" cy="4803648"/>
          </a:xfrm>
        </p:spPr>
        <p:txBody>
          <a:bodyPr>
            <a:normAutofit fontScale="92500" lnSpcReduction="10000"/>
          </a:bodyPr>
          <a:lstStyle/>
          <a:p>
            <a:r>
              <a:rPr lang="en-US" dirty="0" smtClean="0"/>
              <a:t>If </a:t>
            </a:r>
            <a:r>
              <a:rPr lang="en-US" dirty="0"/>
              <a:t>the NPV of the project is positive, accept the project tentatively.</a:t>
            </a:r>
          </a:p>
          <a:p>
            <a:r>
              <a:rPr lang="en-US" dirty="0"/>
              <a:t>Up to this point, we would have used the most likely </a:t>
            </a:r>
            <a:r>
              <a:rPr lang="en-US" dirty="0" err="1"/>
              <a:t>cashflow</a:t>
            </a:r>
            <a:r>
              <a:rPr lang="en-US" dirty="0"/>
              <a:t> numbers.  Now consider other scenarios.  Consider, for example, an optimistic scenario and a pessimistic scenario.  Compute the NPV under these other scenarios. Then take the weighted average of the NPVs.  If the average NPV is positive, accept the projects.</a:t>
            </a:r>
          </a:p>
          <a:p>
            <a:r>
              <a:rPr lang="en-US" dirty="0"/>
              <a:t>Finally, using either scenario analysis or Monte Carlo analysis, figure out the probability of the actual eventual NPV being negative.  Compare this against a cut-off number that reflects your comfort level.</a:t>
            </a:r>
          </a:p>
          <a:p>
            <a:endParaRPr lang="en-US" dirty="0"/>
          </a:p>
          <a:p>
            <a:endParaRPr lang="en-US" dirty="0"/>
          </a:p>
        </p:txBody>
      </p:sp>
    </p:spTree>
    <p:extLst>
      <p:ext uri="{BB962C8B-B14F-4D97-AF65-F5344CB8AC3E}">
        <p14:creationId xmlns:p14="http://schemas.microsoft.com/office/powerpoint/2010/main" val="4050690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Incremental Earnings Forecast for </a:t>
            </a:r>
            <a:r>
              <a:rPr lang="en-US" dirty="0" err="1" smtClean="0"/>
              <a:t>HomeNet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a:t>
            </a:fld>
            <a:endParaRPr lang="en-US" dirty="0"/>
          </a:p>
        </p:txBody>
      </p:sp>
      <p:pic>
        <p:nvPicPr>
          <p:cNvPr id="5" name="Picture 2" descr="C07P180"/>
          <p:cNvPicPr preferRelativeResize="0">
            <a:picLocks noGrp="1" noChangeAspect="1" noChangeArrowheads="1"/>
          </p:cNvPicPr>
          <p:nvPr>
            <p:ph sz="quarter" idx="13"/>
          </p:nvPr>
        </p:nvPicPr>
        <p:blipFill>
          <a:blip r:embed="rId3" cstate="print"/>
          <a:srcRect t="20316"/>
          <a:stretch>
            <a:fillRect/>
          </a:stretch>
        </p:blipFill>
        <p:spPr bwMode="auto">
          <a:xfrm>
            <a:off x="304800" y="3657600"/>
            <a:ext cx="8504238" cy="3057374"/>
          </a:xfrm>
          <a:prstGeom prst="rect">
            <a:avLst/>
          </a:prstGeom>
          <a:noFill/>
          <a:ln w="9525">
            <a:noFill/>
            <a:miter lim="800000"/>
            <a:headEnd/>
            <a:tailEnd/>
          </a:ln>
          <a:effectLst/>
        </p:spPr>
      </p:pic>
      <p:sp>
        <p:nvSpPr>
          <p:cNvPr id="6" name="Content Placeholder 3"/>
          <p:cNvSpPr txBox="1">
            <a:spLocks/>
          </p:cNvSpPr>
          <p:nvPr/>
        </p:nvSpPr>
        <p:spPr>
          <a:xfrm>
            <a:off x="301752" y="1447800"/>
            <a:ext cx="8503920" cy="2133600"/>
          </a:xfrm>
          <a:prstGeom prst="rect">
            <a:avLst/>
          </a:prstGeom>
        </p:spPr>
        <p:txBody>
          <a:bodyPr vert="horz">
            <a:normAutofit fontScale="85000" lnSpcReduction="1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en-US" sz="2700" dirty="0" smtClean="0"/>
              <a:t>Consider the development of a wireless networking appliance, called </a:t>
            </a:r>
            <a:r>
              <a:rPr lang="en-US" sz="2700" dirty="0" err="1" smtClean="0"/>
              <a:t>HomeNet</a:t>
            </a:r>
            <a:r>
              <a:rPr lang="en-US" sz="2700" dirty="0" smtClean="0"/>
              <a:t> by Linksys.</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The</a:t>
            </a:r>
            <a:r>
              <a:rPr kumimoji="0" lang="en-US" sz="2700" b="0" i="0" u="none" strike="noStrike" kern="1200" cap="none" spc="0" normalizeH="0" noProof="0" dirty="0" smtClean="0">
                <a:ln>
                  <a:noFill/>
                </a:ln>
                <a:solidFill>
                  <a:schemeClr val="tx1"/>
                </a:solidFill>
                <a:effectLst/>
                <a:uLnTx/>
                <a:uFillTx/>
                <a:latin typeface="+mn-lt"/>
                <a:ea typeface="+mn-ea"/>
                <a:cs typeface="+mn-cs"/>
              </a:rPr>
              <a:t> firm forecasts annual sales of 100,000 units for 4 years at a price of $260, with production cost of $110 per unit.  </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en-US" sz="2700" baseline="0" dirty="0" smtClean="0"/>
              <a:t>Other</a:t>
            </a:r>
            <a:r>
              <a:rPr lang="en-US" sz="2700" dirty="0" smtClean="0"/>
              <a:t> details are as given below (note assumed treatment of depreciation):</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Details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5</a:t>
            </a:fld>
            <a:endParaRPr lang="en-US" dirty="0"/>
          </a:p>
        </p:txBody>
      </p:sp>
      <p:sp>
        <p:nvSpPr>
          <p:cNvPr id="4" name="Content Placeholder 3"/>
          <p:cNvSpPr>
            <a:spLocks noGrp="1"/>
          </p:cNvSpPr>
          <p:nvPr>
            <p:ph sz="quarter" idx="13"/>
          </p:nvPr>
        </p:nvSpPr>
        <p:spPr>
          <a:xfrm>
            <a:off x="228600" y="1447800"/>
            <a:ext cx="8763000" cy="5181600"/>
          </a:xfrm>
        </p:spPr>
        <p:txBody>
          <a:bodyPr>
            <a:normAutofit fontScale="92500" lnSpcReduction="20000"/>
          </a:bodyPr>
          <a:lstStyle/>
          <a:p>
            <a:r>
              <a:rPr lang="en-US" dirty="0" smtClean="0"/>
              <a:t>Unlevered Net Income is income from the project if it were financed entirely with equity.  Hence no interest costs are taken into account.  On the other hand, tax advantages of debt are also not considered.</a:t>
            </a:r>
          </a:p>
          <a:p>
            <a:r>
              <a:rPr lang="en-US" dirty="0" smtClean="0"/>
              <a:t>The tax advantages of debt will be taken into account by adjusting the weighted average cost of capital, which we will use as the discount rate.  </a:t>
            </a:r>
            <a:endParaRPr lang="en-US" dirty="0" smtClean="0"/>
          </a:p>
          <a:p>
            <a:r>
              <a:rPr lang="en-US" dirty="0" smtClean="0"/>
              <a:t>The </a:t>
            </a:r>
            <a:r>
              <a:rPr lang="en-US" dirty="0" smtClean="0"/>
              <a:t>advantage to adjusting the discount rate, rather than taking explicit account of interest payments on cashflows is that we can isolate operating decisions from financing decisions, which are likely taken in a different part of the firm.</a:t>
            </a:r>
          </a:p>
          <a:p>
            <a:r>
              <a:rPr lang="en-US" dirty="0" smtClean="0"/>
              <a:t>SG&amp;A expenses are estimated to be about $2.8m per year; however, these expenses are fixed and do not vary with the level of production</a:t>
            </a:r>
            <a:r>
              <a:rPr lang="en-US" dirty="0" smtClean="0"/>
              <a:t>.</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203548632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88"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More Project Details </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6</a:t>
            </a:fld>
            <a:endParaRPr lang="en-US" dirty="0"/>
          </a:p>
        </p:txBody>
      </p:sp>
      <p:sp>
        <p:nvSpPr>
          <p:cNvPr id="4" name="Content Placeholder 3"/>
          <p:cNvSpPr>
            <a:spLocks noGrp="1"/>
          </p:cNvSpPr>
          <p:nvPr>
            <p:ph sz="quarter" idx="13"/>
          </p:nvPr>
        </p:nvSpPr>
        <p:spPr>
          <a:xfrm>
            <a:off x="332232" y="1600200"/>
            <a:ext cx="8503920" cy="4803648"/>
          </a:xfrm>
        </p:spPr>
        <p:txBody>
          <a:bodyPr>
            <a:normAutofit fontScale="92500" lnSpcReduction="10000"/>
          </a:bodyPr>
          <a:lstStyle/>
          <a:p>
            <a:r>
              <a:rPr lang="en-US" dirty="0"/>
              <a:t>The project requires investment of $7.5m. in equipment to be depreciated linearly over its estimated life of 5 years.  Even though the project life is 4 years, the equipment is not recoverable after 4 years and is depreciated over the entire 5 years. </a:t>
            </a:r>
          </a:p>
          <a:p>
            <a:r>
              <a:rPr lang="en-US" dirty="0"/>
              <a:t>However, since all project revenues are obtained in the first four years, it could also be argued based on principles of revenue matching that the entire cost of the machine should be depreciated over 4 years, rather than five years.</a:t>
            </a:r>
          </a:p>
          <a:p>
            <a:r>
              <a:rPr lang="en-US" dirty="0"/>
              <a:t>The project requires initial R&amp;D expenditure of $15m.</a:t>
            </a:r>
          </a:p>
          <a:p>
            <a:r>
              <a:rPr lang="en-US" dirty="0"/>
              <a:t>The tax rate is assumed to be 40</a:t>
            </a:r>
            <a:r>
              <a:rPr lang="en-US" dirty="0" smtClean="0"/>
              <a:t>%.</a:t>
            </a:r>
            <a:endParaRPr lang="en-US" dirty="0"/>
          </a:p>
        </p:txBody>
      </p:sp>
    </p:spTree>
    <p:extLst>
      <p:ext uri="{BB962C8B-B14F-4D97-AF65-F5344CB8AC3E}">
        <p14:creationId xmlns:p14="http://schemas.microsoft.com/office/powerpoint/2010/main" val="2105469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415116381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13"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Poll: Tax advantages of debt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7</a:t>
            </a:fld>
            <a:endParaRPr lang="en-US" dirty="0"/>
          </a:p>
        </p:txBody>
      </p:sp>
      <p:sp>
        <p:nvSpPr>
          <p:cNvPr id="4" name="Content Placeholder 3"/>
          <p:cNvSpPr>
            <a:spLocks noGrp="1"/>
          </p:cNvSpPr>
          <p:nvPr>
            <p:ph sz="quarter" idx="13"/>
          </p:nvPr>
        </p:nvSpPr>
        <p:spPr>
          <a:xfrm>
            <a:off x="301752" y="1676400"/>
            <a:ext cx="8503920" cy="4422648"/>
          </a:xfrm>
        </p:spPr>
        <p:txBody>
          <a:bodyPr/>
          <a:lstStyle/>
          <a:p>
            <a:r>
              <a:rPr lang="en-US" dirty="0" smtClean="0"/>
              <a:t>We do not take into account tax advantages of debt in computing the cashflows for capital budgeting because</a:t>
            </a:r>
          </a:p>
          <a:p>
            <a:pPr lvl="1"/>
            <a:r>
              <a:rPr lang="en-US" dirty="0" smtClean="0"/>
              <a:t>Ultimately, tax advantages to debt are minimal.</a:t>
            </a:r>
          </a:p>
          <a:p>
            <a:pPr lvl="1"/>
            <a:r>
              <a:rPr lang="en-US" dirty="0" smtClean="0"/>
              <a:t>Tax advantages of debt are taken into account in the discount rate that is used.</a:t>
            </a:r>
          </a:p>
          <a:p>
            <a:pPr lvl="1"/>
            <a:r>
              <a:rPr lang="en-US" dirty="0" smtClean="0"/>
              <a:t>We only look at operating issues in capital budgeting, not financing issues.</a:t>
            </a:r>
          </a:p>
          <a:p>
            <a:pPr lvl="1"/>
            <a:endParaRPr lang="en-US" dirty="0"/>
          </a:p>
        </p:txBody>
      </p:sp>
    </p:spTree>
    <p:extLst>
      <p:ext uri="{BB962C8B-B14F-4D97-AF65-F5344CB8AC3E}">
        <p14:creationId xmlns:p14="http://schemas.microsoft.com/office/powerpoint/2010/main" val="92490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Adjustments for Externalities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8</a:t>
            </a:fld>
            <a:endParaRPr lang="en-US" dirty="0"/>
          </a:p>
        </p:txBody>
      </p:sp>
      <p:sp>
        <p:nvSpPr>
          <p:cNvPr id="4" name="Content Placeholder 3"/>
          <p:cNvSpPr>
            <a:spLocks noGrp="1"/>
          </p:cNvSpPr>
          <p:nvPr>
            <p:ph sz="quarter" idx="13"/>
          </p:nvPr>
        </p:nvSpPr>
        <p:spPr>
          <a:xfrm>
            <a:off x="301752" y="1447800"/>
            <a:ext cx="8503920" cy="5105400"/>
          </a:xfrm>
        </p:spPr>
        <p:txBody>
          <a:bodyPr>
            <a:normAutofit/>
          </a:bodyPr>
          <a:lstStyle/>
          <a:p>
            <a:r>
              <a:rPr lang="en-US" dirty="0" smtClean="0"/>
              <a:t>Recall that we need incremental earnings; hence, we need to adjust our figures for externalities.</a:t>
            </a:r>
          </a:p>
          <a:p>
            <a:r>
              <a:rPr lang="en-US" dirty="0" smtClean="0"/>
              <a:t>Externalities are indirect effects of the project that may increase or decrease the profits of other business activities of the firm.  Here are some examples.</a:t>
            </a:r>
          </a:p>
          <a:p>
            <a:r>
              <a:rPr lang="en-US" dirty="0" smtClean="0"/>
              <a:t>If the introduction of the new product would lead to increased sales in other areas of the firm, that would be a positive externality.  In </a:t>
            </a:r>
            <a:r>
              <a:rPr lang="en-US" dirty="0" err="1" smtClean="0"/>
              <a:t>HomeNet’s</a:t>
            </a:r>
            <a:r>
              <a:rPr lang="en-US" dirty="0" smtClean="0"/>
              <a:t> case, we have the following negative externality</a:t>
            </a:r>
            <a:r>
              <a:rPr lang="en-US" dirty="0" smtClean="0"/>
              <a:t>.</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13203771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36"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Adjusting for externalities: Cannibalization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9</a:t>
            </a:fld>
            <a:endParaRPr lang="en-US" dirty="0"/>
          </a:p>
        </p:txBody>
      </p:sp>
      <p:sp>
        <p:nvSpPr>
          <p:cNvPr id="4" name="Content Placeholder 3"/>
          <p:cNvSpPr>
            <a:spLocks noGrp="1"/>
          </p:cNvSpPr>
          <p:nvPr>
            <p:ph sz="quarter" idx="13"/>
          </p:nvPr>
        </p:nvSpPr>
        <p:spPr/>
        <p:txBody>
          <a:bodyPr/>
          <a:lstStyle/>
          <a:p>
            <a:r>
              <a:rPr lang="en-US" dirty="0"/>
              <a:t>25% of </a:t>
            </a:r>
            <a:r>
              <a:rPr lang="en-US" dirty="0" err="1"/>
              <a:t>HomeNet’s</a:t>
            </a:r>
            <a:r>
              <a:rPr lang="en-US" dirty="0"/>
              <a:t> sales would come from customers who would otherwise have purchased an existing Linksys router, which sells for $100.</a:t>
            </a:r>
          </a:p>
          <a:p>
            <a:r>
              <a:rPr lang="en-US" dirty="0"/>
              <a:t>Hence, the amount of cannibalization of revenue can be computed as 0.25(100,000)(100) = $2.5m.  Net incremental sales are $26m. - $2.5m. or $23.5m.</a:t>
            </a:r>
          </a:p>
          <a:p>
            <a:r>
              <a:rPr lang="en-US" dirty="0"/>
              <a:t>Cost of producing the existing router is $60.  Hence total COGS will be lower by 0.25(100,000)(60) = $1.5m.  Net incremental COGS is $11m. - $1.5m. = $9.5m.</a:t>
            </a:r>
          </a:p>
          <a:p>
            <a:endParaRPr lang="en-US" dirty="0"/>
          </a:p>
        </p:txBody>
      </p:sp>
    </p:spTree>
    <p:extLst>
      <p:ext uri="{BB962C8B-B14F-4D97-AF65-F5344CB8AC3E}">
        <p14:creationId xmlns:p14="http://schemas.microsoft.com/office/powerpoint/2010/main" val="40505026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4E81107FE0A704B8458C943278B4E1F" ma:contentTypeVersion="13" ma:contentTypeDescription="Create a new document." ma:contentTypeScope="" ma:versionID="0b9b530ecb6b81c140e81c3300bd0307">
  <xsd:schema xmlns:xsd="http://www.w3.org/2001/XMLSchema" xmlns:xs="http://www.w3.org/2001/XMLSchema" xmlns:p="http://schemas.microsoft.com/office/2006/metadata/properties" xmlns:ns3="bcb18cd9-2614-41de-a438-05e8f58d2b4e" xmlns:ns4="9cd9834e-9656-4a9f-bc4d-b5b5e1a3e387" targetNamespace="http://schemas.microsoft.com/office/2006/metadata/properties" ma:root="true" ma:fieldsID="1beeed5a04154245fc1551d8103b577a" ns3:_="" ns4:_="">
    <xsd:import namespace="bcb18cd9-2614-41de-a438-05e8f58d2b4e"/>
    <xsd:import namespace="9cd9834e-9656-4a9f-bc4d-b5b5e1a3e38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b18cd9-2614-41de-a438-05e8f58d2b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9834e-9656-4a9f-bc4d-b5b5e1a3e38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4FCE712-4D11-44C4-8F82-34495592471D}">
  <ds:schemaRefs>
    <ds:schemaRef ds:uri="http://schemas.microsoft.com/sharepoint/v3/contenttype/forms"/>
  </ds:schemaRefs>
</ds:datastoreItem>
</file>

<file path=customXml/itemProps2.xml><?xml version="1.0" encoding="utf-8"?>
<ds:datastoreItem xmlns:ds="http://schemas.openxmlformats.org/officeDocument/2006/customXml" ds:itemID="{0CB2EB50-891D-4F4E-B9E0-5016B139AF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b18cd9-2614-41de-a438-05e8f58d2b4e"/>
    <ds:schemaRef ds:uri="9cd9834e-9656-4a9f-bc4d-b5b5e1a3e3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4D3331-6BA1-4941-AC39-D13A4E9A0D90}">
  <ds:schemaRefs>
    <ds:schemaRef ds:uri="http://schemas.microsoft.com/office/2006/metadata/properties"/>
    <ds:schemaRef ds:uri="http://schemas.microsoft.com/office/2006/documentManagement/types"/>
    <ds:schemaRef ds:uri="http://schemas.openxmlformats.org/package/2006/metadata/core-properties"/>
    <ds:schemaRef ds:uri="9cd9834e-9656-4a9f-bc4d-b5b5e1a3e387"/>
    <ds:schemaRef ds:uri="bcb18cd9-2614-41de-a438-05e8f58d2b4e"/>
    <ds:schemaRef ds:uri="http://purl.org/dc/dcmitype/"/>
    <ds:schemaRef ds:uri="http://purl.org/dc/elements/1.1/"/>
    <ds:schemaRef ds:uri="http://purl.org/dc/term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Process diagram</Template>
  <TotalTime>0</TotalTime>
  <Words>3613</Words>
  <Application>Microsoft Office PowerPoint</Application>
  <PresentationFormat>On-screen Show (4:3)</PresentationFormat>
  <Paragraphs>223</Paragraphs>
  <Slides>38</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38</vt:i4>
      </vt:variant>
    </vt:vector>
  </HeadingPairs>
  <TitlesOfParts>
    <vt:vector size="46" baseType="lpstr">
      <vt:lpstr>Calibri</vt:lpstr>
      <vt:lpstr>Georgia</vt:lpstr>
      <vt:lpstr>Times</vt:lpstr>
      <vt:lpstr>Wingdings</vt:lpstr>
      <vt:lpstr>Wingdings 2</vt:lpstr>
      <vt:lpstr>Process diagram</vt:lpstr>
      <vt:lpstr>think-cell Slide</vt:lpstr>
      <vt:lpstr>Equation</vt:lpstr>
      <vt:lpstr>The Capital Budgeting Process</vt:lpstr>
      <vt:lpstr>Incremental Cashflows</vt:lpstr>
      <vt:lpstr>Poll: Cashflows</vt:lpstr>
      <vt:lpstr>Incremental Earnings Forecast for HomeNet</vt:lpstr>
      <vt:lpstr>Project Details</vt:lpstr>
      <vt:lpstr>More Project Details </vt:lpstr>
      <vt:lpstr>Poll: Tax advantages of debt</vt:lpstr>
      <vt:lpstr>Adjustments for Externalities</vt:lpstr>
      <vt:lpstr>Adjusting for externalities: Cannibalization</vt:lpstr>
      <vt:lpstr>Opportunity Costs</vt:lpstr>
      <vt:lpstr>Poll: Opportunity Costs</vt:lpstr>
      <vt:lpstr>Cashflows &amp; Change in Net Working Capital</vt:lpstr>
      <vt:lpstr>Cashflows &amp; Change in Net Working Capital</vt:lpstr>
      <vt:lpstr>Poll: Net Working Capital changes</vt:lpstr>
      <vt:lpstr>Change in Net Working Capital</vt:lpstr>
      <vt:lpstr>Change in Net Working Capital</vt:lpstr>
      <vt:lpstr>Noncash expenditures: Depreciation</vt:lpstr>
      <vt:lpstr>Noncash expenditures: Depreciation</vt:lpstr>
      <vt:lpstr>Earnings to Cashflows: Putting it all together</vt:lpstr>
      <vt:lpstr>General Formulae</vt:lpstr>
      <vt:lpstr>Converting Cashflows to Present Value</vt:lpstr>
      <vt:lpstr>Other issues</vt:lpstr>
      <vt:lpstr>The Discount Rate</vt:lpstr>
      <vt:lpstr>Where does the discount rate come from?</vt:lpstr>
      <vt:lpstr>Sensitivity Analysis</vt:lpstr>
      <vt:lpstr>NPV Under Best- and Worst-Case Parameter Assumptions</vt:lpstr>
      <vt:lpstr>Scenario Analysis</vt:lpstr>
      <vt:lpstr>Price-Volume Combinations with Same NPV</vt:lpstr>
      <vt:lpstr>Poll: Sensitivity Analysis</vt:lpstr>
      <vt:lpstr>How to Decide on Project Acceptance</vt:lpstr>
      <vt:lpstr>Poll: Capital Budgeting</vt:lpstr>
      <vt:lpstr>How to Decide on Project Acceptance</vt:lpstr>
      <vt:lpstr>How to Decide on Project Acceptance</vt:lpstr>
      <vt:lpstr>How to Decide on Project Acceptance</vt:lpstr>
      <vt:lpstr>Estimating the Cost of Debt</vt:lpstr>
      <vt:lpstr>Estimating the cost of equity</vt:lpstr>
      <vt:lpstr>Poll: Different estimates</vt:lpstr>
      <vt:lpstr>How to Decide on Project Acceptance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2009-02-05T02:09:49Z</dcterms:created>
  <dcterms:modified xsi:type="dcterms:W3CDTF">2021-03-16T17:14:08Z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y fmtid="{D5CDD505-2E9C-101B-9397-08002B2CF9AE}" pid="3" name="ContentTypeId">
    <vt:lpwstr>0x01010004E81107FE0A704B8458C943278B4E1F</vt:lpwstr>
  </property>
</Properties>
</file>