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2"/>
  </p:notesMasterIdLst>
  <p:handoutMasterIdLst>
    <p:handoutMasterId r:id="rId43"/>
  </p:handoutMasterIdLst>
  <p:sldIdLst>
    <p:sldId id="286" r:id="rId2"/>
    <p:sldId id="288" r:id="rId3"/>
    <p:sldId id="287" r:id="rId4"/>
    <p:sldId id="290" r:id="rId5"/>
    <p:sldId id="291" r:id="rId6"/>
    <p:sldId id="292" r:id="rId7"/>
    <p:sldId id="293" r:id="rId8"/>
    <p:sldId id="294" r:id="rId9"/>
    <p:sldId id="295" r:id="rId10"/>
    <p:sldId id="299" r:id="rId11"/>
    <p:sldId id="300" r:id="rId12"/>
    <p:sldId id="296" r:id="rId13"/>
    <p:sldId id="297" r:id="rId14"/>
    <p:sldId id="298" r:id="rId15"/>
    <p:sldId id="301" r:id="rId16"/>
    <p:sldId id="302" r:id="rId17"/>
    <p:sldId id="327" r:id="rId18"/>
    <p:sldId id="328" r:id="rId19"/>
    <p:sldId id="325" r:id="rId20"/>
    <p:sldId id="322" r:id="rId21"/>
    <p:sldId id="323" r:id="rId22"/>
    <p:sldId id="326" r:id="rId23"/>
    <p:sldId id="303" r:id="rId24"/>
    <p:sldId id="304" r:id="rId25"/>
    <p:sldId id="305" r:id="rId26"/>
    <p:sldId id="306" r:id="rId27"/>
    <p:sldId id="308" r:id="rId28"/>
    <p:sldId id="309" r:id="rId29"/>
    <p:sldId id="310" r:id="rId30"/>
    <p:sldId id="316" r:id="rId31"/>
    <p:sldId id="317" r:id="rId32"/>
    <p:sldId id="330" r:id="rId33"/>
    <p:sldId id="331" r:id="rId34"/>
    <p:sldId id="332" r:id="rId35"/>
    <p:sldId id="334" r:id="rId36"/>
    <p:sldId id="318" r:id="rId37"/>
    <p:sldId id="311" r:id="rId38"/>
    <p:sldId id="313" r:id="rId39"/>
    <p:sldId id="314" r:id="rId40"/>
    <p:sldId id="315" r:id="rId4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6" autoAdjust="0"/>
    <p:restoredTop sz="94718" autoAdjust="0"/>
  </p:normalViewPr>
  <p:slideViewPr>
    <p:cSldViewPr>
      <p:cViewPr>
        <p:scale>
          <a:sx n="100" d="100"/>
          <a:sy n="100" d="100"/>
        </p:scale>
        <p:origin x="-372"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rtlCol="0"/>
          <a:lstStyle>
            <a:lvl1pPr algn="r">
              <a:defRPr sz="1200"/>
            </a:lvl1pPr>
          </a:lstStyle>
          <a:p>
            <a:fld id="{ACCD1767-73A9-4933-BAEA-6DDCC58002A7}" type="datetimeFigureOut">
              <a:rPr lang="en-US" smtClean="0"/>
              <a:pPr/>
              <a:t>11/8/2010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lstStyle>
          <a:p>
            <a:fld id="{E03A1734-4FFB-4FB2-A08B-70701407F3C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CFA4115B-A961-4E78-80F8-A8921D03BAA4}" type="datetimeFigureOut">
              <a:rPr lang="en-US" smtClean="0"/>
              <a:pPr/>
              <a:t>11/8/2010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44F2AB2A-AC47-46F5-B6D6-821EE801CC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Rot="1" noChangeAspect="1" noChangeArrowheads="1" noTextEdit="1"/>
          </p:cNvSpPr>
          <p:nvPr>
            <p:ph type="sldImg"/>
          </p:nvPr>
        </p:nvSpPr>
        <p:spPr bwMode="auto">
          <a:xfrm>
            <a:off x="1152525" y="692150"/>
            <a:ext cx="4552950" cy="3416300"/>
          </a:xfrm>
          <a:prstGeom prst="rect">
            <a:avLst/>
          </a:prstGeom>
          <a:solidFill>
            <a:srgbClr val="FFFFFF"/>
          </a:solidFill>
          <a:ln>
            <a:solidFill>
              <a:srgbClr val="000000"/>
            </a:solidFill>
            <a:miter lim="800000"/>
            <a:headEnd/>
            <a:tailEnd/>
          </a:ln>
        </p:spPr>
      </p:sp>
      <p:sp>
        <p:nvSpPr>
          <p:cNvPr id="623619" name="Rectangle 3"/>
          <p:cNvSpPr>
            <a:spLocks noGrp="1" noChangeArrowheads="1"/>
          </p:cNvSpPr>
          <p:nvPr>
            <p:ph type="body" idx="1"/>
          </p:nvPr>
        </p:nvSpPr>
        <p:spPr bwMode="auto">
          <a:xfrm>
            <a:off x="913987" y="4343673"/>
            <a:ext cx="5030026" cy="4114566"/>
          </a:xfrm>
          <a:prstGeom prst="rect">
            <a:avLst/>
          </a:prstGeom>
          <a:solidFill>
            <a:srgbClr val="FFFFFF"/>
          </a:solidFill>
          <a:ln>
            <a:solidFill>
              <a:srgbClr val="000000"/>
            </a:solidFill>
            <a:miter lim="800000"/>
            <a:headEnd/>
            <a:tailEnd/>
          </a:ln>
        </p:spPr>
        <p:txBody>
          <a:bodyPr lIns="91437" tIns="45718" rIns="91437" bIns="45718"/>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7BF50A-FE3C-49D2-8E30-E3C4E6DDB8B6}" type="slidenum">
              <a:rPr lang="en-US"/>
              <a:pPr/>
              <a:t>17</a:t>
            </a:fld>
            <a:endParaRPr lang="en-US"/>
          </a:p>
        </p:txBody>
      </p:sp>
      <p:sp>
        <p:nvSpPr>
          <p:cNvPr id="2355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7BF50A-FE3C-49D2-8E30-E3C4E6DDB8B6}" type="slidenum">
              <a:rPr lang="en-US"/>
              <a:pPr/>
              <a:t>18</a:t>
            </a:fld>
            <a:endParaRPr lang="en-US"/>
          </a:p>
        </p:txBody>
      </p:sp>
      <p:sp>
        <p:nvSpPr>
          <p:cNvPr id="2355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7BF50A-FE3C-49D2-8E30-E3C4E6DDB8B6}" type="slidenum">
              <a:rPr lang="en-US"/>
              <a:pPr/>
              <a:t>19</a:t>
            </a:fld>
            <a:endParaRPr lang="en-US"/>
          </a:p>
        </p:txBody>
      </p:sp>
      <p:sp>
        <p:nvSpPr>
          <p:cNvPr id="2355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9FF9B7-6D6A-4D69-AE53-E8C439F71159}" type="slidenum">
              <a:rPr lang="en-US"/>
              <a:pPr/>
              <a:t>2</a:t>
            </a:fld>
            <a:endParaRPr lang="en-US"/>
          </a:p>
        </p:txBody>
      </p:sp>
      <p:sp>
        <p:nvSpPr>
          <p:cNvPr id="225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04CE7-C276-443A-A950-192C7533C7B8}" type="slidenum">
              <a:rPr lang="en-US"/>
              <a:pPr/>
              <a:t>20</a:t>
            </a:fld>
            <a:endParaRPr lang="en-US"/>
          </a:p>
        </p:txBody>
      </p:sp>
      <p:sp>
        <p:nvSpPr>
          <p:cNvPr id="2416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16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F3542-DAC7-4082-B734-91BC2C28D8E3}" type="slidenum">
              <a:rPr lang="en-US"/>
              <a:pPr/>
              <a:t>21</a:t>
            </a:fld>
            <a:endParaRPr lang="en-US"/>
          </a:p>
        </p:txBody>
      </p:sp>
      <p:sp>
        <p:nvSpPr>
          <p:cNvPr id="2437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37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cost</a:t>
            </a:r>
            <a:r>
              <a:rPr lang="en-US" baseline="0" dirty="0" smtClean="0"/>
              <a:t> of equity capital is 10% for the RFX project, as assumed previously.</a:t>
            </a:r>
            <a:endParaRPr lang="en-US" dirty="0"/>
          </a:p>
        </p:txBody>
      </p:sp>
      <p:sp>
        <p:nvSpPr>
          <p:cNvPr id="4" name="Slide Number Placeholder 3"/>
          <p:cNvSpPr>
            <a:spLocks noGrp="1"/>
          </p:cNvSpPr>
          <p:nvPr>
            <p:ph type="sldNum" sz="quarter" idx="10"/>
          </p:nvPr>
        </p:nvSpPr>
        <p:spPr/>
        <p:txBody>
          <a:bodyPr/>
          <a:lstStyle/>
          <a:p>
            <a:fld id="{44F2AB2A-AC47-46F5-B6D6-821EE801CC6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1B8E3-A428-4CD4-A4E3-17E5F0FE29D2}" type="slidenum">
              <a:rPr lang="en-US"/>
              <a:pPr/>
              <a:t>27</a:t>
            </a:fld>
            <a:endParaRPr lang="en-US"/>
          </a:p>
        </p:txBody>
      </p:sp>
      <p:sp>
        <p:nvSpPr>
          <p:cNvPr id="1249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need to explain</a:t>
            </a:r>
            <a:r>
              <a:rPr lang="en-US" baseline="0" dirty="0" smtClean="0"/>
              <a:t> how this allows us to use the WACC and FTE approaches.</a:t>
            </a:r>
            <a:endParaRPr lang="en-US" dirty="0"/>
          </a:p>
        </p:txBody>
      </p:sp>
      <p:sp>
        <p:nvSpPr>
          <p:cNvPr id="4" name="Slide Number Placeholder 3"/>
          <p:cNvSpPr>
            <a:spLocks noGrp="1"/>
          </p:cNvSpPr>
          <p:nvPr>
            <p:ph type="sldNum" sz="quarter" idx="10"/>
          </p:nvPr>
        </p:nvSpPr>
        <p:spPr/>
        <p:txBody>
          <a:bodyPr/>
          <a:lstStyle/>
          <a:p>
            <a:fld id="{44F2AB2A-AC47-46F5-B6D6-821EE801CC6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647100A8-5EA2-4E7F-B7AC-3AF9F5F07725}" type="slidenum">
              <a:rPr lang="en-US" smtClean="0">
                <a:ea typeface="ＭＳ Ｐゴシック" pitchFamily="1" charset="-128"/>
              </a:rPr>
              <a:pPr/>
              <a:t>32</a:t>
            </a:fld>
            <a:endParaRPr lang="en-US" smtClean="0">
              <a:ea typeface="ＭＳ Ｐゴシック" pitchFamily="1" charset="-128"/>
            </a:endParaRPr>
          </a:p>
        </p:txBody>
      </p:sp>
      <p:sp>
        <p:nvSpPr>
          <p:cNvPr id="282627" name="Rectangle 2"/>
          <p:cNvSpPr>
            <a:spLocks noGrp="1" noRot="1" noChangeAspect="1" noChangeArrowheads="1" noTextEdit="1"/>
          </p:cNvSpPr>
          <p:nvPr>
            <p:ph type="sldImg"/>
          </p:nvPr>
        </p:nvSpPr>
        <p:spPr>
          <a:solidFill>
            <a:srgbClr val="FFFFFF"/>
          </a:solidFill>
          <a:ln/>
        </p:spPr>
      </p:sp>
      <p:sp>
        <p:nvSpPr>
          <p:cNvPr id="28262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599A12D8-35BE-4E2A-B474-E6BCEC64F82D}" type="slidenum">
              <a:rPr lang="en-US" smtClean="0">
                <a:ea typeface="ＭＳ Ｐゴシック" pitchFamily="1" charset="-128"/>
              </a:rPr>
              <a:pPr/>
              <a:t>33</a:t>
            </a:fld>
            <a:endParaRPr lang="en-US" smtClean="0">
              <a:ea typeface="ＭＳ Ｐゴシック" pitchFamily="1" charset="-128"/>
            </a:endParaRPr>
          </a:p>
        </p:txBody>
      </p:sp>
      <p:sp>
        <p:nvSpPr>
          <p:cNvPr id="283651" name="Rectangle 2"/>
          <p:cNvSpPr>
            <a:spLocks noGrp="1" noRot="1" noChangeAspect="1" noChangeArrowheads="1" noTextEdit="1"/>
          </p:cNvSpPr>
          <p:nvPr>
            <p:ph type="sldImg"/>
          </p:nvPr>
        </p:nvSpPr>
        <p:spPr>
          <a:solidFill>
            <a:srgbClr val="FFFFFF"/>
          </a:solidFill>
          <a:ln/>
        </p:spPr>
      </p:sp>
      <p:sp>
        <p:nvSpPr>
          <p:cNvPr id="28365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B007767B-37D9-4B33-9910-6581361AD2F7}" type="slidenum">
              <a:rPr lang="en-US" smtClean="0">
                <a:ea typeface="ＭＳ Ｐゴシック" pitchFamily="1" charset="-128"/>
              </a:rPr>
              <a:pPr/>
              <a:t>34</a:t>
            </a:fld>
            <a:endParaRPr lang="en-US" smtClean="0">
              <a:ea typeface="ＭＳ Ｐゴシック" pitchFamily="1" charset="-128"/>
            </a:endParaRPr>
          </a:p>
        </p:txBody>
      </p:sp>
      <p:sp>
        <p:nvSpPr>
          <p:cNvPr id="284675" name="Rectangle 2"/>
          <p:cNvSpPr>
            <a:spLocks noGrp="1" noRot="1" noChangeAspect="1" noChangeArrowheads="1" noTextEdit="1"/>
          </p:cNvSpPr>
          <p:nvPr>
            <p:ph type="sldImg"/>
          </p:nvPr>
        </p:nvSpPr>
        <p:spPr>
          <a:solidFill>
            <a:srgbClr val="FFFFFF"/>
          </a:solidFill>
          <a:ln/>
        </p:spPr>
      </p:sp>
      <p:sp>
        <p:nvSpPr>
          <p:cNvPr id="28467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82A298BC-60B8-4D0E-A2A1-B6EC05B8E22A}" type="slidenum">
              <a:rPr lang="en-US" smtClean="0">
                <a:ea typeface="ＭＳ Ｐゴシック" pitchFamily="1" charset="-128"/>
              </a:rPr>
              <a:pPr/>
              <a:t>35</a:t>
            </a:fld>
            <a:endParaRPr lang="en-US" smtClean="0">
              <a:ea typeface="ＭＳ Ｐゴシック" pitchFamily="1" charset="-128"/>
            </a:endParaRPr>
          </a:p>
        </p:txBody>
      </p:sp>
      <p:sp>
        <p:nvSpPr>
          <p:cNvPr id="286723" name="Rectangle 2"/>
          <p:cNvSpPr>
            <a:spLocks noGrp="1" noRot="1" noChangeAspect="1" noChangeArrowheads="1" noTextEdit="1"/>
          </p:cNvSpPr>
          <p:nvPr>
            <p:ph type="sldImg"/>
          </p:nvPr>
        </p:nvSpPr>
        <p:spPr>
          <a:solidFill>
            <a:srgbClr val="FFFFFF"/>
          </a:solidFill>
          <a:ln/>
        </p:spPr>
      </p:sp>
      <p:sp>
        <p:nvSpPr>
          <p:cNvPr id="28672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0E31D5-1B2E-4741-9615-7089822D51E2}" type="slidenum">
              <a:rPr lang="en-US"/>
              <a:pPr/>
              <a:t>36</a:t>
            </a:fld>
            <a:endParaRPr lang="en-US"/>
          </a:p>
        </p:txBody>
      </p:sp>
      <p:sp>
        <p:nvSpPr>
          <p:cNvPr id="1146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9B6CC-9D03-4685-BB6E-47BC1051D17B}" type="slidenum">
              <a:rPr lang="en-US"/>
              <a:pPr/>
              <a:t>37</a:t>
            </a:fld>
            <a:endParaRPr lang="en-US"/>
          </a:p>
        </p:txBody>
      </p:sp>
      <p:sp>
        <p:nvSpPr>
          <p:cNvPr id="1781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817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FA7F3E-B5CA-4625-A9EA-B17E17F7D21C}" type="slidenum">
              <a:rPr lang="en-US"/>
              <a:pPr/>
              <a:t>39</a:t>
            </a:fld>
            <a:endParaRPr lang="en-US"/>
          </a:p>
        </p:txBody>
      </p:sp>
      <p:sp>
        <p:nvSpPr>
          <p:cNvPr id="1945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smtClean="0"/>
              <a:t>Need to explain </a:t>
            </a:r>
            <a:r>
              <a:rPr lang="en-US" smtClean="0"/>
              <a:t>this better</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03C304-48CA-4A64-AB13-CFD9930A7FF6}" type="slidenum">
              <a:rPr lang="en-US"/>
              <a:pPr/>
              <a:t>40</a:t>
            </a:fld>
            <a:endParaRPr lang="en-US"/>
          </a:p>
        </p:txBody>
      </p:sp>
      <p:sp>
        <p:nvSpPr>
          <p:cNvPr id="1966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66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F687D7-7D42-4D12-8AD3-AB7617C91264}" type="slidenum">
              <a:rPr lang="en-US"/>
              <a:pPr/>
              <a:t>8</a:t>
            </a:fld>
            <a:endParaRPr lang="en-US"/>
          </a:p>
        </p:txBody>
      </p:sp>
      <p:sp>
        <p:nvSpPr>
          <p:cNvPr id="40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6" name="Rectangle 15"/>
          <p:cNvSpPr>
            <a:spLocks noChangeArrowheads="1"/>
          </p:cNvSpPr>
          <p:nvPr/>
        </p:nvSpPr>
        <p:spPr bwMode="auto">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2" name="Rectangle 1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r>
              <a:rPr lang="en-US" smtClean="0"/>
              <a:t>Copyright © 2007 Pearson Addison-Wesley. All rights reserved.</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p>
        </p:txBody>
      </p:sp>
      <p:sp>
        <p:nvSpPr>
          <p:cNvPr id="10" name="Rectangle 9"/>
          <p:cNvSpPr>
            <a:spLocks noChangeArrowheads="1"/>
          </p:cNvSpPr>
          <p:nvPr/>
        </p:nvSpPr>
        <p:spPr bwMode="auto">
          <a:xfrm>
            <a:off x="155448"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p>
        </p:txBody>
      </p:sp>
      <p:sp>
        <p:nvSpPr>
          <p:cNvPr id="18" name="Rectangle 17"/>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9" name="Rectangle 18"/>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AB534A1-6402-488B-A652-E469620D7916}" type="slidenum">
              <a:rPr lang="en-US" smtClean="0">
                <a:solidFill>
                  <a:schemeClr val="accent3">
                    <a:shade val="75000"/>
                  </a:schemeClr>
                </a:solidFill>
              </a:rPr>
              <a:pPr/>
              <a:t>‹#›</a:t>
            </a:fld>
            <a:endParaRPr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0"/>
            <a:ext cx="84582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4000500"/>
            <a:ext cx="84582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04800" y="6477000"/>
            <a:ext cx="3962400" cy="228600"/>
          </a:xfrm>
        </p:spPr>
        <p:txBody>
          <a:bodyPr/>
          <a:lstStyle>
            <a:lvl1pPr>
              <a:defRPr/>
            </a:lvl1pPr>
          </a:lstStyle>
          <a:p>
            <a:r>
              <a:rPr lang="en-US" smtClean="0"/>
              <a:t>Copyright © 2007 Pearson Addison-Wesley. All rights reserved.</a:t>
            </a:r>
            <a:endParaRPr lang="en-US"/>
          </a:p>
        </p:txBody>
      </p:sp>
      <p:sp>
        <p:nvSpPr>
          <p:cNvPr id="6" name="Slide Number Placeholder 5"/>
          <p:cNvSpPr>
            <a:spLocks noGrp="1"/>
          </p:cNvSpPr>
          <p:nvPr>
            <p:ph type="sldNum" sz="quarter" idx="11"/>
          </p:nvPr>
        </p:nvSpPr>
        <p:spPr>
          <a:xfrm>
            <a:off x="6858000" y="6477000"/>
            <a:ext cx="1905000" cy="228600"/>
          </a:xfrm>
        </p:spPr>
        <p:txBody>
          <a:bodyPr/>
          <a:lstStyle>
            <a:lvl1pPr>
              <a:defRPr/>
            </a:lvl1pPr>
          </a:lstStyle>
          <a:p>
            <a:r>
              <a:rPr lang="en-US"/>
              <a:t>10-</a:t>
            </a:r>
            <a:fld id="{342650B0-A0D7-4DCE-999A-8DE9B31F65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E8C80D2A-EA4E-4A37-A9DF-772D0EA46EC5}" type="slidenum">
              <a:rPr lang="en-US" smtClean="0"/>
              <a:pPr/>
              <a:t>‹#›</a:t>
            </a:fld>
            <a:endParaRPr lang="en-US" dirty="0"/>
          </a:p>
        </p:txBody>
      </p:sp>
      <p:sp>
        <p:nvSpPr>
          <p:cNvPr id="8" name="Content Placeholder 7"/>
          <p:cNvSpPr>
            <a:spLocks noGrp="1"/>
          </p:cNvSpPr>
          <p:nvPr>
            <p:ph sz="quarter" idx="13"/>
          </p:nvPr>
        </p:nvSpPr>
        <p:spPr>
          <a:xfrm>
            <a:off x="304800" y="1447800"/>
            <a:ext cx="8503920" cy="4803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5" name="Rectangle 14"/>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6" name="Rectangle 15"/>
          <p:cNvSpPr>
            <a:spLocks noChangeArrowheads="1"/>
          </p:cNvSpPr>
          <p:nvPr/>
        </p:nvSpPr>
        <p:spPr bwMode="auto">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8" name="Rectangle 17"/>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9" name="Rectangle 18"/>
          <p:cNvSpPr>
            <a:spLocks noChangeArrowheads="1"/>
          </p:cNvSpPr>
          <p:nvPr/>
        </p:nvSpPr>
        <p:spPr bwMode="auto">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68426" y="2743200"/>
            <a:ext cx="6480174" cy="1673225"/>
          </a:xfrm>
        </p:spPr>
        <p:txBody>
          <a:bodyPr anchor="t"/>
          <a:lstStyle>
            <a:lvl1pPr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Rectangle 12"/>
          <p:cNvSpPr>
            <a:spLocks noChangeArrowheads="1"/>
          </p:cNvSpPr>
          <p:nvPr/>
        </p:nvSpPr>
        <p:spPr bwMode="auto">
          <a:xfrm>
            <a:off x="149352" y="638331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4" name="Rectangle 13"/>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p>
        </p:txBody>
      </p:sp>
      <p:sp>
        <p:nvSpPr>
          <p:cNvPr id="5" name="Footer Placeholder 4"/>
          <p:cNvSpPr>
            <a:spLocks noGrp="1"/>
          </p:cNvSpPr>
          <p:nvPr>
            <p:ph type="ftr" sz="quarter" idx="11"/>
          </p:nvPr>
        </p:nvSpPr>
        <p:spPr/>
        <p:txBody>
          <a:bodyPr/>
          <a:lstStyle/>
          <a:p>
            <a:r>
              <a:rPr lang="en-US" smtClean="0"/>
              <a:t>Copyright © 2007 Pearson Addison-Wesley. All rights reserved.</a:t>
            </a:r>
            <a:endParaRPr lang="en-US"/>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6" name="Slide Number Placeholder 5"/>
          <p:cNvSpPr>
            <a:spLocks noGrp="1"/>
          </p:cNvSpPr>
          <p:nvPr>
            <p:ph type="sldNum" sz="quarter" idx="12"/>
          </p:nvPr>
        </p:nvSpPr>
        <p:spPr>
          <a:xfrm>
            <a:off x="4343400" y="2177976"/>
            <a:ext cx="457200" cy="441325"/>
          </a:xfrm>
        </p:spPr>
        <p:txBody>
          <a:bodyPr/>
          <a:lstStyle>
            <a:lvl1pPr>
              <a:defRPr>
                <a:solidFill>
                  <a:schemeClr val="accent3">
                    <a:shade val="75000"/>
                  </a:schemeClr>
                </a:solidFill>
              </a:defRPr>
            </a:lvl1pPr>
          </a:lstStyle>
          <a:p>
            <a:fld id="{E8C80D2A-EA4E-4A37-A9DF-772D0EA46EC5}" type="slidenum">
              <a:rPr lang="en-US" smtClean="0">
                <a:solidFill>
                  <a:schemeClr val="accent3">
                    <a:shade val="75000"/>
                  </a:schemeClr>
                </a:solidFill>
              </a:rPr>
              <a:pPr/>
              <a:t>‹#›</a:t>
            </a:fld>
            <a:endParaRPr lang="en-US" dirty="0">
              <a:solidFill>
                <a:schemeClr val="accent3">
                  <a:shade val="75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r>
              <a:rPr lang="en-US" smtClean="0"/>
              <a:t>Copyright © 2007 Pearson Addison-Wesley. All rights reserved.</a:t>
            </a:r>
            <a:endParaRPr lang="en-US" dirty="0"/>
          </a:p>
        </p:txBody>
      </p:sp>
      <p:sp>
        <p:nvSpPr>
          <p:cNvPr id="7" name="Slide Number Placeholder 6"/>
          <p:cNvSpPr>
            <a:spLocks noGrp="1"/>
          </p:cNvSpPr>
          <p:nvPr>
            <p:ph type="sldNum" sz="quarter" idx="12"/>
          </p:nvPr>
        </p:nvSpPr>
        <p:spPr/>
        <p:txBody>
          <a:bodyPr/>
          <a:lstStyle/>
          <a:p>
            <a:fld id="{E8C80D2A-EA4E-4A37-A9DF-772D0EA46EC5}" type="slidenum">
              <a:rPr lang="en-US" smtClean="0"/>
              <a:pPr/>
              <a:t>‹#›</a:t>
            </a:fld>
            <a:endParaRPr lang="en-US"/>
          </a:p>
        </p:txBody>
      </p:sp>
      <p:sp>
        <p:nvSpPr>
          <p:cNvPr id="8" name="Straight Connector 7"/>
          <p:cNvSpPr>
            <a:spLocks noChangeShapeType="1"/>
          </p:cNvSpPr>
          <p:nvPr/>
        </p:nvSpPr>
        <p:spPr bwMode="auto">
          <a:xfrm flipV="1">
            <a:off x="4572000" y="1548889"/>
            <a:ext cx="0" cy="4846320"/>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p>
        </p:txBody>
      </p:sp>
      <p:sp>
        <p:nvSpPr>
          <p:cNvPr id="10" name="Content Placeholder 9"/>
          <p:cNvSpPr>
            <a:spLocks noGrp="1"/>
          </p:cNvSpPr>
          <p:nvPr>
            <p:ph sz="quarter" idx="13"/>
          </p:nvPr>
        </p:nvSpPr>
        <p:spPr>
          <a:xfrm>
            <a:off x="301752" y="1371600"/>
            <a:ext cx="4038600" cy="46817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4"/>
          </p:nvPr>
        </p:nvSpPr>
        <p:spPr>
          <a:xfrm>
            <a:off x="4800600" y="1371600"/>
            <a:ext cx="4038600" cy="46817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20" name="Rectangle 19"/>
          <p:cNvSpPr>
            <a:spLocks noChangeArrowheads="1"/>
          </p:cNvSpPr>
          <p:nvPr/>
        </p:nvSpPr>
        <p:spPr bwMode="auto">
          <a:xfrm>
            <a:off x="0" y="0"/>
            <a:ext cx="9144000" cy="1295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9" name="Rectangle 18"/>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21" name="Rectangle 20"/>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22" name="Rectangle 21"/>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1" name="Rectangle 10"/>
          <p:cNvSpPr/>
          <p:nvPr/>
        </p:nvSpPr>
        <p:spPr>
          <a:xfrm>
            <a:off x="152400" y="1304731"/>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6" name="Oval 15"/>
          <p:cNvSpPr/>
          <p:nvPr/>
        </p:nvSpPr>
        <p:spPr>
          <a:xfrm>
            <a:off x="4264152" y="91595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Rectangle 12"/>
          <p:cNvSpPr>
            <a:spLocks noChangeArrowheads="1"/>
          </p:cNvSpPr>
          <p:nvPr/>
        </p:nvSpPr>
        <p:spPr bwMode="auto">
          <a:xfrm>
            <a:off x="145923" y="6383319"/>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3" name="Text Placeholder 2"/>
          <p:cNvSpPr>
            <a:spLocks noGrp="1"/>
          </p:cNvSpPr>
          <p:nvPr>
            <p:ph type="body" idx="1"/>
          </p:nvPr>
        </p:nvSpPr>
        <p:spPr>
          <a:xfrm>
            <a:off x="301752" y="1447800"/>
            <a:ext cx="4040188" cy="670438"/>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4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2"/>
          </p:nvPr>
        </p:nvSpPr>
        <p:spPr>
          <a:xfrm>
            <a:off x="4791329" y="1447800"/>
            <a:ext cx="4041775" cy="670438"/>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 2007 Pearson Addison-Wesley. All rights reserved.</a:t>
            </a:r>
            <a:endParaRPr lang="en-US"/>
          </a:p>
        </p:txBody>
      </p:sp>
      <p:sp>
        <p:nvSpPr>
          <p:cNvPr id="15" name="Straight Connector 14"/>
          <p:cNvSpPr>
            <a:spLocks noChangeShapeType="1"/>
          </p:cNvSpPr>
          <p:nvPr/>
        </p:nvSpPr>
        <p:spPr bwMode="auto">
          <a:xfrm>
            <a:off x="152400" y="122075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p>
        </p:txBody>
      </p:sp>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p>
        </p:txBody>
      </p:sp>
      <p:sp>
        <p:nvSpPr>
          <p:cNvPr id="17" name="Oval 16"/>
          <p:cNvSpPr/>
          <p:nvPr/>
        </p:nvSpPr>
        <p:spPr>
          <a:xfrm>
            <a:off x="4358640" y="101044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2"/>
            </a:solidFill>
            <a:prstDash val="solid"/>
            <a:miter lim="800000"/>
            <a:headEnd type="none" w="med" len="med"/>
            <a:tailEnd type="none" w="med" len="med"/>
          </a:ln>
          <a:effectLst/>
        </p:spPr>
        <p:txBody>
          <a:bodyPr vert="horz" wrap="none" lIns="91440" tIns="45720" rIns="91440" bIns="45720" anchor="ctr" compatLnSpc="1"/>
          <a:lstStyle/>
          <a:p>
            <a:endParaRPr lang="en-US" dirty="0"/>
          </a:p>
        </p:txBody>
      </p:sp>
      <p:sp>
        <p:nvSpPr>
          <p:cNvPr id="2" name="Title 1"/>
          <p:cNvSpPr>
            <a:spLocks noGrp="1"/>
          </p:cNvSpPr>
          <p:nvPr>
            <p:ph type="title"/>
          </p:nvPr>
        </p:nvSpPr>
        <p:spPr>
          <a:xfrm>
            <a:off x="304800" y="228600"/>
            <a:ext cx="8531352" cy="758952"/>
          </a:xfrm>
        </p:spPr>
        <p:txBody>
          <a:bodyPr anchor="b"/>
          <a:lstStyle>
            <a:lvl1pPr>
              <a:defRPr/>
            </a:lvl1pPr>
          </a:lstStyle>
          <a:p>
            <a:r>
              <a:rPr lang="en-US" smtClean="0"/>
              <a:t>Click to edit Master title style</a:t>
            </a:r>
            <a:endParaRPr lang="en-US" dirty="0"/>
          </a:p>
        </p:txBody>
      </p:sp>
      <p:sp>
        <p:nvSpPr>
          <p:cNvPr id="9" name="Slide Number Placeholder 8"/>
          <p:cNvSpPr>
            <a:spLocks noGrp="1"/>
          </p:cNvSpPr>
          <p:nvPr>
            <p:ph type="sldNum" sz="quarter" idx="12"/>
          </p:nvPr>
        </p:nvSpPr>
        <p:spPr>
          <a:xfrm>
            <a:off x="4340352" y="1000090"/>
            <a:ext cx="457200" cy="441325"/>
          </a:xfrm>
        </p:spPr>
        <p:txBody>
          <a:bodyPr/>
          <a:lstStyle>
            <a:lvl1pPr algn="ctr">
              <a:defRPr/>
            </a:lvl1pPr>
          </a:lstStyle>
          <a:p>
            <a:pPr algn="ctr"/>
            <a:fld id="{E8C80D2A-EA4E-4A37-A9DF-772D0EA46EC5}" type="slidenum">
              <a:rPr lang="en-US" smtClean="0"/>
              <a:pPr algn="ctr"/>
              <a:t>‹#›</a:t>
            </a:fld>
            <a:endParaRPr lang="en-US" dirty="0"/>
          </a:p>
        </p:txBody>
      </p:sp>
      <p:sp>
        <p:nvSpPr>
          <p:cNvPr id="24" name="Content Placeholder 23"/>
          <p:cNvSpPr>
            <a:spLocks noGrp="1"/>
          </p:cNvSpPr>
          <p:nvPr>
            <p:ph sz="quarter" idx="13"/>
          </p:nvPr>
        </p:nvSpPr>
        <p:spPr>
          <a:xfrm>
            <a:off x="301752" y="2286000"/>
            <a:ext cx="4041648" cy="39319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Content Placeholder 25"/>
          <p:cNvSpPr>
            <a:spLocks noGrp="1"/>
          </p:cNvSpPr>
          <p:nvPr>
            <p:ph sz="quarter" idx="14"/>
          </p:nvPr>
        </p:nvSpPr>
        <p:spPr>
          <a:xfrm>
            <a:off x="4800600" y="2286000"/>
            <a:ext cx="4038600" cy="39319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 2007 Pearson Addison-Wesley. All rights reserved.</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8C80D2A-EA4E-4A37-A9DF-772D0EA46EC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a:spLocks noChangeArrowheads="1"/>
          </p:cNvSpPr>
          <p:nvPr/>
        </p:nvSpPr>
        <p:spPr bwMode="auto">
          <a:xfrm>
            <a:off x="149352" y="638331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6" name="Rectangle 5"/>
          <p:cNvSpPr>
            <a:spLocks noChangeArrowheads="1"/>
          </p:cNvSpPr>
          <p:nvPr/>
        </p:nvSpPr>
        <p:spPr bwMode="auto">
          <a:xfrm>
            <a:off x="152400" y="155448"/>
            <a:ext cx="8833104" cy="6547104"/>
          </a:xfrm>
          <a:prstGeom prst="rect">
            <a:avLst/>
          </a:prstGeom>
          <a:noFill/>
          <a:ln w="9525" cap="flat" cmpd="sng" algn="ctr">
            <a:solidFill>
              <a:schemeClr val="tx2"/>
            </a:solidFill>
            <a:prstDash val="solid"/>
            <a:miter lim="800000"/>
            <a:headEnd type="none" w="med" len="med"/>
            <a:tailEnd type="none" w="med" len="med"/>
          </a:ln>
          <a:effectLst/>
        </p:spPr>
        <p:txBody>
          <a:bodyPr vert="horz" wrap="none" lIns="91440" tIns="45720" rIns="91440" bIns="45720" anchor="ctr" compatLnSpc="1"/>
          <a:lstStyle/>
          <a:p>
            <a:endParaRPr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 2007 Pearson Addison-Wesley. All rights reserved.</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8C80D2A-EA4E-4A37-A9DF-772D0EA46EC5}" type="slidenum">
              <a:rPr lang="en-US" smtClean="0">
                <a:solidFill>
                  <a:srgbClr val="FFFFFF"/>
                </a:solidFill>
              </a:rPr>
              <a:pPr/>
              <a:t>‹#›</a:t>
            </a:fld>
            <a:endParaRPr lang="en-US" dirty="0">
              <a:solidFill>
                <a:srgbClr val="FFFFFF"/>
              </a:solidFill>
            </a:endParaRPr>
          </a:p>
        </p:txBody>
      </p:sp>
      <p:sp>
        <p:nvSpPr>
          <p:cNvPr id="7" name="Rectangle 6"/>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8" name="Rectangle 7"/>
          <p:cNvSpPr>
            <a:spLocks noChangeArrowheads="1"/>
          </p:cNvSpPr>
          <p:nvPr/>
        </p:nvSpPr>
        <p:spPr bwMode="auto">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9" name="Rectangle 8"/>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0" name="Rectangle 9"/>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5" name="Rectangle 14"/>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8" name="Rectangle 17"/>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6" name="Rectangle 15"/>
          <p:cNvSpPr>
            <a:spLocks noChangeArrowheads="1"/>
          </p:cNvSpPr>
          <p:nvPr/>
        </p:nvSpPr>
        <p:spPr bwMode="auto">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7" name="Rectangle 16"/>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4" name="Rectangle 13"/>
          <p:cNvSpPr>
            <a:spLocks noChangeArrowheads="1"/>
          </p:cNvSpPr>
          <p:nvPr/>
        </p:nvSpPr>
        <p:spPr bwMode="auto">
          <a:xfrm>
            <a:off x="152400" y="6430944"/>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81000" y="6410848"/>
            <a:ext cx="2895600" cy="365125"/>
          </a:xfrm>
        </p:spPr>
        <p:txBody>
          <a:bodyPr/>
          <a:lstStyle/>
          <a:p>
            <a:r>
              <a:rPr lang="en-US" smtClean="0"/>
              <a:t>Copyright © 2007 Pearson Addison-Wesley. All rights reserved.</a:t>
            </a:r>
            <a:endParaRPr lang="en-US"/>
          </a:p>
        </p:txBody>
      </p:sp>
      <p:sp>
        <p:nvSpPr>
          <p:cNvPr id="8" name="Rectangle 7"/>
          <p:cNvSpPr>
            <a:spLocks noChangeArrowheads="1"/>
          </p:cNvSpPr>
          <p:nvPr/>
        </p:nvSpPr>
        <p:spPr bwMode="auto">
          <a:xfrm>
            <a:off x="155448" y="118872"/>
            <a:ext cx="8833104" cy="66294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p>
        </p:txBody>
      </p:sp>
      <p:sp>
        <p:nvSpPr>
          <p:cNvPr id="20" name="Content Placeholder 19"/>
          <p:cNvSpPr>
            <a:spLocks noGrp="1"/>
          </p:cNvSpPr>
          <p:nvPr>
            <p:ph sz="quarter" idx="13"/>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7" name="Slide Number Placeholder 6"/>
          <p:cNvSpPr>
            <a:spLocks noGrp="1"/>
          </p:cNvSpPr>
          <p:nvPr>
            <p:ph type="sldNum" sz="quarter" idx="12"/>
          </p:nvPr>
        </p:nvSpPr>
        <p:spPr>
          <a:xfrm>
            <a:off x="1371600" y="304800"/>
            <a:ext cx="457200" cy="441325"/>
          </a:xfrm>
        </p:spPr>
        <p:txBody>
          <a:bodyPr/>
          <a:lstStyle>
            <a:lvl1pPr>
              <a:defRPr>
                <a:solidFill>
                  <a:schemeClr val="accent3">
                    <a:shade val="75000"/>
                  </a:schemeClr>
                </a:solidFill>
              </a:defRPr>
            </a:lvl1pPr>
          </a:lstStyle>
          <a:p>
            <a:fld id="{E8C80D2A-EA4E-4A37-A9DF-772D0EA46EC5}" type="slidenum">
              <a:rPr lang="en-US" smtClean="0">
                <a:solidFill>
                  <a:schemeClr val="accent3">
                    <a:shade val="75000"/>
                  </a:schemeClr>
                </a:solidFill>
              </a:rPr>
              <a:pPr/>
              <a:t>‹#›</a:t>
            </a:fld>
            <a:endParaRPr lang="en-US" dirty="0">
              <a:solidFill>
                <a:schemeClr val="accent3">
                  <a:shade val="75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6" name="Rectangle 15"/>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7" name="Rectangle 16"/>
          <p:cNvSpPr>
            <a:spLocks noChangeArrowheads="1"/>
          </p:cNvSpPr>
          <p:nvPr/>
        </p:nvSpPr>
        <p:spPr bwMode="auto">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8" name="Rectangle 17"/>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20" name="Rectangle 19"/>
          <p:cNvSpPr>
            <a:spLocks noChangeArrowheads="1"/>
          </p:cNvSpPr>
          <p:nvPr/>
        </p:nvSpPr>
        <p:spPr bwMode="auto">
          <a:xfrm>
            <a:off x="152400" y="152400"/>
            <a:ext cx="8833104" cy="3810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3000375" y="609600"/>
            <a:ext cx="5867400" cy="4267200"/>
          </a:xfrm>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4" name="Rectangle 13"/>
          <p:cNvSpPr>
            <a:spLocks noChangeArrowheads="1"/>
          </p:cNvSpPr>
          <p:nvPr/>
        </p:nvSpPr>
        <p:spPr bwMode="auto">
          <a:xfrm>
            <a:off x="152400" y="6387533"/>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p>
        </p:txBody>
      </p:sp>
      <p:sp>
        <p:nvSpPr>
          <p:cNvPr id="5" name="Date Placeholder 4"/>
          <p:cNvSpPr>
            <a:spLocks noGrp="1"/>
          </p:cNvSpPr>
          <p:nvPr>
            <p:ph type="dt" sz="half" idx="10"/>
          </p:nvPr>
        </p:nvSpPr>
        <p:spPr>
          <a:xfrm>
            <a:off x="5788152" y="6404984"/>
            <a:ext cx="3044952" cy="365760"/>
          </a:xfrm>
        </p:spPr>
        <p:txBody>
          <a:bodyPr/>
          <a:lstStyle/>
          <a:p>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Copyright © 2007 Pearson Addison-Wesley. All rights reserved.</a:t>
            </a:r>
            <a:endParaRPr lang="en-US" dirty="0"/>
          </a:p>
        </p:txBody>
      </p:sp>
      <p:sp>
        <p:nvSpPr>
          <p:cNvPr id="11" name="Straight Connector 10"/>
          <p:cNvSpPr>
            <a:spLocks noChangeShapeType="1"/>
          </p:cNvSpPr>
          <p:nvPr/>
        </p:nvSpPr>
        <p:spPr bwMode="auto">
          <a:xfrm>
            <a:off x="162448" y="527536"/>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7" name="Slide Number Placeholder 6"/>
          <p:cNvSpPr>
            <a:spLocks noGrp="1"/>
          </p:cNvSpPr>
          <p:nvPr>
            <p:ph type="sldNum" sz="quarter" idx="12"/>
          </p:nvPr>
        </p:nvSpPr>
        <p:spPr>
          <a:xfrm>
            <a:off x="1371600" y="308984"/>
            <a:ext cx="457200" cy="441325"/>
          </a:xfrm>
        </p:spPr>
        <p:txBody>
          <a:bodyPr/>
          <a:lstStyle/>
          <a:p>
            <a:fld id="{E8C80D2A-EA4E-4A37-A9DF-772D0EA46EC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6" name="Rectangle 15"/>
          <p:cNvSpPr>
            <a:spLocks noChangeArrowheads="1"/>
          </p:cNvSpPr>
          <p:nvPr/>
        </p:nvSpPr>
        <p:spPr bwMode="auto">
          <a:xfrm>
            <a:off x="0" y="0"/>
            <a:ext cx="9144000" cy="1371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8" name="Rectangle 17"/>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9" name="Rectangle 18"/>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a:defRPr sz="1400">
                <a:solidFill>
                  <a:srgbClr val="FFFFFF"/>
                </a:solidFill>
              </a:defRPr>
            </a:lvl1pPr>
          </a:lstStyle>
          <a:p>
            <a:pPr algn="r"/>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a:defRPr sz="1200">
                <a:solidFill>
                  <a:srgbClr val="FFFFFF"/>
                </a:solidFill>
              </a:defRPr>
            </a:lvl1pPr>
          </a:lstStyle>
          <a:p>
            <a:pPr algn="l"/>
            <a:r>
              <a:rPr lang="en-US" smtClean="0">
                <a:solidFill>
                  <a:srgbClr val="FFFFFF"/>
                </a:solidFill>
              </a:rPr>
              <a:t>Copyright © 2007 Pearson Addison-Wesley. All rights reserved.</a:t>
            </a:r>
            <a:endParaRPr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p>
        </p:txBody>
      </p:sp>
      <p:sp>
        <p:nvSpPr>
          <p:cNvPr id="10" name="Straight Connector 9"/>
          <p:cNvSpPr>
            <a:spLocks noChangeShapeType="1"/>
          </p:cNvSpPr>
          <p:nvPr/>
        </p:nvSpPr>
        <p:spPr bwMode="auto">
          <a:xfrm>
            <a:off x="152400" y="1254972"/>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4343400" y="1026372"/>
            <a:ext cx="457200" cy="441325"/>
          </a:xfrm>
          <a:prstGeom prst="rect">
            <a:avLst/>
          </a:prstGeom>
        </p:spPr>
        <p:txBody>
          <a:bodyPr vert="horz" lIns="45720" rIns="45720" anchor="ctr">
            <a:normAutofit/>
          </a:bodyPr>
          <a:lstStyle>
            <a:lvl1pPr algn="ctr">
              <a:defRPr sz="1600">
                <a:solidFill>
                  <a:schemeClr val="accent3">
                    <a:shade val="75000"/>
                  </a:schemeClr>
                </a:solidFill>
              </a:defRPr>
            </a:lvl1pPr>
          </a:lstStyle>
          <a:p>
            <a:pPr algn="ctr"/>
            <a:fld id="{EAB534A1-6402-488B-A652-E469620D7916}" type="slidenum">
              <a:rPr lang="en-US" sz="1600" smtClean="0">
                <a:solidFill>
                  <a:schemeClr val="accent3">
                    <a:shade val="75000"/>
                  </a:schemeClr>
                </a:solidFill>
              </a:rPr>
              <a:pPr algn="ctr"/>
              <a:t>‹#›</a:t>
            </a:fld>
            <a:endParaRPr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scene3d>
              <a:camera prst="orthographicFront"/>
              <a:lightRig rig="threePt" dir="t"/>
            </a:scene3d>
            <a:sp3d extrusionH="57150">
              <a:bevelT w="38100" h="38100"/>
            </a:sp3d>
          </a:bodyPr>
          <a:lstStyle/>
          <a:p>
            <a:r>
              <a:rPr lang="en-US" smtClean="0"/>
              <a:t>Click to edit Master title style</a:t>
            </a:r>
            <a:endParaRPr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ctr" rtl="0" eaLnBrk="1" latinLnBrk="0" hangingPunct="1">
        <a:spcBef>
          <a:spcPct val="0"/>
        </a:spcBef>
        <a:buNone/>
        <a:defRPr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8.vml"/><Relationship Id="rId6" Type="http://schemas.openxmlformats.org/officeDocument/2006/relationships/image" Target="../media/image14.png"/><Relationship Id="rId5" Type="http://schemas.openxmlformats.org/officeDocument/2006/relationships/oleObject" Target="../embeddings/oleObject8.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13.vml"/><Relationship Id="rId6" Type="http://schemas.openxmlformats.org/officeDocument/2006/relationships/oleObject" Target="../embeddings/oleObject17.bin"/><Relationship Id="rId5" Type="http://schemas.openxmlformats.org/officeDocument/2006/relationships/image" Target="../media/image27.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22.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ctrTitle"/>
          </p:nvPr>
        </p:nvSpPr>
        <p:spPr>
          <a:xfrm>
            <a:off x="533400" y="914400"/>
            <a:ext cx="8305800" cy="1143000"/>
          </a:xfrm>
          <a:noFill/>
          <a:ln/>
        </p:spPr>
        <p:txBody>
          <a:bodyPr lIns="90487" tIns="44450" rIns="90487" bIns="44450">
            <a:normAutofit fontScale="90000"/>
          </a:bodyPr>
          <a:lstStyle/>
          <a:p>
            <a:r>
              <a:rPr lang="en-US" dirty="0" smtClean="0"/>
              <a:t/>
            </a:r>
            <a:br>
              <a:rPr lang="en-US" dirty="0" smtClean="0"/>
            </a:br>
            <a:r>
              <a:rPr lang="en-US" dirty="0" smtClean="0"/>
              <a:t>Capital Budgeting </a:t>
            </a:r>
            <a:br>
              <a:rPr lang="en-US" dirty="0" smtClean="0"/>
            </a:br>
            <a:r>
              <a:rPr lang="en-US" dirty="0" smtClean="0"/>
              <a:t>and </a:t>
            </a:r>
            <a:br>
              <a:rPr lang="en-US" dirty="0" smtClean="0"/>
            </a:br>
            <a:r>
              <a:rPr lang="en-US" dirty="0" smtClean="0"/>
              <a:t>Valuation with Leverage</a:t>
            </a:r>
            <a:endParaRPr lang="en-US" dirty="0"/>
          </a:p>
        </p:txBody>
      </p:sp>
      <p:sp>
        <p:nvSpPr>
          <p:cNvPr id="622595" name="Rectangle 3"/>
          <p:cNvSpPr>
            <a:spLocks noGrp="1" noChangeArrowheads="1"/>
          </p:cNvSpPr>
          <p:nvPr>
            <p:ph type="subTitle" idx="1"/>
          </p:nvPr>
        </p:nvSpPr>
        <p:spPr>
          <a:noFill/>
          <a:ln/>
        </p:spPr>
        <p:txBody>
          <a:bodyPr lIns="90487" tIns="44450" rIns="90487" bIns="44450">
            <a:normAutofit/>
          </a:bodyPr>
          <a:lstStyle/>
          <a:p>
            <a:pPr marL="342900" indent="-342900"/>
            <a:endParaRPr lang="en-US" dirty="0"/>
          </a:p>
          <a:p>
            <a:pPr marL="342900" indent="-342900"/>
            <a:endParaRPr lang="en-US" dirty="0"/>
          </a:p>
          <a:p>
            <a:pPr marL="342900" indent="-342900"/>
            <a:endParaRPr lang="en-US" dirty="0"/>
          </a:p>
          <a:p>
            <a:pPr marL="342900" indent="-342900"/>
            <a:r>
              <a:rPr lang="en-US" dirty="0"/>
              <a:t>P.V. </a:t>
            </a:r>
            <a:r>
              <a:rPr lang="en-US" dirty="0" err="1" smtClean="0"/>
              <a:t>Viswanath</a:t>
            </a:r>
            <a:endParaRPr lang="en-US" dirty="0" smtClean="0"/>
          </a:p>
          <a:p>
            <a:pPr marL="342900" indent="-342900"/>
            <a:endParaRPr lang="en-US" dirty="0" smtClean="0"/>
          </a:p>
          <a:p>
            <a:pPr marL="342900" indent="-342900"/>
            <a:endParaRPr lang="en-US" dirty="0" smtClean="0"/>
          </a:p>
          <a:p>
            <a:pPr marL="342900" indent="-342900"/>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a Constant Debt-Equity Ratio</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10</a:t>
            </a:fld>
            <a:endParaRPr lang="en-US" dirty="0"/>
          </a:p>
        </p:txBody>
      </p:sp>
      <p:sp>
        <p:nvSpPr>
          <p:cNvPr id="4" name="Content Placeholder 3"/>
          <p:cNvSpPr>
            <a:spLocks noGrp="1"/>
          </p:cNvSpPr>
          <p:nvPr>
            <p:ph sz="quarter" idx="13"/>
          </p:nvPr>
        </p:nvSpPr>
        <p:spPr>
          <a:xfrm>
            <a:off x="304800" y="3581400"/>
            <a:ext cx="8503920" cy="1752600"/>
          </a:xfrm>
        </p:spPr>
        <p:txBody>
          <a:bodyPr>
            <a:normAutofit fontScale="77500" lnSpcReduction="20000"/>
          </a:bodyPr>
          <a:lstStyle/>
          <a:p>
            <a:r>
              <a:rPr lang="en-US" dirty="0" smtClean="0"/>
              <a:t>The firm’s debt capacity is defined as the total amount of debt required to maintain the firm’s target debt-value ratio.  This equals D = </a:t>
            </a:r>
            <a:r>
              <a:rPr lang="en-US" dirty="0" err="1" smtClean="0"/>
              <a:t>dV</a:t>
            </a:r>
            <a:r>
              <a:rPr lang="en-US" baseline="30000" dirty="0" err="1" smtClean="0"/>
              <a:t>L</a:t>
            </a:r>
            <a:r>
              <a:rPr lang="en-US" dirty="0" smtClean="0"/>
              <a:t> , where d is the firm’s debt-value target ratio.  </a:t>
            </a:r>
          </a:p>
          <a:p>
            <a:r>
              <a:rPr lang="en-US" dirty="0" smtClean="0"/>
              <a:t>We can now compute the increased debt capacity due to the project at the different dates in the future by working backwards: </a:t>
            </a:r>
            <a:endParaRPr lang="en-US" dirty="0"/>
          </a:p>
        </p:txBody>
      </p:sp>
      <p:pic>
        <p:nvPicPr>
          <p:cNvPr id="5" name="Picture 5" descr="BD18_05_18t03"/>
          <p:cNvPicPr preferRelativeResize="0">
            <a:picLocks noChangeAspect="1" noChangeArrowheads="1"/>
          </p:cNvPicPr>
          <p:nvPr>
            <p:custDataLst>
              <p:tags r:id="rId2"/>
            </p:custDataLst>
          </p:nvPr>
        </p:nvPicPr>
        <p:blipFill>
          <a:blip r:embed="rId5" cstate="print"/>
          <a:srcRect t="27533" r="1498" b="5746"/>
          <a:stretch>
            <a:fillRect/>
          </a:stretch>
        </p:blipFill>
        <p:spPr>
          <a:xfrm>
            <a:off x="1219200" y="1371600"/>
            <a:ext cx="7162800" cy="1981200"/>
          </a:xfrm>
          <a:prstGeom prst="rect">
            <a:avLst/>
          </a:prstGeom>
          <a:noFill/>
          <a:ln/>
        </p:spPr>
      </p:pic>
      <p:graphicFrame>
        <p:nvGraphicFramePr>
          <p:cNvPr id="7170" name="Object 2"/>
          <p:cNvGraphicFramePr>
            <a:graphicFrameLocks noChangeAspect="1"/>
          </p:cNvGraphicFramePr>
          <p:nvPr/>
        </p:nvGraphicFramePr>
        <p:xfrm>
          <a:off x="1752600" y="5105400"/>
          <a:ext cx="5029200" cy="1167035"/>
        </p:xfrm>
        <a:graphic>
          <a:graphicData uri="http://schemas.openxmlformats.org/presentationml/2006/ole">
            <p:oleObj spid="_x0000_s7170" name="Equation" r:id="rId6" imgW="2692080" imgH="622080" progId="">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a Constant Debt-Equity Ratio</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11</a:t>
            </a:fld>
            <a:endParaRPr lang="en-US" dirty="0"/>
          </a:p>
        </p:txBody>
      </p:sp>
      <p:sp>
        <p:nvSpPr>
          <p:cNvPr id="4" name="Content Placeholder 3"/>
          <p:cNvSpPr>
            <a:spLocks noGrp="1"/>
          </p:cNvSpPr>
          <p:nvPr>
            <p:ph sz="quarter" idx="13"/>
          </p:nvPr>
        </p:nvSpPr>
        <p:spPr>
          <a:xfrm>
            <a:off x="304800" y="3200400"/>
            <a:ext cx="8503920" cy="3352800"/>
          </a:xfrm>
        </p:spPr>
        <p:txBody>
          <a:bodyPr>
            <a:normAutofit fontScale="77500" lnSpcReduction="20000"/>
          </a:bodyPr>
          <a:lstStyle/>
          <a:p>
            <a:r>
              <a:rPr lang="en-US" dirty="0" smtClean="0"/>
              <a:t>This is computed as follows.  The value at the end of year 3 of the free cashflow of $18m in year 4 is 18/(1.068) = $16.854.</a:t>
            </a:r>
          </a:p>
          <a:p>
            <a:r>
              <a:rPr lang="en-US" dirty="0" smtClean="0"/>
              <a:t>Hence the debt capacity at that point is 16.854/2 = $8.427m</a:t>
            </a:r>
          </a:p>
          <a:p>
            <a:r>
              <a:rPr lang="en-US" dirty="0" smtClean="0"/>
              <a:t>The value of this project at the end of year 2 is (18+16.854)/1.068 = $32.635.</a:t>
            </a:r>
          </a:p>
          <a:p>
            <a:r>
              <a:rPr lang="en-US" dirty="0" smtClean="0"/>
              <a:t>Hence the debt-capacity is 32.635/2 = 16.317m.</a:t>
            </a:r>
          </a:p>
          <a:p>
            <a:r>
              <a:rPr lang="en-US" dirty="0" smtClean="0"/>
              <a:t>Using the same procedure, we compute the debt capacity at previous dates.</a:t>
            </a:r>
          </a:p>
          <a:p>
            <a:r>
              <a:rPr lang="en-US" dirty="0" smtClean="0"/>
              <a:t>In order for the WACC answer to be correct, we must assume that AVCO decreases its debt according to the schedule provided here.</a:t>
            </a:r>
          </a:p>
          <a:p>
            <a:r>
              <a:rPr lang="en-US" dirty="0" smtClean="0"/>
              <a:t>Thus, one year later, it must decrease debt by 30.62 – 23.71 or 6.91</a:t>
            </a:r>
            <a:endParaRPr lang="en-US" dirty="0"/>
          </a:p>
        </p:txBody>
      </p:sp>
      <p:pic>
        <p:nvPicPr>
          <p:cNvPr id="5" name="Picture 5" descr="BD18_06_18t04"/>
          <p:cNvPicPr preferRelativeResize="0">
            <a:picLocks noChangeAspect="1" noChangeArrowheads="1"/>
          </p:cNvPicPr>
          <p:nvPr>
            <p:custDataLst>
              <p:tags r:id="rId1"/>
            </p:custDataLst>
          </p:nvPr>
        </p:nvPicPr>
        <p:blipFill>
          <a:blip r:embed="rId4" cstate="print"/>
          <a:srcRect t="35629" r="450"/>
          <a:stretch>
            <a:fillRect/>
          </a:stretch>
        </p:blipFill>
        <p:spPr>
          <a:xfrm>
            <a:off x="304800" y="1600200"/>
            <a:ext cx="8420100" cy="1617663"/>
          </a:xfrm>
          <a:prstGeom prst="rect">
            <a:avLst/>
          </a:prstGeo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APV Method</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12</a:t>
            </a:fld>
            <a:endParaRPr lang="en-US" dirty="0"/>
          </a:p>
        </p:txBody>
      </p:sp>
      <p:sp>
        <p:nvSpPr>
          <p:cNvPr id="4" name="Content Placeholder 3"/>
          <p:cNvSpPr>
            <a:spLocks noGrp="1"/>
          </p:cNvSpPr>
          <p:nvPr>
            <p:ph sz="quarter" idx="13"/>
          </p:nvPr>
        </p:nvSpPr>
        <p:spPr/>
        <p:txBody>
          <a:bodyPr>
            <a:normAutofit/>
          </a:bodyPr>
          <a:lstStyle/>
          <a:p>
            <a:r>
              <a:rPr lang="en-US" sz="2300" dirty="0" smtClean="0"/>
              <a:t>In the APV method, we first value the investment as if it had no leverage, add the value of the interest tax shield and then deduct any costs that arise from other market imperfections.</a:t>
            </a:r>
          </a:p>
          <a:p>
            <a:r>
              <a:rPr lang="en-US" sz="2300" dirty="0" smtClean="0"/>
              <a:t>We assume that there are no personal taxes; this is because if there were personal taxes, the cost of debt would be affected and so would the cost of unlevered equity.</a:t>
            </a:r>
          </a:p>
          <a:p>
            <a:r>
              <a:rPr lang="en-US" sz="2300" dirty="0" smtClean="0"/>
              <a:t>In practice, this theoretical point is often ignored, but as a result, the estimated values could be grossly in error and could lead to a wrong decision.</a:t>
            </a:r>
            <a:endParaRPr lang="en-US" sz="2300" dirty="0"/>
          </a:p>
        </p:txBody>
      </p:sp>
      <p:graphicFrame>
        <p:nvGraphicFramePr>
          <p:cNvPr id="5122" name="Object 2"/>
          <p:cNvGraphicFramePr>
            <a:graphicFrameLocks noChangeAspect="1"/>
          </p:cNvGraphicFramePr>
          <p:nvPr/>
        </p:nvGraphicFramePr>
        <p:xfrm>
          <a:off x="304800" y="5181600"/>
          <a:ext cx="8672513" cy="914400"/>
        </p:xfrm>
        <a:graphic>
          <a:graphicData uri="http://schemas.openxmlformats.org/presentationml/2006/ole">
            <p:oleObj spid="_x0000_s5122" name="Equation" r:id="rId4" imgW="4343400" imgH="457200" progId="">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APV: An Example</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13</a:t>
            </a:fld>
            <a:endParaRPr lang="en-US" dirty="0"/>
          </a:p>
        </p:txBody>
      </p:sp>
      <p:sp>
        <p:nvSpPr>
          <p:cNvPr id="4" name="Content Placeholder 3"/>
          <p:cNvSpPr>
            <a:spLocks noGrp="1"/>
          </p:cNvSpPr>
          <p:nvPr>
            <p:ph sz="quarter" idx="13"/>
          </p:nvPr>
        </p:nvSpPr>
        <p:spPr>
          <a:xfrm>
            <a:off x="228600" y="1447800"/>
            <a:ext cx="8763000" cy="3200400"/>
          </a:xfrm>
        </p:spPr>
        <p:txBody>
          <a:bodyPr>
            <a:normAutofit fontScale="85000" lnSpcReduction="20000"/>
          </a:bodyPr>
          <a:lstStyle/>
          <a:p>
            <a:r>
              <a:rPr lang="en-US" dirty="0" smtClean="0"/>
              <a:t>Let us look again at the </a:t>
            </a:r>
            <a:r>
              <a:rPr lang="en-US" dirty="0" err="1" smtClean="0"/>
              <a:t>Avco</a:t>
            </a:r>
            <a:r>
              <a:rPr lang="en-US" dirty="0" smtClean="0"/>
              <a:t> example.</a:t>
            </a:r>
          </a:p>
          <a:p>
            <a:r>
              <a:rPr lang="en-US" dirty="0" smtClean="0"/>
              <a:t>Since the RFX project has risk similar to that of the firm’s other projects, the discount rate to be used in valuing the RFX project is the required rate of return on the firm’s assets.  </a:t>
            </a:r>
          </a:p>
          <a:p>
            <a:r>
              <a:rPr lang="en-US" dirty="0" smtClean="0"/>
              <a:t>If the firm adjusts its debt to maintain a constant leverage ratio, then this can be computed by taking a weighted average of the cost of the firm’s securities.  </a:t>
            </a:r>
          </a:p>
          <a:p>
            <a:r>
              <a:rPr lang="en-US" dirty="0" smtClean="0"/>
              <a:t>We do not take into account the tax shield from debt because we are initially valuing the project as if there were no debt at all.  That is, we use the pretax WACC:</a:t>
            </a:r>
            <a:endParaRPr lang="en-US" dirty="0"/>
          </a:p>
        </p:txBody>
      </p:sp>
      <p:graphicFrame>
        <p:nvGraphicFramePr>
          <p:cNvPr id="6146" name="Object 2"/>
          <p:cNvGraphicFramePr>
            <a:graphicFrameLocks noChangeAspect="1"/>
          </p:cNvGraphicFramePr>
          <p:nvPr/>
        </p:nvGraphicFramePr>
        <p:xfrm>
          <a:off x="1524000" y="4419600"/>
          <a:ext cx="5943600" cy="744204"/>
        </p:xfrm>
        <a:graphic>
          <a:graphicData uri="http://schemas.openxmlformats.org/presentationml/2006/ole">
            <p:oleObj spid="_x0000_s6146" name="Equation" r:id="rId4" imgW="3149280" imgH="393480" progId="">
              <p:embed/>
            </p:oleObj>
          </a:graphicData>
        </a:graphic>
      </p:graphicFrame>
      <p:sp>
        <p:nvSpPr>
          <p:cNvPr id="6" name="Content Placeholder 3"/>
          <p:cNvSpPr txBox="1">
            <a:spLocks/>
          </p:cNvSpPr>
          <p:nvPr/>
        </p:nvSpPr>
        <p:spPr>
          <a:xfrm>
            <a:off x="228600" y="5181600"/>
            <a:ext cx="8503920" cy="1371600"/>
          </a:xfrm>
          <a:prstGeom prst="rect">
            <a:avLst/>
          </a:prstGeom>
        </p:spPr>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For </a:t>
            </a:r>
            <a:r>
              <a:rPr kumimoji="0" lang="en-US" sz="2500" b="0" i="0" u="none" strike="noStrike" kern="1200" cap="none" spc="0" normalizeH="0" baseline="0" noProof="0" dirty="0" err="1" smtClean="0">
                <a:ln>
                  <a:noFill/>
                </a:ln>
                <a:solidFill>
                  <a:schemeClr val="tx1"/>
                </a:solidFill>
                <a:effectLst/>
                <a:uLnTx/>
                <a:uFillTx/>
                <a:latin typeface="+mn-lt"/>
                <a:ea typeface="+mn-ea"/>
                <a:cs typeface="+mn-cs"/>
              </a:rPr>
              <a:t>Avco</a:t>
            </a:r>
            <a:r>
              <a:rPr kumimoji="0" lang="en-US" sz="2500" b="0" i="0" u="none" strike="noStrike" kern="1200" cap="none" spc="0" normalizeH="0" baseline="0" noProof="0" dirty="0" smtClean="0">
                <a:ln>
                  <a:noFill/>
                </a:ln>
                <a:solidFill>
                  <a:schemeClr val="tx1"/>
                </a:solidFill>
                <a:effectLst/>
                <a:uLnTx/>
                <a:uFillTx/>
                <a:latin typeface="+mn-lt"/>
                <a:ea typeface="+mn-ea"/>
                <a:cs typeface="+mn-cs"/>
              </a:rPr>
              <a:t>, this works out to</a:t>
            </a:r>
            <a:r>
              <a:rPr kumimoji="0" lang="en-US" sz="2500" b="0" i="0" u="none" strike="noStrike" kern="1200" cap="none" spc="0" normalizeH="0" noProof="0" dirty="0" smtClean="0">
                <a:ln>
                  <a:noFill/>
                </a:ln>
                <a:solidFill>
                  <a:schemeClr val="tx1"/>
                </a:solidFill>
                <a:effectLst/>
                <a:uLnTx/>
                <a:uFillTx/>
                <a:latin typeface="+mn-lt"/>
                <a:ea typeface="+mn-ea"/>
                <a:cs typeface="+mn-cs"/>
              </a:rPr>
              <a:t> (0.5)(10) + (0.5)(6) = 8%</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lang="en-US" sz="2500" baseline="0" dirty="0" smtClean="0"/>
              <a:t>We assume</a:t>
            </a:r>
            <a:r>
              <a:rPr lang="en-US" sz="2500" dirty="0" smtClean="0"/>
              <a:t> that effective personal taxes on debt income and equity income are the same, so that  there is no need to make any adjustment to obtain the unlevered cost of capital</a:t>
            </a:r>
            <a:endParaRPr kumimoji="0" lang="en-US" sz="25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APV: An example</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14</a:t>
            </a:fld>
            <a:endParaRPr lang="en-US" dirty="0"/>
          </a:p>
        </p:txBody>
      </p:sp>
      <p:sp>
        <p:nvSpPr>
          <p:cNvPr id="4" name="Content Placeholder 3"/>
          <p:cNvSpPr>
            <a:spLocks noGrp="1"/>
          </p:cNvSpPr>
          <p:nvPr>
            <p:ph sz="quarter" idx="13"/>
          </p:nvPr>
        </p:nvSpPr>
        <p:spPr>
          <a:xfrm>
            <a:off x="304800" y="1447800"/>
            <a:ext cx="8503920" cy="914400"/>
          </a:xfrm>
        </p:spPr>
        <p:txBody>
          <a:bodyPr/>
          <a:lstStyle/>
          <a:p>
            <a:r>
              <a:rPr lang="en-US" dirty="0" smtClean="0"/>
              <a:t>We first compute the project’s value without leverage:</a:t>
            </a:r>
            <a:endParaRPr lang="en-US" dirty="0"/>
          </a:p>
        </p:txBody>
      </p:sp>
      <p:graphicFrame>
        <p:nvGraphicFramePr>
          <p:cNvPr id="8195" name="Object 3"/>
          <p:cNvGraphicFramePr>
            <a:graphicFrameLocks noChangeAspect="1"/>
          </p:cNvGraphicFramePr>
          <p:nvPr/>
        </p:nvGraphicFramePr>
        <p:xfrm>
          <a:off x="2209800" y="1981200"/>
          <a:ext cx="5958349" cy="609600"/>
        </p:xfrm>
        <a:graphic>
          <a:graphicData uri="http://schemas.openxmlformats.org/presentationml/2006/ole">
            <p:oleObj spid="_x0000_s8195" name="Equation" r:id="rId5" imgW="3848040" imgH="393480" progId="">
              <p:embed/>
            </p:oleObj>
          </a:graphicData>
        </a:graphic>
      </p:graphicFrame>
      <p:sp>
        <p:nvSpPr>
          <p:cNvPr id="7" name="Content Placeholder 3"/>
          <p:cNvSpPr txBox="1">
            <a:spLocks/>
          </p:cNvSpPr>
          <p:nvPr/>
        </p:nvSpPr>
        <p:spPr>
          <a:xfrm>
            <a:off x="457200" y="2590800"/>
            <a:ext cx="8503920" cy="2057400"/>
          </a:xfrm>
          <a:prstGeom prst="rect">
            <a:avLst/>
          </a:prstGeom>
        </p:spPr>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Next we</a:t>
            </a:r>
            <a:r>
              <a:rPr kumimoji="0" lang="en-US" sz="2700" b="0" i="0" u="none" strike="noStrike" kern="1200" cap="none" spc="0" normalizeH="0" noProof="0" dirty="0" smtClean="0">
                <a:ln>
                  <a:noFill/>
                </a:ln>
                <a:solidFill>
                  <a:schemeClr val="tx1"/>
                </a:solidFill>
                <a:effectLst/>
                <a:uLnTx/>
                <a:uFillTx/>
                <a:latin typeface="+mn-lt"/>
                <a:ea typeface="+mn-ea"/>
                <a:cs typeface="+mn-cs"/>
              </a:rPr>
              <a:t> find the present value of the firm’s additional tax shields due to the project.</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lang="en-US" sz="2700" noProof="0" dirty="0" smtClean="0"/>
              <a:t>Since we have already computed the firm’s debt capacity previously, we can compute the tax shields each period as debt capacity times the interest rate of 6% times the tax rate of 40%:</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5" descr="BD18_09_18t05"/>
          <p:cNvPicPr preferRelativeResize="0">
            <a:picLocks noChangeAspect="1" noChangeArrowheads="1"/>
          </p:cNvPicPr>
          <p:nvPr>
            <p:custDataLst>
              <p:tags r:id="rId2"/>
            </p:custDataLst>
          </p:nvPr>
        </p:nvPicPr>
        <p:blipFill>
          <a:blip r:embed="rId6" cstate="print"/>
          <a:srcRect t="39344" r="901" b="9206"/>
          <a:stretch>
            <a:fillRect/>
          </a:stretch>
        </p:blipFill>
        <p:spPr>
          <a:xfrm>
            <a:off x="381000" y="4800600"/>
            <a:ext cx="8382000" cy="1295400"/>
          </a:xfrm>
          <a:prstGeom prst="rect">
            <a:avLst/>
          </a:prstGeo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APV: An example</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15</a:t>
            </a:fld>
            <a:endParaRPr lang="en-US" dirty="0"/>
          </a:p>
        </p:txBody>
      </p:sp>
      <p:sp>
        <p:nvSpPr>
          <p:cNvPr id="4" name="Content Placeholder 3"/>
          <p:cNvSpPr>
            <a:spLocks noGrp="1"/>
          </p:cNvSpPr>
          <p:nvPr>
            <p:ph sz="quarter" idx="13"/>
          </p:nvPr>
        </p:nvSpPr>
        <p:spPr/>
        <p:txBody>
          <a:bodyPr>
            <a:normAutofit lnSpcReduction="10000"/>
          </a:bodyPr>
          <a:lstStyle/>
          <a:p>
            <a:r>
              <a:rPr lang="en-US" dirty="0" smtClean="0"/>
              <a:t>In order to obtain the present value of the tax shields, we need to know the required rate of return on the firm’s tax shields.</a:t>
            </a:r>
          </a:p>
          <a:p>
            <a:r>
              <a:rPr lang="en-US" dirty="0" smtClean="0"/>
              <a:t>In our case, we are assuming that the firm maintains a constant debt-to-value ratio. </a:t>
            </a:r>
          </a:p>
          <a:p>
            <a:r>
              <a:rPr lang="en-US" dirty="0" smtClean="0"/>
              <a:t>This means that the tax shield at any point equals </a:t>
            </a:r>
            <a:br>
              <a:rPr lang="en-US" dirty="0" smtClean="0"/>
            </a:br>
            <a:r>
              <a:rPr lang="en-US" dirty="0" smtClean="0"/>
              <a:t>(Firm Value) x (target debt ratio) x (</a:t>
            </a:r>
            <a:r>
              <a:rPr lang="en-US" dirty="0" err="1" smtClean="0"/>
              <a:t>int</a:t>
            </a:r>
            <a:r>
              <a:rPr lang="en-US" dirty="0" smtClean="0"/>
              <a:t> rate) x </a:t>
            </a:r>
            <a:r>
              <a:rPr lang="en-US" dirty="0" err="1" smtClean="0">
                <a:latin typeface="Symbol" pitchFamily="18" charset="2"/>
              </a:rPr>
              <a:t>t</a:t>
            </a:r>
            <a:r>
              <a:rPr lang="en-US" baseline="-25000" dirty="0" err="1" smtClean="0">
                <a:latin typeface="+mj-lt"/>
              </a:rPr>
              <a:t>c</a:t>
            </a:r>
            <a:endParaRPr lang="en-US" baseline="-25000" dirty="0" smtClean="0">
              <a:latin typeface="+mj-lt"/>
            </a:endParaRPr>
          </a:p>
          <a:p>
            <a:r>
              <a:rPr lang="en-US" dirty="0" smtClean="0">
                <a:latin typeface="+mj-lt"/>
              </a:rPr>
              <a:t>We see from this that the risk of the firm’s tax shield is the same as the risk of the firm itself and hence the appropriate discount rate to value the tax shields is </a:t>
            </a:r>
            <a:r>
              <a:rPr lang="en-US" dirty="0" err="1" smtClean="0">
                <a:latin typeface="+mj-lt"/>
              </a:rPr>
              <a:t>r</a:t>
            </a:r>
            <a:r>
              <a:rPr lang="en-US" baseline="-25000" dirty="0" err="1" smtClean="0">
                <a:latin typeface="+mj-lt"/>
              </a:rPr>
              <a:t>U</a:t>
            </a:r>
            <a:r>
              <a:rPr lang="en-US" dirty="0" smtClean="0">
                <a:latin typeface="+mj-lt"/>
              </a:rPr>
              <a:t>.  </a:t>
            </a:r>
            <a:endParaRPr lang="en-US" baseline="30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APV: An Example</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16</a:t>
            </a:fld>
            <a:endParaRPr lang="en-US" dirty="0"/>
          </a:p>
        </p:txBody>
      </p:sp>
      <p:sp>
        <p:nvSpPr>
          <p:cNvPr id="4" name="Content Placeholder 3"/>
          <p:cNvSpPr>
            <a:spLocks noGrp="1"/>
          </p:cNvSpPr>
          <p:nvPr>
            <p:ph sz="quarter" idx="13"/>
          </p:nvPr>
        </p:nvSpPr>
        <p:spPr>
          <a:xfrm>
            <a:off x="304800" y="2514600"/>
            <a:ext cx="8503920" cy="3736848"/>
          </a:xfrm>
        </p:spPr>
        <p:txBody>
          <a:bodyPr/>
          <a:lstStyle/>
          <a:p>
            <a:r>
              <a:rPr lang="en-US" dirty="0" smtClean="0"/>
              <a:t>The tax shields, discounted at </a:t>
            </a:r>
            <a:r>
              <a:rPr lang="en-US" dirty="0" err="1" smtClean="0"/>
              <a:t>r</a:t>
            </a:r>
            <a:r>
              <a:rPr lang="en-US" baseline="-25000" dirty="0" err="1" smtClean="0"/>
              <a:t>U</a:t>
            </a:r>
            <a:r>
              <a:rPr lang="en-US" dirty="0" smtClean="0"/>
              <a:t> = 8% are worth $1.63m.  </a:t>
            </a:r>
          </a:p>
          <a:p>
            <a:r>
              <a:rPr lang="en-US" dirty="0" smtClean="0"/>
              <a:t>The unlevered project value is $59.62m for a total of $61.25m.</a:t>
            </a:r>
          </a:p>
          <a:p>
            <a:r>
              <a:rPr lang="en-US" dirty="0" smtClean="0"/>
              <a:t>The present value is $61.25m - $28m = $33.25m as before.</a:t>
            </a:r>
            <a:endParaRPr lang="en-US" dirty="0"/>
          </a:p>
        </p:txBody>
      </p:sp>
      <p:graphicFrame>
        <p:nvGraphicFramePr>
          <p:cNvPr id="10242" name="Object 2"/>
          <p:cNvGraphicFramePr>
            <a:graphicFrameLocks noChangeAspect="1"/>
          </p:cNvGraphicFramePr>
          <p:nvPr/>
        </p:nvGraphicFramePr>
        <p:xfrm>
          <a:off x="216807" y="1600200"/>
          <a:ext cx="8654143" cy="685800"/>
        </p:xfrm>
        <a:graphic>
          <a:graphicData uri="http://schemas.openxmlformats.org/presentationml/2006/ole">
            <p:oleObj spid="_x0000_s10242" name="Equation" r:id="rId4" imgW="4965480" imgH="393480" progId="">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dirty="0" smtClean="0"/>
              <a:t>The APV Method with Personal </a:t>
            </a:r>
            <a:r>
              <a:rPr lang="en-US" dirty="0"/>
              <a:t>Taxes</a:t>
            </a:r>
          </a:p>
        </p:txBody>
      </p:sp>
      <p:sp>
        <p:nvSpPr>
          <p:cNvPr id="234499" name="Rectangle 3"/>
          <p:cNvSpPr>
            <a:spLocks noGrp="1" noChangeArrowheads="1"/>
          </p:cNvSpPr>
          <p:nvPr>
            <p:ph type="body" idx="4294967295"/>
          </p:nvPr>
        </p:nvSpPr>
        <p:spPr>
          <a:xfrm>
            <a:off x="228600" y="1524000"/>
            <a:ext cx="8763000" cy="4953000"/>
          </a:xfrm>
          <a:prstGeom prst="rect">
            <a:avLst/>
          </a:prstGeom>
        </p:spPr>
        <p:txBody>
          <a:bodyPr>
            <a:normAutofit fontScale="77500" lnSpcReduction="20000"/>
          </a:bodyPr>
          <a:lstStyle/>
          <a:p>
            <a:pPr>
              <a:spcBef>
                <a:spcPct val="50000"/>
              </a:spcBef>
            </a:pPr>
            <a:r>
              <a:rPr lang="en-US" dirty="0" smtClean="0"/>
              <a:t>The </a:t>
            </a:r>
            <a:r>
              <a:rPr lang="en-US" dirty="0"/>
              <a:t>APV approach requires modification in the presence of investor taxes because it requires the computation of the unlevered cost of capital</a:t>
            </a:r>
            <a:r>
              <a:rPr lang="en-US" dirty="0" smtClean="0"/>
              <a:t>.</a:t>
            </a:r>
          </a:p>
          <a:p>
            <a:pPr>
              <a:spcBef>
                <a:spcPct val="50000"/>
              </a:spcBef>
            </a:pPr>
            <a:r>
              <a:rPr lang="en-US" dirty="0" smtClean="0"/>
              <a:t>This is because in the APV method, we have to compute the cost of capital that would obtain if there were no debt at all.  </a:t>
            </a:r>
          </a:p>
          <a:p>
            <a:pPr>
              <a:spcBef>
                <a:spcPct val="50000"/>
              </a:spcBef>
            </a:pPr>
            <a:r>
              <a:rPr lang="en-US" dirty="0" smtClean="0"/>
              <a:t>If the tax rate on equity capital is different from the tax rate on debt, then the cost of debt is going to be different from the cost of equity; the cost of debt has to be adjusted for the tax difference between debt and equity before combining them to come up with the unlevered cost of capital for the firm.</a:t>
            </a:r>
          </a:p>
          <a:p>
            <a:pPr>
              <a:spcBef>
                <a:spcPct val="50000"/>
              </a:spcBef>
            </a:pPr>
            <a:r>
              <a:rPr lang="en-US" dirty="0" smtClean="0"/>
              <a:t>The tax rate on interest income is, in general, higher than the personal tax on equity income.  Hence </a:t>
            </a:r>
            <a:r>
              <a:rPr lang="en-US" dirty="0" err="1" smtClean="0"/>
              <a:t>r</a:t>
            </a:r>
            <a:r>
              <a:rPr lang="en-US" baseline="-25000" dirty="0" err="1" smtClean="0"/>
              <a:t>D</a:t>
            </a:r>
            <a:r>
              <a:rPr lang="en-US" dirty="0" smtClean="0"/>
              <a:t>, the cost of debt will be higher in the presence of personal taxes than the cost of equity.  If we don’t make an adjustment for this, the pre-tax WACC computed using the market value of </a:t>
            </a:r>
            <a:r>
              <a:rPr lang="en-US" dirty="0" err="1" smtClean="0"/>
              <a:t>r</a:t>
            </a:r>
            <a:r>
              <a:rPr lang="en-US" baseline="-25000" dirty="0" err="1" smtClean="0"/>
              <a:t>D</a:t>
            </a:r>
            <a:r>
              <a:rPr lang="en-US" dirty="0" smtClean="0"/>
              <a:t> will be too high because it uses this grossed up value of </a:t>
            </a:r>
            <a:r>
              <a:rPr lang="en-US" dirty="0" err="1" smtClean="0"/>
              <a:t>r</a:t>
            </a:r>
            <a:r>
              <a:rPr lang="en-US" baseline="-25000" dirty="0" err="1" smtClean="0"/>
              <a:t>D</a:t>
            </a:r>
            <a:r>
              <a:rPr lang="en-US" dirty="0" err="1" smtClean="0"/>
              <a:t>.</a:t>
            </a:r>
            <a:r>
              <a:rPr lang="en-US" dirty="0" smtClean="0"/>
              <a:t>  Consequently, the imputed cost of capital of the unlevered firm, i.e. the cost of capital pertaining to the assets alone, will be too high.</a:t>
            </a:r>
          </a:p>
        </p:txBody>
      </p:sp>
      <p:sp>
        <p:nvSpPr>
          <p:cNvPr id="5" name="Rectangle 4"/>
          <p:cNvSpPr/>
          <p:nvPr/>
        </p:nvSpPr>
        <p:spPr>
          <a:xfrm>
            <a:off x="4343400" y="1066800"/>
            <a:ext cx="413896" cy="369332"/>
          </a:xfrm>
          <a:prstGeom prst="rect">
            <a:avLst/>
          </a:prstGeom>
        </p:spPr>
        <p:txBody>
          <a:bodyPr wrap="none">
            <a:spAutoFit/>
          </a:bodyPr>
          <a:lstStyle/>
          <a:p>
            <a:fld id="{E8C80D2A-EA4E-4A37-A9DF-772D0EA46EC5}" type="slidenum">
              <a:rPr lang="en-US" smtClean="0"/>
              <a:pPr/>
              <a:t>17</a:t>
            </a:fld>
            <a:endParaRPr lang="en-US" dirty="0"/>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dirty="0" smtClean="0"/>
              <a:t>The APV Method with Personal </a:t>
            </a:r>
            <a:r>
              <a:rPr lang="en-US" dirty="0"/>
              <a:t>Taxes</a:t>
            </a:r>
          </a:p>
        </p:txBody>
      </p:sp>
      <p:sp>
        <p:nvSpPr>
          <p:cNvPr id="234499" name="Rectangle 3"/>
          <p:cNvSpPr>
            <a:spLocks noGrp="1" noChangeArrowheads="1"/>
          </p:cNvSpPr>
          <p:nvPr>
            <p:ph type="body" idx="4294967295"/>
          </p:nvPr>
        </p:nvSpPr>
        <p:spPr>
          <a:xfrm>
            <a:off x="152400" y="1447800"/>
            <a:ext cx="8839200" cy="5257800"/>
          </a:xfrm>
          <a:prstGeom prst="rect">
            <a:avLst/>
          </a:prstGeom>
        </p:spPr>
        <p:txBody>
          <a:bodyPr>
            <a:normAutofit fontScale="77500" lnSpcReduction="20000"/>
          </a:bodyPr>
          <a:lstStyle/>
          <a:p>
            <a:pPr>
              <a:spcBef>
                <a:spcPct val="50000"/>
              </a:spcBef>
            </a:pPr>
            <a:r>
              <a:rPr lang="en-US" dirty="0" smtClean="0"/>
              <a:t>We adjust for this by  multiplying </a:t>
            </a:r>
            <a:r>
              <a:rPr lang="en-US" dirty="0" err="1" smtClean="0"/>
              <a:t>r</a:t>
            </a:r>
            <a:r>
              <a:rPr lang="en-US" baseline="-25000" dirty="0" err="1" smtClean="0"/>
              <a:t>D</a:t>
            </a:r>
            <a:r>
              <a:rPr lang="en-US" dirty="0" smtClean="0"/>
              <a:t> by the after-tax return proportion obtained by the investor (after paying taxes on interest) and dividing by the after-tax return obtained by the investor if he were to obtain the income as equity income.  In other words, we have to adjust </a:t>
            </a:r>
            <a:r>
              <a:rPr lang="en-US" dirty="0" err="1" smtClean="0"/>
              <a:t>r</a:t>
            </a:r>
            <a:r>
              <a:rPr lang="en-US" baseline="-25000" dirty="0" err="1" smtClean="0"/>
              <a:t>D</a:t>
            </a:r>
            <a:r>
              <a:rPr lang="en-US" dirty="0" smtClean="0"/>
              <a:t> only by the net effect of personal taxes on the market cost of debt.</a:t>
            </a:r>
          </a:p>
          <a:p>
            <a:pPr>
              <a:spcBef>
                <a:spcPct val="50000"/>
              </a:spcBef>
            </a:pPr>
            <a:r>
              <a:rPr lang="en-US" dirty="0" smtClean="0"/>
              <a:t>The modified cost of debt is computed as:</a:t>
            </a:r>
          </a:p>
          <a:p>
            <a:pPr>
              <a:spcBef>
                <a:spcPct val="50000"/>
              </a:spcBef>
            </a:pPr>
            <a:r>
              <a:rPr lang="en-US" dirty="0" smtClean="0"/>
              <a:t>We then proceed to compute the pre-tax WACC as before, but now using the modified cost of debt.</a:t>
            </a:r>
            <a:br>
              <a:rPr lang="en-US" dirty="0" smtClean="0"/>
            </a:br>
            <a:r>
              <a:rPr lang="en-US" dirty="0" smtClean="0"/>
              <a:t/>
            </a:r>
            <a:br>
              <a:rPr lang="en-US" dirty="0" smtClean="0"/>
            </a:br>
            <a:endParaRPr lang="en-US" dirty="0" smtClean="0"/>
          </a:p>
          <a:p>
            <a:pPr>
              <a:spcBef>
                <a:spcPct val="50000"/>
              </a:spcBef>
            </a:pPr>
            <a:r>
              <a:rPr lang="en-US" dirty="0" smtClean="0"/>
              <a:t>This computation, however, assumes that the firm uses a target leverage ratio.  This will not be true if there are some predetermined tax shields.  If some of the debt is predetermined, then the tax shields implied by this debt is also pre-determined and relatively risk-free.  Hence we have to adjust the amount of debt by the amount of these relatively risk-free tax shields, just as we previously reduced the amount of debt by the amount of cash.</a:t>
            </a:r>
            <a:endParaRPr lang="en-US" dirty="0"/>
          </a:p>
        </p:txBody>
      </p:sp>
      <p:sp>
        <p:nvSpPr>
          <p:cNvPr id="5" name="Rectangle 4"/>
          <p:cNvSpPr/>
          <p:nvPr/>
        </p:nvSpPr>
        <p:spPr>
          <a:xfrm>
            <a:off x="4343400" y="1066800"/>
            <a:ext cx="413896" cy="369332"/>
          </a:xfrm>
          <a:prstGeom prst="rect">
            <a:avLst/>
          </a:prstGeom>
        </p:spPr>
        <p:txBody>
          <a:bodyPr wrap="none">
            <a:spAutoFit/>
          </a:bodyPr>
          <a:lstStyle/>
          <a:p>
            <a:fld id="{E8C80D2A-EA4E-4A37-A9DF-772D0EA46EC5}" type="slidenum">
              <a:rPr lang="en-US" smtClean="0"/>
              <a:pPr/>
              <a:t>18</a:t>
            </a:fld>
            <a:endParaRPr lang="en-US" dirty="0"/>
          </a:p>
        </p:txBody>
      </p:sp>
      <p:graphicFrame>
        <p:nvGraphicFramePr>
          <p:cNvPr id="74756" name="Object 4"/>
          <p:cNvGraphicFramePr>
            <a:graphicFrameLocks noChangeAspect="1"/>
          </p:cNvGraphicFramePr>
          <p:nvPr/>
        </p:nvGraphicFramePr>
        <p:xfrm>
          <a:off x="5715000" y="2743200"/>
          <a:ext cx="1600200" cy="600075"/>
        </p:xfrm>
        <a:graphic>
          <a:graphicData uri="http://schemas.openxmlformats.org/presentationml/2006/ole">
            <p:oleObj spid="_x0000_s74756" name="Equation" r:id="rId4" imgW="1155600" imgH="431640" progId="">
              <p:embed/>
            </p:oleObj>
          </a:graphicData>
        </a:graphic>
      </p:graphicFrame>
      <p:graphicFrame>
        <p:nvGraphicFramePr>
          <p:cNvPr id="7" name="Object 6"/>
          <p:cNvGraphicFramePr>
            <a:graphicFrameLocks noChangeAspect="1"/>
          </p:cNvGraphicFramePr>
          <p:nvPr/>
        </p:nvGraphicFramePr>
        <p:xfrm>
          <a:off x="2667000" y="3810000"/>
          <a:ext cx="4571999" cy="712221"/>
        </p:xfrm>
        <a:graphic>
          <a:graphicData uri="http://schemas.openxmlformats.org/presentationml/2006/ole">
            <p:oleObj spid="_x0000_s74757" name="Equation" r:id="rId5" imgW="2527200" imgH="393480" progId="Equation.3">
              <p:embed/>
            </p:oleObj>
          </a:graphicData>
        </a:graphic>
      </p:graphicFrame>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dirty="0" smtClean="0"/>
              <a:t>The APV Method with Personal </a:t>
            </a:r>
            <a:r>
              <a:rPr lang="en-US" dirty="0"/>
              <a:t>Taxes</a:t>
            </a:r>
          </a:p>
        </p:txBody>
      </p:sp>
      <p:sp>
        <p:nvSpPr>
          <p:cNvPr id="7" name="Rectangle 3"/>
          <p:cNvSpPr txBox="1">
            <a:spLocks noChangeArrowheads="1"/>
          </p:cNvSpPr>
          <p:nvPr/>
        </p:nvSpPr>
        <p:spPr>
          <a:xfrm>
            <a:off x="228600" y="2971800"/>
            <a:ext cx="8458200" cy="2667000"/>
          </a:xfrm>
          <a:prstGeom prst="rect">
            <a:avLst/>
          </a:prstGeom>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The unlevered cost of capital becomes: </a:t>
            </a:r>
          </a:p>
          <a:p>
            <a:pPr marL="274320" lvl="0" indent="-274320">
              <a:spcBef>
                <a:spcPct val="300000"/>
              </a:spcBef>
              <a:buClr>
                <a:schemeClr val="accent1"/>
              </a:buClr>
              <a:buSzPct val="85000"/>
              <a:buFont typeface="Wingdings 2"/>
              <a:buChar char=""/>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The effective tax rate is computed as :</a:t>
            </a:r>
            <a:r>
              <a:rPr lang="en-US" sz="2700" noProof="0" dirty="0" smtClean="0"/>
              <a:t/>
            </a:r>
            <a:br>
              <a:rPr lang="en-US" sz="2700" noProof="0" dirty="0" smtClean="0"/>
            </a:br>
            <a:r>
              <a:rPr lang="en-US" sz="2700" noProof="0" dirty="0" smtClean="0"/>
              <a:t/>
            </a:r>
            <a:br>
              <a:rPr lang="en-US" sz="2700" noProof="0" dirty="0" smtClean="0"/>
            </a:br>
            <a:r>
              <a:rPr lang="en-US" sz="2700" noProof="0" dirty="0" err="1" smtClean="0"/>
              <a:t>Thi</a:t>
            </a:r>
            <a:r>
              <a:rPr lang="en-US" sz="2700" dirty="0" smtClean="0"/>
              <a:t>s corresponds to </a:t>
            </a:r>
            <a:r>
              <a:rPr lang="en-US" sz="2700" dirty="0" err="1" smtClean="0">
                <a:latin typeface="Symbol" pitchFamily="18" charset="2"/>
              </a:rPr>
              <a:t>t</a:t>
            </a:r>
            <a:r>
              <a:rPr lang="en-US" sz="2700" baseline="-25000" dirty="0" err="1" smtClean="0"/>
              <a:t>c</a:t>
            </a:r>
            <a:r>
              <a:rPr lang="en-US" sz="2700" dirty="0" smtClean="0"/>
              <a:t>, but adjusted for the asymmetric tax effects of debt and equity.</a:t>
            </a:r>
            <a:endParaRPr kumimoji="0" lang="en-US" sz="2700" b="0" i="0" u="none" strike="noStrike" kern="1200" cap="none" spc="0" normalizeH="0" baseline="-25000" noProof="0" dirty="0" smtClean="0">
              <a:ln>
                <a:noFill/>
              </a:ln>
              <a:solidFill>
                <a:schemeClr val="tx1"/>
              </a:solidFill>
              <a:effectLst/>
              <a:uLnTx/>
              <a:uFillTx/>
              <a:latin typeface="+mn-lt"/>
              <a:ea typeface="+mn-ea"/>
              <a:cs typeface="+mn-cs"/>
            </a:endParaRPr>
          </a:p>
        </p:txBody>
      </p:sp>
      <p:graphicFrame>
        <p:nvGraphicFramePr>
          <p:cNvPr id="18435" name="Object 3"/>
          <p:cNvGraphicFramePr>
            <a:graphicFrameLocks noChangeAspect="1"/>
          </p:cNvGraphicFramePr>
          <p:nvPr/>
        </p:nvGraphicFramePr>
        <p:xfrm>
          <a:off x="1752600" y="3352800"/>
          <a:ext cx="3810000" cy="761353"/>
        </p:xfrm>
        <a:graphic>
          <a:graphicData uri="http://schemas.openxmlformats.org/presentationml/2006/ole">
            <p:oleObj spid="_x0000_s21507" name="Equation" r:id="rId4" imgW="2108160" imgH="419040" progId="">
              <p:embed/>
            </p:oleObj>
          </a:graphicData>
        </a:graphic>
      </p:graphicFrame>
      <p:graphicFrame>
        <p:nvGraphicFramePr>
          <p:cNvPr id="18436" name="Object 4"/>
          <p:cNvGraphicFramePr>
            <a:graphicFrameLocks noChangeAspect="1"/>
          </p:cNvGraphicFramePr>
          <p:nvPr/>
        </p:nvGraphicFramePr>
        <p:xfrm>
          <a:off x="5562600" y="3962400"/>
          <a:ext cx="3373437" cy="783869"/>
        </p:xfrm>
        <a:graphic>
          <a:graphicData uri="http://schemas.openxmlformats.org/presentationml/2006/ole">
            <p:oleObj spid="_x0000_s21508" name="Equation" r:id="rId5" imgW="1866600" imgH="431640" progId="">
              <p:embed/>
            </p:oleObj>
          </a:graphicData>
        </a:graphic>
      </p:graphicFrame>
      <p:graphicFrame>
        <p:nvGraphicFramePr>
          <p:cNvPr id="18437" name="Object 5"/>
          <p:cNvGraphicFramePr>
            <a:graphicFrameLocks noChangeAspect="1"/>
          </p:cNvGraphicFramePr>
          <p:nvPr/>
        </p:nvGraphicFramePr>
        <p:xfrm>
          <a:off x="1066800" y="5867400"/>
          <a:ext cx="6172199" cy="488538"/>
        </p:xfrm>
        <a:graphic>
          <a:graphicData uri="http://schemas.openxmlformats.org/presentationml/2006/ole">
            <p:oleObj spid="_x0000_s21509" name="Equation" r:id="rId6" imgW="3060360" imgH="241200" progId="">
              <p:embed/>
            </p:oleObj>
          </a:graphicData>
        </a:graphic>
      </p:graphicFrame>
      <p:graphicFrame>
        <p:nvGraphicFramePr>
          <p:cNvPr id="21510" name="Object 6"/>
          <p:cNvGraphicFramePr>
            <a:graphicFrameLocks noChangeAspect="1"/>
          </p:cNvGraphicFramePr>
          <p:nvPr/>
        </p:nvGraphicFramePr>
        <p:xfrm>
          <a:off x="3429000" y="2362200"/>
          <a:ext cx="2248069" cy="457200"/>
        </p:xfrm>
        <a:graphic>
          <a:graphicData uri="http://schemas.openxmlformats.org/presentationml/2006/ole">
            <p:oleObj spid="_x0000_s21510" name="Equation" r:id="rId7" imgW="939600" imgH="190440" progId="">
              <p:embed/>
            </p:oleObj>
          </a:graphicData>
        </a:graphic>
      </p:graphicFrame>
      <p:sp>
        <p:nvSpPr>
          <p:cNvPr id="12" name="Content Placeholder 3"/>
          <p:cNvSpPr>
            <a:spLocks noGrp="1"/>
          </p:cNvSpPr>
          <p:nvPr>
            <p:ph sz="quarter" idx="13"/>
          </p:nvPr>
        </p:nvSpPr>
        <p:spPr>
          <a:xfrm>
            <a:off x="228600" y="1524000"/>
            <a:ext cx="8503920" cy="990600"/>
          </a:xfrm>
        </p:spPr>
        <p:txBody>
          <a:bodyPr>
            <a:normAutofit fontScale="85000" lnSpcReduction="20000"/>
          </a:bodyPr>
          <a:lstStyle/>
          <a:p>
            <a:r>
              <a:rPr lang="en-US" dirty="0" smtClean="0"/>
              <a:t>If </a:t>
            </a:r>
            <a:r>
              <a:rPr lang="en-US" i="1" dirty="0" smtClean="0"/>
              <a:t>T</a:t>
            </a:r>
            <a:r>
              <a:rPr lang="en-US" i="1" baseline="30000" dirty="0" smtClean="0"/>
              <a:t>s</a:t>
            </a:r>
            <a:r>
              <a:rPr lang="en-US" dirty="0" smtClean="0"/>
              <a:t> is the present value of the interest tax shields from predetermined debt, the risk of a firm’s equity will depend on its debt net of the predetermined tax shields:</a:t>
            </a:r>
            <a:endParaRPr lang="en-US" dirty="0"/>
          </a:p>
        </p:txBody>
      </p:sp>
      <p:sp>
        <p:nvSpPr>
          <p:cNvPr id="9" name="Rectangle 8"/>
          <p:cNvSpPr/>
          <p:nvPr/>
        </p:nvSpPr>
        <p:spPr>
          <a:xfrm>
            <a:off x="4343400" y="1066800"/>
            <a:ext cx="413896" cy="369332"/>
          </a:xfrm>
          <a:prstGeom prst="rect">
            <a:avLst/>
          </a:prstGeom>
        </p:spPr>
        <p:txBody>
          <a:bodyPr wrap="none">
            <a:spAutoFit/>
          </a:bodyPr>
          <a:lstStyle/>
          <a:p>
            <a:fld id="{E8C80D2A-EA4E-4A37-A9DF-772D0EA46EC5}" type="slidenum">
              <a:rPr lang="en-US" smtClean="0"/>
              <a:pPr/>
              <a:t>19</a:t>
            </a:fld>
            <a:endParaRPr lang="en-US" dirty="0"/>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Learning Objectives</a:t>
            </a:r>
          </a:p>
        </p:txBody>
      </p:sp>
      <p:sp>
        <p:nvSpPr>
          <p:cNvPr id="21507" name="Rectangle 3"/>
          <p:cNvSpPr>
            <a:spLocks noGrp="1" noChangeArrowheads="1"/>
          </p:cNvSpPr>
          <p:nvPr>
            <p:ph type="body" idx="4294967295"/>
          </p:nvPr>
        </p:nvSpPr>
        <p:spPr>
          <a:xfrm>
            <a:off x="304800" y="1524000"/>
            <a:ext cx="8458200" cy="4800600"/>
          </a:xfrm>
          <a:prstGeom prst="rect">
            <a:avLst/>
          </a:prstGeom>
        </p:spPr>
        <p:txBody>
          <a:bodyPr>
            <a:normAutofit lnSpcReduction="10000"/>
          </a:bodyPr>
          <a:lstStyle/>
          <a:p>
            <a:pPr marL="533400" indent="-533400">
              <a:lnSpc>
                <a:spcPct val="90000"/>
              </a:lnSpc>
              <a:spcBef>
                <a:spcPct val="40000"/>
              </a:spcBef>
            </a:pPr>
            <a:r>
              <a:rPr lang="en-US" sz="2400" dirty="0" smtClean="0"/>
              <a:t>The WACC, APV and FTE methods of valuation.</a:t>
            </a:r>
            <a:endParaRPr lang="en-US" sz="2400" dirty="0"/>
          </a:p>
          <a:p>
            <a:pPr marL="533400" indent="-533400">
              <a:lnSpc>
                <a:spcPct val="90000"/>
              </a:lnSpc>
              <a:spcBef>
                <a:spcPct val="40000"/>
              </a:spcBef>
            </a:pPr>
            <a:r>
              <a:rPr lang="en-US" sz="2400" dirty="0" smtClean="0"/>
              <a:t>Computation of </a:t>
            </a:r>
            <a:r>
              <a:rPr lang="en-US" sz="2400" dirty="0"/>
              <a:t>the unlevered and equity costs of capital, and </a:t>
            </a:r>
            <a:r>
              <a:rPr lang="en-US" sz="2400" dirty="0" smtClean="0"/>
              <a:t>their relationship.</a:t>
            </a:r>
            <a:endParaRPr lang="en-US" sz="2400" dirty="0"/>
          </a:p>
          <a:p>
            <a:pPr marL="533400" indent="-533400">
              <a:lnSpc>
                <a:spcPct val="90000"/>
              </a:lnSpc>
              <a:spcBef>
                <a:spcPct val="40000"/>
              </a:spcBef>
            </a:pPr>
            <a:r>
              <a:rPr lang="en-US" sz="2400" dirty="0" smtClean="0"/>
              <a:t>Estimation of </a:t>
            </a:r>
            <a:r>
              <a:rPr lang="en-US" sz="2400" dirty="0"/>
              <a:t>the cost of capital for a project, even if its risk is different from that of the firm as a whole.</a:t>
            </a:r>
          </a:p>
          <a:p>
            <a:pPr marL="533400" indent="-533400">
              <a:lnSpc>
                <a:spcPct val="90000"/>
              </a:lnSpc>
              <a:spcBef>
                <a:spcPct val="40000"/>
              </a:spcBef>
            </a:pPr>
            <a:r>
              <a:rPr lang="en-US" sz="2400" dirty="0" smtClean="0"/>
              <a:t>Estimation of </a:t>
            </a:r>
            <a:r>
              <a:rPr lang="en-US" sz="2400" dirty="0"/>
              <a:t>the cost of capital for a project, given the project’s debt-to-value ratio, assuming </a:t>
            </a:r>
            <a:r>
              <a:rPr lang="en-US" sz="2400" dirty="0" smtClean="0"/>
              <a:t>the </a:t>
            </a:r>
            <a:r>
              <a:rPr lang="en-US" sz="2400" dirty="0"/>
              <a:t>firm maintains a target leverage </a:t>
            </a:r>
            <a:r>
              <a:rPr lang="en-US" sz="2400" dirty="0" smtClean="0"/>
              <a:t>ratio.</a:t>
            </a:r>
          </a:p>
          <a:p>
            <a:pPr marL="533400" indent="-533400">
              <a:lnSpc>
                <a:spcPct val="90000"/>
              </a:lnSpc>
              <a:spcBef>
                <a:spcPct val="40000"/>
              </a:spcBef>
            </a:pPr>
            <a:r>
              <a:rPr lang="en-US" sz="2400" dirty="0" smtClean="0"/>
              <a:t>Calculation of the levered value of a project if (1) the firm has a constant interest coverage policy, or (2) the firm keeps debt at a constant level.</a:t>
            </a:r>
          </a:p>
          <a:p>
            <a:pPr marL="533400" indent="-533400">
              <a:lnSpc>
                <a:spcPct val="90000"/>
              </a:lnSpc>
              <a:spcBef>
                <a:spcPct val="40000"/>
              </a:spcBef>
            </a:pPr>
            <a:r>
              <a:rPr lang="en-US" sz="2400" dirty="0" smtClean="0"/>
              <a:t>The effect of issuance costs, personal taxes and financial distress costs on the assessment of the project’s value.</a:t>
            </a:r>
          </a:p>
          <a:p>
            <a:pPr marL="533400" indent="-533400">
              <a:lnSpc>
                <a:spcPct val="90000"/>
              </a:lnSpc>
              <a:spcBef>
                <a:spcPct val="40000"/>
              </a:spcBef>
              <a:buFont typeface="Arial" pitchFamily="34" charset="0"/>
              <a:buAutoNum type="arabicPeriod"/>
            </a:pPr>
            <a:endParaRPr lang="en-US" sz="2400" dirty="0"/>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dirty="0"/>
              <a:t>Example </a:t>
            </a:r>
            <a:r>
              <a:rPr lang="en-US" dirty="0" smtClean="0"/>
              <a:t>of APV with Personal Taxes</a:t>
            </a:r>
            <a:endParaRPr lang="en-US" dirty="0"/>
          </a:p>
        </p:txBody>
      </p:sp>
      <p:pic>
        <p:nvPicPr>
          <p:cNvPr id="240645" name="Picture 5" descr="BD18_38_18ex12p"/>
          <p:cNvPicPr preferRelativeResize="0">
            <a:picLocks noGrp="1" noChangeAspect="1" noChangeArrowheads="1"/>
          </p:cNvPicPr>
          <p:nvPr>
            <p:ph type="body" idx="4294967295"/>
            <p:custDataLst>
              <p:tags r:id="rId1"/>
            </p:custDataLst>
          </p:nvPr>
        </p:nvPicPr>
        <p:blipFill>
          <a:blip r:embed="rId4" cstate="print"/>
          <a:srcRect t="17712" r="450"/>
          <a:stretch>
            <a:fillRect/>
          </a:stretch>
        </p:blipFill>
        <p:spPr>
          <a:xfrm>
            <a:off x="304800" y="3810000"/>
            <a:ext cx="8420100" cy="2478088"/>
          </a:xfrm>
          <a:prstGeom prst="rect">
            <a:avLst/>
          </a:prstGeom>
          <a:noFill/>
          <a:ln/>
        </p:spPr>
      </p:pic>
      <p:sp>
        <p:nvSpPr>
          <p:cNvPr id="4" name="Rectangle 3"/>
          <p:cNvSpPr/>
          <p:nvPr/>
        </p:nvSpPr>
        <p:spPr>
          <a:xfrm>
            <a:off x="4343400" y="1066800"/>
            <a:ext cx="413896" cy="369332"/>
          </a:xfrm>
          <a:prstGeom prst="rect">
            <a:avLst/>
          </a:prstGeom>
        </p:spPr>
        <p:txBody>
          <a:bodyPr wrap="none">
            <a:spAutoFit/>
          </a:bodyPr>
          <a:lstStyle/>
          <a:p>
            <a:fld id="{E8C80D2A-EA4E-4A37-A9DF-772D0EA46EC5}" type="slidenum">
              <a:rPr lang="en-US" smtClean="0"/>
              <a:pPr/>
              <a:t>20</a:t>
            </a:fld>
            <a:endParaRPr lang="en-US" dirty="0"/>
          </a:p>
        </p:txBody>
      </p:sp>
      <p:sp>
        <p:nvSpPr>
          <p:cNvPr id="5" name="Rectangle 3"/>
          <p:cNvSpPr txBox="1">
            <a:spLocks noChangeArrowheads="1"/>
          </p:cNvSpPr>
          <p:nvPr/>
        </p:nvSpPr>
        <p:spPr>
          <a:xfrm>
            <a:off x="304800" y="1905000"/>
            <a:ext cx="8610600" cy="1143000"/>
          </a:xfrm>
          <a:prstGeom prst="rect">
            <a:avLst/>
          </a:prstGeom>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lang="en-US" sz="2700" dirty="0" smtClean="0"/>
              <a:t>We then proceed as before to compute the value of the unlevered firm using the unlevered cost of capital and then add back the present value of the tax shields calculated above plus the amount of the predetermined tax shields.</a:t>
            </a: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381000" y="266700"/>
            <a:ext cx="8382000" cy="800100"/>
          </a:xfrm>
        </p:spPr>
        <p:txBody>
          <a:bodyPr>
            <a:normAutofit/>
          </a:bodyPr>
          <a:lstStyle/>
          <a:p>
            <a:r>
              <a:rPr lang="en-US" dirty="0" smtClean="0"/>
              <a:t>APV with Personal Taxes</a:t>
            </a:r>
            <a:endParaRPr lang="en-US" dirty="0"/>
          </a:p>
        </p:txBody>
      </p:sp>
      <p:sp>
        <p:nvSpPr>
          <p:cNvPr id="4" name="Content Placeholder 3"/>
          <p:cNvSpPr>
            <a:spLocks noGrp="1"/>
          </p:cNvSpPr>
          <p:nvPr>
            <p:ph sz="quarter" idx="13"/>
          </p:nvPr>
        </p:nvSpPr>
        <p:spPr>
          <a:xfrm>
            <a:off x="304800" y="1447800"/>
            <a:ext cx="8503920" cy="4803648"/>
          </a:xfrm>
        </p:spPr>
        <p:txBody>
          <a:bodyPr>
            <a:normAutofit/>
          </a:bodyPr>
          <a:lstStyle/>
          <a:p>
            <a:r>
              <a:rPr lang="en-US" dirty="0" smtClean="0"/>
              <a:t>First, we compute the value without leverage.  The cost of debt of 6% is equivalent to 6%(1-0.4)/(1-0.2) or 4.5% after factoring in personal taxes.</a:t>
            </a:r>
          </a:p>
          <a:p>
            <a:r>
              <a:rPr lang="en-US" dirty="0" smtClean="0"/>
              <a:t>Since there is no predetermined debt and Apex maintains a target debt ratio, D</a:t>
            </a:r>
            <a:r>
              <a:rPr lang="en-US" baseline="30000" dirty="0" smtClean="0"/>
              <a:t>s</a:t>
            </a:r>
            <a:r>
              <a:rPr lang="en-US" dirty="0" smtClean="0"/>
              <a:t>=D and the unlevered cost of capital is (0.5)(14.4)+(0.5)(4.5) = 9.45%.</a:t>
            </a:r>
          </a:p>
          <a:p>
            <a:r>
              <a:rPr lang="en-US" dirty="0" smtClean="0"/>
              <a:t>Therefore, V</a:t>
            </a:r>
            <a:r>
              <a:rPr lang="en-US" baseline="-25000" dirty="0" smtClean="0"/>
              <a:t>U</a:t>
            </a:r>
            <a:r>
              <a:rPr lang="en-US" dirty="0" smtClean="0"/>
              <a:t> = 4/(0.0945-0.04) = $73.39m.</a:t>
            </a:r>
          </a:p>
          <a:p>
            <a:r>
              <a:rPr lang="en-US" dirty="0" smtClean="0"/>
              <a:t>The effective tax advantage of debt is:</a:t>
            </a:r>
            <a:endParaRPr lang="en-US" dirty="0"/>
          </a:p>
        </p:txBody>
      </p:sp>
      <p:pic>
        <p:nvPicPr>
          <p:cNvPr id="5" name="Picture 5" descr="BD18_37_18ex12s"/>
          <p:cNvPicPr preferRelativeResize="0">
            <a:picLocks noChangeAspect="1" noChangeArrowheads="1"/>
          </p:cNvPicPr>
          <p:nvPr>
            <p:custDataLst>
              <p:tags r:id="rId1"/>
            </p:custDataLst>
          </p:nvPr>
        </p:nvPicPr>
        <p:blipFill>
          <a:blip r:embed="rId4" cstate="print"/>
          <a:srcRect t="40835" r="1311" b="51577"/>
          <a:stretch>
            <a:fillRect/>
          </a:stretch>
        </p:blipFill>
        <p:spPr>
          <a:xfrm>
            <a:off x="304800" y="5562600"/>
            <a:ext cx="8572500" cy="762000"/>
          </a:xfrm>
          <a:prstGeom prst="rect">
            <a:avLst/>
          </a:prstGeom>
          <a:noFill/>
          <a:ln/>
        </p:spPr>
      </p:pic>
      <p:sp>
        <p:nvSpPr>
          <p:cNvPr id="6" name="Rectangle 5"/>
          <p:cNvSpPr/>
          <p:nvPr/>
        </p:nvSpPr>
        <p:spPr>
          <a:xfrm>
            <a:off x="4343400" y="1066800"/>
            <a:ext cx="413896" cy="369332"/>
          </a:xfrm>
          <a:prstGeom prst="rect">
            <a:avLst/>
          </a:prstGeom>
        </p:spPr>
        <p:txBody>
          <a:bodyPr wrap="none">
            <a:spAutoFit/>
          </a:bodyPr>
          <a:lstStyle/>
          <a:p>
            <a:fld id="{E8C80D2A-EA4E-4A37-A9DF-772D0EA46EC5}" type="slidenum">
              <a:rPr lang="en-US" smtClean="0"/>
              <a:pPr/>
              <a:t>21</a:t>
            </a:fld>
            <a:endParaRPr lang="en-US" dirty="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APV with Personal Taxes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22</a:t>
            </a:fld>
            <a:endParaRPr lang="en-US" dirty="0"/>
          </a:p>
        </p:txBody>
      </p:sp>
      <p:pic>
        <p:nvPicPr>
          <p:cNvPr id="5" name="Picture 5" descr="BD18_37_18ex12s"/>
          <p:cNvPicPr preferRelativeResize="0">
            <a:picLocks noChangeAspect="1" noChangeArrowheads="1"/>
          </p:cNvPicPr>
          <p:nvPr>
            <p:custDataLst>
              <p:tags r:id="rId1"/>
            </p:custDataLst>
          </p:nvPr>
        </p:nvPicPr>
        <p:blipFill>
          <a:blip r:embed="rId4" cstate="print"/>
          <a:srcRect t="48423" r="1311"/>
          <a:stretch>
            <a:fillRect/>
          </a:stretch>
        </p:blipFill>
        <p:spPr>
          <a:xfrm>
            <a:off x="381000" y="1447800"/>
            <a:ext cx="8245365" cy="4981575"/>
          </a:xfrm>
          <a:prstGeom prst="rect">
            <a:avLst/>
          </a:prstGeom>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Flow-to-Equity Method</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23</a:t>
            </a:fld>
            <a:endParaRPr lang="en-US" dirty="0"/>
          </a:p>
        </p:txBody>
      </p:sp>
      <p:sp>
        <p:nvSpPr>
          <p:cNvPr id="4" name="Content Placeholder 3"/>
          <p:cNvSpPr>
            <a:spLocks noGrp="1"/>
          </p:cNvSpPr>
          <p:nvPr>
            <p:ph sz="quarter" idx="13"/>
          </p:nvPr>
        </p:nvSpPr>
        <p:spPr/>
        <p:txBody>
          <a:bodyPr>
            <a:normAutofit lnSpcReduction="10000"/>
          </a:bodyPr>
          <a:lstStyle/>
          <a:p>
            <a:r>
              <a:rPr lang="en-US" dirty="0" smtClean="0"/>
              <a:t>In the WACC method, we compute the value of the firm and then subtracted the value of debt, in order to obtain the value of equity.</a:t>
            </a:r>
          </a:p>
          <a:p>
            <a:r>
              <a:rPr lang="en-US" dirty="0" smtClean="0"/>
              <a:t>When valuing a project, the WACC method implicitly assumes that if firm value goes up, so does equity value.  This is true in most cases, but not in all cases.</a:t>
            </a:r>
          </a:p>
          <a:p>
            <a:r>
              <a:rPr lang="en-US" dirty="0" smtClean="0"/>
              <a:t>The FTE method values equity directly by computing the free cash flows to equity holders (FCFE) and discounting them at the cost of equity.</a:t>
            </a:r>
          </a:p>
          <a:p>
            <a:r>
              <a:rPr lang="en-US" dirty="0" smtClean="0"/>
              <a:t>We now use </a:t>
            </a:r>
            <a:r>
              <a:rPr lang="en-US" dirty="0" err="1" smtClean="0"/>
              <a:t>Avco’s</a:t>
            </a:r>
            <a:r>
              <a:rPr lang="en-US" dirty="0" smtClean="0"/>
              <a:t> RFX project to show that we get the same values with the FTE method as with the other methods.</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FTE: An Example</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24</a:t>
            </a:fld>
            <a:endParaRPr lang="en-US" dirty="0"/>
          </a:p>
        </p:txBody>
      </p:sp>
      <p:pic>
        <p:nvPicPr>
          <p:cNvPr id="5" name="Picture 5" descr="BD18_12_18t06"/>
          <p:cNvPicPr preferRelativeResize="0">
            <a:picLocks noChangeAspect="1" noChangeArrowheads="1"/>
          </p:cNvPicPr>
          <p:nvPr>
            <p:custDataLst>
              <p:tags r:id="rId1"/>
            </p:custDataLst>
          </p:nvPr>
        </p:nvPicPr>
        <p:blipFill>
          <a:blip r:embed="rId4" cstate="print"/>
          <a:srcRect t="16920" r="499"/>
          <a:stretch>
            <a:fillRect/>
          </a:stretch>
        </p:blipFill>
        <p:spPr>
          <a:xfrm>
            <a:off x="152400" y="1447800"/>
            <a:ext cx="8856662" cy="5027613"/>
          </a:xfrm>
          <a:prstGeom prst="rect">
            <a:avLst/>
          </a:prstGeom>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FTE: An Example</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25</a:t>
            </a:fld>
            <a:endParaRPr lang="en-US" dirty="0"/>
          </a:p>
        </p:txBody>
      </p:sp>
      <p:sp>
        <p:nvSpPr>
          <p:cNvPr id="4" name="Content Placeholder 3"/>
          <p:cNvSpPr>
            <a:spLocks noGrp="1"/>
          </p:cNvSpPr>
          <p:nvPr>
            <p:ph sz="quarter" idx="13"/>
          </p:nvPr>
        </p:nvSpPr>
        <p:spPr>
          <a:xfrm>
            <a:off x="304800" y="1447800"/>
            <a:ext cx="8503920" cy="4343400"/>
          </a:xfrm>
        </p:spPr>
        <p:txBody>
          <a:bodyPr>
            <a:normAutofit fontScale="85000" lnSpcReduction="10000"/>
          </a:bodyPr>
          <a:lstStyle/>
          <a:p>
            <a:r>
              <a:rPr lang="en-US" dirty="0" smtClean="0"/>
              <a:t>In computing the FCFE, we note that interest payments have to be deducted.</a:t>
            </a:r>
          </a:p>
          <a:p>
            <a:r>
              <a:rPr lang="en-US" dirty="0" smtClean="0"/>
              <a:t>Furthermore, we have to adjust cashflows by the change in debt.</a:t>
            </a:r>
          </a:p>
          <a:p>
            <a:r>
              <a:rPr lang="en-US" dirty="0" smtClean="0"/>
              <a:t>This is because if money is required to be paid out to debt-holders, it is not available to be paid out to equity-holders.</a:t>
            </a:r>
          </a:p>
          <a:p>
            <a:r>
              <a:rPr lang="en-US" dirty="0" smtClean="0"/>
              <a:t>Similarly, if additional debt is issued, that can be used for payouts to equity-holders.</a:t>
            </a:r>
          </a:p>
          <a:p>
            <a:r>
              <a:rPr lang="en-US" dirty="0" smtClean="0"/>
              <a:t>In our example, debt capacity dropped from $30.625 in year 0 to $23.71m in year 1.  Hence Net Borrowing is 23.71-30.625 = -$6.915, i.e. a net payment to debt-holders of $6.915m.</a:t>
            </a:r>
          </a:p>
          <a:p>
            <a:r>
              <a:rPr lang="en-US" dirty="0" smtClean="0"/>
              <a:t>Discounting FCFE at 10%, we get an NPV of $33.25 as before:</a:t>
            </a:r>
            <a:endParaRPr lang="en-US" dirty="0"/>
          </a:p>
        </p:txBody>
      </p:sp>
      <p:graphicFrame>
        <p:nvGraphicFramePr>
          <p:cNvPr id="11266" name="Object 2"/>
          <p:cNvGraphicFramePr>
            <a:graphicFrameLocks noChangeAspect="1"/>
          </p:cNvGraphicFramePr>
          <p:nvPr/>
        </p:nvGraphicFramePr>
        <p:xfrm>
          <a:off x="381000" y="5715000"/>
          <a:ext cx="8556625" cy="676275"/>
        </p:xfrm>
        <a:graphic>
          <a:graphicData uri="http://schemas.openxmlformats.org/presentationml/2006/ole">
            <p:oleObj spid="_x0000_s11266" name="Equation" r:id="rId4" imgW="4991040" imgH="393480" progId="">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Project-Based Cost of Capital</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26</a:t>
            </a:fld>
            <a:endParaRPr lang="en-US" dirty="0"/>
          </a:p>
        </p:txBody>
      </p:sp>
      <p:sp>
        <p:nvSpPr>
          <p:cNvPr id="4" name="Content Placeholder 3"/>
          <p:cNvSpPr>
            <a:spLocks noGrp="1"/>
          </p:cNvSpPr>
          <p:nvPr>
            <p:ph sz="quarter" idx="13"/>
          </p:nvPr>
        </p:nvSpPr>
        <p:spPr>
          <a:xfrm>
            <a:off x="304800" y="1447800"/>
            <a:ext cx="8503920" cy="4953000"/>
          </a:xfrm>
        </p:spPr>
        <p:txBody>
          <a:bodyPr>
            <a:normAutofit fontScale="85000" lnSpcReduction="10000"/>
          </a:bodyPr>
          <a:lstStyle/>
          <a:p>
            <a:r>
              <a:rPr lang="en-US" dirty="0" smtClean="0"/>
              <a:t>If the new project has the same riskiness as the average projects undertaken by the firm, then the appropriate discount rate for valuing the project is simply the WACC of the firm, as discussed above.</a:t>
            </a:r>
          </a:p>
          <a:p>
            <a:r>
              <a:rPr lang="en-US" dirty="0" smtClean="0"/>
              <a:t>What if the new project has a different risk?</a:t>
            </a:r>
          </a:p>
          <a:p>
            <a:r>
              <a:rPr lang="en-US" dirty="0" smtClean="0"/>
              <a:t>In this case, we would need to find other firms whose riskiness is similar to the riskiness of the new project.</a:t>
            </a:r>
          </a:p>
          <a:p>
            <a:r>
              <a:rPr lang="en-US" dirty="0" smtClean="0"/>
              <a:t>We could then take the average WACC for those firms to estimate the discount rate for our project.</a:t>
            </a:r>
          </a:p>
          <a:p>
            <a:r>
              <a:rPr lang="en-US" dirty="0" smtClean="0"/>
              <a:t>However, those firms may have leverage ratios different from those that we propose to have for our project.</a:t>
            </a:r>
          </a:p>
          <a:p>
            <a:r>
              <a:rPr lang="en-US" dirty="0" smtClean="0"/>
              <a:t>In this case, we can still use their unlevered cost of capital, </a:t>
            </a:r>
            <a:r>
              <a:rPr lang="en-US" dirty="0" err="1" smtClean="0"/>
              <a:t>r</a:t>
            </a:r>
            <a:r>
              <a:rPr lang="en-US" baseline="30000" dirty="0" err="1" smtClean="0"/>
              <a:t>U</a:t>
            </a:r>
            <a:r>
              <a:rPr lang="en-US" dirty="0" smtClean="0"/>
              <a:t>.</a:t>
            </a:r>
          </a:p>
          <a:p>
            <a:r>
              <a:rPr lang="en-US" dirty="0" smtClean="0"/>
              <a:t>Consider the following example where </a:t>
            </a:r>
            <a:r>
              <a:rPr lang="en-US" dirty="0" err="1" smtClean="0"/>
              <a:t>Avco</a:t>
            </a:r>
            <a:r>
              <a:rPr lang="en-US" dirty="0" smtClean="0"/>
              <a:t> wishes to invest in a plastics project.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dirty="0" smtClean="0"/>
              <a:t>Project-Based Cost of Capital</a:t>
            </a:r>
            <a:endParaRPr lang="en-US" dirty="0"/>
          </a:p>
        </p:txBody>
      </p:sp>
      <p:sp>
        <p:nvSpPr>
          <p:cNvPr id="123907" name="Rectangle 3"/>
          <p:cNvSpPr>
            <a:spLocks noGrp="1" noChangeArrowheads="1"/>
          </p:cNvSpPr>
          <p:nvPr>
            <p:ph type="body" idx="4294967295"/>
          </p:nvPr>
        </p:nvSpPr>
        <p:spPr>
          <a:xfrm>
            <a:off x="304800" y="1524000"/>
            <a:ext cx="8458200" cy="838200"/>
          </a:xfrm>
          <a:prstGeom prst="rect">
            <a:avLst/>
          </a:prstGeom>
        </p:spPr>
        <p:txBody>
          <a:bodyPr>
            <a:normAutofit lnSpcReduction="10000"/>
          </a:bodyPr>
          <a:lstStyle/>
          <a:p>
            <a:r>
              <a:rPr lang="en-US" dirty="0"/>
              <a:t>Assume two firms are comparable to the plastics division and have the following characteristics:</a:t>
            </a:r>
          </a:p>
        </p:txBody>
      </p:sp>
      <p:pic>
        <p:nvPicPr>
          <p:cNvPr id="123908" name="Picture 4" descr="BD18_16_18p590_tbl"/>
          <p:cNvPicPr preferRelativeResize="0">
            <a:picLocks noChangeAspect="1" noChangeArrowheads="1"/>
          </p:cNvPicPr>
          <p:nvPr>
            <p:custDataLst>
              <p:tags r:id="rId2"/>
            </p:custDataLst>
          </p:nvPr>
        </p:nvPicPr>
        <p:blipFill>
          <a:blip r:embed="rId5" cstate="print"/>
          <a:srcRect/>
          <a:stretch>
            <a:fillRect/>
          </a:stretch>
        </p:blipFill>
        <p:spPr bwMode="auto">
          <a:xfrm>
            <a:off x="381000" y="2362200"/>
            <a:ext cx="8453437" cy="1192213"/>
          </a:xfrm>
          <a:prstGeom prst="rect">
            <a:avLst/>
          </a:prstGeom>
          <a:noFill/>
          <a:ln w="9525">
            <a:noFill/>
            <a:miter lim="800000"/>
            <a:headEnd/>
            <a:tailEnd/>
          </a:ln>
          <a:effectLst/>
        </p:spPr>
      </p:pic>
      <p:sp>
        <p:nvSpPr>
          <p:cNvPr id="7" name="Rectangle 3"/>
          <p:cNvSpPr txBox="1">
            <a:spLocks noChangeArrowheads="1"/>
          </p:cNvSpPr>
          <p:nvPr/>
        </p:nvSpPr>
        <p:spPr>
          <a:xfrm>
            <a:off x="304800" y="3657600"/>
            <a:ext cx="8458200" cy="99060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300" b="0" i="0" u="none" strike="noStrike" kern="1200" cap="none" spc="0" normalizeH="0" baseline="0" noProof="0" dirty="0" smtClean="0">
                <a:ln>
                  <a:noFill/>
                </a:ln>
                <a:solidFill>
                  <a:schemeClr val="tx1"/>
                </a:solidFill>
                <a:effectLst/>
                <a:uLnTx/>
                <a:uFillTx/>
                <a:latin typeface="+mn-lt"/>
                <a:ea typeface="+mn-ea"/>
                <a:cs typeface="+mn-cs"/>
              </a:rPr>
              <a:t>Assuming that both firms maintain a target leverage ratio, the unlevered cost of capital for each competitor can be estimated by calculating their pretax WACC.</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lang="en-US" sz="2300" dirty="0" smtClean="0"/>
              <a:t>We then take the average of the two, which in our case works out to 9.5%.</a:t>
            </a:r>
            <a:endParaRPr kumimoji="0" lang="en-US" sz="23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2290" name="Object 2"/>
          <p:cNvGraphicFramePr>
            <a:graphicFrameLocks noChangeAspect="1"/>
          </p:cNvGraphicFramePr>
          <p:nvPr/>
        </p:nvGraphicFramePr>
        <p:xfrm>
          <a:off x="762000" y="5550137"/>
          <a:ext cx="8008937" cy="957024"/>
        </p:xfrm>
        <a:graphic>
          <a:graphicData uri="http://schemas.openxmlformats.org/presentationml/2006/ole">
            <p:oleObj spid="_x0000_s12290" name="Equation" r:id="rId6" imgW="3835080" imgH="457200" progId="">
              <p:embed/>
            </p:oleObj>
          </a:graphicData>
        </a:graphic>
      </p:graphicFrame>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Leverage and the Equity Cost of Capital</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28</a:t>
            </a:fld>
            <a:endParaRPr lang="en-US" dirty="0"/>
          </a:p>
        </p:txBody>
      </p:sp>
      <p:sp>
        <p:nvSpPr>
          <p:cNvPr id="4" name="Content Placeholder 3"/>
          <p:cNvSpPr>
            <a:spLocks noGrp="1"/>
          </p:cNvSpPr>
          <p:nvPr>
            <p:ph sz="quarter" idx="13"/>
          </p:nvPr>
        </p:nvSpPr>
        <p:spPr>
          <a:xfrm>
            <a:off x="304800" y="1447800"/>
            <a:ext cx="8503920" cy="1981200"/>
          </a:xfrm>
        </p:spPr>
        <p:txBody>
          <a:bodyPr>
            <a:normAutofit fontScale="92500" lnSpcReduction="10000"/>
          </a:bodyPr>
          <a:lstStyle/>
          <a:p>
            <a:r>
              <a:rPr lang="en-US" dirty="0" smtClean="0"/>
              <a:t>Suppose the firm desires to fund the project according to a specific target leverage ratio, since different firms could have different leverage ratios.  In that case, we can compute </a:t>
            </a:r>
            <a:r>
              <a:rPr lang="en-US" dirty="0" err="1" smtClean="0"/>
              <a:t>r</a:t>
            </a:r>
            <a:r>
              <a:rPr lang="en-US" baseline="-25000" dirty="0" err="1" smtClean="0"/>
              <a:t>E</a:t>
            </a:r>
            <a:r>
              <a:rPr lang="en-US" dirty="0" smtClean="0"/>
              <a:t> for our project using the same pre-tax WACC formula, but with our own target debt leverage ratio:</a:t>
            </a:r>
            <a:endParaRPr lang="en-US" dirty="0"/>
          </a:p>
        </p:txBody>
      </p:sp>
      <p:graphicFrame>
        <p:nvGraphicFramePr>
          <p:cNvPr id="13314" name="Object 2"/>
          <p:cNvGraphicFramePr>
            <a:graphicFrameLocks noChangeAspect="1"/>
          </p:cNvGraphicFramePr>
          <p:nvPr/>
        </p:nvGraphicFramePr>
        <p:xfrm>
          <a:off x="2514600" y="3200400"/>
          <a:ext cx="2971800" cy="732713"/>
        </p:xfrm>
        <a:graphic>
          <a:graphicData uri="http://schemas.openxmlformats.org/presentationml/2006/ole">
            <p:oleObj spid="_x0000_s13314" name="Equation" r:id="rId4" imgW="1600200" imgH="393480" progId="">
              <p:embed/>
            </p:oleObj>
          </a:graphicData>
        </a:graphic>
      </p:graphicFrame>
      <p:sp>
        <p:nvSpPr>
          <p:cNvPr id="6" name="Content Placeholder 3"/>
          <p:cNvSpPr txBox="1">
            <a:spLocks/>
          </p:cNvSpPr>
          <p:nvPr/>
        </p:nvSpPr>
        <p:spPr>
          <a:xfrm>
            <a:off x="304800" y="3886200"/>
            <a:ext cx="8656320" cy="1752600"/>
          </a:xfrm>
          <a:prstGeom prst="rect">
            <a:avLst/>
          </a:prstGeom>
        </p:spPr>
        <p:txBody>
          <a:bodyPr vert="horz">
            <a:normAutofit fontScale="92500"/>
          </a:bodyPr>
          <a:lstStyle/>
          <a:p>
            <a:pPr marL="274320" marR="0" lvl="0" indent="-274320" algn="l" defTabSz="914400" rtl="0" eaLnBrk="1" fontAlgn="auto" latinLnBrk="0" hangingPunct="1">
              <a:lnSpc>
                <a:spcPct val="90000"/>
              </a:lnSpc>
              <a:spcBef>
                <a:spcPct val="20000"/>
              </a:spcBef>
              <a:spcAft>
                <a:spcPts val="0"/>
              </a:spcAft>
              <a:buClr>
                <a:schemeClr val="accent1"/>
              </a:buClr>
              <a:buSzPct val="85000"/>
              <a:buFont typeface="Wingdings 2"/>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Thus</a:t>
            </a:r>
            <a:r>
              <a:rPr kumimoji="0" lang="en-US" sz="2700" b="0" i="0" u="none" strike="noStrike" kern="1200" cap="none" spc="0" normalizeH="0" noProof="0" dirty="0" smtClean="0">
                <a:ln>
                  <a:noFill/>
                </a:ln>
                <a:solidFill>
                  <a:schemeClr val="tx1"/>
                </a:solidFill>
                <a:effectLst/>
                <a:uLnTx/>
                <a:uFillTx/>
                <a:latin typeface="+mn-lt"/>
                <a:ea typeface="+mn-ea"/>
                <a:cs typeface="+mn-cs"/>
              </a:rPr>
              <a:t> if we have a target debt/equity ratio of 1, the cost of equity capital would be 9.5 +1(9.5-6) = 13%, assuming that the firm can continue to obtain debt financing at 6%.</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lang="en-US" sz="2700" baseline="0" dirty="0" smtClean="0"/>
              <a:t>We can now compute</a:t>
            </a:r>
            <a:r>
              <a:rPr lang="en-US" sz="2700" dirty="0" smtClean="0"/>
              <a:t> the WACC as: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3315" name="Object 3"/>
          <p:cNvGraphicFramePr>
            <a:graphicFrameLocks noChangeAspect="1"/>
          </p:cNvGraphicFramePr>
          <p:nvPr/>
        </p:nvGraphicFramePr>
        <p:xfrm>
          <a:off x="381000" y="5562600"/>
          <a:ext cx="8543925" cy="485775"/>
        </p:xfrm>
        <a:graphic>
          <a:graphicData uri="http://schemas.openxmlformats.org/presentationml/2006/ole">
            <p:oleObj spid="_x0000_s13315" name="Equation" r:id="rId5" imgW="4025880" imgH="228600" progId="">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Project-based Cost of Capital</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29</a:t>
            </a:fld>
            <a:endParaRPr lang="en-US" dirty="0"/>
          </a:p>
        </p:txBody>
      </p:sp>
      <p:sp>
        <p:nvSpPr>
          <p:cNvPr id="5" name="Rectangle 3"/>
          <p:cNvSpPr>
            <a:spLocks noGrp="1" noChangeArrowheads="1"/>
          </p:cNvSpPr>
          <p:nvPr>
            <p:ph sz="quarter" idx="13"/>
          </p:nvPr>
        </p:nvSpPr>
        <p:spPr>
          <a:xfrm>
            <a:off x="304800" y="1447800"/>
            <a:ext cx="8503920" cy="762000"/>
          </a:xfrm>
          <a:prstGeom prst="rect">
            <a:avLst/>
          </a:prstGeom>
        </p:spPr>
        <p:txBody>
          <a:bodyPr>
            <a:normAutofit fontScale="92500" lnSpcReduction="20000"/>
          </a:bodyPr>
          <a:lstStyle/>
          <a:p>
            <a:pPr>
              <a:spcBef>
                <a:spcPct val="200000"/>
              </a:spcBef>
            </a:pPr>
            <a:r>
              <a:rPr lang="en-US" dirty="0" smtClean="0"/>
              <a:t>An </a:t>
            </a:r>
            <a:r>
              <a:rPr lang="en-US" dirty="0"/>
              <a:t>alternative method for calculating the division’s WACC is:</a:t>
            </a:r>
          </a:p>
        </p:txBody>
      </p:sp>
      <p:graphicFrame>
        <p:nvGraphicFramePr>
          <p:cNvPr id="15363" name="Object 3"/>
          <p:cNvGraphicFramePr>
            <a:graphicFrameLocks noChangeAspect="1"/>
          </p:cNvGraphicFramePr>
          <p:nvPr/>
        </p:nvGraphicFramePr>
        <p:xfrm>
          <a:off x="838200" y="2438400"/>
          <a:ext cx="6705600" cy="535757"/>
        </p:xfrm>
        <a:graphic>
          <a:graphicData uri="http://schemas.openxmlformats.org/presentationml/2006/ole">
            <p:oleObj spid="_x0000_s15363" name="Equation" r:id="rId4" imgW="2869920" imgH="228600" progId="">
              <p:embed/>
            </p:oleObj>
          </a:graphicData>
        </a:graphic>
      </p:graphicFrame>
      <p:sp>
        <p:nvSpPr>
          <p:cNvPr id="8" name="Rectangle 3"/>
          <p:cNvSpPr txBox="1">
            <a:spLocks noChangeArrowheads="1"/>
          </p:cNvSpPr>
          <p:nvPr/>
        </p:nvSpPr>
        <p:spPr>
          <a:xfrm>
            <a:off x="304800" y="2971800"/>
            <a:ext cx="8656320" cy="3581400"/>
          </a:xfrm>
          <a:prstGeom prst="rect">
            <a:avLst/>
          </a:prstGeom>
        </p:spPr>
        <p:txBody>
          <a:bodyPr vert="horz">
            <a:normAutofit fontScale="92500" lnSpcReduction="20000"/>
          </a:bodyPr>
          <a:lstStyle/>
          <a:p>
            <a:pPr marL="274320" marR="0" lvl="0" indent="-274320" algn="l" defTabSz="914400" rtl="0" eaLnBrk="1" fontAlgn="auto" latinLnBrk="0" hangingPunct="1">
              <a:lnSpc>
                <a:spcPct val="100000"/>
              </a:lnSpc>
              <a:spcBef>
                <a:spcPct val="200000"/>
              </a:spcBef>
              <a:spcAft>
                <a:spcPts val="0"/>
              </a:spcAft>
              <a:buClr>
                <a:schemeClr val="accent1"/>
              </a:buClr>
              <a:buSzPct val="85000"/>
              <a:buFont typeface="Wingdings 2"/>
              <a:buChar char=""/>
              <a:tabLst/>
              <a:defRPr/>
            </a:pPr>
            <a:r>
              <a:rPr lang="en-US" sz="2700" dirty="0" smtClean="0"/>
              <a:t>To determine the correct cost of capital for a project, we need to know the amount of debt to associate with the project.</a:t>
            </a:r>
          </a:p>
          <a:p>
            <a:pPr marL="274320" marR="0" lvl="0" indent="-274320" algn="l" defTabSz="914400" rtl="0" eaLnBrk="1" fontAlgn="auto" latinLnBrk="0" hangingPunct="1">
              <a:lnSpc>
                <a:spcPct val="100000"/>
              </a:lnSpc>
              <a:spcAft>
                <a:spcPts val="0"/>
              </a:spcAft>
              <a:buClr>
                <a:schemeClr val="accent1"/>
              </a:buClr>
              <a:buSzPct val="85000"/>
              <a:buFont typeface="Wingdings 2"/>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This</a:t>
            </a:r>
            <a:r>
              <a:rPr kumimoji="0" lang="en-US" sz="2700" b="0" i="0" u="none" strike="noStrike" kern="1200" cap="none" spc="0" normalizeH="0" noProof="0" dirty="0" smtClean="0">
                <a:ln>
                  <a:noFill/>
                </a:ln>
                <a:solidFill>
                  <a:schemeClr val="tx1"/>
                </a:solidFill>
                <a:effectLst/>
                <a:uLnTx/>
                <a:uFillTx/>
                <a:latin typeface="+mn-lt"/>
                <a:ea typeface="+mn-ea"/>
                <a:cs typeface="+mn-cs"/>
              </a:rPr>
              <a:t> is equal to the incremental financing that results if the firm takes on the project, i.e. the change in the firm’s total debt (net of cash) with the project versus without the project.</a:t>
            </a:r>
          </a:p>
          <a:p>
            <a:pPr marL="274320" marR="0" lvl="0" indent="-274320" algn="l" defTabSz="914400" rtl="0" eaLnBrk="1" fontAlgn="auto" latinLnBrk="0" hangingPunct="1">
              <a:lnSpc>
                <a:spcPct val="100000"/>
              </a:lnSpc>
              <a:spcAft>
                <a:spcPts val="0"/>
              </a:spcAft>
              <a:buClr>
                <a:schemeClr val="accent1"/>
              </a:buClr>
              <a:buSzPct val="85000"/>
              <a:buFont typeface="Wingdings 2"/>
              <a:buChar char=""/>
              <a:tabLst/>
              <a:defRPr/>
            </a:pPr>
            <a:r>
              <a:rPr lang="en-US" sz="2700" baseline="0" dirty="0" smtClean="0"/>
              <a:t>Financial distress costs and information asymmetry</a:t>
            </a:r>
            <a:r>
              <a:rPr lang="en-US" sz="2700" dirty="0" smtClean="0"/>
              <a:t> costs depend usually on the characteristics of the whole firm.  Hence the optimal leverage for a firm will depend on the characteristics of both the project and the firm.</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9" name="Object 8"/>
          <p:cNvGraphicFramePr>
            <a:graphicFrameLocks noChangeAspect="1"/>
          </p:cNvGraphicFramePr>
          <p:nvPr/>
        </p:nvGraphicFramePr>
        <p:xfrm>
          <a:off x="2590800" y="1828800"/>
          <a:ext cx="2578100" cy="533400"/>
        </p:xfrm>
        <a:graphic>
          <a:graphicData uri="http://schemas.openxmlformats.org/presentationml/2006/ole">
            <p:oleObj spid="_x0000_s15364" name="Equation" r:id="rId5" imgW="1104840" imgH="228600" progId="Equation.3">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WACC method</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3</a:t>
            </a:fld>
            <a:endParaRPr lang="en-US" dirty="0"/>
          </a:p>
        </p:txBody>
      </p:sp>
      <p:sp>
        <p:nvSpPr>
          <p:cNvPr id="4" name="Content Placeholder 3"/>
          <p:cNvSpPr>
            <a:spLocks noGrp="1"/>
          </p:cNvSpPr>
          <p:nvPr>
            <p:ph sz="quarter" idx="13"/>
          </p:nvPr>
        </p:nvSpPr>
        <p:spPr>
          <a:xfrm>
            <a:off x="304800" y="1447800"/>
            <a:ext cx="8503920" cy="4191000"/>
          </a:xfrm>
        </p:spPr>
        <p:txBody>
          <a:bodyPr>
            <a:normAutofit fontScale="92500" lnSpcReduction="10000"/>
          </a:bodyPr>
          <a:lstStyle/>
          <a:p>
            <a:r>
              <a:rPr lang="en-US" dirty="0" smtClean="0"/>
              <a:t>When the market risk of the project is the same as the average risk of the firm’s investments, the WACC can be used to value the project.</a:t>
            </a:r>
          </a:p>
          <a:p>
            <a:r>
              <a:rPr lang="en-US" dirty="0" smtClean="0"/>
              <a:t>That is, its cost of capital is simply the cost of capital for a portfolio of all the firm’s securities.</a:t>
            </a:r>
          </a:p>
          <a:p>
            <a:r>
              <a:rPr lang="en-US" dirty="0" smtClean="0"/>
              <a:t>We assume, in addition that the firm’s debt-equity ratio is constant and that corporate taxes and personal taxes are the only imperfections.</a:t>
            </a:r>
          </a:p>
          <a:p>
            <a:r>
              <a:rPr lang="en-US" dirty="0" smtClean="0"/>
              <a:t>Since interest payments are tax-deductible, the effective cost of debt is </a:t>
            </a:r>
            <a:r>
              <a:rPr lang="en-US" dirty="0" err="1" smtClean="0"/>
              <a:t>r</a:t>
            </a:r>
            <a:r>
              <a:rPr lang="en-US" baseline="-25000" dirty="0" err="1" smtClean="0"/>
              <a:t>D</a:t>
            </a:r>
            <a:r>
              <a:rPr lang="en-US" dirty="0" smtClean="0"/>
              <a:t>(1-</a:t>
            </a:r>
            <a:r>
              <a:rPr lang="en-US" dirty="0" smtClean="0">
                <a:latin typeface="Symbol" pitchFamily="18" charset="2"/>
              </a:rPr>
              <a:t>t</a:t>
            </a:r>
            <a:r>
              <a:rPr lang="en-US" baseline="-25000" dirty="0" smtClean="0"/>
              <a:t>c</a:t>
            </a:r>
            <a:r>
              <a:rPr lang="en-US" dirty="0" smtClean="0"/>
              <a:t>).  This allows us to write the WACC as:</a:t>
            </a:r>
            <a:endParaRPr lang="en-US" dirty="0"/>
          </a:p>
        </p:txBody>
      </p:sp>
      <p:graphicFrame>
        <p:nvGraphicFramePr>
          <p:cNvPr id="1026" name="Object 2"/>
          <p:cNvGraphicFramePr>
            <a:graphicFrameLocks noChangeAspect="1"/>
          </p:cNvGraphicFramePr>
          <p:nvPr/>
        </p:nvGraphicFramePr>
        <p:xfrm>
          <a:off x="1295400" y="5334000"/>
          <a:ext cx="6731000" cy="993775"/>
        </p:xfrm>
        <a:graphic>
          <a:graphicData uri="http://schemas.openxmlformats.org/presentationml/2006/ole">
            <p:oleObj spid="_x0000_s1026" name="Equation" r:id="rId4" imgW="2666880" imgH="393480" progId="">
              <p:embed/>
            </p:oleObj>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Leverage Policies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30</a:t>
            </a:fld>
            <a:endParaRPr lang="en-US" dirty="0"/>
          </a:p>
        </p:txBody>
      </p:sp>
      <p:sp>
        <p:nvSpPr>
          <p:cNvPr id="4" name="Content Placeholder 3"/>
          <p:cNvSpPr>
            <a:spLocks noGrp="1"/>
          </p:cNvSpPr>
          <p:nvPr>
            <p:ph sz="quarter" idx="13"/>
          </p:nvPr>
        </p:nvSpPr>
        <p:spPr/>
        <p:txBody>
          <a:bodyPr>
            <a:normAutofit lnSpcReduction="10000"/>
          </a:bodyPr>
          <a:lstStyle/>
          <a:p>
            <a:r>
              <a:rPr lang="en-US" dirty="0" smtClean="0"/>
              <a:t>Up to this point, it has been assumed the firm wishes to maintain a constant debt-equity ratio.  Two alternative leverage policies will now be examined. </a:t>
            </a:r>
          </a:p>
          <a:p>
            <a:pPr lvl="1">
              <a:spcBef>
                <a:spcPct val="30000"/>
              </a:spcBef>
            </a:pPr>
            <a:r>
              <a:rPr lang="en-US" dirty="0" smtClean="0"/>
              <a:t>Constant interest coverage </a:t>
            </a:r>
          </a:p>
          <a:p>
            <a:pPr lvl="1">
              <a:spcBef>
                <a:spcPct val="30000"/>
              </a:spcBef>
            </a:pPr>
            <a:r>
              <a:rPr lang="en-US" dirty="0" smtClean="0"/>
              <a:t>Predetermined debt levels</a:t>
            </a:r>
          </a:p>
          <a:p>
            <a:r>
              <a:rPr lang="en-US" dirty="0" smtClean="0"/>
              <a:t>Constant Interest Coverage Ratio</a:t>
            </a:r>
          </a:p>
          <a:p>
            <a:pPr lvl="1">
              <a:spcBef>
                <a:spcPct val="50000"/>
              </a:spcBef>
            </a:pPr>
            <a:r>
              <a:rPr lang="en-US" dirty="0" smtClean="0"/>
              <a:t>When a firm keeps its interest payments equal to a target fraction, k, of its free cash flows, then the interest paid in year t = k(</a:t>
            </a:r>
            <a:r>
              <a:rPr lang="en-US" dirty="0" err="1" smtClean="0"/>
              <a:t>FCF</a:t>
            </a:r>
            <a:r>
              <a:rPr lang="en-US" baseline="-25000" dirty="0" err="1" smtClean="0"/>
              <a:t>t</a:t>
            </a:r>
            <a:r>
              <a:rPr lang="en-US" dirty="0" smtClean="0"/>
              <a:t>) and the tax shield in that year is k(</a:t>
            </a:r>
            <a:r>
              <a:rPr lang="en-US" dirty="0" err="1" smtClean="0"/>
              <a:t>FCF</a:t>
            </a:r>
            <a:r>
              <a:rPr lang="en-US" baseline="-25000" dirty="0" err="1" smtClean="0"/>
              <a:t>t</a:t>
            </a:r>
            <a:r>
              <a:rPr lang="en-US" dirty="0" smtClean="0"/>
              <a:t>)</a:t>
            </a:r>
            <a:r>
              <a:rPr lang="en-US" dirty="0" err="1" smtClean="0">
                <a:latin typeface="Symbol" pitchFamily="18" charset="2"/>
              </a:rPr>
              <a:t>t</a:t>
            </a:r>
            <a:r>
              <a:rPr lang="en-US" baseline="-25000" dirty="0" err="1" smtClean="0"/>
              <a:t>c</a:t>
            </a:r>
            <a:r>
              <a:rPr lang="en-US" dirty="0" smtClean="0"/>
              <a:t>.</a:t>
            </a:r>
            <a:endParaRPr lang="en-US" baseline="-25000" dirty="0" smtClean="0"/>
          </a:p>
          <a:p>
            <a:pPr lvl="1">
              <a:spcBef>
                <a:spcPct val="50000"/>
              </a:spcBef>
            </a:pPr>
            <a:r>
              <a:rPr lang="en-US" dirty="0" smtClean="0"/>
              <a:t>The present value of the tax shield, then, is </a:t>
            </a:r>
            <a:r>
              <a:rPr lang="en-US" dirty="0" err="1" smtClean="0">
                <a:latin typeface="Symbol" pitchFamily="18" charset="2"/>
              </a:rPr>
              <a:t>t</a:t>
            </a:r>
            <a:r>
              <a:rPr lang="en-US" baseline="-25000" dirty="0" err="1" smtClean="0"/>
              <a:t>c</a:t>
            </a:r>
            <a:r>
              <a:rPr lang="en-US" dirty="0" err="1" smtClean="0"/>
              <a:t>kV</a:t>
            </a:r>
            <a:r>
              <a:rPr lang="en-US" baseline="30000" dirty="0" err="1" smtClean="0"/>
              <a:t>U</a:t>
            </a:r>
            <a:r>
              <a:rPr lang="en-US" dirty="0" smtClean="0"/>
              <a:t>.</a:t>
            </a:r>
          </a:p>
          <a:p>
            <a:pPr lvl="1">
              <a:spcBef>
                <a:spcPct val="50000"/>
              </a:spcBef>
            </a:pPr>
            <a:r>
              <a:rPr lang="en-US" dirty="0" smtClean="0"/>
              <a:t>Hence the value of the entire project is (1+</a:t>
            </a:r>
            <a:r>
              <a:rPr lang="en-US" dirty="0" smtClean="0">
                <a:latin typeface="Symbol" pitchFamily="18" charset="2"/>
              </a:rPr>
              <a:t>t</a:t>
            </a:r>
            <a:r>
              <a:rPr lang="en-US" baseline="-25000" dirty="0" smtClean="0"/>
              <a:t>c</a:t>
            </a:r>
            <a:r>
              <a:rPr lang="en-US" dirty="0" smtClean="0"/>
              <a:t>k)V</a:t>
            </a:r>
            <a:r>
              <a:rPr lang="en-US" baseline="30000" dirty="0" smtClean="0"/>
              <a:t>U</a:t>
            </a:r>
            <a:r>
              <a:rPr lang="en-US" dirty="0" smtClean="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APV with pre-determined debt levels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31</a:t>
            </a:fld>
            <a:endParaRPr lang="en-US" dirty="0"/>
          </a:p>
        </p:txBody>
      </p:sp>
      <p:sp>
        <p:nvSpPr>
          <p:cNvPr id="4" name="Content Placeholder 3"/>
          <p:cNvSpPr>
            <a:spLocks noGrp="1"/>
          </p:cNvSpPr>
          <p:nvPr>
            <p:ph sz="quarter" idx="13"/>
          </p:nvPr>
        </p:nvSpPr>
        <p:spPr>
          <a:xfrm>
            <a:off x="304800" y="1447800"/>
            <a:ext cx="8503920" cy="4724400"/>
          </a:xfrm>
        </p:spPr>
        <p:txBody>
          <a:bodyPr>
            <a:normAutofit lnSpcReduction="10000"/>
          </a:bodyPr>
          <a:lstStyle/>
          <a:p>
            <a:r>
              <a:rPr lang="en-US" dirty="0" smtClean="0"/>
              <a:t>If a firm has pre-determined debt levels that will not vary according to the cashflows of the firm, then the riskiness of the tax shields are approximately the same as the riskiness of the interest payments themselves.</a:t>
            </a:r>
          </a:p>
          <a:p>
            <a:r>
              <a:rPr lang="en-US" dirty="0" smtClean="0"/>
              <a:t>Hence the present value of the tax shield is simply </a:t>
            </a:r>
            <a:r>
              <a:rPr lang="en-US" dirty="0" err="1" smtClean="0"/>
              <a:t>D</a:t>
            </a:r>
            <a:r>
              <a:rPr lang="en-US" dirty="0" err="1" smtClean="0">
                <a:latin typeface="Symbol" pitchFamily="18" charset="2"/>
              </a:rPr>
              <a:t>t</a:t>
            </a:r>
            <a:r>
              <a:rPr lang="en-US" baseline="-25000" dirty="0" err="1" smtClean="0"/>
              <a:t>c</a:t>
            </a:r>
            <a:r>
              <a:rPr lang="en-US" dirty="0" smtClean="0"/>
              <a:t>, where D is the value of the debt, assuming that the debt is perpetual.</a:t>
            </a:r>
          </a:p>
          <a:p>
            <a:r>
              <a:rPr lang="en-US" dirty="0" smtClean="0"/>
              <a:t>It must be kept in mind that in this case, there is no target debt ratio!</a:t>
            </a:r>
          </a:p>
          <a:p>
            <a:r>
              <a:rPr lang="en-US" dirty="0" smtClean="0"/>
              <a:t>The value of the levered project is given by </a:t>
            </a:r>
            <a:endParaRPr lang="en-US" dirty="0"/>
          </a:p>
        </p:txBody>
      </p:sp>
      <p:graphicFrame>
        <p:nvGraphicFramePr>
          <p:cNvPr id="17410" name="Object 2"/>
          <p:cNvGraphicFramePr>
            <a:graphicFrameLocks noChangeAspect="1"/>
          </p:cNvGraphicFramePr>
          <p:nvPr/>
        </p:nvGraphicFramePr>
        <p:xfrm>
          <a:off x="2286000" y="5791200"/>
          <a:ext cx="3652838" cy="617538"/>
        </p:xfrm>
        <a:graphic>
          <a:graphicData uri="http://schemas.openxmlformats.org/presentationml/2006/ole">
            <p:oleObj spid="_x0000_s17410" name="Equation" r:id="rId4" imgW="1422360" imgH="241200" progId="">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2"/>
          <p:cNvSpPr>
            <a:spLocks noGrp="1" noChangeArrowheads="1"/>
          </p:cNvSpPr>
          <p:nvPr>
            <p:ph type="title" idx="4294967295"/>
          </p:nvPr>
        </p:nvSpPr>
        <p:spPr/>
        <p:txBody>
          <a:bodyPr anchor="ctr">
            <a:normAutofit/>
          </a:bodyPr>
          <a:lstStyle/>
          <a:p>
            <a:r>
              <a:rPr lang="en-US" dirty="0" smtClean="0"/>
              <a:t>WACC and FTE with Changing Leverage</a:t>
            </a:r>
            <a:endParaRPr lang="en-US" dirty="0"/>
          </a:p>
        </p:txBody>
      </p:sp>
      <p:sp>
        <p:nvSpPr>
          <p:cNvPr id="142341" name="Rectangle 3"/>
          <p:cNvSpPr>
            <a:spLocks noGrp="1" noChangeArrowheads="1"/>
          </p:cNvSpPr>
          <p:nvPr>
            <p:ph type="body" idx="4294967295"/>
          </p:nvPr>
        </p:nvSpPr>
        <p:spPr/>
        <p:txBody>
          <a:bodyPr rIns="91440"/>
          <a:lstStyle/>
          <a:p>
            <a:r>
              <a:rPr lang="en-US"/>
              <a:t>The WACC and FTE methods are difficult to use when a firm does not maintain a constant debt-equity ratio. This is because when the proportion of debt financing changes, the project’s equity cost of capital and WACC will not remain constant over time.</a:t>
            </a:r>
          </a:p>
          <a:p>
            <a:pPr lvl="1">
              <a:spcBef>
                <a:spcPct val="50000"/>
              </a:spcBef>
            </a:pPr>
            <a:r>
              <a:rPr lang="en-US"/>
              <a:t>However, these methods can still be used with </a:t>
            </a:r>
            <a:br>
              <a:rPr lang="en-US"/>
            </a:br>
            <a:r>
              <a:rPr lang="en-US"/>
              <a:t>some adjustments.</a:t>
            </a: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2"/>
          <p:cNvSpPr>
            <a:spLocks noGrp="1" noChangeArrowheads="1"/>
          </p:cNvSpPr>
          <p:nvPr>
            <p:ph type="title" idx="4294967295"/>
          </p:nvPr>
        </p:nvSpPr>
        <p:spPr>
          <a:xfrm>
            <a:off x="304800" y="457200"/>
            <a:ext cx="8610600" cy="992188"/>
          </a:xfrm>
        </p:spPr>
        <p:txBody>
          <a:bodyPr anchor="ctr"/>
          <a:lstStyle/>
          <a:p>
            <a:r>
              <a:rPr lang="en-US" sz="2400"/>
              <a:t>Table 18.10 Spreadsheet  </a:t>
            </a:r>
            <a:r>
              <a:rPr lang="en-US" sz="2400" b="0"/>
              <a:t>Adjusted Present Value and Cost of Capital for Avco’s RFX Project with a Fixed Debt Schedule</a:t>
            </a:r>
            <a:endParaRPr lang="en-US" sz="2800"/>
          </a:p>
        </p:txBody>
      </p:sp>
      <p:pic>
        <p:nvPicPr>
          <p:cNvPr id="143367" name="Picture 7" descr="tbl18_10"/>
          <p:cNvPicPr>
            <a:picLocks noChangeAspect="1" noChangeArrowheads="1"/>
          </p:cNvPicPr>
          <p:nvPr/>
        </p:nvPicPr>
        <p:blipFill>
          <a:blip r:embed="rId3" cstate="print"/>
          <a:srcRect/>
          <a:stretch>
            <a:fillRect/>
          </a:stretch>
        </p:blipFill>
        <p:spPr bwMode="auto">
          <a:xfrm>
            <a:off x="685800" y="1828800"/>
            <a:ext cx="7997825" cy="4267200"/>
          </a:xfrm>
          <a:prstGeom prst="rect">
            <a:avLst/>
          </a:prstGeom>
          <a:noFill/>
        </p:spPr>
      </p:pic>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Grp="1" noChangeArrowheads="1"/>
          </p:cNvSpPr>
          <p:nvPr>
            <p:ph type="title" idx="4294967295"/>
          </p:nvPr>
        </p:nvSpPr>
        <p:spPr/>
        <p:txBody>
          <a:bodyPr anchor="ctr">
            <a:normAutofit/>
          </a:bodyPr>
          <a:lstStyle/>
          <a:p>
            <a:r>
              <a:rPr lang="en-US" dirty="0" smtClean="0"/>
              <a:t>WACC and </a:t>
            </a:r>
            <a:r>
              <a:rPr lang="en-US" dirty="0"/>
              <a:t>FTE </a:t>
            </a:r>
            <a:r>
              <a:rPr lang="en-US" dirty="0" smtClean="0"/>
              <a:t>with </a:t>
            </a:r>
            <a:r>
              <a:rPr lang="en-US" dirty="0"/>
              <a:t>Changing </a:t>
            </a:r>
            <a:r>
              <a:rPr lang="en-US" dirty="0" smtClean="0"/>
              <a:t>Leverage</a:t>
            </a:r>
            <a:endParaRPr lang="en-US" dirty="0"/>
          </a:p>
        </p:txBody>
      </p:sp>
      <p:sp>
        <p:nvSpPr>
          <p:cNvPr id="31750" name="Rectangle 3"/>
          <p:cNvSpPr>
            <a:spLocks noGrp="1" noChangeArrowheads="1"/>
          </p:cNvSpPr>
          <p:nvPr>
            <p:ph type="body" idx="4294967295"/>
          </p:nvPr>
        </p:nvSpPr>
        <p:spPr/>
        <p:txBody>
          <a:bodyPr rIns="91440"/>
          <a:lstStyle/>
          <a:p>
            <a:r>
              <a:rPr lang="en-US" dirty="0" smtClean="0"/>
              <a:t>For example, at the beginning of the project, the WACC is calculated as:</a:t>
            </a:r>
          </a:p>
          <a:p>
            <a:endParaRPr lang="en-US" dirty="0" smtClean="0"/>
          </a:p>
          <a:p>
            <a:endParaRPr lang="en-US" dirty="0" smtClean="0"/>
          </a:p>
          <a:p>
            <a:endParaRPr lang="en-US" dirty="0" smtClean="0"/>
          </a:p>
          <a:p>
            <a:endParaRPr lang="en-US" dirty="0" smtClean="0"/>
          </a:p>
          <a:p>
            <a:r>
              <a:rPr lang="en-US" dirty="0" smtClean="0"/>
              <a:t>The levered value each year is computed as:</a:t>
            </a:r>
          </a:p>
          <a:p>
            <a:endParaRPr lang="en-US" dirty="0"/>
          </a:p>
        </p:txBody>
      </p:sp>
      <p:graphicFrame>
        <p:nvGraphicFramePr>
          <p:cNvPr id="31746" name="Object 4"/>
          <p:cNvGraphicFramePr>
            <a:graphicFrameLocks noChangeAspect="1"/>
          </p:cNvGraphicFramePr>
          <p:nvPr/>
        </p:nvGraphicFramePr>
        <p:xfrm>
          <a:off x="631825" y="2540000"/>
          <a:ext cx="8075613" cy="1839913"/>
        </p:xfrm>
        <a:graphic>
          <a:graphicData uri="http://schemas.openxmlformats.org/presentationml/2006/ole">
            <p:oleObj spid="_x0000_s105474" name="Equation" r:id="rId4" imgW="3581280" imgH="812520" progId="">
              <p:embed/>
            </p:oleObj>
          </a:graphicData>
        </a:graphic>
      </p:graphicFrame>
      <p:graphicFrame>
        <p:nvGraphicFramePr>
          <p:cNvPr id="105475" name="Object 4"/>
          <p:cNvGraphicFramePr>
            <a:graphicFrameLocks noChangeAspect="1"/>
          </p:cNvGraphicFramePr>
          <p:nvPr/>
        </p:nvGraphicFramePr>
        <p:xfrm>
          <a:off x="1981200" y="5027549"/>
          <a:ext cx="4038600" cy="1149414"/>
        </p:xfrm>
        <a:graphic>
          <a:graphicData uri="http://schemas.openxmlformats.org/presentationml/2006/ole">
            <p:oleObj spid="_x0000_s105475" name="Equation" r:id="rId5" imgW="1612800" imgH="457200" progId="">
              <p:embed/>
            </p:oleObj>
          </a:graphicData>
        </a:graphic>
      </p:graphicFrame>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2"/>
          <p:cNvSpPr>
            <a:spLocks noGrp="1" noChangeArrowheads="1"/>
          </p:cNvSpPr>
          <p:nvPr>
            <p:ph type="title" idx="4294967295"/>
          </p:nvPr>
        </p:nvSpPr>
        <p:spPr/>
        <p:txBody>
          <a:bodyPr anchor="ctr">
            <a:normAutofit fontScale="90000"/>
          </a:bodyPr>
          <a:lstStyle/>
          <a:p>
            <a:r>
              <a:rPr lang="en-US" sz="2800"/>
              <a:t>Table 18.11 Spreadsheet </a:t>
            </a:r>
            <a:r>
              <a:rPr lang="en-US" sz="2800" b="0"/>
              <a:t>WACC Method for Avco’s RFX Project with a Fixed Debt Schedule</a:t>
            </a:r>
            <a:endParaRPr lang="en-US"/>
          </a:p>
        </p:txBody>
      </p:sp>
      <p:pic>
        <p:nvPicPr>
          <p:cNvPr id="144391" name="Picture 7" descr="tbl18_11"/>
          <p:cNvPicPr>
            <a:picLocks noChangeAspect="1" noChangeArrowheads="1"/>
          </p:cNvPicPr>
          <p:nvPr/>
        </p:nvPicPr>
        <p:blipFill>
          <a:blip r:embed="rId3" cstate="print"/>
          <a:srcRect/>
          <a:stretch>
            <a:fillRect/>
          </a:stretch>
        </p:blipFill>
        <p:spPr bwMode="auto">
          <a:xfrm>
            <a:off x="600075" y="2765425"/>
            <a:ext cx="7943850" cy="1327150"/>
          </a:xfrm>
          <a:prstGeom prst="rect">
            <a:avLst/>
          </a:prstGeom>
          <a:noFill/>
        </p:spPr>
      </p:pic>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a:bodyPr>
          <a:lstStyle/>
          <a:p>
            <a:r>
              <a:rPr lang="en-US" dirty="0" smtClean="0"/>
              <a:t>Pros and Cons of the three methods</a:t>
            </a:r>
            <a:endParaRPr lang="en-US" dirty="0"/>
          </a:p>
        </p:txBody>
      </p:sp>
      <p:sp>
        <p:nvSpPr>
          <p:cNvPr id="113667" name="Rectangle 3"/>
          <p:cNvSpPr>
            <a:spLocks noGrp="1" noChangeArrowheads="1"/>
          </p:cNvSpPr>
          <p:nvPr>
            <p:ph type="body" idx="4294967295"/>
          </p:nvPr>
        </p:nvSpPr>
        <p:spPr>
          <a:xfrm>
            <a:off x="304800" y="1524000"/>
            <a:ext cx="8458200" cy="4800600"/>
          </a:xfrm>
          <a:prstGeom prst="rect">
            <a:avLst/>
          </a:prstGeom>
        </p:spPr>
        <p:txBody>
          <a:bodyPr>
            <a:normAutofit fontScale="92500" lnSpcReduction="20000"/>
          </a:bodyPr>
          <a:lstStyle/>
          <a:p>
            <a:pPr>
              <a:lnSpc>
                <a:spcPct val="90000"/>
              </a:lnSpc>
            </a:pPr>
            <a:r>
              <a:rPr lang="en-US" dirty="0"/>
              <a:t>The FTE method offers some advantages.</a:t>
            </a:r>
          </a:p>
          <a:p>
            <a:pPr lvl="1">
              <a:lnSpc>
                <a:spcPct val="90000"/>
              </a:lnSpc>
              <a:spcBef>
                <a:spcPct val="40000"/>
              </a:spcBef>
            </a:pPr>
            <a:r>
              <a:rPr lang="en-US" dirty="0"/>
              <a:t>It may be simpler to use when calculating the value of equity for the entire firm, if the firm’s capital structure is complex and the market values of other securities in the firm’s capital structure are not known.</a:t>
            </a:r>
          </a:p>
          <a:p>
            <a:pPr lvl="1">
              <a:lnSpc>
                <a:spcPct val="90000"/>
              </a:lnSpc>
              <a:spcBef>
                <a:spcPct val="40000"/>
              </a:spcBef>
            </a:pPr>
            <a:r>
              <a:rPr lang="en-US" dirty="0"/>
              <a:t>It may be viewed as a more transparent method for discussing a project’s benefit to shareholders by emphasizing a project’s implication for equity.</a:t>
            </a:r>
          </a:p>
          <a:p>
            <a:pPr>
              <a:lnSpc>
                <a:spcPct val="90000"/>
              </a:lnSpc>
              <a:spcBef>
                <a:spcPct val="60000"/>
              </a:spcBef>
            </a:pPr>
            <a:r>
              <a:rPr lang="en-US" dirty="0"/>
              <a:t>The FTE method has a disadvantage.</a:t>
            </a:r>
          </a:p>
          <a:p>
            <a:pPr lvl="1">
              <a:lnSpc>
                <a:spcPct val="90000"/>
              </a:lnSpc>
              <a:spcBef>
                <a:spcPct val="40000"/>
              </a:spcBef>
            </a:pPr>
            <a:r>
              <a:rPr lang="en-US" dirty="0"/>
              <a:t>One must compute the project’s debt capacity to determine the interest and net borrowing before capital budgeting decisions can be made</a:t>
            </a:r>
            <a:r>
              <a:rPr lang="en-US" dirty="0" smtClean="0"/>
              <a:t>.</a:t>
            </a:r>
          </a:p>
          <a:p>
            <a:pPr>
              <a:lnSpc>
                <a:spcPct val="90000"/>
              </a:lnSpc>
              <a:spcBef>
                <a:spcPct val="40000"/>
              </a:spcBef>
            </a:pPr>
            <a:r>
              <a:rPr lang="en-US" dirty="0" smtClean="0"/>
              <a:t>The WACC method is easiest to use if the firm uses a target debt ratio.</a:t>
            </a:r>
          </a:p>
          <a:p>
            <a:pPr>
              <a:lnSpc>
                <a:spcPct val="90000"/>
              </a:lnSpc>
              <a:spcBef>
                <a:spcPct val="40000"/>
              </a:spcBef>
            </a:pPr>
            <a:r>
              <a:rPr lang="en-US" dirty="0" smtClean="0"/>
              <a:t>The APV method is easier when using other leverage policies.</a:t>
            </a:r>
            <a:endParaRPr lang="en-US" dirty="0"/>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dirty="0" smtClean="0"/>
              <a:t>Issuance and Other Financing Costs</a:t>
            </a:r>
            <a:endParaRPr lang="en-US" dirty="0"/>
          </a:p>
        </p:txBody>
      </p:sp>
      <p:sp>
        <p:nvSpPr>
          <p:cNvPr id="177155" name="Rectangle 3"/>
          <p:cNvSpPr>
            <a:spLocks noGrp="1" noChangeArrowheads="1"/>
          </p:cNvSpPr>
          <p:nvPr>
            <p:ph type="body" idx="4294967295"/>
          </p:nvPr>
        </p:nvSpPr>
        <p:spPr>
          <a:xfrm>
            <a:off x="304800" y="1524000"/>
            <a:ext cx="8458200" cy="1752600"/>
          </a:xfrm>
          <a:prstGeom prst="rect">
            <a:avLst/>
          </a:prstGeom>
        </p:spPr>
        <p:txBody>
          <a:bodyPr>
            <a:normAutofit fontScale="85000" lnSpcReduction="20000"/>
          </a:bodyPr>
          <a:lstStyle/>
          <a:p>
            <a:pPr>
              <a:spcBef>
                <a:spcPct val="50000"/>
              </a:spcBef>
            </a:pPr>
            <a:r>
              <a:rPr lang="en-US" dirty="0" smtClean="0"/>
              <a:t>When </a:t>
            </a:r>
            <a:r>
              <a:rPr lang="en-US" dirty="0"/>
              <a:t>a firm raises capital by issuing securities, the banks that provide the loan or underwrite the sale of the securities charge fees. </a:t>
            </a:r>
          </a:p>
          <a:p>
            <a:pPr>
              <a:spcBef>
                <a:spcPct val="50000"/>
              </a:spcBef>
            </a:pPr>
            <a:r>
              <a:rPr lang="en-US" dirty="0"/>
              <a:t>These fees should be included as part of the project’s required investment, reducing the NPV of the project.</a:t>
            </a:r>
          </a:p>
        </p:txBody>
      </p:sp>
      <p:pic>
        <p:nvPicPr>
          <p:cNvPr id="6" name="Picture 5" descr="BD18_24_18t09"/>
          <p:cNvPicPr preferRelativeResize="0">
            <a:picLocks noChangeAspect="1" noChangeArrowheads="1"/>
          </p:cNvPicPr>
          <p:nvPr>
            <p:custDataLst>
              <p:tags r:id="rId1"/>
            </p:custDataLst>
          </p:nvPr>
        </p:nvPicPr>
        <p:blipFill>
          <a:blip r:embed="rId4" cstate="print"/>
          <a:srcRect t="21074" r="2252" b="5765"/>
          <a:stretch>
            <a:fillRect/>
          </a:stretch>
        </p:blipFill>
        <p:spPr>
          <a:xfrm>
            <a:off x="762000" y="3352800"/>
            <a:ext cx="7696200" cy="3200399"/>
          </a:xfrm>
          <a:prstGeom prst="rect">
            <a:avLst/>
          </a:prstGeom>
          <a:noFill/>
          <a:ln/>
        </p:spPr>
      </p:pic>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Distress Costs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38</a:t>
            </a:fld>
            <a:endParaRPr lang="en-US" dirty="0"/>
          </a:p>
        </p:txBody>
      </p:sp>
      <p:sp>
        <p:nvSpPr>
          <p:cNvPr id="4" name="Content Placeholder 3"/>
          <p:cNvSpPr>
            <a:spLocks noGrp="1"/>
          </p:cNvSpPr>
          <p:nvPr>
            <p:ph sz="quarter" idx="13"/>
          </p:nvPr>
        </p:nvSpPr>
        <p:spPr>
          <a:xfrm>
            <a:off x="304800" y="1447800"/>
            <a:ext cx="8503920" cy="4876800"/>
          </a:xfrm>
        </p:spPr>
        <p:txBody>
          <a:bodyPr>
            <a:normAutofit fontScale="92500" lnSpcReduction="20000"/>
          </a:bodyPr>
          <a:lstStyle/>
          <a:p>
            <a:r>
              <a:rPr lang="en-US" dirty="0" smtClean="0"/>
              <a:t>Financial distress and agency costs also impact the cost of capital. </a:t>
            </a:r>
          </a:p>
          <a:p>
            <a:pPr lvl="1">
              <a:spcBef>
                <a:spcPct val="50000"/>
              </a:spcBef>
            </a:pPr>
            <a:r>
              <a:rPr lang="en-US" dirty="0" smtClean="0"/>
              <a:t>For example, financial distress costs tend to increase the sensitivity of the firm’s value to market risk, raising the unlevered cost of capital for highly levered firms.</a:t>
            </a:r>
          </a:p>
          <a:p>
            <a:r>
              <a:rPr lang="en-US" dirty="0" smtClean="0"/>
              <a:t>The free cash flow estimates for a project should be adjusted to include expected financial distress and agency costs. </a:t>
            </a:r>
          </a:p>
          <a:p>
            <a:pPr>
              <a:spcBef>
                <a:spcPct val="60000"/>
              </a:spcBef>
            </a:pPr>
            <a:r>
              <a:rPr lang="en-US" dirty="0" smtClean="0"/>
              <a:t>In addition, because these costs also affect the systematic risk of the cash flows, the unlevered cost of capital will no longer be independent of the firm’s leverage.</a:t>
            </a:r>
          </a:p>
          <a:p>
            <a:pPr>
              <a:spcBef>
                <a:spcPct val="60000"/>
              </a:spcBef>
            </a:pPr>
            <a:r>
              <a:rPr lang="en-US" dirty="0" smtClean="0"/>
              <a:t>The following example shows how a firm could choose its optimal leverage ratio taking into consideration that both cashflows and </a:t>
            </a:r>
            <a:r>
              <a:rPr lang="en-US" dirty="0" err="1" smtClean="0"/>
              <a:t>r</a:t>
            </a:r>
            <a:r>
              <a:rPr lang="en-US" baseline="-25000" dirty="0" err="1" smtClean="0"/>
              <a:t>U</a:t>
            </a:r>
            <a:r>
              <a:rPr lang="en-US" dirty="0" smtClean="0"/>
              <a:t> can change with leverage ratio.</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dirty="0" smtClean="0"/>
              <a:t>Financial Distress Costs</a:t>
            </a:r>
            <a:endParaRPr lang="en-US" dirty="0"/>
          </a:p>
        </p:txBody>
      </p:sp>
      <p:pic>
        <p:nvPicPr>
          <p:cNvPr id="193541" name="Picture 5" descr="BD18_27_18ex09p"/>
          <p:cNvPicPr preferRelativeResize="0">
            <a:picLocks noGrp="1" noChangeAspect="1" noChangeArrowheads="1"/>
          </p:cNvPicPr>
          <p:nvPr>
            <p:ph type="body" idx="4294967295"/>
            <p:custDataLst>
              <p:tags r:id="rId1"/>
            </p:custDataLst>
          </p:nvPr>
        </p:nvPicPr>
        <p:blipFill>
          <a:blip r:embed="rId4" cstate="print"/>
          <a:srcRect t="21713" r="1351" b="12703"/>
          <a:stretch>
            <a:fillRect/>
          </a:stretch>
        </p:blipFill>
        <p:spPr>
          <a:xfrm>
            <a:off x="381000" y="2286000"/>
            <a:ext cx="8067932" cy="2726151"/>
          </a:xfrm>
          <a:prstGeom prst="rect">
            <a:avLst/>
          </a:prstGeom>
          <a:noFill/>
          <a:ln/>
        </p:spPr>
      </p:pic>
      <p:sp>
        <p:nvSpPr>
          <p:cNvPr id="5" name="Slide Number Placeholder 2"/>
          <p:cNvSpPr>
            <a:spLocks noGrp="1"/>
          </p:cNvSpPr>
          <p:nvPr>
            <p:ph type="sldNum" sz="quarter" idx="12"/>
          </p:nvPr>
        </p:nvSpPr>
        <p:spPr>
          <a:xfrm>
            <a:off x="4343400" y="1026372"/>
            <a:ext cx="457200" cy="441325"/>
          </a:xfrm>
        </p:spPr>
        <p:txBody>
          <a:bodyPr/>
          <a:lstStyle/>
          <a:p>
            <a:fld id="{E8C80D2A-EA4E-4A37-A9DF-772D0EA46EC5}" type="slidenum">
              <a:rPr lang="en-US" smtClean="0"/>
              <a:pPr/>
              <a:t>39</a:t>
            </a:fld>
            <a:endParaRPr lang="en-US" dirty="0"/>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WACC method</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4</a:t>
            </a:fld>
            <a:endParaRPr lang="en-US" dirty="0"/>
          </a:p>
        </p:txBody>
      </p:sp>
      <p:sp>
        <p:nvSpPr>
          <p:cNvPr id="4" name="Content Placeholder 3"/>
          <p:cNvSpPr>
            <a:spLocks noGrp="1"/>
          </p:cNvSpPr>
          <p:nvPr>
            <p:ph sz="quarter" idx="13"/>
          </p:nvPr>
        </p:nvSpPr>
        <p:spPr>
          <a:xfrm>
            <a:off x="304800" y="1447800"/>
            <a:ext cx="8503920" cy="4191000"/>
          </a:xfrm>
        </p:spPr>
        <p:txBody>
          <a:bodyPr>
            <a:normAutofit fontScale="77500" lnSpcReduction="20000"/>
          </a:bodyPr>
          <a:lstStyle/>
          <a:p>
            <a:r>
              <a:rPr lang="en-US" dirty="0" smtClean="0"/>
              <a:t>Personal taxes do not need to be taken into account separately since the cost of debt will adjust automatically in the marketplace to take personal taxes into account.  Thus, the larger the level of personal taxes, the greater the rate that firms must pay to get debt financing.  Since all investors are free to invest in all firms, we don’t need to take the personal taxes of this particular firm’s debt-holders.</a:t>
            </a:r>
          </a:p>
          <a:p>
            <a:r>
              <a:rPr lang="en-US" dirty="0" smtClean="0"/>
              <a:t>We compute the value of the project by computing the cashflows to the firm if it were unlevered (EBIT(1-</a:t>
            </a:r>
            <a:r>
              <a:rPr lang="en-US" dirty="0" smtClean="0">
                <a:latin typeface="Symbol" pitchFamily="18" charset="2"/>
              </a:rPr>
              <a:t>t</a:t>
            </a:r>
            <a:r>
              <a:rPr lang="en-US" baseline="-25000" dirty="0" smtClean="0"/>
              <a:t>c</a:t>
            </a:r>
            <a:r>
              <a:rPr lang="en-US" dirty="0" smtClean="0"/>
              <a:t>) adjusted for non-cash items in EBIT) and discounting them at the WACC.  </a:t>
            </a:r>
          </a:p>
          <a:p>
            <a:r>
              <a:rPr lang="en-US" dirty="0" smtClean="0"/>
              <a:t>The tax benefits of debt are taken into account in the discount rate as opposed to incorporating them in the cashflows directly.</a:t>
            </a:r>
          </a:p>
          <a:p>
            <a:r>
              <a:rPr lang="en-US" dirty="0" smtClean="0"/>
              <a:t>This allows us to undertake a division of labor – the cashflow computation is not impacted by the firm’s leverage policy and can be calculated by employees who are only involved in the operations side of the firm.</a:t>
            </a:r>
            <a:endParaRPr lang="en-US" dirty="0"/>
          </a:p>
        </p:txBody>
      </p:sp>
      <p:graphicFrame>
        <p:nvGraphicFramePr>
          <p:cNvPr id="2050" name="Object 2"/>
          <p:cNvGraphicFramePr>
            <a:graphicFrameLocks noChangeAspect="1"/>
          </p:cNvGraphicFramePr>
          <p:nvPr/>
        </p:nvGraphicFramePr>
        <p:xfrm>
          <a:off x="1447800" y="5334000"/>
          <a:ext cx="7129463" cy="873262"/>
        </p:xfrm>
        <a:graphic>
          <a:graphicData uri="http://schemas.openxmlformats.org/presentationml/2006/ole">
            <p:oleObj spid="_x0000_s2050" name="Equation" r:id="rId4" imgW="3530520" imgH="431640" progId="">
              <p:embed/>
            </p:oleObj>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dirty="0" smtClean="0"/>
              <a:t>APV with financial distress costs</a:t>
            </a:r>
            <a:endParaRPr lang="en-US" dirty="0"/>
          </a:p>
        </p:txBody>
      </p:sp>
      <p:pic>
        <p:nvPicPr>
          <p:cNvPr id="195589" name="Picture 5" descr="BD18_28_18ex09s"/>
          <p:cNvPicPr preferRelativeResize="0">
            <a:picLocks noGrp="1" noChangeAspect="1" noChangeArrowheads="1"/>
          </p:cNvPicPr>
          <p:nvPr>
            <p:ph type="body" idx="4294967295"/>
            <p:custDataLst>
              <p:tags r:id="rId1"/>
            </p:custDataLst>
          </p:nvPr>
        </p:nvPicPr>
        <p:blipFill>
          <a:blip r:embed="rId4" cstate="print"/>
          <a:srcRect t="11571" r="450" b="5504"/>
          <a:stretch>
            <a:fillRect/>
          </a:stretch>
        </p:blipFill>
        <p:spPr>
          <a:xfrm>
            <a:off x="342900" y="2057400"/>
            <a:ext cx="8420100" cy="3276600"/>
          </a:xfrm>
          <a:prstGeom prst="rect">
            <a:avLst/>
          </a:prstGeom>
          <a:noFill/>
          <a:ln/>
        </p:spPr>
      </p:pic>
      <p:sp>
        <p:nvSpPr>
          <p:cNvPr id="4" name="Slide Number Placeholder 2"/>
          <p:cNvSpPr>
            <a:spLocks noGrp="1"/>
          </p:cNvSpPr>
          <p:nvPr>
            <p:ph type="sldNum" sz="quarter" idx="12"/>
          </p:nvPr>
        </p:nvSpPr>
        <p:spPr>
          <a:xfrm>
            <a:off x="4343400" y="1026372"/>
            <a:ext cx="457200" cy="441325"/>
          </a:xfrm>
        </p:spPr>
        <p:txBody>
          <a:bodyPr/>
          <a:lstStyle/>
          <a:p>
            <a:fld id="{E8C80D2A-EA4E-4A37-A9DF-772D0EA46EC5}" type="slidenum">
              <a:rPr lang="en-US" smtClean="0"/>
              <a:pPr/>
              <a:t>40</a:t>
            </a:fld>
            <a:endParaRPr lang="en-US" dirty="0"/>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WACC: An example</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5</a:t>
            </a:fld>
            <a:endParaRPr lang="en-US" dirty="0"/>
          </a:p>
        </p:txBody>
      </p:sp>
      <p:sp>
        <p:nvSpPr>
          <p:cNvPr id="4" name="Content Placeholder 3"/>
          <p:cNvSpPr>
            <a:spLocks noGrp="1"/>
          </p:cNvSpPr>
          <p:nvPr>
            <p:ph sz="quarter" idx="13"/>
          </p:nvPr>
        </p:nvSpPr>
        <p:spPr>
          <a:xfrm>
            <a:off x="228600" y="1371600"/>
            <a:ext cx="8686800" cy="5105400"/>
          </a:xfrm>
        </p:spPr>
        <p:txBody>
          <a:bodyPr>
            <a:normAutofit fontScale="85000" lnSpcReduction="20000"/>
          </a:bodyPr>
          <a:lstStyle/>
          <a:p>
            <a:pPr>
              <a:lnSpc>
                <a:spcPct val="105000"/>
              </a:lnSpc>
              <a:spcBef>
                <a:spcPts val="0"/>
              </a:spcBef>
            </a:pPr>
            <a:r>
              <a:rPr lang="en-US" dirty="0" smtClean="0"/>
              <a:t>Suppose </a:t>
            </a:r>
            <a:r>
              <a:rPr lang="en-US" dirty="0" err="1" smtClean="0"/>
              <a:t>Avco</a:t>
            </a:r>
            <a:r>
              <a:rPr lang="en-US" dirty="0" smtClean="0"/>
              <a:t> is considering introducing a new line of packaging, the RFX Series.</a:t>
            </a:r>
          </a:p>
          <a:p>
            <a:pPr>
              <a:lnSpc>
                <a:spcPct val="105000"/>
              </a:lnSpc>
              <a:spcBef>
                <a:spcPts val="0"/>
              </a:spcBef>
            </a:pPr>
            <a:r>
              <a:rPr lang="en-US" dirty="0" err="1" smtClean="0"/>
              <a:t>Avco</a:t>
            </a:r>
            <a:r>
              <a:rPr lang="en-US" dirty="0" smtClean="0"/>
              <a:t> expects the technology used in these products to become obsolete after four years. However, the marketing group expects annual sales of $60 million per year over the next four years for this product line. </a:t>
            </a:r>
          </a:p>
          <a:p>
            <a:pPr>
              <a:lnSpc>
                <a:spcPct val="105000"/>
              </a:lnSpc>
              <a:spcBef>
                <a:spcPts val="0"/>
              </a:spcBef>
            </a:pPr>
            <a:r>
              <a:rPr lang="en-US" dirty="0" smtClean="0"/>
              <a:t>Manufacturing costs and operating expenses are expected to be $25 million and $9 million, respectively, per year. </a:t>
            </a:r>
          </a:p>
          <a:p>
            <a:pPr>
              <a:lnSpc>
                <a:spcPct val="105000"/>
              </a:lnSpc>
              <a:spcBef>
                <a:spcPts val="0"/>
              </a:spcBef>
            </a:pPr>
            <a:r>
              <a:rPr lang="en-US" dirty="0" smtClean="0"/>
              <a:t>Developing the product will require upfront R&amp;D and marketing expenses of $6.67 million, together with a $24 million investment in equipment. </a:t>
            </a:r>
          </a:p>
          <a:p>
            <a:pPr lvl="1">
              <a:lnSpc>
                <a:spcPct val="105000"/>
              </a:lnSpc>
              <a:spcBef>
                <a:spcPts val="0"/>
              </a:spcBef>
            </a:pPr>
            <a:r>
              <a:rPr lang="en-US" dirty="0" smtClean="0"/>
              <a:t>The equipment will be obsolete in four years and will be depreciated via the straight-line method over that period. </a:t>
            </a:r>
          </a:p>
          <a:p>
            <a:pPr>
              <a:lnSpc>
                <a:spcPct val="105000"/>
              </a:lnSpc>
              <a:spcBef>
                <a:spcPts val="0"/>
              </a:spcBef>
            </a:pPr>
            <a:r>
              <a:rPr lang="en-US" dirty="0" err="1" smtClean="0"/>
              <a:t>Avco</a:t>
            </a:r>
            <a:r>
              <a:rPr lang="en-US" dirty="0" smtClean="0"/>
              <a:t> expects no net working capital requirements for the project.</a:t>
            </a:r>
          </a:p>
          <a:p>
            <a:pPr>
              <a:lnSpc>
                <a:spcPct val="105000"/>
              </a:lnSpc>
              <a:spcBef>
                <a:spcPts val="0"/>
              </a:spcBef>
            </a:pPr>
            <a:r>
              <a:rPr lang="en-US" dirty="0" err="1" smtClean="0"/>
              <a:t>Avco</a:t>
            </a:r>
            <a:r>
              <a:rPr lang="en-US" dirty="0" smtClean="0"/>
              <a:t> pays a corporate tax rate of 40%.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Free Cashflow from </a:t>
            </a:r>
            <a:r>
              <a:rPr lang="en-US" dirty="0" err="1" smtClean="0"/>
              <a:t>Avco</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6</a:t>
            </a:fld>
            <a:endParaRPr lang="en-US" dirty="0"/>
          </a:p>
        </p:txBody>
      </p:sp>
      <p:pic>
        <p:nvPicPr>
          <p:cNvPr id="5" name="Picture 5" descr="BD18_01_18t01"/>
          <p:cNvPicPr preferRelativeResize="0">
            <a:picLocks noGrp="1" noChangeAspect="1" noChangeArrowheads="1"/>
          </p:cNvPicPr>
          <p:nvPr>
            <p:ph sz="quarter" idx="13"/>
            <p:custDataLst>
              <p:tags r:id="rId1"/>
            </p:custDataLst>
          </p:nvPr>
        </p:nvPicPr>
        <p:blipFill>
          <a:blip r:embed="rId4" cstate="print"/>
          <a:srcRect t="15082" r="1437"/>
          <a:stretch>
            <a:fillRect/>
          </a:stretch>
        </p:blipFill>
        <p:spPr>
          <a:xfrm>
            <a:off x="381000" y="1828800"/>
            <a:ext cx="8382000" cy="3988072"/>
          </a:xfr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WACC: An Example</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7</a:t>
            </a:fld>
            <a:endParaRPr lang="en-US" dirty="0"/>
          </a:p>
        </p:txBody>
      </p:sp>
      <p:sp>
        <p:nvSpPr>
          <p:cNvPr id="4" name="Content Placeholder 3"/>
          <p:cNvSpPr>
            <a:spLocks noGrp="1"/>
          </p:cNvSpPr>
          <p:nvPr>
            <p:ph sz="quarter" idx="13"/>
          </p:nvPr>
        </p:nvSpPr>
        <p:spPr>
          <a:xfrm>
            <a:off x="304800" y="3124200"/>
            <a:ext cx="8503920" cy="2286000"/>
          </a:xfrm>
        </p:spPr>
        <p:txBody>
          <a:bodyPr>
            <a:normAutofit fontScale="92500"/>
          </a:bodyPr>
          <a:lstStyle/>
          <a:p>
            <a:r>
              <a:rPr lang="en-US" dirty="0" err="1" smtClean="0"/>
              <a:t>Avco</a:t>
            </a:r>
            <a:r>
              <a:rPr lang="en-US" dirty="0" smtClean="0"/>
              <a:t> has $20 of cash and $320 of debt; since the cash could be used to pay off an equivalent amount of debt, we reduce debt by the amount of cash to get the net amount of debt.  Hence </a:t>
            </a:r>
            <a:r>
              <a:rPr lang="en-US" dirty="0" err="1" smtClean="0"/>
              <a:t>Avco’s</a:t>
            </a:r>
            <a:r>
              <a:rPr lang="en-US" dirty="0" smtClean="0"/>
              <a:t> debt-value ratio is 300/600.</a:t>
            </a:r>
          </a:p>
          <a:p>
            <a:r>
              <a:rPr lang="en-US" dirty="0" err="1" smtClean="0"/>
              <a:t>Avco’s</a:t>
            </a:r>
            <a:r>
              <a:rPr lang="en-US" dirty="0" smtClean="0"/>
              <a:t> WACC can, therefore be computed as</a:t>
            </a:r>
            <a:endParaRPr lang="en-US" dirty="0"/>
          </a:p>
        </p:txBody>
      </p:sp>
      <p:pic>
        <p:nvPicPr>
          <p:cNvPr id="5" name="Picture 5" descr="BD18_02_18t02"/>
          <p:cNvPicPr preferRelativeResize="0">
            <a:picLocks noChangeAspect="1" noChangeArrowheads="1"/>
          </p:cNvPicPr>
          <p:nvPr>
            <p:custDataLst>
              <p:tags r:id="rId2"/>
            </p:custDataLst>
          </p:nvPr>
        </p:nvPicPr>
        <p:blipFill>
          <a:blip r:embed="rId5" cstate="print"/>
          <a:srcRect t="33045" r="2252" b="7343"/>
          <a:stretch>
            <a:fillRect/>
          </a:stretch>
        </p:blipFill>
        <p:spPr>
          <a:xfrm>
            <a:off x="533400" y="1524000"/>
            <a:ext cx="7848600" cy="1663759"/>
          </a:xfrm>
          <a:prstGeom prst="rect">
            <a:avLst/>
          </a:prstGeom>
          <a:noFill/>
          <a:ln/>
        </p:spPr>
      </p:pic>
      <p:graphicFrame>
        <p:nvGraphicFramePr>
          <p:cNvPr id="3074" name="Object 2"/>
          <p:cNvGraphicFramePr>
            <a:graphicFrameLocks noChangeAspect="1"/>
          </p:cNvGraphicFramePr>
          <p:nvPr/>
        </p:nvGraphicFramePr>
        <p:xfrm>
          <a:off x="381000" y="5257800"/>
          <a:ext cx="8534400" cy="974725"/>
        </p:xfrm>
        <a:graphic>
          <a:graphicData uri="http://schemas.openxmlformats.org/presentationml/2006/ole">
            <p:oleObj spid="_x0000_s3074" name="Equation" r:id="rId6" imgW="5105160" imgH="583920" progId="">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US" dirty="0" smtClean="0"/>
              <a:t>Using the WACC: An Example</a:t>
            </a:r>
            <a:endParaRPr lang="en-US" dirty="0"/>
          </a:p>
        </p:txBody>
      </p:sp>
      <p:sp>
        <p:nvSpPr>
          <p:cNvPr id="39939" name="Rectangle 3"/>
          <p:cNvSpPr>
            <a:spLocks noGrp="1" noChangeArrowheads="1"/>
          </p:cNvSpPr>
          <p:nvPr>
            <p:ph type="body" idx="4294967295"/>
          </p:nvPr>
        </p:nvSpPr>
        <p:spPr>
          <a:xfrm>
            <a:off x="304800" y="1524000"/>
            <a:ext cx="8458200" cy="4800600"/>
          </a:xfrm>
          <a:prstGeom prst="rect">
            <a:avLst/>
          </a:prstGeom>
        </p:spPr>
        <p:txBody>
          <a:bodyPr/>
          <a:lstStyle/>
          <a:p>
            <a:r>
              <a:rPr lang="en-US"/>
              <a:t>The value of the project, including the tax shield from debt, is calculated as the present value of its future free cash flows.</a:t>
            </a:r>
          </a:p>
          <a:p>
            <a:pPr lvl="2">
              <a:spcBef>
                <a:spcPct val="450000"/>
              </a:spcBef>
            </a:pPr>
            <a:r>
              <a:rPr lang="en-US"/>
              <a:t>The NPV of the project is $33.25 million</a:t>
            </a:r>
          </a:p>
          <a:p>
            <a:pPr lvl="3">
              <a:spcBef>
                <a:spcPct val="30000"/>
              </a:spcBef>
            </a:pPr>
            <a:r>
              <a:rPr lang="en-US"/>
              <a:t>$61.25 million – $28 million = $33.25 million</a:t>
            </a:r>
          </a:p>
        </p:txBody>
      </p:sp>
      <p:graphicFrame>
        <p:nvGraphicFramePr>
          <p:cNvPr id="39940" name="Object 4"/>
          <p:cNvGraphicFramePr>
            <a:graphicFrameLocks noChangeAspect="1"/>
          </p:cNvGraphicFramePr>
          <p:nvPr/>
        </p:nvGraphicFramePr>
        <p:xfrm>
          <a:off x="533400" y="3065463"/>
          <a:ext cx="8077200" cy="768350"/>
        </p:xfrm>
        <a:graphic>
          <a:graphicData uri="http://schemas.openxmlformats.org/presentationml/2006/ole">
            <p:oleObj spid="_x0000_s4098" name="Equation" r:id="rId4" imgW="4140000" imgH="393480" progId="">
              <p:embed/>
            </p:oleObj>
          </a:graphicData>
        </a:graphic>
      </p:graphicFrame>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a Constant Debt-Equity Ratio</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9</a:t>
            </a:fld>
            <a:endParaRPr lang="en-US" dirty="0"/>
          </a:p>
        </p:txBody>
      </p:sp>
      <p:sp>
        <p:nvSpPr>
          <p:cNvPr id="4" name="Content Placeholder 3"/>
          <p:cNvSpPr>
            <a:spLocks noGrp="1"/>
          </p:cNvSpPr>
          <p:nvPr>
            <p:ph sz="quarter" idx="13"/>
          </p:nvPr>
        </p:nvSpPr>
        <p:spPr>
          <a:xfrm>
            <a:off x="304800" y="1447800"/>
            <a:ext cx="8503920" cy="4953000"/>
          </a:xfrm>
        </p:spPr>
        <p:txBody>
          <a:bodyPr>
            <a:normAutofit fontScale="77500" lnSpcReduction="20000"/>
          </a:bodyPr>
          <a:lstStyle/>
          <a:p>
            <a:r>
              <a:rPr lang="en-US" dirty="0" smtClean="0"/>
              <a:t>The WACC method assumed that </a:t>
            </a:r>
            <a:r>
              <a:rPr lang="en-US" dirty="0" err="1" smtClean="0"/>
              <a:t>Avco</a:t>
            </a:r>
            <a:r>
              <a:rPr lang="en-US" dirty="0" smtClean="0"/>
              <a:t> would keep its debt-equity ratio constant.  </a:t>
            </a:r>
          </a:p>
          <a:p>
            <a:r>
              <a:rPr lang="en-US" dirty="0" smtClean="0"/>
              <a:t>This requires </a:t>
            </a:r>
            <a:r>
              <a:rPr lang="en-US" dirty="0" err="1" smtClean="0"/>
              <a:t>Avco</a:t>
            </a:r>
            <a:r>
              <a:rPr lang="en-US" dirty="0" smtClean="0"/>
              <a:t> to change the amount of its debt as its market value changes, as it will if it accepts the </a:t>
            </a:r>
            <a:r>
              <a:rPr lang="en-US" dirty="0" err="1" smtClean="0"/>
              <a:t>Avco</a:t>
            </a:r>
            <a:r>
              <a:rPr lang="en-US" dirty="0" smtClean="0"/>
              <a:t> project.</a:t>
            </a:r>
          </a:p>
          <a:p>
            <a:r>
              <a:rPr lang="en-US" dirty="0" smtClean="0"/>
              <a:t>How can we compute the additional debt to be issued each year?</a:t>
            </a:r>
          </a:p>
          <a:p>
            <a:r>
              <a:rPr lang="en-US" dirty="0" smtClean="0"/>
              <a:t>To begin with, we note that </a:t>
            </a:r>
            <a:r>
              <a:rPr lang="en-US" dirty="0" err="1" smtClean="0"/>
              <a:t>Avco</a:t>
            </a:r>
            <a:r>
              <a:rPr lang="en-US" dirty="0" smtClean="0"/>
              <a:t> has a debt-value ratio of 0.5</a:t>
            </a:r>
          </a:p>
          <a:p>
            <a:r>
              <a:rPr lang="en-US" dirty="0" smtClean="0"/>
              <a:t>After </a:t>
            </a:r>
            <a:r>
              <a:rPr lang="en-US" dirty="0" err="1" smtClean="0"/>
              <a:t>Avco</a:t>
            </a:r>
            <a:r>
              <a:rPr lang="en-US" dirty="0" smtClean="0"/>
              <a:t> takes on the new project, its value will go up by the amount of the value of the new assets added due to the project, viz. $61.25m.</a:t>
            </a:r>
          </a:p>
          <a:p>
            <a:r>
              <a:rPr lang="en-US" dirty="0" smtClean="0"/>
              <a:t>Hence </a:t>
            </a:r>
            <a:r>
              <a:rPr lang="en-US" dirty="0" err="1" smtClean="0"/>
              <a:t>Avco</a:t>
            </a:r>
            <a:r>
              <a:rPr lang="en-US" dirty="0" smtClean="0"/>
              <a:t> will have to issue 61.125/2 = 30.625 in net new debt.</a:t>
            </a:r>
          </a:p>
          <a:p>
            <a:r>
              <a:rPr lang="en-US" dirty="0" smtClean="0"/>
              <a:t>We assume that </a:t>
            </a:r>
            <a:r>
              <a:rPr lang="en-US" dirty="0" err="1" smtClean="0"/>
              <a:t>Avco</a:t>
            </a:r>
            <a:r>
              <a:rPr lang="en-US" dirty="0" smtClean="0"/>
              <a:t> will do that by spending its $20m cash and issuing $10.625 in new debt.</a:t>
            </a:r>
          </a:p>
          <a:p>
            <a:r>
              <a:rPr lang="en-US" dirty="0" smtClean="0"/>
              <a:t>Since the firm only needs $28m for the RFX project, the additional $2.625m will be paid out as a dividend.</a:t>
            </a:r>
          </a:p>
          <a:p>
            <a:r>
              <a:rPr lang="en-US" dirty="0" smtClean="0"/>
              <a:t>Its balance sheet will now appears as follows:</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9.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cess diagram">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FD8C2F"/>
      </a:hlink>
      <a:folHlink>
        <a:srgbClr val="D5AD3B"/>
      </a:folHlink>
    </a:clrScheme>
    <a:fontScheme name="Civic">
      <a:majorFont>
        <a:latin typeface="Georgia"/>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698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75000"/>
                <a:satMod val="200000"/>
              </a:schemeClr>
            </a:gs>
            <a:gs pos="45000">
              <a:schemeClr val="phClr">
                <a:tint val="93000"/>
                <a:satMod val="200000"/>
              </a:schemeClr>
            </a:gs>
            <a:gs pos="100000">
              <a:schemeClr val="phClr">
                <a:tint val="75000"/>
                <a:satMod val="200000"/>
              </a:schemeClr>
            </a:gs>
          </a:gsLst>
          <a:lin ang="16200000" scaled="1"/>
        </a:gradFill>
        <a:blipFill>
          <a:blip xmlns:r="http://schemas.openxmlformats.org/officeDocument/2006/relationships" r:embed="rId1">
            <a:duotone>
              <a:schemeClr val="phClr">
                <a:shade val="70000"/>
                <a:satMod val="115000"/>
              </a:schemeClr>
              <a:schemeClr val="phClr">
                <a:tint val="85000"/>
              </a:schemeClr>
            </a:duotone>
          </a:blip>
          <a:tile tx="0" ty="0" sx="85000" sy="85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Process diagram</Template>
  <TotalTime>0</TotalTime>
  <Words>3449</Words>
  <Application>Microsoft Office PowerPoint</Application>
  <PresentationFormat>On-screen Show (4:3)</PresentationFormat>
  <Paragraphs>256</Paragraphs>
  <Slides>40</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Process diagram</vt:lpstr>
      <vt:lpstr>Equation</vt:lpstr>
      <vt:lpstr> Capital Budgeting  and  Valuation with Leverage</vt:lpstr>
      <vt:lpstr>Learning Objectives</vt:lpstr>
      <vt:lpstr>WACC method</vt:lpstr>
      <vt:lpstr>WACC method</vt:lpstr>
      <vt:lpstr>Using the WACC: An example</vt:lpstr>
      <vt:lpstr>Expected Free Cashflow from Avco</vt:lpstr>
      <vt:lpstr>Using the WACC: An Example</vt:lpstr>
      <vt:lpstr>Using the WACC: An Example</vt:lpstr>
      <vt:lpstr>Implementing a Constant Debt-Equity Ratio</vt:lpstr>
      <vt:lpstr>Implementing a Constant Debt-Equity Ratio</vt:lpstr>
      <vt:lpstr>Implementing a Constant Debt-Equity Ratio</vt:lpstr>
      <vt:lpstr>The APV Method</vt:lpstr>
      <vt:lpstr>APV: An Example</vt:lpstr>
      <vt:lpstr>APV: An example</vt:lpstr>
      <vt:lpstr>APV: An example</vt:lpstr>
      <vt:lpstr>APV: An Example</vt:lpstr>
      <vt:lpstr>The APV Method with Personal Taxes</vt:lpstr>
      <vt:lpstr>The APV Method with Personal Taxes</vt:lpstr>
      <vt:lpstr>The APV Method with Personal Taxes</vt:lpstr>
      <vt:lpstr>Example of APV with Personal Taxes</vt:lpstr>
      <vt:lpstr>APV with Personal Taxes</vt:lpstr>
      <vt:lpstr>APV with Personal Taxes</vt:lpstr>
      <vt:lpstr>Flow-to-Equity Method</vt:lpstr>
      <vt:lpstr>FTE: An Example</vt:lpstr>
      <vt:lpstr>FTE: An Example</vt:lpstr>
      <vt:lpstr>Project-Based Cost of Capital</vt:lpstr>
      <vt:lpstr>Project-Based Cost of Capital</vt:lpstr>
      <vt:lpstr>Project Leverage and the Equity Cost of Capital</vt:lpstr>
      <vt:lpstr>Project-based Cost of Capital</vt:lpstr>
      <vt:lpstr>Other Leverage Policies</vt:lpstr>
      <vt:lpstr>APV with pre-determined debt levels</vt:lpstr>
      <vt:lpstr>WACC and FTE with Changing Leverage</vt:lpstr>
      <vt:lpstr>Table 18.10 Spreadsheet  Adjusted Present Value and Cost of Capital for Avco’s RFX Project with a Fixed Debt Schedule</vt:lpstr>
      <vt:lpstr>WACC and FTE with Changing Leverage</vt:lpstr>
      <vt:lpstr>Table 18.11 Spreadsheet WACC Method for Avco’s RFX Project with a Fixed Debt Schedule</vt:lpstr>
      <vt:lpstr>Pros and Cons of the three methods</vt:lpstr>
      <vt:lpstr>Issuance and Other Financing Costs</vt:lpstr>
      <vt:lpstr>Financial Distress Costs</vt:lpstr>
      <vt:lpstr>Financial Distress Costs</vt:lpstr>
      <vt:lpstr>APV with financial distress costs</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2009-02-05T02:09:49Z</dcterms:created>
  <dcterms:modified xsi:type="dcterms:W3CDTF">2010-11-08T23:12:13Z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TC101743241033</vt:lpwstr>
  </property>
</Properties>
</file>