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tags/tag5.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6.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tags/tag7.xml" ContentType="application/vnd.openxmlformats-officedocument.presentationml.tags+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ags/tag8.xml" ContentType="application/vnd.openxmlformats-officedocument.presentationml.tags+xml"/>
  <Override PartName="/ppt/notesSlides/notesSlide16.xml" ContentType="application/vnd.openxmlformats-officedocument.presentationml.notesSlide+xml"/>
  <Override PartName="/ppt/tags/tag9.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10.xml" ContentType="application/vnd.openxmlformats-officedocument.presentationml.tags+xml"/>
  <Override PartName="/ppt/notesSlides/notesSlide19.xml" ContentType="application/vnd.openxmlformats-officedocument.presentationml.notesSlide+xml"/>
  <Override PartName="/ppt/tags/tag11.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tags/tag12.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tags/tag13.xml" ContentType="application/vnd.openxmlformats-officedocument.presentationml.tag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tags/tag14.xml" ContentType="application/vnd.openxmlformats-officedocument.presentationml.tags+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7"/>
  </p:notesMasterIdLst>
  <p:handoutMasterIdLst>
    <p:handoutMasterId r:id="rId38"/>
  </p:handoutMasterIdLst>
  <p:sldIdLst>
    <p:sldId id="261" r:id="rId2"/>
    <p:sldId id="315" r:id="rId3"/>
    <p:sldId id="262" r:id="rId4"/>
    <p:sldId id="276" r:id="rId5"/>
    <p:sldId id="277" r:id="rId6"/>
    <p:sldId id="304" r:id="rId7"/>
    <p:sldId id="265" r:id="rId8"/>
    <p:sldId id="267" r:id="rId9"/>
    <p:sldId id="271" r:id="rId10"/>
    <p:sldId id="273" r:id="rId11"/>
    <p:sldId id="274" r:id="rId12"/>
    <p:sldId id="275" r:id="rId13"/>
    <p:sldId id="278" r:id="rId14"/>
    <p:sldId id="279" r:id="rId15"/>
    <p:sldId id="283" r:id="rId16"/>
    <p:sldId id="285" r:id="rId17"/>
    <p:sldId id="301" r:id="rId18"/>
    <p:sldId id="291" r:id="rId19"/>
    <p:sldId id="292" r:id="rId20"/>
    <p:sldId id="293" r:id="rId21"/>
    <p:sldId id="294" r:id="rId22"/>
    <p:sldId id="295" r:id="rId23"/>
    <p:sldId id="302" r:id="rId24"/>
    <p:sldId id="303" r:id="rId25"/>
    <p:sldId id="305" r:id="rId26"/>
    <p:sldId id="316" r:id="rId27"/>
    <p:sldId id="306" r:id="rId28"/>
    <p:sldId id="309" r:id="rId29"/>
    <p:sldId id="307" r:id="rId30"/>
    <p:sldId id="313" r:id="rId31"/>
    <p:sldId id="314" r:id="rId32"/>
    <p:sldId id="310" r:id="rId33"/>
    <p:sldId id="317" r:id="rId34"/>
    <p:sldId id="311" r:id="rId35"/>
    <p:sldId id="312" r:id="rId36"/>
  </p:sldIdLst>
  <p:sldSz cx="9144000" cy="6858000" type="screen4x3"/>
  <p:notesSz cx="6858000" cy="9296400"/>
  <p:custDataLst>
    <p:tags r:id="rId39"/>
  </p:custDataLst>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187" autoAdjust="0"/>
    <p:restoredTop sz="94718" autoAdjust="0"/>
  </p:normalViewPr>
  <p:slideViewPr>
    <p:cSldViewPr>
      <p:cViewPr varScale="1">
        <p:scale>
          <a:sx n="81" d="100"/>
          <a:sy n="81" d="100"/>
        </p:scale>
        <p:origin x="952" y="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gs" Target="tags/tag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Computation of Project Beta</a:t>
            </a:r>
          </a:p>
        </c:rich>
      </c:tx>
      <c:layout/>
      <c:overlay val="0"/>
    </c:title>
    <c:autoTitleDeleted val="0"/>
    <c:plotArea>
      <c:layout/>
      <c:scatterChart>
        <c:scatterStyle val="lineMarker"/>
        <c:varyColors val="0"/>
        <c:ser>
          <c:idx val="0"/>
          <c:order val="1"/>
          <c:tx>
            <c:strRef>
              <c:f>Sheet1!$B$2</c:f>
            </c:strRef>
          </c:tx>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xVal>
            <c:numRef>
              <c:f>Sheet1!$C$3:$C$4</c:f>
            </c:numRef>
          </c:xVal>
          <c:yVal>
            <c:numRef>
              <c:f>Sheet1!$B$3:$B$4</c:f>
            </c:numRef>
          </c:yVal>
          <c:smooth val="0"/>
          <c:extLst>
            <c:ext xmlns:c16="http://schemas.microsoft.com/office/drawing/2014/chart" uri="{C3380CC4-5D6E-409C-BE32-E72D297353CC}">
              <c16:uniqueId val="{00000000-050A-4163-864E-DB8FF4E0CD32}"/>
            </c:ext>
          </c:extLst>
        </c:ser>
        <c:ser>
          <c:idx val="1"/>
          <c:order val="0"/>
          <c:tx>
            <c:strRef>
              <c:f>[Book1]Sheet1!$B$2</c:f>
              <c:strCache>
                <c:ptCount val="1"/>
                <c:pt idx="0">
                  <c:v>Rproj</c:v>
                </c:pt>
              </c:strCache>
            </c:strRef>
          </c:tx>
          <c:dLbls>
            <c:spPr>
              <a:noFill/>
              <a:ln>
                <a:noFill/>
              </a:ln>
              <a:effectLst/>
            </c:spPr>
            <c:dLblPos val="t"/>
            <c:showLegendKey val="0"/>
            <c:showVal val="1"/>
            <c:showCatName val="1"/>
            <c:showSerName val="0"/>
            <c:showPercent val="0"/>
            <c:showBubbleSize val="0"/>
            <c:showLeaderLines val="0"/>
            <c:extLst>
              <c:ext xmlns:c15="http://schemas.microsoft.com/office/drawing/2012/chart" uri="{CE6537A1-D6FC-4f65-9D91-7224C49458BB}">
                <c15:layout/>
                <c15:showLeaderLines val="0"/>
              </c:ext>
            </c:extLst>
          </c:dLbls>
          <c:xVal>
            <c:numRef>
              <c:f>[Book1]Sheet1!$C$3:$C$4</c:f>
              <c:numCache>
                <c:formatCode>General</c:formatCode>
                <c:ptCount val="2"/>
                <c:pt idx="0">
                  <c:v>33</c:v>
                </c:pt>
                <c:pt idx="1">
                  <c:v>-7</c:v>
                </c:pt>
              </c:numCache>
            </c:numRef>
          </c:xVal>
          <c:yVal>
            <c:numRef>
              <c:f>[Book1]Sheet1!$B$3:$B$4</c:f>
              <c:numCache>
                <c:formatCode>General</c:formatCode>
                <c:ptCount val="2"/>
                <c:pt idx="0">
                  <c:v>40</c:v>
                </c:pt>
                <c:pt idx="1">
                  <c:v>-10</c:v>
                </c:pt>
              </c:numCache>
            </c:numRef>
          </c:yVal>
          <c:smooth val="0"/>
          <c:extLst>
            <c:ext xmlns:c16="http://schemas.microsoft.com/office/drawing/2014/chart" uri="{C3380CC4-5D6E-409C-BE32-E72D297353CC}">
              <c16:uniqueId val="{00000001-050A-4163-864E-DB8FF4E0CD32}"/>
            </c:ext>
          </c:extLst>
        </c:ser>
        <c:dLbls>
          <c:showLegendKey val="0"/>
          <c:showVal val="1"/>
          <c:showCatName val="0"/>
          <c:showSerName val="0"/>
          <c:showPercent val="0"/>
          <c:showBubbleSize val="0"/>
        </c:dLbls>
        <c:axId val="-1096163088"/>
        <c:axId val="-1096156560"/>
      </c:scatterChart>
      <c:valAx>
        <c:axId val="-1096163088"/>
        <c:scaling>
          <c:orientation val="minMax"/>
        </c:scaling>
        <c:delete val="0"/>
        <c:axPos val="b"/>
        <c:title>
          <c:tx>
            <c:rich>
              <a:bodyPr/>
              <a:lstStyle/>
              <a:p>
                <a:pPr>
                  <a:defRPr/>
                </a:pPr>
                <a:r>
                  <a:rPr lang="en-US"/>
                  <a:t>Return</a:t>
                </a:r>
                <a:r>
                  <a:rPr lang="en-US" baseline="0"/>
                  <a:t> on Market</a:t>
                </a:r>
                <a:endParaRPr lang="en-US"/>
              </a:p>
            </c:rich>
          </c:tx>
          <c:layout/>
          <c:overlay val="0"/>
        </c:title>
        <c:numFmt formatCode="General" sourceLinked="1"/>
        <c:majorTickMark val="out"/>
        <c:minorTickMark val="none"/>
        <c:tickLblPos val="nextTo"/>
        <c:crossAx val="-1096156560"/>
        <c:crosses val="autoZero"/>
        <c:crossBetween val="midCat"/>
      </c:valAx>
      <c:valAx>
        <c:axId val="-1096156560"/>
        <c:scaling>
          <c:orientation val="minMax"/>
        </c:scaling>
        <c:delete val="0"/>
        <c:axPos val="l"/>
        <c:majorGridlines/>
        <c:title>
          <c:tx>
            <c:rich>
              <a:bodyPr rot="-5400000" vert="horz"/>
              <a:lstStyle/>
              <a:p>
                <a:pPr>
                  <a:defRPr/>
                </a:pPr>
                <a:r>
                  <a:rPr lang="en-US"/>
                  <a:t>Return on Project</a:t>
                </a:r>
              </a:p>
            </c:rich>
          </c:tx>
          <c:layout/>
          <c:overlay val="0"/>
        </c:title>
        <c:numFmt formatCode="General" sourceLinked="1"/>
        <c:majorTickMark val="out"/>
        <c:minorTickMark val="none"/>
        <c:tickLblPos val="nextTo"/>
        <c:crossAx val="-1096163088"/>
        <c:crosses val="autoZero"/>
        <c:crossBetween val="midCat"/>
      </c:valAx>
    </c:plotArea>
    <c:legend>
      <c:legendPos val="r"/>
      <c:legendEntry>
        <c:idx val="0"/>
        <c:delete val="1"/>
      </c:legendEntry>
      <c:layout/>
      <c:overlay val="0"/>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rtlCol="0"/>
          <a:lstStyle>
            <a:lvl1pPr algn="r">
              <a:defRPr sz="1200"/>
            </a:lvl1pPr>
          </a:lstStyle>
          <a:p>
            <a:fld id="{ACCD1767-73A9-4933-BAEA-6DDCC58002A7}" type="datetimeFigureOut">
              <a:rPr lang="en-US" smtClean="0"/>
              <a:pPr/>
              <a:t>3/25/2021</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rtlCol="0" anchor="b"/>
          <a:lstStyle>
            <a:lvl1pPr algn="r">
              <a:defRPr sz="1200"/>
            </a:lvl1pPr>
          </a:lstStyle>
          <a:p>
            <a:fld id="{E03A1734-4FFB-4FB2-A08B-70701407F3C2}" type="slidenum">
              <a:rPr lang="en-US" smtClean="0"/>
              <a:pPr/>
              <a:t>‹#›</a:t>
            </a:fld>
            <a:endParaRPr lang="en-US"/>
          </a:p>
        </p:txBody>
      </p:sp>
    </p:spTree>
    <p:extLst>
      <p:ext uri="{BB962C8B-B14F-4D97-AF65-F5344CB8AC3E}">
        <p14:creationId xmlns:p14="http://schemas.microsoft.com/office/powerpoint/2010/main" val="35741696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rtlCol="0"/>
          <a:lstStyle>
            <a:lvl1pPr algn="r">
              <a:defRPr sz="1200"/>
            </a:lvl1pPr>
          </a:lstStyle>
          <a:p>
            <a:fld id="{CFA4115B-A961-4E78-80F8-A8921D03BAA4}" type="datetimeFigureOut">
              <a:rPr lang="en-US" smtClean="0"/>
              <a:pPr/>
              <a:t>3/25/2021</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rtlCol="0" anchor="b"/>
          <a:lstStyle>
            <a:lvl1pPr algn="r">
              <a:defRPr sz="1200"/>
            </a:lvl1pPr>
          </a:lstStyle>
          <a:p>
            <a:fld id="{44F2AB2A-AC47-46F5-B6D6-821EE801CC66}" type="slidenum">
              <a:rPr lang="en-US" smtClean="0"/>
              <a:pPr/>
              <a:t>‹#›</a:t>
            </a:fld>
            <a:endParaRPr lang="en-US"/>
          </a:p>
        </p:txBody>
      </p:sp>
    </p:spTree>
    <p:extLst>
      <p:ext uri="{BB962C8B-B14F-4D97-AF65-F5344CB8AC3E}">
        <p14:creationId xmlns:p14="http://schemas.microsoft.com/office/powerpoint/2010/main" val="145265227"/>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3618" name="Rectangle 2"/>
          <p:cNvSpPr>
            <a:spLocks noGrp="1" noRot="1" noChangeAspect="1" noChangeArrowheads="1" noTextEdit="1"/>
          </p:cNvSpPr>
          <p:nvPr>
            <p:ph type="sldImg"/>
          </p:nvPr>
        </p:nvSpPr>
        <p:spPr bwMode="auto">
          <a:xfrm>
            <a:off x="1114425" y="703263"/>
            <a:ext cx="4629150" cy="3473450"/>
          </a:xfrm>
          <a:prstGeom prst="rect">
            <a:avLst/>
          </a:prstGeom>
          <a:solidFill>
            <a:srgbClr val="FFFFFF"/>
          </a:solidFill>
          <a:ln>
            <a:solidFill>
              <a:srgbClr val="000000"/>
            </a:solidFill>
            <a:miter lim="800000"/>
            <a:headEnd/>
            <a:tailEnd/>
          </a:ln>
        </p:spPr>
      </p:sp>
      <p:sp>
        <p:nvSpPr>
          <p:cNvPr id="623619" name="Rectangle 3"/>
          <p:cNvSpPr>
            <a:spLocks noGrp="1" noChangeArrowheads="1"/>
          </p:cNvSpPr>
          <p:nvPr>
            <p:ph type="body" idx="1"/>
          </p:nvPr>
        </p:nvSpPr>
        <p:spPr bwMode="auto">
          <a:xfrm>
            <a:off x="913987" y="4416068"/>
            <a:ext cx="5030026" cy="4183142"/>
          </a:xfrm>
          <a:prstGeom prst="rect">
            <a:avLst/>
          </a:prstGeom>
          <a:solidFill>
            <a:srgbClr val="FFFFFF"/>
          </a:solidFill>
          <a:ln>
            <a:solidFill>
              <a:srgbClr val="000000"/>
            </a:solidFill>
            <a:miter lim="800000"/>
            <a:headEnd/>
            <a:tailEnd/>
          </a:ln>
        </p:spPr>
        <p:txBody>
          <a:bodyPr lIns="91437" tIns="45718" rIns="91437" bIns="45718"/>
          <a:lstStyle/>
          <a:p>
            <a:endParaRPr lang="en-US"/>
          </a:p>
        </p:txBody>
      </p:sp>
    </p:spTree>
    <p:extLst>
      <p:ext uri="{BB962C8B-B14F-4D97-AF65-F5344CB8AC3E}">
        <p14:creationId xmlns:p14="http://schemas.microsoft.com/office/powerpoint/2010/main" val="26195172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F42803-A6ED-4FE0-B16A-D76B641617C1}" type="slidenum">
              <a:rPr lang="en-US"/>
              <a:pPr/>
              <a:t>10</a:t>
            </a:fld>
            <a:endParaRPr lang="en-US"/>
          </a:p>
        </p:txBody>
      </p:sp>
      <p:sp>
        <p:nvSpPr>
          <p:cNvPr id="44034"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44035" name="Rectangle 3"/>
          <p:cNvSpPr>
            <a:spLocks noGrp="1" noChangeArrowheads="1"/>
          </p:cNvSpPr>
          <p:nvPr>
            <p:ph type="body" idx="1"/>
          </p:nvPr>
        </p:nvSpPr>
        <p:spPr bwMode="auto">
          <a:xfrm>
            <a:off x="685800" y="4415790"/>
            <a:ext cx="5486400" cy="418338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25241770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11</a:t>
            </a:fld>
            <a:endParaRPr lang="en-US"/>
          </a:p>
        </p:txBody>
      </p:sp>
    </p:spTree>
    <p:extLst>
      <p:ext uri="{BB962C8B-B14F-4D97-AF65-F5344CB8AC3E}">
        <p14:creationId xmlns:p14="http://schemas.microsoft.com/office/powerpoint/2010/main" val="13764651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12</a:t>
            </a:fld>
            <a:endParaRPr lang="en-US"/>
          </a:p>
        </p:txBody>
      </p:sp>
    </p:spTree>
    <p:extLst>
      <p:ext uri="{BB962C8B-B14F-4D97-AF65-F5344CB8AC3E}">
        <p14:creationId xmlns:p14="http://schemas.microsoft.com/office/powerpoint/2010/main" val="14400705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13</a:t>
            </a:fld>
            <a:endParaRPr lang="en-US"/>
          </a:p>
        </p:txBody>
      </p:sp>
    </p:spTree>
    <p:extLst>
      <p:ext uri="{BB962C8B-B14F-4D97-AF65-F5344CB8AC3E}">
        <p14:creationId xmlns:p14="http://schemas.microsoft.com/office/powerpoint/2010/main" val="7766067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8089279-F9E3-4059-8EE5-8125C0464AE1}" type="slidenum">
              <a:rPr lang="en-US"/>
              <a:pPr/>
              <a:t>14</a:t>
            </a:fld>
            <a:endParaRPr lang="en-US"/>
          </a:p>
        </p:txBody>
      </p:sp>
      <p:sp>
        <p:nvSpPr>
          <p:cNvPr id="74754"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74755" name="Rectangle 3"/>
          <p:cNvSpPr>
            <a:spLocks noGrp="1" noChangeArrowheads="1"/>
          </p:cNvSpPr>
          <p:nvPr>
            <p:ph type="body" idx="1"/>
          </p:nvPr>
        </p:nvSpPr>
        <p:spPr bwMode="auto">
          <a:xfrm>
            <a:off x="685800" y="4415790"/>
            <a:ext cx="5486400" cy="418338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33907402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C4960FB-EB4D-43C3-ACF8-35A718A79A28}" type="slidenum">
              <a:rPr lang="en-US"/>
              <a:pPr/>
              <a:t>15</a:t>
            </a:fld>
            <a:endParaRPr lang="en-US"/>
          </a:p>
        </p:txBody>
      </p:sp>
      <p:sp>
        <p:nvSpPr>
          <p:cNvPr id="84994"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84995" name="Rectangle 3"/>
          <p:cNvSpPr>
            <a:spLocks noGrp="1" noChangeArrowheads="1"/>
          </p:cNvSpPr>
          <p:nvPr>
            <p:ph type="body" idx="1"/>
          </p:nvPr>
        </p:nvSpPr>
        <p:spPr bwMode="auto">
          <a:xfrm>
            <a:off x="685800" y="4415790"/>
            <a:ext cx="5486400" cy="418338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805094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CD9FBE0-B16C-434F-9E5E-397CB12FB294}" type="slidenum">
              <a:rPr lang="en-US"/>
              <a:pPr/>
              <a:t>16</a:t>
            </a:fld>
            <a:endParaRPr lang="en-US"/>
          </a:p>
        </p:txBody>
      </p:sp>
      <p:sp>
        <p:nvSpPr>
          <p:cNvPr id="89090"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89091" name="Rectangle 3"/>
          <p:cNvSpPr>
            <a:spLocks noGrp="1" noChangeArrowheads="1"/>
          </p:cNvSpPr>
          <p:nvPr>
            <p:ph type="body" idx="1"/>
          </p:nvPr>
        </p:nvSpPr>
        <p:spPr bwMode="auto">
          <a:xfrm>
            <a:off x="685800" y="4415790"/>
            <a:ext cx="5486400" cy="418338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21588394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17</a:t>
            </a:fld>
            <a:endParaRPr lang="en-US"/>
          </a:p>
        </p:txBody>
      </p:sp>
    </p:spTree>
    <p:extLst>
      <p:ext uri="{BB962C8B-B14F-4D97-AF65-F5344CB8AC3E}">
        <p14:creationId xmlns:p14="http://schemas.microsoft.com/office/powerpoint/2010/main" val="30270586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8445C1-1A93-4571-9429-7DCC7801039D}" type="slidenum">
              <a:rPr lang="en-US"/>
              <a:pPr/>
              <a:t>18</a:t>
            </a:fld>
            <a:endParaRPr lang="en-US"/>
          </a:p>
        </p:txBody>
      </p:sp>
      <p:sp>
        <p:nvSpPr>
          <p:cNvPr id="97282"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97283" name="Rectangle 3"/>
          <p:cNvSpPr>
            <a:spLocks noGrp="1" noChangeArrowheads="1"/>
          </p:cNvSpPr>
          <p:nvPr>
            <p:ph type="body" idx="1"/>
          </p:nvPr>
        </p:nvSpPr>
        <p:spPr bwMode="auto">
          <a:xfrm>
            <a:off x="685800" y="4415790"/>
            <a:ext cx="5486400" cy="418338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25051156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02DF8C-BEA9-4A7A-A299-0742F2A1B7A6}" type="slidenum">
              <a:rPr lang="en-US"/>
              <a:pPr/>
              <a:t>19</a:t>
            </a:fld>
            <a:endParaRPr lang="en-US"/>
          </a:p>
        </p:txBody>
      </p:sp>
      <p:sp>
        <p:nvSpPr>
          <p:cNvPr id="99330"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99331" name="Rectangle 3"/>
          <p:cNvSpPr>
            <a:spLocks noGrp="1" noChangeArrowheads="1"/>
          </p:cNvSpPr>
          <p:nvPr>
            <p:ph type="body" idx="1"/>
          </p:nvPr>
        </p:nvSpPr>
        <p:spPr bwMode="auto">
          <a:xfrm>
            <a:off x="685800" y="4415790"/>
            <a:ext cx="5486400" cy="418338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460749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a:t>
            </a:fld>
            <a:endParaRPr lang="en-US"/>
          </a:p>
        </p:txBody>
      </p:sp>
    </p:spTree>
    <p:extLst>
      <p:ext uri="{BB962C8B-B14F-4D97-AF65-F5344CB8AC3E}">
        <p14:creationId xmlns:p14="http://schemas.microsoft.com/office/powerpoint/2010/main" val="16991199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A28ADA-0A0D-436D-A7C7-36A005A9F429}" type="slidenum">
              <a:rPr lang="en-US"/>
              <a:pPr/>
              <a:t>20</a:t>
            </a:fld>
            <a:endParaRPr lang="en-US"/>
          </a:p>
        </p:txBody>
      </p:sp>
      <p:sp>
        <p:nvSpPr>
          <p:cNvPr id="101378"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101379" name="Rectangle 3"/>
          <p:cNvSpPr>
            <a:spLocks noGrp="1" noChangeArrowheads="1"/>
          </p:cNvSpPr>
          <p:nvPr>
            <p:ph type="body" idx="1"/>
          </p:nvPr>
        </p:nvSpPr>
        <p:spPr bwMode="auto">
          <a:xfrm>
            <a:off x="685800" y="4415790"/>
            <a:ext cx="5486400" cy="418338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3867000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7D349A-D91E-485C-99AD-84D2AFEF8215}" type="slidenum">
              <a:rPr lang="en-US"/>
              <a:pPr/>
              <a:t>21</a:t>
            </a:fld>
            <a:endParaRPr lang="en-US"/>
          </a:p>
        </p:txBody>
      </p:sp>
      <p:sp>
        <p:nvSpPr>
          <p:cNvPr id="103426"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103427" name="Rectangle 3"/>
          <p:cNvSpPr>
            <a:spLocks noGrp="1" noChangeArrowheads="1"/>
          </p:cNvSpPr>
          <p:nvPr>
            <p:ph type="body" idx="1"/>
          </p:nvPr>
        </p:nvSpPr>
        <p:spPr bwMode="auto">
          <a:xfrm>
            <a:off x="685800" y="4415790"/>
            <a:ext cx="5486400" cy="418338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267741027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85A6D9-89C6-4E27-9FF0-6AC1C93F7FEC}" type="slidenum">
              <a:rPr lang="en-US"/>
              <a:pPr/>
              <a:t>22</a:t>
            </a:fld>
            <a:endParaRPr lang="en-US"/>
          </a:p>
        </p:txBody>
      </p:sp>
      <p:sp>
        <p:nvSpPr>
          <p:cNvPr id="105474"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105475" name="Rectangle 3"/>
          <p:cNvSpPr>
            <a:spLocks noGrp="1" noChangeArrowheads="1"/>
          </p:cNvSpPr>
          <p:nvPr>
            <p:ph type="body" idx="1"/>
          </p:nvPr>
        </p:nvSpPr>
        <p:spPr bwMode="auto">
          <a:xfrm>
            <a:off x="685800" y="4415790"/>
            <a:ext cx="5486400" cy="418338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3736283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23</a:t>
            </a:fld>
            <a:endParaRPr lang="en-US"/>
          </a:p>
        </p:txBody>
      </p:sp>
    </p:spTree>
    <p:extLst>
      <p:ext uri="{BB962C8B-B14F-4D97-AF65-F5344CB8AC3E}">
        <p14:creationId xmlns:p14="http://schemas.microsoft.com/office/powerpoint/2010/main" val="2313308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E2A4B4D-DC67-4FBD-AA83-A6D40FE68CF9}" type="slidenum">
              <a:rPr lang="en-US"/>
              <a:pPr/>
              <a:t>24</a:t>
            </a:fld>
            <a:endParaRPr lang="en-US"/>
          </a:p>
        </p:txBody>
      </p:sp>
      <p:sp>
        <p:nvSpPr>
          <p:cNvPr id="158722"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158723" name="Rectangle 3"/>
          <p:cNvSpPr>
            <a:spLocks noGrp="1" noChangeArrowheads="1"/>
          </p:cNvSpPr>
          <p:nvPr>
            <p:ph type="body" idx="1"/>
          </p:nvPr>
        </p:nvSpPr>
        <p:spPr bwMode="auto">
          <a:xfrm>
            <a:off x="685800" y="4415790"/>
            <a:ext cx="5486400" cy="418338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5322941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25</a:t>
            </a:fld>
            <a:endParaRPr lang="en-US"/>
          </a:p>
        </p:txBody>
      </p:sp>
    </p:spTree>
    <p:extLst>
      <p:ext uri="{BB962C8B-B14F-4D97-AF65-F5344CB8AC3E}">
        <p14:creationId xmlns:p14="http://schemas.microsoft.com/office/powerpoint/2010/main" val="150661312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27</a:t>
            </a:fld>
            <a:endParaRPr lang="en-US"/>
          </a:p>
        </p:txBody>
      </p:sp>
    </p:spTree>
    <p:extLst>
      <p:ext uri="{BB962C8B-B14F-4D97-AF65-F5344CB8AC3E}">
        <p14:creationId xmlns:p14="http://schemas.microsoft.com/office/powerpoint/2010/main" val="57108116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28</a:t>
            </a:fld>
            <a:endParaRPr lang="en-US"/>
          </a:p>
        </p:txBody>
      </p:sp>
    </p:spTree>
    <p:extLst>
      <p:ext uri="{BB962C8B-B14F-4D97-AF65-F5344CB8AC3E}">
        <p14:creationId xmlns:p14="http://schemas.microsoft.com/office/powerpoint/2010/main" val="27483525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29</a:t>
            </a:fld>
            <a:endParaRPr lang="en-US"/>
          </a:p>
        </p:txBody>
      </p:sp>
    </p:spTree>
    <p:extLst>
      <p:ext uri="{BB962C8B-B14F-4D97-AF65-F5344CB8AC3E}">
        <p14:creationId xmlns:p14="http://schemas.microsoft.com/office/powerpoint/2010/main" val="173536087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30</a:t>
            </a:fld>
            <a:endParaRPr lang="en-US"/>
          </a:p>
        </p:txBody>
      </p:sp>
    </p:spTree>
    <p:extLst>
      <p:ext uri="{BB962C8B-B14F-4D97-AF65-F5344CB8AC3E}">
        <p14:creationId xmlns:p14="http://schemas.microsoft.com/office/powerpoint/2010/main" val="1941193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44C374-B787-47DF-9F80-968CE88202E4}" type="slidenum">
              <a:rPr lang="en-US"/>
              <a:pPr/>
              <a:t>3</a:t>
            </a:fld>
            <a:endParaRPr lang="en-US"/>
          </a:p>
        </p:txBody>
      </p:sp>
      <p:sp>
        <p:nvSpPr>
          <p:cNvPr id="23554"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23555" name="Rectangle 3"/>
          <p:cNvSpPr>
            <a:spLocks noGrp="1" noChangeArrowheads="1"/>
          </p:cNvSpPr>
          <p:nvPr>
            <p:ph type="body" idx="1"/>
          </p:nvPr>
        </p:nvSpPr>
        <p:spPr bwMode="auto">
          <a:xfrm>
            <a:off x="685800" y="4415790"/>
            <a:ext cx="5486400" cy="418338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12151197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31</a:t>
            </a:fld>
            <a:endParaRPr lang="en-US"/>
          </a:p>
        </p:txBody>
      </p:sp>
    </p:spTree>
    <p:extLst>
      <p:ext uri="{BB962C8B-B14F-4D97-AF65-F5344CB8AC3E}">
        <p14:creationId xmlns:p14="http://schemas.microsoft.com/office/powerpoint/2010/main" val="10168558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32</a:t>
            </a:fld>
            <a:endParaRPr lang="en-US"/>
          </a:p>
        </p:txBody>
      </p:sp>
    </p:spTree>
    <p:extLst>
      <p:ext uri="{BB962C8B-B14F-4D97-AF65-F5344CB8AC3E}">
        <p14:creationId xmlns:p14="http://schemas.microsoft.com/office/powerpoint/2010/main" val="61168583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34</a:t>
            </a:fld>
            <a:endParaRPr lang="en-US"/>
          </a:p>
        </p:txBody>
      </p:sp>
    </p:spTree>
    <p:extLst>
      <p:ext uri="{BB962C8B-B14F-4D97-AF65-F5344CB8AC3E}">
        <p14:creationId xmlns:p14="http://schemas.microsoft.com/office/powerpoint/2010/main" val="22922329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35</a:t>
            </a:fld>
            <a:endParaRPr lang="en-US"/>
          </a:p>
        </p:txBody>
      </p:sp>
    </p:spTree>
    <p:extLst>
      <p:ext uri="{BB962C8B-B14F-4D97-AF65-F5344CB8AC3E}">
        <p14:creationId xmlns:p14="http://schemas.microsoft.com/office/powerpoint/2010/main" val="34783224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4</a:t>
            </a:fld>
            <a:endParaRPr lang="en-US"/>
          </a:p>
        </p:txBody>
      </p:sp>
    </p:spTree>
    <p:extLst>
      <p:ext uri="{BB962C8B-B14F-4D97-AF65-F5344CB8AC3E}">
        <p14:creationId xmlns:p14="http://schemas.microsoft.com/office/powerpoint/2010/main" val="10791691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5</a:t>
            </a:fld>
            <a:endParaRPr lang="en-US"/>
          </a:p>
        </p:txBody>
      </p:sp>
    </p:spTree>
    <p:extLst>
      <p:ext uri="{BB962C8B-B14F-4D97-AF65-F5344CB8AC3E}">
        <p14:creationId xmlns:p14="http://schemas.microsoft.com/office/powerpoint/2010/main" val="3536939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44F2AB2A-AC47-46F5-B6D6-821EE801CC66}" type="slidenum">
              <a:rPr lang="en-US" smtClean="0"/>
              <a:pPr/>
              <a:t>6</a:t>
            </a:fld>
            <a:endParaRPr lang="en-US"/>
          </a:p>
        </p:txBody>
      </p:sp>
    </p:spTree>
    <p:extLst>
      <p:ext uri="{BB962C8B-B14F-4D97-AF65-F5344CB8AC3E}">
        <p14:creationId xmlns:p14="http://schemas.microsoft.com/office/powerpoint/2010/main" val="1026476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2B196D-7443-494A-95B4-EE76B51DE257}" type="slidenum">
              <a:rPr lang="en-US"/>
              <a:pPr/>
              <a:t>7</a:t>
            </a:fld>
            <a:endParaRPr lang="en-US"/>
          </a:p>
        </p:txBody>
      </p:sp>
      <p:sp>
        <p:nvSpPr>
          <p:cNvPr id="29698"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29699" name="Rectangle 3"/>
          <p:cNvSpPr>
            <a:spLocks noGrp="1" noChangeArrowheads="1"/>
          </p:cNvSpPr>
          <p:nvPr>
            <p:ph type="body" idx="1"/>
          </p:nvPr>
        </p:nvSpPr>
        <p:spPr bwMode="auto">
          <a:xfrm>
            <a:off x="685800" y="4415790"/>
            <a:ext cx="5486400" cy="418338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30628816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4DF6B2-58AE-4175-B2D8-36F531096AFE}" type="slidenum">
              <a:rPr lang="en-US"/>
              <a:pPr/>
              <a:t>8</a:t>
            </a:fld>
            <a:endParaRPr lang="en-US"/>
          </a:p>
        </p:txBody>
      </p:sp>
      <p:sp>
        <p:nvSpPr>
          <p:cNvPr id="33794"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33795" name="Rectangle 3"/>
          <p:cNvSpPr>
            <a:spLocks noGrp="1" noChangeArrowheads="1"/>
          </p:cNvSpPr>
          <p:nvPr>
            <p:ph type="body" idx="1"/>
          </p:nvPr>
        </p:nvSpPr>
        <p:spPr bwMode="auto">
          <a:xfrm>
            <a:off x="685800" y="4415790"/>
            <a:ext cx="5486400" cy="418338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41813928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51C166-525A-4EDC-BAC4-B3071592B8D4}" type="slidenum">
              <a:rPr lang="en-US"/>
              <a:pPr/>
              <a:t>9</a:t>
            </a:fld>
            <a:endParaRPr lang="en-US"/>
          </a:p>
        </p:txBody>
      </p:sp>
      <p:sp>
        <p:nvSpPr>
          <p:cNvPr id="39938" name="Rectangle 2"/>
          <p:cNvSpPr>
            <a:spLocks noGrp="1" noRot="1" noChangeAspect="1" noChangeArrowheads="1" noTextEdit="1"/>
          </p:cNvSpPr>
          <p:nvPr>
            <p:ph type="sldImg"/>
          </p:nvPr>
        </p:nvSpPr>
        <p:spPr bwMode="auto">
          <a:xfrm>
            <a:off x="1104900" y="696913"/>
            <a:ext cx="4648200" cy="3486150"/>
          </a:xfrm>
          <a:prstGeom prst="rect">
            <a:avLst/>
          </a:prstGeom>
          <a:solidFill>
            <a:srgbClr val="FFFFFF"/>
          </a:solidFill>
          <a:ln>
            <a:solidFill>
              <a:srgbClr val="000000"/>
            </a:solidFill>
            <a:miter lim="800000"/>
            <a:headEnd/>
            <a:tailEnd/>
          </a:ln>
        </p:spPr>
      </p:sp>
      <p:sp>
        <p:nvSpPr>
          <p:cNvPr id="39939" name="Rectangle 3"/>
          <p:cNvSpPr>
            <a:spLocks noGrp="1" noChangeArrowheads="1"/>
          </p:cNvSpPr>
          <p:nvPr>
            <p:ph type="body" idx="1"/>
          </p:nvPr>
        </p:nvSpPr>
        <p:spPr bwMode="auto">
          <a:xfrm>
            <a:off x="685800" y="4415790"/>
            <a:ext cx="5486400" cy="4183380"/>
          </a:xfrm>
          <a:prstGeom prst="rect">
            <a:avLst/>
          </a:prstGeom>
          <a:solidFill>
            <a:srgbClr val="FFFFFF"/>
          </a:solidFill>
          <a:ln>
            <a:solidFill>
              <a:srgbClr val="000000"/>
            </a:solidFill>
            <a:miter lim="800000"/>
            <a:headEnd/>
            <a:tailEnd/>
          </a:ln>
        </p:spPr>
        <p:txBody>
          <a:bodyPr/>
          <a:lstStyle/>
          <a:p>
            <a:endParaRPr lang="en-US"/>
          </a:p>
        </p:txBody>
      </p:sp>
    </p:spTree>
    <p:extLst>
      <p:ext uri="{BB962C8B-B14F-4D97-AF65-F5344CB8AC3E}">
        <p14:creationId xmlns:p14="http://schemas.microsoft.com/office/powerpoint/2010/main" val="2479086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p:txBody>
          <a:bodyPr/>
          <a:lstStyle/>
          <a:p>
            <a:endParaRPr lang="en-US"/>
          </a:p>
        </p:txBody>
      </p:sp>
      <p:sp>
        <p:nvSpPr>
          <p:cNvPr id="17" name="Footer Placeholder 16"/>
          <p:cNvSpPr>
            <a:spLocks noGrp="1"/>
          </p:cNvSpPr>
          <p:nvPr>
            <p:ph type="ftr" sz="quarter" idx="11"/>
          </p:nvPr>
        </p:nvSpPr>
        <p:spPr/>
        <p:txBody>
          <a:bodyPr/>
          <a:lstStyle/>
          <a:p>
            <a:r>
              <a:rPr lang="en-US" smtClean="0"/>
              <a:t>Copyright © 2007 Pearson Addison-Wesley. All rights reserved.</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155448"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AB534A1-6402-488B-A652-E469620D7916}" type="slidenum">
              <a:rPr lang="en-US" smtClean="0">
                <a:solidFill>
                  <a:schemeClr val="accent3">
                    <a:shade val="75000"/>
                  </a:schemeClr>
                </a:solidFill>
              </a:rPr>
              <a:pPr/>
              <a:t>‹#›</a:t>
            </a:fld>
            <a:endParaRPr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
            <a:ext cx="84582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524000"/>
            <a:ext cx="84582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04800" y="4000500"/>
            <a:ext cx="8458200" cy="2324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304800" y="6477000"/>
            <a:ext cx="3962400" cy="228600"/>
          </a:xfrm>
        </p:spPr>
        <p:txBody>
          <a:bodyPr/>
          <a:lstStyle>
            <a:lvl1pPr>
              <a:defRPr/>
            </a:lvl1pPr>
          </a:lstStyle>
          <a:p>
            <a:r>
              <a:rPr lang="en-US" smtClean="0"/>
              <a:t>Copyright © 2007 Pearson Addison-Wesley. All rights reserved.</a:t>
            </a:r>
            <a:endParaRPr lang="en-US"/>
          </a:p>
        </p:txBody>
      </p:sp>
      <p:sp>
        <p:nvSpPr>
          <p:cNvPr id="6" name="Slide Number Placeholder 5"/>
          <p:cNvSpPr>
            <a:spLocks noGrp="1"/>
          </p:cNvSpPr>
          <p:nvPr>
            <p:ph type="sldNum" sz="quarter" idx="11"/>
          </p:nvPr>
        </p:nvSpPr>
        <p:spPr>
          <a:xfrm>
            <a:off x="6858000" y="6477000"/>
            <a:ext cx="1905000" cy="228600"/>
          </a:xfrm>
        </p:spPr>
        <p:txBody>
          <a:bodyPr/>
          <a:lstStyle>
            <a:lvl1pPr>
              <a:defRPr/>
            </a:lvl1pPr>
          </a:lstStyle>
          <a:p>
            <a:r>
              <a:rPr lang="en-US"/>
              <a:t>10-</a:t>
            </a:r>
            <a:fld id="{342650B0-A0D7-4DCE-999A-8DE9B31F65C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Copyright © 2007 Pearson Addison-Wesley. All rights reserved.</a:t>
            </a:r>
            <a:endParaRPr lang="en-US"/>
          </a:p>
        </p:txBody>
      </p:sp>
      <p:sp>
        <p:nvSpPr>
          <p:cNvPr id="6" name="Slide Number Placeholder 5"/>
          <p:cNvSpPr>
            <a:spLocks noGrp="1"/>
          </p:cNvSpPr>
          <p:nvPr>
            <p:ph type="sldNum" sz="quarter" idx="12"/>
          </p:nvPr>
        </p:nvSpPr>
        <p:spPr/>
        <p:txBody>
          <a:bodyPr/>
          <a:lstStyle/>
          <a:p>
            <a:fld id="{E8C80D2A-EA4E-4A37-A9DF-772D0EA46EC5}" type="slidenum">
              <a:rPr lang="en-US" smtClean="0"/>
              <a:pPr/>
              <a:t>‹#›</a:t>
            </a:fld>
            <a:endParaRPr lang="en-US" dirty="0"/>
          </a:p>
        </p:txBody>
      </p:sp>
      <p:sp>
        <p:nvSpPr>
          <p:cNvPr id="8" name="Content Placeholder 7"/>
          <p:cNvSpPr>
            <a:spLocks noGrp="1"/>
          </p:cNvSpPr>
          <p:nvPr>
            <p:ph sz="quarter" idx="13"/>
          </p:nvPr>
        </p:nvSpPr>
        <p:spPr>
          <a:xfrm>
            <a:off x="301752" y="1295400"/>
            <a:ext cx="8503920" cy="480364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68426" y="2743200"/>
            <a:ext cx="6480174" cy="1673225"/>
          </a:xfrm>
        </p:spPr>
        <p:txBody>
          <a:bodyPr anchor="t"/>
          <a:lstStyle>
            <a:lvl1pPr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Rectangle 13"/>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Footer Placeholder 4"/>
          <p:cNvSpPr>
            <a:spLocks noGrp="1"/>
          </p:cNvSpPr>
          <p:nvPr>
            <p:ph type="ftr" sz="quarter" idx="11"/>
          </p:nvPr>
        </p:nvSpPr>
        <p:spPr/>
        <p:txBody>
          <a:bodyPr/>
          <a:lstStyle/>
          <a:p>
            <a:r>
              <a:rPr lang="en-US" smtClean="0"/>
              <a:t>Copyright © 2007 Pearson Addison-Wesley. All rights reserved.</a:t>
            </a:r>
            <a:endParaRPr lang="en-US"/>
          </a:p>
        </p:txBody>
      </p:sp>
      <p:sp>
        <p:nvSpPr>
          <p:cNvPr id="4" name="Date Placeholder 3"/>
          <p:cNvSpPr>
            <a:spLocks noGrp="1"/>
          </p:cNvSpPr>
          <p:nvPr>
            <p:ph type="dt" sz="half" idx="10"/>
          </p:nvPr>
        </p:nvSpPr>
        <p:spPr/>
        <p:txBody>
          <a:bodyPr/>
          <a:lstStyle/>
          <a:p>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6" name="Slide Number Placeholder 5"/>
          <p:cNvSpPr>
            <a:spLocks noGrp="1"/>
          </p:cNvSpPr>
          <p:nvPr>
            <p:ph type="sldNum" sz="quarter" idx="12"/>
          </p:nvPr>
        </p:nvSpPr>
        <p:spPr>
          <a:xfrm>
            <a:off x="4343400" y="2177976"/>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5" name="Date Placeholder 4"/>
          <p:cNvSpPr>
            <a:spLocks noGrp="1"/>
          </p:cNvSpPr>
          <p:nvPr>
            <p:ph type="dt" sz="half" idx="10"/>
          </p:nvPr>
        </p:nvSpPr>
        <p:spPr>
          <a:xfrm>
            <a:off x="5791200" y="6409944"/>
            <a:ext cx="3044952" cy="365760"/>
          </a:xfrm>
        </p:spPr>
        <p:txBody>
          <a:bodyPr/>
          <a:lstStyle/>
          <a:p>
            <a:endParaRPr lang="en-US"/>
          </a:p>
        </p:txBody>
      </p:sp>
      <p:sp>
        <p:nvSpPr>
          <p:cNvPr id="6" name="Footer Placeholder 5"/>
          <p:cNvSpPr>
            <a:spLocks noGrp="1"/>
          </p:cNvSpPr>
          <p:nvPr>
            <p:ph type="ftr" sz="quarter" idx="11"/>
          </p:nvPr>
        </p:nvSpPr>
        <p:spPr/>
        <p:txBody>
          <a:bodyPr/>
          <a:lstStyle/>
          <a:p>
            <a:r>
              <a:rPr lang="en-US" smtClean="0"/>
              <a:t>Copyright © 2007 Pearson Addison-Wesley. All rights reserved.</a:t>
            </a:r>
            <a:endParaRPr lang="en-US" dirty="0"/>
          </a:p>
        </p:txBody>
      </p:sp>
      <p:sp>
        <p:nvSpPr>
          <p:cNvPr id="7" name="Slide Number Placeholder 6"/>
          <p:cNvSpPr>
            <a:spLocks noGrp="1"/>
          </p:cNvSpPr>
          <p:nvPr>
            <p:ph type="sldNum" sz="quarter" idx="12"/>
          </p:nvPr>
        </p:nvSpPr>
        <p:spPr/>
        <p:txBody>
          <a:bodyPr/>
          <a:lstStyle/>
          <a:p>
            <a:fld id="{E8C80D2A-EA4E-4A37-A9DF-772D0EA46EC5}" type="slidenum">
              <a:rPr lang="en-US" smtClean="0"/>
              <a:pPr/>
              <a:t>‹#›</a:t>
            </a:fld>
            <a:endParaRPr lang="en-US"/>
          </a:p>
        </p:txBody>
      </p:sp>
      <p:sp>
        <p:nvSpPr>
          <p:cNvPr id="8" name="Straight Connector 7"/>
          <p:cNvSpPr>
            <a:spLocks noChangeShapeType="1"/>
          </p:cNvSpPr>
          <p:nvPr/>
        </p:nvSpPr>
        <p:spPr bwMode="auto">
          <a:xfrm flipV="1">
            <a:off x="4572000" y="1548889"/>
            <a:ext cx="0" cy="4846320"/>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Content Placeholder 9"/>
          <p:cNvSpPr>
            <a:spLocks noGrp="1"/>
          </p:cNvSpPr>
          <p:nvPr>
            <p:ph sz="quarter" idx="13"/>
          </p:nvPr>
        </p:nvSpPr>
        <p:spPr>
          <a:xfrm>
            <a:off x="301752"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11"/>
          <p:cNvSpPr>
            <a:spLocks noGrp="1"/>
          </p:cNvSpPr>
          <p:nvPr>
            <p:ph sz="quarter" idx="14"/>
          </p:nvPr>
        </p:nvSpPr>
        <p:spPr>
          <a:xfrm>
            <a:off x="4800600" y="1371600"/>
            <a:ext cx="4038600" cy="468172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Ref idx="1001">
        <a:schemeClr val="bg2"/>
      </p:bgRef>
    </p:bg>
    <p:spTree>
      <p:nvGrpSpPr>
        <p:cNvPr id="1" name=""/>
        <p:cNvGrpSpPr/>
        <p:nvPr/>
      </p:nvGrpSpPr>
      <p:grpSpPr>
        <a:xfrm>
          <a:off x="0" y="0"/>
          <a:ext cx="0" cy="0"/>
          <a:chOff x="0" y="0"/>
          <a:chExt cx="0" cy="0"/>
        </a:xfrm>
      </p:grpSpPr>
      <p:sp>
        <p:nvSpPr>
          <p:cNvPr id="20" name="Rectangle 19"/>
          <p:cNvSpPr>
            <a:spLocks noChangeArrowheads="1"/>
          </p:cNvSpPr>
          <p:nvPr/>
        </p:nvSpPr>
        <p:spPr bwMode="auto">
          <a:xfrm>
            <a:off x="0" y="0"/>
            <a:ext cx="9144000" cy="1295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1" name="Rectangle 20"/>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2" name="Rectangle 21"/>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1" name="Rectangle 10"/>
          <p:cNvSpPr/>
          <p:nvPr/>
        </p:nvSpPr>
        <p:spPr>
          <a:xfrm>
            <a:off x="152400" y="1304731"/>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6" name="Oval 15"/>
          <p:cNvSpPr/>
          <p:nvPr/>
        </p:nvSpPr>
        <p:spPr>
          <a:xfrm>
            <a:off x="4264152" y="91595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a:spLocks noChangeArrowheads="1"/>
          </p:cNvSpPr>
          <p:nvPr/>
        </p:nvSpPr>
        <p:spPr bwMode="auto">
          <a:xfrm>
            <a:off x="145923" y="6383319"/>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3" name="Text Placeholder 2"/>
          <p:cNvSpPr>
            <a:spLocks noGrp="1"/>
          </p:cNvSpPr>
          <p:nvPr>
            <p:ph type="body" idx="1"/>
          </p:nvPr>
        </p:nvSpPr>
        <p:spPr>
          <a:xfrm>
            <a:off x="301752" y="1447800"/>
            <a:ext cx="4040188" cy="670438"/>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4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2"/>
          </p:nvPr>
        </p:nvSpPr>
        <p:spPr>
          <a:xfrm>
            <a:off x="4791329" y="1447800"/>
            <a:ext cx="4041775" cy="670438"/>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Copyright © 2007 Pearson Addison-Wesley. All rights reserved.</a:t>
            </a:r>
            <a:endParaRPr lang="en-US"/>
          </a:p>
        </p:txBody>
      </p:sp>
      <p:sp>
        <p:nvSpPr>
          <p:cNvPr id="15" name="Straight Connector 14"/>
          <p:cNvSpPr>
            <a:spLocks noChangeShapeType="1"/>
          </p:cNvSpPr>
          <p:nvPr/>
        </p:nvSpPr>
        <p:spPr bwMode="auto">
          <a:xfrm>
            <a:off x="152400" y="122075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7" name="Oval 16"/>
          <p:cNvSpPr/>
          <p:nvPr/>
        </p:nvSpPr>
        <p:spPr>
          <a:xfrm>
            <a:off x="4358640" y="101044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Title 1"/>
          <p:cNvSpPr>
            <a:spLocks noGrp="1"/>
          </p:cNvSpPr>
          <p:nvPr>
            <p:ph type="title"/>
          </p:nvPr>
        </p:nvSpPr>
        <p:spPr>
          <a:xfrm>
            <a:off x="304800" y="228600"/>
            <a:ext cx="8531352" cy="758952"/>
          </a:xfrm>
        </p:spPr>
        <p:txBody>
          <a:bodyPr anchor="b"/>
          <a:lstStyle>
            <a:lvl1pPr>
              <a:defRPr/>
            </a:lvl1pPr>
          </a:lstStyle>
          <a:p>
            <a:r>
              <a:rPr lang="en-US" smtClean="0"/>
              <a:t>Click to edit Master title style</a:t>
            </a:r>
            <a:endParaRPr lang="en-US" dirty="0"/>
          </a:p>
        </p:txBody>
      </p:sp>
      <p:sp>
        <p:nvSpPr>
          <p:cNvPr id="9" name="Slide Number Placeholder 8"/>
          <p:cNvSpPr>
            <a:spLocks noGrp="1"/>
          </p:cNvSpPr>
          <p:nvPr>
            <p:ph type="sldNum" sz="quarter" idx="12"/>
          </p:nvPr>
        </p:nvSpPr>
        <p:spPr>
          <a:xfrm>
            <a:off x="4340352" y="1000090"/>
            <a:ext cx="457200" cy="441325"/>
          </a:xfrm>
        </p:spPr>
        <p:txBody>
          <a:bodyPr/>
          <a:lstStyle>
            <a:lvl1pPr algn="ctr">
              <a:defRPr/>
            </a:lvl1pPr>
          </a:lstStyle>
          <a:p>
            <a:pPr algn="ctr"/>
            <a:fld id="{E8C80D2A-EA4E-4A37-A9DF-772D0EA46EC5}" type="slidenum">
              <a:rPr lang="en-US" smtClean="0"/>
              <a:pPr algn="ctr"/>
              <a:t>‹#›</a:t>
            </a:fld>
            <a:endParaRPr lang="en-US" dirty="0"/>
          </a:p>
        </p:txBody>
      </p:sp>
      <p:sp>
        <p:nvSpPr>
          <p:cNvPr id="24" name="Content Placeholder 23"/>
          <p:cNvSpPr>
            <a:spLocks noGrp="1"/>
          </p:cNvSpPr>
          <p:nvPr>
            <p:ph sz="quarter" idx="13"/>
          </p:nvPr>
        </p:nvSpPr>
        <p:spPr>
          <a:xfrm>
            <a:off x="301752" y="2286000"/>
            <a:ext cx="4041648"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6" name="Content Placeholder 25"/>
          <p:cNvSpPr>
            <a:spLocks noGrp="1"/>
          </p:cNvSpPr>
          <p:nvPr>
            <p:ph sz="quarter" idx="14"/>
          </p:nvPr>
        </p:nvSpPr>
        <p:spPr>
          <a:xfrm>
            <a:off x="4800600" y="2286000"/>
            <a:ext cx="4038600" cy="39319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Copyright © 2007 Pearson Addison-Wesley. All rights reserved.</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a:spLocks noChangeArrowheads="1"/>
          </p:cNvSpPr>
          <p:nvPr/>
        </p:nvSpPr>
        <p:spPr bwMode="auto">
          <a:xfrm>
            <a:off x="149352" y="6383319"/>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6" name="Rectangle 5"/>
          <p:cNvSpPr>
            <a:spLocks noChangeArrowheads="1"/>
          </p:cNvSpPr>
          <p:nvPr/>
        </p:nvSpPr>
        <p:spPr bwMode="auto">
          <a:xfrm>
            <a:off x="152400" y="155448"/>
            <a:ext cx="8833104" cy="6547104"/>
          </a:xfrm>
          <a:prstGeom prst="rect">
            <a:avLst/>
          </a:prstGeom>
          <a:noFill/>
          <a:ln w="9525" cap="flat" cmpd="sng" algn="ctr">
            <a:solidFill>
              <a:schemeClr val="tx2"/>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Copyright © 2007 Pearson Addison-Wesley. All rights reserved.</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8C80D2A-EA4E-4A37-A9DF-772D0EA46EC5}" type="slidenum">
              <a:rPr lang="en-US" smtClean="0">
                <a:solidFill>
                  <a:srgbClr val="FFFFFF"/>
                </a:solidFill>
              </a:rPr>
              <a:pPr/>
              <a:t>‹#›</a:t>
            </a:fld>
            <a:endParaRPr lang="en-US" dirty="0">
              <a:solidFill>
                <a:srgbClr val="FFFFFF"/>
              </a:solidFill>
            </a:endParaRPr>
          </a:p>
        </p:txBody>
      </p:sp>
      <p:sp>
        <p:nvSpPr>
          <p:cNvPr id="7" name="Rectangle 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a:spLocks noChangeArrowheads="1"/>
          </p:cNvSpPr>
          <p:nvPr/>
        </p:nvSpPr>
        <p:spPr bwMode="auto">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0" name="Rectangle 9"/>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5" name="Rectangle 14"/>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Rectangle 13"/>
          <p:cNvSpPr>
            <a:spLocks noChangeArrowheads="1"/>
          </p:cNvSpPr>
          <p:nvPr/>
        </p:nvSpPr>
        <p:spPr bwMode="auto">
          <a:xfrm>
            <a:off x="152400" y="6430944"/>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a:xfrm>
            <a:off x="381000" y="6410848"/>
            <a:ext cx="2895600" cy="365125"/>
          </a:xfrm>
        </p:spPr>
        <p:txBody>
          <a:bodyPr/>
          <a:lstStyle/>
          <a:p>
            <a:r>
              <a:rPr lang="en-US" smtClean="0"/>
              <a:t>Copyright © 2007 Pearson Addison-Wesley. All rights reserved.</a:t>
            </a:r>
            <a:endParaRPr lang="en-US"/>
          </a:p>
        </p:txBody>
      </p:sp>
      <p:sp>
        <p:nvSpPr>
          <p:cNvPr id="8" name="Rectangle 7"/>
          <p:cNvSpPr>
            <a:spLocks noChangeArrowheads="1"/>
          </p:cNvSpPr>
          <p:nvPr/>
        </p:nvSpPr>
        <p:spPr bwMode="auto">
          <a:xfrm>
            <a:off x="155448" y="118872"/>
            <a:ext cx="8833104" cy="662940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20" name="Content Placeholder 19"/>
          <p:cNvSpPr>
            <a:spLocks noGrp="1"/>
          </p:cNvSpPr>
          <p:nvPr>
            <p:ph sz="quarter" idx="13"/>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4800"/>
            <a:ext cx="457200" cy="441325"/>
          </a:xfrm>
        </p:spPr>
        <p:txBody>
          <a:bodyPr/>
          <a:lstStyle>
            <a:lvl1pPr>
              <a:defRPr>
                <a:solidFill>
                  <a:schemeClr val="accent3">
                    <a:shade val="75000"/>
                  </a:schemeClr>
                </a:solidFill>
              </a:defRPr>
            </a:lvl1pPr>
          </a:lstStyle>
          <a:p>
            <a:fld id="{E8C80D2A-EA4E-4A37-A9DF-772D0EA46EC5}" type="slidenum">
              <a:rPr lang="en-US" smtClean="0">
                <a:solidFill>
                  <a:schemeClr val="accent3">
                    <a:shade val="75000"/>
                  </a:schemeClr>
                </a:solidFill>
              </a:rPr>
              <a:pPr/>
              <a:t>‹#›</a:t>
            </a:fld>
            <a:endParaRPr lang="en-US" dirty="0">
              <a:solidFill>
                <a:schemeClr val="accent3">
                  <a:shade val="75000"/>
                </a:scheme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7" name="Rectangle 16"/>
          <p:cNvSpPr>
            <a:spLocks noChangeArrowheads="1"/>
          </p:cNvSpPr>
          <p:nvPr/>
        </p:nvSpPr>
        <p:spPr bwMode="auto">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20" name="Rectangle 19"/>
          <p:cNvSpPr>
            <a:spLocks noChangeArrowheads="1"/>
          </p:cNvSpPr>
          <p:nvPr/>
        </p:nvSpPr>
        <p:spPr bwMode="auto">
          <a:xfrm>
            <a:off x="152400" y="152400"/>
            <a:ext cx="8833104" cy="3810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3000375" y="609600"/>
            <a:ext cx="5867400" cy="4267200"/>
          </a:xfrm>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4" name="Rectangle 13"/>
          <p:cNvSpPr>
            <a:spLocks noChangeArrowheads="1"/>
          </p:cNvSpPr>
          <p:nvPr/>
        </p:nvSpPr>
        <p:spPr bwMode="auto">
          <a:xfrm>
            <a:off x="152400" y="6387533"/>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5" name="Date Placeholder 4"/>
          <p:cNvSpPr>
            <a:spLocks noGrp="1"/>
          </p:cNvSpPr>
          <p:nvPr>
            <p:ph type="dt" sz="half" idx="10"/>
          </p:nvPr>
        </p:nvSpPr>
        <p:spPr>
          <a:xfrm>
            <a:off x="5788152" y="6404984"/>
            <a:ext cx="3044952" cy="365760"/>
          </a:xfrm>
        </p:spPr>
        <p:txBody>
          <a:bodyPr/>
          <a:lstStyle/>
          <a:p>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Copyright © 2007 Pearson Addison-Wesley. All rights reserved.</a:t>
            </a:r>
            <a:endParaRPr lang="en-US" dirty="0"/>
          </a:p>
        </p:txBody>
      </p:sp>
      <p:sp>
        <p:nvSpPr>
          <p:cNvPr id="11" name="Straight Connector 10"/>
          <p:cNvSpPr>
            <a:spLocks noChangeShapeType="1"/>
          </p:cNvSpPr>
          <p:nvPr/>
        </p:nvSpPr>
        <p:spPr bwMode="auto">
          <a:xfrm>
            <a:off x="162448" y="527536"/>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Slide Number Placeholder 6"/>
          <p:cNvSpPr>
            <a:spLocks noGrp="1"/>
          </p:cNvSpPr>
          <p:nvPr>
            <p:ph type="sldNum" sz="quarter" idx="12"/>
          </p:nvPr>
        </p:nvSpPr>
        <p:spPr>
          <a:xfrm>
            <a:off x="1371600" y="308984"/>
            <a:ext cx="457200" cy="441325"/>
          </a:xfrm>
        </p:spPr>
        <p:txBody>
          <a:bodyPr/>
          <a:lstStyle/>
          <a:p>
            <a:fld id="{E8C80D2A-EA4E-4A37-A9DF-772D0EA46EC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vmlDrawing" Target="../drawings/vmlDrawing1.v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3"/>
            </p:custDataLst>
            <p:extLst>
              <p:ext uri="{D42A27DB-BD31-4B8C-83A1-F6EECF244321}">
                <p14:modId xmlns:p14="http://schemas.microsoft.com/office/powerpoint/2010/main" val="63602563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5538" name="think-cell Slide" r:id="rId14" imgW="395" imgH="394" progId="TCLayout.ActiveDocument.1">
                  <p:embed/>
                </p:oleObj>
              </mc:Choice>
              <mc:Fallback>
                <p:oleObj name="think-cell Slide" r:id="rId14" imgW="395" imgH="394" progId="TCLayout.ActiveDocument.1">
                  <p:embed/>
                  <p:pic>
                    <p:nvPicPr>
                      <p:cNvPr id="0" name=""/>
                      <p:cNvPicPr/>
                      <p:nvPr/>
                    </p:nvPicPr>
                    <p:blipFill>
                      <a:blip r:embed="rId15"/>
                      <a:stretch>
                        <a:fillRect/>
                      </a:stretch>
                    </p:blipFill>
                    <p:spPr>
                      <a:xfrm>
                        <a:off x="1588" y="1588"/>
                        <a:ext cx="1588" cy="1588"/>
                      </a:xfrm>
                      <a:prstGeom prst="rect">
                        <a:avLst/>
                      </a:prstGeom>
                    </p:spPr>
                  </p:pic>
                </p:oleObj>
              </mc:Fallback>
            </mc:AlternateContent>
          </a:graphicData>
        </a:graphic>
      </p:graphicFrame>
      <p:sp>
        <p:nvSpPr>
          <p:cNvPr id="17" name="Rectangle 16"/>
          <p:cNvSpPr>
            <a:spLocks noChangeArrowheads="1"/>
          </p:cNvSpPr>
          <p:nvPr/>
        </p:nvSpPr>
        <p:spPr bwMode="auto">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6" name="Rectangle 15"/>
          <p:cNvSpPr>
            <a:spLocks noChangeArrowheads="1"/>
          </p:cNvSpPr>
          <p:nvPr/>
        </p:nvSpPr>
        <p:spPr bwMode="auto">
          <a:xfrm>
            <a:off x="0" y="0"/>
            <a:ext cx="9144000" cy="1371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8" name="Rectangle 17"/>
          <p:cNvSpPr>
            <a:spLocks noChangeArrowheads="1"/>
          </p:cNvSpPr>
          <p:nvPr/>
        </p:nvSpPr>
        <p:spPr bwMode="auto">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9" name="Rectangle 18"/>
          <p:cNvSpPr>
            <a:spLocks noChangeArrowheads="1"/>
          </p:cNvSpPr>
          <p:nvPr/>
        </p:nvSpPr>
        <p:spPr bwMode="auto">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a:defRPr sz="1400">
                <a:solidFill>
                  <a:srgbClr val="FFFFFF"/>
                </a:solidFill>
              </a:defRPr>
            </a:lvl1pPr>
          </a:lstStyle>
          <a:p>
            <a:pPr algn="r"/>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a:defRPr sz="1200">
                <a:solidFill>
                  <a:srgbClr val="FFFFFF"/>
                </a:solidFill>
              </a:defRPr>
            </a:lvl1pPr>
          </a:lstStyle>
          <a:p>
            <a:pPr algn="l"/>
            <a:r>
              <a:rPr lang="en-US" smtClean="0">
                <a:solidFill>
                  <a:srgbClr val="FFFFFF"/>
                </a:solidFill>
              </a:rPr>
              <a:t>Copyright © 2007 Pearson Addison-Wesley. All rights reserved.</a:t>
            </a:r>
            <a:endParaRPr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p>
        </p:txBody>
      </p:sp>
      <p:sp>
        <p:nvSpPr>
          <p:cNvPr id="10" name="Straight Connector 9"/>
          <p:cNvSpPr>
            <a:spLocks noChangeShapeType="1"/>
          </p:cNvSpPr>
          <p:nvPr/>
        </p:nvSpPr>
        <p:spPr bwMode="auto">
          <a:xfrm>
            <a:off x="152400" y="1254972"/>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4343400" y="1026372"/>
            <a:ext cx="457200" cy="441325"/>
          </a:xfrm>
          <a:prstGeom prst="rect">
            <a:avLst/>
          </a:prstGeom>
        </p:spPr>
        <p:txBody>
          <a:bodyPr vert="horz" lIns="45720" rIns="45720" anchor="ctr">
            <a:normAutofit/>
          </a:bodyPr>
          <a:lstStyle>
            <a:lvl1pPr algn="ctr">
              <a:defRPr sz="1600">
                <a:solidFill>
                  <a:schemeClr val="accent3">
                    <a:shade val="75000"/>
                  </a:schemeClr>
                </a:solidFill>
              </a:defRPr>
            </a:lvl1pPr>
          </a:lstStyle>
          <a:p>
            <a:pPr algn="ctr"/>
            <a:fld id="{EAB534A1-6402-488B-A652-E469620D7916}" type="slidenum">
              <a:rPr lang="en-US" sz="1600" smtClean="0">
                <a:solidFill>
                  <a:schemeClr val="accent3">
                    <a:shade val="75000"/>
                  </a:schemeClr>
                </a:solidFill>
              </a:rPr>
              <a:pPr algn="ctr"/>
              <a:t>‹#›</a:t>
            </a:fld>
            <a:endParaRPr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scene3d>
              <a:camera prst="orthographicFront"/>
              <a:lightRig rig="threePt" dir="t"/>
            </a:scene3d>
            <a:sp3d extrusionH="57150">
              <a:bevelT w="38100" h="38100"/>
            </a:sp3d>
          </a:bodyPr>
          <a:lstStyle/>
          <a:p>
            <a:r>
              <a:rPr lang="en-US" smtClean="0"/>
              <a:t>Click to edit Master title style</a:t>
            </a:r>
            <a:endParaRPr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lvl1pPr algn="ctr" rtl="0" eaLnBrk="1" latinLnBrk="0" hangingPunct="1">
        <a:spcBef>
          <a:spcPct val="0"/>
        </a:spcBef>
        <a:buNone/>
        <a:defRPr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sz="1400" kern="1200" cap="all"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7" Type="http://schemas.openxmlformats.org/officeDocument/2006/relationships/image" Target="../media/image9.wmf"/><Relationship Id="rId2" Type="http://schemas.openxmlformats.org/officeDocument/2006/relationships/tags" Target="../tags/tag7.xml"/><Relationship Id="rId1" Type="http://schemas.openxmlformats.org/officeDocument/2006/relationships/vmlDrawing" Target="../drawings/vmlDrawing4.vml"/><Relationship Id="rId6" Type="http://schemas.openxmlformats.org/officeDocument/2006/relationships/oleObject" Target="../embeddings/oleObject5.bin"/><Relationship Id="rId5" Type="http://schemas.openxmlformats.org/officeDocument/2006/relationships/image" Target="../media/image10.png"/><Relationship Id="rId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11.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14.pn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15.png"/></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17.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7.bin"/><Relationship Id="rId5" Type="http://schemas.openxmlformats.org/officeDocument/2006/relationships/image" Target="../media/image16.wmf"/><Relationship Id="rId4" Type="http://schemas.openxmlformats.org/officeDocument/2006/relationships/oleObject" Target="../embeddings/oleObject6.bin"/></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18.png"/></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25.xml"/><Relationship Id="rId7" Type="http://schemas.openxmlformats.org/officeDocument/2006/relationships/image" Target="../media/image20.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9.bin"/><Relationship Id="rId5" Type="http://schemas.openxmlformats.org/officeDocument/2006/relationships/image" Target="../media/image19.wmf"/><Relationship Id="rId4" Type="http://schemas.openxmlformats.org/officeDocument/2006/relationships/oleObject" Target="../embeddings/oleObject8.bin"/><Relationship Id="rId9" Type="http://schemas.openxmlformats.org/officeDocument/2006/relationships/image" Target="../media/image21.wm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vmlDrawing" Target="../drawings/vmlDrawing7.vml"/><Relationship Id="rId6" Type="http://schemas.openxmlformats.org/officeDocument/2006/relationships/hyperlink" Target="http://webpage.pace.edu/pviswanath/notes/corpfin/capstruc.html#crosssecvart" TargetMode="External"/><Relationship Id="rId5" Type="http://schemas.openxmlformats.org/officeDocument/2006/relationships/image" Target="../media/image2.emf"/><Relationship Id="rId4" Type="http://schemas.openxmlformats.org/officeDocument/2006/relationships/oleObject" Target="../embeddings/oleObject11.bin"/></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5.w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7.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4.bin"/><Relationship Id="rId5" Type="http://schemas.openxmlformats.org/officeDocument/2006/relationships/image" Target="../media/image6.wmf"/><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594" name="Rectangle 2"/>
          <p:cNvSpPr>
            <a:spLocks noGrp="1" noChangeArrowheads="1"/>
          </p:cNvSpPr>
          <p:nvPr>
            <p:ph type="ctrTitle"/>
          </p:nvPr>
        </p:nvSpPr>
        <p:spPr>
          <a:xfrm>
            <a:off x="609600" y="381000"/>
            <a:ext cx="7848600" cy="1143000"/>
          </a:xfrm>
          <a:noFill/>
          <a:ln/>
        </p:spPr>
        <p:txBody>
          <a:bodyPr lIns="90487" tIns="44450" rIns="90487" bIns="44450">
            <a:normAutofit/>
          </a:bodyPr>
          <a:lstStyle/>
          <a:p>
            <a:r>
              <a:rPr lang="en-US" dirty="0" smtClean="0"/>
              <a:t>Capital Structure</a:t>
            </a:r>
            <a:endParaRPr lang="en-US" dirty="0"/>
          </a:p>
        </p:txBody>
      </p:sp>
      <p:sp>
        <p:nvSpPr>
          <p:cNvPr id="622595" name="Rectangle 3"/>
          <p:cNvSpPr>
            <a:spLocks noGrp="1" noChangeArrowheads="1"/>
          </p:cNvSpPr>
          <p:nvPr>
            <p:ph type="subTitle" idx="1"/>
          </p:nvPr>
        </p:nvSpPr>
        <p:spPr>
          <a:noFill/>
          <a:ln/>
        </p:spPr>
        <p:txBody>
          <a:bodyPr lIns="90487" tIns="44450" rIns="90487" bIns="44450">
            <a:normAutofit fontScale="92500" lnSpcReduction="20000"/>
          </a:bodyPr>
          <a:lstStyle/>
          <a:p>
            <a:pPr marL="342900" indent="-342900"/>
            <a:endParaRPr lang="en-US" dirty="0"/>
          </a:p>
          <a:p>
            <a:pPr marL="342900" indent="-342900"/>
            <a:endParaRPr lang="en-US" dirty="0"/>
          </a:p>
          <a:p>
            <a:pPr marL="342900" indent="-342900"/>
            <a:endParaRPr lang="en-US" dirty="0"/>
          </a:p>
          <a:p>
            <a:pPr marL="342900" indent="-342900"/>
            <a:r>
              <a:rPr lang="en-US" dirty="0"/>
              <a:t>P.V. </a:t>
            </a:r>
            <a:r>
              <a:rPr lang="en-US" dirty="0" err="1" smtClean="0"/>
              <a:t>Viswanath</a:t>
            </a:r>
            <a:endParaRPr lang="en-US" dirty="0" smtClean="0"/>
          </a:p>
          <a:p>
            <a:pPr marL="342900" indent="-342900"/>
            <a:endParaRPr lang="en-US" dirty="0" smtClean="0"/>
          </a:p>
          <a:p>
            <a:pPr marL="342900" indent="-342900"/>
            <a:endParaRPr lang="en-US" dirty="0" smtClean="0"/>
          </a:p>
          <a:p>
            <a:pPr marL="342900" indent="-342900"/>
            <a:r>
              <a:rPr lang="en-US" dirty="0" smtClean="0"/>
              <a:t>For a First Course in Finance</a:t>
            </a:r>
          </a:p>
          <a:p>
            <a:pPr marL="342900" indent="-342900"/>
            <a:endParaRPr lang="en-US" dirty="0"/>
          </a:p>
        </p:txBody>
      </p:sp>
      <p:sp>
        <p:nvSpPr>
          <p:cNvPr id="7" name="Slide Number Placeholder 6"/>
          <p:cNvSpPr>
            <a:spLocks noGrp="1"/>
          </p:cNvSpPr>
          <p:nvPr>
            <p:ph type="sldNum" sz="quarter" idx="12"/>
          </p:nvPr>
        </p:nvSpPr>
        <p:spPr/>
        <p:txBody>
          <a:bodyPr/>
          <a:lstStyle/>
          <a:p>
            <a:fld id="{EAB534A1-6402-488B-A652-E469620D7916}" type="slidenum">
              <a:rPr lang="en-US" smtClean="0">
                <a:solidFill>
                  <a:schemeClr val="accent3">
                    <a:shade val="75000"/>
                  </a:schemeClr>
                </a:solidFill>
              </a:rPr>
              <a:pPr/>
              <a:t>1</a:t>
            </a:fld>
            <a:endParaRPr lang="en-US" dirty="0">
              <a:solidFill>
                <a:schemeClr val="accent3">
                  <a:shade val="75000"/>
                </a:schemeClr>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dirty="0" smtClean="0"/>
              <a:t>Financing a Firm with Debt and Equity</a:t>
            </a:r>
            <a:endParaRPr lang="en-US" dirty="0"/>
          </a:p>
        </p:txBody>
      </p:sp>
      <p:pic>
        <p:nvPicPr>
          <p:cNvPr id="43013" name="Picture 5" descr="BD14_03_14t03"/>
          <p:cNvPicPr preferRelativeResize="0">
            <a:picLocks noGrp="1" noChangeAspect="1" noChangeArrowheads="1"/>
          </p:cNvPicPr>
          <p:nvPr>
            <p:ph type="body" idx="4294967295"/>
            <p:custDataLst>
              <p:tags r:id="rId1"/>
            </p:custDataLst>
          </p:nvPr>
        </p:nvPicPr>
        <p:blipFill>
          <a:blip r:embed="rId4" cstate="print"/>
          <a:srcRect t="27415" r="450"/>
          <a:stretch>
            <a:fillRect/>
          </a:stretch>
        </p:blipFill>
        <p:spPr>
          <a:xfrm>
            <a:off x="685800" y="1447800"/>
            <a:ext cx="7277100" cy="2092304"/>
          </a:xfrm>
          <a:prstGeom prst="rect">
            <a:avLst/>
          </a:prstGeom>
          <a:noFill/>
          <a:ln/>
        </p:spPr>
      </p:pic>
      <p:sp>
        <p:nvSpPr>
          <p:cNvPr id="7" name="Rectangle 3"/>
          <p:cNvSpPr txBox="1">
            <a:spLocks noChangeArrowheads="1"/>
          </p:cNvSpPr>
          <p:nvPr/>
        </p:nvSpPr>
        <p:spPr>
          <a:xfrm>
            <a:off x="228600" y="3505200"/>
            <a:ext cx="8763000" cy="3200400"/>
          </a:xfrm>
          <a:prstGeom prst="rect">
            <a:avLst/>
          </a:prstGeom>
        </p:spPr>
        <p:txBody>
          <a:bodyPr vert="horz">
            <a:normAutofit fontScale="70000" lnSpcReduction="20000"/>
          </a:bodyPr>
          <a:lstStyle/>
          <a:p>
            <a:pPr marL="274320" marR="0" lvl="0" indent="-274320" algn="l" defTabSz="914400" rtl="0" eaLnBrk="1" fontAlgn="auto" latinLnBrk="0" hangingPunct="1">
              <a:lnSpc>
                <a:spcPct val="100000"/>
              </a:lnSpc>
              <a:spcBef>
                <a:spcPct val="60000"/>
              </a:spcBef>
              <a:spcAft>
                <a:spcPts val="0"/>
              </a:spcAft>
              <a:buClr>
                <a:schemeClr val="accent1"/>
              </a:buClr>
              <a:buSzPct val="85000"/>
              <a:buFont typeface="Wingdings 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What price </a:t>
            </a:r>
            <a:r>
              <a:rPr kumimoji="0" lang="en-US" sz="2700" b="0" i="1" u="none" strike="noStrike" kern="1200" cap="none" spc="0" normalizeH="0" baseline="0" noProof="0" dirty="0" smtClean="0">
                <a:ln>
                  <a:noFill/>
                </a:ln>
                <a:solidFill>
                  <a:schemeClr val="tx1"/>
                </a:solidFill>
                <a:effectLst/>
                <a:uLnTx/>
                <a:uFillTx/>
                <a:latin typeface="+mn-lt"/>
                <a:ea typeface="+mn-ea"/>
                <a:cs typeface="+mn-cs"/>
              </a:rPr>
              <a:t>E</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 should the levered equity sell for?</a:t>
            </a:r>
          </a:p>
          <a:p>
            <a:pPr marL="274320" lvl="0" indent="-274320">
              <a:spcBef>
                <a:spcPct val="60000"/>
              </a:spcBef>
              <a:buClr>
                <a:schemeClr val="accent1"/>
              </a:buClr>
              <a:buSzPct val="85000"/>
              <a:buFont typeface="Wingdings 2"/>
              <a:buChar char=""/>
            </a:pPr>
            <a:r>
              <a:rPr lang="en-US" sz="2700" dirty="0" smtClean="0"/>
              <a:t>Modigliani and Miller argue that if the cashflows to the entire firm does not change, then, according to the Law of One Price, the value of the firm cannot change.  Consequently, the value of levered equity must equal $500 ($1000-$500).  </a:t>
            </a:r>
          </a:p>
          <a:p>
            <a:pPr marL="274320" marR="0" lvl="0" indent="-274320" algn="l" defTabSz="914400" rtl="0" eaLnBrk="1" fontAlgn="auto" latinLnBrk="0" hangingPunct="1">
              <a:lnSpc>
                <a:spcPct val="100000"/>
              </a:lnSpc>
              <a:spcBef>
                <a:spcPct val="60000"/>
              </a:spcBef>
              <a:spcAft>
                <a:spcPts val="0"/>
              </a:spcAft>
              <a:buClr>
                <a:schemeClr val="accent1"/>
              </a:buClr>
              <a:buSzPct val="85000"/>
              <a:buFont typeface="Wingdings 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Does this mean that leverage</a:t>
            </a:r>
            <a:r>
              <a:rPr kumimoji="0" lang="en-US" sz="2700" b="0" i="0" u="none" strike="noStrike" kern="1200" cap="none" spc="0" normalizeH="0" noProof="0" dirty="0" smtClean="0">
                <a:ln>
                  <a:noFill/>
                </a:ln>
                <a:solidFill>
                  <a:schemeClr val="tx1"/>
                </a:solidFill>
                <a:effectLst/>
                <a:uLnTx/>
                <a:uFillTx/>
                <a:latin typeface="+mn-lt"/>
                <a:ea typeface="+mn-ea"/>
                <a:cs typeface="+mn-cs"/>
              </a:rPr>
              <a:t> is bad because levered equity is worth less than unlevered equity?</a:t>
            </a:r>
          </a:p>
          <a:p>
            <a:pPr marL="274320" marR="0" lvl="0" indent="-274320" algn="l" defTabSz="914400" rtl="0" eaLnBrk="1" fontAlgn="auto" latinLnBrk="0" hangingPunct="1">
              <a:lnSpc>
                <a:spcPct val="100000"/>
              </a:lnSpc>
              <a:spcBef>
                <a:spcPct val="60000"/>
              </a:spcBef>
              <a:spcAft>
                <a:spcPts val="0"/>
              </a:spcAft>
              <a:buClr>
                <a:schemeClr val="accent1"/>
              </a:buClr>
              <a:buSzPct val="85000"/>
              <a:buFont typeface="Wingdings 2"/>
              <a:buChar char=""/>
              <a:tabLst/>
              <a:defRPr/>
            </a:pPr>
            <a:r>
              <a:rPr lang="en-US" sz="2700" baseline="0" dirty="0" smtClean="0"/>
              <a:t>No</a:t>
            </a:r>
            <a:r>
              <a:rPr lang="en-US" sz="2700" dirty="0" smtClean="0"/>
              <a:t>, as far as the entrepreneur is concerned, he is able to raise the same $1000 for the investment opportunity whether or not he uses leverage or not.</a:t>
            </a:r>
          </a:p>
        </p:txBody>
      </p:sp>
      <p:sp>
        <p:nvSpPr>
          <p:cNvPr id="8" name="Slide Number Placeholder 7"/>
          <p:cNvSpPr>
            <a:spLocks noGrp="1"/>
          </p:cNvSpPr>
          <p:nvPr>
            <p:ph type="sldNum" sz="quarter" idx="12"/>
          </p:nvPr>
        </p:nvSpPr>
        <p:spPr/>
        <p:txBody>
          <a:bodyPr/>
          <a:lstStyle/>
          <a:p>
            <a:fld id="{E8C80D2A-EA4E-4A37-A9DF-772D0EA46EC5}" type="slidenum">
              <a:rPr lang="en-US" smtClean="0"/>
              <a:pPr/>
              <a:t>10</a:t>
            </a:fld>
            <a:endParaRPr lang="en-US" dirty="0"/>
          </a:p>
        </p:txBody>
      </p:sp>
    </p:spTree>
  </p:cSld>
  <p:clrMapOvr>
    <a:masterClrMapping/>
  </p:clrMapOvr>
  <p:transition spd="med">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Rate of Return for Levered Equity</a:t>
            </a:r>
            <a:endParaRPr lang="en-US" dirty="0"/>
          </a:p>
        </p:txBody>
      </p:sp>
      <p:sp>
        <p:nvSpPr>
          <p:cNvPr id="4" name="Content Placeholder 3"/>
          <p:cNvSpPr>
            <a:spLocks noGrp="1"/>
          </p:cNvSpPr>
          <p:nvPr>
            <p:ph sz="quarter" idx="13"/>
          </p:nvPr>
        </p:nvSpPr>
        <p:spPr>
          <a:xfrm>
            <a:off x="304800" y="1447800"/>
            <a:ext cx="8503920" cy="4803648"/>
          </a:xfrm>
        </p:spPr>
        <p:txBody>
          <a:bodyPr>
            <a:normAutofit fontScale="85000" lnSpcReduction="20000"/>
          </a:bodyPr>
          <a:lstStyle/>
          <a:p>
            <a:r>
              <a:rPr lang="en-US" dirty="0" smtClean="0"/>
              <a:t>What about the shareholders in the levered firm?  Are they getting the stock too cheap?</a:t>
            </a:r>
          </a:p>
          <a:p>
            <a:r>
              <a:rPr lang="en-US" dirty="0" smtClean="0"/>
              <a:t>If the value of levered equity is $500, then shareholders earn 875/500 -1 or 75% in a strong economy and 375/500 -1 or </a:t>
            </a:r>
            <a:br>
              <a:rPr lang="en-US" dirty="0" smtClean="0"/>
            </a:br>
            <a:r>
              <a:rPr lang="en-US" dirty="0" smtClean="0"/>
              <a:t>-25% in a weak economy for an expected return of [0.5(75)+0.5(-25)] = 25% &gt; 15%!</a:t>
            </a:r>
          </a:p>
          <a:p>
            <a:r>
              <a:rPr lang="en-US" dirty="0" smtClean="0"/>
              <a:t>Shouldn’t the value of levered equity be [0.5(875)+0.5(375)]/1.15 = $543.48 &gt; $500?</a:t>
            </a:r>
          </a:p>
          <a:p>
            <a:r>
              <a:rPr lang="en-US" dirty="0" smtClean="0"/>
              <a:t>If the correct value of levered equity is $500, why is the average return for levered </a:t>
            </a:r>
            <a:r>
              <a:rPr lang="en-US" dirty="0" err="1" smtClean="0"/>
              <a:t>equityholders</a:t>
            </a:r>
            <a:r>
              <a:rPr lang="en-US" dirty="0" smtClean="0"/>
              <a:t> so high?</a:t>
            </a:r>
          </a:p>
          <a:p>
            <a:r>
              <a:rPr lang="en-US" dirty="0" smtClean="0"/>
              <a:t>The answer is that the risk to levered </a:t>
            </a:r>
            <a:r>
              <a:rPr lang="en-US" dirty="0" err="1" smtClean="0"/>
              <a:t>equityholders</a:t>
            </a:r>
            <a:r>
              <a:rPr lang="en-US" dirty="0" smtClean="0"/>
              <a:t> is greater.</a:t>
            </a:r>
          </a:p>
          <a:p>
            <a:r>
              <a:rPr lang="en-US" dirty="0" smtClean="0"/>
              <a:t>How can we check whether the risk is indeed greater?</a:t>
            </a:r>
          </a:p>
          <a:p>
            <a:r>
              <a:rPr lang="en-US" dirty="0" smtClean="0"/>
              <a:t>According to the CAPM, we measure project risk with beta – what is the beta of levered equity?</a:t>
            </a:r>
          </a:p>
        </p:txBody>
      </p:sp>
      <p:sp>
        <p:nvSpPr>
          <p:cNvPr id="6" name="Slide Number Placeholder 5"/>
          <p:cNvSpPr>
            <a:spLocks noGrp="1"/>
          </p:cNvSpPr>
          <p:nvPr>
            <p:ph type="sldNum" sz="quarter" idx="12"/>
          </p:nvPr>
        </p:nvSpPr>
        <p:spPr/>
        <p:txBody>
          <a:bodyPr/>
          <a:lstStyle/>
          <a:p>
            <a:fld id="{E8C80D2A-EA4E-4A37-A9DF-772D0EA46EC5}"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Valuation of Levered Equity</a:t>
            </a:r>
            <a:endParaRPr lang="en-US" dirty="0"/>
          </a:p>
        </p:txBody>
      </p:sp>
      <p:sp>
        <p:nvSpPr>
          <p:cNvPr id="4" name="Content Placeholder 3"/>
          <p:cNvSpPr>
            <a:spLocks noGrp="1"/>
          </p:cNvSpPr>
          <p:nvPr>
            <p:ph sz="quarter" idx="13"/>
          </p:nvPr>
        </p:nvSpPr>
        <p:spPr>
          <a:xfrm>
            <a:off x="457200" y="3429000"/>
            <a:ext cx="8503920" cy="533400"/>
          </a:xfrm>
        </p:spPr>
        <p:txBody>
          <a:bodyPr>
            <a:normAutofit fontScale="92500"/>
          </a:bodyPr>
          <a:lstStyle/>
          <a:p>
            <a:r>
              <a:rPr lang="en-US" dirty="0" smtClean="0"/>
              <a:t>We can compute it as we did before for unlevered equity:</a:t>
            </a:r>
            <a:endParaRPr lang="en-US" dirty="0"/>
          </a:p>
        </p:txBody>
      </p:sp>
      <p:pic>
        <p:nvPicPr>
          <p:cNvPr id="5" name="Picture 5" descr="BD14_04_14t04"/>
          <p:cNvPicPr preferRelativeResize="0">
            <a:picLocks noChangeAspect="1" noChangeArrowheads="1"/>
          </p:cNvPicPr>
          <p:nvPr>
            <p:custDataLst>
              <p:tags r:id="rId2"/>
            </p:custDataLst>
          </p:nvPr>
        </p:nvPicPr>
        <p:blipFill>
          <a:blip r:embed="rId5" cstate="print"/>
          <a:srcRect t="21176" r="436"/>
          <a:stretch>
            <a:fillRect/>
          </a:stretch>
        </p:blipFill>
        <p:spPr>
          <a:xfrm>
            <a:off x="228600" y="1447800"/>
            <a:ext cx="8699500" cy="1914525"/>
          </a:xfrm>
          <a:prstGeom prst="rect">
            <a:avLst/>
          </a:prstGeom>
          <a:noFill/>
          <a:ln/>
        </p:spPr>
      </p:pic>
      <p:sp>
        <p:nvSpPr>
          <p:cNvPr id="6" name="Content Placeholder 3"/>
          <p:cNvSpPr txBox="1">
            <a:spLocks/>
          </p:cNvSpPr>
          <p:nvPr/>
        </p:nvSpPr>
        <p:spPr>
          <a:xfrm>
            <a:off x="457200" y="4724400"/>
            <a:ext cx="8534400" cy="1828800"/>
          </a:xfrm>
          <a:prstGeom prst="rect">
            <a:avLst/>
          </a:prstGeom>
        </p:spPr>
        <p:txBody>
          <a:bodyPr vert="horz">
            <a:normAutofit fontScale="92500" lnSpcReduction="2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Hence the required rate of return on levered equity should be 5% + 2.5(8%) = 25%!</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Hence the valuation of the levered equity as $500 is exactly right, because:</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[(0.5)875+(0.5)375]/1.25 = $500</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61442" name="Object 2"/>
          <p:cNvGraphicFramePr>
            <a:graphicFrameLocks noChangeAspect="1"/>
          </p:cNvGraphicFramePr>
          <p:nvPr/>
        </p:nvGraphicFramePr>
        <p:xfrm>
          <a:off x="2133600" y="3886200"/>
          <a:ext cx="3581400" cy="787908"/>
        </p:xfrm>
        <a:graphic>
          <a:graphicData uri="http://schemas.openxmlformats.org/presentationml/2006/ole">
            <mc:AlternateContent xmlns:mc="http://schemas.openxmlformats.org/markup-compatibility/2006">
              <mc:Choice xmlns:v="urn:schemas-microsoft-com:vml" Requires="v">
                <p:oleObj spid="_x0000_s2050" name="Equation" r:id="rId6" imgW="1904760" imgH="419040" progId="Equation.3">
                  <p:embed/>
                </p:oleObj>
              </mc:Choice>
              <mc:Fallback>
                <p:oleObj name="Equation" r:id="rId6" imgW="1904760" imgH="419040" progId="Equation.3">
                  <p:embed/>
                  <p:pic>
                    <p:nvPicPr>
                      <p:cNvPr id="0"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33600" y="3886200"/>
                        <a:ext cx="3581400" cy="7879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Slide Number Placeholder 7"/>
          <p:cNvSpPr>
            <a:spLocks noGrp="1"/>
          </p:cNvSpPr>
          <p:nvPr>
            <p:ph type="sldNum" sz="quarter" idx="12"/>
          </p:nvPr>
        </p:nvSpPr>
        <p:spPr/>
        <p:txBody>
          <a:bodyPr/>
          <a:lstStyle/>
          <a:p>
            <a:fld id="{E8C80D2A-EA4E-4A37-A9DF-772D0EA46EC5}"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Financing in Perfect Markets</a:t>
            </a:r>
            <a:endParaRPr lang="en-US" dirty="0"/>
          </a:p>
        </p:txBody>
      </p:sp>
      <p:sp>
        <p:nvSpPr>
          <p:cNvPr id="4" name="Content Placeholder 3"/>
          <p:cNvSpPr>
            <a:spLocks noGrp="1"/>
          </p:cNvSpPr>
          <p:nvPr>
            <p:ph sz="quarter" idx="13"/>
          </p:nvPr>
        </p:nvSpPr>
        <p:spPr>
          <a:xfrm>
            <a:off x="301752" y="1676400"/>
            <a:ext cx="8503920" cy="4724400"/>
          </a:xfrm>
        </p:spPr>
        <p:txBody>
          <a:bodyPr>
            <a:normAutofit fontScale="77500" lnSpcReduction="20000"/>
          </a:bodyPr>
          <a:lstStyle/>
          <a:p>
            <a:pPr>
              <a:spcBef>
                <a:spcPct val="50000"/>
              </a:spcBef>
            </a:pPr>
            <a:r>
              <a:rPr lang="en-US" dirty="0" smtClean="0"/>
              <a:t>In summary:</a:t>
            </a:r>
          </a:p>
          <a:p>
            <a:pPr>
              <a:spcBef>
                <a:spcPct val="50000"/>
              </a:spcBef>
            </a:pPr>
            <a:r>
              <a:rPr lang="en-US" dirty="0" smtClean="0"/>
              <a:t>In the case of perfect capital markets, if the firm is 100% equity financed, the equity holders will require a 15% expected return. </a:t>
            </a:r>
          </a:p>
          <a:p>
            <a:pPr>
              <a:spcBef>
                <a:spcPct val="50000"/>
              </a:spcBef>
            </a:pPr>
            <a:r>
              <a:rPr lang="en-US" dirty="0" smtClean="0"/>
              <a:t>If the firm is financed 50% with debt and 50% with equity, the debt holders will receive a return of 5%, while the levered equity holders will require an expected return of 25% (because of their increased risk). </a:t>
            </a:r>
          </a:p>
          <a:p>
            <a:pPr>
              <a:spcBef>
                <a:spcPct val="50000"/>
              </a:spcBef>
            </a:pPr>
            <a:r>
              <a:rPr lang="en-US" dirty="0" smtClean="0"/>
              <a:t>Since the debt is riskless, it earns a return of 5%, as already noted.</a:t>
            </a:r>
          </a:p>
          <a:p>
            <a:pPr>
              <a:spcBef>
                <a:spcPct val="50000"/>
              </a:spcBef>
            </a:pPr>
            <a:r>
              <a:rPr lang="en-US" dirty="0" smtClean="0"/>
              <a:t>The entrepreneur should be indifferent between using all equity or a combination of debt and equity because he makes the same $200 either way.</a:t>
            </a:r>
          </a:p>
          <a:p>
            <a:pPr>
              <a:spcBef>
                <a:spcPct val="50000"/>
              </a:spcBef>
            </a:pPr>
            <a:r>
              <a:rPr lang="en-US" dirty="0" smtClean="0"/>
              <a:t>Investors are indifferent because they get an appropriate return for the risk they are taking.</a:t>
            </a:r>
          </a:p>
        </p:txBody>
      </p:sp>
      <p:sp>
        <p:nvSpPr>
          <p:cNvPr id="5" name="Slide Number Placeholder 4"/>
          <p:cNvSpPr>
            <a:spLocks noGrp="1"/>
          </p:cNvSpPr>
          <p:nvPr>
            <p:ph type="sldNum" sz="quarter" idx="12"/>
          </p:nvPr>
        </p:nvSpPr>
        <p:spPr/>
        <p:txBody>
          <a:bodyPr/>
          <a:lstStyle/>
          <a:p>
            <a:fld id="{E8C80D2A-EA4E-4A37-A9DF-772D0EA46EC5}"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normAutofit/>
          </a:bodyPr>
          <a:lstStyle/>
          <a:p>
            <a:r>
              <a:rPr lang="en-US" dirty="0" smtClean="0"/>
              <a:t>MM </a:t>
            </a:r>
            <a:r>
              <a:rPr lang="en-US" dirty="0"/>
              <a:t>I: Leverage, Arbitrage, and Firm Value</a:t>
            </a:r>
          </a:p>
        </p:txBody>
      </p:sp>
      <p:sp>
        <p:nvSpPr>
          <p:cNvPr id="73731" name="Rectangle 3"/>
          <p:cNvSpPr>
            <a:spLocks noGrp="1" noChangeArrowheads="1"/>
          </p:cNvSpPr>
          <p:nvPr>
            <p:ph type="body" idx="4294967295"/>
          </p:nvPr>
        </p:nvSpPr>
        <p:spPr>
          <a:xfrm>
            <a:off x="304800" y="1524000"/>
            <a:ext cx="8458200" cy="4800600"/>
          </a:xfrm>
          <a:prstGeom prst="rect">
            <a:avLst/>
          </a:prstGeom>
        </p:spPr>
        <p:txBody>
          <a:bodyPr>
            <a:normAutofit fontScale="92500" lnSpcReduction="20000"/>
          </a:bodyPr>
          <a:lstStyle/>
          <a:p>
            <a:pPr>
              <a:spcBef>
                <a:spcPct val="60000"/>
              </a:spcBef>
            </a:pPr>
            <a:r>
              <a:rPr lang="en-US" dirty="0"/>
              <a:t>The Law of One Price implies that leverage will not affect the total value of the firm.</a:t>
            </a:r>
          </a:p>
          <a:p>
            <a:pPr lvl="1">
              <a:spcBef>
                <a:spcPct val="60000"/>
              </a:spcBef>
            </a:pPr>
            <a:r>
              <a:rPr lang="en-US" dirty="0"/>
              <a:t>Instead, it merely changes the allocation of cash flows between debt and equity, without altering the total cash flows of the firm</a:t>
            </a:r>
            <a:r>
              <a:rPr lang="en-US" dirty="0" smtClean="0"/>
              <a:t>.</a:t>
            </a:r>
          </a:p>
          <a:p>
            <a:pPr>
              <a:lnSpc>
                <a:spcPct val="90000"/>
              </a:lnSpc>
              <a:spcBef>
                <a:spcPct val="50000"/>
              </a:spcBef>
            </a:pPr>
            <a:r>
              <a:rPr lang="en-US" dirty="0" smtClean="0"/>
              <a:t>When is this true?  When capital markets are perfect (as Modigliani and Miller (MM) showed).</a:t>
            </a:r>
          </a:p>
          <a:p>
            <a:pPr>
              <a:lnSpc>
                <a:spcPct val="90000"/>
              </a:lnSpc>
              <a:spcBef>
                <a:spcPct val="50000"/>
              </a:spcBef>
            </a:pPr>
            <a:r>
              <a:rPr lang="en-US" dirty="0" smtClean="0"/>
              <a:t>What is the meaning of perfect capital markets?</a:t>
            </a:r>
          </a:p>
          <a:p>
            <a:pPr lvl="1">
              <a:lnSpc>
                <a:spcPct val="90000"/>
              </a:lnSpc>
              <a:spcBef>
                <a:spcPct val="50000"/>
              </a:spcBef>
            </a:pPr>
            <a:r>
              <a:rPr lang="en-US" dirty="0" smtClean="0"/>
              <a:t>Investors and firms can trade the same set of securities at competitive market prices equal to the present value of their future cash flows.</a:t>
            </a:r>
          </a:p>
          <a:p>
            <a:pPr lvl="1">
              <a:lnSpc>
                <a:spcPct val="90000"/>
              </a:lnSpc>
              <a:spcBef>
                <a:spcPct val="50000"/>
              </a:spcBef>
            </a:pPr>
            <a:r>
              <a:rPr lang="en-US" dirty="0" smtClean="0"/>
              <a:t>There are no taxes, transaction costs, or issuance costs associated with security trading.</a:t>
            </a:r>
          </a:p>
          <a:p>
            <a:pPr lvl="1">
              <a:lnSpc>
                <a:spcPct val="90000"/>
              </a:lnSpc>
              <a:spcBef>
                <a:spcPct val="50000"/>
              </a:spcBef>
            </a:pPr>
            <a:r>
              <a:rPr lang="en-US" dirty="0" smtClean="0"/>
              <a:t> A firm’s financing decisions do not change the cash flows generated by its investments, nor do they reveal new information about them.</a:t>
            </a:r>
          </a:p>
        </p:txBody>
      </p:sp>
      <p:sp>
        <p:nvSpPr>
          <p:cNvPr id="6" name="Slide Number Placeholder 5"/>
          <p:cNvSpPr>
            <a:spLocks noGrp="1"/>
          </p:cNvSpPr>
          <p:nvPr>
            <p:ph type="sldNum" sz="quarter" idx="12"/>
          </p:nvPr>
        </p:nvSpPr>
        <p:spPr/>
        <p:txBody>
          <a:bodyPr/>
          <a:lstStyle/>
          <a:p>
            <a:fld id="{E8C80D2A-EA4E-4A37-A9DF-772D0EA46EC5}" type="slidenum">
              <a:rPr lang="en-US" smtClean="0"/>
              <a:pPr/>
              <a:t>14</a:t>
            </a:fld>
            <a:endParaRPr lang="en-US" dirty="0"/>
          </a:p>
        </p:txBody>
      </p:sp>
    </p:spTree>
  </p:cSld>
  <p:clrMapOvr>
    <a:masterClrMapping/>
  </p:clrMapOvr>
  <p:transition spd="med">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t>Homemade Leverage</a:t>
            </a:r>
          </a:p>
        </p:txBody>
      </p:sp>
      <p:sp>
        <p:nvSpPr>
          <p:cNvPr id="83971" name="Rectangle 3"/>
          <p:cNvSpPr>
            <a:spLocks noGrp="1" noChangeArrowheads="1"/>
          </p:cNvSpPr>
          <p:nvPr>
            <p:ph type="body" idx="4294967295"/>
          </p:nvPr>
        </p:nvSpPr>
        <p:spPr>
          <a:xfrm>
            <a:off x="304800" y="1524000"/>
            <a:ext cx="8458200" cy="4800600"/>
          </a:xfrm>
          <a:prstGeom prst="rect">
            <a:avLst/>
          </a:prstGeom>
        </p:spPr>
        <p:txBody>
          <a:bodyPr>
            <a:normAutofit fontScale="85000" lnSpcReduction="20000"/>
          </a:bodyPr>
          <a:lstStyle/>
          <a:p>
            <a:pPr>
              <a:spcBef>
                <a:spcPct val="60000"/>
              </a:spcBef>
            </a:pPr>
            <a:r>
              <a:rPr lang="en-US" dirty="0" smtClean="0"/>
              <a:t>MM also showed </a:t>
            </a:r>
            <a:r>
              <a:rPr lang="en-US" dirty="0"/>
              <a:t>that if investors </a:t>
            </a:r>
            <a:r>
              <a:rPr lang="en-US" dirty="0" smtClean="0"/>
              <a:t>preferred </a:t>
            </a:r>
            <a:r>
              <a:rPr lang="en-US" dirty="0"/>
              <a:t>an alternative capital structure to the one the firm has chosen, </a:t>
            </a:r>
            <a:r>
              <a:rPr lang="en-US" dirty="0" smtClean="0"/>
              <a:t>they could borrow </a:t>
            </a:r>
            <a:r>
              <a:rPr lang="en-US" dirty="0"/>
              <a:t>or lend on their own and achieve the same result</a:t>
            </a:r>
            <a:r>
              <a:rPr lang="en-US" dirty="0" smtClean="0"/>
              <a:t>.  How?</a:t>
            </a:r>
          </a:p>
          <a:p>
            <a:pPr>
              <a:spcBef>
                <a:spcPct val="60000"/>
              </a:spcBef>
            </a:pPr>
            <a:r>
              <a:rPr lang="en-US" dirty="0" smtClean="0"/>
              <a:t>Assume the entrepreneur uses no leverage and creates an all-equity firm. </a:t>
            </a:r>
          </a:p>
          <a:p>
            <a:pPr>
              <a:spcBef>
                <a:spcPct val="60000"/>
              </a:spcBef>
            </a:pPr>
            <a:r>
              <a:rPr lang="en-US" dirty="0" smtClean="0"/>
              <a:t>Now suppose that an investor would prefer to hold levered equity in the firm rather than the unlevered equity that the entrepreneur is selling.</a:t>
            </a:r>
          </a:p>
          <a:p>
            <a:pPr marL="274320" lvl="1">
              <a:spcBef>
                <a:spcPct val="60000"/>
              </a:spcBef>
              <a:buClr>
                <a:schemeClr val="accent1"/>
              </a:buClr>
              <a:buSzPct val="85000"/>
              <a:buFont typeface="Wingdings 2"/>
              <a:buChar char=""/>
            </a:pPr>
            <a:r>
              <a:rPr lang="en-US" sz="2700" dirty="0" smtClean="0">
                <a:solidFill>
                  <a:schemeClr val="tx1"/>
                </a:solidFill>
              </a:rPr>
              <a:t>MM showed that an investor who would prefer to hold levered equity could do so by using leverage in his own portfolio and replicate the situation that would have obtained if the entrepreneur himself had used debt as well and sold levered equity!</a:t>
            </a:r>
            <a:endParaRPr lang="en-US" dirty="0"/>
          </a:p>
        </p:txBody>
      </p:sp>
      <p:sp>
        <p:nvSpPr>
          <p:cNvPr id="6" name="Slide Number Placeholder 5"/>
          <p:cNvSpPr>
            <a:spLocks noGrp="1"/>
          </p:cNvSpPr>
          <p:nvPr>
            <p:ph type="sldNum" sz="quarter" idx="12"/>
          </p:nvPr>
        </p:nvSpPr>
        <p:spPr/>
        <p:txBody>
          <a:bodyPr/>
          <a:lstStyle/>
          <a:p>
            <a:fld id="{E8C80D2A-EA4E-4A37-A9DF-772D0EA46EC5}" type="slidenum">
              <a:rPr lang="en-US" smtClean="0"/>
              <a:pPr/>
              <a:t>15</a:t>
            </a:fld>
            <a:endParaRPr lang="en-US" dirty="0"/>
          </a:p>
        </p:txBody>
      </p:sp>
    </p:spTree>
  </p:cSld>
  <p:clrMapOvr>
    <a:masterClrMapping/>
  </p:clrMapOvr>
  <p:transition spd="med">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dirty="0" smtClean="0"/>
              <a:t>Homemade Leverage</a:t>
            </a:r>
            <a:endParaRPr lang="en-US" dirty="0"/>
          </a:p>
        </p:txBody>
      </p:sp>
      <p:pic>
        <p:nvPicPr>
          <p:cNvPr id="88069" name="Picture 5" descr="BD14_08_14t06"/>
          <p:cNvPicPr preferRelativeResize="0">
            <a:picLocks noGrp="1" noChangeAspect="1" noChangeArrowheads="1"/>
          </p:cNvPicPr>
          <p:nvPr>
            <p:ph type="body" idx="4294967295"/>
            <p:custDataLst>
              <p:tags r:id="rId1"/>
            </p:custDataLst>
          </p:nvPr>
        </p:nvPicPr>
        <p:blipFill>
          <a:blip r:embed="rId4" cstate="print"/>
          <a:srcRect t="22582" r="1351"/>
          <a:stretch>
            <a:fillRect/>
          </a:stretch>
        </p:blipFill>
        <p:spPr>
          <a:xfrm>
            <a:off x="533400" y="4038600"/>
            <a:ext cx="8343900" cy="2351088"/>
          </a:xfrm>
          <a:prstGeom prst="rect">
            <a:avLst/>
          </a:prstGeom>
          <a:noFill/>
          <a:ln/>
        </p:spPr>
      </p:pic>
      <p:sp>
        <p:nvSpPr>
          <p:cNvPr id="6" name="Slide Number Placeholder 5"/>
          <p:cNvSpPr>
            <a:spLocks noGrp="1"/>
          </p:cNvSpPr>
          <p:nvPr>
            <p:ph type="sldNum" sz="quarter" idx="12"/>
          </p:nvPr>
        </p:nvSpPr>
        <p:spPr/>
        <p:txBody>
          <a:bodyPr/>
          <a:lstStyle/>
          <a:p>
            <a:fld id="{E8C80D2A-EA4E-4A37-A9DF-772D0EA46EC5}" type="slidenum">
              <a:rPr lang="en-US" smtClean="0"/>
              <a:pPr/>
              <a:t>16</a:t>
            </a:fld>
            <a:endParaRPr lang="en-US" dirty="0"/>
          </a:p>
        </p:txBody>
      </p:sp>
      <p:sp>
        <p:nvSpPr>
          <p:cNvPr id="7" name="Rectangle 3"/>
          <p:cNvSpPr txBox="1">
            <a:spLocks noChangeArrowheads="1"/>
          </p:cNvSpPr>
          <p:nvPr/>
        </p:nvSpPr>
        <p:spPr>
          <a:xfrm>
            <a:off x="304800" y="1524000"/>
            <a:ext cx="8458200" cy="2362200"/>
          </a:xfrm>
          <a:prstGeom prst="rect">
            <a:avLst/>
          </a:prstGeom>
        </p:spPr>
        <p:txBody>
          <a:bodyPr vert="horz">
            <a:normAutofit fontScale="77500" lnSpcReduction="20000"/>
          </a:bodyPr>
          <a:lstStyle/>
          <a:p>
            <a:pPr marL="274320" marR="0" lvl="1" indent="-274320" algn="l" defTabSz="914400" rtl="0" eaLnBrk="1" fontAlgn="auto" latinLnBrk="0" hangingPunct="1">
              <a:lnSpc>
                <a:spcPct val="100000"/>
              </a:lnSpc>
              <a:spcBef>
                <a:spcPct val="60000"/>
              </a:spcBef>
              <a:spcAft>
                <a:spcPts val="0"/>
              </a:spcAft>
              <a:buClr>
                <a:schemeClr val="accent1"/>
              </a:buClr>
              <a:buSzPct val="85000"/>
              <a:buFont typeface="Wingdings 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Let’s see how this works.  Suppose the investor buys the entire unlevered equity for $1000 and finances part of it with debt of $500.</a:t>
            </a:r>
          </a:p>
          <a:p>
            <a:pPr marL="274320" marR="0" lvl="1" indent="-274320" algn="l" defTabSz="914400" rtl="0" eaLnBrk="1" fontAlgn="auto" latinLnBrk="0" hangingPunct="1">
              <a:lnSpc>
                <a:spcPct val="100000"/>
              </a:lnSpc>
              <a:spcBef>
                <a:spcPct val="60000"/>
              </a:spcBef>
              <a:spcAft>
                <a:spcPts val="0"/>
              </a:spcAft>
              <a:buClr>
                <a:schemeClr val="accent1"/>
              </a:buClr>
              <a:buSzPct val="85000"/>
              <a:buFont typeface="Wingdings 2"/>
              <a:buChar char=""/>
              <a:tabLst/>
              <a:defRPr/>
            </a:pPr>
            <a:r>
              <a:rPr lang="en-US" sz="2700" dirty="0" smtClean="0"/>
              <a:t>Then, as we see in the table below, his net investment is $500 and his dollar returns are $875 and $375 respectively in the two states of the economy – exactly as they would have been if the entrepreneur himself had financed the project originally partly with debt and sold levered equity.</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60000"/>
              </a:spcBef>
              <a:spcAft>
                <a:spcPts val="0"/>
              </a:spcAft>
              <a:buClr>
                <a:schemeClr val="accent1"/>
              </a:buClr>
              <a:buSzPct val="85000"/>
              <a:buFont typeface="Wingdings 2"/>
              <a:buChar char=""/>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med">
    <p:wipe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Undoing Leverage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17</a:t>
            </a:fld>
            <a:endParaRPr lang="en-US" dirty="0"/>
          </a:p>
        </p:txBody>
      </p:sp>
      <p:sp>
        <p:nvSpPr>
          <p:cNvPr id="4" name="Content Placeholder 3"/>
          <p:cNvSpPr>
            <a:spLocks noGrp="1"/>
          </p:cNvSpPr>
          <p:nvPr>
            <p:ph sz="quarter" idx="13"/>
          </p:nvPr>
        </p:nvSpPr>
        <p:spPr>
          <a:xfrm>
            <a:off x="301752" y="1447800"/>
            <a:ext cx="8503920" cy="2590800"/>
          </a:xfrm>
        </p:spPr>
        <p:txBody>
          <a:bodyPr>
            <a:normAutofit fontScale="85000" lnSpcReduction="20000"/>
          </a:bodyPr>
          <a:lstStyle/>
          <a:p>
            <a:r>
              <a:rPr lang="en-US" dirty="0" smtClean="0"/>
              <a:t>Now suppose the entrepreneur issues levered equity, but the investor would prefer to hold unlevered equity.</a:t>
            </a:r>
          </a:p>
          <a:p>
            <a:r>
              <a:rPr lang="en-US" dirty="0" smtClean="0"/>
              <a:t>In this case, the investor can buy the levered equity, but also buy up the debt that the entrepreneur has issued.  His total investment would then be $1000 and his cashflows would be $1400 and $900 in the two states of the economy, just as if the entrepreneur had not used debt, but had issued unlevered debt instead!</a:t>
            </a:r>
            <a:endParaRPr lang="en-US" dirty="0"/>
          </a:p>
        </p:txBody>
      </p:sp>
      <p:pic>
        <p:nvPicPr>
          <p:cNvPr id="5" name="Picture 5" descr="BD14_09_14t07"/>
          <p:cNvPicPr preferRelativeResize="0">
            <a:picLocks noChangeAspect="1" noChangeArrowheads="1"/>
          </p:cNvPicPr>
          <p:nvPr>
            <p:custDataLst>
              <p:tags r:id="rId1"/>
            </p:custDataLst>
          </p:nvPr>
        </p:nvPicPr>
        <p:blipFill>
          <a:blip r:embed="rId4" cstate="print"/>
          <a:srcRect t="22582"/>
          <a:stretch>
            <a:fillRect/>
          </a:stretch>
        </p:blipFill>
        <p:spPr>
          <a:xfrm>
            <a:off x="304800" y="3962400"/>
            <a:ext cx="8458200" cy="2351088"/>
          </a:xfrm>
          <a:prstGeom prst="rect">
            <a:avLst/>
          </a:prstGeom>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p:txBody>
          <a:bodyPr/>
          <a:lstStyle/>
          <a:p>
            <a:r>
              <a:rPr lang="en-US" dirty="0"/>
              <a:t>Homemade </a:t>
            </a:r>
            <a:r>
              <a:rPr lang="en-US" dirty="0" smtClean="0"/>
              <a:t>Leverage</a:t>
            </a:r>
            <a:endParaRPr lang="en-US" dirty="0"/>
          </a:p>
        </p:txBody>
      </p:sp>
      <p:sp>
        <p:nvSpPr>
          <p:cNvPr id="96259" name="Rectangle 3"/>
          <p:cNvSpPr>
            <a:spLocks noGrp="1" noChangeArrowheads="1"/>
          </p:cNvSpPr>
          <p:nvPr>
            <p:ph type="body" idx="4294967295"/>
          </p:nvPr>
        </p:nvSpPr>
        <p:spPr>
          <a:xfrm>
            <a:off x="304800" y="1524000"/>
            <a:ext cx="8458200" cy="3505200"/>
          </a:xfrm>
          <a:prstGeom prst="rect">
            <a:avLst/>
          </a:prstGeom>
        </p:spPr>
        <p:txBody>
          <a:bodyPr>
            <a:normAutofit fontScale="85000" lnSpcReduction="10000"/>
          </a:bodyPr>
          <a:lstStyle/>
          <a:p>
            <a:pPr>
              <a:spcBef>
                <a:spcPct val="50000"/>
              </a:spcBef>
            </a:pPr>
            <a:r>
              <a:rPr lang="en-US" dirty="0"/>
              <a:t>In each case, </a:t>
            </a:r>
            <a:r>
              <a:rPr lang="en-US" dirty="0" smtClean="0"/>
              <a:t>the entrepreneur’s </a:t>
            </a:r>
            <a:r>
              <a:rPr lang="en-US" dirty="0"/>
              <a:t>choice of capital structure does not affect the opportunities available to investors. </a:t>
            </a:r>
          </a:p>
          <a:p>
            <a:pPr lvl="1">
              <a:spcBef>
                <a:spcPct val="50000"/>
              </a:spcBef>
            </a:pPr>
            <a:r>
              <a:rPr lang="en-US" dirty="0"/>
              <a:t>Investors can alter the leverage choice of the firm to suit their personal tastes either by adding more leverage or by reducing leverage. </a:t>
            </a:r>
          </a:p>
          <a:p>
            <a:pPr lvl="1">
              <a:spcBef>
                <a:spcPct val="50000"/>
              </a:spcBef>
            </a:pPr>
            <a:r>
              <a:rPr lang="en-US" dirty="0"/>
              <a:t>With perfect capital markets, different choices of capital structure offer no benefit to investors and does not affect the value of the firm</a:t>
            </a:r>
            <a:r>
              <a:rPr lang="en-US" dirty="0" smtClean="0"/>
              <a:t>.</a:t>
            </a:r>
          </a:p>
          <a:p>
            <a:pPr>
              <a:spcBef>
                <a:spcPct val="50000"/>
              </a:spcBef>
            </a:pPr>
            <a:r>
              <a:rPr lang="en-US" dirty="0" smtClean="0"/>
              <a:t>Furthermore, if the unlevered equity sold for anything other than $1000, investors can use homemade leverage to make an arbitrage profit!</a:t>
            </a:r>
          </a:p>
        </p:txBody>
      </p:sp>
      <p:sp>
        <p:nvSpPr>
          <p:cNvPr id="6" name="Slide Number Placeholder 5"/>
          <p:cNvSpPr>
            <a:spLocks noGrp="1"/>
          </p:cNvSpPr>
          <p:nvPr>
            <p:ph type="sldNum" sz="quarter" idx="12"/>
          </p:nvPr>
        </p:nvSpPr>
        <p:spPr/>
        <p:txBody>
          <a:bodyPr/>
          <a:lstStyle/>
          <a:p>
            <a:fld id="{E8C80D2A-EA4E-4A37-A9DF-772D0EA46EC5}" type="slidenum">
              <a:rPr lang="en-US" smtClean="0"/>
              <a:pPr/>
              <a:t>18</a:t>
            </a:fld>
            <a:endParaRPr lang="en-US" dirty="0"/>
          </a:p>
        </p:txBody>
      </p:sp>
    </p:spTree>
  </p:cSld>
  <p:clrMapOvr>
    <a:masterClrMapping/>
  </p:clrMapOvr>
  <p:transition spd="med">
    <p:wipe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r>
              <a:rPr lang="en-US" dirty="0"/>
              <a:t>Example </a:t>
            </a:r>
            <a:r>
              <a:rPr lang="en-US" dirty="0" smtClean="0"/>
              <a:t>of Homemade Leverage</a:t>
            </a:r>
            <a:endParaRPr lang="en-US" dirty="0"/>
          </a:p>
        </p:txBody>
      </p:sp>
      <p:pic>
        <p:nvPicPr>
          <p:cNvPr id="98309" name="Picture 5" descr="BD14_10_14ex02p"/>
          <p:cNvPicPr preferRelativeResize="0">
            <a:picLocks noGrp="1" noChangeAspect="1" noChangeArrowheads="1"/>
          </p:cNvPicPr>
          <p:nvPr>
            <p:ph type="body" idx="4294967295"/>
            <p:custDataLst>
              <p:tags r:id="rId1"/>
            </p:custDataLst>
          </p:nvPr>
        </p:nvPicPr>
        <p:blipFill>
          <a:blip r:embed="rId4" cstate="print"/>
          <a:srcRect/>
          <a:stretch>
            <a:fillRect/>
          </a:stretch>
        </p:blipFill>
        <p:spPr>
          <a:xfrm>
            <a:off x="304800" y="1600200"/>
            <a:ext cx="8458200" cy="2287588"/>
          </a:xfrm>
          <a:prstGeom prst="rect">
            <a:avLst/>
          </a:prstGeom>
          <a:noFill/>
          <a:ln/>
        </p:spPr>
      </p:pic>
      <p:sp>
        <p:nvSpPr>
          <p:cNvPr id="6" name="Slide Number Placeholder 5"/>
          <p:cNvSpPr>
            <a:spLocks noGrp="1"/>
          </p:cNvSpPr>
          <p:nvPr>
            <p:ph type="sldNum" sz="quarter" idx="12"/>
          </p:nvPr>
        </p:nvSpPr>
        <p:spPr/>
        <p:txBody>
          <a:bodyPr/>
          <a:lstStyle/>
          <a:p>
            <a:fld id="{E8C80D2A-EA4E-4A37-A9DF-772D0EA46EC5}" type="slidenum">
              <a:rPr lang="en-US" smtClean="0"/>
              <a:pPr/>
              <a:t>19</a:t>
            </a:fld>
            <a:endParaRPr lang="en-US" dirty="0"/>
          </a:p>
        </p:txBody>
      </p:sp>
    </p:spTree>
  </p:cSld>
  <p:clrMapOvr>
    <a:masterClrMapping/>
  </p:clrMapOvr>
  <p:transition spd="med">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a:t>
            </a:fld>
            <a:endParaRPr lang="en-US" dirty="0"/>
          </a:p>
        </p:txBody>
      </p:sp>
      <p:sp>
        <p:nvSpPr>
          <p:cNvPr id="4" name="Content Placeholder 3"/>
          <p:cNvSpPr>
            <a:spLocks noGrp="1"/>
          </p:cNvSpPr>
          <p:nvPr>
            <p:ph sz="quarter" idx="13"/>
          </p:nvPr>
        </p:nvSpPr>
        <p:spPr>
          <a:xfrm>
            <a:off x="301752" y="1456811"/>
            <a:ext cx="8503920" cy="5029200"/>
          </a:xfrm>
        </p:spPr>
        <p:txBody>
          <a:bodyPr>
            <a:normAutofit fontScale="85000" lnSpcReduction="20000"/>
          </a:bodyPr>
          <a:lstStyle/>
          <a:p>
            <a:r>
              <a:rPr lang="en-US" dirty="0" smtClean="0"/>
              <a:t>In the absence of transactions costs and if there is no information asymmetry, then, as far as it concerns firm value, it doesn’t matter whether the firm is financed with debt or equity.</a:t>
            </a:r>
          </a:p>
          <a:p>
            <a:r>
              <a:rPr lang="en-US" dirty="0" smtClean="0"/>
              <a:t>We will show that, after adjusting for risk, a firm’s assets will be worth exactly the same whether it is financed by debt or equity.</a:t>
            </a:r>
          </a:p>
          <a:p>
            <a:r>
              <a:rPr lang="en-US" dirty="0" smtClean="0"/>
              <a:t>If this is not true, then it will be possible to make arbitrage profits.</a:t>
            </a:r>
          </a:p>
          <a:p>
            <a:r>
              <a:rPr lang="en-US" dirty="0" smtClean="0"/>
              <a:t>The rate of return on debt and equity will be such that the rate of return on the assets of the firm is the same independent of capital structure.</a:t>
            </a:r>
          </a:p>
          <a:p>
            <a:r>
              <a:rPr lang="en-US" dirty="0" smtClean="0"/>
              <a:t>In the real world, of course, capital structure does matter.  But any argument we make as to the desirability of debt (or equity) must be related either to specific transactions costs or to specific information asymmetries.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p:txBody>
          <a:bodyPr/>
          <a:lstStyle/>
          <a:p>
            <a:r>
              <a:rPr lang="en-US" dirty="0" smtClean="0"/>
              <a:t>Example of Homemade Leverage</a:t>
            </a:r>
            <a:endParaRPr lang="en-US" dirty="0"/>
          </a:p>
        </p:txBody>
      </p:sp>
      <p:pic>
        <p:nvPicPr>
          <p:cNvPr id="100357" name="Picture 5" descr="BD14_11_14ex02s"/>
          <p:cNvPicPr preferRelativeResize="0">
            <a:picLocks noChangeAspect="1" noChangeArrowheads="1"/>
          </p:cNvPicPr>
          <p:nvPr>
            <p:custDataLst>
              <p:tags r:id="rId1"/>
            </p:custDataLst>
          </p:nvPr>
        </p:nvPicPr>
        <p:blipFill>
          <a:blip r:embed="rId4" cstate="print"/>
          <a:srcRect/>
          <a:stretch>
            <a:fillRect/>
          </a:stretch>
        </p:blipFill>
        <p:spPr bwMode="auto">
          <a:xfrm>
            <a:off x="1143000" y="1371600"/>
            <a:ext cx="6881812" cy="5118100"/>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fld id="{E8C80D2A-EA4E-4A37-A9DF-772D0EA46EC5}" type="slidenum">
              <a:rPr lang="en-US" smtClean="0"/>
              <a:pPr/>
              <a:t>20</a:t>
            </a:fld>
            <a:endParaRPr lang="en-US" dirty="0"/>
          </a:p>
        </p:txBody>
      </p:sp>
    </p:spTree>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p:txBody>
          <a:bodyPr/>
          <a:lstStyle/>
          <a:p>
            <a:r>
              <a:rPr lang="en-US"/>
              <a:t>The Market Value Balance Sheet</a:t>
            </a:r>
          </a:p>
        </p:txBody>
      </p:sp>
      <p:sp>
        <p:nvSpPr>
          <p:cNvPr id="102403" name="Rectangle 3"/>
          <p:cNvSpPr>
            <a:spLocks noGrp="1" noChangeArrowheads="1"/>
          </p:cNvSpPr>
          <p:nvPr>
            <p:ph type="body" idx="4294967295"/>
          </p:nvPr>
        </p:nvSpPr>
        <p:spPr>
          <a:xfrm>
            <a:off x="304800" y="1524000"/>
            <a:ext cx="8458200" cy="4800600"/>
          </a:xfrm>
          <a:prstGeom prst="rect">
            <a:avLst/>
          </a:prstGeom>
        </p:spPr>
        <p:txBody>
          <a:bodyPr>
            <a:normAutofit/>
          </a:bodyPr>
          <a:lstStyle/>
          <a:p>
            <a:r>
              <a:rPr lang="en-US" dirty="0" smtClean="0"/>
              <a:t>One thing to keep in mind is that when MM measure the value of the firm, they are talking about a firm whose assets and liabilities are measured in market-value terms.</a:t>
            </a:r>
          </a:p>
          <a:p>
            <a:r>
              <a:rPr lang="en-US" dirty="0" smtClean="0"/>
              <a:t>A Market-Value </a:t>
            </a:r>
            <a:r>
              <a:rPr lang="en-US" dirty="0"/>
              <a:t>Balance </a:t>
            </a:r>
            <a:r>
              <a:rPr lang="en-US" dirty="0" smtClean="0"/>
              <a:t>Sheet is one where:</a:t>
            </a:r>
            <a:endParaRPr lang="en-US" dirty="0"/>
          </a:p>
          <a:p>
            <a:pPr lvl="1">
              <a:spcBef>
                <a:spcPct val="40000"/>
              </a:spcBef>
            </a:pPr>
            <a:r>
              <a:rPr lang="en-US" dirty="0"/>
              <a:t>All assets and liabilities of the firm are included (even intangible assets such as reputation, brand name, or </a:t>
            </a:r>
            <a:br>
              <a:rPr lang="en-US" dirty="0"/>
            </a:br>
            <a:r>
              <a:rPr lang="en-US" dirty="0"/>
              <a:t>human capital that are missing from a standard accounting balance sheet). </a:t>
            </a:r>
          </a:p>
          <a:p>
            <a:pPr lvl="1">
              <a:spcBef>
                <a:spcPct val="40000"/>
              </a:spcBef>
            </a:pPr>
            <a:r>
              <a:rPr lang="en-US" dirty="0"/>
              <a:t>All values are current market values rather than </a:t>
            </a:r>
            <a:r>
              <a:rPr lang="en-US" dirty="0" smtClean="0"/>
              <a:t>historical </a:t>
            </a:r>
            <a:r>
              <a:rPr lang="en-US" dirty="0"/>
              <a:t>costs</a:t>
            </a:r>
            <a:r>
              <a:rPr lang="en-US" dirty="0" smtClean="0"/>
              <a:t>.</a:t>
            </a:r>
          </a:p>
        </p:txBody>
      </p:sp>
      <p:sp>
        <p:nvSpPr>
          <p:cNvPr id="6" name="Slide Number Placeholder 5"/>
          <p:cNvSpPr>
            <a:spLocks noGrp="1"/>
          </p:cNvSpPr>
          <p:nvPr>
            <p:ph type="sldNum" sz="quarter" idx="12"/>
          </p:nvPr>
        </p:nvSpPr>
        <p:spPr/>
        <p:txBody>
          <a:bodyPr/>
          <a:lstStyle/>
          <a:p>
            <a:fld id="{E8C80D2A-EA4E-4A37-A9DF-772D0EA46EC5}" type="slidenum">
              <a:rPr lang="en-US" smtClean="0"/>
              <a:pPr/>
              <a:t>21</a:t>
            </a:fld>
            <a:endParaRPr lang="en-US" dirty="0"/>
          </a:p>
        </p:txBody>
      </p:sp>
    </p:spTree>
  </p:cSld>
  <p:clrMapOvr>
    <a:masterClrMapping/>
  </p:clrMapOvr>
  <p:transition spd="med">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US" dirty="0" smtClean="0"/>
              <a:t>Market Value Balance Sheets</a:t>
            </a:r>
            <a:endParaRPr lang="en-US" dirty="0"/>
          </a:p>
        </p:txBody>
      </p:sp>
      <p:pic>
        <p:nvPicPr>
          <p:cNvPr id="104453" name="Picture 5" descr="BD14_12_14t08"/>
          <p:cNvPicPr preferRelativeResize="0">
            <a:picLocks noGrp="1" noChangeAspect="1" noChangeArrowheads="1"/>
          </p:cNvPicPr>
          <p:nvPr>
            <p:ph type="body" idx="4294967295"/>
            <p:custDataLst>
              <p:tags r:id="rId1"/>
            </p:custDataLst>
          </p:nvPr>
        </p:nvPicPr>
        <p:blipFill>
          <a:blip r:embed="rId4" cstate="print"/>
          <a:srcRect t="12698" r="573"/>
          <a:stretch>
            <a:fillRect/>
          </a:stretch>
        </p:blipFill>
        <p:spPr>
          <a:xfrm>
            <a:off x="914400" y="2464340"/>
            <a:ext cx="6858000" cy="4012660"/>
          </a:xfrm>
          <a:prstGeom prst="rect">
            <a:avLst/>
          </a:prstGeom>
          <a:noFill/>
          <a:ln/>
        </p:spPr>
      </p:pic>
      <p:sp>
        <p:nvSpPr>
          <p:cNvPr id="6" name="Slide Number Placeholder 5"/>
          <p:cNvSpPr>
            <a:spLocks noGrp="1"/>
          </p:cNvSpPr>
          <p:nvPr>
            <p:ph type="sldNum" sz="quarter" idx="12"/>
          </p:nvPr>
        </p:nvSpPr>
        <p:spPr/>
        <p:txBody>
          <a:bodyPr/>
          <a:lstStyle/>
          <a:p>
            <a:fld id="{E8C80D2A-EA4E-4A37-A9DF-772D0EA46EC5}" type="slidenum">
              <a:rPr lang="en-US" smtClean="0"/>
              <a:pPr/>
              <a:t>22</a:t>
            </a:fld>
            <a:endParaRPr lang="en-US" dirty="0"/>
          </a:p>
        </p:txBody>
      </p:sp>
      <p:sp>
        <p:nvSpPr>
          <p:cNvPr id="9" name="Rectangle 3"/>
          <p:cNvSpPr txBox="1">
            <a:spLocks noChangeArrowheads="1"/>
          </p:cNvSpPr>
          <p:nvPr/>
        </p:nvSpPr>
        <p:spPr>
          <a:xfrm>
            <a:off x="381000" y="1524000"/>
            <a:ext cx="8458200" cy="990600"/>
          </a:xfrm>
          <a:prstGeom prst="rect">
            <a:avLst/>
          </a:prstGeom>
        </p:spPr>
        <p:txBody>
          <a:bodyPr vert="horz">
            <a:normAutofit fontScale="85000" lnSpcReduction="20000"/>
          </a:bodyPr>
          <a:lstStyle/>
          <a:p>
            <a:pPr marL="274320" indent="-274320">
              <a:spcBef>
                <a:spcPct val="20000"/>
              </a:spcBef>
              <a:buClr>
                <a:schemeClr val="accent1"/>
              </a:buClr>
              <a:buSzPct val="85000"/>
              <a:buFont typeface="Wingdings 2"/>
              <a:buChar char=""/>
            </a:pPr>
            <a:r>
              <a:rPr lang="en-US" sz="2800" dirty="0" smtClean="0"/>
              <a:t>In a market where law of one price holds, the total value of all securities issued by the firm must equal the total value of the firm’s assets.</a:t>
            </a:r>
          </a:p>
        </p:txBody>
      </p:sp>
    </p:spTree>
  </p:cSld>
  <p:clrMapOvr>
    <a:masterClrMapping/>
  </p:clrMapOvr>
  <p:transition spd="med">
    <p:wipe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of Capital</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23</a:t>
            </a:fld>
            <a:endParaRPr lang="en-US" dirty="0"/>
          </a:p>
        </p:txBody>
      </p:sp>
      <p:sp>
        <p:nvSpPr>
          <p:cNvPr id="4" name="Content Placeholder 3"/>
          <p:cNvSpPr>
            <a:spLocks noGrp="1"/>
          </p:cNvSpPr>
          <p:nvPr>
            <p:ph sz="quarter" idx="13"/>
          </p:nvPr>
        </p:nvSpPr>
        <p:spPr>
          <a:xfrm>
            <a:off x="304800" y="1447799"/>
            <a:ext cx="8503920" cy="1371601"/>
          </a:xfrm>
        </p:spPr>
        <p:txBody>
          <a:bodyPr>
            <a:normAutofit fontScale="70000" lnSpcReduction="20000"/>
          </a:bodyPr>
          <a:lstStyle/>
          <a:p>
            <a:r>
              <a:rPr lang="en-US" dirty="0" smtClean="0"/>
              <a:t>We have looked at MM from the viewpoint of firm value.  We now show – equivalently – that the firm’s WACC is independent of its capital structure.  </a:t>
            </a:r>
          </a:p>
          <a:p>
            <a:r>
              <a:rPr lang="en-US" dirty="0" smtClean="0"/>
              <a:t>Since the value of the firm is the same whether it is finance partly by debt or fully by equity, and since the levered firm can be thought of as a portfolio of debt and equity, we find that:</a:t>
            </a:r>
            <a:endParaRPr lang="en-US" dirty="0"/>
          </a:p>
        </p:txBody>
      </p:sp>
      <p:sp>
        <p:nvSpPr>
          <p:cNvPr id="6" name="Content Placeholder 3"/>
          <p:cNvSpPr txBox="1">
            <a:spLocks/>
          </p:cNvSpPr>
          <p:nvPr/>
        </p:nvSpPr>
        <p:spPr>
          <a:xfrm>
            <a:off x="304800" y="3601296"/>
            <a:ext cx="8503920" cy="1580303"/>
          </a:xfrm>
          <a:prstGeom prst="rect">
            <a:avLst/>
          </a:prstGeom>
        </p:spPr>
        <p:txBody>
          <a:bodyPr vert="horz">
            <a:normAutofit fontScale="70000" lnSpcReduction="2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where E is the market value of equity,</a:t>
            </a:r>
            <a:r>
              <a:rPr kumimoji="0" lang="en-US" sz="2700" b="0" i="0" u="none" strike="noStrike" kern="1200" cap="none" spc="0" normalizeH="0" noProof="0" dirty="0" smtClean="0">
                <a:ln>
                  <a:noFill/>
                </a:ln>
                <a:solidFill>
                  <a:schemeClr val="tx1"/>
                </a:solidFill>
                <a:effectLst/>
                <a:uLnTx/>
                <a:uFillTx/>
                <a:latin typeface="+mn-lt"/>
                <a:ea typeface="+mn-ea"/>
                <a:cs typeface="+mn-cs"/>
              </a:rPr>
              <a:t> D is the market value of debt, R</a:t>
            </a:r>
            <a:r>
              <a:rPr kumimoji="0" lang="en-US" sz="2700" b="0" i="0" u="none" strike="noStrike" kern="1200" cap="none" spc="0" normalizeH="0" baseline="-25000" noProof="0" dirty="0" smtClean="0">
                <a:ln>
                  <a:noFill/>
                </a:ln>
                <a:solidFill>
                  <a:schemeClr val="tx1"/>
                </a:solidFill>
                <a:effectLst/>
                <a:uLnTx/>
                <a:uFillTx/>
                <a:latin typeface="+mn-lt"/>
                <a:ea typeface="+mn-ea"/>
                <a:cs typeface="+mn-cs"/>
              </a:rPr>
              <a:t>E</a:t>
            </a:r>
            <a:r>
              <a:rPr kumimoji="0" lang="en-US" sz="2700" b="0" i="0" u="none" strike="noStrike" kern="1200" cap="none" spc="0" normalizeH="0" noProof="0" dirty="0" smtClean="0">
                <a:ln>
                  <a:noFill/>
                </a:ln>
                <a:solidFill>
                  <a:schemeClr val="tx1"/>
                </a:solidFill>
                <a:effectLst/>
                <a:uLnTx/>
                <a:uFillTx/>
                <a:latin typeface="+mn-lt"/>
                <a:ea typeface="+mn-ea"/>
                <a:cs typeface="+mn-cs"/>
              </a:rPr>
              <a:t> is the required rate of return on levered equity, R</a:t>
            </a:r>
            <a:r>
              <a:rPr kumimoji="0" lang="en-US" sz="2700" b="0" i="0" u="none" strike="noStrike" kern="1200" cap="none" spc="0" normalizeH="0" baseline="-25000" noProof="0" dirty="0" smtClean="0">
                <a:ln>
                  <a:noFill/>
                </a:ln>
                <a:solidFill>
                  <a:schemeClr val="tx1"/>
                </a:solidFill>
                <a:effectLst/>
                <a:uLnTx/>
                <a:uFillTx/>
                <a:latin typeface="+mn-lt"/>
                <a:ea typeface="+mn-ea"/>
                <a:cs typeface="+mn-cs"/>
              </a:rPr>
              <a:t>D</a:t>
            </a:r>
            <a:r>
              <a:rPr kumimoji="0" lang="en-US" sz="2700" b="0" i="0" u="none" strike="noStrike" kern="1200" cap="none" spc="0" normalizeH="0" noProof="0" dirty="0" smtClean="0">
                <a:ln>
                  <a:noFill/>
                </a:ln>
                <a:solidFill>
                  <a:schemeClr val="tx1"/>
                </a:solidFill>
                <a:effectLst/>
                <a:uLnTx/>
                <a:uFillTx/>
                <a:latin typeface="+mn-lt"/>
                <a:ea typeface="+mn-ea"/>
                <a:cs typeface="+mn-cs"/>
              </a:rPr>
              <a:t> is the required rate of return on debt and R</a:t>
            </a:r>
            <a:r>
              <a:rPr kumimoji="0" lang="en-US" sz="2700" b="0" i="0" u="none" strike="noStrike" kern="1200" cap="none" spc="0" normalizeH="0" baseline="-25000" noProof="0" dirty="0" smtClean="0">
                <a:ln>
                  <a:noFill/>
                </a:ln>
                <a:solidFill>
                  <a:schemeClr val="tx1"/>
                </a:solidFill>
                <a:effectLst/>
                <a:uLnTx/>
                <a:uFillTx/>
                <a:latin typeface="+mn-lt"/>
                <a:ea typeface="+mn-ea"/>
                <a:cs typeface="+mn-cs"/>
              </a:rPr>
              <a:t>U</a:t>
            </a:r>
            <a:r>
              <a:rPr kumimoji="0" lang="en-US" sz="2700" b="0" i="0" u="none" strike="noStrike" kern="1200" cap="none" spc="0" normalizeH="0" noProof="0" dirty="0" smtClean="0">
                <a:ln>
                  <a:noFill/>
                </a:ln>
                <a:solidFill>
                  <a:schemeClr val="tx1"/>
                </a:solidFill>
                <a:effectLst/>
                <a:uLnTx/>
                <a:uFillTx/>
                <a:latin typeface="+mn-lt"/>
                <a:ea typeface="+mn-ea"/>
                <a:cs typeface="+mn-cs"/>
              </a:rPr>
              <a:t> is the required rate of return on the unlevered firm’s equity.</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lang="en-US" sz="2700" baseline="0" dirty="0" smtClean="0"/>
              <a:t>If we rearrange this relationship,</a:t>
            </a:r>
            <a:r>
              <a:rPr lang="en-US" sz="2700" dirty="0" smtClean="0"/>
              <a:t> we see how the return on levered equity relates to the return on the same firm with no leverage:</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63491" name="Object 3"/>
          <p:cNvGraphicFramePr>
            <a:graphicFrameLocks noChangeAspect="1"/>
          </p:cNvGraphicFramePr>
          <p:nvPr>
            <p:extLst>
              <p:ext uri="{D42A27DB-BD31-4B8C-83A1-F6EECF244321}">
                <p14:modId xmlns:p14="http://schemas.microsoft.com/office/powerpoint/2010/main" val="492506105"/>
              </p:ext>
            </p:extLst>
          </p:nvPr>
        </p:nvGraphicFramePr>
        <p:xfrm>
          <a:off x="1905000" y="5257800"/>
          <a:ext cx="3581400" cy="1157998"/>
        </p:xfrm>
        <a:graphic>
          <a:graphicData uri="http://schemas.openxmlformats.org/presentationml/2006/ole">
            <mc:AlternateContent xmlns:mc="http://schemas.openxmlformats.org/markup-compatibility/2006">
              <mc:Choice xmlns:v="urn:schemas-microsoft-com:vml" Requires="v">
                <p:oleObj spid="_x0000_s4099" name="Equation" r:id="rId4" imgW="2044440" imgH="660240" progId="">
                  <p:embed/>
                </p:oleObj>
              </mc:Choice>
              <mc:Fallback>
                <p:oleObj name="Equation" r:id="rId4" imgW="2044440" imgH="660240" progId="">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05000" y="5257800"/>
                        <a:ext cx="3581400" cy="1157998"/>
                      </a:xfrm>
                      <a:prstGeom prst="rect">
                        <a:avLst/>
                      </a:prstGeom>
                      <a:noFill/>
                      <a:ln>
                        <a:noFill/>
                      </a:ln>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349503404"/>
              </p:ext>
            </p:extLst>
          </p:nvPr>
        </p:nvGraphicFramePr>
        <p:xfrm>
          <a:off x="2133600" y="2800213"/>
          <a:ext cx="3817374" cy="668580"/>
        </p:xfrm>
        <a:graphic>
          <a:graphicData uri="http://schemas.openxmlformats.org/presentationml/2006/ole">
            <mc:AlternateContent xmlns:mc="http://schemas.openxmlformats.org/markup-compatibility/2006">
              <mc:Choice xmlns:v="urn:schemas-microsoft-com:vml" Requires="v">
                <p:oleObj spid="_x0000_s4100" name="Equation" r:id="rId6" imgW="2247840" imgH="393480" progId="Equation.3">
                  <p:embed/>
                </p:oleObj>
              </mc:Choice>
              <mc:Fallback>
                <p:oleObj name="Equation" r:id="rId6" imgW="2247840" imgH="393480" progId="Equation.3">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33600" y="2800213"/>
                        <a:ext cx="3817374" cy="668580"/>
                      </a:xfrm>
                      <a:prstGeom prst="rect">
                        <a:avLst/>
                      </a:prstGeom>
                      <a:noFill/>
                      <a:extLst/>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2"/>
          <p:cNvSpPr>
            <a:spLocks noGrp="1" noChangeArrowheads="1"/>
          </p:cNvSpPr>
          <p:nvPr>
            <p:ph type="title"/>
          </p:nvPr>
        </p:nvSpPr>
        <p:spPr>
          <a:xfrm>
            <a:off x="381000" y="0"/>
            <a:ext cx="8458200" cy="1104900"/>
          </a:xfrm>
        </p:spPr>
        <p:txBody>
          <a:bodyPr>
            <a:normAutofit/>
          </a:bodyPr>
          <a:lstStyle/>
          <a:p>
            <a:r>
              <a:rPr lang="en-US" sz="2800" dirty="0" smtClean="0"/>
              <a:t>WACC </a:t>
            </a:r>
            <a:r>
              <a:rPr lang="en-US" sz="2800" dirty="0"/>
              <a:t>and Leverage </a:t>
            </a:r>
            <a:br>
              <a:rPr lang="en-US" sz="2800" dirty="0"/>
            </a:br>
            <a:r>
              <a:rPr lang="en-US" sz="2800" dirty="0"/>
              <a:t>with Perfect Capital Markets</a:t>
            </a:r>
          </a:p>
        </p:txBody>
      </p:sp>
      <p:pic>
        <p:nvPicPr>
          <p:cNvPr id="157701" name="Picture 5" descr="BD14_18_14F01"/>
          <p:cNvPicPr preferRelativeResize="0">
            <a:picLocks noGrp="1" noChangeAspect="1" noChangeArrowheads="1"/>
          </p:cNvPicPr>
          <p:nvPr>
            <p:ph type="body" idx="4294967295"/>
            <p:custDataLst>
              <p:tags r:id="rId1"/>
            </p:custDataLst>
          </p:nvPr>
        </p:nvPicPr>
        <p:blipFill>
          <a:blip r:embed="rId4" cstate="print"/>
          <a:srcRect r="644" b="43783"/>
          <a:stretch>
            <a:fillRect/>
          </a:stretch>
        </p:blipFill>
        <p:spPr>
          <a:xfrm>
            <a:off x="3886200" y="2590800"/>
            <a:ext cx="5106356" cy="3705260"/>
          </a:xfrm>
          <a:prstGeom prst="rect">
            <a:avLst/>
          </a:prstGeom>
          <a:noFill/>
          <a:ln/>
        </p:spPr>
      </p:pic>
      <p:sp>
        <p:nvSpPr>
          <p:cNvPr id="4" name="Content Placeholder 3"/>
          <p:cNvSpPr>
            <a:spLocks noGrp="1"/>
          </p:cNvSpPr>
          <p:nvPr>
            <p:ph sz="quarter" idx="13"/>
          </p:nvPr>
        </p:nvSpPr>
        <p:spPr>
          <a:xfrm>
            <a:off x="304800" y="1447800"/>
            <a:ext cx="8503920" cy="1066800"/>
          </a:xfrm>
        </p:spPr>
        <p:txBody>
          <a:bodyPr>
            <a:normAutofit fontScale="70000" lnSpcReduction="20000"/>
          </a:bodyPr>
          <a:lstStyle/>
          <a:p>
            <a:r>
              <a:rPr lang="en-US" dirty="0" smtClean="0"/>
              <a:t>As we increase leverage, the required rate of return on equity increases.  Similarly, once debt becomes risky, the required rate of return on debt increases as well, but the weighted average of the two never changes in a perfect capital market.</a:t>
            </a:r>
            <a:endParaRPr lang="en-US" dirty="0"/>
          </a:p>
        </p:txBody>
      </p:sp>
      <p:sp>
        <p:nvSpPr>
          <p:cNvPr id="5" name="Slide Number Placeholder 4"/>
          <p:cNvSpPr>
            <a:spLocks noGrp="1"/>
          </p:cNvSpPr>
          <p:nvPr>
            <p:ph type="sldNum" sz="quarter" idx="12"/>
          </p:nvPr>
        </p:nvSpPr>
        <p:spPr/>
        <p:txBody>
          <a:bodyPr/>
          <a:lstStyle/>
          <a:p>
            <a:fld id="{E8C80D2A-EA4E-4A37-A9DF-772D0EA46EC5}" type="slidenum">
              <a:rPr lang="en-US" smtClean="0"/>
              <a:pPr/>
              <a:t>24</a:t>
            </a:fld>
            <a:endParaRPr lang="en-US" dirty="0"/>
          </a:p>
        </p:txBody>
      </p:sp>
      <p:sp>
        <p:nvSpPr>
          <p:cNvPr id="6" name="Content Placeholder 3"/>
          <p:cNvSpPr txBox="1">
            <a:spLocks/>
          </p:cNvSpPr>
          <p:nvPr/>
        </p:nvSpPr>
        <p:spPr>
          <a:xfrm>
            <a:off x="228600" y="2590800"/>
            <a:ext cx="3581400" cy="3733800"/>
          </a:xfrm>
          <a:prstGeom prst="rect">
            <a:avLst/>
          </a:prstGeom>
        </p:spPr>
        <p:txBody>
          <a:bodyPr vert="horz">
            <a:normAutofit fontScale="70000" lnSpcReduction="2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Even though debt was riskless in our previous examples, the amount of debt can be increased to such an extent that it would become risky.  As the amount of debt mounts, </a:t>
            </a:r>
            <a:r>
              <a:rPr kumimoji="0" lang="en-US" sz="2700" b="0" i="0" u="none" strike="noStrike" kern="1200" cap="none" spc="0" normalizeH="0" baseline="0" noProof="0" dirty="0" err="1" smtClean="0">
                <a:ln>
                  <a:noFill/>
                </a:ln>
                <a:solidFill>
                  <a:schemeClr val="tx1"/>
                </a:solidFill>
                <a:effectLst/>
                <a:uLnTx/>
                <a:uFillTx/>
                <a:latin typeface="+mn-lt"/>
                <a:ea typeface="+mn-ea"/>
                <a:cs typeface="+mn-cs"/>
              </a:rPr>
              <a:t>debtholders</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 would get closer and closer to getting rights to the entire </a:t>
            </a:r>
            <a:r>
              <a:rPr kumimoji="0" lang="en-US" sz="2700" b="0" i="0" u="none" strike="noStrike" kern="1200" cap="none" spc="0" normalizeH="0" baseline="0" noProof="0" dirty="0" err="1" smtClean="0">
                <a:ln>
                  <a:noFill/>
                </a:ln>
                <a:solidFill>
                  <a:schemeClr val="tx1"/>
                </a:solidFill>
                <a:effectLst/>
                <a:uLnTx/>
                <a:uFillTx/>
                <a:latin typeface="+mn-lt"/>
                <a:ea typeface="+mn-ea"/>
                <a:cs typeface="+mn-cs"/>
              </a:rPr>
              <a:t>cashflow</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 of the firm in almost all states of the economy.  Hence the required rate of return would slowly increase to the level of </a:t>
            </a:r>
            <a:r>
              <a:rPr kumimoji="0" lang="en-US" sz="2700" b="0" i="0" u="none" strike="noStrike" kern="1200" cap="none" spc="0" normalizeH="0" baseline="0" noProof="0" dirty="0" err="1" smtClean="0">
                <a:ln>
                  <a:noFill/>
                </a:ln>
                <a:solidFill>
                  <a:schemeClr val="tx1"/>
                </a:solidFill>
                <a:effectLst/>
                <a:uLnTx/>
                <a:uFillTx/>
                <a:latin typeface="+mn-lt"/>
                <a:ea typeface="+mn-ea"/>
                <a:cs typeface="+mn-cs"/>
              </a:rPr>
              <a:t>r</a:t>
            </a:r>
            <a:r>
              <a:rPr kumimoji="0" lang="en-US" sz="2700" b="0" i="0" u="none" strike="noStrike" kern="1200" cap="none" spc="0" normalizeH="0" baseline="-25000" noProof="0" dirty="0" err="1" smtClean="0">
                <a:ln>
                  <a:noFill/>
                </a:ln>
                <a:solidFill>
                  <a:schemeClr val="tx1"/>
                </a:solidFill>
                <a:effectLst/>
                <a:uLnTx/>
                <a:uFillTx/>
                <a:latin typeface="+mn-lt"/>
                <a:ea typeface="+mn-ea"/>
                <a:cs typeface="+mn-cs"/>
              </a:rPr>
              <a:t>U</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spd="med">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Levered and Unlevered Betas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25</a:t>
            </a:fld>
            <a:endParaRPr lang="en-US" dirty="0"/>
          </a:p>
        </p:txBody>
      </p:sp>
      <p:sp>
        <p:nvSpPr>
          <p:cNvPr id="4" name="Content Placeholder 3"/>
          <p:cNvSpPr>
            <a:spLocks noGrp="1"/>
          </p:cNvSpPr>
          <p:nvPr>
            <p:ph sz="quarter" idx="13"/>
          </p:nvPr>
        </p:nvSpPr>
        <p:spPr>
          <a:xfrm>
            <a:off x="301752" y="1371600"/>
            <a:ext cx="8503920" cy="1600200"/>
          </a:xfrm>
        </p:spPr>
        <p:txBody>
          <a:bodyPr>
            <a:normAutofit fontScale="70000" lnSpcReduction="20000"/>
          </a:bodyPr>
          <a:lstStyle/>
          <a:p>
            <a:r>
              <a:rPr lang="en-US" dirty="0" smtClean="0"/>
              <a:t>If the required rate of return on the equity and the debt increase as the proportion of debt in the firm increases, then the beta risk of the securities must change, as well.</a:t>
            </a:r>
          </a:p>
          <a:p>
            <a:r>
              <a:rPr lang="en-US" dirty="0" smtClean="0"/>
              <a:t>This can be seen by first noting that the beta of a portfolio is the weighted average of the betas of the assets in the portfolio.  This applies to a firm’s securities, as well as shown in the equation below.</a:t>
            </a:r>
          </a:p>
          <a:p>
            <a:endParaRPr lang="en-US" dirty="0"/>
          </a:p>
        </p:txBody>
      </p:sp>
      <p:graphicFrame>
        <p:nvGraphicFramePr>
          <p:cNvPr id="64514" name="Object 2"/>
          <p:cNvGraphicFramePr>
            <a:graphicFrameLocks noChangeAspect="1"/>
          </p:cNvGraphicFramePr>
          <p:nvPr/>
        </p:nvGraphicFramePr>
        <p:xfrm>
          <a:off x="838201" y="2819400"/>
          <a:ext cx="3886200" cy="711575"/>
        </p:xfrm>
        <a:graphic>
          <a:graphicData uri="http://schemas.openxmlformats.org/presentationml/2006/ole">
            <mc:AlternateContent xmlns:mc="http://schemas.openxmlformats.org/markup-compatibility/2006">
              <mc:Choice xmlns:v="urn:schemas-microsoft-com:vml" Requires="v">
                <p:oleObj spid="_x0000_s64586" name="Equation" r:id="rId4" imgW="2145960" imgH="393480" progId="">
                  <p:embed/>
                </p:oleObj>
              </mc:Choice>
              <mc:Fallback>
                <p:oleObj name="Equation" r:id="rId4" imgW="2145960" imgH="393480"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1" y="2819400"/>
                        <a:ext cx="3886200" cy="711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6" name="Content Placeholder 3"/>
          <p:cNvSpPr txBox="1">
            <a:spLocks/>
          </p:cNvSpPr>
          <p:nvPr/>
        </p:nvSpPr>
        <p:spPr>
          <a:xfrm>
            <a:off x="381000" y="3581400"/>
            <a:ext cx="8503920" cy="1371600"/>
          </a:xfrm>
          <a:prstGeom prst="rect">
            <a:avLst/>
          </a:prstGeom>
        </p:spPr>
        <p:txBody>
          <a:bodyPr vert="horz">
            <a:normAutofit fontScale="70000" lnSpcReduction="2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err="1" smtClean="0">
                <a:ln>
                  <a:noFill/>
                </a:ln>
                <a:solidFill>
                  <a:schemeClr val="tx1"/>
                </a:solidFill>
                <a:effectLst/>
                <a:uLnTx/>
                <a:uFillTx/>
                <a:latin typeface="Symbol" pitchFamily="18" charset="2"/>
              </a:rPr>
              <a:t>b</a:t>
            </a:r>
            <a:r>
              <a:rPr kumimoji="0" lang="en-US" sz="2700" b="0" i="0" u="none" strike="noStrike" kern="1200" cap="none" spc="0" normalizeH="0" baseline="-25000" noProof="0" dirty="0" err="1" smtClean="0">
                <a:ln>
                  <a:noFill/>
                </a:ln>
                <a:solidFill>
                  <a:schemeClr val="tx1"/>
                </a:solidFill>
                <a:effectLst/>
                <a:uLnTx/>
                <a:uFillTx/>
                <a:latin typeface="+mn-lt"/>
                <a:ea typeface="+mn-ea"/>
                <a:cs typeface="+mn-cs"/>
              </a:rPr>
              <a:t>U</a:t>
            </a:r>
            <a:r>
              <a:rPr kumimoji="0" lang="en-US" sz="2700" b="0" i="0" u="none" strike="noStrike" kern="1200" cap="none" spc="0" normalizeH="0" noProof="0" dirty="0" smtClean="0">
                <a:ln>
                  <a:noFill/>
                </a:ln>
                <a:solidFill>
                  <a:schemeClr val="tx1"/>
                </a:solidFill>
                <a:effectLst/>
                <a:uLnTx/>
                <a:uFillTx/>
                <a:latin typeface="+mn-lt"/>
                <a:ea typeface="+mn-ea"/>
                <a:cs typeface="+mn-cs"/>
              </a:rPr>
              <a:t> in the formula above is called the asset beta or unlevered beta of a firm (because it would be the beta of the equity of an </a:t>
            </a:r>
            <a:r>
              <a:rPr lang="en-US" sz="2700" dirty="0" smtClean="0"/>
              <a:t>unlevered firm.)</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By rewriting</a:t>
            </a:r>
            <a:r>
              <a:rPr kumimoji="0" lang="en-US" sz="2700" b="0" i="0" u="none" strike="noStrike" kern="1200" cap="none" spc="0" normalizeH="0" noProof="0" dirty="0" smtClean="0">
                <a:ln>
                  <a:noFill/>
                </a:ln>
                <a:solidFill>
                  <a:schemeClr val="tx1"/>
                </a:solidFill>
                <a:effectLst/>
                <a:uLnTx/>
                <a:uFillTx/>
                <a:latin typeface="+mn-lt"/>
                <a:ea typeface="+mn-ea"/>
                <a:cs typeface="+mn-cs"/>
              </a:rPr>
              <a:t> this formula, we can see how </a:t>
            </a:r>
            <a:r>
              <a:rPr kumimoji="0" lang="en-US" sz="2700" b="0" i="0" u="none" strike="noStrike" kern="1200" cap="none" spc="0" normalizeH="0" noProof="0" dirty="0" err="1" smtClean="0">
                <a:ln>
                  <a:noFill/>
                </a:ln>
                <a:solidFill>
                  <a:schemeClr val="tx1"/>
                </a:solidFill>
                <a:effectLst/>
                <a:uLnTx/>
                <a:uFillTx/>
                <a:latin typeface="Symbol" pitchFamily="18" charset="2"/>
              </a:rPr>
              <a:t>b</a:t>
            </a:r>
            <a:r>
              <a:rPr kumimoji="0" lang="en-US" sz="2700" b="0" i="0" u="none" strike="noStrike" kern="1200" cap="none" spc="0" normalizeH="0" baseline="-25000" noProof="0" dirty="0" err="1" smtClean="0">
                <a:ln>
                  <a:noFill/>
                </a:ln>
                <a:solidFill>
                  <a:schemeClr val="tx1"/>
                </a:solidFill>
                <a:effectLst/>
                <a:uLnTx/>
                <a:uFillTx/>
                <a:latin typeface="+mn-lt"/>
                <a:ea typeface="+mn-ea"/>
                <a:cs typeface="+mn-cs"/>
              </a:rPr>
              <a:t>E</a:t>
            </a:r>
            <a:r>
              <a:rPr kumimoji="0" lang="en-US" sz="2700" b="0" i="0" u="none" strike="noStrike" kern="1200" cap="none" spc="0" normalizeH="0" noProof="0" dirty="0" smtClean="0">
                <a:ln>
                  <a:noFill/>
                </a:ln>
                <a:solidFill>
                  <a:schemeClr val="tx1"/>
                </a:solidFill>
                <a:effectLst/>
                <a:uLnTx/>
                <a:uFillTx/>
                <a:latin typeface="+mn-lt"/>
                <a:ea typeface="+mn-ea"/>
                <a:cs typeface="+mn-cs"/>
              </a:rPr>
              <a:t> or the levered equity beta changes with leverage.</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lang="en-US" sz="2700" baseline="0" dirty="0" smtClean="0"/>
              <a:t>If</a:t>
            </a:r>
            <a:r>
              <a:rPr lang="en-US" sz="2700" dirty="0" smtClean="0"/>
              <a:t> we estimate </a:t>
            </a:r>
            <a:r>
              <a:rPr lang="en-US" sz="2700" dirty="0" err="1" smtClean="0">
                <a:latin typeface="Symbol" pitchFamily="18" charset="2"/>
              </a:rPr>
              <a:t>b</a:t>
            </a:r>
            <a:r>
              <a:rPr lang="en-US" sz="2700" baseline="-25000" dirty="0" err="1" smtClean="0"/>
              <a:t>D</a:t>
            </a:r>
            <a:r>
              <a:rPr lang="en-US" sz="2700" dirty="0" smtClean="0"/>
              <a:t> equal to zero, we get an simplified formula.</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64515" name="Object 3"/>
          <p:cNvGraphicFramePr>
            <a:graphicFrameLocks noChangeAspect="1"/>
          </p:cNvGraphicFramePr>
          <p:nvPr/>
        </p:nvGraphicFramePr>
        <p:xfrm>
          <a:off x="838200" y="4953000"/>
          <a:ext cx="3200400" cy="702373"/>
        </p:xfrm>
        <a:graphic>
          <a:graphicData uri="http://schemas.openxmlformats.org/presentationml/2006/ole">
            <mc:AlternateContent xmlns:mc="http://schemas.openxmlformats.org/markup-compatibility/2006">
              <mc:Choice xmlns:v="urn:schemas-microsoft-com:vml" Requires="v">
                <p:oleObj spid="_x0000_s64587" name="Equation" r:id="rId6" imgW="1790640" imgH="393480" progId="">
                  <p:embed/>
                </p:oleObj>
              </mc:Choice>
              <mc:Fallback>
                <p:oleObj name="Equation" r:id="rId6" imgW="1790640" imgH="393480" progId="">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38200" y="4953000"/>
                        <a:ext cx="3200400" cy="7023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graphicFrame>
        <p:nvGraphicFramePr>
          <p:cNvPr id="64516" name="Object 4"/>
          <p:cNvGraphicFramePr>
            <a:graphicFrameLocks noChangeAspect="1"/>
          </p:cNvGraphicFramePr>
          <p:nvPr/>
        </p:nvGraphicFramePr>
        <p:xfrm>
          <a:off x="762000" y="5678248"/>
          <a:ext cx="4038600" cy="696916"/>
        </p:xfrm>
        <a:graphic>
          <a:graphicData uri="http://schemas.openxmlformats.org/presentationml/2006/ole">
            <mc:AlternateContent xmlns:mc="http://schemas.openxmlformats.org/markup-compatibility/2006">
              <mc:Choice xmlns:v="urn:schemas-microsoft-com:vml" Requires="v">
                <p:oleObj spid="_x0000_s64588" name="Equation" r:id="rId8" imgW="2273040" imgH="393480" progId="">
                  <p:embed/>
                </p:oleObj>
              </mc:Choice>
              <mc:Fallback>
                <p:oleObj name="Equation" r:id="rId8" imgW="2273040" imgH="393480" progId="">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62000" y="5678248"/>
                        <a:ext cx="4038600" cy="6969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Earnings Dilution: Fact or Fiction?</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26</a:t>
            </a:fld>
            <a:endParaRPr lang="en-US" dirty="0"/>
          </a:p>
        </p:txBody>
      </p:sp>
      <p:sp>
        <p:nvSpPr>
          <p:cNvPr id="4" name="Content Placeholder 3"/>
          <p:cNvSpPr>
            <a:spLocks noGrp="1"/>
          </p:cNvSpPr>
          <p:nvPr>
            <p:ph sz="quarter" idx="13"/>
          </p:nvPr>
        </p:nvSpPr>
        <p:spPr/>
        <p:txBody>
          <a:bodyPr>
            <a:normAutofit fontScale="92500" lnSpcReduction="10000"/>
          </a:bodyPr>
          <a:lstStyle/>
          <a:p>
            <a:r>
              <a:rPr lang="en-US" dirty="0" smtClean="0"/>
              <a:t>The notion that issuing additional shares is bad because it dilutes earnings is very popular.  The argument goes as follows:</a:t>
            </a:r>
          </a:p>
          <a:p>
            <a:r>
              <a:rPr lang="en-US" dirty="0" smtClean="0"/>
              <a:t>If a firm issues more shares, there are more claimants to the firm’s earnings and hence less earnings per share leading to a drop in firm value.</a:t>
            </a:r>
          </a:p>
          <a:p>
            <a:r>
              <a:rPr lang="en-US" dirty="0" smtClean="0"/>
              <a:t>This is true only if the firm does not obtain a fair value for the shares it does issue.  If the new shares are sold at a fair value, the additional capital generates new earnings, so that there is no need for earnings to be diluted.</a:t>
            </a:r>
          </a:p>
          <a:p>
            <a:r>
              <a:rPr lang="en-US" dirty="0" smtClean="0"/>
              <a:t>Let’s look at some popular examples discussing earnings dilution!</a:t>
            </a:r>
            <a:endParaRPr lang="en-US" dirty="0"/>
          </a:p>
        </p:txBody>
      </p:sp>
    </p:spTree>
    <p:extLst>
      <p:ext uri="{BB962C8B-B14F-4D97-AF65-F5344CB8AC3E}">
        <p14:creationId xmlns:p14="http://schemas.microsoft.com/office/powerpoint/2010/main" val="5827428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Equity and Earnings Dilution</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27</a:t>
            </a:fld>
            <a:endParaRPr lang="en-US" dirty="0"/>
          </a:p>
        </p:txBody>
      </p:sp>
      <p:sp>
        <p:nvSpPr>
          <p:cNvPr id="4" name="Content Placeholder 3"/>
          <p:cNvSpPr>
            <a:spLocks noGrp="1"/>
          </p:cNvSpPr>
          <p:nvPr>
            <p:ph sz="quarter" idx="13"/>
          </p:nvPr>
        </p:nvSpPr>
        <p:spPr>
          <a:xfrm>
            <a:off x="185928" y="1467697"/>
            <a:ext cx="8766048" cy="5334000"/>
          </a:xfrm>
        </p:spPr>
        <p:txBody>
          <a:bodyPr>
            <a:normAutofit fontScale="77500" lnSpcReduction="20000"/>
          </a:bodyPr>
          <a:lstStyle/>
          <a:p>
            <a:r>
              <a:rPr lang="en-US" dirty="0" smtClean="0"/>
              <a:t>Look at the following news item in the Mar. 5, 2009 WSJ:</a:t>
            </a:r>
          </a:p>
          <a:p>
            <a:pPr lvl="1"/>
            <a:r>
              <a:rPr lang="en-US" dirty="0" smtClean="0"/>
              <a:t>Nomura Holdings Inc. set a price of 417 yen ($4.24) per share for its planned share offering, putting the total value of the sale at 298.74 billion yen, or $3.04 billion.</a:t>
            </a:r>
          </a:p>
          <a:p>
            <a:pPr lvl="1"/>
            <a:r>
              <a:rPr lang="en-US" dirty="0" smtClean="0"/>
              <a:t>The share sale, the first from the country's largest brokerage firm by assets in 20 years, comes as Nomura's share price and earnings slump amid a difficult business environment.</a:t>
            </a:r>
          </a:p>
          <a:p>
            <a:pPr lvl="1"/>
            <a:r>
              <a:rPr lang="en-US" dirty="0" smtClean="0"/>
              <a:t>Like many of Japan's big financial institutions, Nomura has been roiled by the steep drop in the value of Japanese securities. All of the country's big banks are tapping the market for fresh funds, either in preferred stock issues or through bonds.</a:t>
            </a:r>
          </a:p>
          <a:p>
            <a:pPr lvl="1"/>
            <a:r>
              <a:rPr lang="en-US" dirty="0" smtClean="0"/>
              <a:t>Partially </a:t>
            </a:r>
            <a:r>
              <a:rPr lang="en-US" b="1" dirty="0" smtClean="0"/>
              <a:t>because of concerns that the new shares will dilute earnings, Nomura's stock price has dropped 25% following the Feb. 6 announcement of the share sale</a:t>
            </a:r>
            <a:r>
              <a:rPr lang="en-US" dirty="0" smtClean="0"/>
              <a:t>. They are down 71% since the start of the fiscal year that began in April. Wednesday, they dropped 4.7% to 430 yen.</a:t>
            </a:r>
          </a:p>
          <a:p>
            <a:r>
              <a:rPr lang="en-US" dirty="0" smtClean="0"/>
              <a:t>So it looks like the WSJ at least does believe in the dilution theory!  </a:t>
            </a:r>
          </a:p>
          <a:p>
            <a:r>
              <a:rPr lang="en-US" dirty="0" smtClean="0"/>
              <a:t>As discussed above, the dilution theory only makes sense if you also assume explicitly or implicitly that total earnings will not increase, along with the increase in the number of shares outstanding.  </a:t>
            </a:r>
          </a:p>
          <a:p>
            <a:r>
              <a:rPr lang="en-US" dirty="0" smtClean="0"/>
              <a:t>In this case, more likely, stock prices dropped because the issuance of equity was interpreted by the markets as an indication that Nomura was in more trouble than originally understood.</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Equity Issuance and Earnings Dilution </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28</a:t>
            </a:fld>
            <a:endParaRPr lang="en-US" dirty="0"/>
          </a:p>
        </p:txBody>
      </p:sp>
      <p:sp>
        <p:nvSpPr>
          <p:cNvPr id="4" name="Content Placeholder 3"/>
          <p:cNvSpPr>
            <a:spLocks noGrp="1"/>
          </p:cNvSpPr>
          <p:nvPr>
            <p:ph sz="quarter" idx="13"/>
          </p:nvPr>
        </p:nvSpPr>
        <p:spPr>
          <a:xfrm>
            <a:off x="301752" y="1295400"/>
            <a:ext cx="8503920" cy="5105400"/>
          </a:xfrm>
        </p:spPr>
        <p:txBody>
          <a:bodyPr>
            <a:normAutofit fontScale="70000" lnSpcReduction="20000"/>
          </a:bodyPr>
          <a:lstStyle/>
          <a:p>
            <a:endParaRPr lang="en-US" dirty="0" smtClean="0"/>
          </a:p>
          <a:p>
            <a:r>
              <a:rPr lang="en-US" dirty="0" smtClean="0"/>
              <a:t>Here’s another example:</a:t>
            </a:r>
          </a:p>
          <a:p>
            <a:r>
              <a:rPr lang="en-US" dirty="0" smtClean="0"/>
              <a:t>On November 2, 2000, it was announced that Pepsi had made an offer for Quaker Oats.  The deal that Pepsi offered was approximately two Pepsi shares for each share of Quaker. At the close of the previous day, Pepsi had been trading at $48, while Quaker was selling for $82.25. At the end of November, 2, Pepsi was off 94 cents, while Quaker was unchanged.  The news reports at that time, even though they considered the acquisition desirable in terms of strategic fit had the following negative things to say:</a:t>
            </a:r>
          </a:p>
          <a:p>
            <a:r>
              <a:rPr lang="en-US" i="1" dirty="0" smtClean="0"/>
              <a:t>Depending on the price and the potential for cost savings, the deal could hurt Pepsi's earnings, potentially upsetting Pepsi investors who have escaped the carnage of other consumer-products companies who have stumbled as a result of weak earnings or bad acquisitions. </a:t>
            </a:r>
            <a:r>
              <a:rPr lang="en-US" dirty="0" smtClean="0"/>
              <a:t>(Dow Jones Newswires -- November 2, 2000)</a:t>
            </a:r>
          </a:p>
          <a:p>
            <a:r>
              <a:rPr lang="en-US" i="1" dirty="0" smtClean="0"/>
              <a:t>As of late last week, the stumbling block was price.  Although Mr. Morrison </a:t>
            </a:r>
            <a:r>
              <a:rPr lang="en-US" dirty="0" smtClean="0"/>
              <a:t>(CEO, Quaker)</a:t>
            </a:r>
            <a:r>
              <a:rPr lang="en-US" i="1" dirty="0" smtClean="0"/>
              <a:t> sought a higher premium, Mr. </a:t>
            </a:r>
            <a:r>
              <a:rPr lang="en-US" i="1" dirty="0" err="1" smtClean="0"/>
              <a:t>Enrico</a:t>
            </a:r>
            <a:r>
              <a:rPr lang="en-US" i="1" dirty="0" smtClean="0"/>
              <a:t> </a:t>
            </a:r>
            <a:r>
              <a:rPr lang="en-US" dirty="0" smtClean="0"/>
              <a:t>(CEO of </a:t>
            </a:r>
            <a:r>
              <a:rPr lang="en-US" dirty="0" err="1" smtClean="0"/>
              <a:t>Pepsico</a:t>
            </a:r>
            <a:r>
              <a:rPr lang="en-US" dirty="0" smtClean="0"/>
              <a:t>)</a:t>
            </a:r>
            <a:r>
              <a:rPr lang="en-US" i="1" dirty="0" smtClean="0"/>
              <a:t> hesitated because he was concerned that the deal not only would dilute PepsiCo's earnings, but also drive the stock price down from $47 into the low-$40 range, news reports said.</a:t>
            </a:r>
            <a:r>
              <a:rPr lang="en-US" dirty="0" smtClean="0"/>
              <a:t> (Crain's Chicago Business, November 6, 2000).</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on Pepsi and Quaker Oats</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29</a:t>
            </a:fld>
            <a:endParaRPr lang="en-US" dirty="0"/>
          </a:p>
        </p:txBody>
      </p:sp>
      <p:sp>
        <p:nvSpPr>
          <p:cNvPr id="6656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Table 6"/>
          <p:cNvGraphicFramePr>
            <a:graphicFrameLocks noGrp="1"/>
          </p:cNvGraphicFramePr>
          <p:nvPr/>
        </p:nvGraphicFramePr>
        <p:xfrm>
          <a:off x="304800" y="1524001"/>
          <a:ext cx="8534400" cy="4881660"/>
        </p:xfrm>
        <a:graphic>
          <a:graphicData uri="http://schemas.openxmlformats.org/drawingml/2006/table">
            <a:tbl>
              <a:tblPr/>
              <a:tblGrid>
                <a:gridCol w="5649532">
                  <a:extLst>
                    <a:ext uri="{9D8B030D-6E8A-4147-A177-3AD203B41FA5}">
                      <a16:colId xmlns:a16="http://schemas.microsoft.com/office/drawing/2014/main" val="20000"/>
                    </a:ext>
                  </a:extLst>
                </a:gridCol>
                <a:gridCol w="1442434">
                  <a:extLst>
                    <a:ext uri="{9D8B030D-6E8A-4147-A177-3AD203B41FA5}">
                      <a16:colId xmlns:a16="http://schemas.microsoft.com/office/drawing/2014/main" val="20001"/>
                    </a:ext>
                  </a:extLst>
                </a:gridCol>
                <a:gridCol w="1442434">
                  <a:extLst>
                    <a:ext uri="{9D8B030D-6E8A-4147-A177-3AD203B41FA5}">
                      <a16:colId xmlns:a16="http://schemas.microsoft.com/office/drawing/2014/main" val="20002"/>
                    </a:ext>
                  </a:extLst>
                </a:gridCol>
              </a:tblGrid>
              <a:tr h="538065">
                <a:tc>
                  <a:txBody>
                    <a:bodyPr/>
                    <a:lstStyle/>
                    <a:p>
                      <a:pPr algn="ctr" fontAlgn="b"/>
                      <a:r>
                        <a:rPr lang="en-US" sz="2000" b="1" i="0" u="none" strike="noStrike" dirty="0">
                          <a:solidFill>
                            <a:srgbClr val="000000"/>
                          </a:solidFill>
                          <a:latin typeface="+mn-lt"/>
                        </a:rPr>
                        <a:t>Company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solidFill>
                            <a:srgbClr val="000000"/>
                          </a:solidFill>
                          <a:latin typeface="+mn-lt"/>
                        </a:rPr>
                        <a:t>Pepsi (PEP)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1" i="0" u="none" strike="noStrike" dirty="0">
                          <a:solidFill>
                            <a:srgbClr val="000000"/>
                          </a:solidFill>
                          <a:latin typeface="+mn-lt"/>
                        </a:rPr>
                        <a:t>Quaker (OAT)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9061">
                <a:tc>
                  <a:txBody>
                    <a:bodyPr/>
                    <a:lstStyle/>
                    <a:p>
                      <a:pPr algn="l" fontAlgn="b"/>
                      <a:r>
                        <a:rPr lang="en-US" sz="2000" b="0" i="0" u="none" strike="noStrike" dirty="0">
                          <a:solidFill>
                            <a:srgbClr val="000000"/>
                          </a:solidFill>
                          <a:latin typeface="+mn-lt"/>
                        </a:rPr>
                        <a:t>Price per share (Nov. 1, closing)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latin typeface="+mn-lt"/>
                        </a:rPr>
                        <a:t>$48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latin typeface="+mn-lt"/>
                        </a:rPr>
                        <a:t>$82.25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463564">
                <a:tc>
                  <a:txBody>
                    <a:bodyPr/>
                    <a:lstStyle/>
                    <a:p>
                      <a:pPr algn="l" fontAlgn="b"/>
                      <a:r>
                        <a:rPr lang="en-US" sz="2000" b="0" i="0" u="none" strike="noStrike" dirty="0">
                          <a:solidFill>
                            <a:srgbClr val="000000"/>
                          </a:solidFill>
                          <a:latin typeface="+mn-lt"/>
                        </a:rPr>
                        <a:t>No. of shares outstanding (in billion)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latin typeface="+mn-lt"/>
                        </a:rPr>
                        <a:t>1.44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latin typeface="+mn-lt"/>
                        </a:rPr>
                        <a:t>0.1311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529787">
                <a:tc>
                  <a:txBody>
                    <a:bodyPr/>
                    <a:lstStyle/>
                    <a:p>
                      <a:pPr algn="l" fontAlgn="b"/>
                      <a:r>
                        <a:rPr lang="en-US" sz="2000" b="0" i="0" u="none" strike="noStrike" dirty="0">
                          <a:solidFill>
                            <a:srgbClr val="000000"/>
                          </a:solidFill>
                          <a:latin typeface="+mn-lt"/>
                        </a:rPr>
                        <a:t>Earnings per share (1999)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latin typeface="+mn-lt"/>
                        </a:rPr>
                        <a:t>$1.40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latin typeface="+mn-lt"/>
                        </a:rPr>
                        <a:t>$2.67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529787">
                <a:tc>
                  <a:txBody>
                    <a:bodyPr/>
                    <a:lstStyle/>
                    <a:p>
                      <a:pPr algn="l" fontAlgn="b"/>
                      <a:r>
                        <a:rPr lang="en-US" sz="2000" b="0" i="0" u="none" strike="noStrike" dirty="0">
                          <a:solidFill>
                            <a:srgbClr val="000000"/>
                          </a:solidFill>
                          <a:latin typeface="+mn-lt"/>
                        </a:rPr>
                        <a:t>Total earnings (1999, in billions)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latin typeface="+mn-lt"/>
                        </a:rPr>
                        <a:t>$2.02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latin typeface="+mn-lt"/>
                        </a:rPr>
                        <a:t>$0.35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513823">
                <a:tc>
                  <a:txBody>
                    <a:bodyPr/>
                    <a:lstStyle/>
                    <a:p>
                      <a:pPr algn="l" fontAlgn="b"/>
                      <a:r>
                        <a:rPr lang="en-US" sz="2000" b="0" i="0" u="none" strike="noStrike" dirty="0">
                          <a:solidFill>
                            <a:srgbClr val="000000"/>
                          </a:solidFill>
                          <a:latin typeface="+mn-lt"/>
                        </a:rPr>
                        <a:t>Market Capitalization (Nov. 1 closing, in billions)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a:solidFill>
                            <a:srgbClr val="000000"/>
                          </a:solidFill>
                          <a:latin typeface="+mn-lt"/>
                        </a:rPr>
                        <a:t>$69.12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latin typeface="+mn-lt"/>
                        </a:rPr>
                        <a:t>$10.78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513823">
                <a:tc>
                  <a:txBody>
                    <a:bodyPr/>
                    <a:lstStyle/>
                    <a:p>
                      <a:pPr algn="l" fontAlgn="b"/>
                      <a:r>
                        <a:rPr lang="en-US" sz="2000" b="0" i="0" u="none" strike="noStrike" dirty="0">
                          <a:solidFill>
                            <a:srgbClr val="000000"/>
                          </a:solidFill>
                          <a:latin typeface="+mn-lt"/>
                        </a:rPr>
                        <a:t>Total assets (book value, end of 1999, in billions)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latin typeface="+mn-lt"/>
                        </a:rPr>
                        <a:t>$17.55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latin typeface="+mn-lt"/>
                        </a:rPr>
                        <a:t>$2.40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559052">
                <a:tc>
                  <a:txBody>
                    <a:bodyPr/>
                    <a:lstStyle/>
                    <a:p>
                      <a:pPr algn="l" fontAlgn="b"/>
                      <a:r>
                        <a:rPr lang="en-US" sz="2000" b="0" i="0" u="none" strike="noStrike">
                          <a:solidFill>
                            <a:srgbClr val="000000"/>
                          </a:solidFill>
                          <a:latin typeface="+mn-lt"/>
                        </a:rPr>
                        <a:t>Total assets less equity (book value)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latin typeface="+mn-lt"/>
                        </a:rPr>
                        <a:t>$11.67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latin typeface="+mn-lt"/>
                        </a:rPr>
                        <a:t>$2.18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763638">
                <a:tc>
                  <a:txBody>
                    <a:bodyPr/>
                    <a:lstStyle/>
                    <a:p>
                      <a:pPr algn="l" fontAlgn="b"/>
                      <a:r>
                        <a:rPr lang="en-US" sz="2000" b="0" i="0" u="none" strike="noStrike" dirty="0">
                          <a:solidFill>
                            <a:srgbClr val="000000"/>
                          </a:solidFill>
                          <a:latin typeface="+mn-lt"/>
                        </a:rPr>
                        <a:t>Total assets (market value of equity plus book value of non-equity liabilities, in billions)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latin typeface="+mn-lt"/>
                        </a:rPr>
                        <a:t>$80.79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000" b="0" i="0" u="none" strike="noStrike" dirty="0">
                          <a:solidFill>
                            <a:srgbClr val="000000"/>
                          </a:solidFill>
                          <a:latin typeface="+mn-lt"/>
                        </a:rPr>
                        <a:t>$12.96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dirty="0"/>
              <a:t>Financing a Firm with Equity</a:t>
            </a:r>
          </a:p>
        </p:txBody>
      </p:sp>
      <p:sp>
        <p:nvSpPr>
          <p:cNvPr id="22531" name="Rectangle 3"/>
          <p:cNvSpPr>
            <a:spLocks noGrp="1" noChangeArrowheads="1"/>
          </p:cNvSpPr>
          <p:nvPr>
            <p:ph type="body" idx="4294967295"/>
          </p:nvPr>
        </p:nvSpPr>
        <p:spPr>
          <a:xfrm>
            <a:off x="304800" y="1447799"/>
            <a:ext cx="8458200" cy="2099129"/>
          </a:xfrm>
          <a:prstGeom prst="rect">
            <a:avLst/>
          </a:prstGeom>
        </p:spPr>
        <p:txBody>
          <a:bodyPr>
            <a:normAutofit fontScale="77500" lnSpcReduction="20000"/>
          </a:bodyPr>
          <a:lstStyle/>
          <a:p>
            <a:pPr>
              <a:spcBef>
                <a:spcPct val="60000"/>
              </a:spcBef>
            </a:pPr>
            <a:r>
              <a:rPr lang="en-US" dirty="0"/>
              <a:t>We will start off by considering an entrepreneur seeking financing </a:t>
            </a:r>
            <a:r>
              <a:rPr lang="en-US" dirty="0" smtClean="0"/>
              <a:t>for his/her project and </a:t>
            </a:r>
            <a:r>
              <a:rPr lang="en-US" dirty="0"/>
              <a:t>show that the value of his/her firm will be the same whether s/he chooses debt or equity financing.</a:t>
            </a:r>
          </a:p>
          <a:p>
            <a:pPr>
              <a:spcBef>
                <a:spcPct val="60000"/>
              </a:spcBef>
            </a:pPr>
            <a:r>
              <a:rPr lang="en-US" dirty="0" smtClean="0"/>
              <a:t>For </a:t>
            </a:r>
            <a:r>
              <a:rPr lang="en-US" dirty="0"/>
              <a:t>an initial investment of $800 this year, the project will generate cash flows of either $1400 or $900 next year, depending on whether the economy is strong or weak, respectively. Both scenarios are equally likely.</a:t>
            </a:r>
          </a:p>
        </p:txBody>
      </p:sp>
      <p:pic>
        <p:nvPicPr>
          <p:cNvPr id="6" name="Picture 5" descr="BD14_01_14t01"/>
          <p:cNvPicPr preferRelativeResize="0">
            <a:picLocks noChangeAspect="1" noChangeArrowheads="1"/>
          </p:cNvPicPr>
          <p:nvPr>
            <p:custDataLst>
              <p:tags r:id="rId1"/>
            </p:custDataLst>
          </p:nvPr>
        </p:nvPicPr>
        <p:blipFill>
          <a:blip r:embed="rId4" cstate="print"/>
          <a:srcRect t="33762" r="450"/>
          <a:stretch>
            <a:fillRect/>
          </a:stretch>
        </p:blipFill>
        <p:spPr>
          <a:xfrm>
            <a:off x="369026" y="3546929"/>
            <a:ext cx="8420100" cy="1308100"/>
          </a:xfrm>
          <a:prstGeom prst="rect">
            <a:avLst/>
          </a:prstGeom>
          <a:noFill/>
          <a:ln/>
        </p:spPr>
      </p:pic>
      <p:sp>
        <p:nvSpPr>
          <p:cNvPr id="7" name="Rectangle 3"/>
          <p:cNvSpPr txBox="1">
            <a:spLocks noChangeArrowheads="1"/>
          </p:cNvSpPr>
          <p:nvPr/>
        </p:nvSpPr>
        <p:spPr>
          <a:xfrm>
            <a:off x="457200" y="4960621"/>
            <a:ext cx="8458200" cy="1600200"/>
          </a:xfrm>
          <a:prstGeom prst="rect">
            <a:avLst/>
          </a:prstGeom>
        </p:spPr>
        <p:txBody>
          <a:bodyPr vert="horz">
            <a:normAutofit fontScale="77500" lnSpcReduction="20000"/>
          </a:bodyPr>
          <a:lstStyle/>
          <a:p>
            <a:pPr marL="274320" indent="-274320">
              <a:spcBef>
                <a:spcPct val="60000"/>
              </a:spcBef>
              <a:buClr>
                <a:schemeClr val="accent1"/>
              </a:buClr>
              <a:buSzPct val="85000"/>
              <a:buFont typeface="Wingdings 2"/>
              <a:buChar char=""/>
            </a:pPr>
            <a:r>
              <a:rPr lang="en-US" sz="2700" dirty="0" smtClean="0"/>
              <a:t>What is the NPV of this investment opportunity?</a:t>
            </a:r>
          </a:p>
          <a:p>
            <a:pPr marL="274320" marR="0" lvl="0" indent="-274320" algn="l" defTabSz="914400" rtl="0" eaLnBrk="1" fontAlgn="auto" latinLnBrk="0" hangingPunct="1">
              <a:lnSpc>
                <a:spcPct val="100000"/>
              </a:lnSpc>
              <a:spcBef>
                <a:spcPct val="60000"/>
              </a:spcBef>
              <a:spcAft>
                <a:spcPts val="0"/>
              </a:spcAft>
              <a:buClr>
                <a:schemeClr val="accent1"/>
              </a:buClr>
              <a:buSzPct val="85000"/>
              <a:buFont typeface="Wingdings 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To compute the NPV,</a:t>
            </a:r>
            <a:r>
              <a:rPr kumimoji="0" lang="en-US" sz="2700" b="0" i="0" u="none" strike="noStrike" kern="1200" cap="none" spc="0" normalizeH="0" noProof="0" dirty="0" smtClean="0">
                <a:ln>
                  <a:noFill/>
                </a:ln>
                <a:solidFill>
                  <a:schemeClr val="tx1"/>
                </a:solidFill>
                <a:effectLst/>
                <a:uLnTx/>
                <a:uFillTx/>
                <a:latin typeface="+mn-lt"/>
                <a:ea typeface="+mn-ea"/>
                <a:cs typeface="+mn-cs"/>
              </a:rPr>
              <a:t> we need to know the correct discount rate.  In order to compute this, we can use the CAPM, which tells us that we must first figure out the market beta of the project.  </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Slide Number Placeholder 9"/>
          <p:cNvSpPr>
            <a:spLocks noGrp="1"/>
          </p:cNvSpPr>
          <p:nvPr>
            <p:ph type="sldNum" sz="quarter" idx="12"/>
          </p:nvPr>
        </p:nvSpPr>
        <p:spPr/>
        <p:txBody>
          <a:bodyPr/>
          <a:lstStyle/>
          <a:p>
            <a:fld id="{E8C80D2A-EA4E-4A37-A9DF-772D0EA46EC5}" type="slidenum">
              <a:rPr lang="en-US" smtClean="0"/>
              <a:pPr/>
              <a:t>3</a:t>
            </a:fld>
            <a:endParaRPr lang="en-US" dirty="0"/>
          </a:p>
        </p:txBody>
      </p:sp>
    </p:spTree>
  </p:cSld>
  <p:clrMapOvr>
    <a:masterClrMapping/>
  </p:clrMapOvr>
  <p:transition spd="med">
    <p:wipe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Equity Issuance and Earnings Dilution</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30</a:t>
            </a:fld>
            <a:endParaRPr lang="en-US" dirty="0"/>
          </a:p>
        </p:txBody>
      </p:sp>
      <p:sp>
        <p:nvSpPr>
          <p:cNvPr id="4" name="Content Placeholder 3"/>
          <p:cNvSpPr>
            <a:spLocks noGrp="1"/>
          </p:cNvSpPr>
          <p:nvPr>
            <p:ph sz="quarter" idx="13"/>
          </p:nvPr>
        </p:nvSpPr>
        <p:spPr>
          <a:xfrm>
            <a:off x="304800" y="1447800"/>
            <a:ext cx="8503920" cy="5105400"/>
          </a:xfrm>
        </p:spPr>
        <p:txBody>
          <a:bodyPr>
            <a:normAutofit fontScale="85000" lnSpcReduction="20000"/>
          </a:bodyPr>
          <a:lstStyle/>
          <a:p>
            <a:r>
              <a:rPr lang="en-US" dirty="0" smtClean="0"/>
              <a:t>According to the Earnings Dilution theory, earnings dilution is bad.  In this case, earnings dilution is being caused by the merger.  Hence earnings dilution must be connected to a suboptimal merger investment.  In other words, if earnings are diluted, then Pepsi must not be getting value for its payment and, vice-versa, if it’s not getting value for its payment, then earnings will be diluted. </a:t>
            </a:r>
          </a:p>
          <a:p>
            <a:r>
              <a:rPr lang="en-US" dirty="0" smtClean="0"/>
              <a:t>We will assume that Pepsi is paying fair price for Quaker and then show that even under this assumption,  its earnings will be diluted.  In other words, there is no connection between earnings dilution and whether an acquisition is good value or not.   </a:t>
            </a:r>
            <a:r>
              <a:rPr lang="en-US" dirty="0"/>
              <a:t>The problem is that earnings dilution is computed using last period’s earnings, which does not consider the higher earnings capability from the new acquisition</a:t>
            </a:r>
            <a:r>
              <a:rPr lang="en-US" dirty="0" smtClean="0"/>
              <a:t>.</a:t>
            </a:r>
          </a:p>
          <a:p>
            <a:r>
              <a:rPr lang="en-US" dirty="0" smtClean="0"/>
              <a:t>The only case where the Quaker acquisition would be bad for Pepsi is if it paid more than Quaker is worth.  Otherwise, adding a NPV=0 investment cannot make a firm worse off!</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Equity Issuance and Earnings Dilution</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31</a:t>
            </a:fld>
            <a:endParaRPr lang="en-US" dirty="0"/>
          </a:p>
        </p:txBody>
      </p:sp>
      <p:sp>
        <p:nvSpPr>
          <p:cNvPr id="4" name="Content Placeholder 3"/>
          <p:cNvSpPr>
            <a:spLocks noGrp="1"/>
          </p:cNvSpPr>
          <p:nvPr>
            <p:ph sz="quarter" idx="13"/>
          </p:nvPr>
        </p:nvSpPr>
        <p:spPr>
          <a:xfrm>
            <a:off x="304800" y="1447800"/>
            <a:ext cx="8613648" cy="5181600"/>
          </a:xfrm>
        </p:spPr>
        <p:txBody>
          <a:bodyPr>
            <a:normAutofit fontScale="70000" lnSpcReduction="20000"/>
          </a:bodyPr>
          <a:lstStyle/>
          <a:p>
            <a:r>
              <a:rPr lang="en-US" dirty="0" smtClean="0"/>
              <a:t>Coming  back to our example, let us make the neutral assumption that Pepsi is paying $12.956 billion for Quaker, i.e. the market value of Quaker's assets (estimated as in the table above).  Then, using a share price of $48 (Nov. 1 closing) for Pepsi, it will have to issue 12.956/48 = 0.27 billion new shares.  Now, let us look at the impact of the acquisition on Pepsi's earnings per share under two different assumptions: one, that they use debt to pay for Quaker, and two, that they use equity to pay for Quaker.</a:t>
            </a:r>
          </a:p>
          <a:p>
            <a:r>
              <a:rPr lang="en-US" dirty="0" smtClean="0"/>
              <a:t>If Pepsi uses debt to pay for Quaker, there will be no increase in the number of shares outstanding.  Total earnings will increase from $2.016b. to 2.016 + 0.35 = $2.366b.  Hence earnings per share will be $1.64.  If Pepsi uses equity, the number of shares outstanding is 1.44 + 0.27 = 1.71 billion, as computed above.  The earnings per share, then, will be 2.366/1.71 = $1.3837.  It is clear, therefore, that earnings per share will be negatively affected by the use of equity for the acquisition.</a:t>
            </a:r>
          </a:p>
          <a:p>
            <a:r>
              <a:rPr lang="en-US" dirty="0" smtClean="0"/>
              <a:t>However, if Pepsi paid market value for Quaker Oats, i.e., fair value, the acquisition is, essentially, a zero net present value project.  Hence, by definition, there should be no impact on Pepsi's price.  In other words, the dilution of Pepsi's earnings is a red herring, as long as it pays no more than a fair price for Quaker.</a:t>
            </a:r>
          </a:p>
          <a:p>
            <a:r>
              <a:rPr lang="en-US" dirty="0" smtClean="0"/>
              <a:t>As in this case, it’s also possible to increase EPS – by increasing debt; but the risk goes up, as well!</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Equity Issuance and </a:t>
            </a:r>
            <a:r>
              <a:rPr lang="en-US" smtClean="0"/>
              <a:t>Earnings Dilution</a:t>
            </a:r>
            <a:endParaRPr lang="en-US"/>
          </a:p>
        </p:txBody>
      </p:sp>
      <p:sp>
        <p:nvSpPr>
          <p:cNvPr id="3" name="Slide Number Placeholder 2"/>
          <p:cNvSpPr>
            <a:spLocks noGrp="1"/>
          </p:cNvSpPr>
          <p:nvPr>
            <p:ph type="sldNum" sz="quarter" idx="12"/>
          </p:nvPr>
        </p:nvSpPr>
        <p:spPr/>
        <p:txBody>
          <a:bodyPr/>
          <a:lstStyle/>
          <a:p>
            <a:fld id="{E8C80D2A-EA4E-4A37-A9DF-772D0EA46EC5}" type="slidenum">
              <a:rPr lang="en-US" smtClean="0"/>
              <a:pPr/>
              <a:t>32</a:t>
            </a:fld>
            <a:endParaRPr lang="en-US" dirty="0"/>
          </a:p>
        </p:txBody>
      </p:sp>
      <p:sp>
        <p:nvSpPr>
          <p:cNvPr id="4" name="Content Placeholder 3"/>
          <p:cNvSpPr>
            <a:spLocks noGrp="1"/>
          </p:cNvSpPr>
          <p:nvPr>
            <p:ph sz="quarter" idx="13"/>
          </p:nvPr>
        </p:nvSpPr>
        <p:spPr>
          <a:xfrm>
            <a:off x="301752" y="1467697"/>
            <a:ext cx="8503920" cy="5029200"/>
          </a:xfrm>
        </p:spPr>
        <p:txBody>
          <a:bodyPr>
            <a:normAutofit lnSpcReduction="10000"/>
          </a:bodyPr>
          <a:lstStyle/>
          <a:p>
            <a:r>
              <a:rPr lang="en-US" dirty="0" smtClean="0"/>
              <a:t>Why do managers worry about earnings dilution, then?</a:t>
            </a:r>
          </a:p>
          <a:p>
            <a:r>
              <a:rPr lang="en-US" dirty="0" smtClean="0"/>
              <a:t>An article (Review of Accounting Studies, 2013), “Earnings Dilution, Incentive Compensation, and Capital Structure ,” by  Rong Huang, Carol A. Marquardt and Bo Zhang, suggests an answer.  They say:</a:t>
            </a:r>
          </a:p>
          <a:p>
            <a:pPr lvl="1"/>
            <a:r>
              <a:rPr lang="en-US" dirty="0" smtClean="0"/>
              <a:t>Corporate finance theory suggests that earnings dilution from stock issues is irrelevant in firm valuation, yet survey evidence reveals that CFOs regard it as the most important factor in equity issue decisions. </a:t>
            </a:r>
          </a:p>
          <a:p>
            <a:pPr lvl="1"/>
            <a:r>
              <a:rPr lang="en-US" dirty="0" smtClean="0"/>
              <a:t>We </a:t>
            </a:r>
            <a:r>
              <a:rPr lang="en-US" dirty="0"/>
              <a:t>find that managers are more likely to avoid earnings dilution when their bonus compensation explicitly depends upon EPS performance.</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p:custDataLst>
              <p:tags r:id="rId2"/>
            </p:custDataLst>
            <p:extLst>
              <p:ext uri="{D42A27DB-BD31-4B8C-83A1-F6EECF244321}">
                <p14:modId xmlns:p14="http://schemas.microsoft.com/office/powerpoint/2010/main" val="5170364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spid="_x0000_s66562" name="think-cell Slide" r:id="rId4" imgW="395" imgH="394" progId="TCLayout.ActiveDocument.1">
                  <p:embed/>
                </p:oleObj>
              </mc:Choice>
              <mc:Fallback>
                <p:oleObj name="think-cell Slide" r:id="rId4" imgW="395" imgH="39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le 1"/>
          <p:cNvSpPr>
            <a:spLocks noGrp="1"/>
          </p:cNvSpPr>
          <p:nvPr>
            <p:ph type="title"/>
          </p:nvPr>
        </p:nvSpPr>
        <p:spPr/>
        <p:txBody>
          <a:bodyPr vert="horz"/>
          <a:lstStyle/>
          <a:p>
            <a:r>
              <a:rPr lang="en-US" dirty="0" smtClean="0"/>
              <a:t>Factors Determining Capital Structure</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33</a:t>
            </a:fld>
            <a:endParaRPr lang="en-US" dirty="0"/>
          </a:p>
        </p:txBody>
      </p:sp>
      <p:sp>
        <p:nvSpPr>
          <p:cNvPr id="4" name="Content Placeholder 3"/>
          <p:cNvSpPr>
            <a:spLocks noGrp="1"/>
          </p:cNvSpPr>
          <p:nvPr>
            <p:ph sz="quarter" idx="13"/>
          </p:nvPr>
        </p:nvSpPr>
        <p:spPr/>
        <p:txBody>
          <a:bodyPr/>
          <a:lstStyle/>
          <a:p>
            <a:endParaRPr lang="en-US" dirty="0" smtClean="0"/>
          </a:p>
          <a:p>
            <a:endParaRPr lang="en-US" dirty="0"/>
          </a:p>
          <a:p>
            <a:r>
              <a:rPr lang="en-US" dirty="0" smtClean="0"/>
              <a:t>Go to this website to get an overview of factors that affect capital structure:</a:t>
            </a:r>
            <a:r>
              <a:rPr lang="en-US"/>
              <a:t/>
            </a:r>
            <a:br>
              <a:rPr lang="en-US"/>
            </a:br>
            <a:r>
              <a:rPr lang="en-US"/>
              <a:t/>
            </a:r>
            <a:br>
              <a:rPr lang="en-US"/>
            </a:br>
            <a:r>
              <a:rPr lang="en-US">
                <a:hlinkClick r:id="rId6"/>
              </a:rPr>
              <a:t>http</a:t>
            </a:r>
            <a:r>
              <a:rPr lang="en-US">
                <a:hlinkClick r:id="rId6"/>
              </a:rPr>
              <a:t>://</a:t>
            </a:r>
            <a:r>
              <a:rPr lang="en-US" smtClean="0">
                <a:hlinkClick r:id="rId6"/>
              </a:rPr>
              <a:t>webpage.pace.edu/pviswanath/notes/corpfin/capstruc.html#crosssecvart</a:t>
            </a:r>
            <a:r>
              <a:rPr lang="en-US" smtClean="0"/>
              <a:t> </a:t>
            </a:r>
            <a:endParaRPr lang="en-US" dirty="0"/>
          </a:p>
        </p:txBody>
      </p:sp>
    </p:spTree>
    <p:extLst>
      <p:ext uri="{BB962C8B-B14F-4D97-AF65-F5344CB8AC3E}">
        <p14:creationId xmlns:p14="http://schemas.microsoft.com/office/powerpoint/2010/main" val="18426777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Structure: Question</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34</a:t>
            </a:fld>
            <a:endParaRPr lang="en-US" dirty="0"/>
          </a:p>
        </p:txBody>
      </p:sp>
      <p:sp>
        <p:nvSpPr>
          <p:cNvPr id="4" name="Content Placeholder 3"/>
          <p:cNvSpPr>
            <a:spLocks noGrp="1"/>
          </p:cNvSpPr>
          <p:nvPr>
            <p:ph sz="quarter" idx="13"/>
          </p:nvPr>
        </p:nvSpPr>
        <p:spPr/>
        <p:txBody>
          <a:bodyPr/>
          <a:lstStyle/>
          <a:p>
            <a:r>
              <a:rPr lang="en-US" dirty="0" smtClean="0"/>
              <a:t>Which of these two companies would have higher financial leverage, and why – </a:t>
            </a:r>
          </a:p>
          <a:p>
            <a:pPr lvl="1"/>
            <a:r>
              <a:rPr lang="en-US" dirty="0" smtClean="0"/>
              <a:t>Deere &amp; Co. (DE) -- DE manufactures and distributes farm equipment, machines used in construction, earthmoving and forestry, and equipment for commercial and residential uses. </a:t>
            </a:r>
          </a:p>
          <a:p>
            <a:pPr lvl="1"/>
            <a:r>
              <a:rPr lang="en-US" dirty="0" smtClean="0"/>
              <a:t>AMN Healthcare Services is a temporary healthcare staffing company and a nationwide provider of travel nurse staffing services to hospitals and healthcare facilities throughout the United States.</a:t>
            </a:r>
          </a:p>
          <a:p>
            <a:r>
              <a:rPr lang="en-US" dirty="0" smtClean="0"/>
              <a:t>Let us look at one inadmissible answers and ask why this is incorrect.</a:t>
            </a:r>
          </a:p>
          <a:p>
            <a:pPr>
              <a:buNone/>
            </a:pP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Structure: Question</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35</a:t>
            </a:fld>
            <a:endParaRPr lang="en-US" dirty="0"/>
          </a:p>
        </p:txBody>
      </p:sp>
      <p:sp>
        <p:nvSpPr>
          <p:cNvPr id="4" name="Content Placeholder 3"/>
          <p:cNvSpPr>
            <a:spLocks noGrp="1"/>
          </p:cNvSpPr>
          <p:nvPr>
            <p:ph sz="quarter" idx="13"/>
          </p:nvPr>
        </p:nvSpPr>
        <p:spPr>
          <a:xfrm>
            <a:off x="301752" y="1676400"/>
            <a:ext cx="8503920" cy="5105400"/>
          </a:xfrm>
        </p:spPr>
        <p:txBody>
          <a:bodyPr>
            <a:normAutofit fontScale="77500" lnSpcReduction="20000"/>
          </a:bodyPr>
          <a:lstStyle/>
          <a:p>
            <a:r>
              <a:rPr lang="en-US" dirty="0" smtClean="0"/>
              <a:t>Inadmissible Answer:  Deere and Co. needs a lot of capital because it is involved in large expensive projects.  AMN Healthcare’s main assets are people, for which it doesn’t require a lot of capital.  Hence Deere and Co. will have more debt.</a:t>
            </a:r>
          </a:p>
          <a:p>
            <a:r>
              <a:rPr lang="en-US" dirty="0" smtClean="0"/>
              <a:t>The problem with this answer is that it confuses two different concepts: it confuses capital intensity with financial leverage.  </a:t>
            </a:r>
          </a:p>
          <a:p>
            <a:r>
              <a:rPr lang="en-US" dirty="0" smtClean="0"/>
              <a:t>A firm might need more capital per dollar of revenue because of the business it is in, compared to other firms, but this is a separate matter.  Financial leverage has to do with the </a:t>
            </a:r>
            <a:r>
              <a:rPr lang="en-US" i="1" dirty="0" smtClean="0"/>
              <a:t>proportion </a:t>
            </a:r>
            <a:r>
              <a:rPr lang="en-US" dirty="0" smtClean="0"/>
              <a:t>of capital that is raised with debt</a:t>
            </a:r>
            <a:r>
              <a:rPr lang="en-US" dirty="0"/>
              <a:t>. </a:t>
            </a:r>
            <a:r>
              <a:rPr lang="en-US" dirty="0" smtClean="0"/>
              <a:t> Noting </a:t>
            </a:r>
            <a:r>
              <a:rPr lang="en-US" dirty="0"/>
              <a:t>that a firm requires a lot of capital doesn’t prove that it requires debt capital more than equity capital</a:t>
            </a:r>
            <a:r>
              <a:rPr lang="en-US" dirty="0" smtClean="0"/>
              <a:t>!</a:t>
            </a:r>
          </a:p>
          <a:p>
            <a:r>
              <a:rPr lang="en-US" dirty="0" smtClean="0"/>
              <a:t>In this case, the business that Deere and Co. is in is better run with high operating leverage (i.e. lots of capital); hence it has high fixed costs and low variable costs.</a:t>
            </a:r>
          </a:p>
          <a:p>
            <a:r>
              <a:rPr lang="en-US" dirty="0" smtClean="0"/>
              <a:t>AMN Healthcare has low fixed costs (less capital needed), but high variable costs.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Rate of Return on the Project</a:t>
            </a:r>
            <a:endParaRPr lang="en-US" dirty="0"/>
          </a:p>
        </p:txBody>
      </p:sp>
      <p:sp>
        <p:nvSpPr>
          <p:cNvPr id="4" name="Content Placeholder 3"/>
          <p:cNvSpPr>
            <a:spLocks noGrp="1"/>
          </p:cNvSpPr>
          <p:nvPr>
            <p:ph sz="quarter" idx="13"/>
          </p:nvPr>
        </p:nvSpPr>
        <p:spPr>
          <a:xfrm>
            <a:off x="228600" y="1447800"/>
            <a:ext cx="8503920" cy="3962400"/>
          </a:xfrm>
        </p:spPr>
        <p:txBody>
          <a:bodyPr>
            <a:normAutofit fontScale="70000" lnSpcReduction="20000"/>
          </a:bodyPr>
          <a:lstStyle/>
          <a:p>
            <a:r>
              <a:rPr lang="en-US" dirty="0" smtClean="0"/>
              <a:t>The use of the CAPM requires three things – we need the risk-free rate, the expected return on the market portfolio and the project beta.</a:t>
            </a:r>
          </a:p>
          <a:p>
            <a:r>
              <a:rPr lang="en-US" dirty="0" smtClean="0"/>
              <a:t>Suppose the return on the market portfolio is 33% when the economy is strong and -7% when the economy is weak.</a:t>
            </a:r>
          </a:p>
          <a:p>
            <a:r>
              <a:rPr lang="en-US" dirty="0" smtClean="0"/>
              <a:t>Suppose, furthermore that the risk-free rate is 5%.</a:t>
            </a:r>
          </a:p>
          <a:p>
            <a:r>
              <a:rPr lang="en-US" dirty="0" smtClean="0"/>
              <a:t>How do we compute the beta of the project?</a:t>
            </a:r>
          </a:p>
          <a:p>
            <a:r>
              <a:rPr lang="en-US" dirty="0" smtClean="0"/>
              <a:t>We know that the beta of the project is the slope coefficient of the regression of project return on the market return.  But we cannot compute the project return without knowing the present value of the project! </a:t>
            </a:r>
          </a:p>
          <a:p>
            <a:r>
              <a:rPr lang="en-US" dirty="0" smtClean="0"/>
              <a:t>To get around this conundrum, let’s impute a particular value to the project and see if it’s consistent with the CAPM.</a:t>
            </a:r>
          </a:p>
          <a:p>
            <a:r>
              <a:rPr lang="en-US" dirty="0" smtClean="0"/>
              <a:t>Suppose the project value is $1000.  Then, we see that the return on the project is 40% in a strong economy and -10% in a weak economy.</a:t>
            </a:r>
          </a:p>
          <a:p>
            <a:endParaRPr lang="en-US" dirty="0" smtClean="0"/>
          </a:p>
          <a:p>
            <a:endParaRPr lang="en-US" dirty="0"/>
          </a:p>
        </p:txBody>
      </p:sp>
      <p:pic>
        <p:nvPicPr>
          <p:cNvPr id="5" name="Picture 4" descr="BD14_02_14t02"/>
          <p:cNvPicPr preferRelativeResize="0">
            <a:picLocks noChangeAspect="1" noChangeArrowheads="1"/>
          </p:cNvPicPr>
          <p:nvPr>
            <p:custDataLst>
              <p:tags r:id="rId1"/>
            </p:custDataLst>
          </p:nvPr>
        </p:nvPicPr>
        <p:blipFill>
          <a:blip r:embed="rId4" cstate="print"/>
          <a:srcRect l="20938" t="28003" r="639" b="1469"/>
          <a:stretch>
            <a:fillRect/>
          </a:stretch>
        </p:blipFill>
        <p:spPr bwMode="auto">
          <a:xfrm>
            <a:off x="762000" y="4953000"/>
            <a:ext cx="7010400" cy="1295400"/>
          </a:xfrm>
          <a:prstGeom prst="rect">
            <a:avLst/>
          </a:prstGeom>
          <a:noFill/>
          <a:ln w="9525">
            <a:noFill/>
            <a:miter lim="800000"/>
            <a:headEnd/>
            <a:tailEnd/>
          </a:ln>
          <a:effectLst/>
        </p:spPr>
      </p:pic>
      <p:sp>
        <p:nvSpPr>
          <p:cNvPr id="6" name="Slide Number Placeholder 5"/>
          <p:cNvSpPr>
            <a:spLocks noGrp="1"/>
          </p:cNvSpPr>
          <p:nvPr>
            <p:ph type="sldNum" sz="quarter" idx="12"/>
          </p:nvPr>
        </p:nvSpPr>
        <p:spPr/>
        <p:txBody>
          <a:bodyPr/>
          <a:lstStyle/>
          <a:p>
            <a:fld id="{E8C80D2A-EA4E-4A37-A9DF-772D0EA46EC5}"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Project Rate of Return</a:t>
            </a:r>
            <a:endParaRPr lang="en-US" dirty="0"/>
          </a:p>
        </p:txBody>
      </p:sp>
      <p:sp>
        <p:nvSpPr>
          <p:cNvPr id="4" name="Content Placeholder 3"/>
          <p:cNvSpPr>
            <a:spLocks noGrp="1"/>
          </p:cNvSpPr>
          <p:nvPr>
            <p:ph sz="quarter" idx="13"/>
          </p:nvPr>
        </p:nvSpPr>
        <p:spPr>
          <a:xfrm>
            <a:off x="228600" y="1371600"/>
            <a:ext cx="8503920" cy="2133600"/>
          </a:xfrm>
        </p:spPr>
        <p:txBody>
          <a:bodyPr>
            <a:normAutofit fontScale="77500" lnSpcReduction="20000"/>
          </a:bodyPr>
          <a:lstStyle/>
          <a:p>
            <a:r>
              <a:rPr lang="en-US" dirty="0" smtClean="0"/>
              <a:t>What is the beta of the project?</a:t>
            </a:r>
          </a:p>
          <a:p>
            <a:r>
              <a:rPr lang="en-US" dirty="0" smtClean="0"/>
              <a:t>Since we only have two return observations for the market and two for the project, it’s easy to compute the beta – the slope coefficient of the regression of the project return on the market return.</a:t>
            </a:r>
          </a:p>
          <a:p>
            <a:r>
              <a:rPr lang="en-US" dirty="0" smtClean="0"/>
              <a:t>It’s simply the ratio of the change in the project return to the change in the market return in the two states:</a:t>
            </a:r>
          </a:p>
        </p:txBody>
      </p:sp>
      <p:graphicFrame>
        <p:nvGraphicFramePr>
          <p:cNvPr id="5" name="Object 4"/>
          <p:cNvGraphicFramePr>
            <a:graphicFrameLocks noChangeAspect="1"/>
          </p:cNvGraphicFramePr>
          <p:nvPr/>
        </p:nvGraphicFramePr>
        <p:xfrm>
          <a:off x="2362200" y="3124200"/>
          <a:ext cx="3810000" cy="838200"/>
        </p:xfrm>
        <a:graphic>
          <a:graphicData uri="http://schemas.openxmlformats.org/presentationml/2006/ole">
            <mc:AlternateContent xmlns:mc="http://schemas.openxmlformats.org/markup-compatibility/2006">
              <mc:Choice xmlns:v="urn:schemas-microsoft-com:vml" Requires="v">
                <p:oleObj spid="_x0000_s3074" name="Equation" r:id="rId4" imgW="1904760" imgH="419040" progId="Equation.3">
                  <p:embed/>
                </p:oleObj>
              </mc:Choice>
              <mc:Fallback>
                <p:oleObj name="Equation" r:id="rId4" imgW="1904760" imgH="41904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2200" y="3124200"/>
                        <a:ext cx="3810000" cy="83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Content Placeholder 3"/>
          <p:cNvSpPr txBox="1">
            <a:spLocks/>
          </p:cNvSpPr>
          <p:nvPr/>
        </p:nvSpPr>
        <p:spPr>
          <a:xfrm>
            <a:off x="381000" y="4114800"/>
            <a:ext cx="8503920" cy="2438400"/>
          </a:xfrm>
          <a:prstGeom prst="rect">
            <a:avLst/>
          </a:prstGeom>
        </p:spPr>
        <p:txBody>
          <a:bodyPr vert="horz">
            <a:normAutofit fontScale="77500" lnSpcReduction="2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lang="en-US" sz="2700" dirty="0" smtClean="0"/>
              <a:t>The expected rate of return on the market portfolio is (0.5)33+(0.5)(-7) = 13%.</a:t>
            </a:r>
          </a:p>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lang="en-US" sz="2700" dirty="0" smtClean="0"/>
              <a:t>Hence the required rate of return for the project is 5% + 1.25(8%) = 15%.</a:t>
            </a:r>
          </a:p>
          <a:p>
            <a:pPr marL="274320" lvl="0" indent="-274320">
              <a:spcBef>
                <a:spcPct val="20000"/>
              </a:spcBef>
              <a:buClr>
                <a:schemeClr val="accent1"/>
              </a:buClr>
              <a:buSzPct val="85000"/>
              <a:buFont typeface="Wingdings 2"/>
              <a:buChar cha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If we assume a project valuation of 1000, then we see that the expected return on the project is indeed </a:t>
            </a:r>
            <a:r>
              <a:rPr lang="en-US" sz="2700" dirty="0" smtClean="0"/>
              <a:t>(0.5)40+(0.5)(-10) = 15%.</a:t>
            </a:r>
          </a:p>
          <a:p>
            <a:pPr marL="274320" lvl="0" indent="-274320">
              <a:spcBef>
                <a:spcPct val="20000"/>
              </a:spcBef>
              <a:buClr>
                <a:schemeClr val="accent1"/>
              </a:buClr>
              <a:buSzPct val="85000"/>
              <a:buFont typeface="Wingdings 2"/>
              <a:buChar cha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Hence the</a:t>
            </a:r>
            <a:r>
              <a:rPr kumimoji="0" lang="en-US" sz="2700" b="0" i="0" u="none" strike="noStrike" kern="1200" cap="none" spc="0" normalizeH="0" noProof="0" dirty="0" smtClean="0">
                <a:ln>
                  <a:noFill/>
                </a:ln>
                <a:solidFill>
                  <a:schemeClr val="tx1"/>
                </a:solidFill>
                <a:effectLst/>
                <a:uLnTx/>
                <a:uFillTx/>
                <a:latin typeface="+mn-lt"/>
                <a:ea typeface="+mn-ea"/>
                <a:cs typeface="+mn-cs"/>
              </a:rPr>
              <a:t> project beta is indeed 1.25, and the discount rate or the cost of capital is 15%.</a:t>
            </a: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8" name="Slide Number Placeholder 7"/>
          <p:cNvSpPr>
            <a:spLocks noGrp="1"/>
          </p:cNvSpPr>
          <p:nvPr>
            <p:ph type="sldNum" sz="quarter" idx="12"/>
          </p:nvPr>
        </p:nvSpPr>
        <p:spPr/>
        <p:txBody>
          <a:bodyPr/>
          <a:lstStyle/>
          <a:p>
            <a:fld id="{E8C80D2A-EA4E-4A37-A9DF-772D0EA46EC5}"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Computation of Project Beta</a:t>
            </a:r>
            <a:endParaRPr lang="en-US" dirty="0"/>
          </a:p>
        </p:txBody>
      </p:sp>
      <p:sp>
        <p:nvSpPr>
          <p:cNvPr id="3" name="Slide Number Placeholder 2"/>
          <p:cNvSpPr>
            <a:spLocks noGrp="1"/>
          </p:cNvSpPr>
          <p:nvPr>
            <p:ph type="sldNum" sz="quarter" idx="12"/>
          </p:nvPr>
        </p:nvSpPr>
        <p:spPr/>
        <p:txBody>
          <a:bodyPr/>
          <a:lstStyle/>
          <a:p>
            <a:fld id="{E8C80D2A-EA4E-4A37-A9DF-772D0EA46EC5}" type="slidenum">
              <a:rPr lang="en-US" smtClean="0"/>
              <a:pPr/>
              <a:t>6</a:t>
            </a:fld>
            <a:endParaRPr lang="en-US" dirty="0"/>
          </a:p>
        </p:txBody>
      </p:sp>
      <p:graphicFrame>
        <p:nvGraphicFramePr>
          <p:cNvPr id="5" name="Chart 4"/>
          <p:cNvGraphicFramePr/>
          <p:nvPr/>
        </p:nvGraphicFramePr>
        <p:xfrm>
          <a:off x="1676400" y="1600200"/>
          <a:ext cx="6324600" cy="41148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dirty="0"/>
              <a:t>Financing a Firm with </a:t>
            </a:r>
            <a:r>
              <a:rPr lang="en-US" dirty="0" smtClean="0"/>
              <a:t>Equity</a:t>
            </a:r>
            <a:endParaRPr lang="en-US" dirty="0"/>
          </a:p>
        </p:txBody>
      </p:sp>
      <p:sp>
        <p:nvSpPr>
          <p:cNvPr id="28675" name="Rectangle 3"/>
          <p:cNvSpPr>
            <a:spLocks noGrp="1" noChangeArrowheads="1"/>
          </p:cNvSpPr>
          <p:nvPr>
            <p:ph type="body" idx="4294967295"/>
          </p:nvPr>
        </p:nvSpPr>
        <p:spPr>
          <a:xfrm>
            <a:off x="304800" y="1524000"/>
            <a:ext cx="8458200" cy="1524000"/>
          </a:xfrm>
          <a:prstGeom prst="rect">
            <a:avLst/>
          </a:prstGeom>
        </p:spPr>
        <p:txBody>
          <a:bodyPr>
            <a:normAutofit fontScale="85000" lnSpcReduction="20000"/>
          </a:bodyPr>
          <a:lstStyle/>
          <a:p>
            <a:r>
              <a:rPr lang="en-US" dirty="0" smtClean="0"/>
              <a:t>The </a:t>
            </a:r>
            <a:r>
              <a:rPr lang="en-US" dirty="0"/>
              <a:t>cost of capital for this project is 15%. The expected cash flow in one year is:</a:t>
            </a:r>
          </a:p>
          <a:p>
            <a:pPr lvl="1">
              <a:spcBef>
                <a:spcPct val="40000"/>
              </a:spcBef>
            </a:pPr>
            <a:r>
              <a:rPr lang="en-US" dirty="0"/>
              <a:t>½($1400) + ½($900) = $1150.</a:t>
            </a:r>
          </a:p>
          <a:p>
            <a:pPr>
              <a:spcBef>
                <a:spcPct val="60000"/>
              </a:spcBef>
            </a:pPr>
            <a:r>
              <a:rPr lang="en-US" dirty="0"/>
              <a:t>The NPV of the project is:</a:t>
            </a:r>
          </a:p>
        </p:txBody>
      </p:sp>
      <p:graphicFrame>
        <p:nvGraphicFramePr>
          <p:cNvPr id="248832" name="Object 1024"/>
          <p:cNvGraphicFramePr>
            <a:graphicFrameLocks noChangeAspect="1"/>
          </p:cNvGraphicFramePr>
          <p:nvPr/>
        </p:nvGraphicFramePr>
        <p:xfrm>
          <a:off x="1371599" y="3048000"/>
          <a:ext cx="6358457" cy="685800"/>
        </p:xfrm>
        <a:graphic>
          <a:graphicData uri="http://schemas.openxmlformats.org/presentationml/2006/ole">
            <mc:AlternateContent xmlns:mc="http://schemas.openxmlformats.org/markup-compatibility/2006">
              <mc:Choice xmlns:v="urn:schemas-microsoft-com:vml" Requires="v">
                <p:oleObj spid="_x0000_s1027" name="Equation" r:id="rId4" imgW="3657600" imgH="393480" progId="">
                  <p:embed/>
                </p:oleObj>
              </mc:Choice>
              <mc:Fallback>
                <p:oleObj name="Equation" r:id="rId4" imgW="3657600" imgH="393480" progId="">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599" y="3048000"/>
                        <a:ext cx="6358457" cy="685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8" name="Rectangle 3"/>
          <p:cNvSpPr txBox="1">
            <a:spLocks noChangeArrowheads="1"/>
          </p:cNvSpPr>
          <p:nvPr/>
        </p:nvSpPr>
        <p:spPr>
          <a:xfrm>
            <a:off x="304800" y="3810000"/>
            <a:ext cx="8610600" cy="2667000"/>
          </a:xfrm>
          <a:prstGeom prst="rect">
            <a:avLst/>
          </a:prstGeom>
        </p:spPr>
        <p:txBody>
          <a:bodyPr vert="horz">
            <a:normAutofit fontScale="85000" lnSpcReduction="10000"/>
          </a:bodyPr>
          <a:lstStyle/>
          <a:p>
            <a:pPr marL="274320" marR="0" lvl="0" indent="-274320" algn="l" defTabSz="914400" rtl="0" eaLnBrk="1" fontAlgn="auto" latinLnBrk="0" hangingPunct="1">
              <a:lnSpc>
                <a:spcPct val="100000"/>
              </a:lnSpc>
              <a:spcBef>
                <a:spcPct val="20000"/>
              </a:spcBef>
              <a:spcAft>
                <a:spcPts val="0"/>
              </a:spcAft>
              <a:buClr>
                <a:schemeClr val="accent1"/>
              </a:buClr>
              <a:buSzPct val="85000"/>
              <a:buFont typeface="Wingdings 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If the</a:t>
            </a:r>
            <a:r>
              <a:rPr kumimoji="0" lang="en-US" sz="2700" b="0" i="0" u="none" strike="noStrike" kern="1200" cap="none" spc="0" normalizeH="0" noProof="0" dirty="0" smtClean="0">
                <a:ln>
                  <a:noFill/>
                </a:ln>
                <a:solidFill>
                  <a:schemeClr val="tx1"/>
                </a:solidFill>
                <a:effectLst/>
                <a:uLnTx/>
                <a:uFillTx/>
                <a:latin typeface="+mn-lt"/>
                <a:ea typeface="+mn-ea"/>
                <a:cs typeface="+mn-cs"/>
              </a:rPr>
              <a:t> entrepreneur</a:t>
            </a:r>
            <a:r>
              <a:rPr kumimoji="0" lang="en-US" sz="2700" b="0" i="0" u="none" strike="noStrike" kern="1200" cap="none" spc="0" normalizeH="0" baseline="0" noProof="0" dirty="0" smtClean="0">
                <a:ln>
                  <a:noFill/>
                </a:ln>
                <a:solidFill>
                  <a:schemeClr val="tx1"/>
                </a:solidFill>
                <a:effectLst/>
                <a:uLnTx/>
                <a:uFillTx/>
                <a:latin typeface="+mn-lt"/>
                <a:ea typeface="+mn-ea"/>
                <a:cs typeface="+mn-cs"/>
              </a:rPr>
              <a:t> finances this project using only equity, how much would shareholders be willing to pay for the project?</a:t>
            </a:r>
          </a:p>
          <a:p>
            <a:pPr marL="274320" marR="0" lvl="0" indent="-274320" algn="l" defTabSz="914400" rtl="0" eaLnBrk="1" fontAlgn="auto" latinLnBrk="0" hangingPunct="1">
              <a:lnSpc>
                <a:spcPct val="100000"/>
              </a:lnSpc>
              <a:spcBef>
                <a:spcPts val="7800"/>
              </a:spcBef>
              <a:spcAft>
                <a:spcPts val="0"/>
              </a:spcAft>
              <a:buClr>
                <a:schemeClr val="accent1"/>
              </a:buClr>
              <a:buSzPct val="85000"/>
              <a:buFont typeface="Wingdings 2"/>
              <a:buChar char=""/>
              <a:tabLst/>
              <a:defRPr/>
            </a:pPr>
            <a:r>
              <a:rPr kumimoji="0" lang="en-US" sz="2700" b="0" i="0" u="none" strike="noStrike" kern="1200" cap="none" spc="0" normalizeH="0" baseline="0" noProof="0" dirty="0" smtClean="0">
                <a:ln>
                  <a:noFill/>
                </a:ln>
                <a:solidFill>
                  <a:schemeClr val="tx1"/>
                </a:solidFill>
                <a:effectLst/>
                <a:uLnTx/>
                <a:uFillTx/>
                <a:latin typeface="+mn-lt"/>
                <a:ea typeface="+mn-ea"/>
                <a:cs typeface="+mn-cs"/>
              </a:rPr>
              <a:t>If he can raise $1000 by selling equity in the firm, after paying the investment cost of $800, he can keep the remaining $200, the NPV of the project, as a profit.</a:t>
            </a:r>
            <a:endParaRPr kumimoji="0" lang="en-US" sz="2700" b="0" i="0" u="none" strike="noStrike" kern="1200" cap="none" spc="0" normalizeH="0" baseline="0" noProof="0" dirty="0">
              <a:ln>
                <a:noFill/>
              </a:ln>
              <a:solidFill>
                <a:schemeClr val="tx1"/>
              </a:solidFill>
              <a:effectLst/>
              <a:uLnTx/>
              <a:uFillTx/>
              <a:latin typeface="+mn-lt"/>
              <a:ea typeface="+mn-ea"/>
              <a:cs typeface="+mn-cs"/>
            </a:endParaRPr>
          </a:p>
        </p:txBody>
      </p:sp>
      <p:graphicFrame>
        <p:nvGraphicFramePr>
          <p:cNvPr id="57347" name="Object 3"/>
          <p:cNvGraphicFramePr>
            <a:graphicFrameLocks noChangeAspect="1"/>
          </p:cNvGraphicFramePr>
          <p:nvPr/>
        </p:nvGraphicFramePr>
        <p:xfrm>
          <a:off x="1524000" y="4572000"/>
          <a:ext cx="4952999" cy="716352"/>
        </p:xfrm>
        <a:graphic>
          <a:graphicData uri="http://schemas.openxmlformats.org/presentationml/2006/ole">
            <mc:AlternateContent xmlns:mc="http://schemas.openxmlformats.org/markup-compatibility/2006">
              <mc:Choice xmlns:v="urn:schemas-microsoft-com:vml" Requires="v">
                <p:oleObj spid="_x0000_s1028" name="Equation" r:id="rId6" imgW="2730240" imgH="393480" progId="">
                  <p:embed/>
                </p:oleObj>
              </mc:Choice>
              <mc:Fallback>
                <p:oleObj name="Equation" r:id="rId6" imgW="2730240" imgH="393480" progId="">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4572000"/>
                        <a:ext cx="4952999" cy="71635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12" name="Slide Number Placeholder 11"/>
          <p:cNvSpPr>
            <a:spLocks noGrp="1"/>
          </p:cNvSpPr>
          <p:nvPr>
            <p:ph type="sldNum" sz="quarter" idx="12"/>
          </p:nvPr>
        </p:nvSpPr>
        <p:spPr/>
        <p:txBody>
          <a:bodyPr/>
          <a:lstStyle/>
          <a:p>
            <a:fld id="{E8C80D2A-EA4E-4A37-A9DF-772D0EA46EC5}" type="slidenum">
              <a:rPr lang="en-US" smtClean="0"/>
              <a:pPr/>
              <a:t>7</a:t>
            </a:fld>
            <a:endParaRPr lang="en-US" dirty="0"/>
          </a:p>
        </p:txBody>
      </p:sp>
    </p:spTree>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dirty="0"/>
              <a:t>Financing a Firm with </a:t>
            </a:r>
            <a:r>
              <a:rPr lang="en-US" dirty="0" smtClean="0"/>
              <a:t>Equity</a:t>
            </a:r>
            <a:endParaRPr lang="en-US" dirty="0"/>
          </a:p>
        </p:txBody>
      </p:sp>
      <p:sp>
        <p:nvSpPr>
          <p:cNvPr id="32771" name="Rectangle 3"/>
          <p:cNvSpPr>
            <a:spLocks noGrp="1" noChangeArrowheads="1"/>
          </p:cNvSpPr>
          <p:nvPr>
            <p:ph type="body" idx="4294967295"/>
          </p:nvPr>
        </p:nvSpPr>
        <p:spPr>
          <a:xfrm>
            <a:off x="304800" y="1524000"/>
            <a:ext cx="8458200" cy="1371600"/>
          </a:xfrm>
          <a:prstGeom prst="rect">
            <a:avLst/>
          </a:prstGeom>
        </p:spPr>
        <p:txBody>
          <a:bodyPr>
            <a:normAutofit fontScale="77500" lnSpcReduction="20000"/>
          </a:bodyPr>
          <a:lstStyle/>
          <a:p>
            <a:r>
              <a:rPr lang="en-US" dirty="0" smtClean="0"/>
              <a:t>When the project is financed entirely with equity and no debt, it is called Unlevered Equity.</a:t>
            </a:r>
            <a:endParaRPr lang="en-US" dirty="0"/>
          </a:p>
          <a:p>
            <a:pPr>
              <a:spcBef>
                <a:spcPct val="60000"/>
              </a:spcBef>
            </a:pPr>
            <a:r>
              <a:rPr lang="en-US" dirty="0" smtClean="0"/>
              <a:t>Because </a:t>
            </a:r>
            <a:r>
              <a:rPr lang="en-US" dirty="0"/>
              <a:t>there is no debt, the cash flows of the unlevered equity are equal to those of the project. </a:t>
            </a:r>
          </a:p>
        </p:txBody>
      </p:sp>
      <p:pic>
        <p:nvPicPr>
          <p:cNvPr id="6" name="Picture 5" descr="BD14_02_14t02"/>
          <p:cNvPicPr preferRelativeResize="0">
            <a:picLocks noChangeAspect="1" noChangeArrowheads="1"/>
          </p:cNvPicPr>
          <p:nvPr>
            <p:custDataLst>
              <p:tags r:id="rId1"/>
            </p:custDataLst>
          </p:nvPr>
        </p:nvPicPr>
        <p:blipFill>
          <a:blip r:embed="rId4" cstate="print"/>
          <a:srcRect t="28003" r="639"/>
          <a:stretch>
            <a:fillRect/>
          </a:stretch>
        </p:blipFill>
        <p:spPr bwMode="auto">
          <a:xfrm>
            <a:off x="261938" y="2819400"/>
            <a:ext cx="8882062" cy="1322388"/>
          </a:xfrm>
          <a:prstGeom prst="rect">
            <a:avLst/>
          </a:prstGeom>
          <a:noFill/>
          <a:ln w="9525">
            <a:noFill/>
            <a:miter lim="800000"/>
            <a:headEnd/>
            <a:tailEnd/>
          </a:ln>
          <a:effectLst/>
        </p:spPr>
      </p:pic>
      <p:sp>
        <p:nvSpPr>
          <p:cNvPr id="9" name="Rectangle 3"/>
          <p:cNvSpPr txBox="1">
            <a:spLocks noChangeArrowheads="1"/>
          </p:cNvSpPr>
          <p:nvPr/>
        </p:nvSpPr>
        <p:spPr>
          <a:xfrm>
            <a:off x="304800" y="4191000"/>
            <a:ext cx="8686800" cy="2438400"/>
          </a:xfrm>
          <a:prstGeom prst="rect">
            <a:avLst/>
          </a:prstGeom>
        </p:spPr>
        <p:txBody>
          <a:bodyPr vert="horz">
            <a:normAutofit fontScale="70000" lnSpcReduction="20000"/>
          </a:bodyPr>
          <a:lstStyle/>
          <a:p>
            <a:pPr marL="274320" marR="0" lvl="0" indent="-274320" algn="l" defTabSz="914400" rtl="0" eaLnBrk="1" fontAlgn="auto" latinLnBrk="0" hangingPunct="1">
              <a:lnSpc>
                <a:spcPct val="100000"/>
              </a:lnSpc>
              <a:spcBef>
                <a:spcPct val="50000"/>
              </a:spcBef>
              <a:spcAft>
                <a:spcPts val="0"/>
              </a:spcAft>
              <a:buClr>
                <a:schemeClr val="accent1"/>
              </a:buClr>
              <a:buSzPct val="85000"/>
              <a:buFont typeface="Wingdings 2"/>
              <a:buChar char=""/>
              <a:tabLst/>
              <a:defRPr/>
            </a:pPr>
            <a:r>
              <a:rPr kumimoji="0" lang="en-US" sz="3000" b="0" i="0" u="none" strike="noStrike" kern="1200" cap="none" spc="0" normalizeH="0" baseline="0" noProof="0" dirty="0" smtClean="0">
                <a:ln>
                  <a:noFill/>
                </a:ln>
                <a:effectLst/>
                <a:uLnTx/>
                <a:uFillTx/>
                <a:latin typeface="+mn-lt"/>
                <a:ea typeface="+mn-ea"/>
                <a:cs typeface="+mn-cs"/>
              </a:rPr>
              <a:t>The shareholder’s returns are either 40% or –10%.</a:t>
            </a:r>
          </a:p>
          <a:p>
            <a:pPr marL="274320" indent="-274320">
              <a:spcBef>
                <a:spcPct val="50000"/>
              </a:spcBef>
              <a:buClr>
                <a:schemeClr val="accent1"/>
              </a:buClr>
              <a:buSzPct val="85000"/>
              <a:buFont typeface="Wingdings 2"/>
              <a:buChar char=""/>
            </a:pPr>
            <a:r>
              <a:rPr lang="en-US" sz="3000" dirty="0" smtClean="0"/>
              <a:t>The expected return on the unlevered equity is the same as the required rate of return because the market is pricing the equity correctly:</a:t>
            </a:r>
          </a:p>
          <a:p>
            <a:pPr marL="731520" lvl="2" indent="-274320">
              <a:spcBef>
                <a:spcPct val="50000"/>
              </a:spcBef>
              <a:buClr>
                <a:schemeClr val="accent1"/>
              </a:buClr>
              <a:buSzPct val="85000"/>
              <a:buFont typeface="Wingdings 2"/>
              <a:buChar char=""/>
            </a:pPr>
            <a:r>
              <a:rPr lang="en-US" sz="3000" dirty="0" smtClean="0"/>
              <a:t>½ (40%) + ½(–10%) = 15%. </a:t>
            </a:r>
          </a:p>
          <a:p>
            <a:pPr marL="274320" lvl="1" indent="-274320">
              <a:spcBef>
                <a:spcPct val="50000"/>
              </a:spcBef>
              <a:buClr>
                <a:schemeClr val="accent1"/>
              </a:buClr>
              <a:buSzPct val="85000"/>
              <a:buFont typeface="Wingdings 2"/>
              <a:buChar char=""/>
            </a:pPr>
            <a:r>
              <a:rPr lang="en-US" sz="3000" dirty="0" smtClean="0"/>
              <a:t>Because the cost of capital of the project is 15%, shareholders are earning an appropriate return for the risk they are taking.</a:t>
            </a:r>
          </a:p>
          <a:p>
            <a:pPr marL="274320" lvl="1" indent="-274320">
              <a:spcBef>
                <a:spcPct val="50000"/>
              </a:spcBef>
              <a:buClr>
                <a:schemeClr val="accent1"/>
              </a:buClr>
              <a:buSzPct val="85000"/>
              <a:buFont typeface="Wingdings 2"/>
              <a:buChar char=""/>
            </a:pPr>
            <a:endParaRPr lang="en-US" sz="2000" dirty="0" smtClean="0"/>
          </a:p>
          <a:p>
            <a:pPr marL="274320" indent="-274320">
              <a:spcBef>
                <a:spcPct val="50000"/>
              </a:spcBef>
              <a:buClr>
                <a:schemeClr val="accent1"/>
              </a:buClr>
              <a:buSzPct val="85000"/>
              <a:buFont typeface="Wingdings 2"/>
              <a:buChar char=""/>
            </a:pPr>
            <a:endParaRPr lang="en-US" sz="2800" dirty="0" smtClean="0">
              <a:solidFill>
                <a:schemeClr val="tx2"/>
              </a:solidFill>
            </a:endParaRPr>
          </a:p>
          <a:p>
            <a:pPr marL="274320" marR="0" lvl="0" indent="-274320" algn="l" defTabSz="914400" rtl="0" eaLnBrk="1" fontAlgn="auto" latinLnBrk="0" hangingPunct="1">
              <a:lnSpc>
                <a:spcPct val="100000"/>
              </a:lnSpc>
              <a:spcBef>
                <a:spcPct val="50000"/>
              </a:spcBef>
              <a:spcAft>
                <a:spcPts val="0"/>
              </a:spcAft>
              <a:buClr>
                <a:schemeClr val="accent1"/>
              </a:buClr>
              <a:buSzPct val="85000"/>
              <a:buFont typeface="Wingdings 2"/>
              <a:buChar char=""/>
              <a:tabLst/>
              <a:defRPr/>
            </a:pPr>
            <a:endParaRPr kumimoji="0" lang="en-US" sz="27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10" name="Slide Number Placeholder 9"/>
          <p:cNvSpPr>
            <a:spLocks noGrp="1"/>
          </p:cNvSpPr>
          <p:nvPr>
            <p:ph type="sldNum" sz="quarter" idx="12"/>
          </p:nvPr>
        </p:nvSpPr>
        <p:spPr/>
        <p:txBody>
          <a:bodyPr/>
          <a:lstStyle/>
          <a:p>
            <a:fld id="{E8C80D2A-EA4E-4A37-A9DF-772D0EA46EC5}" type="slidenum">
              <a:rPr lang="en-US" smtClean="0"/>
              <a:pPr/>
              <a:t>8</a:t>
            </a:fld>
            <a:endParaRPr lang="en-US" dirty="0"/>
          </a:p>
        </p:txBody>
      </p:sp>
    </p:spTree>
  </p:cSld>
  <p:clrMapOvr>
    <a:masterClrMapping/>
  </p:clrMapOvr>
  <p:transition spd="med">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dirty="0"/>
              <a:t>Financing a Firm with Debt and Equity</a:t>
            </a:r>
          </a:p>
        </p:txBody>
      </p:sp>
      <p:sp>
        <p:nvSpPr>
          <p:cNvPr id="38915" name="Rectangle 3"/>
          <p:cNvSpPr>
            <a:spLocks noGrp="1" noChangeArrowheads="1"/>
          </p:cNvSpPr>
          <p:nvPr>
            <p:ph type="body" idx="4294967295"/>
          </p:nvPr>
        </p:nvSpPr>
        <p:spPr>
          <a:xfrm>
            <a:off x="304800" y="1524000"/>
            <a:ext cx="8458200" cy="4800600"/>
          </a:xfrm>
          <a:prstGeom prst="rect">
            <a:avLst/>
          </a:prstGeom>
        </p:spPr>
        <p:txBody>
          <a:bodyPr>
            <a:normAutofit fontScale="92500" lnSpcReduction="10000"/>
          </a:bodyPr>
          <a:lstStyle/>
          <a:p>
            <a:pPr>
              <a:lnSpc>
                <a:spcPct val="90000"/>
              </a:lnSpc>
            </a:pPr>
            <a:r>
              <a:rPr lang="en-US" dirty="0" smtClean="0"/>
              <a:t>Suppose, instead of financing the project wholly with debt, the entrepreneur decides </a:t>
            </a:r>
            <a:r>
              <a:rPr lang="en-US" dirty="0"/>
              <a:t>to borrow $</a:t>
            </a:r>
            <a:r>
              <a:rPr lang="en-US" dirty="0" smtClean="0"/>
              <a:t>500 and finance the rest with equity</a:t>
            </a:r>
            <a:r>
              <a:rPr lang="en-US" dirty="0"/>
              <a:t>.</a:t>
            </a:r>
          </a:p>
          <a:p>
            <a:pPr lvl="1">
              <a:lnSpc>
                <a:spcPct val="90000"/>
              </a:lnSpc>
              <a:spcBef>
                <a:spcPct val="40000"/>
              </a:spcBef>
            </a:pPr>
            <a:r>
              <a:rPr lang="en-US" dirty="0"/>
              <a:t>Because the project’s cash flow will always be enough to repay the debt, the debt is risk free and </a:t>
            </a:r>
            <a:r>
              <a:rPr lang="en-US" dirty="0" smtClean="0"/>
              <a:t>he </a:t>
            </a:r>
            <a:r>
              <a:rPr lang="en-US" dirty="0"/>
              <a:t>can borrow at the risk-free interest rate of 5</a:t>
            </a:r>
            <a:r>
              <a:rPr lang="en-US" dirty="0" smtClean="0"/>
              <a:t>%.  He </a:t>
            </a:r>
            <a:r>
              <a:rPr lang="en-US" dirty="0"/>
              <a:t>will owe the debt holders:</a:t>
            </a:r>
          </a:p>
          <a:p>
            <a:pPr lvl="1">
              <a:lnSpc>
                <a:spcPct val="90000"/>
              </a:lnSpc>
              <a:spcBef>
                <a:spcPct val="30000"/>
              </a:spcBef>
            </a:pPr>
            <a:r>
              <a:rPr lang="en-US" dirty="0"/>
              <a:t>$500 </a:t>
            </a:r>
            <a:r>
              <a:rPr lang="en-US" dirty="0">
                <a:cs typeface="Arial" pitchFamily="34" charset="0"/>
              </a:rPr>
              <a:t>×</a:t>
            </a:r>
            <a:r>
              <a:rPr lang="en-US" dirty="0"/>
              <a:t> 1.05 = $525 in one year.</a:t>
            </a:r>
          </a:p>
          <a:p>
            <a:pPr>
              <a:lnSpc>
                <a:spcPct val="90000"/>
              </a:lnSpc>
              <a:spcBef>
                <a:spcPct val="60000"/>
              </a:spcBef>
            </a:pPr>
            <a:r>
              <a:rPr lang="en-US" dirty="0" smtClean="0"/>
              <a:t>Since the project is financed partly by debt and partly by equity, this is called Levered Equity; equity in </a:t>
            </a:r>
            <a:r>
              <a:rPr lang="en-US" dirty="0"/>
              <a:t>a firm that also has debt </a:t>
            </a:r>
            <a:r>
              <a:rPr lang="en-US" dirty="0" smtClean="0"/>
              <a:t>outstanding is called Levered Equity.</a:t>
            </a:r>
          </a:p>
          <a:p>
            <a:pPr>
              <a:lnSpc>
                <a:spcPct val="90000"/>
              </a:lnSpc>
              <a:spcBef>
                <a:spcPct val="40000"/>
              </a:spcBef>
            </a:pPr>
            <a:r>
              <a:rPr lang="en-US" dirty="0" smtClean="0"/>
              <a:t>Given the firm’s $525 debt obligation, the shareholders will receive only $875 ($1400 – $525 = $875) if the economy is strong and $375 ($900 – $525 = $375) if the economy is weak.</a:t>
            </a:r>
          </a:p>
        </p:txBody>
      </p:sp>
      <p:sp>
        <p:nvSpPr>
          <p:cNvPr id="7" name="Slide Number Placeholder 6"/>
          <p:cNvSpPr>
            <a:spLocks noGrp="1"/>
          </p:cNvSpPr>
          <p:nvPr>
            <p:ph type="sldNum" sz="quarter" idx="12"/>
          </p:nvPr>
        </p:nvSpPr>
        <p:spPr/>
        <p:txBody>
          <a:bodyPr/>
          <a:lstStyle/>
          <a:p>
            <a:fld id="{E8C80D2A-EA4E-4A37-A9DF-772D0EA46EC5}" type="slidenum">
              <a:rPr lang="en-US" smtClean="0"/>
              <a:pPr/>
              <a:t>9</a:t>
            </a:fld>
            <a:endParaRPr lang="en-US" dirty="0"/>
          </a:p>
        </p:txBody>
      </p:sp>
    </p:spTree>
  </p:cSld>
  <p:clrMapOvr>
    <a:masterClrMapping/>
  </p:clrMapOvr>
  <p:transition spd="med">
    <p:wipe dir="r"/>
  </p:transition>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11.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12.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13.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4.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5.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6.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7.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8.xml><?xml version="1.0" encoding="utf-8"?>
<p:tagLst xmlns:a="http://schemas.openxmlformats.org/drawingml/2006/main" xmlns:r="http://schemas.openxmlformats.org/officeDocument/2006/relationships" xmlns:p="http://schemas.openxmlformats.org/presentationml/2006/main">
  <p:tag name="IIW_TYPE_IMAGE" val="Text Box 3"/>
</p:tagLst>
</file>

<file path=ppt/tags/tag9.xml><?xml version="1.0" encoding="utf-8"?>
<p:tagLst xmlns:a="http://schemas.openxmlformats.org/drawingml/2006/main" xmlns:r="http://schemas.openxmlformats.org/officeDocument/2006/relationships" xmlns:p="http://schemas.openxmlformats.org/presentationml/2006/main">
  <p:tag name="IIW_TYPE_IMAGE" val="Text Box 3"/>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ocess diagram">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FD8C2F"/>
      </a:hlink>
      <a:folHlink>
        <a:srgbClr val="D5AD3B"/>
      </a:folHlink>
    </a:clrScheme>
    <a:fontScheme name="Civic">
      <a:majorFont>
        <a:latin typeface="Georgia"/>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698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shade val="75000"/>
                <a:satMod val="200000"/>
              </a:schemeClr>
            </a:gs>
            <a:gs pos="45000">
              <a:schemeClr val="phClr">
                <a:tint val="93000"/>
                <a:satMod val="200000"/>
              </a:schemeClr>
            </a:gs>
            <a:gs pos="100000">
              <a:schemeClr val="phClr">
                <a:tint val="75000"/>
                <a:satMod val="200000"/>
              </a:schemeClr>
            </a:gs>
          </a:gsLst>
          <a:lin ang="16200000" scaled="1"/>
        </a:gradFill>
        <a:blipFill>
          <a:blip xmlns:r="http://schemas.openxmlformats.org/officeDocument/2006/relationships" r:embed="rId1">
            <a:duotone>
              <a:schemeClr val="phClr">
                <a:shade val="70000"/>
                <a:satMod val="115000"/>
              </a:schemeClr>
              <a:schemeClr val="phClr">
                <a:tint val="85000"/>
              </a:schemeClr>
            </a:duotone>
          </a:blip>
          <a:tile tx="0" ty="0" sx="85000" sy="85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Process diagram</Template>
  <TotalTime>0</TotalTime>
  <Words>4386</Words>
  <Application>Microsoft Office PowerPoint</Application>
  <PresentationFormat>On-screen Show (4:3)</PresentationFormat>
  <Paragraphs>275</Paragraphs>
  <Slides>35</Slides>
  <Notes>33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35</vt:i4>
      </vt:variant>
    </vt:vector>
  </HeadingPairs>
  <TitlesOfParts>
    <vt:vector size="44" baseType="lpstr">
      <vt:lpstr>Arial</vt:lpstr>
      <vt:lpstr>Calibri</vt:lpstr>
      <vt:lpstr>Georgia</vt:lpstr>
      <vt:lpstr>Symbol</vt:lpstr>
      <vt:lpstr>Wingdings</vt:lpstr>
      <vt:lpstr>Wingdings 2</vt:lpstr>
      <vt:lpstr>Process diagram</vt:lpstr>
      <vt:lpstr>Equation</vt:lpstr>
      <vt:lpstr>think-cell Slide</vt:lpstr>
      <vt:lpstr>Capital Structure</vt:lpstr>
      <vt:lpstr>Overview</vt:lpstr>
      <vt:lpstr>Financing a Firm with Equity</vt:lpstr>
      <vt:lpstr>Required Rate of Return on the Project</vt:lpstr>
      <vt:lpstr>Required Project Rate of Return</vt:lpstr>
      <vt:lpstr>Computation of Project Beta</vt:lpstr>
      <vt:lpstr>Financing a Firm with Equity</vt:lpstr>
      <vt:lpstr>Financing a Firm with Equity</vt:lpstr>
      <vt:lpstr>Financing a Firm with Debt and Equity</vt:lpstr>
      <vt:lpstr>Financing a Firm with Debt and Equity</vt:lpstr>
      <vt:lpstr>Required Rate of Return for Levered Equity</vt:lpstr>
      <vt:lpstr>Valuation of Levered Equity</vt:lpstr>
      <vt:lpstr>Financing in Perfect Markets</vt:lpstr>
      <vt:lpstr>MM I: Leverage, Arbitrage, and Firm Value</vt:lpstr>
      <vt:lpstr>Homemade Leverage</vt:lpstr>
      <vt:lpstr>Homemade Leverage</vt:lpstr>
      <vt:lpstr>Undoing Leverage</vt:lpstr>
      <vt:lpstr>Homemade Leverage</vt:lpstr>
      <vt:lpstr>Example of Homemade Leverage</vt:lpstr>
      <vt:lpstr>Example of Homemade Leverage</vt:lpstr>
      <vt:lpstr>The Market Value Balance Sheet</vt:lpstr>
      <vt:lpstr>Market Value Balance Sheets</vt:lpstr>
      <vt:lpstr>Cost of Capital</vt:lpstr>
      <vt:lpstr>WACC and Leverage  with Perfect Capital Markets</vt:lpstr>
      <vt:lpstr>Levered and Unlevered Betas</vt:lpstr>
      <vt:lpstr>Earnings Dilution: Fact or Fiction?</vt:lpstr>
      <vt:lpstr>Equity and Earnings Dilution</vt:lpstr>
      <vt:lpstr>Equity Issuance and Earnings Dilution </vt:lpstr>
      <vt:lpstr>Data on Pepsi and Quaker Oats</vt:lpstr>
      <vt:lpstr>Equity Issuance and Earnings Dilution</vt:lpstr>
      <vt:lpstr>Equity Issuance and Earnings Dilution</vt:lpstr>
      <vt:lpstr>Equity Issuance and Earnings Dilution</vt:lpstr>
      <vt:lpstr>Factors Determining Capital Structure</vt:lpstr>
      <vt:lpstr>Capital Structure: Question</vt:lpstr>
      <vt:lpstr>Capital Structure: Question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2009-02-05T02:09:49Z</dcterms:created>
  <dcterms:modified xsi:type="dcterms:W3CDTF">2021-03-30T21:16:20Z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TC101743241033</vt:lpwstr>
  </property>
</Properties>
</file>