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261" r:id="rId2"/>
    <p:sldId id="262" r:id="rId3"/>
    <p:sldId id="264" r:id="rId4"/>
    <p:sldId id="265" r:id="rId5"/>
    <p:sldId id="266" r:id="rId6"/>
    <p:sldId id="267" r:id="rId7"/>
    <p:sldId id="268" r:id="rId8"/>
    <p:sldId id="269" r:id="rId9"/>
    <p:sldId id="271" r:id="rId10"/>
    <p:sldId id="270" r:id="rId11"/>
    <p:sldId id="272" r:id="rId12"/>
    <p:sldId id="263" r:id="rId13"/>
    <p:sldId id="274" r:id="rId14"/>
    <p:sldId id="275" r:id="rId15"/>
    <p:sldId id="276" r:id="rId16"/>
    <p:sldId id="273" r:id="rId17"/>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2497" autoAdjust="0"/>
  </p:normalViewPr>
  <p:slideViewPr>
    <p:cSldViewPr>
      <p:cViewPr>
        <p:scale>
          <a:sx n="100" d="100"/>
          <a:sy n="100" d="100"/>
        </p:scale>
        <p:origin x="-372"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11/3/2010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11/3/2010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E2787290-DE7A-4E22-AB5D-1A306801160E}" type="slidenum">
              <a:rPr lang="en-US" smtClean="0">
                <a:ea typeface="ＭＳ Ｐゴシック" pitchFamily="1" charset="-128"/>
              </a:rPr>
              <a:pPr/>
              <a:t>14</a:t>
            </a:fld>
            <a:endParaRPr lang="en-US" smtClean="0">
              <a:ea typeface="ＭＳ Ｐゴシック" pitchFamily="1" charset="-128"/>
            </a:endParaRPr>
          </a:p>
        </p:txBody>
      </p:sp>
      <p:sp>
        <p:nvSpPr>
          <p:cNvPr id="198659" name="Rectangle 2"/>
          <p:cNvSpPr>
            <a:spLocks noChangeArrowheads="1" noTextEdit="1"/>
          </p:cNvSpPr>
          <p:nvPr>
            <p:ph type="sldImg"/>
          </p:nvPr>
        </p:nvSpPr>
        <p:spPr>
          <a:solidFill>
            <a:srgbClr val="FFFFFF"/>
          </a:solidFill>
          <a:ln/>
        </p:spPr>
      </p:sp>
      <p:sp>
        <p:nvSpPr>
          <p:cNvPr id="198660" name="Rectangle 3"/>
          <p:cNvSpPr>
            <a:spLocks noChangeArrowheads="1"/>
          </p:cNvSpPr>
          <p:nvPr>
            <p:ph type="body" idx="1"/>
          </p:nvPr>
        </p:nvSpPr>
        <p:spPr>
          <a:xfrm>
            <a:off x="685800" y="4415790"/>
            <a:ext cx="5486400" cy="4183380"/>
          </a:xfrm>
          <a:solidFill>
            <a:srgbClr val="FFFFFF"/>
          </a:solidFill>
          <a:ln>
            <a:solidFill>
              <a:srgbClr val="000000"/>
            </a:solidFill>
          </a:ln>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179D40C7-3521-4BD9-9B82-F1CCEFEAF058}" type="slidenum">
              <a:rPr lang="en-US" smtClean="0">
                <a:ea typeface="ＭＳ Ｐゴシック" pitchFamily="1" charset="-128"/>
              </a:rPr>
              <a:pPr/>
              <a:t>15</a:t>
            </a:fld>
            <a:endParaRPr lang="en-US" smtClean="0">
              <a:ea typeface="ＭＳ Ｐゴシック" pitchFamily="1" charset="-128"/>
            </a:endParaRPr>
          </a:p>
        </p:txBody>
      </p:sp>
      <p:sp>
        <p:nvSpPr>
          <p:cNvPr id="199683" name="Rectangle 2"/>
          <p:cNvSpPr>
            <a:spLocks noChangeArrowheads="1" noTextEdit="1"/>
          </p:cNvSpPr>
          <p:nvPr>
            <p:ph type="sldImg"/>
          </p:nvPr>
        </p:nvSpPr>
        <p:spPr>
          <a:solidFill>
            <a:srgbClr val="FFFFFF"/>
          </a:solidFill>
          <a:ln/>
        </p:spPr>
      </p:sp>
      <p:sp>
        <p:nvSpPr>
          <p:cNvPr id="199684" name="Rectangle 3"/>
          <p:cNvSpPr>
            <a:spLocks noChangeArrowheads="1"/>
          </p:cNvSpPr>
          <p:nvPr>
            <p:ph type="body" idx="1"/>
          </p:nvPr>
        </p:nvSpPr>
        <p:spPr>
          <a:xfrm>
            <a:off x="685800" y="4415790"/>
            <a:ext cx="5486400" cy="4183380"/>
          </a:xfrm>
          <a:solidFill>
            <a:srgbClr val="FFFFFF"/>
          </a:solidFill>
          <a:ln>
            <a:solidFill>
              <a:srgbClr val="000000"/>
            </a:solidFill>
          </a:ln>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that capital gains rates have been lower.  And, now, dividend rates are lower as well.  Hence debt has is disadvantageous, from the point of view of the investor (the supplier of capital).</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4800" y="14478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png"/><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7848600" cy="1143000"/>
          </a:xfrm>
          <a:noFill/>
          <a:ln/>
        </p:spPr>
        <p:txBody>
          <a:bodyPr lIns="90487" tIns="44450" rIns="90487" bIns="44450">
            <a:normAutofit/>
          </a:bodyPr>
          <a:lstStyle/>
          <a:p>
            <a:r>
              <a:rPr lang="en-US" dirty="0" smtClean="0"/>
              <a:t>Debt and Taxes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Finance</a:t>
            </a:r>
          </a:p>
          <a:p>
            <a:pPr marL="342900" indent="-342900"/>
            <a:endParaRPr lang="en-US" dirty="0"/>
          </a:p>
        </p:txBody>
      </p:sp>
      <p:sp>
        <p:nvSpPr>
          <p:cNvPr id="7" name="Slide Number Placeholder 6"/>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versus Equity for Firms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228600" y="1524000"/>
            <a:ext cx="8610600" cy="4876800"/>
          </a:xfrm>
        </p:spPr>
        <p:txBody>
          <a:bodyPr>
            <a:normAutofit fontScale="77500" lnSpcReduction="20000"/>
          </a:bodyPr>
          <a:lstStyle/>
          <a:p>
            <a:r>
              <a:rPr lang="en-US" dirty="0" smtClean="0"/>
              <a:t>We should keep in mind several factors in determining </a:t>
            </a:r>
            <a:r>
              <a:rPr lang="en-US" dirty="0" smtClean="0">
                <a:latin typeface="Symbol" pitchFamily="18" charset="2"/>
              </a:rPr>
              <a:t>t</a:t>
            </a:r>
            <a:r>
              <a:rPr lang="en-US" baseline="30000" dirty="0" smtClean="0"/>
              <a:t>*</a:t>
            </a:r>
            <a:r>
              <a:rPr lang="en-US" dirty="0" smtClean="0"/>
              <a:t> for any particular firm.</a:t>
            </a:r>
          </a:p>
          <a:p>
            <a:r>
              <a:rPr lang="en-US" dirty="0" smtClean="0"/>
              <a:t>The firm’s investors might pay taxes at lower rates than the maximum tax rate.  Many investors face no personal taxes.  For example, investments held in retirement savings accounts or pension funds that are not subject to taxes.</a:t>
            </a:r>
          </a:p>
          <a:p>
            <a:r>
              <a:rPr lang="en-US" dirty="0" smtClean="0"/>
              <a:t>For investors who are securities dealers, equity income and interest income are taxed at the same rate.  Hence the effective tax advantage of debt is the full </a:t>
            </a:r>
            <a:r>
              <a:rPr lang="en-US" dirty="0" err="1" smtClean="0">
                <a:latin typeface="Symbol" pitchFamily="18" charset="2"/>
              </a:rPr>
              <a:t>t</a:t>
            </a:r>
            <a:r>
              <a:rPr lang="en-US" baseline="-25000" dirty="0" err="1" smtClean="0"/>
              <a:t>c</a:t>
            </a:r>
            <a:r>
              <a:rPr lang="en-US" dirty="0" smtClean="0"/>
              <a:t>.</a:t>
            </a:r>
          </a:p>
          <a:p>
            <a:r>
              <a:rPr lang="en-US" dirty="0" smtClean="0"/>
              <a:t>Individual investors may also be able to postpone realization of capital gains leading to lower effective tax rates on equity income, since the present value of the tax payments would be lower.</a:t>
            </a:r>
          </a:p>
          <a:p>
            <a:r>
              <a:rPr lang="en-US" dirty="0" smtClean="0"/>
              <a:t>Still, taking into account all of these factors, it has been estimated that the tax advantage of debt is about 34%.  As long as there is any tax advantage, the proportion of debt to EBIT should be close to unity.</a:t>
            </a:r>
          </a:p>
          <a:p>
            <a:r>
              <a:rPr lang="en-US" dirty="0" smtClean="0"/>
              <a:t>So how much do firms rely on debt capital?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firms finance investments?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304800" y="1447800"/>
            <a:ext cx="8503920" cy="762000"/>
          </a:xfrm>
        </p:spPr>
        <p:txBody>
          <a:bodyPr>
            <a:normAutofit fontScale="92500" lnSpcReduction="20000"/>
          </a:bodyPr>
          <a:lstStyle/>
          <a:p>
            <a:r>
              <a:rPr lang="en-US" dirty="0" smtClean="0"/>
              <a:t>When firms raise new capital, they do so primarily by issuing debt, as can be seen below:</a:t>
            </a:r>
            <a:endParaRPr lang="en-US" dirty="0"/>
          </a:p>
        </p:txBody>
      </p:sp>
      <p:sp>
        <p:nvSpPr>
          <p:cNvPr id="7" name="Footer Placeholder 3"/>
          <p:cNvSpPr txBox="1">
            <a:spLocks/>
          </p:cNvSpPr>
          <p:nvPr/>
        </p:nvSpPr>
        <p:spPr>
          <a:xfrm>
            <a:off x="304800" y="6477000"/>
            <a:ext cx="640080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Copyright © 2007 Pearson Addison-Wesley. All rights reserved.</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7" descr="fig15_05"/>
          <p:cNvPicPr>
            <a:picLocks noChangeAspect="1" noChangeArrowheads="1"/>
          </p:cNvPicPr>
          <p:nvPr/>
        </p:nvPicPr>
        <p:blipFill>
          <a:blip r:embed="rId3" cstate="print"/>
          <a:srcRect/>
          <a:stretch>
            <a:fillRect/>
          </a:stretch>
        </p:blipFill>
        <p:spPr bwMode="auto">
          <a:xfrm>
            <a:off x="1295399" y="2057400"/>
            <a:ext cx="6399747" cy="42862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firms finance investments?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a:xfrm>
            <a:off x="304800" y="1447800"/>
            <a:ext cx="8610600" cy="1371600"/>
          </a:xfrm>
        </p:spPr>
        <p:txBody>
          <a:bodyPr>
            <a:normAutofit fontScale="70000" lnSpcReduction="20000"/>
          </a:bodyPr>
          <a:lstStyle/>
          <a:p>
            <a:r>
              <a:rPr lang="en-US" dirty="0" smtClean="0"/>
              <a:t>Still, external capital accounts only for a small proportion of capital invested.</a:t>
            </a:r>
          </a:p>
          <a:p>
            <a:r>
              <a:rPr lang="en-US" dirty="0" smtClean="0"/>
              <a:t>A large proportion of capital needs are met from retained earnings.  Even though most external capital raised is debt, the proportion of debt remains relatively constant over time.</a:t>
            </a:r>
            <a:endParaRPr lang="en-US" dirty="0"/>
          </a:p>
        </p:txBody>
      </p:sp>
      <p:sp>
        <p:nvSpPr>
          <p:cNvPr id="6" name="Footer Placeholder 3"/>
          <p:cNvSpPr txBox="1">
            <a:spLocks/>
          </p:cNvSpPr>
          <p:nvPr/>
        </p:nvSpPr>
        <p:spPr>
          <a:xfrm>
            <a:off x="304800" y="6477000"/>
            <a:ext cx="5638800" cy="228600"/>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Copyright © 2007 Pearson Addison-Wesley. All rights reserved.</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pic>
        <p:nvPicPr>
          <p:cNvPr id="7" name="Picture 7" descr="fig15_06"/>
          <p:cNvPicPr>
            <a:picLocks noChangeAspect="1" noChangeArrowheads="1"/>
          </p:cNvPicPr>
          <p:nvPr/>
        </p:nvPicPr>
        <p:blipFill>
          <a:blip r:embed="rId3" cstate="print"/>
          <a:srcRect/>
          <a:stretch>
            <a:fillRect/>
          </a:stretch>
        </p:blipFill>
        <p:spPr bwMode="auto">
          <a:xfrm>
            <a:off x="1447800" y="2743200"/>
            <a:ext cx="6172200" cy="364331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609600"/>
          </a:xfrm>
        </p:spPr>
        <p:txBody>
          <a:bodyPr>
            <a:noAutofit/>
          </a:bodyPr>
          <a:lstStyle/>
          <a:p>
            <a:r>
              <a:rPr lang="en-US" sz="2800" dirty="0" smtClean="0"/>
              <a:t>Interest Payments as a Percentage of EBIT for S&amp;P 500 </a:t>
            </a:r>
            <a:r>
              <a:rPr lang="en-US" sz="2800" dirty="0" smtClean="0"/>
              <a:t>Firms over time</a:t>
            </a:r>
            <a:endParaRPr lang="en-US" sz="2800"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a:xfrm>
            <a:off x="304800" y="1447800"/>
            <a:ext cx="8503920" cy="762000"/>
          </a:xfrm>
        </p:spPr>
        <p:txBody>
          <a:bodyPr>
            <a:normAutofit fontScale="92500" lnSpcReduction="20000"/>
          </a:bodyPr>
          <a:lstStyle/>
          <a:p>
            <a:r>
              <a:rPr lang="en-US" dirty="0" smtClean="0"/>
              <a:t>The amount of interest paid as a proportion of EBIT is never close to 100% and rarely goes above 50%.</a:t>
            </a:r>
            <a:endParaRPr lang="en-US" dirty="0"/>
          </a:p>
        </p:txBody>
      </p:sp>
      <p:sp>
        <p:nvSpPr>
          <p:cNvPr id="6" name="Footer Placeholder 3"/>
          <p:cNvSpPr txBox="1">
            <a:spLocks/>
          </p:cNvSpPr>
          <p:nvPr/>
        </p:nvSpPr>
        <p:spPr>
          <a:xfrm>
            <a:off x="304800" y="6477000"/>
            <a:ext cx="5638800" cy="228600"/>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Copyright © 2007 Pearson Addison-Wesley. All rights reserved.</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pic>
        <p:nvPicPr>
          <p:cNvPr id="7" name="Picture 7" descr="fig15_09"/>
          <p:cNvPicPr>
            <a:picLocks noChangeAspect="1" noChangeArrowheads="1"/>
          </p:cNvPicPr>
          <p:nvPr/>
        </p:nvPicPr>
        <p:blipFill>
          <a:blip r:embed="rId3" cstate="print"/>
          <a:srcRect/>
          <a:stretch>
            <a:fillRect/>
          </a:stretch>
        </p:blipFill>
        <p:spPr bwMode="auto">
          <a:xfrm>
            <a:off x="1066800" y="2133600"/>
            <a:ext cx="7646113" cy="41417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p:cNvSpPr>
            <a:spLocks noGrp="1" noChangeArrowheads="1"/>
          </p:cNvSpPr>
          <p:nvPr>
            <p:ph type="title" idx="4294967295"/>
          </p:nvPr>
        </p:nvSpPr>
        <p:spPr/>
        <p:txBody>
          <a:bodyPr anchor="ctr"/>
          <a:lstStyle/>
          <a:p>
            <a:r>
              <a:rPr lang="en-US" dirty="0"/>
              <a:t>The Low Leverage </a:t>
            </a:r>
            <a:r>
              <a:rPr lang="en-US" dirty="0" smtClean="0"/>
              <a:t>Puzzle</a:t>
            </a:r>
            <a:endParaRPr lang="en-US" dirty="0"/>
          </a:p>
        </p:txBody>
      </p:sp>
      <p:sp>
        <p:nvSpPr>
          <p:cNvPr id="99333" name="Rectangle 3"/>
          <p:cNvSpPr>
            <a:spLocks noGrp="1" noChangeArrowheads="1"/>
          </p:cNvSpPr>
          <p:nvPr>
            <p:ph type="body" idx="4294967295"/>
          </p:nvPr>
        </p:nvSpPr>
        <p:spPr>
          <a:xfrm>
            <a:off x="301752" y="1143000"/>
            <a:ext cx="8534400" cy="2057400"/>
          </a:xfrm>
        </p:spPr>
        <p:txBody>
          <a:bodyPr rIns="91440">
            <a:normAutofit fontScale="85000" lnSpcReduction="10000"/>
          </a:bodyPr>
          <a:lstStyle/>
          <a:p>
            <a:pPr>
              <a:spcBef>
                <a:spcPct val="50000"/>
              </a:spcBef>
            </a:pPr>
            <a:r>
              <a:rPr lang="en-US" dirty="0"/>
              <a:t>Firms worldwide have similar low proportions of debt financing.</a:t>
            </a:r>
          </a:p>
          <a:p>
            <a:pPr>
              <a:spcBef>
                <a:spcPct val="50000"/>
              </a:spcBef>
            </a:pPr>
            <a:r>
              <a:rPr lang="en-US" dirty="0"/>
              <a:t>Although the corporate tax codes are similar across all countries in terms of the tax advantage of debt, personal tax rates vary more significantly, leading to greater variation in </a:t>
            </a:r>
            <a:r>
              <a:rPr lang="en-US" i="1" dirty="0">
                <a:sym typeface="Symbol" pitchFamily="18" charset="2"/>
              </a:rPr>
              <a:t></a:t>
            </a:r>
            <a:r>
              <a:rPr lang="en-US" i="1" dirty="0"/>
              <a:t>*</a:t>
            </a:r>
            <a:r>
              <a:rPr lang="en-US" dirty="0"/>
              <a:t>.</a:t>
            </a:r>
          </a:p>
        </p:txBody>
      </p:sp>
      <p:pic>
        <p:nvPicPr>
          <p:cNvPr id="4" name="Picture 7" descr="tbl15_05"/>
          <p:cNvPicPr>
            <a:picLocks noChangeAspect="1" noChangeArrowheads="1"/>
          </p:cNvPicPr>
          <p:nvPr/>
        </p:nvPicPr>
        <p:blipFill>
          <a:blip r:embed="rId3" cstate="print"/>
          <a:srcRect/>
          <a:stretch>
            <a:fillRect/>
          </a:stretch>
        </p:blipFill>
        <p:spPr bwMode="auto">
          <a:xfrm>
            <a:off x="685800" y="3124200"/>
            <a:ext cx="7962900" cy="3281363"/>
          </a:xfrm>
          <a:prstGeom prst="rect">
            <a:avLst/>
          </a:prstGeom>
          <a:noFill/>
        </p:spPr>
      </p:pic>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2"/>
          <p:cNvSpPr>
            <a:spLocks noGrp="1" noChangeArrowheads="1"/>
          </p:cNvSpPr>
          <p:nvPr>
            <p:ph type="title" idx="4294967295"/>
          </p:nvPr>
        </p:nvSpPr>
        <p:spPr/>
        <p:txBody>
          <a:bodyPr anchor="ctr">
            <a:normAutofit fontScale="90000"/>
          </a:bodyPr>
          <a:lstStyle/>
          <a:p>
            <a:r>
              <a:rPr lang="en-US"/>
              <a:t>Table 15.5  </a:t>
            </a:r>
            <a:r>
              <a:rPr lang="en-US" b="0"/>
              <a:t>International Leverage and Tax Rates (1990)</a:t>
            </a:r>
            <a:endParaRPr lang="en-US"/>
          </a:p>
        </p:txBody>
      </p:sp>
      <p:pic>
        <p:nvPicPr>
          <p:cNvPr id="100359" name="Picture 7" descr="tbl15_05"/>
          <p:cNvPicPr>
            <a:picLocks noChangeAspect="1" noChangeArrowheads="1"/>
          </p:cNvPicPr>
          <p:nvPr/>
        </p:nvPicPr>
        <p:blipFill>
          <a:blip r:embed="rId3" cstate="print"/>
          <a:srcRect/>
          <a:stretch>
            <a:fillRect/>
          </a:stretch>
        </p:blipFill>
        <p:spPr bwMode="auto">
          <a:xfrm>
            <a:off x="685800" y="2286000"/>
            <a:ext cx="7962900" cy="3281363"/>
          </a:xfrm>
          <a:prstGeom prst="rect">
            <a:avLst/>
          </a:prstGeom>
          <a:noFill/>
        </p:spPr>
      </p:pic>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firms finance investments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152400" y="1447800"/>
            <a:ext cx="2590800" cy="4572000"/>
          </a:xfrm>
        </p:spPr>
        <p:txBody>
          <a:bodyPr>
            <a:normAutofit fontScale="85000" lnSpcReduction="20000"/>
          </a:bodyPr>
          <a:lstStyle/>
          <a:p>
            <a:r>
              <a:rPr lang="en-US" dirty="0" smtClean="0"/>
              <a:t>This is partly due to the unpredictability of EBIT.  Still this cannot account for such a low Interest/EBIT ratio.</a:t>
            </a:r>
          </a:p>
          <a:p>
            <a:r>
              <a:rPr lang="en-US" dirty="0" smtClean="0"/>
              <a:t>Furthermore, the debt-assets ratio also varies a lot across industries</a:t>
            </a:r>
            <a:endParaRPr lang="en-US" dirty="0"/>
          </a:p>
        </p:txBody>
      </p:sp>
      <p:pic>
        <p:nvPicPr>
          <p:cNvPr id="5" name="Picture 5" descr="BD15_23_15F07"/>
          <p:cNvPicPr preferRelativeResize="0">
            <a:picLocks noChangeAspect="1" noChangeArrowheads="1"/>
          </p:cNvPicPr>
          <p:nvPr>
            <p:custDataLst>
              <p:tags r:id="rId1"/>
            </p:custDataLst>
          </p:nvPr>
        </p:nvPicPr>
        <p:blipFill>
          <a:blip r:embed="rId4" cstate="print"/>
          <a:srcRect/>
          <a:stretch>
            <a:fillRect/>
          </a:stretch>
        </p:blipFill>
        <p:spPr>
          <a:xfrm>
            <a:off x="2743200" y="1447800"/>
            <a:ext cx="6235700" cy="5240338"/>
          </a:xfrm>
          <a:prstGeom prst="rect">
            <a:avLst/>
          </a:prstGeom>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Interest Tax Deduction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a:xfrm>
            <a:off x="304800" y="1447800"/>
            <a:ext cx="8503920" cy="3048000"/>
          </a:xfrm>
        </p:spPr>
        <p:txBody>
          <a:bodyPr>
            <a:normAutofit fontScale="85000" lnSpcReduction="20000"/>
          </a:bodyPr>
          <a:lstStyle/>
          <a:p>
            <a:r>
              <a:rPr lang="en-US" dirty="0" smtClean="0"/>
              <a:t>Corporations pay taxes on their profits after interest payments are deducted. Thus, interest expense reduces the amount of corporate taxes. This creates an incentive to use debt.</a:t>
            </a:r>
          </a:p>
          <a:p>
            <a:pPr>
              <a:lnSpc>
                <a:spcPct val="90000"/>
              </a:lnSpc>
              <a:spcBef>
                <a:spcPct val="60000"/>
              </a:spcBef>
            </a:pPr>
            <a:r>
              <a:rPr lang="en-US" dirty="0" smtClean="0"/>
              <a:t>Consider Safeway, Inc. which had earnings before interest and taxes of approximately $1.25 billion in 2005, and interest expenses of about $400 million. Safeway’s marginal corporate tax rate was 35%.</a:t>
            </a:r>
          </a:p>
          <a:p>
            <a:pPr>
              <a:lnSpc>
                <a:spcPct val="90000"/>
              </a:lnSpc>
              <a:spcBef>
                <a:spcPct val="60000"/>
              </a:spcBef>
            </a:pPr>
            <a:r>
              <a:rPr lang="en-US" dirty="0" smtClean="0"/>
              <a:t>Safeway’s net income in 2005 was lower with leverage than it would have been without leverage.</a:t>
            </a:r>
          </a:p>
          <a:p>
            <a:endParaRPr lang="en-US" dirty="0" smtClean="0"/>
          </a:p>
          <a:p>
            <a:endParaRPr lang="en-US" dirty="0"/>
          </a:p>
        </p:txBody>
      </p:sp>
      <p:pic>
        <p:nvPicPr>
          <p:cNvPr id="5" name="Picture 6" descr="BD15_01_15t01"/>
          <p:cNvPicPr preferRelativeResize="0">
            <a:picLocks noChangeAspect="1" noChangeArrowheads="1"/>
          </p:cNvPicPr>
          <p:nvPr>
            <p:custDataLst>
              <p:tags r:id="rId1"/>
            </p:custDataLst>
          </p:nvPr>
        </p:nvPicPr>
        <p:blipFill>
          <a:blip r:embed="rId4" cstate="print"/>
          <a:srcRect t="27836" r="-450"/>
          <a:stretch>
            <a:fillRect/>
          </a:stretch>
        </p:blipFill>
        <p:spPr>
          <a:xfrm>
            <a:off x="685800" y="4419600"/>
            <a:ext cx="6896100" cy="2040998"/>
          </a:xfrm>
          <a:prstGeom prst="rect">
            <a:avLst/>
          </a:prstGeo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Benefits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4800" y="1447800"/>
            <a:ext cx="8503920" cy="1447800"/>
          </a:xfrm>
        </p:spPr>
        <p:txBody>
          <a:bodyPr>
            <a:normAutofit fontScale="77500" lnSpcReduction="20000"/>
          </a:bodyPr>
          <a:lstStyle/>
          <a:p>
            <a:r>
              <a:rPr lang="en-US" dirty="0" smtClean="0"/>
              <a:t>Safeway’s debt obligations reduced the value of its equity. But the total amount available to all investors was higher with leverage.</a:t>
            </a:r>
          </a:p>
          <a:p>
            <a:r>
              <a:rPr lang="en-US" dirty="0" smtClean="0"/>
              <a:t>This additional amount equal to (952-812) = $140 is equal to a corresponding decrease of $140 in taxes paid from $438 to $298, i.e. $400(35%).</a:t>
            </a:r>
          </a:p>
          <a:p>
            <a:endParaRPr lang="en-US" dirty="0"/>
          </a:p>
        </p:txBody>
      </p:sp>
      <p:pic>
        <p:nvPicPr>
          <p:cNvPr id="6" name="Picture 4" descr="BD15_02_15p461_tbl"/>
          <p:cNvPicPr preferRelativeResize="0">
            <a:picLocks noChangeAspect="1" noChangeArrowheads="1"/>
          </p:cNvPicPr>
          <p:nvPr>
            <p:custDataLst>
              <p:tags r:id="rId2"/>
            </p:custDataLst>
          </p:nvPr>
        </p:nvPicPr>
        <p:blipFill>
          <a:blip r:embed="rId5" cstate="print"/>
          <a:srcRect/>
          <a:stretch>
            <a:fillRect/>
          </a:stretch>
        </p:blipFill>
        <p:spPr bwMode="auto">
          <a:xfrm>
            <a:off x="381000" y="2895600"/>
            <a:ext cx="8288337" cy="1206500"/>
          </a:xfrm>
          <a:prstGeom prst="rect">
            <a:avLst/>
          </a:prstGeom>
          <a:noFill/>
          <a:ln w="9525">
            <a:noFill/>
            <a:miter lim="800000"/>
            <a:headEnd/>
            <a:tailEnd/>
          </a:ln>
          <a:effectLst/>
        </p:spPr>
      </p:pic>
      <p:sp>
        <p:nvSpPr>
          <p:cNvPr id="7" name="Content Placeholder 3"/>
          <p:cNvSpPr txBox="1">
            <a:spLocks/>
          </p:cNvSpPr>
          <p:nvPr/>
        </p:nvSpPr>
        <p:spPr>
          <a:xfrm>
            <a:off x="304800" y="4191000"/>
            <a:ext cx="8503920" cy="609600"/>
          </a:xfrm>
          <a:prstGeom prst="rect">
            <a:avLst/>
          </a:prstGeom>
        </p:spPr>
        <p:txBody>
          <a:bodyPr vert="horz">
            <a:normAutofit fontScale="77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The</a:t>
            </a:r>
            <a:r>
              <a:rPr kumimoji="0" lang="en-US" sz="2700" b="0" i="0" u="none" strike="noStrike" kern="1200" cap="none" spc="0" normalizeH="0" noProof="0" dirty="0" smtClean="0">
                <a:ln>
                  <a:noFill/>
                </a:ln>
                <a:solidFill>
                  <a:schemeClr val="tx1"/>
                </a:solidFill>
                <a:effectLst/>
                <a:uLnTx/>
                <a:uFillTx/>
                <a:latin typeface="+mn-lt"/>
                <a:ea typeface="+mn-ea"/>
                <a:cs typeface="+mn-cs"/>
              </a:rPr>
              <a:t> increased payments to investors increases the value of the firm by the present value of the decrease in taxes.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8786" name="Object 2"/>
          <p:cNvGraphicFramePr>
            <a:graphicFrameLocks noChangeAspect="1"/>
          </p:cNvGraphicFramePr>
          <p:nvPr/>
        </p:nvGraphicFramePr>
        <p:xfrm>
          <a:off x="1371600" y="4724400"/>
          <a:ext cx="4800600" cy="461241"/>
        </p:xfrm>
        <a:graphic>
          <a:graphicData uri="http://schemas.openxmlformats.org/presentationml/2006/ole">
            <p:oleObj spid="_x0000_s118786" name="Equation" r:id="rId6" imgW="2400120" imgH="228600" progId="">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Benefits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5" name="Content Placeholder 3"/>
          <p:cNvSpPr txBox="1">
            <a:spLocks noGrp="1"/>
          </p:cNvSpPr>
          <p:nvPr>
            <p:ph sz="quarter" idx="13"/>
          </p:nvPr>
        </p:nvSpPr>
        <p:spPr>
          <a:xfrm>
            <a:off x="304800" y="1447800"/>
            <a:ext cx="8503920" cy="21336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If the debt</a:t>
            </a:r>
            <a:r>
              <a:rPr kumimoji="0" lang="en-US" sz="2700" b="0" i="0" u="none" strike="noStrike" kern="1200" cap="none" spc="0" normalizeH="0" noProof="0" dirty="0" smtClean="0">
                <a:ln>
                  <a:noFill/>
                </a:ln>
                <a:solidFill>
                  <a:schemeClr val="tx1"/>
                </a:solidFill>
                <a:effectLst/>
                <a:uLnTx/>
                <a:uFillTx/>
                <a:latin typeface="+mn-lt"/>
                <a:ea typeface="+mn-ea"/>
                <a:cs typeface="+mn-cs"/>
              </a:rPr>
              <a:t> has a maturity of ten years, then the PV of the tax shield is simply the present value of an annuity of $140, i.e. PV(Interest payment x tax rate) = Tax rate x PV(Interest payments for ten years)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baseline="0" dirty="0" smtClean="0"/>
              <a:t>If</a:t>
            </a:r>
            <a:r>
              <a:rPr lang="en-US" sz="2700" dirty="0" smtClean="0"/>
              <a:t> the debt is in perpetuity, then we use the formula for valuing a perpetuity.  What discount rate should we use?  Most of the time, if the interest is paid by the company, it will be able to obtain the tax benefits, as well.  Consequently, the present value of the of the tax shield equals the tax rate times the present value of all the interest payments) = </a:t>
            </a:r>
            <a:r>
              <a:rPr lang="en-US" sz="2700" dirty="0" err="1" smtClean="0">
                <a:latin typeface="Symbol" pitchFamily="18" charset="2"/>
              </a:rPr>
              <a:t>t</a:t>
            </a:r>
            <a:r>
              <a:rPr lang="en-US" sz="2700" baseline="-25000" dirty="0" err="1" smtClean="0"/>
              <a:t>c</a:t>
            </a:r>
            <a:r>
              <a:rPr lang="en-US" sz="2700" dirty="0" err="1" smtClean="0"/>
              <a:t>D</a:t>
            </a:r>
            <a:r>
              <a:rPr lang="en-US" sz="2700" dirty="0" smtClean="0"/>
              <a:t>, where D is the value of the debt.</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9810" name="Object 2"/>
          <p:cNvGraphicFramePr>
            <a:graphicFrameLocks noChangeAspect="1"/>
          </p:cNvGraphicFramePr>
          <p:nvPr/>
        </p:nvGraphicFramePr>
        <p:xfrm>
          <a:off x="1219199" y="3200400"/>
          <a:ext cx="6231399" cy="1143000"/>
        </p:xfrm>
        <a:graphic>
          <a:graphicData uri="http://schemas.openxmlformats.org/presentationml/2006/ole">
            <p:oleObj spid="_x0000_s119810" name="Equation" r:id="rId4" imgW="3886200" imgH="711000" progId="">
              <p:embed/>
            </p:oleObj>
          </a:graphicData>
        </a:graphic>
      </p:graphicFrame>
      <p:sp>
        <p:nvSpPr>
          <p:cNvPr id="7" name="Content Placeholder 3"/>
          <p:cNvSpPr txBox="1">
            <a:spLocks/>
          </p:cNvSpPr>
          <p:nvPr/>
        </p:nvSpPr>
        <p:spPr>
          <a:xfrm>
            <a:off x="304800" y="4343400"/>
            <a:ext cx="8732520" cy="15240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With tax-deductible</a:t>
            </a:r>
            <a:r>
              <a:rPr kumimoji="0" lang="en-US" sz="2700" b="0" i="0" u="none" strike="noStrike" kern="1200" cap="none" spc="0" normalizeH="0" noProof="0" dirty="0" smtClean="0">
                <a:ln>
                  <a:noFill/>
                </a:ln>
                <a:solidFill>
                  <a:schemeClr val="tx1"/>
                </a:solidFill>
                <a:effectLst/>
                <a:uLnTx/>
                <a:uFillTx/>
                <a:latin typeface="+mn-lt"/>
                <a:ea typeface="+mn-ea"/>
                <a:cs typeface="+mn-cs"/>
              </a:rPr>
              <a:t> interest, the levered firm clearly has an advantage.  This </a:t>
            </a:r>
            <a:r>
              <a:rPr lang="en-US" sz="2700" dirty="0" smtClean="0"/>
              <a:t>advantage could be thought of as a reduction in the cost of capital because the IRS is implicitly subsidizing debt.  Alternatively, we could think of the advantage as an increase in the total cashflows available to the firm’s investors.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dirty="0" smtClean="0"/>
              <a:t>It is customary, though, to make the adjustment to the cost of capital.  Hence </a:t>
            </a:r>
            <a:r>
              <a:rPr kumimoji="0" lang="en-US" sz="2700" b="0" i="0" u="none" strike="noStrike" kern="1200" cap="none" spc="0" normalizeH="0" noProof="0" dirty="0" smtClean="0">
                <a:ln>
                  <a:noFill/>
                </a:ln>
                <a:solidFill>
                  <a:schemeClr val="tx1"/>
                </a:solidFill>
                <a:effectLst/>
                <a:uLnTx/>
                <a:uFillTx/>
                <a:latin typeface="+mn-lt"/>
                <a:ea typeface="+mn-ea"/>
                <a:cs typeface="+mn-cs"/>
              </a:rPr>
              <a:t>the WACC is written as: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9811" name="Object 3"/>
          <p:cNvGraphicFramePr>
            <a:graphicFrameLocks noChangeAspect="1"/>
          </p:cNvGraphicFramePr>
          <p:nvPr/>
        </p:nvGraphicFramePr>
        <p:xfrm>
          <a:off x="2286000" y="5562600"/>
          <a:ext cx="4343399" cy="642879"/>
        </p:xfrm>
        <a:graphic>
          <a:graphicData uri="http://schemas.openxmlformats.org/presentationml/2006/ole">
            <p:oleObj spid="_x0000_s119811" name="Equation" r:id="rId5" imgW="2666880" imgH="393480" progId="">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 and Corporate Taxes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pic>
        <p:nvPicPr>
          <p:cNvPr id="5" name="Picture 5" descr="BD15_08_15F02"/>
          <p:cNvPicPr preferRelativeResize="0">
            <a:picLocks noChangeAspect="1" noChangeArrowheads="1"/>
          </p:cNvPicPr>
          <p:nvPr>
            <p:custDataLst>
              <p:tags r:id="rId1"/>
            </p:custDataLst>
          </p:nvPr>
        </p:nvPicPr>
        <p:blipFill>
          <a:blip r:embed="rId4" cstate="print"/>
          <a:srcRect/>
          <a:stretch>
            <a:fillRect/>
          </a:stretch>
        </p:blipFill>
        <p:spPr>
          <a:xfrm>
            <a:off x="1211263" y="1447800"/>
            <a:ext cx="6721475" cy="4800600"/>
          </a:xfrm>
          <a:prstGeom prst="rect">
            <a:avLst/>
          </a:prstGeo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Structure and Personal Taxes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p:txBody>
          <a:bodyPr>
            <a:normAutofit fontScale="70000" lnSpcReduction="20000"/>
          </a:bodyPr>
          <a:lstStyle/>
          <a:p>
            <a:r>
              <a:rPr lang="en-US" dirty="0" smtClean="0"/>
              <a:t>If only corporate taxes were relevant, there would be no costs to taking on additional debt and all firms should have a lot of debt.</a:t>
            </a:r>
          </a:p>
          <a:p>
            <a:r>
              <a:rPr lang="en-US" dirty="0" smtClean="0"/>
              <a:t>However, this is obviously not true.</a:t>
            </a:r>
          </a:p>
          <a:p>
            <a:r>
              <a:rPr lang="en-US" dirty="0" smtClean="0"/>
              <a:t>The reason is that cash flows to investors are typically taxed twice. Once at the corporate level and then investors are taxed again when they receive their interest or dividend payment. </a:t>
            </a:r>
          </a:p>
          <a:p>
            <a:r>
              <a:rPr lang="en-US" dirty="0" smtClean="0"/>
              <a:t>Hence there is a cost to paying interest to corporate investors.  This cost is borne not directly by the corporation, but indirectly through an additional burden on investors; i.e. they have to pay personal taxes on interest income.</a:t>
            </a:r>
          </a:p>
          <a:p>
            <a:r>
              <a:rPr lang="en-US" dirty="0" smtClean="0"/>
              <a:t>However, investors have to pay personal taxes on dividend income and on stock capital gains as well.  Hence, if tax rates on dividends were the same as tax rates on interest income, there would still be a net benefit to issuing debt and we should see firms issuing tremendous amounts of debt to take advantage of the tax subsidy provided by the IRS to raising debt capital.</a:t>
            </a:r>
          </a:p>
          <a:p>
            <a:r>
              <a:rPr lang="en-US" dirty="0" smtClean="0"/>
              <a:t>In fact, though, effective tax rates on equity income have mostly been lower than effective tax rates on interest income.</a:t>
            </a:r>
          </a:p>
          <a:p>
            <a:r>
              <a:rPr lang="en-US" dirty="0" smtClean="0"/>
              <a:t>This mitigates somewhat the incentive for firms to use debt capital.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Federal Taxes in the US: </a:t>
            </a:r>
            <a:r>
              <a:rPr lang="en-US" dirty="0" smtClean="0"/>
              <a:t>1971-2009</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pic>
        <p:nvPicPr>
          <p:cNvPr id="6" name="Picture 7" descr="tbl15_03"/>
          <p:cNvPicPr>
            <a:picLocks noChangeAspect="1" noChangeArrowheads="1"/>
          </p:cNvPicPr>
          <p:nvPr/>
        </p:nvPicPr>
        <p:blipFill>
          <a:blip r:embed="rId3" cstate="print"/>
          <a:srcRect/>
          <a:stretch>
            <a:fillRect/>
          </a:stretch>
        </p:blipFill>
        <p:spPr bwMode="auto">
          <a:xfrm>
            <a:off x="201103" y="1676400"/>
            <a:ext cx="8741957" cy="4343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After-Tax Investor Cash Flows from $1 in EBIT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pic>
        <p:nvPicPr>
          <p:cNvPr id="5" name="Picture 5" descr="BD15_15_15F03"/>
          <p:cNvPicPr preferRelativeResize="0">
            <a:picLocks noChangeAspect="1" noChangeArrowheads="1"/>
          </p:cNvPicPr>
          <p:nvPr>
            <p:custDataLst>
              <p:tags r:id="rId1"/>
            </p:custDataLst>
          </p:nvPr>
        </p:nvPicPr>
        <p:blipFill>
          <a:blip r:embed="rId4" cstate="print"/>
          <a:srcRect/>
          <a:stretch>
            <a:fillRect/>
          </a:stretch>
        </p:blipFill>
        <p:spPr>
          <a:xfrm>
            <a:off x="2057400" y="1600200"/>
            <a:ext cx="5556250" cy="3964161"/>
          </a:xfrm>
          <a:prstGeom prst="rect">
            <a:avLst/>
          </a:prstGeom>
          <a:noFill/>
          <a:ln/>
        </p:spPr>
      </p:pic>
      <p:sp>
        <p:nvSpPr>
          <p:cNvPr id="6" name="Content Placeholder 3"/>
          <p:cNvSpPr>
            <a:spLocks noGrp="1"/>
          </p:cNvSpPr>
          <p:nvPr>
            <p:ph sz="quarter" idx="13"/>
          </p:nvPr>
        </p:nvSpPr>
        <p:spPr>
          <a:xfrm>
            <a:off x="304800" y="5715000"/>
            <a:ext cx="8503920" cy="688848"/>
          </a:xfrm>
        </p:spPr>
        <p:txBody>
          <a:bodyPr>
            <a:normAutofit fontScale="85000" lnSpcReduction="20000"/>
          </a:bodyPr>
          <a:lstStyle/>
          <a:p>
            <a:r>
              <a:rPr lang="en-US" dirty="0" smtClean="0"/>
              <a:t>There is a net corporate tax advantage to debt only if </a:t>
            </a:r>
            <a:br>
              <a:rPr lang="en-US" dirty="0" smtClean="0"/>
            </a:br>
            <a:r>
              <a:rPr lang="en-US" dirty="0" smtClean="0"/>
              <a:t>(1-</a:t>
            </a:r>
            <a:r>
              <a:rPr lang="en-US" dirty="0" smtClean="0">
                <a:latin typeface="Symbol" pitchFamily="18" charset="2"/>
              </a:rPr>
              <a:t>t</a:t>
            </a:r>
            <a:r>
              <a:rPr lang="en-US" baseline="-25000" dirty="0" smtClean="0"/>
              <a:t>i</a:t>
            </a:r>
            <a:r>
              <a:rPr lang="en-US" dirty="0" smtClean="0"/>
              <a:t>) &gt; (1-</a:t>
            </a:r>
            <a:r>
              <a:rPr lang="en-US" dirty="0" smtClean="0">
                <a:latin typeface="Symbol" pitchFamily="18" charset="2"/>
              </a:rPr>
              <a:t>t</a:t>
            </a:r>
            <a:r>
              <a:rPr lang="en-US" baseline="-25000" dirty="0" smtClean="0"/>
              <a:t>c</a:t>
            </a:r>
            <a:r>
              <a:rPr lang="en-US" dirty="0" smtClean="0"/>
              <a:t>)(1-</a:t>
            </a:r>
            <a:r>
              <a:rPr lang="en-US" dirty="0" smtClean="0">
                <a:latin typeface="Symbol" pitchFamily="18" charset="2"/>
              </a:rPr>
              <a:t>t</a:t>
            </a:r>
            <a:r>
              <a:rPr lang="en-US" baseline="-25000" dirty="0" smtClean="0"/>
              <a:t>e</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Effective Tax Advantage of </a:t>
            </a:r>
            <a:r>
              <a:rPr lang="en-US" sz="3600" dirty="0" smtClean="0"/>
              <a:t>Debt over time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304800" y="1447800"/>
            <a:ext cx="8503920" cy="685800"/>
          </a:xfrm>
        </p:spPr>
        <p:txBody>
          <a:bodyPr>
            <a:normAutofit fontScale="85000" lnSpcReduction="20000"/>
          </a:bodyPr>
          <a:lstStyle/>
          <a:p>
            <a:r>
              <a:rPr lang="en-US" dirty="0" smtClean="0"/>
              <a:t>The effective tax advantage from perpetual debt is not </a:t>
            </a:r>
            <a:r>
              <a:rPr lang="en-US" dirty="0" err="1" smtClean="0"/>
              <a:t>D</a:t>
            </a:r>
            <a:r>
              <a:rPr lang="en-US" dirty="0" err="1" smtClean="0">
                <a:latin typeface="Symbol" pitchFamily="18" charset="2"/>
              </a:rPr>
              <a:t>t</a:t>
            </a:r>
            <a:r>
              <a:rPr lang="en-US" baseline="-25000" dirty="0" err="1" smtClean="0"/>
              <a:t>c</a:t>
            </a:r>
            <a:r>
              <a:rPr lang="en-US" dirty="0" smtClean="0"/>
              <a:t>, but rather </a:t>
            </a:r>
            <a:r>
              <a:rPr lang="en-US" dirty="0" err="1" smtClean="0"/>
              <a:t>D</a:t>
            </a:r>
            <a:r>
              <a:rPr lang="en-US" dirty="0" err="1" smtClean="0">
                <a:latin typeface="Symbol" pitchFamily="18" charset="2"/>
              </a:rPr>
              <a:t>t</a:t>
            </a:r>
            <a:r>
              <a:rPr lang="en-US" baseline="30000" dirty="0" smtClean="0"/>
              <a:t>*</a:t>
            </a:r>
            <a:r>
              <a:rPr lang="en-US" dirty="0" smtClean="0"/>
              <a:t>, where </a:t>
            </a:r>
          </a:p>
        </p:txBody>
      </p:sp>
      <p:graphicFrame>
        <p:nvGraphicFramePr>
          <p:cNvPr id="120835" name="Object 3"/>
          <p:cNvGraphicFramePr>
            <a:graphicFrameLocks noChangeAspect="1"/>
          </p:cNvGraphicFramePr>
          <p:nvPr/>
        </p:nvGraphicFramePr>
        <p:xfrm>
          <a:off x="2133600" y="1981200"/>
          <a:ext cx="6858000" cy="665347"/>
        </p:xfrm>
        <a:graphic>
          <a:graphicData uri="http://schemas.openxmlformats.org/presentationml/2006/ole">
            <p:oleObj spid="_x0000_s120835" name="Equation" r:id="rId4" imgW="4457520" imgH="431640" progId="">
              <p:embed/>
            </p:oleObj>
          </a:graphicData>
        </a:graphic>
      </p:graphicFrame>
      <p:sp>
        <p:nvSpPr>
          <p:cNvPr id="9" name="TextBox 8"/>
          <p:cNvSpPr txBox="1"/>
          <p:nvPr/>
        </p:nvSpPr>
        <p:spPr>
          <a:xfrm>
            <a:off x="457200" y="3124200"/>
            <a:ext cx="2743200" cy="1862048"/>
          </a:xfrm>
          <a:prstGeom prst="rect">
            <a:avLst/>
          </a:prstGeom>
          <a:noFill/>
        </p:spPr>
        <p:txBody>
          <a:bodyPr wrap="square" rtlCol="0">
            <a:spAutoFit/>
          </a:bodyPr>
          <a:lstStyle/>
          <a:p>
            <a:r>
              <a:rPr lang="en-US" sz="2300" dirty="0" smtClean="0"/>
              <a:t>If </a:t>
            </a:r>
            <a:r>
              <a:rPr lang="en-US" sz="2300" dirty="0" err="1" smtClean="0">
                <a:latin typeface="Symbol" pitchFamily="18" charset="2"/>
              </a:rPr>
              <a:t>t</a:t>
            </a:r>
            <a:r>
              <a:rPr lang="en-US" sz="2300" baseline="-25000" dirty="0" err="1" smtClean="0"/>
              <a:t>i</a:t>
            </a:r>
            <a:r>
              <a:rPr lang="en-US" sz="2300" dirty="0" smtClean="0"/>
              <a:t>&gt;</a:t>
            </a:r>
            <a:r>
              <a:rPr lang="en-US" sz="2300" dirty="0" err="1" smtClean="0">
                <a:latin typeface="Symbol" pitchFamily="18" charset="2"/>
              </a:rPr>
              <a:t>t</a:t>
            </a:r>
            <a:r>
              <a:rPr lang="en-US" sz="2300" baseline="-25000" dirty="0" err="1" smtClean="0"/>
              <a:t>e</a:t>
            </a:r>
            <a:r>
              <a:rPr lang="en-US" sz="2300" dirty="0" smtClean="0"/>
              <a:t>, there may be no tax advantage at all; in fact, debt could be disadvantageous.</a:t>
            </a:r>
            <a:endParaRPr lang="en-US" sz="2300" dirty="0"/>
          </a:p>
        </p:txBody>
      </p:sp>
      <p:pic>
        <p:nvPicPr>
          <p:cNvPr id="10" name="Picture 7" descr="fig15_04"/>
          <p:cNvPicPr>
            <a:picLocks noChangeAspect="1" noChangeArrowheads="1"/>
          </p:cNvPicPr>
          <p:nvPr/>
        </p:nvPicPr>
        <p:blipFill>
          <a:blip r:embed="rId5" cstate="print"/>
          <a:srcRect/>
          <a:stretch>
            <a:fillRect/>
          </a:stretch>
        </p:blipFill>
        <p:spPr bwMode="auto">
          <a:xfrm>
            <a:off x="3027934" y="2971800"/>
            <a:ext cx="5673396" cy="3062288"/>
          </a:xfrm>
          <a:prstGeom prst="rect">
            <a:avLst/>
          </a:prstGeom>
          <a:noFill/>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1185</Words>
  <Application>Microsoft Office PowerPoint</Application>
  <PresentationFormat>On-screen Show (4:3)</PresentationFormat>
  <Paragraphs>90</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Process diagram</vt:lpstr>
      <vt:lpstr>Equation</vt:lpstr>
      <vt:lpstr>Debt and Taxes</vt:lpstr>
      <vt:lpstr>The Interest Tax Deduction</vt:lpstr>
      <vt:lpstr>Tax Benefits of Debt</vt:lpstr>
      <vt:lpstr>Tax Benefits of Debt</vt:lpstr>
      <vt:lpstr>WACC and Corporate Taxes</vt:lpstr>
      <vt:lpstr>Capital Structure and Personal Taxes</vt:lpstr>
      <vt:lpstr>Top Federal Taxes in the US: 1971-2009</vt:lpstr>
      <vt:lpstr>After-Tax Investor Cash Flows from $1 in EBIT</vt:lpstr>
      <vt:lpstr>Effective Tax Advantage of Debt over time</vt:lpstr>
      <vt:lpstr>Debt versus Equity for Firms</vt:lpstr>
      <vt:lpstr>How do firms finance investments?</vt:lpstr>
      <vt:lpstr>How do firms finance investments?</vt:lpstr>
      <vt:lpstr>Interest Payments as a Percentage of EBIT for S&amp;P 500 Firms over time</vt:lpstr>
      <vt:lpstr>The Low Leverage Puzzle</vt:lpstr>
      <vt:lpstr>Table 15.5  International Leverage and Tax Rates (1990)</vt:lpstr>
      <vt:lpstr>How firms finance investments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2010-11-04T01:15:22Z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