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9.xml" ContentType="application/vnd.openxmlformats-officedocument.presentationml.tags+xml"/>
  <Override PartName="/ppt/notesSlides/notesSlide11.xml" ContentType="application/vnd.openxmlformats-officedocument.presentationml.notesSlide+xml"/>
  <Override PartName="/ppt/tags/tag10.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11.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12.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tags/tag13.xml" ContentType="application/vnd.openxmlformats-officedocument.presentationml.tags+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tags/tag14.xml" ContentType="application/vnd.openxmlformats-officedocument.presentationml.tags+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4"/>
  </p:notesMasterIdLst>
  <p:handoutMasterIdLst>
    <p:handoutMasterId r:id="rId35"/>
  </p:handoutMasterIdLst>
  <p:sldIdLst>
    <p:sldId id="261" r:id="rId2"/>
    <p:sldId id="286" r:id="rId3"/>
    <p:sldId id="262" r:id="rId4"/>
    <p:sldId id="264" r:id="rId5"/>
    <p:sldId id="265" r:id="rId6"/>
    <p:sldId id="266" r:id="rId7"/>
    <p:sldId id="267" r:id="rId8"/>
    <p:sldId id="268" r:id="rId9"/>
    <p:sldId id="269" r:id="rId10"/>
    <p:sldId id="271" r:id="rId11"/>
    <p:sldId id="270" r:id="rId12"/>
    <p:sldId id="272" r:id="rId13"/>
    <p:sldId id="263" r:id="rId14"/>
    <p:sldId id="274" r:id="rId15"/>
    <p:sldId id="273" r:id="rId16"/>
    <p:sldId id="275" r:id="rId17"/>
    <p:sldId id="290" r:id="rId18"/>
    <p:sldId id="276" r:id="rId19"/>
    <p:sldId id="277" r:id="rId20"/>
    <p:sldId id="278" r:id="rId21"/>
    <p:sldId id="291" r:id="rId22"/>
    <p:sldId id="279" r:id="rId23"/>
    <p:sldId id="292" r:id="rId24"/>
    <p:sldId id="281" r:id="rId25"/>
    <p:sldId id="293" r:id="rId26"/>
    <p:sldId id="287" r:id="rId27"/>
    <p:sldId id="294" r:id="rId28"/>
    <p:sldId id="288" r:id="rId29"/>
    <p:sldId id="289" r:id="rId30"/>
    <p:sldId id="285" r:id="rId31"/>
    <p:sldId id="283" r:id="rId32"/>
    <p:sldId id="280" r:id="rId33"/>
  </p:sldIdLst>
  <p:sldSz cx="9144000" cy="6858000" type="screen4x3"/>
  <p:notesSz cx="6858000" cy="9296400"/>
  <p:custDataLst>
    <p:tags r:id="rId36"/>
  </p:custDataLst>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36" autoAdjust="0"/>
    <p:restoredTop sz="94718" autoAdjust="0"/>
  </p:normalViewPr>
  <p:slideViewPr>
    <p:cSldViewPr>
      <p:cViewPr varScale="1">
        <p:scale>
          <a:sx n="81" d="100"/>
          <a:sy n="81" d="100"/>
        </p:scale>
        <p:origin x="932"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rtlCol="0"/>
          <a:lstStyle>
            <a:lvl1pPr algn="r">
              <a:defRPr sz="1200"/>
            </a:lvl1pPr>
          </a:lstStyle>
          <a:p>
            <a:fld id="{ACCD1767-73A9-4933-BAEA-6DDCC58002A7}" type="datetimeFigureOut">
              <a:rPr lang="en-US" smtClean="0"/>
              <a:pPr/>
              <a:t>4/6/2021</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rtlCol="0" anchor="b"/>
          <a:lstStyle>
            <a:lvl1pPr algn="r">
              <a:defRPr sz="1200"/>
            </a:lvl1pPr>
          </a:lstStyle>
          <a:p>
            <a:fld id="{E03A1734-4FFB-4FB2-A08B-70701407F3C2}" type="slidenum">
              <a:rPr lang="en-US" smtClean="0"/>
              <a:pPr/>
              <a:t>‹#›</a:t>
            </a:fld>
            <a:endParaRPr lang="en-US"/>
          </a:p>
        </p:txBody>
      </p:sp>
    </p:spTree>
    <p:extLst>
      <p:ext uri="{BB962C8B-B14F-4D97-AF65-F5344CB8AC3E}">
        <p14:creationId xmlns:p14="http://schemas.microsoft.com/office/powerpoint/2010/main" val="6058200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rtlCol="0"/>
          <a:lstStyle>
            <a:lvl1pPr algn="r">
              <a:defRPr sz="1200"/>
            </a:lvl1pPr>
          </a:lstStyle>
          <a:p>
            <a:fld id="{CFA4115B-A961-4E78-80F8-A8921D03BAA4}" type="datetimeFigureOut">
              <a:rPr lang="en-US" smtClean="0"/>
              <a:pPr/>
              <a:t>4/6/2021</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rtlCol="0" anchor="b"/>
          <a:lstStyle>
            <a:lvl1pPr algn="r">
              <a:defRPr sz="1200"/>
            </a:lvl1pPr>
          </a:lstStyle>
          <a:p>
            <a:fld id="{44F2AB2A-AC47-46F5-B6D6-821EE801CC66}" type="slidenum">
              <a:rPr lang="en-US" smtClean="0"/>
              <a:pPr/>
              <a:t>‹#›</a:t>
            </a:fld>
            <a:endParaRPr lang="en-US"/>
          </a:p>
        </p:txBody>
      </p:sp>
    </p:spTree>
    <p:extLst>
      <p:ext uri="{BB962C8B-B14F-4D97-AF65-F5344CB8AC3E}">
        <p14:creationId xmlns:p14="http://schemas.microsoft.com/office/powerpoint/2010/main" val="3663191706"/>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8" name="Rectangle 2"/>
          <p:cNvSpPr>
            <a:spLocks noGrp="1" noRot="1" noChangeAspect="1" noChangeArrowheads="1" noTextEdit="1"/>
          </p:cNvSpPr>
          <p:nvPr>
            <p:ph type="sldImg"/>
          </p:nvPr>
        </p:nvSpPr>
        <p:spPr bwMode="auto">
          <a:xfrm>
            <a:off x="1114425" y="703263"/>
            <a:ext cx="4629150" cy="3473450"/>
          </a:xfrm>
          <a:prstGeom prst="rect">
            <a:avLst/>
          </a:prstGeom>
          <a:solidFill>
            <a:srgbClr val="FFFFFF"/>
          </a:solidFill>
          <a:ln>
            <a:solidFill>
              <a:srgbClr val="000000"/>
            </a:solidFill>
            <a:miter lim="800000"/>
            <a:headEnd/>
            <a:tailEnd/>
          </a:ln>
        </p:spPr>
      </p:sp>
      <p:sp>
        <p:nvSpPr>
          <p:cNvPr id="623619" name="Rectangle 3"/>
          <p:cNvSpPr>
            <a:spLocks noGrp="1" noChangeArrowheads="1"/>
          </p:cNvSpPr>
          <p:nvPr>
            <p:ph type="body" idx="1"/>
          </p:nvPr>
        </p:nvSpPr>
        <p:spPr bwMode="auto">
          <a:xfrm>
            <a:off x="913987" y="4416068"/>
            <a:ext cx="5030026" cy="4183142"/>
          </a:xfrm>
          <a:prstGeom prst="rect">
            <a:avLst/>
          </a:prstGeom>
          <a:solidFill>
            <a:srgbClr val="FFFFFF"/>
          </a:solidFill>
          <a:ln>
            <a:solidFill>
              <a:srgbClr val="000000"/>
            </a:solidFill>
            <a:miter lim="800000"/>
            <a:headEnd/>
            <a:tailEnd/>
          </a:ln>
        </p:spPr>
        <p:txBody>
          <a:bodyPr lIns="91437" tIns="45718" rIns="91437" bIns="45718"/>
          <a:lstStyle/>
          <a:p>
            <a:endParaRPr lang="en-US"/>
          </a:p>
        </p:txBody>
      </p:sp>
    </p:spTree>
    <p:extLst>
      <p:ext uri="{BB962C8B-B14F-4D97-AF65-F5344CB8AC3E}">
        <p14:creationId xmlns:p14="http://schemas.microsoft.com/office/powerpoint/2010/main" val="37824945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11</a:t>
            </a:fld>
            <a:endParaRPr lang="en-US"/>
          </a:p>
        </p:txBody>
      </p:sp>
    </p:spTree>
    <p:extLst>
      <p:ext uri="{BB962C8B-B14F-4D97-AF65-F5344CB8AC3E}">
        <p14:creationId xmlns:p14="http://schemas.microsoft.com/office/powerpoint/2010/main" val="14038278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12</a:t>
            </a:fld>
            <a:endParaRPr lang="en-US"/>
          </a:p>
        </p:txBody>
      </p:sp>
    </p:spTree>
    <p:extLst>
      <p:ext uri="{BB962C8B-B14F-4D97-AF65-F5344CB8AC3E}">
        <p14:creationId xmlns:p14="http://schemas.microsoft.com/office/powerpoint/2010/main" val="35321026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13</a:t>
            </a:fld>
            <a:endParaRPr lang="en-US"/>
          </a:p>
        </p:txBody>
      </p:sp>
    </p:spTree>
    <p:extLst>
      <p:ext uri="{BB962C8B-B14F-4D97-AF65-F5344CB8AC3E}">
        <p14:creationId xmlns:p14="http://schemas.microsoft.com/office/powerpoint/2010/main" val="33388368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14</a:t>
            </a:fld>
            <a:endParaRPr lang="en-US"/>
          </a:p>
        </p:txBody>
      </p:sp>
    </p:spTree>
    <p:extLst>
      <p:ext uri="{BB962C8B-B14F-4D97-AF65-F5344CB8AC3E}">
        <p14:creationId xmlns:p14="http://schemas.microsoft.com/office/powerpoint/2010/main" val="30917499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15</a:t>
            </a:fld>
            <a:endParaRPr lang="en-US"/>
          </a:p>
        </p:txBody>
      </p:sp>
    </p:spTree>
    <p:extLst>
      <p:ext uri="{BB962C8B-B14F-4D97-AF65-F5344CB8AC3E}">
        <p14:creationId xmlns:p14="http://schemas.microsoft.com/office/powerpoint/2010/main" val="7566980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16</a:t>
            </a:fld>
            <a:endParaRPr lang="en-US"/>
          </a:p>
        </p:txBody>
      </p:sp>
    </p:spTree>
    <p:extLst>
      <p:ext uri="{BB962C8B-B14F-4D97-AF65-F5344CB8AC3E}">
        <p14:creationId xmlns:p14="http://schemas.microsoft.com/office/powerpoint/2010/main" val="36061842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18</a:t>
            </a:fld>
            <a:endParaRPr lang="en-US"/>
          </a:p>
        </p:txBody>
      </p:sp>
    </p:spTree>
    <p:extLst>
      <p:ext uri="{BB962C8B-B14F-4D97-AF65-F5344CB8AC3E}">
        <p14:creationId xmlns:p14="http://schemas.microsoft.com/office/powerpoint/2010/main" val="39142514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19</a:t>
            </a:fld>
            <a:endParaRPr lang="en-US"/>
          </a:p>
        </p:txBody>
      </p:sp>
    </p:spTree>
    <p:extLst>
      <p:ext uri="{BB962C8B-B14F-4D97-AF65-F5344CB8AC3E}">
        <p14:creationId xmlns:p14="http://schemas.microsoft.com/office/powerpoint/2010/main" val="28856509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20</a:t>
            </a:fld>
            <a:endParaRPr lang="en-US"/>
          </a:p>
        </p:txBody>
      </p:sp>
    </p:spTree>
    <p:extLst>
      <p:ext uri="{BB962C8B-B14F-4D97-AF65-F5344CB8AC3E}">
        <p14:creationId xmlns:p14="http://schemas.microsoft.com/office/powerpoint/2010/main" val="12636807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21</a:t>
            </a:fld>
            <a:endParaRPr lang="en-US"/>
          </a:p>
        </p:txBody>
      </p:sp>
    </p:spTree>
    <p:extLst>
      <p:ext uri="{BB962C8B-B14F-4D97-AF65-F5344CB8AC3E}">
        <p14:creationId xmlns:p14="http://schemas.microsoft.com/office/powerpoint/2010/main" val="1335262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a:t>
            </a:fld>
            <a:endParaRPr lang="en-US"/>
          </a:p>
        </p:txBody>
      </p:sp>
    </p:spTree>
    <p:extLst>
      <p:ext uri="{BB962C8B-B14F-4D97-AF65-F5344CB8AC3E}">
        <p14:creationId xmlns:p14="http://schemas.microsoft.com/office/powerpoint/2010/main" val="8077979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22</a:t>
            </a:fld>
            <a:endParaRPr lang="en-US"/>
          </a:p>
        </p:txBody>
      </p:sp>
    </p:spTree>
    <p:extLst>
      <p:ext uri="{BB962C8B-B14F-4D97-AF65-F5344CB8AC3E}">
        <p14:creationId xmlns:p14="http://schemas.microsoft.com/office/powerpoint/2010/main" val="31482385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23</a:t>
            </a:fld>
            <a:endParaRPr lang="en-US"/>
          </a:p>
        </p:txBody>
      </p:sp>
    </p:spTree>
    <p:extLst>
      <p:ext uri="{BB962C8B-B14F-4D97-AF65-F5344CB8AC3E}">
        <p14:creationId xmlns:p14="http://schemas.microsoft.com/office/powerpoint/2010/main" val="19744306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0354" name="Rectangle 2"/>
          <p:cNvSpPr>
            <a:spLocks noGrp="1" noRot="1" noChangeAspect="1" noChangeArrowheads="1" noTextEdit="1"/>
          </p:cNvSpPr>
          <p:nvPr>
            <p:ph type="sldImg"/>
          </p:nvPr>
        </p:nvSpPr>
        <p:spPr>
          <a:ln/>
        </p:spPr>
      </p:sp>
      <p:sp>
        <p:nvSpPr>
          <p:cNvPr id="740355" name="Rectangle 3"/>
          <p:cNvSpPr>
            <a:spLocks noGrp="1" noChangeArrowheads="1"/>
          </p:cNvSpPr>
          <p:nvPr>
            <p:ph type="body" idx="1"/>
          </p:nvPr>
        </p:nvSpPr>
        <p:spPr/>
        <p:txBody>
          <a:bodyPr lIns="91437" tIns="45718" rIns="91437" bIns="45718"/>
          <a:lstStyle/>
          <a:p>
            <a:r>
              <a:rPr lang="en-US" dirty="0"/>
              <a:t>Indirect bankruptcy costs are likely to be higher for these types of firms and they should therefore be much more cautious about borrowing money in the first place.</a:t>
            </a:r>
          </a:p>
        </p:txBody>
      </p:sp>
    </p:spTree>
    <p:extLst>
      <p:ext uri="{BB962C8B-B14F-4D97-AF65-F5344CB8AC3E}">
        <p14:creationId xmlns:p14="http://schemas.microsoft.com/office/powerpoint/2010/main" val="14436633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0354" name="Rectangle 2"/>
          <p:cNvSpPr>
            <a:spLocks noGrp="1" noRot="1" noChangeAspect="1" noChangeArrowheads="1" noTextEdit="1"/>
          </p:cNvSpPr>
          <p:nvPr>
            <p:ph type="sldImg"/>
          </p:nvPr>
        </p:nvSpPr>
        <p:spPr>
          <a:ln/>
        </p:spPr>
      </p:sp>
      <p:sp>
        <p:nvSpPr>
          <p:cNvPr id="740355" name="Rectangle 3"/>
          <p:cNvSpPr>
            <a:spLocks noGrp="1" noChangeArrowheads="1"/>
          </p:cNvSpPr>
          <p:nvPr>
            <p:ph type="body" idx="1"/>
          </p:nvPr>
        </p:nvSpPr>
        <p:spPr/>
        <p:txBody>
          <a:bodyPr lIns="91437" tIns="45718" rIns="91437" bIns="45718"/>
          <a:lstStyle/>
          <a:p>
            <a:r>
              <a:rPr lang="en-US" dirty="0"/>
              <a:t>Indirect bankruptcy costs are likely to be higher for these types of firms and they should therefore be much more cautious about borrowing money in the first place.</a:t>
            </a:r>
          </a:p>
        </p:txBody>
      </p:sp>
    </p:spTree>
    <p:extLst>
      <p:ext uri="{BB962C8B-B14F-4D97-AF65-F5344CB8AC3E}">
        <p14:creationId xmlns:p14="http://schemas.microsoft.com/office/powerpoint/2010/main" val="28344060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8546" name="Rectangle 2"/>
          <p:cNvSpPr>
            <a:spLocks noGrp="1" noRot="1" noChangeAspect="1" noChangeArrowheads="1" noTextEdit="1"/>
          </p:cNvSpPr>
          <p:nvPr>
            <p:ph type="sldImg"/>
          </p:nvPr>
        </p:nvSpPr>
        <p:spPr>
          <a:ln/>
        </p:spPr>
      </p:sp>
      <p:sp>
        <p:nvSpPr>
          <p:cNvPr id="748547" name="Rectangle 3"/>
          <p:cNvSpPr>
            <a:spLocks noGrp="1" noChangeArrowheads="1"/>
          </p:cNvSpPr>
          <p:nvPr>
            <p:ph type="body" idx="1"/>
          </p:nvPr>
        </p:nvSpPr>
        <p:spPr/>
        <p:txBody>
          <a:bodyPr lIns="93379" tIns="46689" rIns="93379" bIns="46689"/>
          <a:lstStyle/>
          <a:p>
            <a:r>
              <a:rPr lang="en-US" altLang="en-US" dirty="0"/>
              <a:t>What is good for equity investors might not be good for bondholders and lenders….</a:t>
            </a:r>
          </a:p>
          <a:p>
            <a:r>
              <a:rPr lang="en-US" altLang="en-US" dirty="0"/>
              <a:t>A risky project, with substantial upside, may make equity investors happy, but they might cause bondholders, who do not share in the upside, much worse off.</a:t>
            </a:r>
          </a:p>
          <a:p>
            <a:r>
              <a:rPr lang="en-US" altLang="en-US" dirty="0"/>
              <a:t>Similarly, paying a large dividend may make stockholders happier but they make lenders less well off.</a:t>
            </a:r>
          </a:p>
        </p:txBody>
      </p:sp>
    </p:spTree>
    <p:extLst>
      <p:ext uri="{BB962C8B-B14F-4D97-AF65-F5344CB8AC3E}">
        <p14:creationId xmlns:p14="http://schemas.microsoft.com/office/powerpoint/2010/main" val="38623390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8546" name="Rectangle 2"/>
          <p:cNvSpPr>
            <a:spLocks noGrp="1" noRot="1" noChangeAspect="1" noChangeArrowheads="1" noTextEdit="1"/>
          </p:cNvSpPr>
          <p:nvPr>
            <p:ph type="sldImg"/>
          </p:nvPr>
        </p:nvSpPr>
        <p:spPr>
          <a:ln/>
        </p:spPr>
      </p:sp>
      <p:sp>
        <p:nvSpPr>
          <p:cNvPr id="748547" name="Rectangle 3"/>
          <p:cNvSpPr>
            <a:spLocks noGrp="1" noChangeArrowheads="1"/>
          </p:cNvSpPr>
          <p:nvPr>
            <p:ph type="body" idx="1"/>
          </p:nvPr>
        </p:nvSpPr>
        <p:spPr/>
        <p:txBody>
          <a:bodyPr lIns="93379" tIns="46689" rIns="93379" bIns="46689"/>
          <a:lstStyle/>
          <a:p>
            <a:r>
              <a:rPr lang="en-US" altLang="en-US" dirty="0"/>
              <a:t>What is good for equity investors might not be good for bondholders and lenders….</a:t>
            </a:r>
          </a:p>
          <a:p>
            <a:r>
              <a:rPr lang="en-US" altLang="en-US" dirty="0"/>
              <a:t>A risky project, with substantial upside, may make equity investors happy, but they might cause bondholders, who do not share in the upside, much worse off.</a:t>
            </a:r>
          </a:p>
          <a:p>
            <a:r>
              <a:rPr lang="en-US" altLang="en-US" dirty="0"/>
              <a:t>Similarly, paying a large dividend may make stockholders happier but they make lenders less well off.</a:t>
            </a:r>
          </a:p>
        </p:txBody>
      </p:sp>
    </p:spTree>
    <p:extLst>
      <p:ext uri="{BB962C8B-B14F-4D97-AF65-F5344CB8AC3E}">
        <p14:creationId xmlns:p14="http://schemas.microsoft.com/office/powerpoint/2010/main" val="39938227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4690" name="Rectangle 2"/>
          <p:cNvSpPr>
            <a:spLocks noGrp="1" noRot="1" noChangeAspect="1" noChangeArrowheads="1" noTextEdit="1"/>
          </p:cNvSpPr>
          <p:nvPr>
            <p:ph type="sldImg"/>
          </p:nvPr>
        </p:nvSpPr>
        <p:spPr>
          <a:ln/>
        </p:spPr>
      </p:sp>
      <p:sp>
        <p:nvSpPr>
          <p:cNvPr id="754691" name="Rectangle 3"/>
          <p:cNvSpPr>
            <a:spLocks noGrp="1" noChangeArrowheads="1"/>
          </p:cNvSpPr>
          <p:nvPr>
            <p:ph type="body" idx="1"/>
          </p:nvPr>
        </p:nvSpPr>
        <p:spPr/>
        <p:txBody>
          <a:bodyPr lIns="93379" tIns="46689" rIns="93379" bIns="46689"/>
          <a:lstStyle/>
          <a:p>
            <a:r>
              <a:rPr lang="en-US" altLang="en-US"/>
              <a:t>Agency costs can show up in a number of different ways. One is in the form of higher interest rates on debt. The other is in the form of monitoring costs or lost investments.</a:t>
            </a:r>
          </a:p>
        </p:txBody>
      </p:sp>
    </p:spTree>
    <p:extLst>
      <p:ext uri="{BB962C8B-B14F-4D97-AF65-F5344CB8AC3E}">
        <p14:creationId xmlns:p14="http://schemas.microsoft.com/office/powerpoint/2010/main" val="27830211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6738" name="Rectangle 2"/>
          <p:cNvSpPr>
            <a:spLocks noGrp="1" noRot="1" noChangeAspect="1" noChangeArrowheads="1" noTextEdit="1"/>
          </p:cNvSpPr>
          <p:nvPr>
            <p:ph type="sldImg"/>
          </p:nvPr>
        </p:nvSpPr>
        <p:spPr>
          <a:ln/>
        </p:spPr>
      </p:sp>
      <p:sp>
        <p:nvSpPr>
          <p:cNvPr id="756739" name="Rectangle 3"/>
          <p:cNvSpPr>
            <a:spLocks noGrp="1" noChangeArrowheads="1"/>
          </p:cNvSpPr>
          <p:nvPr>
            <p:ph type="body" idx="1"/>
          </p:nvPr>
        </p:nvSpPr>
        <p:spPr/>
        <p:txBody>
          <a:bodyPr lIns="93379" tIns="46689" rIns="93379" bIns="46689"/>
          <a:lstStyle/>
          <a:p>
            <a:r>
              <a:rPr lang="en-US" altLang="en-US"/>
              <a:t>May provide some insight into why technology firms seldom borrow.</a:t>
            </a:r>
          </a:p>
        </p:txBody>
      </p:sp>
    </p:spTree>
    <p:extLst>
      <p:ext uri="{BB962C8B-B14F-4D97-AF65-F5344CB8AC3E}">
        <p14:creationId xmlns:p14="http://schemas.microsoft.com/office/powerpoint/2010/main" val="13966245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30</a:t>
            </a:fld>
            <a:endParaRPr lang="en-US"/>
          </a:p>
        </p:txBody>
      </p:sp>
    </p:spTree>
    <p:extLst>
      <p:ext uri="{BB962C8B-B14F-4D97-AF65-F5344CB8AC3E}">
        <p14:creationId xmlns:p14="http://schemas.microsoft.com/office/powerpoint/2010/main" val="31538955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F2AB2A-AC47-46F5-B6D6-821EE801CC66}" type="slidenum">
              <a:rPr lang="en-US" smtClean="0"/>
              <a:pPr/>
              <a:t>31</a:t>
            </a:fld>
            <a:endParaRPr lang="en-US"/>
          </a:p>
        </p:txBody>
      </p:sp>
    </p:spTree>
    <p:extLst>
      <p:ext uri="{BB962C8B-B14F-4D97-AF65-F5344CB8AC3E}">
        <p14:creationId xmlns:p14="http://schemas.microsoft.com/office/powerpoint/2010/main" val="26226045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4</a:t>
            </a:fld>
            <a:endParaRPr lang="en-US"/>
          </a:p>
        </p:txBody>
      </p:sp>
    </p:spTree>
    <p:extLst>
      <p:ext uri="{BB962C8B-B14F-4D97-AF65-F5344CB8AC3E}">
        <p14:creationId xmlns:p14="http://schemas.microsoft.com/office/powerpoint/2010/main" val="16825465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32</a:t>
            </a:fld>
            <a:endParaRPr lang="en-US"/>
          </a:p>
        </p:txBody>
      </p:sp>
    </p:spTree>
    <p:extLst>
      <p:ext uri="{BB962C8B-B14F-4D97-AF65-F5344CB8AC3E}">
        <p14:creationId xmlns:p14="http://schemas.microsoft.com/office/powerpoint/2010/main" val="71705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5</a:t>
            </a:fld>
            <a:endParaRPr lang="en-US"/>
          </a:p>
        </p:txBody>
      </p:sp>
    </p:spTree>
    <p:extLst>
      <p:ext uri="{BB962C8B-B14F-4D97-AF65-F5344CB8AC3E}">
        <p14:creationId xmlns:p14="http://schemas.microsoft.com/office/powerpoint/2010/main" val="26483441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6</a:t>
            </a:fld>
            <a:endParaRPr lang="en-US"/>
          </a:p>
        </p:txBody>
      </p:sp>
    </p:spTree>
    <p:extLst>
      <p:ext uri="{BB962C8B-B14F-4D97-AF65-F5344CB8AC3E}">
        <p14:creationId xmlns:p14="http://schemas.microsoft.com/office/powerpoint/2010/main" val="33316399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7</a:t>
            </a:fld>
            <a:endParaRPr lang="en-US"/>
          </a:p>
        </p:txBody>
      </p:sp>
    </p:spTree>
    <p:extLst>
      <p:ext uri="{BB962C8B-B14F-4D97-AF65-F5344CB8AC3E}">
        <p14:creationId xmlns:p14="http://schemas.microsoft.com/office/powerpoint/2010/main" val="32962341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8</a:t>
            </a:fld>
            <a:endParaRPr lang="en-US"/>
          </a:p>
        </p:txBody>
      </p:sp>
    </p:spTree>
    <p:extLst>
      <p:ext uri="{BB962C8B-B14F-4D97-AF65-F5344CB8AC3E}">
        <p14:creationId xmlns:p14="http://schemas.microsoft.com/office/powerpoint/2010/main" val="13447377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9</a:t>
            </a:fld>
            <a:endParaRPr lang="en-US"/>
          </a:p>
        </p:txBody>
      </p:sp>
    </p:spTree>
    <p:extLst>
      <p:ext uri="{BB962C8B-B14F-4D97-AF65-F5344CB8AC3E}">
        <p14:creationId xmlns:p14="http://schemas.microsoft.com/office/powerpoint/2010/main" val="9574646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F2AB2A-AC47-46F5-B6D6-821EE801CC66}" type="slidenum">
              <a:rPr lang="en-US" smtClean="0"/>
              <a:pPr/>
              <a:t>10</a:t>
            </a:fld>
            <a:endParaRPr lang="en-US"/>
          </a:p>
        </p:txBody>
      </p:sp>
    </p:spTree>
    <p:extLst>
      <p:ext uri="{BB962C8B-B14F-4D97-AF65-F5344CB8AC3E}">
        <p14:creationId xmlns:p14="http://schemas.microsoft.com/office/powerpoint/2010/main" val="2607757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r>
              <a:rPr lang="en-US" smtClean="0"/>
              <a:t>Copyright © 2007 Pearson Addison-Wesley. All rights reserved.</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155448"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AB534A1-6402-488B-A652-E469620D7916}" type="slidenum">
              <a:rPr lang="en-US" smtClean="0">
                <a:solidFill>
                  <a:schemeClr val="accent3">
                    <a:shade val="75000"/>
                  </a:schemeClr>
                </a:solidFill>
              </a:rPr>
              <a:pPr/>
              <a:t>‹#›</a:t>
            </a:fld>
            <a:endParaRPr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4582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524000"/>
            <a:ext cx="84582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04800" y="4000500"/>
            <a:ext cx="84582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04800" y="6477000"/>
            <a:ext cx="3962400" cy="228600"/>
          </a:xfrm>
        </p:spPr>
        <p:txBody>
          <a:bodyPr/>
          <a:lstStyle>
            <a:lvl1pPr>
              <a:defRPr/>
            </a:lvl1pPr>
          </a:lstStyle>
          <a:p>
            <a:r>
              <a:rPr lang="en-US" smtClean="0"/>
              <a:t>Copyright © 2007 Pearson Addison-Wesley. All rights reserved.</a:t>
            </a:r>
            <a:endParaRPr lang="en-US"/>
          </a:p>
        </p:txBody>
      </p:sp>
      <p:sp>
        <p:nvSpPr>
          <p:cNvPr id="6" name="Slide Number Placeholder 5"/>
          <p:cNvSpPr>
            <a:spLocks noGrp="1"/>
          </p:cNvSpPr>
          <p:nvPr>
            <p:ph type="sldNum" sz="quarter" idx="11"/>
          </p:nvPr>
        </p:nvSpPr>
        <p:spPr>
          <a:xfrm>
            <a:off x="6858000" y="6477000"/>
            <a:ext cx="1905000" cy="228600"/>
          </a:xfrm>
        </p:spPr>
        <p:txBody>
          <a:bodyPr/>
          <a:lstStyle>
            <a:lvl1pPr>
              <a:defRPr/>
            </a:lvl1pPr>
          </a:lstStyle>
          <a:p>
            <a:r>
              <a:rPr lang="en-US"/>
              <a:t>10-</a:t>
            </a:r>
            <a:fld id="{342650B0-A0D7-4DCE-999A-8DE9B31F65C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dirty="0"/>
          </a:p>
        </p:txBody>
      </p:sp>
      <p:sp>
        <p:nvSpPr>
          <p:cNvPr id="6" name="Slide Number Placeholder 5"/>
          <p:cNvSpPr>
            <a:spLocks noGrp="1"/>
          </p:cNvSpPr>
          <p:nvPr>
            <p:ph type="sldNum" sz="quarter" idx="12"/>
          </p:nvPr>
        </p:nvSpPr>
        <p:spPr/>
        <p:txBody>
          <a:bodyPr/>
          <a:lstStyle/>
          <a:p>
            <a:fld id="{E8C80D2A-EA4E-4A37-A9DF-772D0EA46EC5}" type="slidenum">
              <a:rPr lang="en-US" smtClean="0"/>
              <a:pPr/>
              <a:t>‹#›</a:t>
            </a:fld>
            <a:endParaRPr lang="en-US" dirty="0"/>
          </a:p>
        </p:txBody>
      </p:sp>
      <p:sp>
        <p:nvSpPr>
          <p:cNvPr id="8" name="Content Placeholder 7"/>
          <p:cNvSpPr>
            <a:spLocks noGrp="1"/>
          </p:cNvSpPr>
          <p:nvPr>
            <p:ph sz="quarter" idx="13"/>
          </p:nvPr>
        </p:nvSpPr>
        <p:spPr>
          <a:xfrm>
            <a:off x="304800" y="1447800"/>
            <a:ext cx="8503920" cy="4803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68426" y="2743200"/>
            <a:ext cx="6480174" cy="1673225"/>
          </a:xfrm>
        </p:spPr>
        <p:txBody>
          <a:bodyPr anchor="t"/>
          <a:lstStyle>
            <a:lvl1pPr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Rectangle 13"/>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Footer Placeholder 4"/>
          <p:cNvSpPr>
            <a:spLocks noGrp="1"/>
          </p:cNvSpPr>
          <p:nvPr>
            <p:ph type="ftr" sz="quarter" idx="11"/>
          </p:nvPr>
        </p:nvSpPr>
        <p:spPr/>
        <p:txBody>
          <a:bodyPr/>
          <a:lstStyle/>
          <a:p>
            <a:r>
              <a:rPr lang="en-US" smtClean="0"/>
              <a:t>Copyright © 2007 Pearson Addison-Wesley. All rights reserved.</a:t>
            </a:r>
            <a:endParaRPr lang="en-US"/>
          </a:p>
        </p:txBody>
      </p:sp>
      <p:sp>
        <p:nvSpPr>
          <p:cNvPr id="4" name="Date Placeholder 3"/>
          <p:cNvSpPr>
            <a:spLocks noGrp="1"/>
          </p:cNvSpPr>
          <p:nvPr>
            <p:ph type="dt" sz="half" idx="10"/>
          </p:nvPr>
        </p:nvSpPr>
        <p:spPr/>
        <p:txBody>
          <a:bodyPr/>
          <a:lstStyle/>
          <a:p>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6" name="Slide Number Placeholder 5"/>
          <p:cNvSpPr>
            <a:spLocks noGrp="1"/>
          </p:cNvSpPr>
          <p:nvPr>
            <p:ph type="sldNum" sz="quarter" idx="12"/>
          </p:nvPr>
        </p:nvSpPr>
        <p:spPr>
          <a:xfrm>
            <a:off x="4343400" y="2177976"/>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791200" y="6409944"/>
            <a:ext cx="3044952" cy="365760"/>
          </a:xfrm>
        </p:spPr>
        <p:txBody>
          <a:bodyPr/>
          <a:lstStyle/>
          <a:p>
            <a:endParaRPr lang="en-US"/>
          </a:p>
        </p:txBody>
      </p:sp>
      <p:sp>
        <p:nvSpPr>
          <p:cNvPr id="6" name="Footer Placeholder 5"/>
          <p:cNvSpPr>
            <a:spLocks noGrp="1"/>
          </p:cNvSpPr>
          <p:nvPr>
            <p:ph type="ftr" sz="quarter" idx="11"/>
          </p:nvPr>
        </p:nvSpPr>
        <p:spPr/>
        <p:txBody>
          <a:bodyPr/>
          <a:lstStyle/>
          <a:p>
            <a:r>
              <a:rPr lang="en-US" smtClean="0"/>
              <a:t>Copyright © 2007 Pearson Addison-Wesley. All rights reserved.</a:t>
            </a:r>
            <a:endParaRPr lang="en-US" dirty="0"/>
          </a:p>
        </p:txBody>
      </p:sp>
      <p:sp>
        <p:nvSpPr>
          <p:cNvPr id="7" name="Slide Number Placeholder 6"/>
          <p:cNvSpPr>
            <a:spLocks noGrp="1"/>
          </p:cNvSpPr>
          <p:nvPr>
            <p:ph type="sldNum" sz="quarter" idx="12"/>
          </p:nvPr>
        </p:nvSpPr>
        <p:spPr/>
        <p:txBody>
          <a:bodyPr/>
          <a:lstStyle/>
          <a:p>
            <a:fld id="{E8C80D2A-EA4E-4A37-A9DF-772D0EA46EC5}" type="slidenum">
              <a:rPr lang="en-US" smtClean="0"/>
              <a:pPr/>
              <a:t>‹#›</a:t>
            </a:fld>
            <a:endParaRPr lang="en-US"/>
          </a:p>
        </p:txBody>
      </p:sp>
      <p:sp>
        <p:nvSpPr>
          <p:cNvPr id="8" name="Straight Connector 7"/>
          <p:cNvSpPr>
            <a:spLocks noChangeShapeType="1"/>
          </p:cNvSpPr>
          <p:nvPr/>
        </p:nvSpPr>
        <p:spPr bwMode="auto">
          <a:xfrm flipV="1">
            <a:off x="4572000" y="1548889"/>
            <a:ext cx="0" cy="4846320"/>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Content Placeholder 9"/>
          <p:cNvSpPr>
            <a:spLocks noGrp="1"/>
          </p:cNvSpPr>
          <p:nvPr>
            <p:ph sz="quarter" idx="13"/>
          </p:nvPr>
        </p:nvSpPr>
        <p:spPr>
          <a:xfrm>
            <a:off x="301752"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11"/>
          <p:cNvSpPr>
            <a:spLocks noGrp="1"/>
          </p:cNvSpPr>
          <p:nvPr>
            <p:ph sz="quarter" idx="14"/>
          </p:nvPr>
        </p:nvSpPr>
        <p:spPr>
          <a:xfrm>
            <a:off x="4800600"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Ref idx="1001">
        <a:schemeClr val="bg2"/>
      </p:bgRef>
    </p:bg>
    <p:spTree>
      <p:nvGrpSpPr>
        <p:cNvPr id="1" name=""/>
        <p:cNvGrpSpPr/>
        <p:nvPr/>
      </p:nvGrpSpPr>
      <p:grpSpPr>
        <a:xfrm>
          <a:off x="0" y="0"/>
          <a:ext cx="0" cy="0"/>
          <a:chOff x="0" y="0"/>
          <a:chExt cx="0" cy="0"/>
        </a:xfrm>
      </p:grpSpPr>
      <p:sp>
        <p:nvSpPr>
          <p:cNvPr id="20" name="Rectangle 19"/>
          <p:cNvSpPr>
            <a:spLocks noChangeArrowheads="1"/>
          </p:cNvSpPr>
          <p:nvPr/>
        </p:nvSpPr>
        <p:spPr bwMode="auto">
          <a:xfrm>
            <a:off x="0" y="0"/>
            <a:ext cx="9144000" cy="1295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1" name="Rectangle 20"/>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2" name="Rectangle 21"/>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1" name="Rectangle 10"/>
          <p:cNvSpPr/>
          <p:nvPr/>
        </p:nvSpPr>
        <p:spPr>
          <a:xfrm>
            <a:off x="152400" y="1304731"/>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6" name="Oval 15"/>
          <p:cNvSpPr/>
          <p:nvPr/>
        </p:nvSpPr>
        <p:spPr>
          <a:xfrm>
            <a:off x="4264152" y="91595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5923" y="6383319"/>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3" name="Text Placeholder 2"/>
          <p:cNvSpPr>
            <a:spLocks noGrp="1"/>
          </p:cNvSpPr>
          <p:nvPr>
            <p:ph type="body" idx="1"/>
          </p:nvPr>
        </p:nvSpPr>
        <p:spPr>
          <a:xfrm>
            <a:off x="301752" y="1447800"/>
            <a:ext cx="4040188" cy="670438"/>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4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2"/>
          </p:nvPr>
        </p:nvSpPr>
        <p:spPr>
          <a:xfrm>
            <a:off x="4791329" y="1447800"/>
            <a:ext cx="4041775" cy="670438"/>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Copyright © 2007 Pearson Addison-Wesley. All rights reserved.</a:t>
            </a:r>
            <a:endParaRPr lang="en-US"/>
          </a:p>
        </p:txBody>
      </p:sp>
      <p:sp>
        <p:nvSpPr>
          <p:cNvPr id="15" name="Straight Connector 14"/>
          <p:cNvSpPr>
            <a:spLocks noChangeShapeType="1"/>
          </p:cNvSpPr>
          <p:nvPr/>
        </p:nvSpPr>
        <p:spPr bwMode="auto">
          <a:xfrm>
            <a:off x="152400" y="122075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7" name="Oval 16"/>
          <p:cNvSpPr/>
          <p:nvPr/>
        </p:nvSpPr>
        <p:spPr>
          <a:xfrm>
            <a:off x="4358640" y="101044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Title 1"/>
          <p:cNvSpPr>
            <a:spLocks noGrp="1"/>
          </p:cNvSpPr>
          <p:nvPr>
            <p:ph type="title"/>
          </p:nvPr>
        </p:nvSpPr>
        <p:spPr>
          <a:xfrm>
            <a:off x="304800" y="228600"/>
            <a:ext cx="8531352" cy="758952"/>
          </a:xfrm>
        </p:spPr>
        <p:txBody>
          <a:bodyPr anchor="b"/>
          <a:lstStyle>
            <a:lvl1pPr>
              <a:defRPr/>
            </a:lvl1pPr>
          </a:lstStyle>
          <a:p>
            <a:r>
              <a:rPr lang="en-US" smtClean="0"/>
              <a:t>Click to edit Master title style</a:t>
            </a:r>
            <a:endParaRPr lang="en-US" dirty="0"/>
          </a:p>
        </p:txBody>
      </p:sp>
      <p:sp>
        <p:nvSpPr>
          <p:cNvPr id="9" name="Slide Number Placeholder 8"/>
          <p:cNvSpPr>
            <a:spLocks noGrp="1"/>
          </p:cNvSpPr>
          <p:nvPr>
            <p:ph type="sldNum" sz="quarter" idx="12"/>
          </p:nvPr>
        </p:nvSpPr>
        <p:spPr>
          <a:xfrm>
            <a:off x="4340352" y="1000090"/>
            <a:ext cx="457200" cy="441325"/>
          </a:xfrm>
        </p:spPr>
        <p:txBody>
          <a:bodyPr/>
          <a:lstStyle>
            <a:lvl1pPr algn="ctr">
              <a:defRPr/>
            </a:lvl1pPr>
          </a:lstStyle>
          <a:p>
            <a:pPr algn="ctr"/>
            <a:fld id="{E8C80D2A-EA4E-4A37-A9DF-772D0EA46EC5}" type="slidenum">
              <a:rPr lang="en-US" smtClean="0"/>
              <a:pPr algn="ctr"/>
              <a:t>‹#›</a:t>
            </a:fld>
            <a:endParaRPr lang="en-US" dirty="0"/>
          </a:p>
        </p:txBody>
      </p:sp>
      <p:sp>
        <p:nvSpPr>
          <p:cNvPr id="24" name="Content Placeholder 23"/>
          <p:cNvSpPr>
            <a:spLocks noGrp="1"/>
          </p:cNvSpPr>
          <p:nvPr>
            <p:ph sz="quarter" idx="13"/>
          </p:nvPr>
        </p:nvSpPr>
        <p:spPr>
          <a:xfrm>
            <a:off x="301752" y="2286000"/>
            <a:ext cx="4041648"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6" name="Content Placeholder 25"/>
          <p:cNvSpPr>
            <a:spLocks noGrp="1"/>
          </p:cNvSpPr>
          <p:nvPr>
            <p:ph sz="quarter" idx="14"/>
          </p:nvPr>
        </p:nvSpPr>
        <p:spPr>
          <a:xfrm>
            <a:off x="4800600" y="2286000"/>
            <a:ext cx="4038600"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Copyright © 2007 Pearson Addison-Wesley. All rights reserved.</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6" name="Rectangle 5"/>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Copyright © 2007 Pearson Addison-Wesley. All rights reserved.</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8C80D2A-EA4E-4A37-A9DF-772D0EA46EC5}" type="slidenum">
              <a:rPr lang="en-US" smtClean="0">
                <a:solidFill>
                  <a:srgbClr val="FFFFFF"/>
                </a:solidFill>
              </a:rPr>
              <a:pPr/>
              <a:t>‹#›</a:t>
            </a:fld>
            <a:endParaRPr lang="en-US" dirty="0">
              <a:solidFill>
                <a:srgbClr val="FFFFFF"/>
              </a:solidFill>
            </a:endParaRPr>
          </a:p>
        </p:txBody>
      </p:sp>
      <p:sp>
        <p:nvSpPr>
          <p:cNvPr id="7" name="Rectangle 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a:spLocks noChangeArrowheads="1"/>
          </p:cNvSpPr>
          <p:nvPr/>
        </p:nvSpPr>
        <p:spPr bwMode="auto">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Rectangle 13"/>
          <p:cNvSpPr>
            <a:spLocks noChangeArrowheads="1"/>
          </p:cNvSpPr>
          <p:nvPr/>
        </p:nvSpPr>
        <p:spPr bwMode="auto">
          <a:xfrm>
            <a:off x="152400" y="6430944"/>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381000" y="6410848"/>
            <a:ext cx="2895600" cy="365125"/>
          </a:xfrm>
        </p:spPr>
        <p:txBody>
          <a:bodyPr/>
          <a:lstStyle/>
          <a:p>
            <a:r>
              <a:rPr lang="en-US" smtClean="0"/>
              <a:t>Copyright © 2007 Pearson Addison-Wesley. All rights reserved.</a:t>
            </a:r>
            <a:endParaRPr lang="en-US"/>
          </a:p>
        </p:txBody>
      </p:sp>
      <p:sp>
        <p:nvSpPr>
          <p:cNvPr id="8" name="Rectangle 7"/>
          <p:cNvSpPr>
            <a:spLocks noChangeArrowheads="1"/>
          </p:cNvSpPr>
          <p:nvPr/>
        </p:nvSpPr>
        <p:spPr bwMode="auto">
          <a:xfrm>
            <a:off x="155448" y="118872"/>
            <a:ext cx="8833104" cy="66294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20" name="Content Placeholder 19"/>
          <p:cNvSpPr>
            <a:spLocks noGrp="1"/>
          </p:cNvSpPr>
          <p:nvPr>
            <p:ph sz="quarter" idx="13"/>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4800"/>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0" name="Rectangle 19"/>
          <p:cNvSpPr>
            <a:spLocks noChangeArrowheads="1"/>
          </p:cNvSpPr>
          <p:nvPr/>
        </p:nvSpPr>
        <p:spPr bwMode="auto">
          <a:xfrm>
            <a:off x="152400" y="152400"/>
            <a:ext cx="8833104" cy="3810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3000375" y="609600"/>
            <a:ext cx="5867400" cy="4267200"/>
          </a:xfrm>
        </p:spPr>
        <p:txBody>
          <a:bodyPr/>
          <a:lstStyle>
            <a:lvl1pPr>
              <a:buNone/>
              <a:defRPr sz="3200"/>
            </a:lvl1pPr>
          </a:lstStyle>
          <a:p>
            <a:r>
              <a:rPr lang="en-US" smtClean="0"/>
              <a:t>Click icon to add picture</a:t>
            </a:r>
            <a:endParaRPr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4" name="Rectangle 13"/>
          <p:cNvSpPr>
            <a:spLocks noChangeArrowheads="1"/>
          </p:cNvSpPr>
          <p:nvPr/>
        </p:nvSpPr>
        <p:spPr bwMode="auto">
          <a:xfrm>
            <a:off x="152400" y="6387533"/>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Date Placeholder 4"/>
          <p:cNvSpPr>
            <a:spLocks noGrp="1"/>
          </p:cNvSpPr>
          <p:nvPr>
            <p:ph type="dt" sz="half" idx="10"/>
          </p:nvPr>
        </p:nvSpPr>
        <p:spPr>
          <a:xfrm>
            <a:off x="5788152" y="6404984"/>
            <a:ext cx="3044952" cy="365760"/>
          </a:xfrm>
        </p:spPr>
        <p:txBody>
          <a:bodyPr/>
          <a:lstStyle/>
          <a:p>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Copyright © 2007 Pearson Addison-Wesley. All rights reserved.</a:t>
            </a:r>
            <a:endParaRPr lang="en-US" dirty="0"/>
          </a:p>
        </p:txBody>
      </p:sp>
      <p:sp>
        <p:nvSpPr>
          <p:cNvPr id="11" name="Straight Connector 10"/>
          <p:cNvSpPr>
            <a:spLocks noChangeShapeType="1"/>
          </p:cNvSpPr>
          <p:nvPr/>
        </p:nvSpPr>
        <p:spPr bwMode="auto">
          <a:xfrm>
            <a:off x="162448" y="527536"/>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8984"/>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vmlDrawing" Target="../drawings/vmlDrawing1.v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3"/>
            </p:custDataLst>
            <p:extLst>
              <p:ext uri="{D42A27DB-BD31-4B8C-83A1-F6EECF244321}">
                <p14:modId xmlns:p14="http://schemas.microsoft.com/office/powerpoint/2010/main" val="130644495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50530" name="think-cell Slide" r:id="rId14" imgW="395" imgH="394" progId="TCLayout.ActiveDocument.1">
                  <p:embed/>
                </p:oleObj>
              </mc:Choice>
              <mc:Fallback>
                <p:oleObj name="think-cell Slide" r:id="rId14" imgW="395" imgH="394" progId="TCLayout.ActiveDocument.1">
                  <p:embed/>
                  <p:pic>
                    <p:nvPicPr>
                      <p:cNvPr id="0" name=""/>
                      <p:cNvPicPr/>
                      <p:nvPr/>
                    </p:nvPicPr>
                    <p:blipFill>
                      <a:blip r:embed="rId15"/>
                      <a:stretch>
                        <a:fillRect/>
                      </a:stretch>
                    </p:blipFill>
                    <p:spPr>
                      <a:xfrm>
                        <a:off x="1588" y="1588"/>
                        <a:ext cx="1588" cy="1588"/>
                      </a:xfrm>
                      <a:prstGeom prst="rect">
                        <a:avLst/>
                      </a:prstGeom>
                    </p:spPr>
                  </p:pic>
                </p:oleObj>
              </mc:Fallback>
            </mc:AlternateContent>
          </a:graphicData>
        </a:graphic>
      </p:graphicFrame>
      <p:sp>
        <p:nvSpPr>
          <p:cNvPr id="17" name="Rectangle 1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371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a:defRPr sz="1400">
                <a:solidFill>
                  <a:srgbClr val="FFFFFF"/>
                </a:solidFill>
              </a:defRPr>
            </a:lvl1pPr>
          </a:lstStyle>
          <a:p>
            <a:pPr algn="r"/>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a:defRPr sz="1200">
                <a:solidFill>
                  <a:srgbClr val="FFFFFF"/>
                </a:solidFill>
              </a:defRPr>
            </a:lvl1pPr>
          </a:lstStyle>
          <a:p>
            <a:pPr algn="l"/>
            <a:r>
              <a:rPr lang="en-US" smtClean="0">
                <a:solidFill>
                  <a:srgbClr val="FFFFFF"/>
                </a:solidFill>
              </a:rPr>
              <a:t>Copyright © 2007 Pearson Addison-Wesley. All rights reserved.</a:t>
            </a:r>
            <a:endParaRPr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0" name="Straight Connector 9"/>
          <p:cNvSpPr>
            <a:spLocks noChangeShapeType="1"/>
          </p:cNvSpPr>
          <p:nvPr/>
        </p:nvSpPr>
        <p:spPr bwMode="auto">
          <a:xfrm>
            <a:off x="152400" y="1254972"/>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4343400" y="1026372"/>
            <a:ext cx="457200" cy="441325"/>
          </a:xfrm>
          <a:prstGeom prst="rect">
            <a:avLst/>
          </a:prstGeom>
        </p:spPr>
        <p:txBody>
          <a:bodyPr vert="horz" lIns="45720" rIns="45720" anchor="ctr">
            <a:normAutofit/>
          </a:bodyPr>
          <a:lstStyle>
            <a:lvl1pPr algn="ctr">
              <a:defRPr sz="1600">
                <a:solidFill>
                  <a:schemeClr val="accent3">
                    <a:shade val="75000"/>
                  </a:schemeClr>
                </a:solidFill>
              </a:defRPr>
            </a:lvl1pPr>
          </a:lstStyle>
          <a:p>
            <a:pPr algn="ctr"/>
            <a:fld id="{EAB534A1-6402-488B-A652-E469620D7916}" type="slidenum">
              <a:rPr lang="en-US" sz="1600" smtClean="0">
                <a:solidFill>
                  <a:schemeClr val="accent3">
                    <a:shade val="75000"/>
                  </a:schemeClr>
                </a:solidFill>
              </a:rPr>
              <a:pPr algn="ctr"/>
              <a:t>‹#›</a:t>
            </a:fld>
            <a:endParaRPr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scene3d>
              <a:camera prst="orthographicFront"/>
              <a:lightRig rig="threePt" dir="t"/>
            </a:scene3d>
            <a:sp3d extrusionH="57150">
              <a:bevelT w="38100" h="38100"/>
            </a:sp3d>
          </a:bodyPr>
          <a:lstStyle/>
          <a:p>
            <a:r>
              <a:rPr lang="en-US" smtClean="0"/>
              <a:t>Click to edit Master title style</a:t>
            </a:r>
            <a:endParaRPr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lvl1pPr algn="ctr" rtl="0" eaLnBrk="1" latinLnBrk="0" hangingPunct="1">
        <a:spcBef>
          <a:spcPct val="0"/>
        </a:spcBef>
        <a:buNone/>
        <a:defRPr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sz="1400" kern="1200" cap="all"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12.png"/><Relationship Id="rId2" Type="http://schemas.openxmlformats.org/officeDocument/2006/relationships/tags" Target="../tags/tag8.xml"/><Relationship Id="rId1" Type="http://schemas.openxmlformats.org/officeDocument/2006/relationships/vmlDrawing" Target="../drawings/vmlDrawing4.vml"/><Relationship Id="rId6" Type="http://schemas.openxmlformats.org/officeDocument/2006/relationships/image" Target="../media/image11.wmf"/><Relationship Id="rId5" Type="http://schemas.openxmlformats.org/officeDocument/2006/relationships/oleObject" Target="../embeddings/oleObject5.bin"/><Relationship Id="rId4"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16.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vmlDrawing" Target="../drawings/vmlDrawing5.vml"/><Relationship Id="rId5" Type="http://schemas.openxmlformats.org/officeDocument/2006/relationships/image" Target="../media/image2.emf"/><Relationship Id="rId4" Type="http://schemas.openxmlformats.org/officeDocument/2006/relationships/oleObject" Target="../embeddings/oleObject6.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17.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18.wmf"/><Relationship Id="rId2" Type="http://schemas.openxmlformats.org/officeDocument/2006/relationships/tags" Target="../tags/tag14.xml"/><Relationship Id="rId1" Type="http://schemas.openxmlformats.org/officeDocument/2006/relationships/vmlDrawing" Target="../drawings/vmlDrawing6.vml"/><Relationship Id="rId6" Type="http://schemas.openxmlformats.org/officeDocument/2006/relationships/oleObject" Target="../embeddings/oleObject7.bin"/><Relationship Id="rId5" Type="http://schemas.openxmlformats.org/officeDocument/2006/relationships/image" Target="../media/image19.png"/><Relationship Id="rId4" Type="http://schemas.openxmlformats.org/officeDocument/2006/relationships/notesSlide" Target="../notesSlides/notesSlide30.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4.wmf"/><Relationship Id="rId2" Type="http://schemas.openxmlformats.org/officeDocument/2006/relationships/tags" Target="../tags/tag4.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image" Target="../media/image5.png"/><Relationship Id="rId4"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6.wmf"/><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Rectangle 2"/>
          <p:cNvSpPr>
            <a:spLocks noGrp="1" noChangeArrowheads="1"/>
          </p:cNvSpPr>
          <p:nvPr>
            <p:ph type="ctrTitle"/>
          </p:nvPr>
        </p:nvSpPr>
        <p:spPr>
          <a:xfrm>
            <a:off x="609600" y="381000"/>
            <a:ext cx="7848600" cy="1143000"/>
          </a:xfrm>
          <a:noFill/>
          <a:ln/>
        </p:spPr>
        <p:txBody>
          <a:bodyPr lIns="90487" tIns="44450" rIns="90487" bIns="44450">
            <a:normAutofit/>
          </a:bodyPr>
          <a:lstStyle/>
          <a:p>
            <a:r>
              <a:rPr lang="en-US" dirty="0" smtClean="0"/>
              <a:t>Debt, Taxes and Incentives</a:t>
            </a:r>
            <a:endParaRPr lang="en-US" dirty="0"/>
          </a:p>
        </p:txBody>
      </p:sp>
      <p:sp>
        <p:nvSpPr>
          <p:cNvPr id="622595" name="Rectangle 3"/>
          <p:cNvSpPr>
            <a:spLocks noGrp="1" noChangeArrowheads="1"/>
          </p:cNvSpPr>
          <p:nvPr>
            <p:ph type="subTitle" idx="1"/>
          </p:nvPr>
        </p:nvSpPr>
        <p:spPr>
          <a:noFill/>
          <a:ln/>
        </p:spPr>
        <p:txBody>
          <a:bodyPr lIns="90487" tIns="44450" rIns="90487" bIns="44450">
            <a:normAutofit fontScale="92500" lnSpcReduction="20000"/>
          </a:bodyPr>
          <a:lstStyle/>
          <a:p>
            <a:pPr marL="342900" indent="-342900"/>
            <a:endParaRPr lang="en-US" dirty="0"/>
          </a:p>
          <a:p>
            <a:pPr marL="342900" indent="-342900"/>
            <a:endParaRPr lang="en-US" dirty="0"/>
          </a:p>
          <a:p>
            <a:pPr marL="342900" indent="-342900"/>
            <a:endParaRPr lang="en-US" dirty="0"/>
          </a:p>
          <a:p>
            <a:pPr marL="342900" indent="-342900"/>
            <a:r>
              <a:rPr lang="en-US" dirty="0"/>
              <a:t>P.V. </a:t>
            </a:r>
            <a:r>
              <a:rPr lang="en-US" dirty="0" err="1" smtClean="0"/>
              <a:t>Viswanath</a:t>
            </a:r>
            <a:endParaRPr lang="en-US" dirty="0" smtClean="0"/>
          </a:p>
          <a:p>
            <a:pPr marL="342900" indent="-342900"/>
            <a:endParaRPr lang="en-US" dirty="0" smtClean="0"/>
          </a:p>
          <a:p>
            <a:pPr marL="342900" indent="-342900"/>
            <a:endParaRPr lang="en-US" dirty="0" smtClean="0"/>
          </a:p>
          <a:p>
            <a:pPr marL="342900" indent="-342900"/>
            <a:r>
              <a:rPr lang="en-US" dirty="0" smtClean="0"/>
              <a:t>For a First Course in Finance</a:t>
            </a:r>
          </a:p>
          <a:p>
            <a:pPr marL="342900" indent="-342900"/>
            <a:endParaRPr lang="en-US" dirty="0"/>
          </a:p>
        </p:txBody>
      </p:sp>
      <p:sp>
        <p:nvSpPr>
          <p:cNvPr id="7" name="Slide Number Placeholder 6"/>
          <p:cNvSpPr>
            <a:spLocks noGrp="1"/>
          </p:cNvSpPr>
          <p:nvPr>
            <p:ph type="sldNum" sz="quarter" idx="12"/>
          </p:nvPr>
        </p:nvSpPr>
        <p:spPr/>
        <p:txBody>
          <a:bodyPr/>
          <a:lstStyle/>
          <a:p>
            <a:fld id="{EAB534A1-6402-488B-A652-E469620D7916}" type="slidenum">
              <a:rPr lang="en-US" smtClean="0">
                <a:solidFill>
                  <a:schemeClr val="accent3">
                    <a:shade val="75000"/>
                  </a:schemeClr>
                </a:solidFill>
              </a:rPr>
              <a:pPr/>
              <a:t>1</a:t>
            </a:fld>
            <a:endParaRPr lang="en-US" dirty="0">
              <a:solidFill>
                <a:schemeClr val="accent3">
                  <a:shade val="75000"/>
                </a:schemeClr>
              </a:solidFil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Effective Tax Advantage of Debt, 1971–2005</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10</a:t>
            </a:fld>
            <a:endParaRPr lang="en-US" dirty="0"/>
          </a:p>
        </p:txBody>
      </p:sp>
      <p:sp>
        <p:nvSpPr>
          <p:cNvPr id="4" name="Content Placeholder 3"/>
          <p:cNvSpPr>
            <a:spLocks noGrp="1"/>
          </p:cNvSpPr>
          <p:nvPr>
            <p:ph sz="quarter" idx="13"/>
          </p:nvPr>
        </p:nvSpPr>
        <p:spPr>
          <a:xfrm>
            <a:off x="304800" y="1447800"/>
            <a:ext cx="8503920" cy="685800"/>
          </a:xfrm>
        </p:spPr>
        <p:txBody>
          <a:bodyPr>
            <a:normAutofit fontScale="85000" lnSpcReduction="20000"/>
          </a:bodyPr>
          <a:lstStyle/>
          <a:p>
            <a:r>
              <a:rPr lang="en-US" dirty="0" smtClean="0"/>
              <a:t>The effective tax advantage from debt is not </a:t>
            </a:r>
            <a:r>
              <a:rPr lang="en-US" dirty="0" err="1" smtClean="0"/>
              <a:t>D</a:t>
            </a:r>
            <a:r>
              <a:rPr lang="en-US" dirty="0" err="1" smtClean="0">
                <a:latin typeface="Symbol" pitchFamily="18" charset="2"/>
              </a:rPr>
              <a:t>t</a:t>
            </a:r>
            <a:r>
              <a:rPr lang="en-US" baseline="-25000" dirty="0" err="1" smtClean="0"/>
              <a:t>c</a:t>
            </a:r>
            <a:r>
              <a:rPr lang="en-US" dirty="0" smtClean="0"/>
              <a:t>, but rather </a:t>
            </a:r>
            <a:r>
              <a:rPr lang="en-US" dirty="0" err="1" smtClean="0"/>
              <a:t>D</a:t>
            </a:r>
            <a:r>
              <a:rPr lang="en-US" dirty="0" err="1" smtClean="0">
                <a:latin typeface="Symbol" pitchFamily="18" charset="2"/>
              </a:rPr>
              <a:t>t</a:t>
            </a:r>
            <a:r>
              <a:rPr lang="en-US" baseline="30000" dirty="0" smtClean="0"/>
              <a:t>*</a:t>
            </a:r>
            <a:r>
              <a:rPr lang="en-US" dirty="0" smtClean="0"/>
              <a:t>, where </a:t>
            </a:r>
          </a:p>
        </p:txBody>
      </p:sp>
      <p:graphicFrame>
        <p:nvGraphicFramePr>
          <p:cNvPr id="120835" name="Object 3"/>
          <p:cNvGraphicFramePr>
            <a:graphicFrameLocks noChangeAspect="1"/>
          </p:cNvGraphicFramePr>
          <p:nvPr/>
        </p:nvGraphicFramePr>
        <p:xfrm>
          <a:off x="2133600" y="1981200"/>
          <a:ext cx="6858000" cy="665347"/>
        </p:xfrm>
        <a:graphic>
          <a:graphicData uri="http://schemas.openxmlformats.org/presentationml/2006/ole">
            <mc:AlternateContent xmlns:mc="http://schemas.openxmlformats.org/markup-compatibility/2006">
              <mc:Choice xmlns:v="urn:schemas-microsoft-com:vml" Requires="v">
                <p:oleObj spid="_x0000_s3073" name="Equation" r:id="rId5" imgW="4457520" imgH="431640" progId="">
                  <p:embed/>
                </p:oleObj>
              </mc:Choice>
              <mc:Fallback>
                <p:oleObj name="Equation" r:id="rId5" imgW="4457520" imgH="431640" progId="">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33600" y="1981200"/>
                        <a:ext cx="6858000" cy="6653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pic>
        <p:nvPicPr>
          <p:cNvPr id="8" name="Picture 5" descr="BD15_18_15F04"/>
          <p:cNvPicPr preferRelativeResize="0">
            <a:picLocks noChangeAspect="1" noChangeArrowheads="1"/>
          </p:cNvPicPr>
          <p:nvPr>
            <p:custDataLst>
              <p:tags r:id="rId2"/>
            </p:custDataLst>
          </p:nvPr>
        </p:nvPicPr>
        <p:blipFill>
          <a:blip r:embed="rId7"/>
          <a:srcRect/>
          <a:stretch>
            <a:fillRect/>
          </a:stretch>
        </p:blipFill>
        <p:spPr>
          <a:xfrm>
            <a:off x="3429000" y="2819400"/>
            <a:ext cx="5235298" cy="3891545"/>
          </a:xfrm>
          <a:prstGeom prst="rect">
            <a:avLst/>
          </a:prstGeom>
          <a:noFill/>
          <a:ln/>
        </p:spPr>
      </p:pic>
      <p:sp>
        <p:nvSpPr>
          <p:cNvPr id="9" name="TextBox 8"/>
          <p:cNvSpPr txBox="1"/>
          <p:nvPr/>
        </p:nvSpPr>
        <p:spPr>
          <a:xfrm>
            <a:off x="301752" y="2596779"/>
            <a:ext cx="2898648" cy="3677930"/>
          </a:xfrm>
          <a:prstGeom prst="rect">
            <a:avLst/>
          </a:prstGeom>
          <a:noFill/>
        </p:spPr>
        <p:txBody>
          <a:bodyPr wrap="square" rtlCol="0">
            <a:spAutoFit/>
          </a:bodyPr>
          <a:lstStyle/>
          <a:p>
            <a:r>
              <a:rPr lang="en-US" sz="2300" dirty="0" smtClean="0"/>
              <a:t>Thus, if </a:t>
            </a:r>
            <a:r>
              <a:rPr lang="en-US" sz="2300" dirty="0" smtClean="0">
                <a:latin typeface="Symbol" pitchFamily="18" charset="2"/>
              </a:rPr>
              <a:t>t</a:t>
            </a:r>
            <a:r>
              <a:rPr lang="en-US" sz="2300" baseline="-25000" dirty="0" smtClean="0"/>
              <a:t>i</a:t>
            </a:r>
            <a:r>
              <a:rPr lang="en-US" sz="2300" dirty="0" smtClean="0"/>
              <a:t>=0.35, </a:t>
            </a:r>
            <a:r>
              <a:rPr lang="en-US" sz="2300" dirty="0" err="1" smtClean="0">
                <a:latin typeface="Symbol" pitchFamily="18" charset="2"/>
              </a:rPr>
              <a:t>t</a:t>
            </a:r>
            <a:r>
              <a:rPr lang="en-US" sz="2300" baseline="-25000" dirty="0" err="1" smtClean="0"/>
              <a:t>e</a:t>
            </a:r>
            <a:r>
              <a:rPr lang="en-US" sz="2300" dirty="0" smtClean="0"/>
              <a:t>=0.15 and </a:t>
            </a:r>
            <a:r>
              <a:rPr lang="en-US" sz="2300" dirty="0" err="1" smtClean="0">
                <a:latin typeface="Symbol" pitchFamily="18" charset="2"/>
              </a:rPr>
              <a:t>t</a:t>
            </a:r>
            <a:r>
              <a:rPr lang="en-US" sz="2300" baseline="-25000" dirty="0" err="1" smtClean="0"/>
              <a:t>c</a:t>
            </a:r>
            <a:r>
              <a:rPr lang="en-US" sz="2300" dirty="0" smtClean="0"/>
              <a:t>=0.35, </a:t>
            </a:r>
            <a:r>
              <a:rPr lang="en-US" sz="2400" dirty="0">
                <a:latin typeface="Symbol" pitchFamily="18" charset="2"/>
              </a:rPr>
              <a:t>t</a:t>
            </a:r>
            <a:r>
              <a:rPr lang="en-US" sz="2400" baseline="30000" dirty="0" smtClean="0"/>
              <a:t>*</a:t>
            </a:r>
            <a:r>
              <a:rPr lang="en-US" sz="2400" dirty="0" smtClean="0"/>
              <a:t>= 0.15, i.e. the tax advantage of debt is much smaller. </a:t>
            </a:r>
            <a:br>
              <a:rPr lang="en-US" sz="2400" dirty="0" smtClean="0"/>
            </a:br>
            <a:r>
              <a:rPr lang="en-US" sz="2400" dirty="0" smtClean="0"/>
              <a:t>I</a:t>
            </a:r>
            <a:r>
              <a:rPr lang="en-US" sz="2300" dirty="0" smtClean="0"/>
              <a:t>f </a:t>
            </a:r>
            <a:r>
              <a:rPr lang="en-US" sz="2300" dirty="0" smtClean="0">
                <a:latin typeface="Symbol" pitchFamily="18" charset="2"/>
              </a:rPr>
              <a:t>t</a:t>
            </a:r>
            <a:r>
              <a:rPr lang="en-US" sz="2300" baseline="-25000" dirty="0" smtClean="0"/>
              <a:t>i</a:t>
            </a:r>
            <a:r>
              <a:rPr lang="en-US" sz="2300" dirty="0" smtClean="0"/>
              <a:t>&gt;</a:t>
            </a:r>
            <a:r>
              <a:rPr lang="en-US" sz="2300" dirty="0" err="1" smtClean="0">
                <a:latin typeface="Symbol" pitchFamily="18" charset="2"/>
              </a:rPr>
              <a:t>t</a:t>
            </a:r>
            <a:r>
              <a:rPr lang="en-US" sz="2300" baseline="-25000" dirty="0" err="1" smtClean="0"/>
              <a:t>e</a:t>
            </a:r>
            <a:r>
              <a:rPr lang="en-US" sz="2300" dirty="0" smtClean="0"/>
              <a:t>, there could be no tax advantage at all; in fact, debt could be disadvantageous.</a:t>
            </a:r>
            <a:endParaRPr lang="en-US" sz="23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Debt versus Equity for Firms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11</a:t>
            </a:fld>
            <a:endParaRPr lang="en-US" dirty="0"/>
          </a:p>
        </p:txBody>
      </p:sp>
      <p:sp>
        <p:nvSpPr>
          <p:cNvPr id="4" name="Content Placeholder 3"/>
          <p:cNvSpPr>
            <a:spLocks noGrp="1"/>
          </p:cNvSpPr>
          <p:nvPr>
            <p:ph sz="quarter" idx="13"/>
          </p:nvPr>
        </p:nvSpPr>
        <p:spPr>
          <a:xfrm>
            <a:off x="228600" y="1524000"/>
            <a:ext cx="8686800" cy="5029200"/>
          </a:xfrm>
        </p:spPr>
        <p:txBody>
          <a:bodyPr>
            <a:normAutofit fontScale="77500" lnSpcReduction="20000"/>
          </a:bodyPr>
          <a:lstStyle/>
          <a:p>
            <a:r>
              <a:rPr lang="en-US" dirty="0" smtClean="0"/>
              <a:t>We should keep in mind several factors in determining </a:t>
            </a:r>
            <a:r>
              <a:rPr lang="en-US" dirty="0" smtClean="0">
                <a:latin typeface="Symbol" pitchFamily="18" charset="2"/>
              </a:rPr>
              <a:t>t</a:t>
            </a:r>
            <a:r>
              <a:rPr lang="en-US" baseline="30000" dirty="0" smtClean="0"/>
              <a:t>*</a:t>
            </a:r>
            <a:r>
              <a:rPr lang="en-US" dirty="0" smtClean="0"/>
              <a:t> for any particular firm.</a:t>
            </a:r>
          </a:p>
          <a:p>
            <a:r>
              <a:rPr lang="en-US" dirty="0" smtClean="0"/>
              <a:t>The firm’s investors might pay taxes at lower rates than the maximum tax rate.  Many investors face no personal taxes.  For example, investments held in retirement savings accounts or pension funds that are not subject to taxes.</a:t>
            </a:r>
          </a:p>
          <a:p>
            <a:r>
              <a:rPr lang="en-US" dirty="0" smtClean="0"/>
              <a:t>For investors who are securities dealers, equity income and interest income are taxed at the same rate.  Hence the effective tax advantage of debt is the full </a:t>
            </a:r>
            <a:r>
              <a:rPr lang="en-US" dirty="0" err="1" smtClean="0">
                <a:latin typeface="Symbol" pitchFamily="18" charset="2"/>
              </a:rPr>
              <a:t>t</a:t>
            </a:r>
            <a:r>
              <a:rPr lang="en-US" baseline="-25000" dirty="0" err="1" smtClean="0"/>
              <a:t>c</a:t>
            </a:r>
            <a:r>
              <a:rPr lang="en-US" dirty="0" smtClean="0"/>
              <a:t>.</a:t>
            </a:r>
          </a:p>
          <a:p>
            <a:r>
              <a:rPr lang="en-US" dirty="0" smtClean="0"/>
              <a:t>Individual investors may also be able to postpone realization of capital gains leading to a lower effective tax rates on equity income, since the present value of the tax payments would be lower.</a:t>
            </a:r>
          </a:p>
          <a:p>
            <a:r>
              <a:rPr lang="en-US" dirty="0" smtClean="0"/>
              <a:t>Still, taking into account all of these factors, it has been estimated that the tax advantage of debt is about 34%.  As long as there is any tax advantage, the proportion of interest payments to EBIT should be close to unity to take maximum advantage of the tax benefits of debt.</a:t>
            </a:r>
          </a:p>
          <a:p>
            <a:r>
              <a:rPr lang="en-US" dirty="0" smtClean="0"/>
              <a:t>So how much do firms rely on debt capital?</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firms finance investments?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12</a:t>
            </a:fld>
            <a:endParaRPr lang="en-US" dirty="0"/>
          </a:p>
        </p:txBody>
      </p:sp>
      <p:sp>
        <p:nvSpPr>
          <p:cNvPr id="4" name="Content Placeholder 3"/>
          <p:cNvSpPr>
            <a:spLocks noGrp="1"/>
          </p:cNvSpPr>
          <p:nvPr>
            <p:ph sz="quarter" idx="13"/>
          </p:nvPr>
        </p:nvSpPr>
        <p:spPr>
          <a:xfrm>
            <a:off x="304800" y="1447800"/>
            <a:ext cx="8503920" cy="762000"/>
          </a:xfrm>
        </p:spPr>
        <p:txBody>
          <a:bodyPr>
            <a:normAutofit fontScale="92500" lnSpcReduction="20000"/>
          </a:bodyPr>
          <a:lstStyle/>
          <a:p>
            <a:r>
              <a:rPr lang="en-US" dirty="0" smtClean="0"/>
              <a:t>When firms raise new capital, they do so primarily by issuing debt, as can be seen below:</a:t>
            </a:r>
            <a:endParaRPr lang="en-US" dirty="0"/>
          </a:p>
        </p:txBody>
      </p:sp>
      <p:pic>
        <p:nvPicPr>
          <p:cNvPr id="5" name="Picture 5" descr="BD15_21_15F05"/>
          <p:cNvPicPr preferRelativeResize="0">
            <a:picLocks noChangeAspect="1" noChangeArrowheads="1"/>
          </p:cNvPicPr>
          <p:nvPr>
            <p:custDataLst>
              <p:tags r:id="rId1"/>
            </p:custDataLst>
          </p:nvPr>
        </p:nvPicPr>
        <p:blipFill>
          <a:blip r:embed="rId4"/>
          <a:srcRect/>
          <a:stretch>
            <a:fillRect/>
          </a:stretch>
        </p:blipFill>
        <p:spPr>
          <a:xfrm>
            <a:off x="1066800" y="2057400"/>
            <a:ext cx="6937375" cy="4268788"/>
          </a:xfrm>
          <a:prstGeom prst="rect">
            <a:avLst/>
          </a:prstGeom>
          <a:noFill/>
          <a:ln/>
        </p:spPr>
      </p:pic>
      <p:sp>
        <p:nvSpPr>
          <p:cNvPr id="7" name="Footer Placeholder 3"/>
          <p:cNvSpPr txBox="1">
            <a:spLocks/>
          </p:cNvSpPr>
          <p:nvPr/>
        </p:nvSpPr>
        <p:spPr>
          <a:xfrm>
            <a:off x="304800" y="6477000"/>
            <a:ext cx="6400800" cy="2286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Copyright © 2007 Pearson Addison-Wesley. All rights reserved.</a:t>
            </a:r>
            <a:endParaRPr kumimoji="0" lang="en-US" sz="1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firms finance investments?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13</a:t>
            </a:fld>
            <a:endParaRPr lang="en-US" dirty="0"/>
          </a:p>
        </p:txBody>
      </p:sp>
      <p:sp>
        <p:nvSpPr>
          <p:cNvPr id="4" name="Content Placeholder 3"/>
          <p:cNvSpPr>
            <a:spLocks noGrp="1"/>
          </p:cNvSpPr>
          <p:nvPr>
            <p:ph sz="quarter" idx="13"/>
          </p:nvPr>
        </p:nvSpPr>
        <p:spPr>
          <a:xfrm>
            <a:off x="304800" y="1447800"/>
            <a:ext cx="8610600" cy="1371600"/>
          </a:xfrm>
        </p:spPr>
        <p:txBody>
          <a:bodyPr>
            <a:normAutofit fontScale="70000" lnSpcReduction="20000"/>
          </a:bodyPr>
          <a:lstStyle/>
          <a:p>
            <a:r>
              <a:rPr lang="en-US" dirty="0" smtClean="0"/>
              <a:t>Still, external capital accounts only for a small proportion of capital invested.</a:t>
            </a:r>
          </a:p>
          <a:p>
            <a:r>
              <a:rPr lang="en-US" dirty="0" smtClean="0"/>
              <a:t>A large proportion of capital needs are met from retained earnings.  Even though most external capital raised is debt, the proportion of debt remains relatively constant over time.</a:t>
            </a:r>
            <a:endParaRPr lang="en-US" dirty="0"/>
          </a:p>
        </p:txBody>
      </p:sp>
      <p:pic>
        <p:nvPicPr>
          <p:cNvPr id="5" name="Picture 5" descr="BD15_22_15F06"/>
          <p:cNvPicPr preferRelativeResize="0">
            <a:picLocks noChangeAspect="1" noChangeArrowheads="1"/>
          </p:cNvPicPr>
          <p:nvPr>
            <p:custDataLst>
              <p:tags r:id="rId1"/>
            </p:custDataLst>
          </p:nvPr>
        </p:nvPicPr>
        <p:blipFill>
          <a:blip r:embed="rId4"/>
          <a:srcRect/>
          <a:stretch>
            <a:fillRect/>
          </a:stretch>
        </p:blipFill>
        <p:spPr>
          <a:xfrm>
            <a:off x="1295400" y="2667000"/>
            <a:ext cx="6908800" cy="3790950"/>
          </a:xfrm>
          <a:prstGeom prst="rect">
            <a:avLst/>
          </a:prstGeom>
          <a:noFill/>
          <a:ln/>
        </p:spPr>
      </p:pic>
      <p:sp>
        <p:nvSpPr>
          <p:cNvPr id="6" name="Footer Placeholder 3"/>
          <p:cNvSpPr txBox="1">
            <a:spLocks/>
          </p:cNvSpPr>
          <p:nvPr/>
        </p:nvSpPr>
        <p:spPr>
          <a:xfrm>
            <a:off x="304800" y="6477000"/>
            <a:ext cx="5638800" cy="228600"/>
          </a:xfrm>
          <a:prstGeom prst="rect">
            <a:avLst/>
          </a:prstGeom>
        </p:spPr>
        <p:txBody>
          <a:bodyPr vert="horz"/>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FFFFFF"/>
                </a:solidFill>
                <a:effectLst/>
                <a:uLnTx/>
                <a:uFillTx/>
                <a:latin typeface="+mn-lt"/>
                <a:ea typeface="+mn-ea"/>
                <a:cs typeface="+mn-cs"/>
              </a:rPr>
              <a:t>Copyright © 2007 Pearson Addison-Wesley. All rights reserved.</a:t>
            </a:r>
            <a:endParaRPr kumimoji="0" lang="en-US" sz="1400" b="0" i="0" u="none" strike="noStrike" kern="1200" cap="none" spc="0" normalizeH="0" baseline="0" noProof="0" dirty="0">
              <a:ln>
                <a:noFill/>
              </a:ln>
              <a:solidFill>
                <a:srgbClr val="FFFFFF"/>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534400" cy="609600"/>
          </a:xfrm>
        </p:spPr>
        <p:txBody>
          <a:bodyPr>
            <a:noAutofit/>
          </a:bodyPr>
          <a:lstStyle/>
          <a:p>
            <a:r>
              <a:rPr lang="en-US" sz="2800" dirty="0" smtClean="0"/>
              <a:t>Interest Payments as a Percentage of EBIT for S&amp;P 500 Firms, 1975–2005</a:t>
            </a:r>
            <a:endParaRPr lang="en-US" sz="2800"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14</a:t>
            </a:fld>
            <a:endParaRPr lang="en-US" dirty="0"/>
          </a:p>
        </p:txBody>
      </p:sp>
      <p:sp>
        <p:nvSpPr>
          <p:cNvPr id="4" name="Content Placeholder 3"/>
          <p:cNvSpPr>
            <a:spLocks noGrp="1"/>
          </p:cNvSpPr>
          <p:nvPr>
            <p:ph sz="quarter" idx="13"/>
          </p:nvPr>
        </p:nvSpPr>
        <p:spPr>
          <a:xfrm>
            <a:off x="304800" y="1447800"/>
            <a:ext cx="8503920" cy="762000"/>
          </a:xfrm>
        </p:spPr>
        <p:txBody>
          <a:bodyPr>
            <a:normAutofit fontScale="92500" lnSpcReduction="20000"/>
          </a:bodyPr>
          <a:lstStyle/>
          <a:p>
            <a:r>
              <a:rPr lang="en-US" dirty="0" smtClean="0"/>
              <a:t>The amount of interest paid as a proportion of EBIT is never close to 100% and rarely goes above 50%.</a:t>
            </a:r>
            <a:endParaRPr lang="en-US" dirty="0"/>
          </a:p>
        </p:txBody>
      </p:sp>
      <p:pic>
        <p:nvPicPr>
          <p:cNvPr id="5" name="Picture 6" descr="BD15_26_15F09"/>
          <p:cNvPicPr>
            <a:picLocks noChangeAspect="1" noChangeArrowheads="1"/>
          </p:cNvPicPr>
          <p:nvPr/>
        </p:nvPicPr>
        <p:blipFill>
          <a:blip r:embed="rId3"/>
          <a:srcRect/>
          <a:stretch>
            <a:fillRect/>
          </a:stretch>
        </p:blipFill>
        <p:spPr>
          <a:xfrm>
            <a:off x="1219200" y="2133600"/>
            <a:ext cx="6707187" cy="4286250"/>
          </a:xfrm>
          <a:prstGeom prst="rect">
            <a:avLst/>
          </a:prstGeom>
        </p:spPr>
      </p:pic>
      <p:sp>
        <p:nvSpPr>
          <p:cNvPr id="6" name="Footer Placeholder 3"/>
          <p:cNvSpPr txBox="1">
            <a:spLocks/>
          </p:cNvSpPr>
          <p:nvPr/>
        </p:nvSpPr>
        <p:spPr>
          <a:xfrm>
            <a:off x="304800" y="6477000"/>
            <a:ext cx="5638800" cy="228600"/>
          </a:xfrm>
          <a:prstGeom prst="rect">
            <a:avLst/>
          </a:prstGeom>
        </p:spPr>
        <p:txBody>
          <a:bodyPr vert="horz"/>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rgbClr val="FFFFFF"/>
                </a:solidFill>
                <a:effectLst/>
                <a:uLnTx/>
                <a:uFillTx/>
                <a:latin typeface="+mn-lt"/>
                <a:ea typeface="+mn-ea"/>
                <a:cs typeface="+mn-cs"/>
              </a:rPr>
              <a:t>Copyright © 2007 Pearson Addison-Wesley. All rights reserved.</a:t>
            </a:r>
            <a:endParaRPr kumimoji="0" lang="en-US" sz="1400" b="0" i="0" u="none" strike="noStrike" kern="1200" cap="none" spc="0" normalizeH="0" baseline="0" noProof="0" dirty="0">
              <a:ln>
                <a:noFill/>
              </a:ln>
              <a:solidFill>
                <a:srgbClr val="FFFFFF"/>
              </a:solidFill>
              <a:effectLst/>
              <a:uLnTx/>
              <a:uFillTx/>
              <a:latin typeface="+mn-lt"/>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firms finance investments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15</a:t>
            </a:fld>
            <a:endParaRPr lang="en-US" dirty="0"/>
          </a:p>
        </p:txBody>
      </p:sp>
      <p:sp>
        <p:nvSpPr>
          <p:cNvPr id="4" name="Content Placeholder 3"/>
          <p:cNvSpPr>
            <a:spLocks noGrp="1"/>
          </p:cNvSpPr>
          <p:nvPr>
            <p:ph sz="quarter" idx="13"/>
          </p:nvPr>
        </p:nvSpPr>
        <p:spPr>
          <a:xfrm>
            <a:off x="152400" y="1447800"/>
            <a:ext cx="2590800" cy="4572000"/>
          </a:xfrm>
        </p:spPr>
        <p:txBody>
          <a:bodyPr>
            <a:normAutofit fontScale="85000" lnSpcReduction="20000"/>
          </a:bodyPr>
          <a:lstStyle/>
          <a:p>
            <a:r>
              <a:rPr lang="en-US" dirty="0" smtClean="0"/>
              <a:t>This is partly due to the unpredictability of EBIT.  Still this cannot account for such a low Interest/EBIT ratio.</a:t>
            </a:r>
          </a:p>
          <a:p>
            <a:r>
              <a:rPr lang="en-US" dirty="0" smtClean="0"/>
              <a:t>Furthermore, the debt-assets ratio also varies a lot across industries</a:t>
            </a:r>
            <a:endParaRPr lang="en-US" dirty="0"/>
          </a:p>
        </p:txBody>
      </p:sp>
      <p:pic>
        <p:nvPicPr>
          <p:cNvPr id="5" name="Picture 5" descr="BD15_23_15F07"/>
          <p:cNvPicPr preferRelativeResize="0">
            <a:picLocks noChangeAspect="1" noChangeArrowheads="1"/>
          </p:cNvPicPr>
          <p:nvPr>
            <p:custDataLst>
              <p:tags r:id="rId1"/>
            </p:custDataLst>
          </p:nvPr>
        </p:nvPicPr>
        <p:blipFill>
          <a:blip r:embed="rId4"/>
          <a:srcRect/>
          <a:stretch>
            <a:fillRect/>
          </a:stretch>
        </p:blipFill>
        <p:spPr>
          <a:xfrm>
            <a:off x="2743200" y="1447800"/>
            <a:ext cx="6235700" cy="5240338"/>
          </a:xfrm>
          <a:prstGeom prst="rect">
            <a:avLst/>
          </a:prstGeom>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Bankruptcy and Firm Value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16</a:t>
            </a:fld>
            <a:endParaRPr lang="en-US" dirty="0"/>
          </a:p>
        </p:txBody>
      </p:sp>
      <p:sp>
        <p:nvSpPr>
          <p:cNvPr id="4" name="Content Placeholder 3"/>
          <p:cNvSpPr>
            <a:spLocks noGrp="1"/>
          </p:cNvSpPr>
          <p:nvPr>
            <p:ph sz="quarter" idx="13"/>
          </p:nvPr>
        </p:nvSpPr>
        <p:spPr>
          <a:xfrm>
            <a:off x="304800" y="1447800"/>
            <a:ext cx="8503920" cy="5105400"/>
          </a:xfrm>
        </p:spPr>
        <p:txBody>
          <a:bodyPr>
            <a:normAutofit/>
          </a:bodyPr>
          <a:lstStyle/>
          <a:p>
            <a:r>
              <a:rPr lang="en-US" dirty="0" smtClean="0"/>
              <a:t>It is clear that there are other factors determining capital structure, besides taxes.</a:t>
            </a:r>
          </a:p>
          <a:p>
            <a:r>
              <a:rPr lang="en-US" dirty="0" smtClean="0"/>
              <a:t>The main additional factor is bankruptcy.</a:t>
            </a:r>
          </a:p>
          <a:p>
            <a:r>
              <a:rPr lang="en-US" dirty="0" smtClean="0"/>
              <a:t>However, the mere possibility of bankruptcy would not make debt less attractive.</a:t>
            </a:r>
          </a:p>
          <a:p>
            <a:r>
              <a:rPr lang="en-US" dirty="0" smtClean="0"/>
              <a:t>Keep in mind that the firm is an operation that attracts resources from investors, uses them and returns profits to investors according to certain rules</a:t>
            </a:r>
            <a:r>
              <a:rPr lang="en-US" dirty="0" smtClean="0"/>
              <a:t>.</a:t>
            </a:r>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415220603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51554"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Bankruptcy and Firm Value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17</a:t>
            </a:fld>
            <a:endParaRPr lang="en-US" dirty="0"/>
          </a:p>
        </p:txBody>
      </p:sp>
      <p:sp>
        <p:nvSpPr>
          <p:cNvPr id="4" name="Content Placeholder 3"/>
          <p:cNvSpPr>
            <a:spLocks noGrp="1"/>
          </p:cNvSpPr>
          <p:nvPr>
            <p:ph sz="quarter" idx="13"/>
          </p:nvPr>
        </p:nvSpPr>
        <p:spPr/>
        <p:txBody>
          <a:bodyPr>
            <a:normAutofit fontScale="92500" lnSpcReduction="10000"/>
          </a:bodyPr>
          <a:lstStyle/>
          <a:p>
            <a:r>
              <a:rPr lang="en-US" dirty="0"/>
              <a:t>Bankruptcy is simply a recognition that the promised payments to debtholders are greater than the value of all the assets.  Since </a:t>
            </a:r>
            <a:r>
              <a:rPr lang="en-US" dirty="0" err="1"/>
              <a:t>equityholders</a:t>
            </a:r>
            <a:r>
              <a:rPr lang="en-US" dirty="0"/>
              <a:t> are residual claimants, at this point, their claims are worth zero.  Hence control of the assets passes to the erstwhile debtholders, who now become the new </a:t>
            </a:r>
            <a:r>
              <a:rPr lang="en-US" dirty="0" err="1"/>
              <a:t>equityholders</a:t>
            </a:r>
            <a:r>
              <a:rPr lang="en-US" dirty="0"/>
              <a:t>.</a:t>
            </a:r>
          </a:p>
          <a:p>
            <a:r>
              <a:rPr lang="en-US" dirty="0"/>
              <a:t>The fact of bankruptcy does not change the value of the firm.  An instant before bankruptcy, the value of </a:t>
            </a:r>
            <a:r>
              <a:rPr lang="en-US" dirty="0" err="1"/>
              <a:t>equityholders</a:t>
            </a:r>
            <a:r>
              <a:rPr lang="en-US" dirty="0"/>
              <a:t> claims was very, very small.  If the prospects of the firm continue to deteriorate, </a:t>
            </a:r>
            <a:r>
              <a:rPr lang="en-US" dirty="0" err="1"/>
              <a:t>equityholders</a:t>
            </a:r>
            <a:r>
              <a:rPr lang="en-US" dirty="0"/>
              <a:t> claims drop to zero.  It is not bankruptcy that hurts </a:t>
            </a:r>
            <a:r>
              <a:rPr lang="en-US" dirty="0" err="1"/>
              <a:t>equityholders</a:t>
            </a:r>
            <a:r>
              <a:rPr lang="en-US" dirty="0"/>
              <a:t>, but rather the declining fortunes of the firm!</a:t>
            </a:r>
          </a:p>
          <a:p>
            <a:endParaRPr lang="en-US" dirty="0"/>
          </a:p>
        </p:txBody>
      </p:sp>
    </p:spTree>
    <p:extLst>
      <p:ext uri="{BB962C8B-B14F-4D97-AF65-F5344CB8AC3E}">
        <p14:creationId xmlns:p14="http://schemas.microsoft.com/office/powerpoint/2010/main" val="28614464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Bankruptcy Costs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18</a:t>
            </a:fld>
            <a:endParaRPr lang="en-US" dirty="0"/>
          </a:p>
        </p:txBody>
      </p:sp>
      <p:sp>
        <p:nvSpPr>
          <p:cNvPr id="4" name="Content Placeholder 3"/>
          <p:cNvSpPr>
            <a:spLocks noGrp="1"/>
          </p:cNvSpPr>
          <p:nvPr>
            <p:ph sz="quarter" idx="13"/>
          </p:nvPr>
        </p:nvSpPr>
        <p:spPr/>
        <p:txBody>
          <a:bodyPr>
            <a:normAutofit fontScale="77500" lnSpcReduction="20000"/>
          </a:bodyPr>
          <a:lstStyle/>
          <a:p>
            <a:r>
              <a:rPr lang="en-US" dirty="0" smtClean="0"/>
              <a:t>The problem with bankruptcy is that its occurrence also entails additional costs.</a:t>
            </a:r>
          </a:p>
          <a:p>
            <a:r>
              <a:rPr lang="en-US" dirty="0" smtClean="0"/>
              <a:t>There are two kinds of bankruptcy – Chapter 7 involves liquidation of the firm and repayment of </a:t>
            </a:r>
            <a:r>
              <a:rPr lang="en-US" dirty="0" err="1" smtClean="0"/>
              <a:t>debtholders</a:t>
            </a:r>
            <a:r>
              <a:rPr lang="en-US" dirty="0" smtClean="0"/>
              <a:t> and Chapter 11,which is more common involves financial reorganization of the firm.</a:t>
            </a:r>
          </a:p>
          <a:p>
            <a:r>
              <a:rPr lang="en-US" dirty="0" smtClean="0"/>
              <a:t>Financial reorganization essentially involves reassigning rights to firm cashflows.  For example, the maturity of debt might be lengthened or the interest rate increased in return for a postponement of interest payments.</a:t>
            </a:r>
          </a:p>
          <a:p>
            <a:r>
              <a:rPr lang="en-US" dirty="0" smtClean="0"/>
              <a:t>Alternatively, </a:t>
            </a:r>
            <a:r>
              <a:rPr lang="en-US" dirty="0" err="1" smtClean="0"/>
              <a:t>debtholders</a:t>
            </a:r>
            <a:r>
              <a:rPr lang="en-US" dirty="0" smtClean="0"/>
              <a:t> might be given equity in the firm.</a:t>
            </a:r>
          </a:p>
          <a:p>
            <a:r>
              <a:rPr lang="en-US" dirty="0" smtClean="0"/>
              <a:t>Furthermore, there are different classes of </a:t>
            </a:r>
            <a:r>
              <a:rPr lang="en-US" dirty="0" err="1" smtClean="0"/>
              <a:t>debtholders</a:t>
            </a:r>
            <a:r>
              <a:rPr lang="en-US" dirty="0" smtClean="0"/>
              <a:t> with different payment priorities.  Secured </a:t>
            </a:r>
            <a:r>
              <a:rPr lang="en-US" dirty="0" err="1" smtClean="0"/>
              <a:t>debtholders</a:t>
            </a:r>
            <a:r>
              <a:rPr lang="en-US" dirty="0" smtClean="0"/>
              <a:t> have a right to be paid first out of the assets that are subordinated to those claims.  Then there is senior debt that is supposed to be paid in full before junior debt.</a:t>
            </a:r>
          </a:p>
          <a:p>
            <a:r>
              <a:rPr lang="en-US" dirty="0" smtClean="0"/>
              <a:t>All of this makes for a lot of complications.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Costs of Bankruptcy</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19</a:t>
            </a:fld>
            <a:endParaRPr lang="en-US" dirty="0"/>
          </a:p>
        </p:txBody>
      </p:sp>
      <p:sp>
        <p:nvSpPr>
          <p:cNvPr id="4" name="Content Placeholder 3"/>
          <p:cNvSpPr>
            <a:spLocks noGrp="1"/>
          </p:cNvSpPr>
          <p:nvPr>
            <p:ph sz="quarter" idx="13"/>
          </p:nvPr>
        </p:nvSpPr>
        <p:spPr/>
        <p:txBody>
          <a:bodyPr>
            <a:normAutofit fontScale="92500" lnSpcReduction="10000"/>
          </a:bodyPr>
          <a:lstStyle/>
          <a:p>
            <a:r>
              <a:rPr lang="en-US" dirty="0" smtClean="0"/>
              <a:t>In order to ensure that all </a:t>
            </a:r>
            <a:r>
              <a:rPr lang="en-US" dirty="0" err="1" smtClean="0"/>
              <a:t>debtholders</a:t>
            </a:r>
            <a:r>
              <a:rPr lang="en-US" dirty="0" smtClean="0"/>
              <a:t> (and </a:t>
            </a:r>
            <a:r>
              <a:rPr lang="en-US" dirty="0" err="1" smtClean="0"/>
              <a:t>equityholders</a:t>
            </a:r>
            <a:r>
              <a:rPr lang="en-US" dirty="0" smtClean="0"/>
              <a:t>) are satisfied, it is necessary to value the firm at the time of bankruptcy, as well as the different securities that are being offered to the different </a:t>
            </a:r>
            <a:r>
              <a:rPr lang="en-US" dirty="0" err="1" smtClean="0"/>
              <a:t>securityholders</a:t>
            </a:r>
            <a:r>
              <a:rPr lang="en-US" dirty="0" smtClean="0"/>
              <a:t> as part of the reorganization.</a:t>
            </a:r>
          </a:p>
          <a:p>
            <a:r>
              <a:rPr lang="en-US" dirty="0" smtClean="0"/>
              <a:t>Considering that the assets of most firms are illiquid, this is an expensive process, requiring payments to experts and lawyers, as well as one that involves a lot of gaming between </a:t>
            </a:r>
            <a:r>
              <a:rPr lang="en-US" dirty="0" err="1" smtClean="0"/>
              <a:t>securityholders</a:t>
            </a:r>
            <a:r>
              <a:rPr lang="en-US" dirty="0" smtClean="0"/>
              <a:t>.</a:t>
            </a:r>
          </a:p>
          <a:p>
            <a:r>
              <a:rPr lang="en-US" dirty="0" smtClean="0"/>
              <a:t>Finally, the smooth operation of the business is held up while all this is happening.</a:t>
            </a:r>
          </a:p>
          <a:p>
            <a:r>
              <a:rPr lang="en-US" dirty="0" smtClean="0"/>
              <a:t>All of this is expensive and can be termed the direct costs of bankruptcy.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a:t>
            </a:fld>
            <a:endParaRPr lang="en-US" dirty="0"/>
          </a:p>
        </p:txBody>
      </p:sp>
      <p:sp>
        <p:nvSpPr>
          <p:cNvPr id="4" name="Content Placeholder 3"/>
          <p:cNvSpPr>
            <a:spLocks noGrp="1"/>
          </p:cNvSpPr>
          <p:nvPr>
            <p:ph sz="quarter" idx="13"/>
          </p:nvPr>
        </p:nvSpPr>
        <p:spPr/>
        <p:txBody>
          <a:bodyPr>
            <a:normAutofit lnSpcReduction="10000"/>
          </a:bodyPr>
          <a:lstStyle/>
          <a:p>
            <a:r>
              <a:rPr lang="en-US" dirty="0" smtClean="0"/>
              <a:t>Payments to debt holders are considered as deductible expenses by the IRS; hence the IRS effectively gives the firm a tax break if it use debt capital as opposed to equity capital.  On the other hand, individual investors generally pay higher taxes on bond income.  Hence from a tax point of view, the debt vs. equity question is a wash.</a:t>
            </a:r>
          </a:p>
          <a:p>
            <a:r>
              <a:rPr lang="en-US" dirty="0" smtClean="0"/>
              <a:t>However, more debt means a greater likelihood of bankruptcy and the costs of bankruptcy.</a:t>
            </a:r>
          </a:p>
          <a:p>
            <a:r>
              <a:rPr lang="en-US" dirty="0" smtClean="0"/>
              <a:t>Debt also entails multiple agency costs, but these need to be balanced against the incentive effects of debt on </a:t>
            </a:r>
            <a:r>
              <a:rPr lang="en-US" smtClean="0"/>
              <a:t>managerial efficiency.</a:t>
            </a:r>
            <a:endParaRPr lang="en-US" dirty="0"/>
          </a:p>
        </p:txBody>
      </p:sp>
    </p:spTree>
    <p:extLst>
      <p:ext uri="{BB962C8B-B14F-4D97-AF65-F5344CB8AC3E}">
        <p14:creationId xmlns:p14="http://schemas.microsoft.com/office/powerpoint/2010/main" val="32238276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Indirect Costs of Bankruptcy</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20</a:t>
            </a:fld>
            <a:endParaRPr lang="en-US" dirty="0"/>
          </a:p>
        </p:txBody>
      </p:sp>
      <p:sp>
        <p:nvSpPr>
          <p:cNvPr id="4" name="Content Placeholder 3"/>
          <p:cNvSpPr>
            <a:spLocks noGrp="1"/>
          </p:cNvSpPr>
          <p:nvPr>
            <p:ph sz="quarter" idx="13"/>
          </p:nvPr>
        </p:nvSpPr>
        <p:spPr/>
        <p:txBody>
          <a:bodyPr>
            <a:normAutofit/>
          </a:bodyPr>
          <a:lstStyle/>
          <a:p>
            <a:r>
              <a:rPr lang="en-US" dirty="0" smtClean="0"/>
              <a:t>Loss of Customers: bankruptcy allows firms to walk away from commitments to their customers – hence customers may be unwilling to purchase products that involve future services.  This may be in the form of warranties, or future upgrades (of software) or frequent flier mileage (for airlines) or availability of maintenance and parts for durable goods.</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Indirect Costs of Bankruptcy</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21</a:t>
            </a:fld>
            <a:endParaRPr lang="en-US" dirty="0"/>
          </a:p>
        </p:txBody>
      </p:sp>
      <p:sp>
        <p:nvSpPr>
          <p:cNvPr id="4" name="Content Placeholder 3"/>
          <p:cNvSpPr>
            <a:spLocks noGrp="1"/>
          </p:cNvSpPr>
          <p:nvPr>
            <p:ph sz="quarter" idx="13"/>
          </p:nvPr>
        </p:nvSpPr>
        <p:spPr/>
        <p:txBody>
          <a:bodyPr>
            <a:normAutofit fontScale="92500" lnSpcReduction="20000"/>
          </a:bodyPr>
          <a:lstStyle/>
          <a:p>
            <a:r>
              <a:rPr lang="en-US" dirty="0" smtClean="0"/>
              <a:t>Loss </a:t>
            </a:r>
            <a:r>
              <a:rPr lang="en-US" dirty="0" smtClean="0"/>
              <a:t>of suppliers: suppliers may be unwilling to provide a firm with inventory if they think they might not be paid.</a:t>
            </a:r>
            <a:br>
              <a:rPr lang="en-US" dirty="0" smtClean="0"/>
            </a:br>
            <a:r>
              <a:rPr lang="en-US" i="1" dirty="0" smtClean="0"/>
              <a:t/>
            </a:r>
            <a:br>
              <a:rPr lang="en-US" i="1" dirty="0" smtClean="0"/>
            </a:br>
            <a:r>
              <a:rPr lang="en-US" i="1" dirty="0" smtClean="0"/>
              <a:t>(Corporate Finance, London: Feb 2002, issue 207, p. 8) Many Kmart shoppers have suffered the embarrassment of being strapped for cash at the checkout, but this time the shoe is on the other foot. Discount retailer Kmart did not have enough money to pay Fleming Companies, its food supplier, and filed for bankruptcy in January. </a:t>
            </a:r>
            <a:br>
              <a:rPr lang="en-US" i="1" dirty="0" smtClean="0"/>
            </a:br>
            <a:r>
              <a:rPr lang="en-US" i="1" dirty="0" smtClean="0"/>
              <a:t>Fleming is owed $77 million, and joined the tough suppliers who suspended shipments to the struggling retailer - the final blow for Kmart, who promotes itself as the home of low prices. </a:t>
            </a:r>
          </a:p>
          <a:p>
            <a:endParaRPr lang="en-US" dirty="0"/>
          </a:p>
        </p:txBody>
      </p:sp>
    </p:spTree>
    <p:extLst>
      <p:ext uri="{BB962C8B-B14F-4D97-AF65-F5344CB8AC3E}">
        <p14:creationId xmlns:p14="http://schemas.microsoft.com/office/powerpoint/2010/main" val="15354476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Indirect Bankruptcy Costs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22</a:t>
            </a:fld>
            <a:endParaRPr lang="en-US" dirty="0"/>
          </a:p>
        </p:txBody>
      </p:sp>
      <p:sp>
        <p:nvSpPr>
          <p:cNvPr id="4" name="Content Placeholder 3"/>
          <p:cNvSpPr>
            <a:spLocks noGrp="1"/>
          </p:cNvSpPr>
          <p:nvPr>
            <p:ph sz="quarter" idx="13"/>
          </p:nvPr>
        </p:nvSpPr>
        <p:spPr>
          <a:xfrm>
            <a:off x="301752" y="1676400"/>
            <a:ext cx="8503920" cy="4953000"/>
          </a:xfrm>
        </p:spPr>
        <p:txBody>
          <a:bodyPr>
            <a:normAutofit/>
          </a:bodyPr>
          <a:lstStyle/>
          <a:p>
            <a:r>
              <a:rPr lang="en-US" dirty="0" smtClean="0"/>
              <a:t>Loss of employees: Firms that are more likely to enter into bankruptcy provide less job security for employees – hence top workers might be discouraged from working for such firms.</a:t>
            </a:r>
          </a:p>
          <a:p>
            <a:r>
              <a:rPr lang="en-US" dirty="0" smtClean="0"/>
              <a:t>Loss of Receivables: Firms in bankruptcy might be distracted and be less able to collect from trade debtors.  Ordinarily, customers would pay in order to continue being able to do business with the firm – if a firm is in bankruptcy, this is less of an incentive</a:t>
            </a:r>
            <a:r>
              <a:rPr lang="en-US" dirty="0" smtClean="0"/>
              <a:t>.</a:t>
            </a:r>
            <a:endParaRPr lang="en-US"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Indirect Bankruptcy Costs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23</a:t>
            </a:fld>
            <a:endParaRPr lang="en-US" dirty="0"/>
          </a:p>
        </p:txBody>
      </p:sp>
      <p:sp>
        <p:nvSpPr>
          <p:cNvPr id="4" name="Content Placeholder 3"/>
          <p:cNvSpPr>
            <a:spLocks noGrp="1"/>
          </p:cNvSpPr>
          <p:nvPr>
            <p:ph sz="quarter" idx="13"/>
          </p:nvPr>
        </p:nvSpPr>
        <p:spPr>
          <a:xfrm>
            <a:off x="301752" y="1676400"/>
            <a:ext cx="8503920" cy="4953000"/>
          </a:xfrm>
        </p:spPr>
        <p:txBody>
          <a:bodyPr>
            <a:normAutofit/>
          </a:bodyPr>
          <a:lstStyle/>
          <a:p>
            <a:r>
              <a:rPr lang="en-US" dirty="0" smtClean="0"/>
              <a:t>Fire </a:t>
            </a:r>
            <a:r>
              <a:rPr lang="en-US" dirty="0" smtClean="0"/>
              <a:t>sales of assets: assets might need to be sold at a lower price than they are worth if the firm needs the resources right away.</a:t>
            </a:r>
          </a:p>
          <a:p>
            <a:r>
              <a:rPr lang="en-US" dirty="0" smtClean="0"/>
              <a:t>Creditors who have to wait for payment may themselves be pushed into bankruptcy.</a:t>
            </a:r>
          </a:p>
          <a:p>
            <a:r>
              <a:rPr lang="en-US" dirty="0" smtClean="0"/>
              <a:t>A firm with more debt has a greater chance of bankruptcy and its attendant direct and indirect costs of bankruptcy.  Hence these costs must be taken into account by the firm in deciding how much debt to have in its capital structure.</a:t>
            </a:r>
            <a:endParaRPr lang="en-US" dirty="0"/>
          </a:p>
        </p:txBody>
      </p:sp>
    </p:spTree>
    <p:extLst>
      <p:ext uri="{BB962C8B-B14F-4D97-AF65-F5344CB8AC3E}">
        <p14:creationId xmlns:p14="http://schemas.microsoft.com/office/powerpoint/2010/main" val="8420899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C1E4FDC-B6B2-4DBB-9E5A-D13B03FBF677}" type="slidenum">
              <a:rPr lang="en-US"/>
              <a:pPr/>
              <a:t>24</a:t>
            </a:fld>
            <a:endParaRPr lang="en-US"/>
          </a:p>
        </p:txBody>
      </p:sp>
      <p:sp>
        <p:nvSpPr>
          <p:cNvPr id="739330" name="Rectangle 2"/>
          <p:cNvSpPr>
            <a:spLocks noGrp="1" noChangeArrowheads="1"/>
          </p:cNvSpPr>
          <p:nvPr>
            <p:ph type="title"/>
          </p:nvPr>
        </p:nvSpPr>
        <p:spPr/>
        <p:txBody>
          <a:bodyPr>
            <a:normAutofit/>
          </a:bodyPr>
          <a:lstStyle/>
          <a:p>
            <a:r>
              <a:rPr lang="en-US" dirty="0" smtClean="0"/>
              <a:t>Implications of Bankruptcy Costs</a:t>
            </a:r>
            <a:endParaRPr lang="en-US" dirty="0"/>
          </a:p>
        </p:txBody>
      </p:sp>
      <p:sp>
        <p:nvSpPr>
          <p:cNvPr id="739331" name="Rectangle 3"/>
          <p:cNvSpPr>
            <a:spLocks noGrp="1" noChangeArrowheads="1"/>
          </p:cNvSpPr>
          <p:nvPr>
            <p:ph type="body" idx="4294967295"/>
          </p:nvPr>
        </p:nvSpPr>
        <p:spPr>
          <a:xfrm>
            <a:off x="301752" y="1676399"/>
            <a:ext cx="8308848" cy="4648201"/>
          </a:xfrm>
          <a:prstGeom prst="rect">
            <a:avLst/>
          </a:prstGeom>
        </p:spPr>
        <p:txBody>
          <a:bodyPr>
            <a:normAutofit/>
          </a:bodyPr>
          <a:lstStyle/>
          <a:p>
            <a:pPr algn="just">
              <a:lnSpc>
                <a:spcPct val="80000"/>
              </a:lnSpc>
              <a:buFont typeface="Symbol" pitchFamily="18" charset="2"/>
              <a:buChar char="·"/>
            </a:pPr>
            <a:r>
              <a:rPr lang="en-US" sz="2400" dirty="0"/>
              <a:t>Indirect bankruptcy costs are likely to be higher for these types of firms and they should therefore be much more cautious about borrowing money in the first place</a:t>
            </a:r>
            <a:r>
              <a:rPr lang="en-US" sz="2400" dirty="0" smtClean="0"/>
              <a:t>.</a:t>
            </a:r>
            <a:br>
              <a:rPr lang="en-US" sz="2400" dirty="0" smtClean="0"/>
            </a:br>
            <a:endParaRPr lang="en-US" sz="2400" dirty="0"/>
          </a:p>
          <a:p>
            <a:pPr lvl="1" algn="just">
              <a:lnSpc>
                <a:spcPct val="80000"/>
              </a:lnSpc>
              <a:buFont typeface="Symbol" pitchFamily="18" charset="2"/>
              <a:buChar char="·"/>
            </a:pPr>
            <a:r>
              <a:rPr lang="en-US" dirty="0" smtClean="0"/>
              <a:t>Firms </a:t>
            </a:r>
            <a:r>
              <a:rPr lang="en-US" dirty="0"/>
              <a:t>that sell durable products with long lives that require replacement parts and </a:t>
            </a:r>
            <a:r>
              <a:rPr lang="en-US" dirty="0" smtClean="0"/>
              <a:t>service, e.g. automobile firms.</a:t>
            </a:r>
            <a:endParaRPr lang="en-US" dirty="0"/>
          </a:p>
          <a:p>
            <a:pPr lvl="1" algn="just">
              <a:lnSpc>
                <a:spcPct val="80000"/>
              </a:lnSpc>
              <a:buFont typeface="Symbol" pitchFamily="18" charset="2"/>
              <a:buChar char="·"/>
            </a:pPr>
            <a:r>
              <a:rPr lang="en-US" dirty="0"/>
              <a:t>Firms that provide goods or services for which quality is an important attribute but where quality difficult to determine in advance </a:t>
            </a:r>
            <a:r>
              <a:rPr lang="en-US" dirty="0" smtClean="0"/>
              <a:t>(credence goods) – </a:t>
            </a:r>
            <a:r>
              <a:rPr lang="en-US" dirty="0"/>
              <a:t>if the firm goes bankrupt by the time that the quality is determined to be low, customers cannot go to the firm for </a:t>
            </a:r>
            <a:r>
              <a:rPr lang="en-US" dirty="0" smtClean="0"/>
              <a:t>compensation, e.g. pharmaceutical firms, dietary supplement firms</a:t>
            </a:r>
            <a:r>
              <a:rPr lang="en-US" dirty="0" smtClean="0"/>
              <a:t>.</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C1E4FDC-B6B2-4DBB-9E5A-D13B03FBF677}" type="slidenum">
              <a:rPr lang="en-US"/>
              <a:pPr/>
              <a:t>25</a:t>
            </a:fld>
            <a:endParaRPr lang="en-US"/>
          </a:p>
        </p:txBody>
      </p:sp>
      <p:sp>
        <p:nvSpPr>
          <p:cNvPr id="739330" name="Rectangle 2"/>
          <p:cNvSpPr>
            <a:spLocks noGrp="1" noChangeArrowheads="1"/>
          </p:cNvSpPr>
          <p:nvPr>
            <p:ph type="title"/>
          </p:nvPr>
        </p:nvSpPr>
        <p:spPr/>
        <p:txBody>
          <a:bodyPr>
            <a:normAutofit/>
          </a:bodyPr>
          <a:lstStyle/>
          <a:p>
            <a:r>
              <a:rPr lang="en-US" dirty="0" smtClean="0"/>
              <a:t>Implications of Bankruptcy Costs</a:t>
            </a:r>
            <a:endParaRPr lang="en-US" dirty="0"/>
          </a:p>
        </p:txBody>
      </p:sp>
      <p:sp>
        <p:nvSpPr>
          <p:cNvPr id="739331" name="Rectangle 3"/>
          <p:cNvSpPr>
            <a:spLocks noGrp="1" noChangeArrowheads="1"/>
          </p:cNvSpPr>
          <p:nvPr>
            <p:ph type="body" idx="4294967295"/>
          </p:nvPr>
        </p:nvSpPr>
        <p:spPr>
          <a:xfrm>
            <a:off x="301752" y="1676399"/>
            <a:ext cx="8308848" cy="4648201"/>
          </a:xfrm>
          <a:prstGeom prst="rect">
            <a:avLst/>
          </a:prstGeom>
        </p:spPr>
        <p:txBody>
          <a:bodyPr>
            <a:normAutofit/>
          </a:bodyPr>
          <a:lstStyle/>
          <a:p>
            <a:pPr algn="just">
              <a:lnSpc>
                <a:spcPct val="80000"/>
              </a:lnSpc>
              <a:buFont typeface="Symbol" pitchFamily="18" charset="2"/>
              <a:buChar char="·"/>
            </a:pPr>
            <a:r>
              <a:rPr lang="en-US" sz="2400" dirty="0"/>
              <a:t>Indirect bankruptcy costs are likely to be higher for these types of firms and they should therefore be much more cautious about borrowing money in the first place</a:t>
            </a:r>
            <a:r>
              <a:rPr lang="en-US" sz="2400" dirty="0" smtClean="0"/>
              <a:t>.</a:t>
            </a:r>
            <a:br>
              <a:rPr lang="en-US" sz="2400" dirty="0" smtClean="0"/>
            </a:br>
            <a:endParaRPr lang="en-US" sz="2400" dirty="0"/>
          </a:p>
          <a:p>
            <a:pPr lvl="1" algn="just">
              <a:lnSpc>
                <a:spcPct val="80000"/>
              </a:lnSpc>
              <a:buFont typeface="Symbol" pitchFamily="18" charset="2"/>
              <a:buChar char="·"/>
            </a:pPr>
            <a:r>
              <a:rPr lang="en-US" sz="2300" dirty="0" smtClean="0"/>
              <a:t>Firms </a:t>
            </a:r>
            <a:r>
              <a:rPr lang="en-US" sz="2300" dirty="0"/>
              <a:t>producing products whose value to customers depends on the services and complementary products supplied by independent </a:t>
            </a:r>
            <a:r>
              <a:rPr lang="en-US" sz="2300" dirty="0" smtClean="0"/>
              <a:t>companies – if these firms are highly levered, the independent suppliers may be cautious about producing for them.  An example is firms manufacturing computers, whose value depends on the software produced by independent companies that can run on those companies.</a:t>
            </a:r>
            <a:endParaRPr lang="en-US" sz="2300" dirty="0"/>
          </a:p>
          <a:p>
            <a:pPr lvl="1" algn="just">
              <a:lnSpc>
                <a:spcPct val="80000"/>
              </a:lnSpc>
              <a:buFont typeface="Symbol" pitchFamily="18" charset="2"/>
              <a:buChar char="·"/>
            </a:pPr>
            <a:r>
              <a:rPr lang="en-US" sz="2300" dirty="0"/>
              <a:t>Firms that sell products requiring continuous service and support from the </a:t>
            </a:r>
            <a:r>
              <a:rPr lang="en-US" sz="2300" dirty="0" smtClean="0"/>
              <a:t>manufacturer, e.g. computer firms.</a:t>
            </a:r>
            <a:endParaRPr lang="en-US" sz="2300" dirty="0"/>
          </a:p>
        </p:txBody>
      </p:sp>
    </p:spTree>
    <p:extLst>
      <p:ext uri="{BB962C8B-B14F-4D97-AF65-F5344CB8AC3E}">
        <p14:creationId xmlns:p14="http://schemas.microsoft.com/office/powerpoint/2010/main" val="2090870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78D315E-204A-4603-9996-DBFBB53AAA88}" type="slidenum">
              <a:rPr lang="en-US" altLang="en-US"/>
              <a:pPr/>
              <a:t>26</a:t>
            </a:fld>
            <a:endParaRPr lang="en-US" altLang="en-US"/>
          </a:p>
        </p:txBody>
      </p:sp>
      <p:sp>
        <p:nvSpPr>
          <p:cNvPr id="747522"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a:t>Agency </a:t>
            </a:r>
            <a:r>
              <a:rPr lang="en-US" altLang="en-US" dirty="0" smtClean="0"/>
              <a:t>Costs of Debt</a:t>
            </a:r>
            <a:endParaRPr lang="en-US" altLang="en-US" dirty="0"/>
          </a:p>
        </p:txBody>
      </p:sp>
      <p:sp>
        <p:nvSpPr>
          <p:cNvPr id="747523" name="Rectangle 3"/>
          <p:cNvSpPr>
            <a:spLocks noGrp="1" noChangeArrowheads="1"/>
          </p:cNvSpPr>
          <p:nvPr>
            <p:ph type="body" idx="4294967295"/>
          </p:nvPr>
        </p:nvSpPr>
        <p:spPr>
          <a:xfrm>
            <a:off x="475583" y="1506516"/>
            <a:ext cx="8186738" cy="4665683"/>
          </a:xfrm>
          <a:prstGeom prst="rect">
            <a:avLst/>
          </a:prstGeom>
          <a:noFill/>
          <a:ln/>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normAutofit/>
          </a:bodyPr>
          <a:lstStyle/>
          <a:p>
            <a:pPr>
              <a:lnSpc>
                <a:spcPct val="95000"/>
              </a:lnSpc>
            </a:pPr>
            <a:r>
              <a:rPr lang="en-US" altLang="en-US" sz="2200" dirty="0"/>
              <a:t>An agency cost arises whenever you hire someone else to do something for you. It arises because your interests(as the principal) may deviate from those of the person you hired (as the agent).</a:t>
            </a:r>
          </a:p>
          <a:p>
            <a:pPr>
              <a:lnSpc>
                <a:spcPct val="95000"/>
              </a:lnSpc>
            </a:pPr>
            <a:r>
              <a:rPr lang="en-US" altLang="en-US" sz="2200" dirty="0"/>
              <a:t>When you lend money to a business, you are allowing the stockholders to use that money in the course of running that business. Stockholders interests are different from your interests, because </a:t>
            </a:r>
          </a:p>
          <a:p>
            <a:pPr lvl="1">
              <a:lnSpc>
                <a:spcPct val="85000"/>
              </a:lnSpc>
            </a:pPr>
            <a:r>
              <a:rPr lang="en-US" altLang="en-US" sz="2200" dirty="0"/>
              <a:t>You (as lender) are interested in getting your money back</a:t>
            </a:r>
          </a:p>
          <a:p>
            <a:pPr lvl="1">
              <a:lnSpc>
                <a:spcPct val="85000"/>
              </a:lnSpc>
            </a:pPr>
            <a:r>
              <a:rPr lang="en-US" altLang="en-US" sz="2200" dirty="0"/>
              <a:t>Stockholders are interested in maximizing </a:t>
            </a:r>
            <a:r>
              <a:rPr lang="en-US" altLang="en-US" sz="2200" dirty="0" smtClean="0"/>
              <a:t>their </a:t>
            </a:r>
            <a:r>
              <a:rPr lang="en-US" altLang="en-US" sz="2200" dirty="0" smtClean="0"/>
              <a:t>wealth</a:t>
            </a:r>
          </a:p>
        </p:txBody>
      </p:sp>
    </p:spTree>
    <p:extLst>
      <p:ext uri="{BB962C8B-B14F-4D97-AF65-F5344CB8AC3E}">
        <p14:creationId xmlns:p14="http://schemas.microsoft.com/office/powerpoint/2010/main" val="2997319633"/>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78D315E-204A-4603-9996-DBFBB53AAA88}" type="slidenum">
              <a:rPr lang="en-US" altLang="en-US"/>
              <a:pPr/>
              <a:t>27</a:t>
            </a:fld>
            <a:endParaRPr lang="en-US" altLang="en-US"/>
          </a:p>
        </p:txBody>
      </p:sp>
      <p:sp>
        <p:nvSpPr>
          <p:cNvPr id="747522"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a:t>Agency </a:t>
            </a:r>
            <a:r>
              <a:rPr lang="en-US" altLang="en-US" dirty="0" smtClean="0"/>
              <a:t>Costs of Debt</a:t>
            </a:r>
            <a:endParaRPr lang="en-US" altLang="en-US" dirty="0"/>
          </a:p>
        </p:txBody>
      </p:sp>
      <p:sp>
        <p:nvSpPr>
          <p:cNvPr id="747523" name="Rectangle 3"/>
          <p:cNvSpPr>
            <a:spLocks noGrp="1" noChangeArrowheads="1"/>
          </p:cNvSpPr>
          <p:nvPr>
            <p:ph type="body" idx="4294967295"/>
          </p:nvPr>
        </p:nvSpPr>
        <p:spPr>
          <a:xfrm>
            <a:off x="475583" y="1506516"/>
            <a:ext cx="8186738" cy="4665683"/>
          </a:xfrm>
          <a:prstGeom prst="rect">
            <a:avLst/>
          </a:prstGeom>
          <a:noFill/>
          <a:ln/>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normAutofit/>
          </a:bodyPr>
          <a:lstStyle/>
          <a:p>
            <a:pPr>
              <a:lnSpc>
                <a:spcPct val="95000"/>
              </a:lnSpc>
            </a:pPr>
            <a:r>
              <a:rPr lang="en-US" altLang="en-US" sz="2200" dirty="0" smtClean="0"/>
              <a:t>In some cases, the clash of interests can lead to stockholders</a:t>
            </a:r>
            <a:br>
              <a:rPr lang="en-US" altLang="en-US" sz="2200" dirty="0" smtClean="0"/>
            </a:br>
            <a:endParaRPr lang="en-US" altLang="en-US" sz="2200" dirty="0" smtClean="0"/>
          </a:p>
          <a:p>
            <a:pPr lvl="1">
              <a:lnSpc>
                <a:spcPct val="85000"/>
              </a:lnSpc>
            </a:pPr>
            <a:r>
              <a:rPr lang="en-US" altLang="en-US" sz="2200" dirty="0" smtClean="0"/>
              <a:t>Investing in riskier projects than you would want them to. (</a:t>
            </a:r>
            <a:r>
              <a:rPr lang="en-US" altLang="en-US" dirty="0" smtClean="0"/>
              <a:t>A risky project, with substantial upside, may make equity investors happy, but they might cause bondholders, who do not share in the upside, much worse off.)</a:t>
            </a:r>
            <a:endParaRPr lang="en-US" altLang="en-US" sz="2200" dirty="0" smtClean="0"/>
          </a:p>
          <a:p>
            <a:pPr lvl="1">
              <a:lnSpc>
                <a:spcPct val="85000"/>
              </a:lnSpc>
            </a:pPr>
            <a:r>
              <a:rPr lang="en-US" altLang="en-US" sz="2200" dirty="0" smtClean="0"/>
              <a:t>Paying themselves large dividends when you would rather have them keep the cash in the business.</a:t>
            </a:r>
            <a:endParaRPr lang="en-US" altLang="en-US" sz="2200" dirty="0"/>
          </a:p>
        </p:txBody>
      </p:sp>
    </p:spTree>
    <p:extLst>
      <p:ext uri="{BB962C8B-B14F-4D97-AF65-F5344CB8AC3E}">
        <p14:creationId xmlns:p14="http://schemas.microsoft.com/office/powerpoint/2010/main" val="316680536"/>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B882ABA-264A-46A9-B47A-A30DA83BDE6D}" type="slidenum">
              <a:rPr lang="en-US" altLang="en-US"/>
              <a:pPr/>
              <a:t>28</a:t>
            </a:fld>
            <a:endParaRPr lang="en-US" altLang="en-US"/>
          </a:p>
        </p:txBody>
      </p:sp>
      <p:sp>
        <p:nvSpPr>
          <p:cNvPr id="753666" name="Rectangle 2"/>
          <p:cNvSpPr>
            <a:spLocks noGrp="1" noChangeArrowheads="1"/>
          </p:cNvSpPr>
          <p:nvPr>
            <p:ph type="title"/>
          </p:nvPr>
        </p:nvSpPr>
        <p:spPr/>
        <p:txBody>
          <a:bodyPr/>
          <a:lstStyle/>
          <a:p>
            <a:r>
              <a:rPr lang="en-US" altLang="en-US"/>
              <a:t>How agency costs show up...</a:t>
            </a:r>
          </a:p>
        </p:txBody>
      </p:sp>
      <p:sp>
        <p:nvSpPr>
          <p:cNvPr id="753667" name="Rectangle 3"/>
          <p:cNvSpPr>
            <a:spLocks noGrp="1" noChangeArrowheads="1"/>
          </p:cNvSpPr>
          <p:nvPr>
            <p:ph type="body" idx="4294967295"/>
          </p:nvPr>
        </p:nvSpPr>
        <p:spPr>
          <a:xfrm>
            <a:off x="838200" y="1752600"/>
            <a:ext cx="7958138" cy="4267200"/>
          </a:xfrm>
          <a:prstGeom prst="rect">
            <a:avLst/>
          </a:prstGeom>
        </p:spPr>
        <p:txBody>
          <a:bodyPr>
            <a:normAutofit fontScale="92500"/>
          </a:bodyPr>
          <a:lstStyle/>
          <a:p>
            <a:pPr algn="just">
              <a:lnSpc>
                <a:spcPct val="90000"/>
              </a:lnSpc>
            </a:pPr>
            <a:r>
              <a:rPr lang="en-US" altLang="en-US" sz="2400" dirty="0"/>
              <a:t>If bondholders believe </a:t>
            </a:r>
            <a:r>
              <a:rPr lang="en-US" altLang="en-US" sz="2400" dirty="0" smtClean="0"/>
              <a:t>they cannot protect themselves from such opportunistic stockholder actions and that there </a:t>
            </a:r>
            <a:r>
              <a:rPr lang="en-US" altLang="en-US" sz="2400" dirty="0"/>
              <a:t>is a significant chance that stockholder actions might make them worse off, they </a:t>
            </a:r>
            <a:r>
              <a:rPr lang="en-US" altLang="en-US" sz="2400" dirty="0" smtClean="0"/>
              <a:t>will </a:t>
            </a:r>
            <a:r>
              <a:rPr lang="en-US" altLang="en-US" sz="2400" dirty="0"/>
              <a:t>build this expectation into bond prices by demanding much higher rates on debt.</a:t>
            </a:r>
          </a:p>
          <a:p>
            <a:pPr algn="just">
              <a:lnSpc>
                <a:spcPct val="90000"/>
              </a:lnSpc>
            </a:pPr>
            <a:r>
              <a:rPr lang="en-US" altLang="en-US" sz="2400" dirty="0"/>
              <a:t>If bondholders </a:t>
            </a:r>
            <a:r>
              <a:rPr lang="en-US" altLang="en-US" sz="2400" dirty="0" smtClean="0"/>
              <a:t>try to protect </a:t>
            </a:r>
            <a:r>
              <a:rPr lang="en-US" altLang="en-US" sz="2400" dirty="0"/>
              <a:t>themselves against such actions by writing in restrictive covenants, two costs follow –</a:t>
            </a:r>
          </a:p>
          <a:p>
            <a:pPr lvl="1" algn="just">
              <a:lnSpc>
                <a:spcPct val="90000"/>
              </a:lnSpc>
              <a:buFont typeface="Symbol" panose="05050102010706020507" pitchFamily="18" charset="2"/>
              <a:buChar char="·"/>
            </a:pPr>
            <a:r>
              <a:rPr lang="en-US" altLang="en-US" sz="2000" dirty="0"/>
              <a:t>the direct cost of monitoring the covenants, which increases as the covenants become more detailed and restrictive.</a:t>
            </a:r>
          </a:p>
          <a:p>
            <a:pPr lvl="1" algn="just">
              <a:lnSpc>
                <a:spcPct val="90000"/>
              </a:lnSpc>
              <a:buFont typeface="Symbol" panose="05050102010706020507" pitchFamily="18" charset="2"/>
              <a:buChar char="·"/>
            </a:pPr>
            <a:r>
              <a:rPr lang="en-US" altLang="en-US" sz="2000" dirty="0"/>
              <a:t>the indirect cost of lost investments, since the firm is not able to take certain projects, use certain types of financing, or change its payout; this cost will also increase as the covenants becomes more restrictive.</a:t>
            </a:r>
          </a:p>
          <a:p>
            <a:pPr>
              <a:lnSpc>
                <a:spcPct val="90000"/>
              </a:lnSpc>
            </a:pPr>
            <a:endParaRPr lang="en-US" altLang="en-US" sz="2400" dirty="0"/>
          </a:p>
        </p:txBody>
      </p:sp>
    </p:spTree>
    <p:extLst>
      <p:ext uri="{BB962C8B-B14F-4D97-AF65-F5344CB8AC3E}">
        <p14:creationId xmlns:p14="http://schemas.microsoft.com/office/powerpoint/2010/main" val="25459652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0B52915-F16A-4BAE-8093-713678254204}" type="slidenum">
              <a:rPr lang="en-US" altLang="en-US"/>
              <a:pPr/>
              <a:t>29</a:t>
            </a:fld>
            <a:endParaRPr lang="en-US" altLang="en-US"/>
          </a:p>
        </p:txBody>
      </p:sp>
      <p:sp>
        <p:nvSpPr>
          <p:cNvPr id="755714" name="Rectangle 2"/>
          <p:cNvSpPr>
            <a:spLocks noGrp="1" noChangeArrowheads="1"/>
          </p:cNvSpPr>
          <p:nvPr>
            <p:ph type="title"/>
          </p:nvPr>
        </p:nvSpPr>
        <p:spPr/>
        <p:txBody>
          <a:bodyPr/>
          <a:lstStyle/>
          <a:p>
            <a:r>
              <a:rPr lang="en-US" altLang="en-US"/>
              <a:t>Implications of Agency Costs..</a:t>
            </a:r>
          </a:p>
        </p:txBody>
      </p:sp>
      <p:sp>
        <p:nvSpPr>
          <p:cNvPr id="755715" name="Rectangle 3"/>
          <p:cNvSpPr>
            <a:spLocks noGrp="1" noChangeArrowheads="1"/>
          </p:cNvSpPr>
          <p:nvPr>
            <p:ph type="body" idx="4294967295"/>
          </p:nvPr>
        </p:nvSpPr>
        <p:spPr>
          <a:xfrm>
            <a:off x="838200" y="1752600"/>
            <a:ext cx="7958138" cy="3881438"/>
          </a:xfrm>
          <a:prstGeom prst="rect">
            <a:avLst/>
          </a:prstGeom>
        </p:spPr>
        <p:txBody>
          <a:bodyPr>
            <a:normAutofit fontScale="92500" lnSpcReduction="10000"/>
          </a:bodyPr>
          <a:lstStyle/>
          <a:p>
            <a:r>
              <a:rPr lang="en-US" altLang="en-US" sz="2400" dirty="0"/>
              <a:t>The agency cost arising from risk shifting is likely to be greatest in firms whose investments cannot be easily observed and monitored. These firms should borrow less than firms whose assets can be easily observed and monitored.</a:t>
            </a:r>
          </a:p>
          <a:p>
            <a:r>
              <a:rPr lang="en-US" altLang="en-US" sz="2400" dirty="0"/>
              <a:t>The agency cost associated with monitoring actions and second-guessing investment decisions is likely to be largest for firms whose projects are long term, follow unpredictable paths, and may take years to come to fruition. These firms should also borrow less</a:t>
            </a:r>
            <a:r>
              <a:rPr lang="en-US" altLang="en-US" sz="2400" dirty="0" smtClean="0"/>
              <a:t>.</a:t>
            </a:r>
          </a:p>
          <a:p>
            <a:r>
              <a:rPr lang="en-US" altLang="en-US" sz="2400" dirty="0" smtClean="0"/>
              <a:t>Let’s look at one other agency problem faced by levered firms.</a:t>
            </a:r>
            <a:endParaRPr lang="en-US" altLang="en-US" sz="2400" dirty="0"/>
          </a:p>
        </p:txBody>
      </p:sp>
    </p:spTree>
    <p:extLst>
      <p:ext uri="{BB962C8B-B14F-4D97-AF65-F5344CB8AC3E}">
        <p14:creationId xmlns:p14="http://schemas.microsoft.com/office/powerpoint/2010/main" val="773516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Interest Tax Deduction</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a:t>
            </a:fld>
            <a:endParaRPr lang="en-US" dirty="0"/>
          </a:p>
        </p:txBody>
      </p:sp>
      <p:sp>
        <p:nvSpPr>
          <p:cNvPr id="4" name="Content Placeholder 3"/>
          <p:cNvSpPr>
            <a:spLocks noGrp="1"/>
          </p:cNvSpPr>
          <p:nvPr>
            <p:ph sz="quarter" idx="13"/>
          </p:nvPr>
        </p:nvSpPr>
        <p:spPr>
          <a:xfrm>
            <a:off x="304800" y="1447800"/>
            <a:ext cx="8503920" cy="3048000"/>
          </a:xfrm>
        </p:spPr>
        <p:txBody>
          <a:bodyPr>
            <a:normAutofit fontScale="85000" lnSpcReduction="20000"/>
          </a:bodyPr>
          <a:lstStyle/>
          <a:p>
            <a:r>
              <a:rPr lang="en-US" dirty="0" smtClean="0"/>
              <a:t>Corporations pay taxes on their profits after interest payments are deducted. Thus, interest expense reduces the amount of corporate taxes. This creates an incentive to use debt.</a:t>
            </a:r>
          </a:p>
          <a:p>
            <a:pPr>
              <a:lnSpc>
                <a:spcPct val="90000"/>
              </a:lnSpc>
              <a:spcBef>
                <a:spcPct val="60000"/>
              </a:spcBef>
            </a:pPr>
            <a:r>
              <a:rPr lang="en-US" dirty="0" smtClean="0"/>
              <a:t>Consider Safeway, Inc. which had earnings before interest and taxes of approximately $1.25 billion in 2005, and interest expenses of about $400 million. Safeway’s marginal corporate tax rate was 35%.</a:t>
            </a:r>
          </a:p>
          <a:p>
            <a:pPr>
              <a:lnSpc>
                <a:spcPct val="90000"/>
              </a:lnSpc>
              <a:spcBef>
                <a:spcPct val="60000"/>
              </a:spcBef>
            </a:pPr>
            <a:r>
              <a:rPr lang="en-US" dirty="0" smtClean="0"/>
              <a:t>Safeway’s net income in 2005 was lower with leverage than it would have been without leverage.</a:t>
            </a:r>
          </a:p>
          <a:p>
            <a:endParaRPr lang="en-US" dirty="0" smtClean="0"/>
          </a:p>
          <a:p>
            <a:endParaRPr lang="en-US" dirty="0"/>
          </a:p>
        </p:txBody>
      </p:sp>
      <p:pic>
        <p:nvPicPr>
          <p:cNvPr id="5" name="Picture 6" descr="BD15_01_15t01"/>
          <p:cNvPicPr preferRelativeResize="0">
            <a:picLocks noChangeAspect="1" noChangeArrowheads="1"/>
          </p:cNvPicPr>
          <p:nvPr>
            <p:custDataLst>
              <p:tags r:id="rId1"/>
            </p:custDataLst>
          </p:nvPr>
        </p:nvPicPr>
        <p:blipFill>
          <a:blip r:embed="rId4"/>
          <a:srcRect t="27836" r="-450"/>
          <a:stretch>
            <a:fillRect/>
          </a:stretch>
        </p:blipFill>
        <p:spPr>
          <a:xfrm>
            <a:off x="685800" y="4419600"/>
            <a:ext cx="6896100" cy="2040998"/>
          </a:xfrm>
          <a:prstGeom prst="rect">
            <a:avLst/>
          </a:prstGeom>
          <a:noFill/>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Underinvestment Problem</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30</a:t>
            </a:fld>
            <a:endParaRPr lang="en-US" dirty="0"/>
          </a:p>
        </p:txBody>
      </p:sp>
      <p:sp>
        <p:nvSpPr>
          <p:cNvPr id="4" name="Content Placeholder 3"/>
          <p:cNvSpPr>
            <a:spLocks noGrp="1"/>
          </p:cNvSpPr>
          <p:nvPr>
            <p:ph sz="quarter" idx="13"/>
          </p:nvPr>
        </p:nvSpPr>
        <p:spPr>
          <a:xfrm>
            <a:off x="304800" y="1447800"/>
            <a:ext cx="8503920" cy="2743200"/>
          </a:xfrm>
        </p:spPr>
        <p:txBody>
          <a:bodyPr>
            <a:normAutofit fontScale="62500" lnSpcReduction="20000"/>
          </a:bodyPr>
          <a:lstStyle/>
          <a:p>
            <a:r>
              <a:rPr lang="en-US" dirty="0" smtClean="0"/>
              <a:t>Consider a firm that currently has debt with face value of $1000 that will come due in one year and assets that are projected to be worth $900 in one year.  </a:t>
            </a:r>
          </a:p>
          <a:p>
            <a:r>
              <a:rPr lang="en-US" dirty="0" smtClean="0"/>
              <a:t>Suppose the firm has the opportunity to invest in a new project requiring an immediate investment of $100 and offering a return of 50% in one year.  Assuming the required rate of return for this project is less than 50%, it’s a NPV&gt;0 project.</a:t>
            </a:r>
          </a:p>
          <a:p>
            <a:r>
              <a:rPr lang="en-US" dirty="0" smtClean="0"/>
              <a:t>Suppose the only way to get the $100 for the initial investment is for the existing equity holders to contribute it.</a:t>
            </a:r>
          </a:p>
          <a:p>
            <a:r>
              <a:rPr lang="en-US" dirty="0" smtClean="0"/>
              <a:t>With the new project, </a:t>
            </a:r>
            <a:r>
              <a:rPr lang="en-US" dirty="0" err="1" smtClean="0"/>
              <a:t>equityholders</a:t>
            </a:r>
            <a:r>
              <a:rPr lang="en-US" dirty="0" smtClean="0"/>
              <a:t> will get $50 in one year for a current investment of $100 – clearly </a:t>
            </a:r>
            <a:r>
              <a:rPr lang="en-US" dirty="0" err="1" smtClean="0"/>
              <a:t>equityholders</a:t>
            </a:r>
            <a:r>
              <a:rPr lang="en-US" dirty="0" smtClean="0"/>
              <a:t> would not make the investment even though the project has an NPV &gt; 0.  This is called the Underinvestment Problem.</a:t>
            </a:r>
            <a:endParaRPr lang="en-US" dirty="0"/>
          </a:p>
        </p:txBody>
      </p:sp>
      <p:pic>
        <p:nvPicPr>
          <p:cNvPr id="5" name="Picture 5" descr="BD16_13_16t04"/>
          <p:cNvPicPr preferRelativeResize="0">
            <a:picLocks noChangeAspect="1" noChangeArrowheads="1"/>
          </p:cNvPicPr>
          <p:nvPr>
            <p:custDataLst>
              <p:tags r:id="rId1"/>
            </p:custDataLst>
          </p:nvPr>
        </p:nvPicPr>
        <p:blipFill>
          <a:blip r:embed="rId4"/>
          <a:srcRect t="24638" r="901"/>
          <a:stretch>
            <a:fillRect/>
          </a:stretch>
        </p:blipFill>
        <p:spPr>
          <a:xfrm>
            <a:off x="457200" y="4191000"/>
            <a:ext cx="7467600" cy="2284124"/>
          </a:xfrm>
          <a:prstGeom prst="rect">
            <a:avLst/>
          </a:prstGeom>
          <a:no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Debt</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31</a:t>
            </a:fld>
            <a:endParaRPr lang="en-US" dirty="0"/>
          </a:p>
        </p:txBody>
      </p:sp>
      <p:sp>
        <p:nvSpPr>
          <p:cNvPr id="4" name="Content Placeholder 3"/>
          <p:cNvSpPr>
            <a:spLocks noGrp="1"/>
          </p:cNvSpPr>
          <p:nvPr>
            <p:ph sz="quarter" idx="13"/>
          </p:nvPr>
        </p:nvSpPr>
        <p:spPr/>
        <p:txBody>
          <a:bodyPr>
            <a:normAutofit lnSpcReduction="10000"/>
          </a:bodyPr>
          <a:lstStyle/>
          <a:p>
            <a:r>
              <a:rPr lang="en-US" dirty="0" smtClean="0"/>
              <a:t>Managerial Incentives:  Managerial incentives are better aligned with other shareholders, the greater the proportion of equity owned by them.</a:t>
            </a:r>
          </a:p>
          <a:p>
            <a:pPr lvl="1"/>
            <a:r>
              <a:rPr lang="en-US" dirty="0" smtClean="0"/>
              <a:t>With more debt and fewer shares outstanding, less of an investment is required for managers to hold a given proportion of shares.  This reduces the cost to managers of having to hold an undiversified portfolio to maintain incentives.</a:t>
            </a:r>
          </a:p>
          <a:p>
            <a:r>
              <a:rPr lang="en-US" dirty="0" smtClean="0"/>
              <a:t>Higher debt means that bad managerial decisions are more likely to result in bankruptcy, which among other things is likely to result in the manager’s losing his/her job.  This gives an incentive for managers to do a good job.</a:t>
            </a:r>
          </a:p>
          <a:p>
            <a:pPr lvl="1"/>
            <a:r>
              <a:rPr lang="en-US" dirty="0" smtClean="0"/>
              <a:t>Wasteful investment is less likely in highly levered firms.</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Optimal Amount of Debt</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32</a:t>
            </a:fld>
            <a:endParaRPr lang="en-US" dirty="0"/>
          </a:p>
        </p:txBody>
      </p:sp>
      <p:pic>
        <p:nvPicPr>
          <p:cNvPr id="5" name="Picture 5" descr="BD16_16_16F02"/>
          <p:cNvPicPr preferRelativeResize="0">
            <a:picLocks noChangeAspect="1" noChangeArrowheads="1"/>
          </p:cNvPicPr>
          <p:nvPr>
            <p:custDataLst>
              <p:tags r:id="rId2"/>
            </p:custDataLst>
          </p:nvPr>
        </p:nvPicPr>
        <p:blipFill>
          <a:blip r:embed="rId5"/>
          <a:srcRect/>
          <a:stretch>
            <a:fillRect/>
          </a:stretch>
        </p:blipFill>
        <p:spPr>
          <a:xfrm>
            <a:off x="1143000" y="2286000"/>
            <a:ext cx="5810250" cy="4253097"/>
          </a:xfrm>
          <a:prstGeom prst="rect">
            <a:avLst/>
          </a:prstGeom>
          <a:noFill/>
          <a:ln/>
        </p:spPr>
      </p:pic>
      <p:graphicFrame>
        <p:nvGraphicFramePr>
          <p:cNvPr id="149506" name="Object 2"/>
          <p:cNvGraphicFramePr>
            <a:graphicFrameLocks noChangeAspect="1"/>
          </p:cNvGraphicFramePr>
          <p:nvPr/>
        </p:nvGraphicFramePr>
        <p:xfrm>
          <a:off x="457200" y="1371600"/>
          <a:ext cx="7907337" cy="873125"/>
        </p:xfrm>
        <a:graphic>
          <a:graphicData uri="http://schemas.openxmlformats.org/presentationml/2006/ole">
            <mc:AlternateContent xmlns:mc="http://schemas.openxmlformats.org/markup-compatibility/2006">
              <mc:Choice xmlns:v="urn:schemas-microsoft-com:vml" Requires="v">
                <p:oleObj spid="_x0000_s149519" name="Equation" r:id="rId6" imgW="4152600" imgH="457200" progId="Equation.DSMT4">
                  <p:embed/>
                </p:oleObj>
              </mc:Choice>
              <mc:Fallback>
                <p:oleObj name="Equation" r:id="rId6" imgW="4152600" imgH="457200" progId="Equation.DSMT4">
                  <p:embed/>
                  <p:pic>
                    <p:nvPicPr>
                      <p:cNvPr id="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 y="1371600"/>
                        <a:ext cx="7907337" cy="87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Benefits of Debt</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4</a:t>
            </a:fld>
            <a:endParaRPr lang="en-US" dirty="0"/>
          </a:p>
        </p:txBody>
      </p:sp>
      <p:sp>
        <p:nvSpPr>
          <p:cNvPr id="4" name="Content Placeholder 3"/>
          <p:cNvSpPr>
            <a:spLocks noGrp="1"/>
          </p:cNvSpPr>
          <p:nvPr>
            <p:ph sz="quarter" idx="13"/>
          </p:nvPr>
        </p:nvSpPr>
        <p:spPr>
          <a:xfrm>
            <a:off x="304800" y="1558618"/>
            <a:ext cx="8503920" cy="1717982"/>
          </a:xfrm>
        </p:spPr>
        <p:txBody>
          <a:bodyPr>
            <a:normAutofit fontScale="77500" lnSpcReduction="20000"/>
          </a:bodyPr>
          <a:lstStyle/>
          <a:p>
            <a:r>
              <a:rPr lang="en-US" dirty="0" smtClean="0"/>
              <a:t>Safeway’s debt obligations reduced the amount available to equity holders; but the total amount available to all investors was higher with leverage.</a:t>
            </a:r>
          </a:p>
          <a:p>
            <a:r>
              <a:rPr lang="en-US" dirty="0" smtClean="0"/>
              <a:t>This additional amount equal to (952-812) = $140 is equal to a corresponding decrease of $140 in taxes paid from $438 to $298, i.e. </a:t>
            </a:r>
            <a:r>
              <a:rPr lang="en-US" dirty="0"/>
              <a:t>35</a:t>
            </a:r>
            <a:r>
              <a:rPr lang="en-US" dirty="0" smtClean="0"/>
              <a:t>% of $400.</a:t>
            </a:r>
          </a:p>
          <a:p>
            <a:endParaRPr lang="en-US" dirty="0"/>
          </a:p>
        </p:txBody>
      </p:sp>
      <p:pic>
        <p:nvPicPr>
          <p:cNvPr id="6" name="Picture 4" descr="BD15_02_15p461_tbl"/>
          <p:cNvPicPr preferRelativeResize="0">
            <a:picLocks noChangeAspect="1" noChangeArrowheads="1"/>
          </p:cNvPicPr>
          <p:nvPr>
            <p:custDataLst>
              <p:tags r:id="rId2"/>
            </p:custDataLst>
          </p:nvPr>
        </p:nvPicPr>
        <p:blipFill>
          <a:blip r:embed="rId5"/>
          <a:srcRect/>
          <a:stretch>
            <a:fillRect/>
          </a:stretch>
        </p:blipFill>
        <p:spPr bwMode="auto">
          <a:xfrm>
            <a:off x="412591" y="3517900"/>
            <a:ext cx="8288337" cy="1206500"/>
          </a:xfrm>
          <a:prstGeom prst="rect">
            <a:avLst/>
          </a:prstGeom>
          <a:noFill/>
          <a:ln w="9525">
            <a:noFill/>
            <a:miter lim="800000"/>
            <a:headEnd/>
            <a:tailEnd/>
          </a:ln>
          <a:effectLst/>
        </p:spPr>
      </p:pic>
      <p:sp>
        <p:nvSpPr>
          <p:cNvPr id="7" name="Content Placeholder 3"/>
          <p:cNvSpPr txBox="1">
            <a:spLocks/>
          </p:cNvSpPr>
          <p:nvPr/>
        </p:nvSpPr>
        <p:spPr>
          <a:xfrm>
            <a:off x="304800" y="4876800"/>
            <a:ext cx="8503920" cy="609600"/>
          </a:xfrm>
          <a:prstGeom prst="rect">
            <a:avLst/>
          </a:prstGeom>
        </p:spPr>
        <p:txBody>
          <a:bodyPr vert="horz">
            <a:normAutofit fontScale="77500" lnSpcReduction="20000"/>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The</a:t>
            </a:r>
            <a:r>
              <a:rPr kumimoji="0" lang="en-US" sz="2700" b="0" i="0" u="none" strike="noStrike" kern="1200" cap="none" spc="0" normalizeH="0" noProof="0" dirty="0" smtClean="0">
                <a:ln>
                  <a:noFill/>
                </a:ln>
                <a:solidFill>
                  <a:schemeClr val="tx1"/>
                </a:solidFill>
                <a:effectLst/>
                <a:uLnTx/>
                <a:uFillTx/>
                <a:latin typeface="+mn-lt"/>
                <a:ea typeface="+mn-ea"/>
                <a:cs typeface="+mn-cs"/>
              </a:rPr>
              <a:t> increased payments to investors increases the value of the firm by the present value of the decrease in taxes.</a:t>
            </a: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118786" name="Object 2"/>
          <p:cNvGraphicFramePr>
            <a:graphicFrameLocks noChangeAspect="1"/>
          </p:cNvGraphicFramePr>
          <p:nvPr>
            <p:extLst>
              <p:ext uri="{D42A27DB-BD31-4B8C-83A1-F6EECF244321}">
                <p14:modId xmlns:p14="http://schemas.microsoft.com/office/powerpoint/2010/main" val="3642868807"/>
              </p:ext>
            </p:extLst>
          </p:nvPr>
        </p:nvGraphicFramePr>
        <p:xfrm>
          <a:off x="1371600" y="5638800"/>
          <a:ext cx="4800600" cy="461241"/>
        </p:xfrm>
        <a:graphic>
          <a:graphicData uri="http://schemas.openxmlformats.org/presentationml/2006/ole">
            <mc:AlternateContent xmlns:mc="http://schemas.openxmlformats.org/markup-compatibility/2006">
              <mc:Choice xmlns:v="urn:schemas-microsoft-com:vml" Requires="v">
                <p:oleObj spid="_x0000_s1025" name="Equation" r:id="rId6" imgW="2400120" imgH="228600" progId="">
                  <p:embed/>
                </p:oleObj>
              </mc:Choice>
              <mc:Fallback>
                <p:oleObj name="Equation" r:id="rId6" imgW="2400120" imgH="228600" progId="">
                  <p:embed/>
                  <p:pic>
                    <p:nvPicPr>
                      <p:cNvPr id="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71600" y="5638800"/>
                        <a:ext cx="4800600" cy="4612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Benefits of Debt</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5</a:t>
            </a:fld>
            <a:endParaRPr lang="en-US" dirty="0"/>
          </a:p>
        </p:txBody>
      </p:sp>
      <p:sp>
        <p:nvSpPr>
          <p:cNvPr id="5" name="Content Placeholder 3"/>
          <p:cNvSpPr txBox="1">
            <a:spLocks noGrp="1"/>
          </p:cNvSpPr>
          <p:nvPr>
            <p:ph sz="quarter" idx="13"/>
          </p:nvPr>
        </p:nvSpPr>
        <p:spPr>
          <a:xfrm>
            <a:off x="304800" y="1447800"/>
            <a:ext cx="8503920" cy="2133600"/>
          </a:xfrm>
          <a:prstGeom prst="rect">
            <a:avLst/>
          </a:prstGeom>
        </p:spPr>
        <p:txBody>
          <a:bodyPr vert="horz">
            <a:normAutofit fontScale="62500" lnSpcReduction="20000"/>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If the debt</a:t>
            </a:r>
            <a:r>
              <a:rPr kumimoji="0" lang="en-US" sz="2700" b="0" i="0" u="none" strike="noStrike" kern="1200" cap="none" spc="0" normalizeH="0" noProof="0" dirty="0" smtClean="0">
                <a:ln>
                  <a:noFill/>
                </a:ln>
                <a:solidFill>
                  <a:schemeClr val="tx1"/>
                </a:solidFill>
                <a:effectLst/>
                <a:uLnTx/>
                <a:uFillTx/>
                <a:latin typeface="+mn-lt"/>
                <a:ea typeface="+mn-ea"/>
                <a:cs typeface="+mn-cs"/>
              </a:rPr>
              <a:t> has a maturity of ten years, then the PV of the tax shield is simply the present value of an annuity of $140, i.e. PV(Interest payment x tax rate) = Tax rate x PV(Interest payments for ten years)</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lang="en-US" sz="2700" baseline="0" dirty="0" smtClean="0"/>
              <a:t>If</a:t>
            </a:r>
            <a:r>
              <a:rPr lang="en-US" sz="2700" dirty="0" smtClean="0"/>
              <a:t> the debt is in perpetuity, then we use the formula for valuing a perpetuity.  What discount rate should we use?  Most of the time, if the interest is paid by the company, it will be able to obtain the tax benefits, as well.  Consequently, the present value of the of the tax shield equals the tax rate times the present value of all the interest payments) = </a:t>
            </a:r>
            <a:r>
              <a:rPr lang="en-US" sz="2700" dirty="0" err="1" smtClean="0">
                <a:latin typeface="Symbol" pitchFamily="18" charset="2"/>
              </a:rPr>
              <a:t>t</a:t>
            </a:r>
            <a:r>
              <a:rPr lang="en-US" sz="2700" baseline="-25000" dirty="0" err="1" smtClean="0"/>
              <a:t>c</a:t>
            </a:r>
            <a:r>
              <a:rPr lang="en-US" sz="2700" dirty="0" err="1" smtClean="0"/>
              <a:t>D</a:t>
            </a:r>
            <a:r>
              <a:rPr lang="en-US" sz="2700" dirty="0" smtClean="0"/>
              <a:t>, where D is the value of the debt.</a:t>
            </a: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119810" name="Object 2"/>
          <p:cNvGraphicFramePr>
            <a:graphicFrameLocks noChangeAspect="1"/>
          </p:cNvGraphicFramePr>
          <p:nvPr/>
        </p:nvGraphicFramePr>
        <p:xfrm>
          <a:off x="1219199" y="3200400"/>
          <a:ext cx="6231399" cy="1143000"/>
        </p:xfrm>
        <a:graphic>
          <a:graphicData uri="http://schemas.openxmlformats.org/presentationml/2006/ole">
            <mc:AlternateContent xmlns:mc="http://schemas.openxmlformats.org/markup-compatibility/2006">
              <mc:Choice xmlns:v="urn:schemas-microsoft-com:vml" Requires="v">
                <p:oleObj spid="_x0000_s2049" name="Equation" r:id="rId4" imgW="3886200" imgH="711000" progId="">
                  <p:embed/>
                </p:oleObj>
              </mc:Choice>
              <mc:Fallback>
                <p:oleObj name="Equation" r:id="rId4" imgW="3886200" imgH="711000" progId="">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199" y="3200400"/>
                        <a:ext cx="6231399"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7" name="Content Placeholder 3"/>
          <p:cNvSpPr txBox="1">
            <a:spLocks/>
          </p:cNvSpPr>
          <p:nvPr/>
        </p:nvSpPr>
        <p:spPr>
          <a:xfrm>
            <a:off x="304800" y="4343400"/>
            <a:ext cx="8732520" cy="1219200"/>
          </a:xfrm>
          <a:prstGeom prst="rect">
            <a:avLst/>
          </a:prstGeom>
        </p:spPr>
        <p:txBody>
          <a:bodyPr vert="horz">
            <a:normAutofit fontScale="62500" lnSpcReduction="20000"/>
          </a:bodyPr>
          <a:lstStyle/>
          <a:p>
            <a:pPr marL="274320" lvl="0" indent="-274320">
              <a:spcBef>
                <a:spcPct val="20000"/>
              </a:spcBef>
              <a:buClr>
                <a:schemeClr val="accent1"/>
              </a:buClr>
              <a:buSzPct val="85000"/>
              <a:buFont typeface="Wingdings 2"/>
              <a:buChar char=""/>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With tax-deductible</a:t>
            </a:r>
            <a:r>
              <a:rPr kumimoji="0" lang="en-US" sz="2700" b="0" i="0" u="none" strike="noStrike" kern="1200" cap="none" spc="0" normalizeH="0" noProof="0" dirty="0" smtClean="0">
                <a:ln>
                  <a:noFill/>
                </a:ln>
                <a:solidFill>
                  <a:schemeClr val="tx1"/>
                </a:solidFill>
                <a:effectLst/>
                <a:uLnTx/>
                <a:uFillTx/>
                <a:latin typeface="+mn-lt"/>
                <a:ea typeface="+mn-ea"/>
                <a:cs typeface="+mn-cs"/>
              </a:rPr>
              <a:t> interest, the levered firm clearly has an advantage.  This </a:t>
            </a:r>
            <a:r>
              <a:rPr lang="en-US" sz="2700" dirty="0" smtClean="0"/>
              <a:t>advantage could be thought of as </a:t>
            </a:r>
            <a:r>
              <a:rPr lang="en-US" sz="2700" dirty="0"/>
              <a:t>an increase in the total cashflows available to the firm’s investors. </a:t>
            </a:r>
            <a:r>
              <a:rPr lang="en-US" sz="2700" dirty="0" smtClean="0"/>
              <a:t> However, it is customary to take this tax advantage into account by reducing the cost of capital because the IRS is implicitly subsidizing debt. Hence </a:t>
            </a:r>
            <a:r>
              <a:rPr kumimoji="0" lang="en-US" sz="2700" b="0" i="0" u="none" strike="noStrike" kern="1200" cap="none" spc="0" normalizeH="0" noProof="0" dirty="0" smtClean="0">
                <a:ln>
                  <a:noFill/>
                </a:ln>
                <a:solidFill>
                  <a:schemeClr val="tx1"/>
                </a:solidFill>
                <a:effectLst/>
                <a:uLnTx/>
                <a:uFillTx/>
                <a:latin typeface="+mn-lt"/>
                <a:ea typeface="+mn-ea"/>
                <a:cs typeface="+mn-cs"/>
              </a:rPr>
              <a:t>the WACC is written as:</a:t>
            </a: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119811" name="Object 3"/>
          <p:cNvGraphicFramePr>
            <a:graphicFrameLocks noChangeAspect="1"/>
          </p:cNvGraphicFramePr>
          <p:nvPr/>
        </p:nvGraphicFramePr>
        <p:xfrm>
          <a:off x="1219200" y="5486400"/>
          <a:ext cx="4343399" cy="642879"/>
        </p:xfrm>
        <a:graphic>
          <a:graphicData uri="http://schemas.openxmlformats.org/presentationml/2006/ole">
            <mc:AlternateContent xmlns:mc="http://schemas.openxmlformats.org/markup-compatibility/2006">
              <mc:Choice xmlns:v="urn:schemas-microsoft-com:vml" Requires="v">
                <p:oleObj spid="_x0000_s2050" name="Equation" r:id="rId6" imgW="2666880" imgH="393480" progId="">
                  <p:embed/>
                </p:oleObj>
              </mc:Choice>
              <mc:Fallback>
                <p:oleObj name="Equation" r:id="rId6" imgW="2666880" imgH="393480" progId="">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19200" y="5486400"/>
                        <a:ext cx="4343399" cy="6428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WACC and Corporate Taxes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6</a:t>
            </a:fld>
            <a:endParaRPr lang="en-US" dirty="0"/>
          </a:p>
        </p:txBody>
      </p:sp>
      <p:pic>
        <p:nvPicPr>
          <p:cNvPr id="5" name="Picture 5" descr="BD15_08_15F02"/>
          <p:cNvPicPr preferRelativeResize="0">
            <a:picLocks noChangeAspect="1" noChangeArrowheads="1"/>
          </p:cNvPicPr>
          <p:nvPr>
            <p:custDataLst>
              <p:tags r:id="rId1"/>
            </p:custDataLst>
          </p:nvPr>
        </p:nvPicPr>
        <p:blipFill>
          <a:blip r:embed="rId4"/>
          <a:srcRect/>
          <a:stretch>
            <a:fillRect/>
          </a:stretch>
        </p:blipFill>
        <p:spPr>
          <a:xfrm>
            <a:off x="1211263" y="1447800"/>
            <a:ext cx="6721475" cy="4800600"/>
          </a:xfrm>
          <a:prstGeom prst="rect">
            <a:avLst/>
          </a:prstGeom>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Structure and Personal Taxes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7</a:t>
            </a:fld>
            <a:endParaRPr lang="en-US" dirty="0"/>
          </a:p>
        </p:txBody>
      </p:sp>
      <p:sp>
        <p:nvSpPr>
          <p:cNvPr id="4" name="Content Placeholder 3"/>
          <p:cNvSpPr>
            <a:spLocks noGrp="1"/>
          </p:cNvSpPr>
          <p:nvPr>
            <p:ph sz="quarter" idx="13"/>
          </p:nvPr>
        </p:nvSpPr>
        <p:spPr/>
        <p:txBody>
          <a:bodyPr>
            <a:normAutofit fontScale="70000" lnSpcReduction="20000"/>
          </a:bodyPr>
          <a:lstStyle/>
          <a:p>
            <a:r>
              <a:rPr lang="en-US" dirty="0" smtClean="0"/>
              <a:t>If only corporate taxes were relevant, there would be no costs to taking on additional debt and all firms should have a lot of debt.</a:t>
            </a:r>
          </a:p>
          <a:p>
            <a:r>
              <a:rPr lang="en-US" dirty="0" smtClean="0"/>
              <a:t>However, this is obviously not true.</a:t>
            </a:r>
          </a:p>
          <a:p>
            <a:r>
              <a:rPr lang="en-US" dirty="0" smtClean="0"/>
              <a:t>The reason is that cash flows to investors are typically taxed twice. Once at the corporate level and then investors are taxed again when they receive their interest or dividend payment. </a:t>
            </a:r>
          </a:p>
          <a:p>
            <a:r>
              <a:rPr lang="en-US" dirty="0" smtClean="0"/>
              <a:t>Hence there is a cost to paying interest to corporate investors.  This cost is borne not directly by the corporation, but indirectly through an additional burden on investors; i.e. they have to pay personal taxes on interest income.</a:t>
            </a:r>
          </a:p>
          <a:p>
            <a:r>
              <a:rPr lang="en-US" dirty="0" smtClean="0"/>
              <a:t>However, investors have to pay personal taxes on dividend income and on stock capital gains as well.  Hence, if tax rates on dividends were the same as tax rates on interest income, there would still be a net benefit to issuing debt and we should see firms issuing tremendous amounts of debt to take advantage of the tax subsidy provided by the IRS to raising debt capital.</a:t>
            </a:r>
          </a:p>
          <a:p>
            <a:r>
              <a:rPr lang="en-US" dirty="0" smtClean="0"/>
              <a:t>In fact, though, effective tax rates on equity income have mostly been lower than effective tax rates on interest income.</a:t>
            </a:r>
          </a:p>
          <a:p>
            <a:r>
              <a:rPr lang="en-US" dirty="0" smtClean="0"/>
              <a:t>This mitigates somewhat the incentive for firms to use debt capital.</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Federal Taxes in the US: 1971-2005</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8</a:t>
            </a:fld>
            <a:endParaRPr lang="en-US" dirty="0"/>
          </a:p>
        </p:txBody>
      </p:sp>
      <p:pic>
        <p:nvPicPr>
          <p:cNvPr id="5" name="Picture 5" descr="BD15_14_15t03"/>
          <p:cNvPicPr preferRelativeResize="0">
            <a:picLocks noChangeAspect="1" noChangeArrowheads="1"/>
          </p:cNvPicPr>
          <p:nvPr>
            <p:custDataLst>
              <p:tags r:id="rId1"/>
            </p:custDataLst>
          </p:nvPr>
        </p:nvPicPr>
        <p:blipFill>
          <a:blip r:embed="rId4"/>
          <a:srcRect t="10003"/>
          <a:stretch>
            <a:fillRect/>
          </a:stretch>
        </p:blipFill>
        <p:spPr>
          <a:xfrm>
            <a:off x="762000" y="1600200"/>
            <a:ext cx="7762875" cy="4641850"/>
          </a:xfrm>
          <a:prstGeom prst="rect">
            <a:avLst/>
          </a:prstGeom>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After-Tax Investor Cash Flows from $1 in EBIT</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9</a:t>
            </a:fld>
            <a:endParaRPr lang="en-US" dirty="0"/>
          </a:p>
        </p:txBody>
      </p:sp>
      <p:pic>
        <p:nvPicPr>
          <p:cNvPr id="5" name="Picture 5" descr="BD15_15_15F03"/>
          <p:cNvPicPr preferRelativeResize="0">
            <a:picLocks noChangeAspect="1" noChangeArrowheads="1"/>
          </p:cNvPicPr>
          <p:nvPr>
            <p:custDataLst>
              <p:tags r:id="rId1"/>
            </p:custDataLst>
          </p:nvPr>
        </p:nvPicPr>
        <p:blipFill>
          <a:blip r:embed="rId4"/>
          <a:srcRect/>
          <a:stretch>
            <a:fillRect/>
          </a:stretch>
        </p:blipFill>
        <p:spPr>
          <a:xfrm>
            <a:off x="2057400" y="1600200"/>
            <a:ext cx="5556250" cy="3964161"/>
          </a:xfrm>
          <a:prstGeom prst="rect">
            <a:avLst/>
          </a:prstGeom>
          <a:noFill/>
          <a:ln/>
        </p:spPr>
      </p:pic>
      <p:sp>
        <p:nvSpPr>
          <p:cNvPr id="6" name="Content Placeholder 3"/>
          <p:cNvSpPr>
            <a:spLocks noGrp="1"/>
          </p:cNvSpPr>
          <p:nvPr>
            <p:ph sz="quarter" idx="13"/>
          </p:nvPr>
        </p:nvSpPr>
        <p:spPr>
          <a:xfrm>
            <a:off x="304800" y="5715000"/>
            <a:ext cx="8503920" cy="688848"/>
          </a:xfrm>
        </p:spPr>
        <p:txBody>
          <a:bodyPr>
            <a:normAutofit fontScale="85000" lnSpcReduction="20000"/>
          </a:bodyPr>
          <a:lstStyle/>
          <a:p>
            <a:r>
              <a:rPr lang="en-US" dirty="0" smtClean="0"/>
              <a:t>There is a net corporate tax advantage to debt only if </a:t>
            </a:r>
            <a:br>
              <a:rPr lang="en-US" dirty="0" smtClean="0"/>
            </a:br>
            <a:r>
              <a:rPr lang="en-US" dirty="0" smtClean="0"/>
              <a:t>(1-</a:t>
            </a:r>
            <a:r>
              <a:rPr lang="en-US" dirty="0" smtClean="0">
                <a:latin typeface="Symbol" pitchFamily="18" charset="2"/>
              </a:rPr>
              <a:t>t</a:t>
            </a:r>
            <a:r>
              <a:rPr lang="en-US" baseline="-25000" dirty="0" smtClean="0"/>
              <a:t>i</a:t>
            </a:r>
            <a:r>
              <a:rPr lang="en-US" dirty="0" smtClean="0"/>
              <a:t>) &gt; (1-</a:t>
            </a:r>
            <a:r>
              <a:rPr lang="en-US" dirty="0" smtClean="0">
                <a:latin typeface="Symbol" pitchFamily="18" charset="2"/>
              </a:rPr>
              <a:t>t</a:t>
            </a:r>
            <a:r>
              <a:rPr lang="en-US" baseline="-25000" dirty="0" smtClean="0"/>
              <a:t>c</a:t>
            </a:r>
            <a:r>
              <a:rPr lang="en-US" dirty="0" smtClean="0"/>
              <a:t>)(1-</a:t>
            </a:r>
            <a:r>
              <a:rPr lang="en-US" dirty="0" smtClean="0">
                <a:latin typeface="Symbol" pitchFamily="18" charset="2"/>
              </a:rPr>
              <a:t>t</a:t>
            </a:r>
            <a:r>
              <a:rPr lang="en-US" baseline="-25000" dirty="0" smtClean="0"/>
              <a:t>e</a:t>
            </a:r>
            <a:r>
              <a:rPr lang="en-US" dirty="0" smtClean="0"/>
              <a:t>).</a:t>
            </a:r>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11.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14.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4.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5.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6.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7.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8.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9.xml><?xml version="1.0" encoding="utf-8"?>
<p:tagLst xmlns:a="http://schemas.openxmlformats.org/drawingml/2006/main" xmlns:r="http://schemas.openxmlformats.org/officeDocument/2006/relationships" xmlns:p="http://schemas.openxmlformats.org/presentationml/2006/main">
  <p:tag name="IIW_TYPE_IMAGE" val="Text Box 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cess diagram">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FD8C2F"/>
      </a:hlink>
      <a:folHlink>
        <a:srgbClr val="D5AD3B"/>
      </a:folHlink>
    </a:clrScheme>
    <a:fontScheme name="Civic">
      <a:majorFont>
        <a:latin typeface="Georgia"/>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698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shade val="75000"/>
                <a:satMod val="200000"/>
              </a:schemeClr>
            </a:gs>
            <a:gs pos="45000">
              <a:schemeClr val="phClr">
                <a:tint val="93000"/>
                <a:satMod val="200000"/>
              </a:schemeClr>
            </a:gs>
            <a:gs pos="100000">
              <a:schemeClr val="phClr">
                <a:tint val="75000"/>
                <a:satMod val="200000"/>
              </a:schemeClr>
            </a:gs>
          </a:gsLst>
          <a:lin ang="16200000" scaled="1"/>
        </a:gradFill>
        <a:blipFill>
          <a:blip xmlns:r="http://schemas.openxmlformats.org/officeDocument/2006/relationships" r:embed="rId1">
            <a:duotone>
              <a:schemeClr val="phClr">
                <a:shade val="70000"/>
                <a:satMod val="115000"/>
              </a:schemeClr>
              <a:schemeClr val="phClr">
                <a:tint val="85000"/>
              </a:schemeClr>
            </a:duotone>
          </a:blip>
          <a:tile tx="0" ty="0" sx="85000" sy="85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Process diagram</Template>
  <TotalTime>0</TotalTime>
  <Words>3235</Words>
  <Application>Microsoft Office PowerPoint</Application>
  <PresentationFormat>On-screen Show (4:3)</PresentationFormat>
  <Paragraphs>192</Paragraphs>
  <Slides>32</Slides>
  <Notes>30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32</vt:i4>
      </vt:variant>
    </vt:vector>
  </HeadingPairs>
  <TitlesOfParts>
    <vt:vector size="40" baseType="lpstr">
      <vt:lpstr>Calibri</vt:lpstr>
      <vt:lpstr>Georgia</vt:lpstr>
      <vt:lpstr>Symbol</vt:lpstr>
      <vt:lpstr>Wingdings</vt:lpstr>
      <vt:lpstr>Wingdings 2</vt:lpstr>
      <vt:lpstr>Process diagram</vt:lpstr>
      <vt:lpstr>Equation</vt:lpstr>
      <vt:lpstr>think-cell Slide</vt:lpstr>
      <vt:lpstr>Debt, Taxes and Incentives</vt:lpstr>
      <vt:lpstr>Themes</vt:lpstr>
      <vt:lpstr>The Interest Tax Deduction</vt:lpstr>
      <vt:lpstr>Tax Benefits of Debt</vt:lpstr>
      <vt:lpstr>Tax Benefits of Debt</vt:lpstr>
      <vt:lpstr>WACC and Corporate Taxes</vt:lpstr>
      <vt:lpstr>Capital Structure and Personal Taxes</vt:lpstr>
      <vt:lpstr>Top Federal Taxes in the US: 1971-2005</vt:lpstr>
      <vt:lpstr>After-Tax Investor Cash Flows from $1 in EBIT</vt:lpstr>
      <vt:lpstr>Effective Tax Advantage of Debt, 1971–2005</vt:lpstr>
      <vt:lpstr>Debt versus Equity for Firms</vt:lpstr>
      <vt:lpstr>How do firms finance investments?</vt:lpstr>
      <vt:lpstr>How do firms finance investments?</vt:lpstr>
      <vt:lpstr>Interest Payments as a Percentage of EBIT for S&amp;P 500 Firms, 1975–2005</vt:lpstr>
      <vt:lpstr>How firms finance investments</vt:lpstr>
      <vt:lpstr>Bankruptcy and Firm Value</vt:lpstr>
      <vt:lpstr>Bankruptcy and Firm Value</vt:lpstr>
      <vt:lpstr>Bankruptcy Costs</vt:lpstr>
      <vt:lpstr>Direct Costs of Bankruptcy</vt:lpstr>
      <vt:lpstr>Indirect Costs of Bankruptcy</vt:lpstr>
      <vt:lpstr>Indirect Costs of Bankruptcy</vt:lpstr>
      <vt:lpstr>Indirect Bankruptcy Costs</vt:lpstr>
      <vt:lpstr>Indirect Bankruptcy Costs</vt:lpstr>
      <vt:lpstr>Implications of Bankruptcy Costs</vt:lpstr>
      <vt:lpstr>Implications of Bankruptcy Costs</vt:lpstr>
      <vt:lpstr>Agency Costs of Debt</vt:lpstr>
      <vt:lpstr>Agency Costs of Debt</vt:lpstr>
      <vt:lpstr>How agency costs show up...</vt:lpstr>
      <vt:lpstr>Implications of Agency Costs..</vt:lpstr>
      <vt:lpstr>The Underinvestment Problem</vt:lpstr>
      <vt:lpstr>Advantages of Debt</vt:lpstr>
      <vt:lpstr>The Optimal Amount of Debt</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2009-02-05T02:09:49Z</dcterms:created>
  <dcterms:modified xsi:type="dcterms:W3CDTF">2021-04-06T17:08:19Z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TC101743241033</vt:lpwstr>
  </property>
</Properties>
</file>