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tags/tag5.xml" ContentType="application/vnd.openxmlformats-officedocument.presentationml.tags+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tags/tag3.xml" ContentType="application/vnd.openxmlformats-officedocument.presentationml.tags+xml"/>
  <Override PartName="/ppt/notesSlides/notesSlide28.xml" ContentType="application/vnd.openxmlformats-officedocument.presentationml.notesSlide+xml"/>
  <Override PartName="/ppt/notesSlides/notesSlide3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xls" ContentType="application/vnd.ms-exce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7"/>
  </p:notesMasterIdLst>
  <p:handoutMasterIdLst>
    <p:handoutMasterId r:id="rId48"/>
  </p:handoutMasterIdLst>
  <p:sldIdLst>
    <p:sldId id="261" r:id="rId2"/>
    <p:sldId id="276" r:id="rId3"/>
    <p:sldId id="265" r:id="rId4"/>
    <p:sldId id="278" r:id="rId5"/>
    <p:sldId id="279" r:id="rId6"/>
    <p:sldId id="287" r:id="rId7"/>
    <p:sldId id="267" r:id="rId8"/>
    <p:sldId id="280" r:id="rId9"/>
    <p:sldId id="281" r:id="rId10"/>
    <p:sldId id="285" r:id="rId11"/>
    <p:sldId id="286" r:id="rId12"/>
    <p:sldId id="282" r:id="rId13"/>
    <p:sldId id="283" r:id="rId14"/>
    <p:sldId id="284" r:id="rId15"/>
    <p:sldId id="288" r:id="rId16"/>
    <p:sldId id="269" r:id="rId17"/>
    <p:sldId id="289" r:id="rId18"/>
    <p:sldId id="291" r:id="rId19"/>
    <p:sldId id="292" r:id="rId20"/>
    <p:sldId id="290" r:id="rId21"/>
    <p:sldId id="293" r:id="rId22"/>
    <p:sldId id="294" r:id="rId23"/>
    <p:sldId id="295" r:id="rId24"/>
    <p:sldId id="296" r:id="rId25"/>
    <p:sldId id="270" r:id="rId26"/>
    <p:sldId id="271" r:id="rId27"/>
    <p:sldId id="272" r:id="rId28"/>
    <p:sldId id="297" r:id="rId29"/>
    <p:sldId id="298" r:id="rId30"/>
    <p:sldId id="273" r:id="rId31"/>
    <p:sldId id="299" r:id="rId32"/>
    <p:sldId id="274" r:id="rId33"/>
    <p:sldId id="275" r:id="rId34"/>
    <p:sldId id="300" r:id="rId35"/>
    <p:sldId id="301" r:id="rId36"/>
    <p:sldId id="302" r:id="rId37"/>
    <p:sldId id="303" r:id="rId38"/>
    <p:sldId id="304" r:id="rId39"/>
    <p:sldId id="305" r:id="rId40"/>
    <p:sldId id="306" r:id="rId41"/>
    <p:sldId id="307" r:id="rId42"/>
    <p:sldId id="308" r:id="rId43"/>
    <p:sldId id="309" r:id="rId44"/>
    <p:sldId id="312" r:id="rId45"/>
    <p:sldId id="310" r:id="rId46"/>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4660"/>
  </p:normalViewPr>
  <p:slideViewPr>
    <p:cSldViewPr>
      <p:cViewPr>
        <p:scale>
          <a:sx n="100" d="100"/>
          <a:sy n="100" d="100"/>
        </p:scale>
        <p:origin x="-390"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rtlCol="0"/>
          <a:lstStyle>
            <a:lvl1pPr algn="r">
              <a:defRPr sz="1200"/>
            </a:lvl1pPr>
          </a:lstStyle>
          <a:p>
            <a:fld id="{ACCD1767-73A9-4933-BAEA-6DDCC58002A7}" type="datetimeFigureOut">
              <a:rPr lang="en-US" smtClean="0"/>
              <a:pPr/>
              <a:t>7/7/2009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CFA4115B-A961-4E78-80F8-A8921D03BAA4}" type="datetimeFigureOut">
              <a:rPr lang="en-US" smtClean="0"/>
              <a:pPr/>
              <a:t>7/7/2009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2" name="Rectangle 2"/>
          <p:cNvSpPr>
            <a:spLocks noGrp="1" noRot="1" noChangeAspect="1" noChangeArrowheads="1" noTextEdit="1"/>
          </p:cNvSpPr>
          <p:nvPr>
            <p:ph type="sldImg"/>
          </p:nvPr>
        </p:nvSpPr>
        <p:spPr>
          <a:ln/>
        </p:spPr>
      </p:sp>
      <p:sp>
        <p:nvSpPr>
          <p:cNvPr id="665603" name="Rectangle 3"/>
          <p:cNvSpPr>
            <a:spLocks noGrp="1" noChangeArrowheads="1"/>
          </p:cNvSpPr>
          <p:nvPr>
            <p:ph type="body" idx="1"/>
          </p:nvPr>
        </p:nvSpPr>
        <p:spPr/>
        <p:txBody>
          <a:bodyPr lIns="89538" tIns="44769" rIns="89538" bIns="44769"/>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Rectangle 2"/>
          <p:cNvSpPr>
            <a:spLocks noGrp="1" noRot="1" noChangeAspect="1" noChangeArrowheads="1" noTextEdit="1"/>
          </p:cNvSpPr>
          <p:nvPr>
            <p:ph type="sldImg"/>
          </p:nvPr>
        </p:nvSpPr>
        <p:spPr>
          <a:ln/>
        </p:spPr>
      </p:sp>
      <p:sp>
        <p:nvSpPr>
          <p:cNvPr id="667651" name="Rectangle 3"/>
          <p:cNvSpPr>
            <a:spLocks noGrp="1" noChangeArrowheads="1"/>
          </p:cNvSpPr>
          <p:nvPr>
            <p:ph type="body" idx="1"/>
          </p:nvPr>
        </p:nvSpPr>
        <p:spPr/>
        <p:txBody>
          <a:bodyPr lIns="89538" tIns="44769" rIns="89538" bIns="44769"/>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Rot="1" noChangeAspect="1" noChangeArrowheads="1" noTextEdit="1"/>
          </p:cNvSpPr>
          <p:nvPr>
            <p:ph type="sldImg"/>
          </p:nvPr>
        </p:nvSpPr>
        <p:spPr>
          <a:ln/>
        </p:spPr>
      </p:sp>
      <p:sp>
        <p:nvSpPr>
          <p:cNvPr id="669699" name="Rectangle 3"/>
          <p:cNvSpPr>
            <a:spLocks noGrp="1" noChangeArrowheads="1"/>
          </p:cNvSpPr>
          <p:nvPr>
            <p:ph type="body" idx="1"/>
          </p:nvPr>
        </p:nvSpPr>
        <p:spPr/>
        <p:txBody>
          <a:bodyPr lIns="89538" tIns="44769" rIns="89538" bIns="44769"/>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235DA3-5DFE-4811-8596-017C1C2B26DC}" type="slidenum">
              <a:rPr lang="en-US"/>
              <a:pPr/>
              <a:t>15</a:t>
            </a:fld>
            <a:endParaRPr lang="en-US"/>
          </a:p>
        </p:txBody>
      </p:sp>
      <p:sp>
        <p:nvSpPr>
          <p:cNvPr id="88066"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88067"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55FB73-81AD-4CAC-804C-4FC4714A321E}" type="slidenum">
              <a:rPr lang="en-US"/>
              <a:pPr/>
              <a:t>18</a:t>
            </a:fld>
            <a:endParaRPr lang="en-US"/>
          </a:p>
        </p:txBody>
      </p:sp>
      <p:sp>
        <p:nvSpPr>
          <p:cNvPr id="106498"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106499"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C5A0CE-DDE2-4696-A1D3-12E40D98C09A}" type="slidenum">
              <a:rPr lang="en-US"/>
              <a:pPr/>
              <a:t>19</a:t>
            </a:fld>
            <a:endParaRPr lang="en-US"/>
          </a:p>
        </p:txBody>
      </p:sp>
      <p:sp>
        <p:nvSpPr>
          <p:cNvPr id="108546"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108547"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46" name="Rectangle 2"/>
          <p:cNvSpPr>
            <a:spLocks noGrp="1" noRot="1" noChangeAspect="1" noChangeArrowheads="1" noTextEdit="1"/>
          </p:cNvSpPr>
          <p:nvPr>
            <p:ph type="sldImg"/>
          </p:nvPr>
        </p:nvSpPr>
        <p:spPr>
          <a:ln/>
        </p:spPr>
      </p:sp>
      <p:sp>
        <p:nvSpPr>
          <p:cNvPr id="748547" name="Rectangle 3"/>
          <p:cNvSpPr>
            <a:spLocks noGrp="1" noChangeArrowheads="1"/>
          </p:cNvSpPr>
          <p:nvPr>
            <p:ph type="body" idx="1"/>
          </p:nvPr>
        </p:nvSpPr>
        <p:spPr/>
        <p:txBody>
          <a:bodyPr lIns="90388" tIns="45194" rIns="90388" bIns="45194"/>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Rot="1" noChangeAspect="1" noChangeArrowheads="1" noTextEdit="1"/>
          </p:cNvSpPr>
          <p:nvPr>
            <p:ph type="sldImg"/>
          </p:nvPr>
        </p:nvSpPr>
        <p:spPr>
          <a:ln/>
        </p:spPr>
      </p:sp>
      <p:sp>
        <p:nvSpPr>
          <p:cNvPr id="747523" name="Rectangle 3"/>
          <p:cNvSpPr>
            <a:spLocks noGrp="1" noChangeArrowheads="1"/>
          </p:cNvSpPr>
          <p:nvPr>
            <p:ph type="body" idx="1"/>
          </p:nvPr>
        </p:nvSpPr>
        <p:spPr/>
        <p:txBody>
          <a:bodyPr lIns="90388" tIns="45194" rIns="90388" bIns="45194"/>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Rot="1" noChangeAspect="1" noChangeArrowheads="1" noTextEdit="1"/>
          </p:cNvSpPr>
          <p:nvPr>
            <p:ph type="sldImg"/>
          </p:nvPr>
        </p:nvSpPr>
        <p:spPr>
          <a:ln/>
        </p:spPr>
      </p:sp>
      <p:sp>
        <p:nvSpPr>
          <p:cNvPr id="721923" name="Rectangle 3"/>
          <p:cNvSpPr>
            <a:spLocks noGrp="1" noChangeArrowheads="1"/>
          </p:cNvSpPr>
          <p:nvPr>
            <p:ph type="body" idx="1"/>
          </p:nvPr>
        </p:nvSpPr>
        <p:spPr/>
        <p:txBody>
          <a:bodyPr lIns="90388" tIns="45194" rIns="90388" bIns="45194"/>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946" name="Rectangle 2"/>
          <p:cNvSpPr>
            <a:spLocks noGrp="1" noRot="1" noChangeAspect="1" noChangeArrowheads="1" noTextEdit="1"/>
          </p:cNvSpPr>
          <p:nvPr>
            <p:ph type="sldImg"/>
          </p:nvPr>
        </p:nvSpPr>
        <p:spPr>
          <a:ln/>
        </p:spPr>
      </p:sp>
      <p:sp>
        <p:nvSpPr>
          <p:cNvPr id="722947" name="Rectangle 3"/>
          <p:cNvSpPr>
            <a:spLocks noGrp="1" noChangeArrowheads="1"/>
          </p:cNvSpPr>
          <p:nvPr>
            <p:ph type="body" idx="1"/>
          </p:nvPr>
        </p:nvSpPr>
        <p:spPr/>
        <p:txBody>
          <a:bodyPr lIns="90388" tIns="45194" rIns="90388" bIns="45194"/>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0" name="Rectangle 2"/>
          <p:cNvSpPr>
            <a:spLocks noGrp="1" noRot="1" noChangeAspect="1" noChangeArrowheads="1" noTextEdit="1"/>
          </p:cNvSpPr>
          <p:nvPr>
            <p:ph type="sldImg"/>
          </p:nvPr>
        </p:nvSpPr>
        <p:spPr>
          <a:ln/>
        </p:spPr>
      </p:sp>
      <p:sp>
        <p:nvSpPr>
          <p:cNvPr id="723971" name="Rectangle 3"/>
          <p:cNvSpPr>
            <a:spLocks noGrp="1" noChangeArrowheads="1"/>
          </p:cNvSpPr>
          <p:nvPr>
            <p:ph type="body" idx="1"/>
          </p:nvPr>
        </p:nvSpPr>
        <p:spPr/>
        <p:txBody>
          <a:bodyPr lIns="90388" tIns="45194" rIns="90388" bIns="45194"/>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Grp="1" noRot="1" noChangeAspect="1" noChangeArrowheads="1" noTextEdit="1"/>
          </p:cNvSpPr>
          <p:nvPr>
            <p:ph type="sldImg"/>
          </p:nvPr>
        </p:nvSpPr>
        <p:spPr>
          <a:ln/>
        </p:spPr>
      </p:sp>
      <p:sp>
        <p:nvSpPr>
          <p:cNvPr id="726019" name="Rectangle 3"/>
          <p:cNvSpPr>
            <a:spLocks noGrp="1" noChangeArrowheads="1"/>
          </p:cNvSpPr>
          <p:nvPr>
            <p:ph type="body" idx="1"/>
          </p:nvPr>
        </p:nvSpPr>
        <p:spPr/>
        <p:txBody>
          <a:bodyPr lIns="90388" tIns="45194" rIns="90388" bIns="45194"/>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Rectangle 2"/>
          <p:cNvSpPr>
            <a:spLocks noGrp="1" noRot="1" noChangeAspect="1" noChangeArrowheads="1" noTextEdit="1"/>
          </p:cNvSpPr>
          <p:nvPr>
            <p:ph type="sldImg"/>
          </p:nvPr>
        </p:nvSpPr>
        <p:spPr>
          <a:ln/>
        </p:spPr>
      </p:sp>
      <p:sp>
        <p:nvSpPr>
          <p:cNvPr id="710659" name="Rectangle 3"/>
          <p:cNvSpPr>
            <a:spLocks noGrp="1" noChangeArrowheads="1"/>
          </p:cNvSpPr>
          <p:nvPr>
            <p:ph type="body" idx="1"/>
          </p:nvPr>
        </p:nvSpPr>
        <p:spPr/>
        <p:txBody>
          <a:bodyPr lIns="90388" tIns="45194" rIns="90388" bIns="45194"/>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2" name="Rectangle 2"/>
          <p:cNvSpPr>
            <a:spLocks noGrp="1" noRot="1" noChangeAspect="1" noChangeArrowheads="1" noTextEdit="1"/>
          </p:cNvSpPr>
          <p:nvPr>
            <p:ph type="sldImg"/>
          </p:nvPr>
        </p:nvSpPr>
        <p:spPr>
          <a:ln/>
        </p:spPr>
      </p:sp>
      <p:sp>
        <p:nvSpPr>
          <p:cNvPr id="711683" name="Rectangle 3"/>
          <p:cNvSpPr>
            <a:spLocks noGrp="1" noChangeArrowheads="1"/>
          </p:cNvSpPr>
          <p:nvPr>
            <p:ph type="body" idx="1"/>
          </p:nvPr>
        </p:nvSpPr>
        <p:spPr/>
        <p:txBody>
          <a:bodyPr lIns="90388" tIns="45194" rIns="90388" bIns="45194"/>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Rectangle 2"/>
          <p:cNvSpPr>
            <a:spLocks noGrp="1" noRot="1" noChangeAspect="1" noChangeArrowheads="1" noTextEdit="1"/>
          </p:cNvSpPr>
          <p:nvPr>
            <p:ph type="sldImg"/>
          </p:nvPr>
        </p:nvSpPr>
        <p:spPr>
          <a:ln/>
        </p:spPr>
      </p:sp>
      <p:sp>
        <p:nvSpPr>
          <p:cNvPr id="713731" name="Rectangle 3"/>
          <p:cNvSpPr>
            <a:spLocks noGrp="1" noChangeArrowheads="1"/>
          </p:cNvSpPr>
          <p:nvPr>
            <p:ph type="body" idx="1"/>
          </p:nvPr>
        </p:nvSpPr>
        <p:spPr/>
        <p:txBody>
          <a:bodyPr lIns="90388" tIns="45194" rIns="90388" bIns="45194"/>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26" name="Rectangle 2"/>
          <p:cNvSpPr>
            <a:spLocks noGrp="1" noRot="1" noChangeAspect="1" noChangeArrowheads="1" noTextEdit="1"/>
          </p:cNvSpPr>
          <p:nvPr>
            <p:ph type="sldImg"/>
          </p:nvPr>
        </p:nvSpPr>
        <p:spPr>
          <a:ln/>
        </p:spPr>
      </p:sp>
      <p:sp>
        <p:nvSpPr>
          <p:cNvPr id="717827" name="Rectangle 3"/>
          <p:cNvSpPr>
            <a:spLocks noGrp="1" noChangeArrowheads="1"/>
          </p:cNvSpPr>
          <p:nvPr>
            <p:ph type="body" idx="1"/>
          </p:nvPr>
        </p:nvSpPr>
        <p:spPr/>
        <p:txBody>
          <a:bodyPr lIns="90388" tIns="45194" rIns="90388" bIns="45194"/>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8" name="Rectangle 2"/>
          <p:cNvSpPr>
            <a:spLocks noGrp="1" noRot="1" noChangeAspect="1" noChangeArrowheads="1" noTextEdit="1"/>
          </p:cNvSpPr>
          <p:nvPr>
            <p:ph type="sldImg"/>
          </p:nvPr>
        </p:nvSpPr>
        <p:spPr>
          <a:ln/>
        </p:spPr>
      </p:sp>
      <p:sp>
        <p:nvSpPr>
          <p:cNvPr id="715779" name="Rectangle 3"/>
          <p:cNvSpPr>
            <a:spLocks noGrp="1" noChangeArrowheads="1"/>
          </p:cNvSpPr>
          <p:nvPr>
            <p:ph type="body" idx="1"/>
          </p:nvPr>
        </p:nvSpPr>
        <p:spPr/>
        <p:txBody>
          <a:bodyPr lIns="90388" tIns="45194" rIns="90388" bIns="45194"/>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6" name="Rectangle 2"/>
          <p:cNvSpPr>
            <a:spLocks noGrp="1" noRot="1" noChangeAspect="1" noChangeArrowheads="1" noTextEdit="1"/>
          </p:cNvSpPr>
          <p:nvPr>
            <p:ph type="sldImg"/>
          </p:nvPr>
        </p:nvSpPr>
        <p:spPr>
          <a:ln/>
        </p:spPr>
      </p:sp>
      <p:sp>
        <p:nvSpPr>
          <p:cNvPr id="769027" name="Rectangle 3"/>
          <p:cNvSpPr>
            <a:spLocks noGrp="1" noChangeArrowheads="1"/>
          </p:cNvSpPr>
          <p:nvPr>
            <p:ph type="body" idx="1"/>
          </p:nvPr>
        </p:nvSpPr>
        <p:spPr/>
        <p:txBody>
          <a:bodyPr lIns="90388" tIns="45194" rIns="90388" bIns="45194"/>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2"/>
          <p:cNvSpPr>
            <a:spLocks noGrp="1" noRot="1" noChangeAspect="1" noChangeArrowheads="1" noTextEdit="1"/>
          </p:cNvSpPr>
          <p:nvPr>
            <p:ph type="sldImg"/>
          </p:nvPr>
        </p:nvSpPr>
        <p:spPr>
          <a:ln/>
        </p:spPr>
      </p:sp>
      <p:sp>
        <p:nvSpPr>
          <p:cNvPr id="728067" name="Rectangle 3"/>
          <p:cNvSpPr>
            <a:spLocks noGrp="1" noChangeArrowheads="1"/>
          </p:cNvSpPr>
          <p:nvPr>
            <p:ph type="body" idx="1"/>
          </p:nvPr>
        </p:nvSpPr>
        <p:spPr/>
        <p:txBody>
          <a:bodyPr lIns="90388" tIns="45194" rIns="90388" bIns="45194"/>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D478D8-D153-4925-85CA-97B0F678AC9C}" type="slidenum">
              <a:rPr lang="en-US"/>
              <a:pPr/>
              <a:t>6</a:t>
            </a:fld>
            <a:endParaRPr lang="en-US"/>
          </a:p>
        </p:txBody>
      </p:sp>
      <p:sp>
        <p:nvSpPr>
          <p:cNvPr id="34818"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34819"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P.V. Viswanath</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P.V. Viswanath</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P.V. Viswanath</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P.V. Viswanath</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P.V. Viswanath</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P.V. Viswanath</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P.V. Viswanath</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Excel_97-2003_Worksheet1.xls"/></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Excel_97-2003_Worksheet2.xls"/></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8305800" cy="1143000"/>
          </a:xfrm>
          <a:noFill/>
          <a:ln/>
        </p:spPr>
        <p:txBody>
          <a:bodyPr lIns="90487" tIns="44450" rIns="90487" bIns="44450">
            <a:normAutofit fontScale="90000"/>
          </a:bodyPr>
          <a:lstStyle/>
          <a:p>
            <a:r>
              <a:rPr lang="en-US" dirty="0" smtClean="0"/>
              <a:t/>
            </a:r>
            <a:br>
              <a:rPr lang="en-US" dirty="0" smtClean="0"/>
            </a:br>
            <a:r>
              <a:rPr lang="en-US" dirty="0" smtClean="0"/>
              <a:t>Payout Policy</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Share Repurchase </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10</a:t>
            </a:fld>
            <a:endParaRPr lang="en-US" dirty="0"/>
          </a:p>
        </p:txBody>
      </p:sp>
      <p:sp>
        <p:nvSpPr>
          <p:cNvPr id="4" name="Content Placeholder 3"/>
          <p:cNvSpPr>
            <a:spLocks noGrp="1"/>
          </p:cNvSpPr>
          <p:nvPr>
            <p:ph sz="quarter" idx="13"/>
          </p:nvPr>
        </p:nvSpPr>
        <p:spPr>
          <a:xfrm>
            <a:off x="304800" y="1447800"/>
            <a:ext cx="8503920" cy="4803648"/>
          </a:xfrm>
        </p:spPr>
        <p:txBody>
          <a:bodyPr>
            <a:normAutofit fontScale="77500" lnSpcReduction="20000"/>
          </a:bodyPr>
          <a:lstStyle/>
          <a:p>
            <a:r>
              <a:rPr lang="en-US" dirty="0" smtClean="0"/>
              <a:t>If markets are imperfect, there may be reasons to repurchase shares.  Some reasons are value-increasing; others value-decreasing.</a:t>
            </a:r>
          </a:p>
          <a:p>
            <a:r>
              <a:rPr lang="en-US" dirty="0" smtClean="0"/>
              <a:t>The following four reasons are value-increasing.</a:t>
            </a:r>
          </a:p>
          <a:p>
            <a:r>
              <a:rPr lang="en-US" dirty="0" smtClean="0"/>
              <a:t>Tax considerations: </a:t>
            </a:r>
          </a:p>
          <a:p>
            <a:pPr lvl="1"/>
            <a:r>
              <a:rPr lang="en-US" dirty="0" smtClean="0"/>
              <a:t>Gains to individual shareholders from share repurchases are taxed at the capital gains rate, which is usually smaller than the tax rate on cash dividends. However, a regular policy of repurchasing shares could be disallowed by the IRS for favorable capital gains treatment. </a:t>
            </a:r>
          </a:p>
          <a:p>
            <a:r>
              <a:rPr lang="en-US" dirty="0" smtClean="0"/>
              <a:t>Eliminate Small Shareholdings: </a:t>
            </a:r>
          </a:p>
          <a:p>
            <a:pPr lvl="1"/>
            <a:r>
              <a:rPr lang="en-US" dirty="0" smtClean="0"/>
              <a:t>The cost of servicing a small shareholder account is roughly the same as that of servicing a large shareholder account. Hence repurchasing shares of small stockholders could reduce overall stockholder service costs. </a:t>
            </a:r>
          </a:p>
          <a:p>
            <a:r>
              <a:rPr lang="en-US" dirty="0" smtClean="0"/>
              <a:t>Increase Leverage: </a:t>
            </a:r>
          </a:p>
          <a:p>
            <a:pPr lvl="1"/>
            <a:r>
              <a:rPr lang="en-US" dirty="0" smtClean="0"/>
              <a:t>If the firm wishes to increase debt in its capital structure, it could borrow funds and use the proceeds to repurchases shares or offer its shareholders the opportunity to exchange their shares for a new debt issue.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Share Repurchases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11</a:t>
            </a:fld>
            <a:endParaRPr lang="en-US" dirty="0"/>
          </a:p>
        </p:txBody>
      </p:sp>
      <p:sp>
        <p:nvSpPr>
          <p:cNvPr id="4" name="Content Placeholder 3"/>
          <p:cNvSpPr>
            <a:spLocks noGrp="1"/>
          </p:cNvSpPr>
          <p:nvPr>
            <p:ph sz="quarter" idx="13"/>
          </p:nvPr>
        </p:nvSpPr>
        <p:spPr>
          <a:xfrm>
            <a:off x="301752" y="1295400"/>
            <a:ext cx="8613648" cy="5334000"/>
          </a:xfrm>
        </p:spPr>
        <p:txBody>
          <a:bodyPr>
            <a:normAutofit fontScale="77500" lnSpcReduction="20000"/>
          </a:bodyPr>
          <a:lstStyle/>
          <a:p>
            <a:endParaRPr lang="en-US" dirty="0" smtClean="0"/>
          </a:p>
          <a:p>
            <a:r>
              <a:rPr lang="en-US" dirty="0" smtClean="0"/>
              <a:t>Exploit Perceived Undervaluation: </a:t>
            </a:r>
          </a:p>
          <a:p>
            <a:pPr lvl="1"/>
            <a:r>
              <a:rPr lang="en-US" dirty="0" smtClean="0"/>
              <a:t>If a firm's stock is perceived by the management to be undervalued, repurchasing shares at a favorable price could increase the wealth of the firm's remaining shareholders. However, if investors believe that the share repurchase is being undertaken for this purpose, share prices will jump to reflect market belief in a higher share value. If so, the true wealth of the firm's remaining shareholders would not increase; however, the market value of their shareholdings will increase, which can be valuable for shareholders who desire liquidity. </a:t>
            </a:r>
          </a:p>
          <a:p>
            <a:r>
              <a:rPr lang="en-US" dirty="0" smtClean="0"/>
              <a:t>The following two reasons are value-decreasing.</a:t>
            </a:r>
          </a:p>
          <a:p>
            <a:r>
              <a:rPr lang="en-US" dirty="0" smtClean="0"/>
              <a:t>Consolidation of Insider Control: </a:t>
            </a:r>
          </a:p>
          <a:p>
            <a:pPr lvl="1"/>
            <a:r>
              <a:rPr lang="en-US" dirty="0" smtClean="0"/>
              <a:t>Firms sometimes purchase stock from contentious minority stockholders, sometimes at a premium (greenmail).  At other times, they may do so to reduce public float--to reduce the percentage of stock held by persons not affiliated with the insider group. </a:t>
            </a:r>
          </a:p>
          <a:p>
            <a:r>
              <a:rPr lang="en-US" dirty="0" smtClean="0"/>
              <a:t>Protection against Takeovers </a:t>
            </a:r>
          </a:p>
          <a:p>
            <a:pPr lvl="1"/>
            <a:r>
              <a:rPr lang="en-US" dirty="0" smtClean="0"/>
              <a:t>Stock repurchases may also be designed to reduce the attractiveness of the company as an acquisition candidate, thus enhancing management's security. </a:t>
            </a:r>
          </a:p>
          <a:p>
            <a:r>
              <a:rPr lang="en-US" dirty="0" smtClean="0"/>
              <a:t>These objectives may not be consistent with firm value maximization.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4EB57B69-AF8D-426E-B486-E226258336BF}" type="slidenum">
              <a:rPr lang="en-US"/>
              <a:pPr/>
              <a:t>12</a:t>
            </a:fld>
            <a:endParaRPr lang="en-US"/>
          </a:p>
        </p:txBody>
      </p:sp>
      <p:sp>
        <p:nvSpPr>
          <p:cNvPr id="664578" name="Rectangle 2"/>
          <p:cNvSpPr>
            <a:spLocks noGrp="1" noChangeArrowheads="1"/>
          </p:cNvSpPr>
          <p:nvPr>
            <p:ph type="title"/>
          </p:nvPr>
        </p:nvSpPr>
        <p:spPr/>
        <p:txBody>
          <a:bodyPr/>
          <a:lstStyle/>
          <a:p>
            <a:r>
              <a:rPr lang="en-US" dirty="0"/>
              <a:t>Example of Dividend Irrelevance</a:t>
            </a:r>
          </a:p>
        </p:txBody>
      </p:sp>
      <p:sp>
        <p:nvSpPr>
          <p:cNvPr id="664579" name="Rectangle 3"/>
          <p:cNvSpPr>
            <a:spLocks noGrp="1" noChangeArrowheads="1"/>
          </p:cNvSpPr>
          <p:nvPr>
            <p:ph type="body" idx="4294967295"/>
          </p:nvPr>
        </p:nvSpPr>
        <p:spPr>
          <a:xfrm>
            <a:off x="838200" y="1752600"/>
            <a:ext cx="7958138" cy="3881438"/>
          </a:xfrm>
          <a:prstGeom prst="rect">
            <a:avLst/>
          </a:prstGeom>
        </p:spPr>
        <p:txBody>
          <a:bodyPr/>
          <a:lstStyle/>
          <a:p>
            <a:pPr>
              <a:lnSpc>
                <a:spcPct val="90000"/>
              </a:lnSpc>
            </a:pPr>
            <a:r>
              <a:rPr lang="en-US" dirty="0"/>
              <a:t>Stellar, Inc. has decided to invest $10 m. in a new project with a NPV of $20 m., but it has not made an announcement.</a:t>
            </a:r>
          </a:p>
          <a:p>
            <a:pPr>
              <a:lnSpc>
                <a:spcPct val="90000"/>
              </a:lnSpc>
            </a:pPr>
            <a:r>
              <a:rPr lang="en-US" dirty="0"/>
              <a:t> The company has $10 m. in cash to finance the new project. </a:t>
            </a:r>
          </a:p>
          <a:p>
            <a:pPr>
              <a:lnSpc>
                <a:spcPct val="90000"/>
              </a:lnSpc>
            </a:pPr>
            <a:r>
              <a:rPr lang="en-US" dirty="0"/>
              <a:t>Stellar has 10 m. shares of stock outstanding, selling for $24 each, and no debt. </a:t>
            </a:r>
          </a:p>
          <a:p>
            <a:pPr>
              <a:lnSpc>
                <a:spcPct val="90000"/>
              </a:lnSpc>
            </a:pPr>
            <a:r>
              <a:rPr lang="en-US" dirty="0"/>
              <a:t>Hence, its aggregate value is $240 m. prior to the announcement ($24 per share).</a:t>
            </a:r>
          </a:p>
          <a:p>
            <a:pPr>
              <a:lnSpc>
                <a:spcPct val="90000"/>
              </a:lnSpc>
            </a:pPr>
            <a:endParaRPr lang="en-US" dirty="0"/>
          </a:p>
          <a:p>
            <a:pPr>
              <a:lnSpc>
                <a:spcPct val="90000"/>
              </a:lnSpc>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2360F986-C122-4B9F-B07D-43AC383039CF}" type="slidenum">
              <a:rPr lang="en-US"/>
              <a:pPr/>
              <a:t>13</a:t>
            </a:fld>
            <a:endParaRPr lang="en-US"/>
          </a:p>
        </p:txBody>
      </p:sp>
      <p:sp>
        <p:nvSpPr>
          <p:cNvPr id="666626" name="Rectangle 2"/>
          <p:cNvSpPr>
            <a:spLocks noGrp="1" noChangeArrowheads="1"/>
          </p:cNvSpPr>
          <p:nvPr>
            <p:ph type="title"/>
          </p:nvPr>
        </p:nvSpPr>
        <p:spPr/>
        <p:txBody>
          <a:bodyPr/>
          <a:lstStyle/>
          <a:p>
            <a:r>
              <a:rPr lang="en-US"/>
              <a:t>Example of Dividend Irrelevance</a:t>
            </a:r>
          </a:p>
        </p:txBody>
      </p:sp>
      <p:sp>
        <p:nvSpPr>
          <p:cNvPr id="666627" name="Rectangle 3"/>
          <p:cNvSpPr>
            <a:spLocks noGrp="1" noChangeArrowheads="1"/>
          </p:cNvSpPr>
          <p:nvPr>
            <p:ph type="body" idx="4294967295"/>
          </p:nvPr>
        </p:nvSpPr>
        <p:spPr>
          <a:xfrm>
            <a:off x="838200" y="1600200"/>
            <a:ext cx="7958138" cy="4724400"/>
          </a:xfrm>
          <a:prstGeom prst="rect">
            <a:avLst/>
          </a:prstGeom>
        </p:spPr>
        <p:txBody>
          <a:bodyPr>
            <a:normAutofit lnSpcReduction="10000"/>
          </a:bodyPr>
          <a:lstStyle/>
          <a:p>
            <a:pPr marL="533400" indent="-533400">
              <a:lnSpc>
                <a:spcPct val="90000"/>
              </a:lnSpc>
              <a:buFont typeface="Wingdings" pitchFamily="2" charset="2"/>
              <a:buNone/>
            </a:pPr>
            <a:r>
              <a:rPr lang="en-US" dirty="0"/>
              <a:t>Two alternatives</a:t>
            </a:r>
            <a:r>
              <a:rPr lang="en-US" dirty="0" smtClean="0"/>
              <a:t>:</a:t>
            </a:r>
          </a:p>
          <a:p>
            <a:pPr marL="533400" indent="-533400">
              <a:lnSpc>
                <a:spcPct val="90000"/>
              </a:lnSpc>
              <a:buFont typeface="Wingdings" pitchFamily="2" charset="2"/>
              <a:buNone/>
            </a:pPr>
            <a:r>
              <a:rPr lang="en-US" dirty="0" smtClean="0"/>
              <a:t>For both alternatives, we will see that the investor ends up in the same situation, thus proving dividend irrelevance.</a:t>
            </a:r>
            <a:endParaRPr lang="en-US" dirty="0"/>
          </a:p>
          <a:p>
            <a:pPr marL="533400" indent="-533400">
              <a:lnSpc>
                <a:spcPct val="90000"/>
              </a:lnSpc>
              <a:buFont typeface="Wingdings" pitchFamily="2" charset="2"/>
              <a:buNone/>
            </a:pPr>
            <a:r>
              <a:rPr lang="en-US" dirty="0"/>
              <a:t>One, pay no dividend and finance the project with cash.</a:t>
            </a:r>
            <a:br>
              <a:rPr lang="en-US" dirty="0"/>
            </a:br>
            <a:r>
              <a:rPr lang="en-US" dirty="0"/>
              <a:t>The value of each share rises to $26 following the announcement. Each shareholder can sell 0.0385 (= 1/26) shares to obtain a $1 dividend, leaving him with .9615 shares value at $25 (26 x 0.9615). Hence the shareholder has one share worth $26, or one share worth $25 plus $1 in cash.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54512F96-CE54-478C-B8D1-0EF8A59C03DC}" type="slidenum">
              <a:rPr lang="en-US"/>
              <a:pPr/>
              <a:t>14</a:t>
            </a:fld>
            <a:endParaRPr lang="en-US"/>
          </a:p>
        </p:txBody>
      </p:sp>
      <p:sp>
        <p:nvSpPr>
          <p:cNvPr id="668674" name="Rectangle 2"/>
          <p:cNvSpPr>
            <a:spLocks noGrp="1" noChangeArrowheads="1"/>
          </p:cNvSpPr>
          <p:nvPr>
            <p:ph type="title"/>
          </p:nvPr>
        </p:nvSpPr>
        <p:spPr/>
        <p:txBody>
          <a:bodyPr/>
          <a:lstStyle/>
          <a:p>
            <a:r>
              <a:rPr lang="en-US"/>
              <a:t>Example of Dividend Irrelevance</a:t>
            </a:r>
          </a:p>
        </p:txBody>
      </p:sp>
      <p:sp>
        <p:nvSpPr>
          <p:cNvPr id="668675" name="Rectangle 3"/>
          <p:cNvSpPr>
            <a:spLocks noGrp="1" noChangeArrowheads="1"/>
          </p:cNvSpPr>
          <p:nvPr>
            <p:ph type="body" idx="4294967295"/>
          </p:nvPr>
        </p:nvSpPr>
        <p:spPr>
          <a:xfrm>
            <a:off x="457200" y="1524000"/>
            <a:ext cx="8686800" cy="4800600"/>
          </a:xfrm>
          <a:prstGeom prst="rect">
            <a:avLst/>
          </a:prstGeom>
        </p:spPr>
        <p:txBody>
          <a:bodyPr>
            <a:normAutofit lnSpcReduction="10000"/>
          </a:bodyPr>
          <a:lstStyle/>
          <a:p>
            <a:pPr marL="533400" indent="-533400">
              <a:lnSpc>
                <a:spcPct val="90000"/>
              </a:lnSpc>
              <a:buFont typeface="Wingdings" pitchFamily="2" charset="2"/>
              <a:buNone/>
            </a:pPr>
            <a:r>
              <a:rPr lang="en-US" sz="2500" dirty="0"/>
              <a:t>Two, pay a dividend of $1 per share, sell $10m. worth of new shares to finance the project. </a:t>
            </a:r>
          </a:p>
          <a:p>
            <a:pPr marL="533400" indent="-533400">
              <a:lnSpc>
                <a:spcPct val="90000"/>
              </a:lnSpc>
            </a:pPr>
            <a:r>
              <a:rPr lang="en-US" sz="2500" dirty="0"/>
              <a:t>After the company announces the new project and pays the $1 dividend, each share will be worth $25. </a:t>
            </a:r>
          </a:p>
          <a:p>
            <a:pPr marL="533400" indent="-533400">
              <a:lnSpc>
                <a:spcPct val="90000"/>
              </a:lnSpc>
            </a:pPr>
            <a:r>
              <a:rPr lang="en-US" sz="2500" dirty="0"/>
              <a:t>To raise the $10 m. needed for the project, the company must sell 400,000 (=10,000,000/25) shares. Immediately following the share issue, Stellar will have 10,400,000 shares trading for $25 each, giving the company an aggregate value of 25 x 10,400,000 = $260m. </a:t>
            </a:r>
          </a:p>
          <a:p>
            <a:pPr marL="533400" indent="-533400">
              <a:lnSpc>
                <a:spcPct val="90000"/>
              </a:lnSpc>
            </a:pPr>
            <a:r>
              <a:rPr lang="en-US" sz="2500" dirty="0"/>
              <a:t>If a shareholder does not want the $1 dividend, he can buy 0.04 shares (1/25). </a:t>
            </a:r>
          </a:p>
          <a:p>
            <a:pPr marL="533400" indent="-533400">
              <a:lnSpc>
                <a:spcPct val="90000"/>
              </a:lnSpc>
            </a:pPr>
            <a:r>
              <a:rPr lang="en-US" sz="2500" dirty="0"/>
              <a:t>Hence, the shareholder has one share worth $25 and $1 in dividends, or 1.04 shares worth $26 in total.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Copyright © 2007 Pearson Addison-Wesley. All rights reserved.</a:t>
            </a:r>
          </a:p>
        </p:txBody>
      </p:sp>
      <p:sp>
        <p:nvSpPr>
          <p:cNvPr id="5" name="Slide Number Placeholder 4"/>
          <p:cNvSpPr>
            <a:spLocks noGrp="1"/>
          </p:cNvSpPr>
          <p:nvPr>
            <p:ph type="sldNum" sz="quarter" idx="11"/>
          </p:nvPr>
        </p:nvSpPr>
        <p:spPr/>
        <p:txBody>
          <a:bodyPr/>
          <a:lstStyle/>
          <a:p>
            <a:r>
              <a:rPr lang="en-US"/>
              <a:t>17-</a:t>
            </a:r>
            <a:fld id="{AD9D155D-9C43-41DC-9EC4-6E12BA9675B9}" type="slidenum">
              <a:rPr lang="en-US"/>
              <a:pPr/>
              <a:t>15</a:t>
            </a:fld>
            <a:endParaRPr lang="en-US"/>
          </a:p>
        </p:txBody>
      </p:sp>
      <p:sp>
        <p:nvSpPr>
          <p:cNvPr id="87042" name="Rectangle 2"/>
          <p:cNvSpPr>
            <a:spLocks noGrp="1" noChangeArrowheads="1"/>
          </p:cNvSpPr>
          <p:nvPr>
            <p:ph type="title"/>
          </p:nvPr>
        </p:nvSpPr>
        <p:spPr/>
        <p:txBody>
          <a:bodyPr>
            <a:normAutofit fontScale="90000"/>
          </a:bodyPr>
          <a:lstStyle/>
          <a:p>
            <a:r>
              <a:rPr lang="en-US" dirty="0"/>
              <a:t/>
            </a:r>
            <a:br>
              <a:rPr lang="en-US" dirty="0"/>
            </a:br>
            <a:r>
              <a:rPr lang="en-US" dirty="0" smtClean="0"/>
              <a:t>Dividend </a:t>
            </a:r>
            <a:r>
              <a:rPr lang="en-US" dirty="0"/>
              <a:t>Policy </a:t>
            </a:r>
            <a:r>
              <a:rPr lang="en-US" dirty="0" smtClean="0"/>
              <a:t>Irrelevance</a:t>
            </a:r>
            <a:endParaRPr lang="en-US" dirty="0"/>
          </a:p>
        </p:txBody>
      </p:sp>
      <p:sp>
        <p:nvSpPr>
          <p:cNvPr id="87043" name="Rectangle 3"/>
          <p:cNvSpPr>
            <a:spLocks noGrp="1" noChangeArrowheads="1"/>
          </p:cNvSpPr>
          <p:nvPr>
            <p:ph type="body" idx="4294967295"/>
          </p:nvPr>
        </p:nvSpPr>
        <p:spPr>
          <a:xfrm>
            <a:off x="304800" y="1524000"/>
            <a:ext cx="8458200" cy="4800600"/>
          </a:xfrm>
          <a:prstGeom prst="rect">
            <a:avLst/>
          </a:prstGeom>
        </p:spPr>
        <p:txBody>
          <a:bodyPr/>
          <a:lstStyle/>
          <a:p>
            <a:r>
              <a:rPr lang="en-US" dirty="0" smtClean="0"/>
              <a:t>Modigliani–Miller Theorem on Dividend </a:t>
            </a:r>
            <a:r>
              <a:rPr lang="en-US" dirty="0"/>
              <a:t>Irrelevance</a:t>
            </a:r>
          </a:p>
          <a:p>
            <a:pPr lvl="1">
              <a:spcBef>
                <a:spcPct val="50000"/>
              </a:spcBef>
            </a:pPr>
            <a:r>
              <a:rPr lang="en-US" i="1" dirty="0"/>
              <a:t>In perfect capital markets, holding fixed the investment policy of a firm, the firm’s choice of dividend policy is irrelevant and does not affect the initial share price</a:t>
            </a:r>
            <a:r>
              <a:rPr lang="en-US" dirty="0" smtClean="0"/>
              <a:t>.</a:t>
            </a:r>
          </a:p>
          <a:p>
            <a:r>
              <a:rPr lang="en-US" dirty="0" smtClean="0"/>
              <a:t>A firm’s free cash flow determines the level of payouts that it can make to its investors. </a:t>
            </a:r>
          </a:p>
          <a:p>
            <a:pPr lvl="1">
              <a:spcBef>
                <a:spcPct val="50000"/>
              </a:spcBef>
            </a:pPr>
            <a:r>
              <a:rPr lang="en-US" dirty="0" smtClean="0"/>
              <a:t>In a perfect capital market, the type of payout is irrelevant.</a:t>
            </a:r>
          </a:p>
          <a:p>
            <a:pPr lvl="1">
              <a:spcBef>
                <a:spcPct val="50000"/>
              </a:spcBef>
            </a:pPr>
            <a:r>
              <a:rPr lang="en-US" dirty="0" smtClean="0"/>
              <a:t>In reality, capital markets are not perfect and it is </a:t>
            </a:r>
            <a:br>
              <a:rPr lang="en-US" dirty="0" smtClean="0"/>
            </a:br>
            <a:r>
              <a:rPr lang="en-US" dirty="0" smtClean="0"/>
              <a:t>these imperfections that should determine the firm’s payout policy.</a:t>
            </a:r>
          </a:p>
          <a:p>
            <a:pPr>
              <a:spcBef>
                <a:spcPct val="50000"/>
              </a:spcBef>
            </a:pPr>
            <a:endParaRPr lang="en-US" dirty="0"/>
          </a:p>
        </p:txBody>
      </p:sp>
    </p:spTree>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Disadvantage of Dividends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16</a:t>
            </a:fld>
            <a:endParaRPr lang="en-US" dirty="0"/>
          </a:p>
        </p:txBody>
      </p:sp>
      <p:sp>
        <p:nvSpPr>
          <p:cNvPr id="4" name="Content Placeholder 3"/>
          <p:cNvSpPr>
            <a:spLocks noGrp="1"/>
          </p:cNvSpPr>
          <p:nvPr>
            <p:ph sz="quarter" idx="13"/>
          </p:nvPr>
        </p:nvSpPr>
        <p:spPr>
          <a:xfrm>
            <a:off x="304800" y="1447800"/>
            <a:ext cx="8689848" cy="5410200"/>
          </a:xfrm>
        </p:spPr>
        <p:txBody>
          <a:bodyPr>
            <a:normAutofit fontScale="77500" lnSpcReduction="20000"/>
          </a:bodyPr>
          <a:lstStyle/>
          <a:p>
            <a:pPr>
              <a:spcBef>
                <a:spcPct val="50000"/>
              </a:spcBef>
            </a:pPr>
            <a:r>
              <a:rPr lang="en-US" dirty="0" smtClean="0"/>
              <a:t>Shareholders must pay taxes on the dividends they receive and they must also pay capital gains taxes when they sell their shares.</a:t>
            </a:r>
          </a:p>
          <a:p>
            <a:pPr>
              <a:spcBef>
                <a:spcPct val="50000"/>
              </a:spcBef>
            </a:pPr>
            <a:r>
              <a:rPr lang="en-US" dirty="0" smtClean="0"/>
              <a:t>Dividends are typically taxed at a higher rate than capital gains. In fact, long-term investors can defer the capital gains tax forever by not selling.</a:t>
            </a:r>
          </a:p>
          <a:p>
            <a:pPr>
              <a:spcBef>
                <a:spcPct val="50000"/>
              </a:spcBef>
            </a:pPr>
            <a:r>
              <a:rPr lang="en-US" dirty="0" smtClean="0"/>
              <a:t>The higher tax rate on dividends makes it undesirable for a firm to raise funds to pay a dividend. </a:t>
            </a:r>
          </a:p>
          <a:p>
            <a:pPr lvl="1">
              <a:spcBef>
                <a:spcPct val="30000"/>
              </a:spcBef>
            </a:pPr>
            <a:r>
              <a:rPr lang="en-US" dirty="0" smtClean="0"/>
              <a:t>When dividends are taxed at a higher rate than capital gains, if a firm raises money by issuing shares and then gives that money back to shareholders as a dividend, shareholders are hurt because they will receive less than their initial investment</a:t>
            </a:r>
          </a:p>
          <a:p>
            <a:pPr>
              <a:spcBef>
                <a:spcPct val="30000"/>
              </a:spcBef>
            </a:pPr>
            <a:r>
              <a:rPr lang="en-US" dirty="0" smtClean="0"/>
              <a:t>The optimal dividend policy when the dividend tax rate exceeds the capital gain tax rate is to pay no dividends at all.</a:t>
            </a:r>
          </a:p>
          <a:p>
            <a:pPr marL="274320" lvl="1">
              <a:spcBef>
                <a:spcPct val="30000"/>
              </a:spcBef>
              <a:buClr>
                <a:schemeClr val="accent1"/>
              </a:buClr>
              <a:buSzPct val="85000"/>
              <a:buFont typeface="Wingdings 2"/>
              <a:buChar char=""/>
            </a:pPr>
            <a:r>
              <a:rPr lang="en-US" sz="2700" dirty="0" smtClean="0">
                <a:solidFill>
                  <a:schemeClr val="tx1"/>
                </a:solidFill>
              </a:rPr>
              <a:t>The payment of dividends has declined on average over the last 30 years while the use of repurchases has increased.</a:t>
            </a:r>
          </a:p>
          <a:p>
            <a:pPr marL="274320" lvl="1">
              <a:spcBef>
                <a:spcPct val="30000"/>
              </a:spcBef>
              <a:buClr>
                <a:schemeClr val="accent1"/>
              </a:buClr>
              <a:buSzPct val="85000"/>
              <a:buFont typeface="Wingdings 2"/>
              <a:buChar char=""/>
            </a:pPr>
            <a:r>
              <a:rPr lang="en-US" sz="2700" dirty="0" smtClean="0">
                <a:solidFill>
                  <a:schemeClr val="tx1"/>
                </a:solidFill>
              </a:rPr>
              <a:t>The surprising fact, though, is that firms continue to pay dividends!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Capital Gains </a:t>
            </a:r>
            <a:r>
              <a:rPr lang="en-US" dirty="0" err="1" smtClean="0"/>
              <a:t>vs</a:t>
            </a:r>
            <a:r>
              <a:rPr lang="en-US" dirty="0" smtClean="0"/>
              <a:t> Dividend Tax Rates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17</a:t>
            </a:fld>
            <a:endParaRPr lang="en-US" dirty="0"/>
          </a:p>
        </p:txBody>
      </p:sp>
      <p:pic>
        <p:nvPicPr>
          <p:cNvPr id="5" name="Picture 5" descr="BD17_09_17t02"/>
          <p:cNvPicPr preferRelativeResize="0">
            <a:picLocks noChangeAspect="1" noChangeArrowheads="1"/>
          </p:cNvPicPr>
          <p:nvPr>
            <p:custDataLst>
              <p:tags r:id="rId1"/>
            </p:custDataLst>
          </p:nvPr>
        </p:nvPicPr>
        <p:blipFill>
          <a:blip r:embed="rId4" cstate="print"/>
          <a:srcRect t="14522" r="1429" b="3746"/>
          <a:stretch>
            <a:fillRect/>
          </a:stretch>
        </p:blipFill>
        <p:spPr>
          <a:xfrm>
            <a:off x="609600" y="1371600"/>
            <a:ext cx="7886700" cy="5334000"/>
          </a:xfrm>
          <a:prstGeom prst="rect">
            <a:avLst/>
          </a:prstGeom>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Copyright © 2007 Pearson Addison-Wesley. All rights reserved.</a:t>
            </a:r>
          </a:p>
        </p:txBody>
      </p:sp>
      <p:sp>
        <p:nvSpPr>
          <p:cNvPr id="105474" name="Rectangle 2"/>
          <p:cNvSpPr>
            <a:spLocks noGrp="1" noChangeArrowheads="1"/>
          </p:cNvSpPr>
          <p:nvPr>
            <p:ph type="title"/>
          </p:nvPr>
        </p:nvSpPr>
        <p:spPr/>
        <p:txBody>
          <a:bodyPr>
            <a:normAutofit/>
          </a:bodyPr>
          <a:lstStyle/>
          <a:p>
            <a:r>
              <a:rPr lang="en-US" dirty="0" smtClean="0"/>
              <a:t>The </a:t>
            </a:r>
            <a:r>
              <a:rPr lang="en-US" dirty="0"/>
              <a:t>Declining Use of Dividends</a:t>
            </a:r>
          </a:p>
        </p:txBody>
      </p:sp>
      <p:pic>
        <p:nvPicPr>
          <p:cNvPr id="105477" name="Picture 5" descr="BD17_12_17F04"/>
          <p:cNvPicPr preferRelativeResize="0">
            <a:picLocks noGrp="1" noChangeAspect="1" noChangeArrowheads="1"/>
          </p:cNvPicPr>
          <p:nvPr>
            <p:ph type="body" idx="4294967295"/>
            <p:custDataLst>
              <p:tags r:id="rId1"/>
            </p:custDataLst>
          </p:nvPr>
        </p:nvPicPr>
        <p:blipFill>
          <a:blip r:embed="rId4" cstate="print"/>
          <a:srcRect/>
          <a:stretch>
            <a:fillRect/>
          </a:stretch>
        </p:blipFill>
        <p:spPr>
          <a:xfrm>
            <a:off x="1077913" y="1352550"/>
            <a:ext cx="6989762" cy="4992688"/>
          </a:xfrm>
          <a:prstGeom prst="rect">
            <a:avLst/>
          </a:prstGeom>
          <a:noFill/>
          <a:ln/>
        </p:spPr>
      </p:pic>
      <p:sp>
        <p:nvSpPr>
          <p:cNvPr id="6" name="Slide Number Placeholder 2"/>
          <p:cNvSpPr>
            <a:spLocks noGrp="1"/>
          </p:cNvSpPr>
          <p:nvPr>
            <p:ph type="sldNum" sz="quarter" idx="12"/>
          </p:nvPr>
        </p:nvSpPr>
        <p:spPr>
          <a:xfrm>
            <a:off x="4343400" y="1026372"/>
            <a:ext cx="457200" cy="441325"/>
          </a:xfrm>
        </p:spPr>
        <p:txBody>
          <a:bodyPr/>
          <a:lstStyle/>
          <a:p>
            <a:fld id="{E8C80D2A-EA4E-4A37-A9DF-772D0EA46EC5}" type="slidenum">
              <a:rPr lang="en-US" smtClean="0"/>
              <a:pPr/>
              <a:t>18</a:t>
            </a:fld>
            <a:endParaRPr lang="en-US" dirty="0"/>
          </a:p>
        </p:txBody>
      </p:sp>
    </p:spTree>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Copyright © 2007 Pearson Addison-Wesley. All rights reserved.</a:t>
            </a:r>
          </a:p>
        </p:txBody>
      </p:sp>
      <p:sp>
        <p:nvSpPr>
          <p:cNvPr id="107522" name="Rectangle 2"/>
          <p:cNvSpPr>
            <a:spLocks noGrp="1" noChangeArrowheads="1"/>
          </p:cNvSpPr>
          <p:nvPr>
            <p:ph type="title"/>
          </p:nvPr>
        </p:nvSpPr>
        <p:spPr/>
        <p:txBody>
          <a:bodyPr>
            <a:normAutofit fontScale="90000"/>
          </a:bodyPr>
          <a:lstStyle/>
          <a:p>
            <a:r>
              <a:rPr lang="en-US" dirty="0" smtClean="0"/>
              <a:t>Changing </a:t>
            </a:r>
            <a:r>
              <a:rPr lang="en-US" dirty="0"/>
              <a:t>Composition </a:t>
            </a:r>
            <a:r>
              <a:rPr lang="en-US" dirty="0" smtClean="0"/>
              <a:t>of </a:t>
            </a:r>
            <a:r>
              <a:rPr lang="en-US" dirty="0"/>
              <a:t>Shareholder Payouts</a:t>
            </a:r>
          </a:p>
        </p:txBody>
      </p:sp>
      <p:pic>
        <p:nvPicPr>
          <p:cNvPr id="107525" name="Picture 5" descr="BD17_13_17F05"/>
          <p:cNvPicPr preferRelativeResize="0">
            <a:picLocks noGrp="1" noChangeAspect="1" noChangeArrowheads="1"/>
          </p:cNvPicPr>
          <p:nvPr>
            <p:ph type="body" idx="4294967295"/>
            <p:custDataLst>
              <p:tags r:id="rId1"/>
            </p:custDataLst>
          </p:nvPr>
        </p:nvPicPr>
        <p:blipFill>
          <a:blip r:embed="rId4" cstate="print"/>
          <a:srcRect/>
          <a:stretch>
            <a:fillRect/>
          </a:stretch>
        </p:blipFill>
        <p:spPr>
          <a:xfrm>
            <a:off x="990600" y="1371600"/>
            <a:ext cx="7132637" cy="5087938"/>
          </a:xfrm>
          <a:prstGeom prst="rect">
            <a:avLst/>
          </a:prstGeom>
          <a:noFill/>
          <a:ln/>
        </p:spPr>
      </p:pic>
      <p:sp>
        <p:nvSpPr>
          <p:cNvPr id="6" name="Slide Number Placeholder 2"/>
          <p:cNvSpPr>
            <a:spLocks noGrp="1"/>
          </p:cNvSpPr>
          <p:nvPr>
            <p:ph type="sldNum" sz="quarter" idx="12"/>
          </p:nvPr>
        </p:nvSpPr>
        <p:spPr>
          <a:xfrm>
            <a:off x="4343400" y="1026372"/>
            <a:ext cx="457200" cy="441325"/>
          </a:xfrm>
        </p:spPr>
        <p:txBody>
          <a:bodyPr/>
          <a:lstStyle/>
          <a:p>
            <a:fld id="{E8C80D2A-EA4E-4A37-A9DF-772D0EA46EC5}" type="slidenum">
              <a:rPr lang="en-US" smtClean="0"/>
              <a:pPr/>
              <a:t>19</a:t>
            </a:fld>
            <a:endParaRPr lang="en-US" dirty="0"/>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p:txBody>
          <a:bodyPr/>
          <a:lstStyle/>
          <a:p>
            <a:r>
              <a:rPr lang="en-US" dirty="0" smtClean="0"/>
              <a:t>How is cash returned?  The Mechanics</a:t>
            </a:r>
          </a:p>
          <a:p>
            <a:r>
              <a:rPr lang="en-US" dirty="0" smtClean="0"/>
              <a:t>How do we choose between dividends and Share Repurchases?</a:t>
            </a:r>
          </a:p>
          <a:p>
            <a:r>
              <a:rPr lang="en-US" dirty="0" smtClean="0"/>
              <a:t>Why Dividends and Share Repurchases are irrelevant in Perfect Markets</a:t>
            </a:r>
          </a:p>
          <a:p>
            <a:r>
              <a:rPr lang="en-US" dirty="0" smtClean="0"/>
              <a:t>Why dividends might be paid because of Tax Clienteles</a:t>
            </a:r>
          </a:p>
          <a:p>
            <a:r>
              <a:rPr lang="en-US" dirty="0" smtClean="0"/>
              <a:t>The choice between payout and retention of Cash</a:t>
            </a:r>
          </a:p>
          <a:p>
            <a:r>
              <a:rPr lang="en-US" dirty="0" smtClean="0"/>
              <a:t>Signaling reasons for Payout Policy</a:t>
            </a:r>
          </a:p>
          <a:p>
            <a:endParaRPr lang="en-US" dirty="0" smtClean="0"/>
          </a:p>
          <a:p>
            <a:endParaRPr lang="en-US" dirty="0" smtClean="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Taxes on the value of dividends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20</a:t>
            </a:fld>
            <a:endParaRPr lang="en-US" dirty="0"/>
          </a:p>
        </p:txBody>
      </p:sp>
      <p:sp>
        <p:nvSpPr>
          <p:cNvPr id="4" name="Content Placeholder 3"/>
          <p:cNvSpPr>
            <a:spLocks noGrp="1"/>
          </p:cNvSpPr>
          <p:nvPr>
            <p:ph sz="quarter" idx="13"/>
          </p:nvPr>
        </p:nvSpPr>
        <p:spPr>
          <a:xfrm>
            <a:off x="304800" y="1219200"/>
            <a:ext cx="8503920" cy="5334000"/>
          </a:xfrm>
        </p:spPr>
        <p:txBody>
          <a:bodyPr>
            <a:normAutofit fontScale="77500" lnSpcReduction="20000"/>
          </a:bodyPr>
          <a:lstStyle/>
          <a:p>
            <a:pPr>
              <a:spcBef>
                <a:spcPct val="60000"/>
              </a:spcBef>
            </a:pPr>
            <a:r>
              <a:rPr lang="en-US" dirty="0" smtClean="0"/>
              <a:t>Question: Suppose</a:t>
            </a:r>
          </a:p>
          <a:p>
            <a:pPr lvl="1">
              <a:spcBef>
                <a:spcPct val="40000"/>
              </a:spcBef>
            </a:pPr>
            <a:r>
              <a:rPr lang="en-US" dirty="0" smtClean="0"/>
              <a:t>A firm raises $25 million from shareholders and uses this cash to pay them $25 million in dividends. </a:t>
            </a:r>
          </a:p>
          <a:p>
            <a:pPr lvl="1">
              <a:spcBef>
                <a:spcPct val="40000"/>
              </a:spcBef>
            </a:pPr>
            <a:r>
              <a:rPr lang="en-US" dirty="0" smtClean="0"/>
              <a:t>Dividends are taxed at a 39% tax rate and capital gains are taxed at a 20% tax rate.</a:t>
            </a:r>
          </a:p>
          <a:p>
            <a:pPr>
              <a:spcBef>
                <a:spcPct val="60000"/>
              </a:spcBef>
            </a:pPr>
            <a:r>
              <a:rPr lang="en-US" dirty="0" smtClean="0"/>
              <a:t>How much will shareholders receive after taxes?</a:t>
            </a:r>
          </a:p>
          <a:p>
            <a:pPr>
              <a:spcBef>
                <a:spcPct val="60000"/>
              </a:spcBef>
            </a:pPr>
            <a:r>
              <a:rPr lang="en-US" dirty="0" smtClean="0"/>
              <a:t>On dividends, shareholders will owe:</a:t>
            </a:r>
          </a:p>
          <a:p>
            <a:pPr lvl="1">
              <a:spcBef>
                <a:spcPct val="40000"/>
              </a:spcBef>
            </a:pPr>
            <a:r>
              <a:rPr lang="en-US" dirty="0" smtClean="0"/>
              <a:t>39% </a:t>
            </a:r>
            <a:r>
              <a:rPr lang="en-US" dirty="0" smtClean="0">
                <a:cs typeface="Arial" pitchFamily="34" charset="0"/>
              </a:rPr>
              <a:t>× $25</a:t>
            </a:r>
            <a:r>
              <a:rPr lang="en-US" dirty="0" smtClean="0"/>
              <a:t> million = $9.75 million in dividend taxes. </a:t>
            </a:r>
          </a:p>
          <a:p>
            <a:pPr>
              <a:spcBef>
                <a:spcPct val="60000"/>
              </a:spcBef>
            </a:pPr>
            <a:r>
              <a:rPr lang="en-US" dirty="0" smtClean="0"/>
              <a:t>Shareholders will lower their capital gains taxes by:</a:t>
            </a:r>
          </a:p>
          <a:p>
            <a:pPr lvl="1">
              <a:spcBef>
                <a:spcPct val="40000"/>
              </a:spcBef>
            </a:pPr>
            <a:r>
              <a:rPr lang="en-US" dirty="0" smtClean="0"/>
              <a:t>20% </a:t>
            </a:r>
            <a:r>
              <a:rPr lang="en-US" dirty="0" smtClean="0">
                <a:cs typeface="Arial" pitchFamily="34" charset="0"/>
              </a:rPr>
              <a:t>× $25 million = $5 million; t</a:t>
            </a:r>
            <a:r>
              <a:rPr lang="en-US" dirty="0" smtClean="0"/>
              <a:t>he value of the firm will fall when the dividend is paid lowering the shareholders’ capital gains.</a:t>
            </a:r>
          </a:p>
          <a:p>
            <a:pPr>
              <a:spcBef>
                <a:spcPct val="60000"/>
              </a:spcBef>
            </a:pPr>
            <a:r>
              <a:rPr lang="en-US" dirty="0" smtClean="0"/>
              <a:t>Shareholders will pay a total of $4.75 million in taxes.</a:t>
            </a:r>
          </a:p>
          <a:p>
            <a:pPr lvl="1">
              <a:spcBef>
                <a:spcPct val="40000"/>
              </a:spcBef>
            </a:pPr>
            <a:r>
              <a:rPr lang="en-US" dirty="0" smtClean="0"/>
              <a:t>$9.75 − $5.00 = $4.75 million</a:t>
            </a:r>
          </a:p>
          <a:p>
            <a:pPr>
              <a:spcBef>
                <a:spcPct val="60000"/>
              </a:spcBef>
            </a:pPr>
            <a:r>
              <a:rPr lang="en-US" dirty="0" smtClean="0"/>
              <a:t>Shareholders will receive back only $20.25 million of their $25 million investment.</a:t>
            </a:r>
          </a:p>
          <a:p>
            <a:pPr lvl="1">
              <a:spcBef>
                <a:spcPct val="40000"/>
              </a:spcBef>
            </a:pPr>
            <a:r>
              <a:rPr lang="en-US" dirty="0" smtClean="0"/>
              <a:t>$25 − $4.75 = $20.25 million</a:t>
            </a:r>
          </a:p>
          <a:p>
            <a:pPr lvl="2">
              <a:spcBef>
                <a:spcPct val="30000"/>
              </a:spcBef>
            </a:pP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Clienteles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21</a:t>
            </a:fld>
            <a:endParaRPr lang="en-US" dirty="0"/>
          </a:p>
        </p:txBody>
      </p:sp>
      <p:sp>
        <p:nvSpPr>
          <p:cNvPr id="4" name="Content Placeholder 3"/>
          <p:cNvSpPr>
            <a:spLocks noGrp="1"/>
          </p:cNvSpPr>
          <p:nvPr>
            <p:ph sz="quarter" idx="13"/>
          </p:nvPr>
        </p:nvSpPr>
        <p:spPr>
          <a:xfrm>
            <a:off x="152400" y="1447800"/>
            <a:ext cx="8763000" cy="4572000"/>
          </a:xfrm>
        </p:spPr>
        <p:txBody>
          <a:bodyPr>
            <a:normAutofit fontScale="77500" lnSpcReduction="20000"/>
          </a:bodyPr>
          <a:lstStyle/>
          <a:p>
            <a:r>
              <a:rPr lang="en-US" dirty="0" smtClean="0"/>
              <a:t>Many investors have a tax preference for share repurchases over dividends.  But this is not true of all shareholders!</a:t>
            </a:r>
          </a:p>
          <a:p>
            <a:r>
              <a:rPr lang="en-US" dirty="0" smtClean="0"/>
              <a:t>To look at shareholder preferences, we need to quantify the combined effects of dividend and capital gains taxes.</a:t>
            </a:r>
          </a:p>
          <a:p>
            <a:r>
              <a:rPr lang="en-US" dirty="0" smtClean="0"/>
              <a:t>Consider an investor who buys a stock today just before it goes ex-dividend and sells the stock just after.  If the stock pays a dividend of Div, the after-tax cashflow is from the dividend is Div(1-</a:t>
            </a:r>
            <a:r>
              <a:rPr lang="en-US" dirty="0" smtClean="0">
                <a:latin typeface="Symbol" pitchFamily="18" charset="2"/>
              </a:rPr>
              <a:t>t</a:t>
            </a:r>
            <a:r>
              <a:rPr lang="en-US" baseline="-25000" dirty="0" smtClean="0"/>
              <a:t>d</a:t>
            </a:r>
            <a:r>
              <a:rPr lang="en-US" dirty="0" smtClean="0"/>
              <a:t>).</a:t>
            </a:r>
          </a:p>
          <a:p>
            <a:r>
              <a:rPr lang="en-US" dirty="0" smtClean="0"/>
              <a:t>In addition, because the stock price just before the stock goes ex-dividend </a:t>
            </a:r>
            <a:r>
              <a:rPr lang="en-US" dirty="0" err="1" smtClean="0"/>
              <a:t>P</a:t>
            </a:r>
            <a:r>
              <a:rPr lang="en-US" baseline="-25000" dirty="0" err="1" smtClean="0"/>
              <a:t>cum</a:t>
            </a:r>
            <a:r>
              <a:rPr lang="en-US" dirty="0" smtClean="0"/>
              <a:t> is less than the price just after, </a:t>
            </a:r>
            <a:r>
              <a:rPr lang="en-US" dirty="0" err="1" smtClean="0"/>
              <a:t>P</a:t>
            </a:r>
            <a:r>
              <a:rPr lang="en-US" baseline="-25000" dirty="0" err="1" smtClean="0"/>
              <a:t>ex</a:t>
            </a:r>
            <a:r>
              <a:rPr lang="en-US" dirty="0" smtClean="0"/>
              <a:t>, the investor will experience a tax loss and obtain a capital loss providing an after-tax loss of </a:t>
            </a:r>
            <a:r>
              <a:rPr lang="en-US" dirty="0" err="1" smtClean="0"/>
              <a:t>P</a:t>
            </a:r>
            <a:r>
              <a:rPr lang="en-US" baseline="-25000" dirty="0" err="1" smtClean="0"/>
              <a:t>cum</a:t>
            </a:r>
            <a:r>
              <a:rPr lang="en-US" dirty="0" err="1" smtClean="0"/>
              <a:t>-P</a:t>
            </a:r>
            <a:r>
              <a:rPr lang="en-US" baseline="-25000" dirty="0" err="1" smtClean="0"/>
              <a:t>ex</a:t>
            </a:r>
            <a:r>
              <a:rPr lang="en-US" dirty="0" smtClean="0"/>
              <a:t>(1-</a:t>
            </a:r>
            <a:r>
              <a:rPr lang="en-US" dirty="0" smtClean="0">
                <a:latin typeface="Symbol" pitchFamily="18" charset="2"/>
              </a:rPr>
              <a:t>t</a:t>
            </a:r>
            <a:r>
              <a:rPr lang="en-US" baseline="-25000" dirty="0" smtClean="0"/>
              <a:t>g</a:t>
            </a:r>
            <a:r>
              <a:rPr lang="en-US" dirty="0" smtClean="0"/>
              <a:t>).</a:t>
            </a:r>
          </a:p>
          <a:p>
            <a:r>
              <a:rPr lang="en-US" dirty="0" smtClean="0"/>
              <a:t>Hence the investor obtains a gain by this procedure if Div(1-</a:t>
            </a:r>
            <a:r>
              <a:rPr lang="en-US" dirty="0" smtClean="0">
                <a:latin typeface="Symbol" pitchFamily="18" charset="2"/>
              </a:rPr>
              <a:t>t</a:t>
            </a:r>
            <a:r>
              <a:rPr lang="en-US" baseline="-25000" dirty="0" smtClean="0"/>
              <a:t>d</a:t>
            </a:r>
            <a:r>
              <a:rPr lang="en-US" dirty="0" smtClean="0"/>
              <a:t>) &gt; </a:t>
            </a:r>
            <a:r>
              <a:rPr lang="en-US" dirty="0" err="1" smtClean="0"/>
              <a:t>P</a:t>
            </a:r>
            <a:r>
              <a:rPr lang="en-US" baseline="-25000" dirty="0" err="1" smtClean="0"/>
              <a:t>cum</a:t>
            </a:r>
            <a:r>
              <a:rPr lang="en-US" dirty="0" err="1" smtClean="0"/>
              <a:t>-P</a:t>
            </a:r>
            <a:r>
              <a:rPr lang="en-US" baseline="-25000" dirty="0" err="1" smtClean="0"/>
              <a:t>ex</a:t>
            </a:r>
            <a:r>
              <a:rPr lang="en-US" dirty="0" smtClean="0"/>
              <a:t>(1-</a:t>
            </a:r>
            <a:r>
              <a:rPr lang="en-US" dirty="0" smtClean="0">
                <a:latin typeface="Symbol" pitchFamily="18" charset="2"/>
              </a:rPr>
              <a:t>t</a:t>
            </a:r>
            <a:r>
              <a:rPr lang="en-US" baseline="-25000" dirty="0" smtClean="0"/>
              <a:t>g</a:t>
            </a:r>
            <a:r>
              <a:rPr lang="en-US" dirty="0" smtClean="0"/>
              <a:t>).  To prevent arbitrage, therefore, the two quantities should be equal.  This can be rewritten as:</a:t>
            </a:r>
            <a:endParaRPr lang="en-US" dirty="0"/>
          </a:p>
        </p:txBody>
      </p:sp>
      <p:graphicFrame>
        <p:nvGraphicFramePr>
          <p:cNvPr id="5" name="Object 4"/>
          <p:cNvGraphicFramePr>
            <a:graphicFrameLocks noChangeAspect="1"/>
          </p:cNvGraphicFramePr>
          <p:nvPr/>
        </p:nvGraphicFramePr>
        <p:xfrm>
          <a:off x="2209800" y="5334000"/>
          <a:ext cx="4819135" cy="990600"/>
        </p:xfrm>
        <a:graphic>
          <a:graphicData uri="http://schemas.openxmlformats.org/presentationml/2006/ole">
            <p:oleObj spid="_x0000_s74754" name="Equation" r:id="rId4" imgW="2286000" imgH="469800" progId="Equation.3">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Clientele Effects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22</a:t>
            </a:fld>
            <a:endParaRPr lang="en-US" dirty="0"/>
          </a:p>
        </p:txBody>
      </p:sp>
      <p:sp>
        <p:nvSpPr>
          <p:cNvPr id="4" name="Content Placeholder 3"/>
          <p:cNvSpPr>
            <a:spLocks noGrp="1"/>
          </p:cNvSpPr>
          <p:nvPr>
            <p:ph sz="quarter" idx="13"/>
          </p:nvPr>
        </p:nvSpPr>
        <p:spPr/>
        <p:txBody>
          <a:bodyPr>
            <a:normAutofit fontScale="85000" lnSpcReduction="20000"/>
          </a:bodyPr>
          <a:lstStyle/>
          <a:p>
            <a:r>
              <a:rPr lang="en-US" dirty="0" smtClean="0"/>
              <a:t>The effective dividend tax rate </a:t>
            </a:r>
            <a:r>
              <a:rPr lang="en-US" dirty="0" smtClean="0">
                <a:latin typeface="Symbol" pitchFamily="18" charset="2"/>
              </a:rPr>
              <a:t>t</a:t>
            </a:r>
            <a:r>
              <a:rPr lang="en-US" baseline="-25000" dirty="0" smtClean="0"/>
              <a:t>d</a:t>
            </a:r>
            <a:r>
              <a:rPr lang="en-US" dirty="0" smtClean="0"/>
              <a:t>* measures the additional tax paid by the investor per dollar of after-tax capital gains income that is instead received as a dividend.</a:t>
            </a:r>
          </a:p>
          <a:p>
            <a:r>
              <a:rPr lang="en-US" dirty="0" smtClean="0"/>
              <a:t>The effective dividend tax rate for an investor depends on many factors:</a:t>
            </a:r>
          </a:p>
          <a:p>
            <a:pPr lvl="1"/>
            <a:r>
              <a:rPr lang="en-US" dirty="0" smtClean="0"/>
              <a:t>Income level – higher income investors fall into higher tax brackets.</a:t>
            </a:r>
          </a:p>
          <a:p>
            <a:pPr lvl="1"/>
            <a:r>
              <a:rPr lang="en-US" dirty="0" smtClean="0"/>
              <a:t>Investment horizon – capital gains on stocks held less than a year are taxed at higher ordinary income tax rates.  Investors who bequeath the stock to their heirs avoid capital gains taxes altogether.</a:t>
            </a:r>
          </a:p>
          <a:p>
            <a:pPr lvl="1"/>
            <a:r>
              <a:rPr lang="en-US" dirty="0" smtClean="0"/>
              <a:t>Type of investor – investment in retirement accounts or by nonprofit endowment funds are not subject to taxes.  Corporations that hold stocks exclude 70% of dividends from corporate taxes, but not capital gains.  Thus for a corporation, </a:t>
            </a:r>
            <a:r>
              <a:rPr lang="en-US" dirty="0" smtClean="0">
                <a:latin typeface="Symbol" pitchFamily="18" charset="2"/>
              </a:rPr>
              <a:t>t</a:t>
            </a:r>
            <a:r>
              <a:rPr lang="en-US" baseline="-25000" dirty="0" smtClean="0"/>
              <a:t>d</a:t>
            </a:r>
            <a:r>
              <a:rPr lang="en-US" dirty="0" smtClean="0"/>
              <a:t>* = -38% today, assuming </a:t>
            </a:r>
            <a:r>
              <a:rPr lang="en-US" dirty="0" smtClean="0">
                <a:latin typeface="Symbol" pitchFamily="18" charset="2"/>
              </a:rPr>
              <a:t>t</a:t>
            </a:r>
            <a:r>
              <a:rPr lang="en-US" baseline="-25000" dirty="0" smtClean="0"/>
              <a:t>d</a:t>
            </a:r>
            <a:r>
              <a:rPr lang="en-US" dirty="0" smtClean="0"/>
              <a:t> = 15%.</a:t>
            </a:r>
          </a:p>
          <a:p>
            <a:pPr lvl="1"/>
            <a:r>
              <a:rPr lang="en-US" dirty="0" smtClean="0"/>
              <a:t>Tax jurisdiction – investors are subject to state taxes that vary across states; e.g. New Hampshire imposes no tax on capital gains, but does impose a 5% tax on dividends.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Dividend Preferences Across Groups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23</a:t>
            </a:fld>
            <a:endParaRPr lang="en-US" dirty="0"/>
          </a:p>
        </p:txBody>
      </p:sp>
      <p:pic>
        <p:nvPicPr>
          <p:cNvPr id="5" name="Picture 5" descr="BD17_16_17t03"/>
          <p:cNvPicPr preferRelativeResize="0">
            <a:picLocks noChangeAspect="1" noChangeArrowheads="1"/>
          </p:cNvPicPr>
          <p:nvPr>
            <p:custDataLst>
              <p:tags r:id="rId1"/>
            </p:custDataLst>
          </p:nvPr>
        </p:nvPicPr>
        <p:blipFill>
          <a:blip r:embed="rId4" cstate="print"/>
          <a:srcRect t="21457" r="-450"/>
          <a:stretch>
            <a:fillRect/>
          </a:stretch>
        </p:blipFill>
        <p:spPr>
          <a:xfrm>
            <a:off x="342900" y="2362200"/>
            <a:ext cx="8496300" cy="2859088"/>
          </a:xfrm>
          <a:prstGeom prst="rect">
            <a:avLst/>
          </a:prstGeom>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Dividend-Capture Theory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24</a:t>
            </a:fld>
            <a:endParaRPr lang="en-US" dirty="0"/>
          </a:p>
        </p:txBody>
      </p:sp>
      <p:sp>
        <p:nvSpPr>
          <p:cNvPr id="4" name="Content Placeholder 3"/>
          <p:cNvSpPr>
            <a:spLocks noGrp="1"/>
          </p:cNvSpPr>
          <p:nvPr>
            <p:ph sz="quarter" idx="13"/>
          </p:nvPr>
        </p:nvSpPr>
        <p:spPr>
          <a:xfrm>
            <a:off x="301752" y="1295400"/>
            <a:ext cx="3965448" cy="5257800"/>
          </a:xfrm>
        </p:spPr>
        <p:txBody>
          <a:bodyPr>
            <a:normAutofit fontScale="85000" lnSpcReduction="10000"/>
          </a:bodyPr>
          <a:lstStyle/>
          <a:p>
            <a:pPr>
              <a:lnSpc>
                <a:spcPct val="90000"/>
              </a:lnSpc>
              <a:spcBef>
                <a:spcPct val="50000"/>
              </a:spcBef>
            </a:pPr>
            <a:r>
              <a:rPr lang="en-US" dirty="0" smtClean="0"/>
              <a:t>This theory says that absent transaction costs, investors can trade shares at the time of the dividend so that non-taxed investors receive the dividend</a:t>
            </a:r>
          </a:p>
          <a:p>
            <a:pPr>
              <a:lnSpc>
                <a:spcPct val="90000"/>
              </a:lnSpc>
              <a:spcBef>
                <a:spcPct val="30000"/>
              </a:spcBef>
            </a:pPr>
            <a:r>
              <a:rPr lang="en-US" dirty="0" smtClean="0"/>
              <a:t>An implication of this theory is that we should see large trading volume in a stock around the ex-dividend day, as high-tax investors sell and low-tax investors buy the stock in anticipation of the dividend, and then reverse those trades just after the ex-dividend date.</a:t>
            </a:r>
          </a:p>
          <a:p>
            <a:endParaRPr lang="en-US" dirty="0"/>
          </a:p>
        </p:txBody>
      </p:sp>
      <p:pic>
        <p:nvPicPr>
          <p:cNvPr id="5" name="Picture 8" descr="BD17_17_17F06"/>
          <p:cNvPicPr>
            <a:picLocks noChangeAspect="1" noChangeArrowheads="1"/>
          </p:cNvPicPr>
          <p:nvPr/>
        </p:nvPicPr>
        <p:blipFill>
          <a:blip r:embed="rId3" cstate="print"/>
          <a:srcRect/>
          <a:stretch>
            <a:fillRect/>
          </a:stretch>
        </p:blipFill>
        <p:spPr>
          <a:xfrm>
            <a:off x="4267200" y="2057400"/>
            <a:ext cx="4876800" cy="3511902"/>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0F11BFFB-0385-4CAC-B1DF-3C62908649B2}" type="slidenum">
              <a:rPr lang="en-US"/>
              <a:pPr/>
              <a:t>25</a:t>
            </a:fld>
            <a:endParaRPr lang="en-US"/>
          </a:p>
        </p:txBody>
      </p:sp>
      <p:sp>
        <p:nvSpPr>
          <p:cNvPr id="742402" name="Rectangle 2"/>
          <p:cNvSpPr>
            <a:spLocks noGrp="1" noChangeArrowheads="1"/>
          </p:cNvSpPr>
          <p:nvPr>
            <p:ph type="title"/>
          </p:nvPr>
        </p:nvSpPr>
        <p:spPr/>
        <p:txBody>
          <a:bodyPr/>
          <a:lstStyle/>
          <a:p>
            <a:r>
              <a:rPr lang="en-US" dirty="0" smtClean="0"/>
              <a:t>Example of Dividend Capture</a:t>
            </a:r>
            <a:endParaRPr lang="en-US" dirty="0"/>
          </a:p>
        </p:txBody>
      </p:sp>
      <p:sp>
        <p:nvSpPr>
          <p:cNvPr id="742403" name="Rectangle 3"/>
          <p:cNvSpPr>
            <a:spLocks noGrp="1" noChangeArrowheads="1"/>
          </p:cNvSpPr>
          <p:nvPr>
            <p:ph type="body" idx="4294967295"/>
          </p:nvPr>
        </p:nvSpPr>
        <p:spPr>
          <a:xfrm>
            <a:off x="838200" y="1752600"/>
            <a:ext cx="7958138" cy="3881438"/>
          </a:xfrm>
          <a:prstGeom prst="rect">
            <a:avLst/>
          </a:prstGeom>
        </p:spPr>
        <p:txBody>
          <a:bodyPr>
            <a:normAutofit lnSpcReduction="10000"/>
          </a:bodyPr>
          <a:lstStyle/>
          <a:p>
            <a:pPr>
              <a:lnSpc>
                <a:spcPct val="90000"/>
              </a:lnSpc>
            </a:pPr>
            <a:r>
              <a:rPr lang="en-US" sz="2300" dirty="0">
                <a:solidFill>
                  <a:srgbClr val="000000"/>
                </a:solidFill>
                <a:latin typeface="Verdana" pitchFamily="34" charset="0"/>
              </a:rPr>
              <a:t>On Aug 2, 2005, </a:t>
            </a:r>
            <a:r>
              <a:rPr lang="en-US" sz="2300" dirty="0" err="1" smtClean="0">
                <a:solidFill>
                  <a:srgbClr val="000000"/>
                </a:solidFill>
                <a:latin typeface="Verdana" pitchFamily="34" charset="0"/>
              </a:rPr>
              <a:t>CorpCo</a:t>
            </a:r>
            <a:r>
              <a:rPr lang="en-US" sz="2300" dirty="0" smtClean="0">
                <a:solidFill>
                  <a:srgbClr val="000000"/>
                </a:solidFill>
                <a:latin typeface="Verdana" pitchFamily="34" charset="0"/>
              </a:rPr>
              <a:t> </a:t>
            </a:r>
            <a:r>
              <a:rPr lang="en-US" sz="2300" dirty="0">
                <a:solidFill>
                  <a:srgbClr val="000000"/>
                </a:solidFill>
                <a:latin typeface="Verdana" pitchFamily="34" charset="0"/>
              </a:rPr>
              <a:t>declares a dividend payable on October 3, 2005. </a:t>
            </a:r>
            <a:r>
              <a:rPr lang="en-US" sz="2300" dirty="0" smtClean="0">
                <a:solidFill>
                  <a:srgbClr val="000000"/>
                </a:solidFill>
                <a:latin typeface="Verdana" pitchFamily="34" charset="0"/>
              </a:rPr>
              <a:t> </a:t>
            </a:r>
            <a:r>
              <a:rPr lang="en-US" sz="2300" dirty="0" err="1" smtClean="0">
                <a:solidFill>
                  <a:srgbClr val="000000"/>
                </a:solidFill>
                <a:latin typeface="Verdana" pitchFamily="34" charset="0"/>
              </a:rPr>
              <a:t>CorpCo</a:t>
            </a:r>
            <a:r>
              <a:rPr lang="en-US" sz="2300" dirty="0" smtClean="0">
                <a:solidFill>
                  <a:srgbClr val="000000"/>
                </a:solidFill>
                <a:latin typeface="Verdana" pitchFamily="34" charset="0"/>
              </a:rPr>
              <a:t> </a:t>
            </a:r>
            <a:r>
              <a:rPr lang="en-US" sz="2300" dirty="0">
                <a:solidFill>
                  <a:srgbClr val="000000"/>
                </a:solidFill>
                <a:latin typeface="Verdana" pitchFamily="34" charset="0"/>
              </a:rPr>
              <a:t>announces that shareholders of record on or before Sept 30, 2005 are entitled to the dividend. The stock goes ex-dividend Sept 28, 2005, two days before the record date.</a:t>
            </a:r>
            <a:endParaRPr lang="en-US" sz="2300" dirty="0"/>
          </a:p>
          <a:p>
            <a:pPr>
              <a:lnSpc>
                <a:spcPct val="90000"/>
              </a:lnSpc>
            </a:pPr>
            <a:r>
              <a:rPr lang="en-US" sz="2300" dirty="0">
                <a:solidFill>
                  <a:srgbClr val="000000"/>
                </a:solidFill>
                <a:latin typeface="Verdana" pitchFamily="34" charset="0"/>
              </a:rPr>
              <a:t>Anyone who bought the stock before September 28, 2005 or after would get the dividend. </a:t>
            </a:r>
          </a:p>
          <a:p>
            <a:pPr>
              <a:lnSpc>
                <a:spcPct val="90000"/>
              </a:lnSpc>
            </a:pPr>
            <a:r>
              <a:rPr lang="en-US" sz="2300" dirty="0">
                <a:solidFill>
                  <a:srgbClr val="000000"/>
                </a:solidFill>
                <a:latin typeface="Verdana" pitchFamily="34" charset="0"/>
              </a:rPr>
              <a:t>The stock price will fall after the dividend payment, but usually less than the div amount.  If the trader is tax-neutral, selling right after the stock goes ex-dividend, i.e. on Sept 28, can net the trader a profit.</a:t>
            </a:r>
            <a:endParaRPr lang="en-US" sz="23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Payout </a:t>
            </a:r>
            <a:r>
              <a:rPr lang="en-US" dirty="0" err="1" smtClean="0"/>
              <a:t>vs</a:t>
            </a:r>
            <a:r>
              <a:rPr lang="en-US" dirty="0" smtClean="0"/>
              <a:t> Retention of Cash</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26</a:t>
            </a:fld>
            <a:endParaRPr lang="en-US" dirty="0"/>
          </a:p>
        </p:txBody>
      </p:sp>
      <p:sp>
        <p:nvSpPr>
          <p:cNvPr id="4" name="Content Placeholder 3"/>
          <p:cNvSpPr>
            <a:spLocks noGrp="1"/>
          </p:cNvSpPr>
          <p:nvPr>
            <p:ph sz="quarter" idx="13"/>
          </p:nvPr>
        </p:nvSpPr>
        <p:spPr>
          <a:xfrm>
            <a:off x="304800" y="1371600"/>
            <a:ext cx="8503920" cy="4803648"/>
          </a:xfrm>
        </p:spPr>
        <p:txBody>
          <a:bodyPr>
            <a:normAutofit fontScale="92500" lnSpcReduction="20000"/>
          </a:bodyPr>
          <a:lstStyle/>
          <a:p>
            <a:r>
              <a:rPr lang="en-US" dirty="0" smtClean="0"/>
              <a:t>Modigliani-Miller Payout Irrelevance Proposition:  In perfect capital markets, if a firm invests excess cash flows in financial securities, the firm’s choice of payout versus retention is irrelevant and does not affect the value of the firm.</a:t>
            </a:r>
          </a:p>
          <a:p>
            <a:r>
              <a:rPr lang="en-US" dirty="0" smtClean="0"/>
              <a:t>If there are positive NPV projects, clearly the firm should invest in them.</a:t>
            </a:r>
          </a:p>
          <a:p>
            <a:r>
              <a:rPr lang="en-US" dirty="0" smtClean="0"/>
              <a:t>After making such value-increasing investments, if the firm pays out excess cash to shareholders, the value of the firm will not decrease.</a:t>
            </a:r>
          </a:p>
          <a:p>
            <a:r>
              <a:rPr lang="en-US" dirty="0" smtClean="0"/>
              <a:t>Alternatively, if the firm retains the excess cash and invests it in financial securities that are properly priced, there should be no impact on firm value, since these securities are presumably zero NPV investments.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Retention and Taxes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27</a:t>
            </a:fld>
            <a:endParaRPr lang="en-US" dirty="0"/>
          </a:p>
        </p:txBody>
      </p:sp>
      <p:pic>
        <p:nvPicPr>
          <p:cNvPr id="5" name="Picture 5" descr="BD17_18_17ex04p"/>
          <p:cNvPicPr preferRelativeResize="0">
            <a:picLocks noGrp="1" noChangeAspect="1" noChangeArrowheads="1"/>
          </p:cNvPicPr>
          <p:nvPr>
            <p:ph sz="quarter" idx="13"/>
            <p:custDataLst>
              <p:tags r:id="rId1"/>
            </p:custDataLst>
          </p:nvPr>
        </p:nvPicPr>
        <p:blipFill>
          <a:blip r:embed="rId5" cstate="print"/>
          <a:srcRect t="32426" r="-355"/>
          <a:stretch>
            <a:fillRect/>
          </a:stretch>
        </p:blipFill>
        <p:spPr>
          <a:xfrm>
            <a:off x="228600" y="1447800"/>
            <a:ext cx="8534400" cy="1429145"/>
          </a:xfrm>
          <a:noFill/>
          <a:ln/>
        </p:spPr>
      </p:pic>
      <p:pic>
        <p:nvPicPr>
          <p:cNvPr id="6" name="Picture 5" descr="BD17_19_17ex04s"/>
          <p:cNvPicPr preferRelativeResize="0">
            <a:picLocks noChangeAspect="1" noChangeArrowheads="1"/>
          </p:cNvPicPr>
          <p:nvPr>
            <p:custDataLst>
              <p:tags r:id="rId2"/>
            </p:custDataLst>
          </p:nvPr>
        </p:nvPicPr>
        <p:blipFill>
          <a:blip r:embed="rId6" cstate="print"/>
          <a:srcRect t="2840" r="901" b="6272"/>
          <a:stretch>
            <a:fillRect/>
          </a:stretch>
        </p:blipFill>
        <p:spPr>
          <a:xfrm>
            <a:off x="304800" y="2819400"/>
            <a:ext cx="8382000" cy="2438400"/>
          </a:xfrm>
          <a:prstGeom prst="rect">
            <a:avLst/>
          </a:prstGeom>
          <a:noFill/>
          <a:ln/>
        </p:spPr>
      </p:pic>
      <p:sp>
        <p:nvSpPr>
          <p:cNvPr id="7" name="Rectangle 6"/>
          <p:cNvSpPr/>
          <p:nvPr/>
        </p:nvSpPr>
        <p:spPr>
          <a:xfrm>
            <a:off x="304800" y="5257800"/>
            <a:ext cx="8534400" cy="1200329"/>
          </a:xfrm>
          <a:prstGeom prst="rect">
            <a:avLst/>
          </a:prstGeom>
        </p:spPr>
        <p:txBody>
          <a:bodyPr wrap="square">
            <a:spAutoFit/>
          </a:bodyPr>
          <a:lstStyle/>
          <a:p>
            <a:r>
              <a:rPr lang="en-US" dirty="0" smtClean="0"/>
              <a:t>Suppose </a:t>
            </a:r>
            <a:r>
              <a:rPr lang="en-US" dirty="0" err="1" smtClean="0"/>
              <a:t>Barston</a:t>
            </a:r>
            <a:r>
              <a:rPr lang="en-US" dirty="0" smtClean="0"/>
              <a:t> must pay corporate taxes at 35% on the interest it will earn from the Treasury bills.  In this case, </a:t>
            </a:r>
            <a:r>
              <a:rPr lang="en-US" dirty="0" err="1" smtClean="0"/>
              <a:t>Barston</a:t>
            </a:r>
            <a:r>
              <a:rPr lang="en-US" dirty="0" smtClean="0"/>
              <a:t> shareholders who pay taxes at a rate lower than 35% would prefer that </a:t>
            </a:r>
            <a:r>
              <a:rPr lang="en-US" dirty="0" err="1" smtClean="0"/>
              <a:t>Barston</a:t>
            </a:r>
            <a:r>
              <a:rPr lang="en-US" dirty="0" smtClean="0"/>
              <a:t> distribute the money in cash as opposed to retaining it and investing it in taxable securities.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Retention and Taxes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28</a:t>
            </a:fld>
            <a:endParaRPr lang="en-US" dirty="0"/>
          </a:p>
        </p:txBody>
      </p:sp>
      <p:sp>
        <p:nvSpPr>
          <p:cNvPr id="4" name="Content Placeholder 3"/>
          <p:cNvSpPr>
            <a:spLocks noGrp="1"/>
          </p:cNvSpPr>
          <p:nvPr>
            <p:ph sz="quarter" idx="13"/>
          </p:nvPr>
        </p:nvSpPr>
        <p:spPr/>
        <p:txBody>
          <a:bodyPr>
            <a:normAutofit fontScale="70000" lnSpcReduction="20000"/>
          </a:bodyPr>
          <a:lstStyle/>
          <a:p>
            <a:r>
              <a:rPr lang="en-US" dirty="0" smtClean="0"/>
              <a:t>Suppose </a:t>
            </a:r>
            <a:r>
              <a:rPr lang="en-US" dirty="0" err="1" smtClean="0"/>
              <a:t>Barston</a:t>
            </a:r>
            <a:r>
              <a:rPr lang="en-US" dirty="0" smtClean="0"/>
              <a:t> must pay corporate taxes at 35% on the interest it will earn from the Treasury bills.  In this case, </a:t>
            </a:r>
            <a:r>
              <a:rPr lang="en-US" dirty="0" err="1" smtClean="0"/>
              <a:t>Barston</a:t>
            </a:r>
            <a:r>
              <a:rPr lang="en-US" dirty="0" smtClean="0"/>
              <a:t> shareholders who are pensioners and pay taxes at a much rate lower than 35% would prefer that </a:t>
            </a:r>
            <a:r>
              <a:rPr lang="en-US" dirty="0" err="1" smtClean="0"/>
              <a:t>Barston</a:t>
            </a:r>
            <a:r>
              <a:rPr lang="en-US" dirty="0" smtClean="0"/>
              <a:t> distribute the money in cash as opposed to retaining it and investing it in taxable securities.</a:t>
            </a:r>
          </a:p>
          <a:p>
            <a:r>
              <a:rPr lang="en-US" dirty="0" smtClean="0"/>
              <a:t>Even shareholders who do pay taxes at higher rates would prefer that </a:t>
            </a:r>
            <a:r>
              <a:rPr lang="en-US" dirty="0" err="1" smtClean="0"/>
              <a:t>Barston</a:t>
            </a:r>
            <a:r>
              <a:rPr lang="en-US" dirty="0" smtClean="0"/>
              <a:t> not hold on to the cash.  This is because </a:t>
            </a:r>
            <a:r>
              <a:rPr lang="en-US" dirty="0" err="1" smtClean="0"/>
              <a:t>Barston</a:t>
            </a:r>
            <a:r>
              <a:rPr lang="en-US" dirty="0" smtClean="0"/>
              <a:t> has to pay corporate taxes on the interest income.  In contrast, if </a:t>
            </a:r>
            <a:r>
              <a:rPr lang="en-US" dirty="0" err="1" smtClean="0"/>
              <a:t>Barston</a:t>
            </a:r>
            <a:r>
              <a:rPr lang="en-US" dirty="0" smtClean="0"/>
              <a:t> pays out the cash, the shareholders only pay tax at the rate levied on interest income, which is usually around the level of the corporate tax rate or less.  Furthermore, the price of </a:t>
            </a:r>
            <a:r>
              <a:rPr lang="en-US" dirty="0" err="1" smtClean="0"/>
              <a:t>Barston</a:t>
            </a:r>
            <a:r>
              <a:rPr lang="en-US" dirty="0" smtClean="0"/>
              <a:t> stock would drop giving shareholders a valuable tax loss.</a:t>
            </a:r>
          </a:p>
          <a:p>
            <a:r>
              <a:rPr lang="en-US" dirty="0" smtClean="0"/>
              <a:t>We don’t worry about the tax that would be paid on dividends by shareholders if </a:t>
            </a:r>
            <a:r>
              <a:rPr lang="en-US" dirty="0" err="1" smtClean="0"/>
              <a:t>Barston</a:t>
            </a:r>
            <a:r>
              <a:rPr lang="en-US" dirty="0" smtClean="0"/>
              <a:t> paid out the cash as dividends because this is a tax that has to be paid by shareholders either now or in the future when </a:t>
            </a:r>
            <a:r>
              <a:rPr lang="en-US" dirty="0" err="1" smtClean="0"/>
              <a:t>Barston</a:t>
            </a:r>
            <a:r>
              <a:rPr lang="en-US" dirty="0" smtClean="0"/>
              <a:t> pays out the interest on the cash as a perpetuity.</a:t>
            </a:r>
          </a:p>
          <a:p>
            <a:r>
              <a:rPr lang="en-US" dirty="0" smtClean="0"/>
              <a:t>The effective tax disadvantage on retaining the cash can be computed as:</a:t>
            </a:r>
          </a:p>
          <a:p>
            <a:endParaRPr lang="en-US" dirty="0" smtClean="0"/>
          </a:p>
          <a:p>
            <a:endParaRPr lang="en-US" dirty="0"/>
          </a:p>
        </p:txBody>
      </p:sp>
      <p:graphicFrame>
        <p:nvGraphicFramePr>
          <p:cNvPr id="75779" name="Object 3"/>
          <p:cNvGraphicFramePr>
            <a:graphicFrameLocks noChangeAspect="1"/>
          </p:cNvGraphicFramePr>
          <p:nvPr/>
        </p:nvGraphicFramePr>
        <p:xfrm>
          <a:off x="3352800" y="5486400"/>
          <a:ext cx="3729182" cy="863600"/>
        </p:xfrm>
        <a:graphic>
          <a:graphicData uri="http://schemas.openxmlformats.org/presentationml/2006/ole">
            <p:oleObj spid="_x0000_s75779" name="Equation" r:id="rId4" imgW="2412720" imgH="558720" progId="">
              <p:embed/>
            </p:oleObj>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Issuance and Distress Costs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29</a:t>
            </a:fld>
            <a:endParaRPr lang="en-US" dirty="0"/>
          </a:p>
        </p:txBody>
      </p:sp>
      <p:sp>
        <p:nvSpPr>
          <p:cNvPr id="4" name="Content Placeholder 3"/>
          <p:cNvSpPr>
            <a:spLocks noGrp="1"/>
          </p:cNvSpPr>
          <p:nvPr>
            <p:ph sz="quarter" idx="13"/>
          </p:nvPr>
        </p:nvSpPr>
        <p:spPr>
          <a:xfrm>
            <a:off x="304800" y="1447800"/>
            <a:ext cx="8503920" cy="4803648"/>
          </a:xfrm>
        </p:spPr>
        <p:txBody>
          <a:bodyPr>
            <a:normAutofit fontScale="77500" lnSpcReduction="20000"/>
          </a:bodyPr>
          <a:lstStyle/>
          <a:p>
            <a:r>
              <a:rPr lang="en-US" dirty="0" smtClean="0"/>
              <a:t>If there is a tax disadvantage to holding cash, why do firms continue to hold cash?</a:t>
            </a:r>
          </a:p>
          <a:p>
            <a:r>
              <a:rPr lang="en-US" dirty="0" smtClean="0"/>
              <a:t>One answer is that they do so to cover future potential cash shortfalls.</a:t>
            </a:r>
          </a:p>
          <a:p>
            <a:r>
              <a:rPr lang="en-US" dirty="0" smtClean="0"/>
              <a:t>If there is a chance that the company may need money in the future to fund positive-NPV investment opportunities, the firm may prefer to put money aside today for that eventuality.  The alternative of paying out the money today and raising funds in the future may not be attractive because of information asymmetry problems, which may require the firm to issue new securities at a time when the firm may be undervalued by investors.</a:t>
            </a:r>
          </a:p>
          <a:p>
            <a:r>
              <a:rPr lang="en-US" dirty="0" smtClean="0"/>
              <a:t>In addition, the firm can save issuance costs of 1-3% for debt issuance and 3.5% to 7% for equity issuance.</a:t>
            </a:r>
          </a:p>
          <a:p>
            <a:r>
              <a:rPr lang="en-US" dirty="0" smtClean="0"/>
              <a:t>On the other hand, the free cash flow hypothesis suggests that managers may engage in empire-building and in others investing free cash in NPV&lt;0 projects.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P.V. Viswanath</a:t>
            </a:r>
          </a:p>
        </p:txBody>
      </p:sp>
      <p:sp>
        <p:nvSpPr>
          <p:cNvPr id="6" name="Slide Number Placeholder 5"/>
          <p:cNvSpPr>
            <a:spLocks noGrp="1"/>
          </p:cNvSpPr>
          <p:nvPr>
            <p:ph type="sldNum" sz="quarter" idx="12"/>
          </p:nvPr>
        </p:nvSpPr>
        <p:spPr/>
        <p:txBody>
          <a:bodyPr/>
          <a:lstStyle/>
          <a:p>
            <a:fld id="{EE3F6ECB-BC63-4190-AD81-A7C0673C5449}" type="slidenum">
              <a:rPr lang="en-US"/>
              <a:pPr/>
              <a:t>3</a:t>
            </a:fld>
            <a:endParaRPr lang="en-US"/>
          </a:p>
        </p:txBody>
      </p:sp>
      <p:sp>
        <p:nvSpPr>
          <p:cNvPr id="743426" name="Rectangle 2"/>
          <p:cNvSpPr>
            <a:spLocks noGrp="1" noChangeArrowheads="1"/>
          </p:cNvSpPr>
          <p:nvPr>
            <p:ph type="title"/>
          </p:nvPr>
        </p:nvSpPr>
        <p:spPr/>
        <p:txBody>
          <a:bodyPr/>
          <a:lstStyle/>
          <a:p>
            <a:r>
              <a:rPr lang="en-US"/>
              <a:t>Dividend Mechanics</a:t>
            </a:r>
          </a:p>
        </p:txBody>
      </p:sp>
      <p:sp>
        <p:nvSpPr>
          <p:cNvPr id="743427" name="Rectangle 3"/>
          <p:cNvSpPr>
            <a:spLocks noGrp="1" noChangeArrowheads="1"/>
          </p:cNvSpPr>
          <p:nvPr>
            <p:ph type="body" idx="4294967295"/>
          </p:nvPr>
        </p:nvSpPr>
        <p:spPr>
          <a:xfrm>
            <a:off x="304800" y="1524000"/>
            <a:ext cx="8567738" cy="3881438"/>
          </a:xfrm>
          <a:prstGeom prst="rect">
            <a:avLst/>
          </a:prstGeom>
        </p:spPr>
        <p:txBody>
          <a:bodyPr/>
          <a:lstStyle/>
          <a:p>
            <a:r>
              <a:rPr lang="en-US" sz="2200" dirty="0">
                <a:latin typeface="Verdana" pitchFamily="34" charset="0"/>
              </a:rPr>
              <a:t>Declaration date: The board of directors declares a payment</a:t>
            </a:r>
            <a:br>
              <a:rPr lang="en-US" sz="2200" dirty="0">
                <a:latin typeface="Verdana" pitchFamily="34" charset="0"/>
              </a:rPr>
            </a:br>
            <a:r>
              <a:rPr lang="en-US" sz="2200" dirty="0">
                <a:latin typeface="Verdana" pitchFamily="34" charset="0"/>
              </a:rPr>
              <a:t>Record date: The declared dividends are distributable to shareholders of record on this date.</a:t>
            </a:r>
            <a:br>
              <a:rPr lang="en-US" sz="2200" dirty="0">
                <a:latin typeface="Verdana" pitchFamily="34" charset="0"/>
              </a:rPr>
            </a:br>
            <a:r>
              <a:rPr lang="en-US" sz="2200" dirty="0">
                <a:latin typeface="Verdana" pitchFamily="34" charset="0"/>
              </a:rPr>
              <a:t>Payment date: The dividend checks are mailed to shareholders of record.</a:t>
            </a:r>
          </a:p>
          <a:p>
            <a:r>
              <a:rPr lang="en-US" sz="2200" dirty="0">
                <a:latin typeface="Verdana" pitchFamily="34" charset="0"/>
              </a:rPr>
              <a:t>Ex-dividend date: A share of stock becomes ex-dividend on the date the seller is entitled to keep the dividend.</a:t>
            </a:r>
            <a:r>
              <a:rPr lang="en-US" sz="2200" dirty="0">
                <a:latin typeface="Times New Roman"/>
              </a:rPr>
              <a:t>  </a:t>
            </a:r>
            <a:r>
              <a:rPr lang="en-US" sz="2200" dirty="0">
                <a:latin typeface="Verdana" pitchFamily="34" charset="0"/>
              </a:rPr>
              <a:t> At this point, the stock is said to be trading ex-dividend.</a:t>
            </a:r>
            <a:r>
              <a:rPr lang="en-US" sz="2200" dirty="0">
                <a:latin typeface="Times New Roman"/>
              </a:rPr>
              <a:t> </a:t>
            </a:r>
            <a:r>
              <a:rPr lang="en-US" sz="2400" dirty="0">
                <a:latin typeface="Verdana" pitchFamily="34" charset="0"/>
              </a:rPr>
              <a:t> </a:t>
            </a:r>
            <a:endParaRPr lang="en-US" sz="2400" dirty="0"/>
          </a:p>
        </p:txBody>
      </p:sp>
      <p:pic>
        <p:nvPicPr>
          <p:cNvPr id="743428" name="Picture 4" descr="divide1"/>
          <p:cNvPicPr>
            <a:picLocks noChangeAspect="1" noChangeArrowheads="1"/>
          </p:cNvPicPr>
          <p:nvPr/>
        </p:nvPicPr>
        <p:blipFill>
          <a:blip r:embed="rId3" cstate="print"/>
          <a:srcRect/>
          <a:stretch>
            <a:fillRect/>
          </a:stretch>
        </p:blipFill>
        <p:spPr bwMode="auto">
          <a:xfrm>
            <a:off x="1295400" y="4724400"/>
            <a:ext cx="7086600" cy="97155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Payout Policy and Signaling</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30</a:t>
            </a:fld>
            <a:endParaRPr lang="en-US" dirty="0"/>
          </a:p>
        </p:txBody>
      </p:sp>
      <p:sp>
        <p:nvSpPr>
          <p:cNvPr id="4" name="Content Placeholder 3"/>
          <p:cNvSpPr>
            <a:spLocks noGrp="1"/>
          </p:cNvSpPr>
          <p:nvPr>
            <p:ph sz="quarter" idx="13"/>
          </p:nvPr>
        </p:nvSpPr>
        <p:spPr/>
        <p:txBody>
          <a:bodyPr>
            <a:normAutofit fontScale="92500" lnSpcReduction="10000"/>
          </a:bodyPr>
          <a:lstStyle/>
          <a:p>
            <a:r>
              <a:rPr lang="en-US" dirty="0" smtClean="0"/>
              <a:t>Firms prefer to smooth dividends even though earnings themselves may be volatile.  This may be because of investor preferences for smooth dividend payment streams to allow them to plan better.  </a:t>
            </a:r>
          </a:p>
          <a:p>
            <a:r>
              <a:rPr lang="en-US" dirty="0" smtClean="0"/>
              <a:t>As a result, managers tend to increase dividends only if they can maintain the increase and are </a:t>
            </a:r>
            <a:r>
              <a:rPr lang="en-US" dirty="0" err="1" smtClean="0"/>
              <a:t>loth</a:t>
            </a:r>
            <a:r>
              <a:rPr lang="en-US" dirty="0" smtClean="0"/>
              <a:t> to decrease them.</a:t>
            </a:r>
          </a:p>
          <a:p>
            <a:r>
              <a:rPr lang="en-US" dirty="0" smtClean="0"/>
              <a:t>Given this, a decision by a manager to increase dividends could contain information regarding the manager’s belief that future cashflows will be high enough to allow the firm to continue paying dividends at that higher level.</a:t>
            </a:r>
          </a:p>
          <a:p>
            <a:r>
              <a:rPr lang="en-US" dirty="0" smtClean="0"/>
              <a:t>This works similar to signaling with debt.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repurchases and signaling</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31</a:t>
            </a:fld>
            <a:endParaRPr lang="en-US" dirty="0"/>
          </a:p>
        </p:txBody>
      </p:sp>
      <p:sp>
        <p:nvSpPr>
          <p:cNvPr id="4" name="Content Placeholder 3"/>
          <p:cNvSpPr>
            <a:spLocks noGrp="1"/>
          </p:cNvSpPr>
          <p:nvPr>
            <p:ph sz="quarter" idx="13"/>
          </p:nvPr>
        </p:nvSpPr>
        <p:spPr/>
        <p:txBody>
          <a:bodyPr>
            <a:normAutofit fontScale="92500" lnSpcReduction="20000"/>
          </a:bodyPr>
          <a:lstStyle/>
          <a:p>
            <a:r>
              <a:rPr lang="en-US" dirty="0" smtClean="0"/>
              <a:t>Share repurchases differ from dividends in terms of their potential to be used as signals:</a:t>
            </a:r>
          </a:p>
          <a:p>
            <a:pPr lvl="1"/>
            <a:r>
              <a:rPr lang="en-US" dirty="0" smtClean="0"/>
              <a:t>Managers are less committed to share repurchases than to dividends; when they announce share repurchases, they announce a maximum amount and buy back the shares over a period of time – sometimes they suspend or cancel the buyback.</a:t>
            </a:r>
          </a:p>
          <a:p>
            <a:pPr lvl="1"/>
            <a:r>
              <a:rPr lang="en-US" dirty="0" smtClean="0"/>
              <a:t>Firms do not smooth their buyback activity – hence the information content in deviations is less.</a:t>
            </a:r>
          </a:p>
          <a:p>
            <a:r>
              <a:rPr lang="en-US" dirty="0" smtClean="0"/>
              <a:t>On the other hand, the cost of a buyback depends on the price of the share – the lower the share price, the less the cost of the buyback.  Hence a buyback decision could convey information directly that management believes shares to be underpriced.</a:t>
            </a:r>
          </a:p>
          <a:p>
            <a:r>
              <a:rPr lang="en-US" dirty="0" smtClean="0"/>
              <a:t>Share price go up, on average, when a firm announces a buy-back.</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Dividends and Splits </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32</a:t>
            </a:fld>
            <a:endParaRPr lang="en-US" dirty="0"/>
          </a:p>
        </p:txBody>
      </p:sp>
      <p:sp>
        <p:nvSpPr>
          <p:cNvPr id="4" name="Content Placeholder 3"/>
          <p:cNvSpPr>
            <a:spLocks noGrp="1"/>
          </p:cNvSpPr>
          <p:nvPr>
            <p:ph sz="quarter" idx="13"/>
          </p:nvPr>
        </p:nvSpPr>
        <p:spPr/>
        <p:txBody>
          <a:bodyPr>
            <a:normAutofit fontScale="92500" lnSpcReduction="20000"/>
          </a:bodyPr>
          <a:lstStyle/>
          <a:p>
            <a:r>
              <a:rPr lang="en-US" dirty="0" smtClean="0"/>
              <a:t>A stock dividend does not involve any cash returned to shareholders and stock dividends are not taxed.</a:t>
            </a:r>
          </a:p>
          <a:p>
            <a:r>
              <a:rPr lang="en-US" dirty="0" smtClean="0"/>
              <a:t>Firms pay stock dividends (or split their shares) to keep trading levels for their shares low.</a:t>
            </a:r>
          </a:p>
          <a:p>
            <a:r>
              <a:rPr lang="en-US" dirty="0" smtClean="0"/>
              <a:t>If the price per share is too high, investors will have to invest a very high amount to be able to trade in a round lot of 100 shares; prices for odd-lots are higher.</a:t>
            </a:r>
          </a:p>
          <a:p>
            <a:r>
              <a:rPr lang="en-US" dirty="0" smtClean="0"/>
              <a:t>Stock splits are often followed by dividend increases – hence announcements of stock splits are often greeted with higher stock prices by the market.</a:t>
            </a:r>
          </a:p>
          <a:p>
            <a:r>
              <a:rPr lang="en-US" dirty="0" smtClean="0"/>
              <a:t>If the price of the share is too low, bid-ask spreads are higher, as well.</a:t>
            </a:r>
          </a:p>
          <a:p>
            <a:r>
              <a:rPr lang="en-US" dirty="0" smtClean="0"/>
              <a:t>If the price falls too low, firms engage in reverse splits to increase the price per share.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Spin-offs</a:t>
            </a:r>
            <a:endParaRPr lang="en-US"/>
          </a:p>
        </p:txBody>
      </p:sp>
      <p:sp>
        <p:nvSpPr>
          <p:cNvPr id="3" name="Slide Number Placeholder 2"/>
          <p:cNvSpPr>
            <a:spLocks noGrp="1"/>
          </p:cNvSpPr>
          <p:nvPr>
            <p:ph type="sldNum" sz="quarter" idx="12"/>
          </p:nvPr>
        </p:nvSpPr>
        <p:spPr/>
        <p:txBody>
          <a:bodyPr/>
          <a:lstStyle/>
          <a:p>
            <a:fld id="{E8C80D2A-EA4E-4A37-A9DF-772D0EA46EC5}" type="slidenum">
              <a:rPr lang="en-US" smtClean="0"/>
              <a:pPr/>
              <a:t>33</a:t>
            </a:fld>
            <a:endParaRPr lang="en-US" dirty="0"/>
          </a:p>
        </p:txBody>
      </p:sp>
      <p:sp>
        <p:nvSpPr>
          <p:cNvPr id="4" name="Content Placeholder 3"/>
          <p:cNvSpPr>
            <a:spLocks noGrp="1"/>
          </p:cNvSpPr>
          <p:nvPr>
            <p:ph sz="quarter" idx="13"/>
          </p:nvPr>
        </p:nvSpPr>
        <p:spPr>
          <a:xfrm>
            <a:off x="228600" y="1295400"/>
            <a:ext cx="8763000" cy="5181600"/>
          </a:xfrm>
        </p:spPr>
        <p:txBody>
          <a:bodyPr>
            <a:normAutofit fontScale="85000" lnSpcReduction="20000"/>
          </a:bodyPr>
          <a:lstStyle/>
          <a:p>
            <a:r>
              <a:rPr lang="en-US" dirty="0" smtClean="0"/>
              <a:t>A firm can also distribute shares of a subsidiary in a transaction called a spin-off.</a:t>
            </a:r>
          </a:p>
          <a:p>
            <a:r>
              <a:rPr lang="en-US" dirty="0" smtClean="0"/>
              <a:t>For example, after selling 15% of Monsanto Corporation in an IPO in October 2000, Pharmacia Corporation announced in July 2002 that it would spin off its remaining 85% holding in Monsanto. </a:t>
            </a:r>
          </a:p>
          <a:p>
            <a:r>
              <a:rPr lang="en-US" dirty="0" smtClean="0"/>
              <a:t>This was done as a special dividend in which each Pharmacia shareholder got 0.170593 shares of Monsanto per Pharmacia share.</a:t>
            </a:r>
          </a:p>
          <a:p>
            <a:r>
              <a:rPr lang="en-US" dirty="0" smtClean="0"/>
              <a:t>A shareholder who held 100 shares of Pharmacia would receive 17 shares of Monsanto plus (0.0593 x 16.21 =) $0.96 in cash, since Monsanto shares were trading at $16.21 per share.</a:t>
            </a:r>
          </a:p>
          <a:p>
            <a:r>
              <a:rPr lang="en-US" dirty="0" smtClean="0"/>
              <a:t>The other alternative of selling the additional Monsanto shares and paying a cash dividend would be more expensive since Pharmacia shareholders would have to pay tax.  With a spin-off they could decide when to sell the Monsanto shares and pay the lower capital gains tax.</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4"/>
          <p:cNvSpPr>
            <a:spLocks noGrp="1"/>
          </p:cNvSpPr>
          <p:nvPr>
            <p:ph type="ftr" sz="quarter" idx="11"/>
          </p:nvPr>
        </p:nvSpPr>
        <p:spPr/>
        <p:txBody>
          <a:bodyPr/>
          <a:lstStyle/>
          <a:p>
            <a:r>
              <a:rPr lang="en-US"/>
              <a:t>P.V. Viswanath</a:t>
            </a:r>
          </a:p>
        </p:txBody>
      </p:sp>
      <p:sp>
        <p:nvSpPr>
          <p:cNvPr id="31" name="Slide Number Placeholder 5"/>
          <p:cNvSpPr>
            <a:spLocks noGrp="1"/>
          </p:cNvSpPr>
          <p:nvPr>
            <p:ph type="sldNum" sz="quarter" idx="12"/>
          </p:nvPr>
        </p:nvSpPr>
        <p:spPr/>
        <p:txBody>
          <a:bodyPr/>
          <a:lstStyle/>
          <a:p>
            <a:fld id="{F0208BAC-9EC6-4DB1-9EE6-DE350C2EFC2E}" type="slidenum">
              <a:rPr lang="en-US"/>
              <a:pPr/>
              <a:t>34</a:t>
            </a:fld>
            <a:endParaRPr lang="en-US"/>
          </a:p>
        </p:txBody>
      </p:sp>
      <p:sp>
        <p:nvSpPr>
          <p:cNvPr id="718850" name="Rectangle 2"/>
          <p:cNvSpPr>
            <a:spLocks noGrp="1" noChangeArrowheads="1"/>
          </p:cNvSpPr>
          <p:nvPr>
            <p:ph type="title"/>
          </p:nvPr>
        </p:nvSpPr>
        <p:spPr/>
        <p:txBody>
          <a:bodyPr/>
          <a:lstStyle/>
          <a:p>
            <a:r>
              <a:rPr lang="en-US"/>
              <a:t>Dividends and Firm Life-Cycle</a:t>
            </a:r>
          </a:p>
        </p:txBody>
      </p:sp>
      <p:grpSp>
        <p:nvGrpSpPr>
          <p:cNvPr id="2" name="Group 30"/>
          <p:cNvGrpSpPr>
            <a:grpSpLocks/>
          </p:cNvGrpSpPr>
          <p:nvPr/>
        </p:nvGrpSpPr>
        <p:grpSpPr bwMode="auto">
          <a:xfrm>
            <a:off x="685800" y="1981200"/>
            <a:ext cx="8107363" cy="3798887"/>
            <a:chOff x="-3" y="-3"/>
            <a:chExt cx="5413" cy="1618"/>
          </a:xfrm>
        </p:grpSpPr>
        <p:grpSp>
          <p:nvGrpSpPr>
            <p:cNvPr id="3" name="Group 28"/>
            <p:cNvGrpSpPr>
              <a:grpSpLocks/>
            </p:cNvGrpSpPr>
            <p:nvPr/>
          </p:nvGrpSpPr>
          <p:grpSpPr bwMode="auto">
            <a:xfrm>
              <a:off x="0" y="0"/>
              <a:ext cx="5407" cy="1612"/>
              <a:chOff x="0" y="0"/>
              <a:chExt cx="5407" cy="1612"/>
            </a:xfrm>
          </p:grpSpPr>
          <p:grpSp>
            <p:nvGrpSpPr>
              <p:cNvPr id="4" name="Group 13"/>
              <p:cNvGrpSpPr>
                <a:grpSpLocks/>
              </p:cNvGrpSpPr>
              <p:nvPr/>
            </p:nvGrpSpPr>
            <p:grpSpPr bwMode="auto">
              <a:xfrm>
                <a:off x="0" y="0"/>
                <a:ext cx="1768" cy="518"/>
                <a:chOff x="0" y="0"/>
                <a:chExt cx="1768" cy="518"/>
              </a:xfrm>
            </p:grpSpPr>
            <p:sp>
              <p:nvSpPr>
                <p:cNvPr id="718852" name="Rectangle 4"/>
                <p:cNvSpPr>
                  <a:spLocks noChangeArrowheads="1" noTextEdit="1"/>
                </p:cNvSpPr>
                <p:nvPr/>
              </p:nvSpPr>
              <p:spPr bwMode="auto">
                <a:xfrm>
                  <a:off x="0" y="0"/>
                  <a:ext cx="1768" cy="518"/>
                </a:xfrm>
                <a:prstGeom prst="rect">
                  <a:avLst/>
                </a:prstGeom>
                <a:noFill/>
                <a:ln w="12700">
                  <a:noFill/>
                  <a:miter lim="800000"/>
                  <a:headEnd/>
                  <a:tailEnd/>
                </a:ln>
                <a:effectLst/>
              </p:spPr>
              <p:txBody>
                <a:bodyPr anchor="ctr">
                  <a:spAutoFit/>
                </a:bodyPr>
                <a:lstStyle/>
                <a:p>
                  <a:endParaRPr lang="en-US"/>
                </a:p>
              </p:txBody>
            </p:sp>
            <p:sp>
              <p:nvSpPr>
                <p:cNvPr id="718860" name="Rectangle 12"/>
                <p:cNvSpPr>
                  <a:spLocks noChangeArrowheads="1"/>
                </p:cNvSpPr>
                <p:nvPr/>
              </p:nvSpPr>
              <p:spPr bwMode="auto">
                <a:xfrm>
                  <a:off x="0" y="0"/>
                  <a:ext cx="1768" cy="518"/>
                </a:xfrm>
                <a:prstGeom prst="rect">
                  <a:avLst/>
                </a:prstGeom>
                <a:noFill/>
                <a:ln w="7">
                  <a:solidFill>
                    <a:srgbClr val="A0A0A0"/>
                  </a:solidFill>
                  <a:miter lim="800000"/>
                  <a:headEnd/>
                  <a:tailEnd/>
                </a:ln>
                <a:effectLst/>
              </p:spPr>
              <p:txBody>
                <a:bodyPr wrap="none"/>
                <a:lstStyle/>
                <a:p>
                  <a:endParaRPr lang="en-US"/>
                </a:p>
              </p:txBody>
            </p:sp>
          </p:grpSp>
          <p:grpSp>
            <p:nvGrpSpPr>
              <p:cNvPr id="5" name="Group 15"/>
              <p:cNvGrpSpPr>
                <a:grpSpLocks/>
              </p:cNvGrpSpPr>
              <p:nvPr/>
            </p:nvGrpSpPr>
            <p:grpSpPr bwMode="auto">
              <a:xfrm>
                <a:off x="1768" y="0"/>
                <a:ext cx="3639" cy="518"/>
                <a:chOff x="1768" y="0"/>
                <a:chExt cx="3639" cy="518"/>
              </a:xfrm>
            </p:grpSpPr>
            <p:sp>
              <p:nvSpPr>
                <p:cNvPr id="718853" name="Rectangle 5"/>
                <p:cNvSpPr>
                  <a:spLocks noChangeArrowheads="1"/>
                </p:cNvSpPr>
                <p:nvPr/>
              </p:nvSpPr>
              <p:spPr bwMode="auto">
                <a:xfrm>
                  <a:off x="1768" y="0"/>
                  <a:ext cx="3639" cy="518"/>
                </a:xfrm>
                <a:prstGeom prst="rect">
                  <a:avLst/>
                </a:prstGeom>
                <a:noFill/>
                <a:ln w="12700">
                  <a:noFill/>
                  <a:miter lim="800000"/>
                  <a:headEnd/>
                  <a:tailEnd/>
                </a:ln>
                <a:effectLst/>
              </p:spPr>
              <p:txBody>
                <a:bodyPr anchor="ctr"/>
                <a:lstStyle/>
                <a:p>
                  <a:pPr eaLnBrk="0" hangingPunct="0"/>
                  <a:r>
                    <a:rPr lang="en-US" sz="2400" dirty="0">
                      <a:latin typeface="Times" pitchFamily="18" charset="0"/>
                    </a:rPr>
                    <a:t>Stage 1</a:t>
                  </a:r>
                  <a:br>
                    <a:rPr lang="en-US" sz="2400" dirty="0">
                      <a:latin typeface="Times" pitchFamily="18" charset="0"/>
                    </a:rPr>
                  </a:br>
                  <a:r>
                    <a:rPr lang="en-US" sz="2400" dirty="0">
                      <a:latin typeface="Times" pitchFamily="18" charset="0"/>
                    </a:rPr>
                    <a:t>Introduction</a:t>
                  </a:r>
                </a:p>
              </p:txBody>
            </p:sp>
            <p:sp>
              <p:nvSpPr>
                <p:cNvPr id="718862" name="Rectangle 14"/>
                <p:cNvSpPr>
                  <a:spLocks noChangeArrowheads="1"/>
                </p:cNvSpPr>
                <p:nvPr/>
              </p:nvSpPr>
              <p:spPr bwMode="auto">
                <a:xfrm>
                  <a:off x="1768" y="0"/>
                  <a:ext cx="3639" cy="518"/>
                </a:xfrm>
                <a:prstGeom prst="rect">
                  <a:avLst/>
                </a:prstGeom>
                <a:noFill/>
                <a:ln w="7">
                  <a:solidFill>
                    <a:srgbClr val="A0A0A0"/>
                  </a:solidFill>
                  <a:miter lim="800000"/>
                  <a:headEnd/>
                  <a:tailEnd/>
                </a:ln>
                <a:effectLst/>
              </p:spPr>
              <p:txBody>
                <a:bodyPr wrap="none"/>
                <a:lstStyle/>
                <a:p>
                  <a:endParaRPr lang="en-US"/>
                </a:p>
              </p:txBody>
            </p:sp>
          </p:grpSp>
          <p:grpSp>
            <p:nvGrpSpPr>
              <p:cNvPr id="6" name="Group 17"/>
              <p:cNvGrpSpPr>
                <a:grpSpLocks/>
              </p:cNvGrpSpPr>
              <p:nvPr/>
            </p:nvGrpSpPr>
            <p:grpSpPr bwMode="auto">
              <a:xfrm>
                <a:off x="0" y="518"/>
                <a:ext cx="1768" cy="288"/>
                <a:chOff x="0" y="518"/>
                <a:chExt cx="1768" cy="288"/>
              </a:xfrm>
            </p:grpSpPr>
            <p:sp>
              <p:nvSpPr>
                <p:cNvPr id="718854" name="Rectangle 6"/>
                <p:cNvSpPr>
                  <a:spLocks noChangeArrowheads="1"/>
                </p:cNvSpPr>
                <p:nvPr/>
              </p:nvSpPr>
              <p:spPr bwMode="auto">
                <a:xfrm>
                  <a:off x="0" y="518"/>
                  <a:ext cx="1768" cy="288"/>
                </a:xfrm>
                <a:prstGeom prst="rect">
                  <a:avLst/>
                </a:prstGeom>
                <a:noFill/>
                <a:ln w="12700">
                  <a:noFill/>
                  <a:miter lim="800000"/>
                  <a:headEnd/>
                  <a:tailEnd/>
                </a:ln>
                <a:effectLst/>
              </p:spPr>
              <p:txBody>
                <a:bodyPr anchor="ctr"/>
                <a:lstStyle/>
                <a:p>
                  <a:pPr eaLnBrk="0" hangingPunct="0"/>
                  <a:r>
                    <a:rPr lang="en-US" sz="2400">
                      <a:latin typeface="Times" pitchFamily="18" charset="0"/>
                    </a:rPr>
                    <a:t>Funding Needs</a:t>
                  </a:r>
                </a:p>
              </p:txBody>
            </p:sp>
            <p:sp>
              <p:nvSpPr>
                <p:cNvPr id="718864" name="Rectangle 16"/>
                <p:cNvSpPr>
                  <a:spLocks noChangeArrowheads="1"/>
                </p:cNvSpPr>
                <p:nvPr/>
              </p:nvSpPr>
              <p:spPr bwMode="auto">
                <a:xfrm>
                  <a:off x="0" y="518"/>
                  <a:ext cx="1768" cy="288"/>
                </a:xfrm>
                <a:prstGeom prst="rect">
                  <a:avLst/>
                </a:prstGeom>
                <a:noFill/>
                <a:ln w="7">
                  <a:solidFill>
                    <a:srgbClr val="A0A0A0"/>
                  </a:solidFill>
                  <a:miter lim="800000"/>
                  <a:headEnd/>
                  <a:tailEnd/>
                </a:ln>
                <a:effectLst/>
              </p:spPr>
              <p:txBody>
                <a:bodyPr wrap="none"/>
                <a:lstStyle/>
                <a:p>
                  <a:endParaRPr lang="en-US"/>
                </a:p>
              </p:txBody>
            </p:sp>
          </p:grpSp>
          <p:grpSp>
            <p:nvGrpSpPr>
              <p:cNvPr id="7" name="Group 19"/>
              <p:cNvGrpSpPr>
                <a:grpSpLocks/>
              </p:cNvGrpSpPr>
              <p:nvPr/>
            </p:nvGrpSpPr>
            <p:grpSpPr bwMode="auto">
              <a:xfrm>
                <a:off x="1768" y="518"/>
                <a:ext cx="3639" cy="288"/>
                <a:chOff x="1768" y="518"/>
                <a:chExt cx="3639" cy="288"/>
              </a:xfrm>
            </p:grpSpPr>
            <p:sp>
              <p:nvSpPr>
                <p:cNvPr id="718855" name="Rectangle 7"/>
                <p:cNvSpPr>
                  <a:spLocks noChangeArrowheads="1"/>
                </p:cNvSpPr>
                <p:nvPr/>
              </p:nvSpPr>
              <p:spPr bwMode="auto">
                <a:xfrm>
                  <a:off x="1768" y="518"/>
                  <a:ext cx="3639" cy="288"/>
                </a:xfrm>
                <a:prstGeom prst="rect">
                  <a:avLst/>
                </a:prstGeom>
                <a:noFill/>
                <a:ln w="12700">
                  <a:noFill/>
                  <a:miter lim="800000"/>
                  <a:headEnd/>
                  <a:tailEnd/>
                </a:ln>
                <a:effectLst/>
              </p:spPr>
              <p:txBody>
                <a:bodyPr anchor="ctr"/>
                <a:lstStyle/>
                <a:p>
                  <a:pPr eaLnBrk="0" hangingPunct="0"/>
                  <a:r>
                    <a:rPr lang="en-US" sz="2400">
                      <a:latin typeface="Times" pitchFamily="18" charset="0"/>
                    </a:rPr>
                    <a:t>Limited by size and other infrastructure limits</a:t>
                  </a:r>
                </a:p>
              </p:txBody>
            </p:sp>
            <p:sp>
              <p:nvSpPr>
                <p:cNvPr id="718866" name="Rectangle 18"/>
                <p:cNvSpPr>
                  <a:spLocks noChangeArrowheads="1"/>
                </p:cNvSpPr>
                <p:nvPr/>
              </p:nvSpPr>
              <p:spPr bwMode="auto">
                <a:xfrm>
                  <a:off x="1768" y="518"/>
                  <a:ext cx="3639" cy="288"/>
                </a:xfrm>
                <a:prstGeom prst="rect">
                  <a:avLst/>
                </a:prstGeom>
                <a:noFill/>
                <a:ln w="7">
                  <a:solidFill>
                    <a:srgbClr val="A0A0A0"/>
                  </a:solidFill>
                  <a:miter lim="800000"/>
                  <a:headEnd/>
                  <a:tailEnd/>
                </a:ln>
                <a:effectLst/>
              </p:spPr>
              <p:txBody>
                <a:bodyPr wrap="none"/>
                <a:lstStyle/>
                <a:p>
                  <a:endParaRPr lang="en-US"/>
                </a:p>
              </p:txBody>
            </p:sp>
          </p:grpSp>
          <p:grpSp>
            <p:nvGrpSpPr>
              <p:cNvPr id="8" name="Group 21"/>
              <p:cNvGrpSpPr>
                <a:grpSpLocks/>
              </p:cNvGrpSpPr>
              <p:nvPr/>
            </p:nvGrpSpPr>
            <p:grpSpPr bwMode="auto">
              <a:xfrm>
                <a:off x="0" y="806"/>
                <a:ext cx="1768" cy="288"/>
                <a:chOff x="0" y="806"/>
                <a:chExt cx="1768" cy="288"/>
              </a:xfrm>
            </p:grpSpPr>
            <p:sp>
              <p:nvSpPr>
                <p:cNvPr id="718856" name="Rectangle 8"/>
                <p:cNvSpPr>
                  <a:spLocks noChangeArrowheads="1"/>
                </p:cNvSpPr>
                <p:nvPr/>
              </p:nvSpPr>
              <p:spPr bwMode="auto">
                <a:xfrm>
                  <a:off x="0" y="806"/>
                  <a:ext cx="1768" cy="288"/>
                </a:xfrm>
                <a:prstGeom prst="rect">
                  <a:avLst/>
                </a:prstGeom>
                <a:noFill/>
                <a:ln w="12700">
                  <a:noFill/>
                  <a:miter lim="800000"/>
                  <a:headEnd/>
                  <a:tailEnd/>
                </a:ln>
                <a:effectLst/>
              </p:spPr>
              <p:txBody>
                <a:bodyPr anchor="ctr"/>
                <a:lstStyle/>
                <a:p>
                  <a:pPr eaLnBrk="0" hangingPunct="0"/>
                  <a:r>
                    <a:rPr lang="en-US" sz="2400">
                      <a:latin typeface="Times" pitchFamily="18" charset="0"/>
                    </a:rPr>
                    <a:t>Cash flows generated</a:t>
                  </a:r>
                </a:p>
              </p:txBody>
            </p:sp>
            <p:sp>
              <p:nvSpPr>
                <p:cNvPr id="718868" name="Rectangle 20"/>
                <p:cNvSpPr>
                  <a:spLocks noChangeArrowheads="1"/>
                </p:cNvSpPr>
                <p:nvPr/>
              </p:nvSpPr>
              <p:spPr bwMode="auto">
                <a:xfrm>
                  <a:off x="0" y="806"/>
                  <a:ext cx="1768" cy="288"/>
                </a:xfrm>
                <a:prstGeom prst="rect">
                  <a:avLst/>
                </a:prstGeom>
                <a:noFill/>
                <a:ln w="7">
                  <a:solidFill>
                    <a:srgbClr val="A0A0A0"/>
                  </a:solidFill>
                  <a:miter lim="800000"/>
                  <a:headEnd/>
                  <a:tailEnd/>
                </a:ln>
                <a:effectLst/>
              </p:spPr>
              <p:txBody>
                <a:bodyPr wrap="none"/>
                <a:lstStyle/>
                <a:p>
                  <a:endParaRPr lang="en-US"/>
                </a:p>
              </p:txBody>
            </p:sp>
          </p:grpSp>
          <p:grpSp>
            <p:nvGrpSpPr>
              <p:cNvPr id="9" name="Group 23"/>
              <p:cNvGrpSpPr>
                <a:grpSpLocks/>
              </p:cNvGrpSpPr>
              <p:nvPr/>
            </p:nvGrpSpPr>
            <p:grpSpPr bwMode="auto">
              <a:xfrm>
                <a:off x="1768" y="806"/>
                <a:ext cx="3639" cy="288"/>
                <a:chOff x="1768" y="806"/>
                <a:chExt cx="3639" cy="288"/>
              </a:xfrm>
            </p:grpSpPr>
            <p:sp>
              <p:nvSpPr>
                <p:cNvPr id="718857" name="Rectangle 9"/>
                <p:cNvSpPr>
                  <a:spLocks noChangeArrowheads="1"/>
                </p:cNvSpPr>
                <p:nvPr/>
              </p:nvSpPr>
              <p:spPr bwMode="auto">
                <a:xfrm>
                  <a:off x="1768" y="806"/>
                  <a:ext cx="3639" cy="288"/>
                </a:xfrm>
                <a:prstGeom prst="rect">
                  <a:avLst/>
                </a:prstGeom>
                <a:noFill/>
                <a:ln w="12700">
                  <a:noFill/>
                  <a:miter lim="800000"/>
                  <a:headEnd/>
                  <a:tailEnd/>
                </a:ln>
                <a:effectLst/>
              </p:spPr>
              <p:txBody>
                <a:bodyPr anchor="ctr"/>
                <a:lstStyle/>
                <a:p>
                  <a:pPr eaLnBrk="0" hangingPunct="0"/>
                  <a:r>
                    <a:rPr lang="en-US" sz="2400">
                      <a:latin typeface="Times" pitchFamily="18" charset="0"/>
                    </a:rPr>
                    <a:t>Negative as investments are made</a:t>
                  </a:r>
                </a:p>
              </p:txBody>
            </p:sp>
            <p:sp>
              <p:nvSpPr>
                <p:cNvPr id="718870" name="Rectangle 22"/>
                <p:cNvSpPr>
                  <a:spLocks noChangeArrowheads="1"/>
                </p:cNvSpPr>
                <p:nvPr/>
              </p:nvSpPr>
              <p:spPr bwMode="auto">
                <a:xfrm>
                  <a:off x="1768" y="806"/>
                  <a:ext cx="3639" cy="288"/>
                </a:xfrm>
                <a:prstGeom prst="rect">
                  <a:avLst/>
                </a:prstGeom>
                <a:noFill/>
                <a:ln w="7">
                  <a:solidFill>
                    <a:srgbClr val="A0A0A0"/>
                  </a:solidFill>
                  <a:miter lim="800000"/>
                  <a:headEnd/>
                  <a:tailEnd/>
                </a:ln>
                <a:effectLst/>
              </p:spPr>
              <p:txBody>
                <a:bodyPr wrap="none"/>
                <a:lstStyle/>
                <a:p>
                  <a:endParaRPr lang="en-US"/>
                </a:p>
              </p:txBody>
            </p:sp>
          </p:grpSp>
          <p:grpSp>
            <p:nvGrpSpPr>
              <p:cNvPr id="10" name="Group 25"/>
              <p:cNvGrpSpPr>
                <a:grpSpLocks/>
              </p:cNvGrpSpPr>
              <p:nvPr/>
            </p:nvGrpSpPr>
            <p:grpSpPr bwMode="auto">
              <a:xfrm>
                <a:off x="0" y="1094"/>
                <a:ext cx="1768" cy="518"/>
                <a:chOff x="0" y="1094"/>
                <a:chExt cx="1768" cy="518"/>
              </a:xfrm>
            </p:grpSpPr>
            <p:sp>
              <p:nvSpPr>
                <p:cNvPr id="718858" name="Rectangle 10"/>
                <p:cNvSpPr>
                  <a:spLocks noChangeArrowheads="1"/>
                </p:cNvSpPr>
                <p:nvPr/>
              </p:nvSpPr>
              <p:spPr bwMode="auto">
                <a:xfrm>
                  <a:off x="0" y="1094"/>
                  <a:ext cx="1768" cy="518"/>
                </a:xfrm>
                <a:prstGeom prst="rect">
                  <a:avLst/>
                </a:prstGeom>
                <a:noFill/>
                <a:ln w="12700">
                  <a:noFill/>
                  <a:miter lim="800000"/>
                  <a:headEnd/>
                  <a:tailEnd/>
                </a:ln>
                <a:effectLst/>
              </p:spPr>
              <p:txBody>
                <a:bodyPr anchor="ctr"/>
                <a:lstStyle/>
                <a:p>
                  <a:pPr eaLnBrk="0" hangingPunct="0"/>
                  <a:r>
                    <a:rPr lang="en-US" sz="2400">
                      <a:latin typeface="Times" pitchFamily="18" charset="0"/>
                    </a:rPr>
                    <a:t>Dividend Policy</a:t>
                  </a:r>
                </a:p>
              </p:txBody>
            </p:sp>
            <p:sp>
              <p:nvSpPr>
                <p:cNvPr id="718872" name="Rectangle 24"/>
                <p:cNvSpPr>
                  <a:spLocks noChangeArrowheads="1"/>
                </p:cNvSpPr>
                <p:nvPr/>
              </p:nvSpPr>
              <p:spPr bwMode="auto">
                <a:xfrm>
                  <a:off x="0" y="1094"/>
                  <a:ext cx="1768" cy="518"/>
                </a:xfrm>
                <a:prstGeom prst="rect">
                  <a:avLst/>
                </a:prstGeom>
                <a:noFill/>
                <a:ln w="7">
                  <a:solidFill>
                    <a:srgbClr val="A0A0A0"/>
                  </a:solidFill>
                  <a:miter lim="800000"/>
                  <a:headEnd/>
                  <a:tailEnd/>
                </a:ln>
                <a:effectLst/>
              </p:spPr>
              <p:txBody>
                <a:bodyPr wrap="none"/>
                <a:lstStyle/>
                <a:p>
                  <a:endParaRPr lang="en-US"/>
                </a:p>
              </p:txBody>
            </p:sp>
          </p:grpSp>
          <p:grpSp>
            <p:nvGrpSpPr>
              <p:cNvPr id="11" name="Group 27"/>
              <p:cNvGrpSpPr>
                <a:grpSpLocks/>
              </p:cNvGrpSpPr>
              <p:nvPr/>
            </p:nvGrpSpPr>
            <p:grpSpPr bwMode="auto">
              <a:xfrm>
                <a:off x="1768" y="1094"/>
                <a:ext cx="3639" cy="518"/>
                <a:chOff x="1768" y="1094"/>
                <a:chExt cx="3639" cy="518"/>
              </a:xfrm>
            </p:grpSpPr>
            <p:sp>
              <p:nvSpPr>
                <p:cNvPr id="718859" name="Rectangle 11"/>
                <p:cNvSpPr>
                  <a:spLocks noChangeArrowheads="1"/>
                </p:cNvSpPr>
                <p:nvPr/>
              </p:nvSpPr>
              <p:spPr bwMode="auto">
                <a:xfrm>
                  <a:off x="1768" y="1094"/>
                  <a:ext cx="3639" cy="518"/>
                </a:xfrm>
                <a:prstGeom prst="rect">
                  <a:avLst/>
                </a:prstGeom>
                <a:noFill/>
                <a:ln w="12700">
                  <a:noFill/>
                  <a:miter lim="800000"/>
                  <a:headEnd/>
                  <a:tailEnd/>
                </a:ln>
                <a:effectLst/>
              </p:spPr>
              <p:txBody>
                <a:bodyPr anchor="ctr"/>
                <a:lstStyle/>
                <a:p>
                  <a:pPr eaLnBrk="0" hangingPunct="0"/>
                  <a:r>
                    <a:rPr lang="en-US" sz="2400">
                      <a:latin typeface="Times" pitchFamily="18" charset="0"/>
                    </a:rPr>
                    <a:t>No dividends</a:t>
                  </a:r>
                  <a:br>
                    <a:rPr lang="en-US" sz="2400">
                      <a:latin typeface="Times" pitchFamily="18" charset="0"/>
                    </a:rPr>
                  </a:br>
                  <a:r>
                    <a:rPr lang="en-US" sz="2400">
                      <a:latin typeface="Times" pitchFamily="18" charset="0"/>
                    </a:rPr>
                    <a:t>New Stock Issues</a:t>
                  </a:r>
                </a:p>
              </p:txBody>
            </p:sp>
            <p:sp>
              <p:nvSpPr>
                <p:cNvPr id="718874" name="Rectangle 26"/>
                <p:cNvSpPr>
                  <a:spLocks noChangeArrowheads="1"/>
                </p:cNvSpPr>
                <p:nvPr/>
              </p:nvSpPr>
              <p:spPr bwMode="auto">
                <a:xfrm>
                  <a:off x="1768" y="1094"/>
                  <a:ext cx="3639" cy="518"/>
                </a:xfrm>
                <a:prstGeom prst="rect">
                  <a:avLst/>
                </a:prstGeom>
                <a:noFill/>
                <a:ln w="7">
                  <a:solidFill>
                    <a:srgbClr val="A0A0A0"/>
                  </a:solidFill>
                  <a:miter lim="800000"/>
                  <a:headEnd/>
                  <a:tailEnd/>
                </a:ln>
                <a:effectLst/>
              </p:spPr>
              <p:txBody>
                <a:bodyPr wrap="none"/>
                <a:lstStyle/>
                <a:p>
                  <a:endParaRPr lang="en-US"/>
                </a:p>
              </p:txBody>
            </p:sp>
          </p:grpSp>
        </p:grpSp>
        <p:sp>
          <p:nvSpPr>
            <p:cNvPr id="718877" name="Rectangle 29"/>
            <p:cNvSpPr>
              <a:spLocks noChangeArrowheads="1"/>
            </p:cNvSpPr>
            <p:nvPr/>
          </p:nvSpPr>
          <p:spPr bwMode="auto">
            <a:xfrm>
              <a:off x="-3" y="-3"/>
              <a:ext cx="5413" cy="1618"/>
            </a:xfrm>
            <a:prstGeom prst="rect">
              <a:avLst/>
            </a:prstGeom>
            <a:noFill/>
            <a:ln w="9525">
              <a:solidFill>
                <a:srgbClr val="A0A0A0"/>
              </a:solidFill>
              <a:miter lim="800000"/>
              <a:headEnd/>
              <a:tailEnd/>
            </a:ln>
            <a:effectLst/>
          </p:spPr>
          <p:txBody>
            <a:bodyPr wrap="none"/>
            <a:lstStyle/>
            <a:p>
              <a:endParaRPr lang="en-US"/>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4"/>
          <p:cNvSpPr>
            <a:spLocks noGrp="1"/>
          </p:cNvSpPr>
          <p:nvPr>
            <p:ph type="ftr" sz="quarter" idx="11"/>
          </p:nvPr>
        </p:nvSpPr>
        <p:spPr/>
        <p:txBody>
          <a:bodyPr/>
          <a:lstStyle/>
          <a:p>
            <a:r>
              <a:rPr lang="en-US"/>
              <a:t>P.V. Viswanath</a:t>
            </a:r>
          </a:p>
        </p:txBody>
      </p:sp>
      <p:sp>
        <p:nvSpPr>
          <p:cNvPr id="31" name="Slide Number Placeholder 5"/>
          <p:cNvSpPr>
            <a:spLocks noGrp="1"/>
          </p:cNvSpPr>
          <p:nvPr>
            <p:ph type="sldNum" sz="quarter" idx="12"/>
          </p:nvPr>
        </p:nvSpPr>
        <p:spPr/>
        <p:txBody>
          <a:bodyPr/>
          <a:lstStyle/>
          <a:p>
            <a:fld id="{B9629FEE-7D02-40E4-B132-CB274BBB78E5}" type="slidenum">
              <a:rPr lang="en-US"/>
              <a:pPr/>
              <a:t>35</a:t>
            </a:fld>
            <a:endParaRPr lang="en-US"/>
          </a:p>
        </p:txBody>
      </p:sp>
      <p:sp>
        <p:nvSpPr>
          <p:cNvPr id="719874" name="Rectangle 2"/>
          <p:cNvSpPr>
            <a:spLocks noGrp="1" noChangeArrowheads="1"/>
          </p:cNvSpPr>
          <p:nvPr>
            <p:ph type="title"/>
          </p:nvPr>
        </p:nvSpPr>
        <p:spPr/>
        <p:txBody>
          <a:bodyPr/>
          <a:lstStyle/>
          <a:p>
            <a:r>
              <a:rPr lang="en-US"/>
              <a:t>Dividends and Firm Life-Cycle</a:t>
            </a:r>
          </a:p>
        </p:txBody>
      </p:sp>
      <p:grpSp>
        <p:nvGrpSpPr>
          <p:cNvPr id="2" name="Group 30"/>
          <p:cNvGrpSpPr>
            <a:grpSpLocks/>
          </p:cNvGrpSpPr>
          <p:nvPr/>
        </p:nvGrpSpPr>
        <p:grpSpPr bwMode="auto">
          <a:xfrm>
            <a:off x="866775" y="2327275"/>
            <a:ext cx="7412038" cy="3082925"/>
            <a:chOff x="-3" y="-3"/>
            <a:chExt cx="4669" cy="1388"/>
          </a:xfrm>
        </p:grpSpPr>
        <p:grpSp>
          <p:nvGrpSpPr>
            <p:cNvPr id="3" name="Group 28"/>
            <p:cNvGrpSpPr>
              <a:grpSpLocks/>
            </p:cNvGrpSpPr>
            <p:nvPr/>
          </p:nvGrpSpPr>
          <p:grpSpPr bwMode="auto">
            <a:xfrm>
              <a:off x="0" y="0"/>
              <a:ext cx="4663" cy="1382"/>
              <a:chOff x="0" y="0"/>
              <a:chExt cx="4663" cy="1382"/>
            </a:xfrm>
          </p:grpSpPr>
          <p:grpSp>
            <p:nvGrpSpPr>
              <p:cNvPr id="4" name="Group 13"/>
              <p:cNvGrpSpPr>
                <a:grpSpLocks/>
              </p:cNvGrpSpPr>
              <p:nvPr/>
            </p:nvGrpSpPr>
            <p:grpSpPr bwMode="auto">
              <a:xfrm>
                <a:off x="0" y="0"/>
                <a:ext cx="1768" cy="518"/>
                <a:chOff x="0" y="0"/>
                <a:chExt cx="1768" cy="518"/>
              </a:xfrm>
            </p:grpSpPr>
            <p:sp>
              <p:nvSpPr>
                <p:cNvPr id="719876" name="Rectangle 4"/>
                <p:cNvSpPr>
                  <a:spLocks noChangeArrowheads="1" noTextEdit="1"/>
                </p:cNvSpPr>
                <p:nvPr/>
              </p:nvSpPr>
              <p:spPr bwMode="auto">
                <a:xfrm>
                  <a:off x="0" y="0"/>
                  <a:ext cx="1768" cy="518"/>
                </a:xfrm>
                <a:prstGeom prst="rect">
                  <a:avLst/>
                </a:prstGeom>
                <a:noFill/>
                <a:ln w="12700">
                  <a:noFill/>
                  <a:miter lim="800000"/>
                  <a:headEnd/>
                  <a:tailEnd/>
                </a:ln>
                <a:effectLst/>
              </p:spPr>
              <p:txBody>
                <a:bodyPr anchor="ctr">
                  <a:spAutoFit/>
                </a:bodyPr>
                <a:lstStyle/>
                <a:p>
                  <a:endParaRPr lang="en-US"/>
                </a:p>
              </p:txBody>
            </p:sp>
            <p:sp>
              <p:nvSpPr>
                <p:cNvPr id="719884" name="Rectangle 12"/>
                <p:cNvSpPr>
                  <a:spLocks noChangeArrowheads="1"/>
                </p:cNvSpPr>
                <p:nvPr/>
              </p:nvSpPr>
              <p:spPr bwMode="auto">
                <a:xfrm>
                  <a:off x="0" y="0"/>
                  <a:ext cx="1768" cy="518"/>
                </a:xfrm>
                <a:prstGeom prst="rect">
                  <a:avLst/>
                </a:prstGeom>
                <a:noFill/>
                <a:ln w="7">
                  <a:solidFill>
                    <a:srgbClr val="A0A0A0"/>
                  </a:solidFill>
                  <a:miter lim="800000"/>
                  <a:headEnd/>
                  <a:tailEnd/>
                </a:ln>
                <a:effectLst/>
              </p:spPr>
              <p:txBody>
                <a:bodyPr wrap="none"/>
                <a:lstStyle/>
                <a:p>
                  <a:endParaRPr lang="en-US"/>
                </a:p>
              </p:txBody>
            </p:sp>
          </p:grpSp>
          <p:grpSp>
            <p:nvGrpSpPr>
              <p:cNvPr id="5" name="Group 15"/>
              <p:cNvGrpSpPr>
                <a:grpSpLocks/>
              </p:cNvGrpSpPr>
              <p:nvPr/>
            </p:nvGrpSpPr>
            <p:grpSpPr bwMode="auto">
              <a:xfrm>
                <a:off x="1768" y="0"/>
                <a:ext cx="2895" cy="518"/>
                <a:chOff x="1768" y="0"/>
                <a:chExt cx="2895" cy="518"/>
              </a:xfrm>
            </p:grpSpPr>
            <p:sp>
              <p:nvSpPr>
                <p:cNvPr id="719877" name="Rectangle 5"/>
                <p:cNvSpPr>
                  <a:spLocks noChangeArrowheads="1"/>
                </p:cNvSpPr>
                <p:nvPr/>
              </p:nvSpPr>
              <p:spPr bwMode="auto">
                <a:xfrm>
                  <a:off x="1768" y="0"/>
                  <a:ext cx="2895" cy="518"/>
                </a:xfrm>
                <a:prstGeom prst="rect">
                  <a:avLst/>
                </a:prstGeom>
                <a:noFill/>
                <a:ln w="12700">
                  <a:noFill/>
                  <a:miter lim="800000"/>
                  <a:headEnd/>
                  <a:tailEnd/>
                </a:ln>
                <a:effectLst/>
              </p:spPr>
              <p:txBody>
                <a:bodyPr anchor="ctr"/>
                <a:lstStyle/>
                <a:p>
                  <a:pPr algn="ctr" eaLnBrk="0" hangingPunct="0"/>
                  <a:r>
                    <a:rPr lang="en-US" sz="2400">
                      <a:latin typeface="Times" pitchFamily="18" charset="0"/>
                    </a:rPr>
                    <a:t>Stage 2</a:t>
                  </a:r>
                  <a:br>
                    <a:rPr lang="en-US" sz="2400">
                      <a:latin typeface="Times" pitchFamily="18" charset="0"/>
                    </a:rPr>
                  </a:br>
                  <a:r>
                    <a:rPr lang="en-US" sz="2400">
                      <a:latin typeface="Times" pitchFamily="18" charset="0"/>
                    </a:rPr>
                    <a:t>Rapid expansion</a:t>
                  </a:r>
                </a:p>
              </p:txBody>
            </p:sp>
            <p:sp>
              <p:nvSpPr>
                <p:cNvPr id="719886" name="Rectangle 14"/>
                <p:cNvSpPr>
                  <a:spLocks noChangeArrowheads="1"/>
                </p:cNvSpPr>
                <p:nvPr/>
              </p:nvSpPr>
              <p:spPr bwMode="auto">
                <a:xfrm>
                  <a:off x="1768" y="0"/>
                  <a:ext cx="2895" cy="518"/>
                </a:xfrm>
                <a:prstGeom prst="rect">
                  <a:avLst/>
                </a:prstGeom>
                <a:noFill/>
                <a:ln w="7">
                  <a:solidFill>
                    <a:srgbClr val="A0A0A0"/>
                  </a:solidFill>
                  <a:miter lim="800000"/>
                  <a:headEnd/>
                  <a:tailEnd/>
                </a:ln>
                <a:effectLst/>
              </p:spPr>
              <p:txBody>
                <a:bodyPr wrap="none"/>
                <a:lstStyle/>
                <a:p>
                  <a:endParaRPr lang="en-US"/>
                </a:p>
              </p:txBody>
            </p:sp>
          </p:grpSp>
          <p:grpSp>
            <p:nvGrpSpPr>
              <p:cNvPr id="6" name="Group 17"/>
              <p:cNvGrpSpPr>
                <a:grpSpLocks/>
              </p:cNvGrpSpPr>
              <p:nvPr/>
            </p:nvGrpSpPr>
            <p:grpSpPr bwMode="auto">
              <a:xfrm>
                <a:off x="0" y="518"/>
                <a:ext cx="1768" cy="288"/>
                <a:chOff x="0" y="518"/>
                <a:chExt cx="1768" cy="288"/>
              </a:xfrm>
            </p:grpSpPr>
            <p:sp>
              <p:nvSpPr>
                <p:cNvPr id="719878" name="Rectangle 6"/>
                <p:cNvSpPr>
                  <a:spLocks noChangeArrowheads="1"/>
                </p:cNvSpPr>
                <p:nvPr/>
              </p:nvSpPr>
              <p:spPr bwMode="auto">
                <a:xfrm>
                  <a:off x="0" y="518"/>
                  <a:ext cx="1768" cy="288"/>
                </a:xfrm>
                <a:prstGeom prst="rect">
                  <a:avLst/>
                </a:prstGeom>
                <a:noFill/>
                <a:ln w="12700">
                  <a:noFill/>
                  <a:miter lim="800000"/>
                  <a:headEnd/>
                  <a:tailEnd/>
                </a:ln>
                <a:effectLst/>
              </p:spPr>
              <p:txBody>
                <a:bodyPr anchor="ctr"/>
                <a:lstStyle/>
                <a:p>
                  <a:pPr eaLnBrk="0" hangingPunct="0"/>
                  <a:r>
                    <a:rPr lang="en-US" sz="2400">
                      <a:latin typeface="Times" pitchFamily="18" charset="0"/>
                    </a:rPr>
                    <a:t>Funding Needs</a:t>
                  </a:r>
                </a:p>
              </p:txBody>
            </p:sp>
            <p:sp>
              <p:nvSpPr>
                <p:cNvPr id="719888" name="Rectangle 16"/>
                <p:cNvSpPr>
                  <a:spLocks noChangeArrowheads="1"/>
                </p:cNvSpPr>
                <p:nvPr/>
              </p:nvSpPr>
              <p:spPr bwMode="auto">
                <a:xfrm>
                  <a:off x="0" y="518"/>
                  <a:ext cx="1768" cy="288"/>
                </a:xfrm>
                <a:prstGeom prst="rect">
                  <a:avLst/>
                </a:prstGeom>
                <a:noFill/>
                <a:ln w="7">
                  <a:solidFill>
                    <a:srgbClr val="A0A0A0"/>
                  </a:solidFill>
                  <a:miter lim="800000"/>
                  <a:headEnd/>
                  <a:tailEnd/>
                </a:ln>
                <a:effectLst/>
              </p:spPr>
              <p:txBody>
                <a:bodyPr wrap="none"/>
                <a:lstStyle/>
                <a:p>
                  <a:endParaRPr lang="en-US"/>
                </a:p>
              </p:txBody>
            </p:sp>
          </p:grpSp>
          <p:grpSp>
            <p:nvGrpSpPr>
              <p:cNvPr id="7" name="Group 19"/>
              <p:cNvGrpSpPr>
                <a:grpSpLocks/>
              </p:cNvGrpSpPr>
              <p:nvPr/>
            </p:nvGrpSpPr>
            <p:grpSpPr bwMode="auto">
              <a:xfrm>
                <a:off x="1768" y="518"/>
                <a:ext cx="2895" cy="288"/>
                <a:chOff x="1768" y="518"/>
                <a:chExt cx="2895" cy="288"/>
              </a:xfrm>
            </p:grpSpPr>
            <p:sp>
              <p:nvSpPr>
                <p:cNvPr id="719879" name="Rectangle 7"/>
                <p:cNvSpPr>
                  <a:spLocks noChangeArrowheads="1"/>
                </p:cNvSpPr>
                <p:nvPr/>
              </p:nvSpPr>
              <p:spPr bwMode="auto">
                <a:xfrm>
                  <a:off x="1768" y="518"/>
                  <a:ext cx="2895" cy="288"/>
                </a:xfrm>
                <a:prstGeom prst="rect">
                  <a:avLst/>
                </a:prstGeom>
                <a:noFill/>
                <a:ln w="12700">
                  <a:noFill/>
                  <a:miter lim="800000"/>
                  <a:headEnd/>
                  <a:tailEnd/>
                </a:ln>
                <a:effectLst/>
              </p:spPr>
              <p:txBody>
                <a:bodyPr anchor="ctr"/>
                <a:lstStyle/>
                <a:p>
                  <a:pPr eaLnBrk="0" hangingPunct="0"/>
                  <a:r>
                    <a:rPr lang="en-US" sz="2400">
                      <a:latin typeface="Times" pitchFamily="18" charset="0"/>
                    </a:rPr>
                    <a:t>High relative to firm value</a:t>
                  </a:r>
                </a:p>
              </p:txBody>
            </p:sp>
            <p:sp>
              <p:nvSpPr>
                <p:cNvPr id="719890" name="Rectangle 18"/>
                <p:cNvSpPr>
                  <a:spLocks noChangeArrowheads="1"/>
                </p:cNvSpPr>
                <p:nvPr/>
              </p:nvSpPr>
              <p:spPr bwMode="auto">
                <a:xfrm>
                  <a:off x="1768" y="518"/>
                  <a:ext cx="2895" cy="288"/>
                </a:xfrm>
                <a:prstGeom prst="rect">
                  <a:avLst/>
                </a:prstGeom>
                <a:noFill/>
                <a:ln w="7">
                  <a:solidFill>
                    <a:srgbClr val="A0A0A0"/>
                  </a:solidFill>
                  <a:miter lim="800000"/>
                  <a:headEnd/>
                  <a:tailEnd/>
                </a:ln>
                <a:effectLst/>
              </p:spPr>
              <p:txBody>
                <a:bodyPr wrap="none"/>
                <a:lstStyle/>
                <a:p>
                  <a:endParaRPr lang="en-US"/>
                </a:p>
              </p:txBody>
            </p:sp>
          </p:grpSp>
          <p:grpSp>
            <p:nvGrpSpPr>
              <p:cNvPr id="8" name="Group 21"/>
              <p:cNvGrpSpPr>
                <a:grpSpLocks/>
              </p:cNvGrpSpPr>
              <p:nvPr/>
            </p:nvGrpSpPr>
            <p:grpSpPr bwMode="auto">
              <a:xfrm>
                <a:off x="0" y="806"/>
                <a:ext cx="1768" cy="288"/>
                <a:chOff x="0" y="806"/>
                <a:chExt cx="1768" cy="288"/>
              </a:xfrm>
            </p:grpSpPr>
            <p:sp>
              <p:nvSpPr>
                <p:cNvPr id="719880" name="Rectangle 8"/>
                <p:cNvSpPr>
                  <a:spLocks noChangeArrowheads="1"/>
                </p:cNvSpPr>
                <p:nvPr/>
              </p:nvSpPr>
              <p:spPr bwMode="auto">
                <a:xfrm>
                  <a:off x="0" y="806"/>
                  <a:ext cx="1768" cy="288"/>
                </a:xfrm>
                <a:prstGeom prst="rect">
                  <a:avLst/>
                </a:prstGeom>
                <a:noFill/>
                <a:ln w="12700">
                  <a:noFill/>
                  <a:miter lim="800000"/>
                  <a:headEnd/>
                  <a:tailEnd/>
                </a:ln>
                <a:effectLst/>
              </p:spPr>
              <p:txBody>
                <a:bodyPr anchor="ctr"/>
                <a:lstStyle/>
                <a:p>
                  <a:pPr eaLnBrk="0" hangingPunct="0"/>
                  <a:r>
                    <a:rPr lang="en-US" sz="2400">
                      <a:latin typeface="Times" pitchFamily="18" charset="0"/>
                    </a:rPr>
                    <a:t>Cash flows generated</a:t>
                  </a:r>
                </a:p>
              </p:txBody>
            </p:sp>
            <p:sp>
              <p:nvSpPr>
                <p:cNvPr id="719892" name="Rectangle 20"/>
                <p:cNvSpPr>
                  <a:spLocks noChangeArrowheads="1"/>
                </p:cNvSpPr>
                <p:nvPr/>
              </p:nvSpPr>
              <p:spPr bwMode="auto">
                <a:xfrm>
                  <a:off x="0" y="806"/>
                  <a:ext cx="1768" cy="288"/>
                </a:xfrm>
                <a:prstGeom prst="rect">
                  <a:avLst/>
                </a:prstGeom>
                <a:noFill/>
                <a:ln w="7">
                  <a:solidFill>
                    <a:srgbClr val="A0A0A0"/>
                  </a:solidFill>
                  <a:miter lim="800000"/>
                  <a:headEnd/>
                  <a:tailEnd/>
                </a:ln>
                <a:effectLst/>
              </p:spPr>
              <p:txBody>
                <a:bodyPr wrap="none"/>
                <a:lstStyle/>
                <a:p>
                  <a:endParaRPr lang="en-US"/>
                </a:p>
              </p:txBody>
            </p:sp>
          </p:grpSp>
          <p:grpSp>
            <p:nvGrpSpPr>
              <p:cNvPr id="9" name="Group 23"/>
              <p:cNvGrpSpPr>
                <a:grpSpLocks/>
              </p:cNvGrpSpPr>
              <p:nvPr/>
            </p:nvGrpSpPr>
            <p:grpSpPr bwMode="auto">
              <a:xfrm>
                <a:off x="1768" y="806"/>
                <a:ext cx="2895" cy="288"/>
                <a:chOff x="1768" y="806"/>
                <a:chExt cx="2895" cy="288"/>
              </a:xfrm>
            </p:grpSpPr>
            <p:sp>
              <p:nvSpPr>
                <p:cNvPr id="719881" name="Rectangle 9"/>
                <p:cNvSpPr>
                  <a:spLocks noChangeArrowheads="1"/>
                </p:cNvSpPr>
                <p:nvPr/>
              </p:nvSpPr>
              <p:spPr bwMode="auto">
                <a:xfrm>
                  <a:off x="1768" y="806"/>
                  <a:ext cx="2895" cy="288"/>
                </a:xfrm>
                <a:prstGeom prst="rect">
                  <a:avLst/>
                </a:prstGeom>
                <a:noFill/>
                <a:ln w="12700">
                  <a:noFill/>
                  <a:miter lim="800000"/>
                  <a:headEnd/>
                  <a:tailEnd/>
                </a:ln>
                <a:effectLst/>
              </p:spPr>
              <p:txBody>
                <a:bodyPr anchor="ctr"/>
                <a:lstStyle/>
                <a:p>
                  <a:pPr eaLnBrk="0" hangingPunct="0"/>
                  <a:r>
                    <a:rPr lang="en-US" sz="2400">
                      <a:latin typeface="Times" pitchFamily="18" charset="0"/>
                    </a:rPr>
                    <a:t>Cash flow low relative to firm value</a:t>
                  </a:r>
                </a:p>
              </p:txBody>
            </p:sp>
            <p:sp>
              <p:nvSpPr>
                <p:cNvPr id="719894" name="Rectangle 22"/>
                <p:cNvSpPr>
                  <a:spLocks noChangeArrowheads="1"/>
                </p:cNvSpPr>
                <p:nvPr/>
              </p:nvSpPr>
              <p:spPr bwMode="auto">
                <a:xfrm>
                  <a:off x="1768" y="806"/>
                  <a:ext cx="2895" cy="288"/>
                </a:xfrm>
                <a:prstGeom prst="rect">
                  <a:avLst/>
                </a:prstGeom>
                <a:noFill/>
                <a:ln w="7">
                  <a:solidFill>
                    <a:srgbClr val="A0A0A0"/>
                  </a:solidFill>
                  <a:miter lim="800000"/>
                  <a:headEnd/>
                  <a:tailEnd/>
                </a:ln>
                <a:effectLst/>
              </p:spPr>
              <p:txBody>
                <a:bodyPr wrap="none"/>
                <a:lstStyle/>
                <a:p>
                  <a:endParaRPr lang="en-US"/>
                </a:p>
              </p:txBody>
            </p:sp>
          </p:grpSp>
          <p:grpSp>
            <p:nvGrpSpPr>
              <p:cNvPr id="10" name="Group 25"/>
              <p:cNvGrpSpPr>
                <a:grpSpLocks/>
              </p:cNvGrpSpPr>
              <p:nvPr/>
            </p:nvGrpSpPr>
            <p:grpSpPr bwMode="auto">
              <a:xfrm>
                <a:off x="0" y="1094"/>
                <a:ext cx="1768" cy="288"/>
                <a:chOff x="0" y="1094"/>
                <a:chExt cx="1768" cy="288"/>
              </a:xfrm>
            </p:grpSpPr>
            <p:sp>
              <p:nvSpPr>
                <p:cNvPr id="719882" name="Rectangle 10"/>
                <p:cNvSpPr>
                  <a:spLocks noChangeArrowheads="1"/>
                </p:cNvSpPr>
                <p:nvPr/>
              </p:nvSpPr>
              <p:spPr bwMode="auto">
                <a:xfrm>
                  <a:off x="0" y="1094"/>
                  <a:ext cx="1768" cy="288"/>
                </a:xfrm>
                <a:prstGeom prst="rect">
                  <a:avLst/>
                </a:prstGeom>
                <a:noFill/>
                <a:ln w="12700">
                  <a:noFill/>
                  <a:miter lim="800000"/>
                  <a:headEnd/>
                  <a:tailEnd/>
                </a:ln>
                <a:effectLst/>
              </p:spPr>
              <p:txBody>
                <a:bodyPr anchor="ctr"/>
                <a:lstStyle/>
                <a:p>
                  <a:pPr eaLnBrk="0" hangingPunct="0"/>
                  <a:r>
                    <a:rPr lang="en-US" sz="2400">
                      <a:latin typeface="Times" pitchFamily="18" charset="0"/>
                    </a:rPr>
                    <a:t>Dividend Policy</a:t>
                  </a:r>
                </a:p>
              </p:txBody>
            </p:sp>
            <p:sp>
              <p:nvSpPr>
                <p:cNvPr id="719896" name="Rectangle 24"/>
                <p:cNvSpPr>
                  <a:spLocks noChangeArrowheads="1"/>
                </p:cNvSpPr>
                <p:nvPr/>
              </p:nvSpPr>
              <p:spPr bwMode="auto">
                <a:xfrm>
                  <a:off x="0" y="1094"/>
                  <a:ext cx="1768" cy="288"/>
                </a:xfrm>
                <a:prstGeom prst="rect">
                  <a:avLst/>
                </a:prstGeom>
                <a:noFill/>
                <a:ln w="7">
                  <a:solidFill>
                    <a:srgbClr val="A0A0A0"/>
                  </a:solidFill>
                  <a:miter lim="800000"/>
                  <a:headEnd/>
                  <a:tailEnd/>
                </a:ln>
                <a:effectLst/>
              </p:spPr>
              <p:txBody>
                <a:bodyPr wrap="none"/>
                <a:lstStyle/>
                <a:p>
                  <a:endParaRPr lang="en-US"/>
                </a:p>
              </p:txBody>
            </p:sp>
          </p:grpSp>
          <p:grpSp>
            <p:nvGrpSpPr>
              <p:cNvPr id="11" name="Group 27"/>
              <p:cNvGrpSpPr>
                <a:grpSpLocks/>
              </p:cNvGrpSpPr>
              <p:nvPr/>
            </p:nvGrpSpPr>
            <p:grpSpPr bwMode="auto">
              <a:xfrm>
                <a:off x="1768" y="1094"/>
                <a:ext cx="2895" cy="288"/>
                <a:chOff x="1768" y="1094"/>
                <a:chExt cx="2895" cy="288"/>
              </a:xfrm>
            </p:grpSpPr>
            <p:sp>
              <p:nvSpPr>
                <p:cNvPr id="719883" name="Rectangle 11"/>
                <p:cNvSpPr>
                  <a:spLocks noChangeArrowheads="1"/>
                </p:cNvSpPr>
                <p:nvPr/>
              </p:nvSpPr>
              <p:spPr bwMode="auto">
                <a:xfrm>
                  <a:off x="1768" y="1094"/>
                  <a:ext cx="2895" cy="288"/>
                </a:xfrm>
                <a:prstGeom prst="rect">
                  <a:avLst/>
                </a:prstGeom>
                <a:noFill/>
                <a:ln w="12700">
                  <a:noFill/>
                  <a:miter lim="800000"/>
                  <a:headEnd/>
                  <a:tailEnd/>
                </a:ln>
                <a:effectLst/>
              </p:spPr>
              <p:txBody>
                <a:bodyPr anchor="ctr"/>
                <a:lstStyle/>
                <a:p>
                  <a:pPr eaLnBrk="0" hangingPunct="0"/>
                  <a:r>
                    <a:rPr lang="en-US" sz="2400">
                      <a:latin typeface="Times" pitchFamily="18" charset="0"/>
                    </a:rPr>
                    <a:t>No or very low dividends</a:t>
                  </a:r>
                </a:p>
              </p:txBody>
            </p:sp>
            <p:sp>
              <p:nvSpPr>
                <p:cNvPr id="719898" name="Rectangle 26"/>
                <p:cNvSpPr>
                  <a:spLocks noChangeArrowheads="1"/>
                </p:cNvSpPr>
                <p:nvPr/>
              </p:nvSpPr>
              <p:spPr bwMode="auto">
                <a:xfrm>
                  <a:off x="1768" y="1094"/>
                  <a:ext cx="2895" cy="288"/>
                </a:xfrm>
                <a:prstGeom prst="rect">
                  <a:avLst/>
                </a:prstGeom>
                <a:noFill/>
                <a:ln w="7">
                  <a:solidFill>
                    <a:srgbClr val="A0A0A0"/>
                  </a:solidFill>
                  <a:miter lim="800000"/>
                  <a:headEnd/>
                  <a:tailEnd/>
                </a:ln>
                <a:effectLst/>
              </p:spPr>
              <p:txBody>
                <a:bodyPr wrap="none"/>
                <a:lstStyle/>
                <a:p>
                  <a:endParaRPr lang="en-US"/>
                </a:p>
              </p:txBody>
            </p:sp>
          </p:grpSp>
        </p:grpSp>
        <p:sp>
          <p:nvSpPr>
            <p:cNvPr id="719901" name="Rectangle 29"/>
            <p:cNvSpPr>
              <a:spLocks noChangeArrowheads="1"/>
            </p:cNvSpPr>
            <p:nvPr/>
          </p:nvSpPr>
          <p:spPr bwMode="auto">
            <a:xfrm>
              <a:off x="-3" y="-3"/>
              <a:ext cx="4669" cy="1388"/>
            </a:xfrm>
            <a:prstGeom prst="rect">
              <a:avLst/>
            </a:prstGeom>
            <a:noFill/>
            <a:ln w="9525">
              <a:solidFill>
                <a:srgbClr val="A0A0A0"/>
              </a:solidFill>
              <a:miter lim="800000"/>
              <a:headEnd/>
              <a:tailEnd/>
            </a:ln>
            <a:effectLst/>
          </p:spPr>
          <p:txBody>
            <a:bodyPr wrap="none"/>
            <a:lstStyle/>
            <a:p>
              <a:endParaRPr lang="en-US"/>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4"/>
          <p:cNvSpPr>
            <a:spLocks noGrp="1"/>
          </p:cNvSpPr>
          <p:nvPr>
            <p:ph type="ftr" sz="quarter" idx="11"/>
          </p:nvPr>
        </p:nvSpPr>
        <p:spPr/>
        <p:txBody>
          <a:bodyPr/>
          <a:lstStyle/>
          <a:p>
            <a:r>
              <a:rPr lang="en-US"/>
              <a:t>P.V. Viswanath</a:t>
            </a:r>
          </a:p>
        </p:txBody>
      </p:sp>
      <p:sp>
        <p:nvSpPr>
          <p:cNvPr id="31" name="Slide Number Placeholder 5"/>
          <p:cNvSpPr>
            <a:spLocks noGrp="1"/>
          </p:cNvSpPr>
          <p:nvPr>
            <p:ph type="sldNum" sz="quarter" idx="12"/>
          </p:nvPr>
        </p:nvSpPr>
        <p:spPr/>
        <p:txBody>
          <a:bodyPr/>
          <a:lstStyle/>
          <a:p>
            <a:fld id="{5A0CB9C1-C4AD-4195-A50A-BB97B71FC40B}" type="slidenum">
              <a:rPr lang="en-US"/>
              <a:pPr/>
              <a:t>36</a:t>
            </a:fld>
            <a:endParaRPr lang="en-US"/>
          </a:p>
        </p:txBody>
      </p:sp>
      <p:sp>
        <p:nvSpPr>
          <p:cNvPr id="720898" name="Rectangle 2"/>
          <p:cNvSpPr>
            <a:spLocks noGrp="1" noChangeArrowheads="1"/>
          </p:cNvSpPr>
          <p:nvPr>
            <p:ph type="title"/>
          </p:nvPr>
        </p:nvSpPr>
        <p:spPr/>
        <p:txBody>
          <a:bodyPr/>
          <a:lstStyle/>
          <a:p>
            <a:r>
              <a:rPr lang="en-US"/>
              <a:t>Dividends and Firm Life-Cycle</a:t>
            </a:r>
          </a:p>
        </p:txBody>
      </p:sp>
      <p:grpSp>
        <p:nvGrpSpPr>
          <p:cNvPr id="2" name="Group 56"/>
          <p:cNvGrpSpPr>
            <a:grpSpLocks/>
          </p:cNvGrpSpPr>
          <p:nvPr/>
        </p:nvGrpSpPr>
        <p:grpSpPr bwMode="auto">
          <a:xfrm>
            <a:off x="533400" y="2057400"/>
            <a:ext cx="7994650" cy="3463925"/>
            <a:chOff x="-3" y="-3"/>
            <a:chExt cx="5559" cy="1388"/>
          </a:xfrm>
        </p:grpSpPr>
        <p:grpSp>
          <p:nvGrpSpPr>
            <p:cNvPr id="3" name="Group 54"/>
            <p:cNvGrpSpPr>
              <a:grpSpLocks/>
            </p:cNvGrpSpPr>
            <p:nvPr/>
          </p:nvGrpSpPr>
          <p:grpSpPr bwMode="auto">
            <a:xfrm>
              <a:off x="0" y="0"/>
              <a:ext cx="5553" cy="1382"/>
              <a:chOff x="0" y="0"/>
              <a:chExt cx="5553" cy="1382"/>
            </a:xfrm>
          </p:grpSpPr>
          <p:grpSp>
            <p:nvGrpSpPr>
              <p:cNvPr id="4" name="Group 39"/>
              <p:cNvGrpSpPr>
                <a:grpSpLocks/>
              </p:cNvGrpSpPr>
              <p:nvPr/>
            </p:nvGrpSpPr>
            <p:grpSpPr bwMode="auto">
              <a:xfrm>
                <a:off x="0" y="0"/>
                <a:ext cx="1768" cy="518"/>
                <a:chOff x="0" y="0"/>
                <a:chExt cx="1768" cy="518"/>
              </a:xfrm>
            </p:grpSpPr>
            <p:sp>
              <p:nvSpPr>
                <p:cNvPr id="720926" name="Rectangle 30"/>
                <p:cNvSpPr>
                  <a:spLocks noChangeArrowheads="1" noTextEdit="1"/>
                </p:cNvSpPr>
                <p:nvPr/>
              </p:nvSpPr>
              <p:spPr bwMode="auto">
                <a:xfrm>
                  <a:off x="0" y="0"/>
                  <a:ext cx="1768" cy="518"/>
                </a:xfrm>
                <a:prstGeom prst="rect">
                  <a:avLst/>
                </a:prstGeom>
                <a:noFill/>
                <a:ln w="12700">
                  <a:noFill/>
                  <a:miter lim="800000"/>
                  <a:headEnd/>
                  <a:tailEnd/>
                </a:ln>
                <a:effectLst/>
              </p:spPr>
              <p:txBody>
                <a:bodyPr anchor="ctr">
                  <a:spAutoFit/>
                </a:bodyPr>
                <a:lstStyle/>
                <a:p>
                  <a:endParaRPr lang="en-US"/>
                </a:p>
              </p:txBody>
            </p:sp>
            <p:sp>
              <p:nvSpPr>
                <p:cNvPr id="720934" name="Rectangle 38"/>
                <p:cNvSpPr>
                  <a:spLocks noChangeArrowheads="1"/>
                </p:cNvSpPr>
                <p:nvPr/>
              </p:nvSpPr>
              <p:spPr bwMode="auto">
                <a:xfrm>
                  <a:off x="0" y="0"/>
                  <a:ext cx="1768" cy="518"/>
                </a:xfrm>
                <a:prstGeom prst="rect">
                  <a:avLst/>
                </a:prstGeom>
                <a:noFill/>
                <a:ln w="7">
                  <a:solidFill>
                    <a:srgbClr val="A0A0A0"/>
                  </a:solidFill>
                  <a:miter lim="800000"/>
                  <a:headEnd/>
                  <a:tailEnd/>
                </a:ln>
                <a:effectLst/>
              </p:spPr>
              <p:txBody>
                <a:bodyPr wrap="none"/>
                <a:lstStyle/>
                <a:p>
                  <a:endParaRPr lang="en-US"/>
                </a:p>
              </p:txBody>
            </p:sp>
          </p:grpSp>
          <p:grpSp>
            <p:nvGrpSpPr>
              <p:cNvPr id="5" name="Group 41"/>
              <p:cNvGrpSpPr>
                <a:grpSpLocks/>
              </p:cNvGrpSpPr>
              <p:nvPr/>
            </p:nvGrpSpPr>
            <p:grpSpPr bwMode="auto">
              <a:xfrm>
                <a:off x="1768" y="0"/>
                <a:ext cx="3785" cy="518"/>
                <a:chOff x="1768" y="0"/>
                <a:chExt cx="3785" cy="518"/>
              </a:xfrm>
            </p:grpSpPr>
            <p:sp>
              <p:nvSpPr>
                <p:cNvPr id="720927" name="Rectangle 31"/>
                <p:cNvSpPr>
                  <a:spLocks noChangeArrowheads="1"/>
                </p:cNvSpPr>
                <p:nvPr/>
              </p:nvSpPr>
              <p:spPr bwMode="auto">
                <a:xfrm>
                  <a:off x="1768" y="0"/>
                  <a:ext cx="3785" cy="518"/>
                </a:xfrm>
                <a:prstGeom prst="rect">
                  <a:avLst/>
                </a:prstGeom>
                <a:noFill/>
                <a:ln w="12700">
                  <a:noFill/>
                  <a:miter lim="800000"/>
                  <a:headEnd/>
                  <a:tailEnd/>
                </a:ln>
                <a:effectLst/>
              </p:spPr>
              <p:txBody>
                <a:bodyPr anchor="ctr"/>
                <a:lstStyle/>
                <a:p>
                  <a:pPr algn="ctr" eaLnBrk="0" hangingPunct="0"/>
                  <a:r>
                    <a:rPr lang="en-US" sz="2400">
                      <a:latin typeface="Times" pitchFamily="18" charset="0"/>
                    </a:rPr>
                    <a:t>Stage 3</a:t>
                  </a:r>
                  <a:br>
                    <a:rPr lang="en-US" sz="2400">
                      <a:latin typeface="Times" pitchFamily="18" charset="0"/>
                    </a:rPr>
                  </a:br>
                  <a:r>
                    <a:rPr lang="en-US" sz="2400">
                      <a:latin typeface="Times" pitchFamily="18" charset="0"/>
                    </a:rPr>
                    <a:t>Mature growth</a:t>
                  </a:r>
                </a:p>
              </p:txBody>
            </p:sp>
            <p:sp>
              <p:nvSpPr>
                <p:cNvPr id="720936" name="Rectangle 40"/>
                <p:cNvSpPr>
                  <a:spLocks noChangeArrowheads="1"/>
                </p:cNvSpPr>
                <p:nvPr/>
              </p:nvSpPr>
              <p:spPr bwMode="auto">
                <a:xfrm>
                  <a:off x="1768" y="0"/>
                  <a:ext cx="3785" cy="518"/>
                </a:xfrm>
                <a:prstGeom prst="rect">
                  <a:avLst/>
                </a:prstGeom>
                <a:noFill/>
                <a:ln w="7">
                  <a:solidFill>
                    <a:srgbClr val="A0A0A0"/>
                  </a:solidFill>
                  <a:miter lim="800000"/>
                  <a:headEnd/>
                  <a:tailEnd/>
                </a:ln>
                <a:effectLst/>
              </p:spPr>
              <p:txBody>
                <a:bodyPr wrap="none"/>
                <a:lstStyle/>
                <a:p>
                  <a:endParaRPr lang="en-US"/>
                </a:p>
              </p:txBody>
            </p:sp>
          </p:grpSp>
          <p:grpSp>
            <p:nvGrpSpPr>
              <p:cNvPr id="6" name="Group 43"/>
              <p:cNvGrpSpPr>
                <a:grpSpLocks/>
              </p:cNvGrpSpPr>
              <p:nvPr/>
            </p:nvGrpSpPr>
            <p:grpSpPr bwMode="auto">
              <a:xfrm>
                <a:off x="0" y="518"/>
                <a:ext cx="1768" cy="288"/>
                <a:chOff x="0" y="518"/>
                <a:chExt cx="1768" cy="288"/>
              </a:xfrm>
            </p:grpSpPr>
            <p:sp>
              <p:nvSpPr>
                <p:cNvPr id="720928" name="Rectangle 32"/>
                <p:cNvSpPr>
                  <a:spLocks noChangeArrowheads="1"/>
                </p:cNvSpPr>
                <p:nvPr/>
              </p:nvSpPr>
              <p:spPr bwMode="auto">
                <a:xfrm>
                  <a:off x="0" y="518"/>
                  <a:ext cx="1768" cy="288"/>
                </a:xfrm>
                <a:prstGeom prst="rect">
                  <a:avLst/>
                </a:prstGeom>
                <a:noFill/>
                <a:ln w="12700">
                  <a:noFill/>
                  <a:miter lim="800000"/>
                  <a:headEnd/>
                  <a:tailEnd/>
                </a:ln>
                <a:effectLst/>
              </p:spPr>
              <p:txBody>
                <a:bodyPr anchor="ctr"/>
                <a:lstStyle/>
                <a:p>
                  <a:pPr eaLnBrk="0" hangingPunct="0"/>
                  <a:r>
                    <a:rPr lang="en-US" sz="2400">
                      <a:latin typeface="Times" pitchFamily="18" charset="0"/>
                    </a:rPr>
                    <a:t>Funding Needs</a:t>
                  </a:r>
                </a:p>
              </p:txBody>
            </p:sp>
            <p:sp>
              <p:nvSpPr>
                <p:cNvPr id="720938" name="Rectangle 42"/>
                <p:cNvSpPr>
                  <a:spLocks noChangeArrowheads="1"/>
                </p:cNvSpPr>
                <p:nvPr/>
              </p:nvSpPr>
              <p:spPr bwMode="auto">
                <a:xfrm>
                  <a:off x="0" y="518"/>
                  <a:ext cx="1768" cy="288"/>
                </a:xfrm>
                <a:prstGeom prst="rect">
                  <a:avLst/>
                </a:prstGeom>
                <a:noFill/>
                <a:ln w="7">
                  <a:solidFill>
                    <a:srgbClr val="A0A0A0"/>
                  </a:solidFill>
                  <a:miter lim="800000"/>
                  <a:headEnd/>
                  <a:tailEnd/>
                </a:ln>
                <a:effectLst/>
              </p:spPr>
              <p:txBody>
                <a:bodyPr wrap="none"/>
                <a:lstStyle/>
                <a:p>
                  <a:endParaRPr lang="en-US"/>
                </a:p>
              </p:txBody>
            </p:sp>
          </p:grpSp>
          <p:grpSp>
            <p:nvGrpSpPr>
              <p:cNvPr id="7" name="Group 45"/>
              <p:cNvGrpSpPr>
                <a:grpSpLocks/>
              </p:cNvGrpSpPr>
              <p:nvPr/>
            </p:nvGrpSpPr>
            <p:grpSpPr bwMode="auto">
              <a:xfrm>
                <a:off x="1768" y="518"/>
                <a:ext cx="3785" cy="288"/>
                <a:chOff x="1768" y="518"/>
                <a:chExt cx="3785" cy="288"/>
              </a:xfrm>
            </p:grpSpPr>
            <p:sp>
              <p:nvSpPr>
                <p:cNvPr id="720929" name="Rectangle 33"/>
                <p:cNvSpPr>
                  <a:spLocks noChangeArrowheads="1"/>
                </p:cNvSpPr>
                <p:nvPr/>
              </p:nvSpPr>
              <p:spPr bwMode="auto">
                <a:xfrm>
                  <a:off x="1768" y="518"/>
                  <a:ext cx="3785" cy="288"/>
                </a:xfrm>
                <a:prstGeom prst="rect">
                  <a:avLst/>
                </a:prstGeom>
                <a:noFill/>
                <a:ln w="12700">
                  <a:noFill/>
                  <a:miter lim="800000"/>
                  <a:headEnd/>
                  <a:tailEnd/>
                </a:ln>
                <a:effectLst/>
              </p:spPr>
              <p:txBody>
                <a:bodyPr anchor="ctr"/>
                <a:lstStyle/>
                <a:p>
                  <a:pPr eaLnBrk="0" hangingPunct="0"/>
                  <a:r>
                    <a:rPr lang="en-US" sz="2400">
                      <a:latin typeface="Times" pitchFamily="18" charset="0"/>
                    </a:rPr>
                    <a:t>Moderate relative to firm value</a:t>
                  </a:r>
                </a:p>
              </p:txBody>
            </p:sp>
            <p:sp>
              <p:nvSpPr>
                <p:cNvPr id="720940" name="Rectangle 44"/>
                <p:cNvSpPr>
                  <a:spLocks noChangeArrowheads="1"/>
                </p:cNvSpPr>
                <p:nvPr/>
              </p:nvSpPr>
              <p:spPr bwMode="auto">
                <a:xfrm>
                  <a:off x="1768" y="518"/>
                  <a:ext cx="3785" cy="288"/>
                </a:xfrm>
                <a:prstGeom prst="rect">
                  <a:avLst/>
                </a:prstGeom>
                <a:noFill/>
                <a:ln w="7">
                  <a:solidFill>
                    <a:srgbClr val="A0A0A0"/>
                  </a:solidFill>
                  <a:miter lim="800000"/>
                  <a:headEnd/>
                  <a:tailEnd/>
                </a:ln>
                <a:effectLst/>
              </p:spPr>
              <p:txBody>
                <a:bodyPr wrap="none"/>
                <a:lstStyle/>
                <a:p>
                  <a:endParaRPr lang="en-US"/>
                </a:p>
              </p:txBody>
            </p:sp>
          </p:grpSp>
          <p:grpSp>
            <p:nvGrpSpPr>
              <p:cNvPr id="8" name="Group 47"/>
              <p:cNvGrpSpPr>
                <a:grpSpLocks/>
              </p:cNvGrpSpPr>
              <p:nvPr/>
            </p:nvGrpSpPr>
            <p:grpSpPr bwMode="auto">
              <a:xfrm>
                <a:off x="0" y="806"/>
                <a:ext cx="1768" cy="288"/>
                <a:chOff x="0" y="806"/>
                <a:chExt cx="1768" cy="288"/>
              </a:xfrm>
            </p:grpSpPr>
            <p:sp>
              <p:nvSpPr>
                <p:cNvPr id="720930" name="Rectangle 34"/>
                <p:cNvSpPr>
                  <a:spLocks noChangeArrowheads="1"/>
                </p:cNvSpPr>
                <p:nvPr/>
              </p:nvSpPr>
              <p:spPr bwMode="auto">
                <a:xfrm>
                  <a:off x="0" y="806"/>
                  <a:ext cx="1768" cy="288"/>
                </a:xfrm>
                <a:prstGeom prst="rect">
                  <a:avLst/>
                </a:prstGeom>
                <a:noFill/>
                <a:ln w="12700">
                  <a:noFill/>
                  <a:miter lim="800000"/>
                  <a:headEnd/>
                  <a:tailEnd/>
                </a:ln>
                <a:effectLst/>
              </p:spPr>
              <p:txBody>
                <a:bodyPr anchor="ctr"/>
                <a:lstStyle/>
                <a:p>
                  <a:pPr eaLnBrk="0" hangingPunct="0"/>
                  <a:r>
                    <a:rPr lang="en-US" sz="2400">
                      <a:latin typeface="Times" pitchFamily="18" charset="0"/>
                    </a:rPr>
                    <a:t>Cash flows generated</a:t>
                  </a:r>
                </a:p>
              </p:txBody>
            </p:sp>
            <p:sp>
              <p:nvSpPr>
                <p:cNvPr id="720942" name="Rectangle 46"/>
                <p:cNvSpPr>
                  <a:spLocks noChangeArrowheads="1"/>
                </p:cNvSpPr>
                <p:nvPr/>
              </p:nvSpPr>
              <p:spPr bwMode="auto">
                <a:xfrm>
                  <a:off x="0" y="806"/>
                  <a:ext cx="1768" cy="288"/>
                </a:xfrm>
                <a:prstGeom prst="rect">
                  <a:avLst/>
                </a:prstGeom>
                <a:noFill/>
                <a:ln w="7">
                  <a:solidFill>
                    <a:srgbClr val="A0A0A0"/>
                  </a:solidFill>
                  <a:miter lim="800000"/>
                  <a:headEnd/>
                  <a:tailEnd/>
                </a:ln>
                <a:effectLst/>
              </p:spPr>
              <p:txBody>
                <a:bodyPr wrap="none"/>
                <a:lstStyle/>
                <a:p>
                  <a:endParaRPr lang="en-US"/>
                </a:p>
              </p:txBody>
            </p:sp>
          </p:grpSp>
          <p:grpSp>
            <p:nvGrpSpPr>
              <p:cNvPr id="9" name="Group 49"/>
              <p:cNvGrpSpPr>
                <a:grpSpLocks/>
              </p:cNvGrpSpPr>
              <p:nvPr/>
            </p:nvGrpSpPr>
            <p:grpSpPr bwMode="auto">
              <a:xfrm>
                <a:off x="1768" y="806"/>
                <a:ext cx="3785" cy="288"/>
                <a:chOff x="1768" y="806"/>
                <a:chExt cx="3785" cy="288"/>
              </a:xfrm>
            </p:grpSpPr>
            <p:sp>
              <p:nvSpPr>
                <p:cNvPr id="720931" name="Rectangle 35"/>
                <p:cNvSpPr>
                  <a:spLocks noChangeArrowheads="1"/>
                </p:cNvSpPr>
                <p:nvPr/>
              </p:nvSpPr>
              <p:spPr bwMode="auto">
                <a:xfrm>
                  <a:off x="1768" y="806"/>
                  <a:ext cx="3785" cy="288"/>
                </a:xfrm>
                <a:prstGeom prst="rect">
                  <a:avLst/>
                </a:prstGeom>
                <a:noFill/>
                <a:ln w="12700">
                  <a:noFill/>
                  <a:miter lim="800000"/>
                  <a:headEnd/>
                  <a:tailEnd/>
                </a:ln>
                <a:effectLst/>
              </p:spPr>
              <p:txBody>
                <a:bodyPr anchor="ctr"/>
                <a:lstStyle/>
                <a:p>
                  <a:pPr eaLnBrk="0" hangingPunct="0"/>
                  <a:r>
                    <a:rPr lang="en-US" sz="2400">
                      <a:latin typeface="Times" pitchFamily="18" charset="0"/>
                    </a:rPr>
                    <a:t>Cash flow increases as percentage of firm value</a:t>
                  </a:r>
                </a:p>
              </p:txBody>
            </p:sp>
            <p:sp>
              <p:nvSpPr>
                <p:cNvPr id="720944" name="Rectangle 48"/>
                <p:cNvSpPr>
                  <a:spLocks noChangeArrowheads="1"/>
                </p:cNvSpPr>
                <p:nvPr/>
              </p:nvSpPr>
              <p:spPr bwMode="auto">
                <a:xfrm>
                  <a:off x="1768" y="806"/>
                  <a:ext cx="3785" cy="288"/>
                </a:xfrm>
                <a:prstGeom prst="rect">
                  <a:avLst/>
                </a:prstGeom>
                <a:noFill/>
                <a:ln w="7">
                  <a:solidFill>
                    <a:srgbClr val="A0A0A0"/>
                  </a:solidFill>
                  <a:miter lim="800000"/>
                  <a:headEnd/>
                  <a:tailEnd/>
                </a:ln>
                <a:effectLst/>
              </p:spPr>
              <p:txBody>
                <a:bodyPr wrap="none"/>
                <a:lstStyle/>
                <a:p>
                  <a:endParaRPr lang="en-US"/>
                </a:p>
              </p:txBody>
            </p:sp>
          </p:grpSp>
          <p:grpSp>
            <p:nvGrpSpPr>
              <p:cNvPr id="10" name="Group 51"/>
              <p:cNvGrpSpPr>
                <a:grpSpLocks/>
              </p:cNvGrpSpPr>
              <p:nvPr/>
            </p:nvGrpSpPr>
            <p:grpSpPr bwMode="auto">
              <a:xfrm>
                <a:off x="0" y="1094"/>
                <a:ext cx="1768" cy="288"/>
                <a:chOff x="0" y="1094"/>
                <a:chExt cx="1768" cy="288"/>
              </a:xfrm>
            </p:grpSpPr>
            <p:sp>
              <p:nvSpPr>
                <p:cNvPr id="720932" name="Rectangle 36"/>
                <p:cNvSpPr>
                  <a:spLocks noChangeArrowheads="1"/>
                </p:cNvSpPr>
                <p:nvPr/>
              </p:nvSpPr>
              <p:spPr bwMode="auto">
                <a:xfrm>
                  <a:off x="0" y="1094"/>
                  <a:ext cx="1768" cy="288"/>
                </a:xfrm>
                <a:prstGeom prst="rect">
                  <a:avLst/>
                </a:prstGeom>
                <a:noFill/>
                <a:ln w="12700">
                  <a:noFill/>
                  <a:miter lim="800000"/>
                  <a:headEnd/>
                  <a:tailEnd/>
                </a:ln>
                <a:effectLst/>
              </p:spPr>
              <p:txBody>
                <a:bodyPr anchor="ctr"/>
                <a:lstStyle/>
                <a:p>
                  <a:pPr eaLnBrk="0" hangingPunct="0"/>
                  <a:r>
                    <a:rPr lang="en-US" sz="2400">
                      <a:latin typeface="Times" pitchFamily="18" charset="0"/>
                    </a:rPr>
                    <a:t>Dividend Policy</a:t>
                  </a:r>
                </a:p>
              </p:txBody>
            </p:sp>
            <p:sp>
              <p:nvSpPr>
                <p:cNvPr id="720946" name="Rectangle 50"/>
                <p:cNvSpPr>
                  <a:spLocks noChangeArrowheads="1"/>
                </p:cNvSpPr>
                <p:nvPr/>
              </p:nvSpPr>
              <p:spPr bwMode="auto">
                <a:xfrm>
                  <a:off x="0" y="1094"/>
                  <a:ext cx="1768" cy="288"/>
                </a:xfrm>
                <a:prstGeom prst="rect">
                  <a:avLst/>
                </a:prstGeom>
                <a:noFill/>
                <a:ln w="7">
                  <a:solidFill>
                    <a:srgbClr val="A0A0A0"/>
                  </a:solidFill>
                  <a:miter lim="800000"/>
                  <a:headEnd/>
                  <a:tailEnd/>
                </a:ln>
                <a:effectLst/>
              </p:spPr>
              <p:txBody>
                <a:bodyPr wrap="none"/>
                <a:lstStyle/>
                <a:p>
                  <a:endParaRPr lang="en-US"/>
                </a:p>
              </p:txBody>
            </p:sp>
          </p:grpSp>
          <p:grpSp>
            <p:nvGrpSpPr>
              <p:cNvPr id="11" name="Group 53"/>
              <p:cNvGrpSpPr>
                <a:grpSpLocks/>
              </p:cNvGrpSpPr>
              <p:nvPr/>
            </p:nvGrpSpPr>
            <p:grpSpPr bwMode="auto">
              <a:xfrm>
                <a:off x="1768" y="1094"/>
                <a:ext cx="3785" cy="288"/>
                <a:chOff x="1768" y="1094"/>
                <a:chExt cx="3785" cy="288"/>
              </a:xfrm>
            </p:grpSpPr>
            <p:sp>
              <p:nvSpPr>
                <p:cNvPr id="720933" name="Rectangle 37"/>
                <p:cNvSpPr>
                  <a:spLocks noChangeArrowheads="1"/>
                </p:cNvSpPr>
                <p:nvPr/>
              </p:nvSpPr>
              <p:spPr bwMode="auto">
                <a:xfrm>
                  <a:off x="1768" y="1094"/>
                  <a:ext cx="3785" cy="288"/>
                </a:xfrm>
                <a:prstGeom prst="rect">
                  <a:avLst/>
                </a:prstGeom>
                <a:noFill/>
                <a:ln w="12700">
                  <a:noFill/>
                  <a:miter lim="800000"/>
                  <a:headEnd/>
                  <a:tailEnd/>
                </a:ln>
                <a:effectLst/>
              </p:spPr>
              <p:txBody>
                <a:bodyPr anchor="ctr"/>
                <a:lstStyle/>
                <a:p>
                  <a:pPr eaLnBrk="0" hangingPunct="0"/>
                  <a:r>
                    <a:rPr lang="en-US" sz="2400">
                      <a:latin typeface="Times" pitchFamily="18" charset="0"/>
                    </a:rPr>
                    <a:t>Increase dividends</a:t>
                  </a:r>
                </a:p>
              </p:txBody>
            </p:sp>
            <p:sp>
              <p:nvSpPr>
                <p:cNvPr id="720948" name="Rectangle 52"/>
                <p:cNvSpPr>
                  <a:spLocks noChangeArrowheads="1"/>
                </p:cNvSpPr>
                <p:nvPr/>
              </p:nvSpPr>
              <p:spPr bwMode="auto">
                <a:xfrm>
                  <a:off x="1768" y="1094"/>
                  <a:ext cx="3785" cy="288"/>
                </a:xfrm>
                <a:prstGeom prst="rect">
                  <a:avLst/>
                </a:prstGeom>
                <a:noFill/>
                <a:ln w="7">
                  <a:solidFill>
                    <a:srgbClr val="A0A0A0"/>
                  </a:solidFill>
                  <a:miter lim="800000"/>
                  <a:headEnd/>
                  <a:tailEnd/>
                </a:ln>
                <a:effectLst/>
              </p:spPr>
              <p:txBody>
                <a:bodyPr wrap="none"/>
                <a:lstStyle/>
                <a:p>
                  <a:endParaRPr lang="en-US"/>
                </a:p>
              </p:txBody>
            </p:sp>
          </p:grpSp>
        </p:grpSp>
        <p:sp>
          <p:nvSpPr>
            <p:cNvPr id="720951" name="Rectangle 55"/>
            <p:cNvSpPr>
              <a:spLocks noChangeArrowheads="1"/>
            </p:cNvSpPr>
            <p:nvPr/>
          </p:nvSpPr>
          <p:spPr bwMode="auto">
            <a:xfrm>
              <a:off x="-3" y="-3"/>
              <a:ext cx="5559" cy="1388"/>
            </a:xfrm>
            <a:prstGeom prst="rect">
              <a:avLst/>
            </a:prstGeom>
            <a:noFill/>
            <a:ln w="9525">
              <a:solidFill>
                <a:srgbClr val="A0A0A0"/>
              </a:solidFill>
              <a:miter lim="800000"/>
              <a:headEnd/>
              <a:tailEnd/>
            </a:ln>
            <a:effectLst/>
          </p:spPr>
          <p:txBody>
            <a:bodyPr wrap="none"/>
            <a:lstStyle/>
            <a:p>
              <a:endParaRPr lang="en-US"/>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4"/>
          <p:cNvSpPr>
            <a:spLocks noGrp="1"/>
          </p:cNvSpPr>
          <p:nvPr>
            <p:ph type="ftr" sz="quarter" idx="11"/>
          </p:nvPr>
        </p:nvSpPr>
        <p:spPr/>
        <p:txBody>
          <a:bodyPr/>
          <a:lstStyle/>
          <a:p>
            <a:r>
              <a:rPr lang="en-US"/>
              <a:t>P.V. Viswanath</a:t>
            </a:r>
          </a:p>
        </p:txBody>
      </p:sp>
      <p:sp>
        <p:nvSpPr>
          <p:cNvPr id="31" name="Slide Number Placeholder 5"/>
          <p:cNvSpPr>
            <a:spLocks noGrp="1"/>
          </p:cNvSpPr>
          <p:nvPr>
            <p:ph type="sldNum" sz="quarter" idx="12"/>
          </p:nvPr>
        </p:nvSpPr>
        <p:spPr/>
        <p:txBody>
          <a:bodyPr/>
          <a:lstStyle/>
          <a:p>
            <a:fld id="{E632FFAB-C52E-4635-BF67-3980F5CE3D8E}" type="slidenum">
              <a:rPr lang="en-US"/>
              <a:pPr/>
              <a:t>37</a:t>
            </a:fld>
            <a:endParaRPr lang="en-US"/>
          </a:p>
        </p:txBody>
      </p:sp>
      <p:sp>
        <p:nvSpPr>
          <p:cNvPr id="724994" name="Rectangle 2"/>
          <p:cNvSpPr>
            <a:spLocks noGrp="1" noChangeArrowheads="1"/>
          </p:cNvSpPr>
          <p:nvPr>
            <p:ph type="title"/>
          </p:nvPr>
        </p:nvSpPr>
        <p:spPr/>
        <p:txBody>
          <a:bodyPr/>
          <a:lstStyle/>
          <a:p>
            <a:r>
              <a:rPr lang="en-US"/>
              <a:t>Dividends and Firm Life-Cycle</a:t>
            </a:r>
          </a:p>
        </p:txBody>
      </p:sp>
      <p:grpSp>
        <p:nvGrpSpPr>
          <p:cNvPr id="2" name="Group 56"/>
          <p:cNvGrpSpPr>
            <a:grpSpLocks/>
          </p:cNvGrpSpPr>
          <p:nvPr/>
        </p:nvGrpSpPr>
        <p:grpSpPr bwMode="auto">
          <a:xfrm>
            <a:off x="914400" y="2514600"/>
            <a:ext cx="7848600" cy="2960688"/>
            <a:chOff x="-3" y="-3"/>
            <a:chExt cx="4722" cy="1618"/>
          </a:xfrm>
        </p:grpSpPr>
        <p:grpSp>
          <p:nvGrpSpPr>
            <p:cNvPr id="3" name="Group 54"/>
            <p:cNvGrpSpPr>
              <a:grpSpLocks/>
            </p:cNvGrpSpPr>
            <p:nvPr/>
          </p:nvGrpSpPr>
          <p:grpSpPr bwMode="auto">
            <a:xfrm>
              <a:off x="0" y="0"/>
              <a:ext cx="4716" cy="1612"/>
              <a:chOff x="0" y="0"/>
              <a:chExt cx="4716" cy="1612"/>
            </a:xfrm>
          </p:grpSpPr>
          <p:grpSp>
            <p:nvGrpSpPr>
              <p:cNvPr id="4" name="Group 39"/>
              <p:cNvGrpSpPr>
                <a:grpSpLocks/>
              </p:cNvGrpSpPr>
              <p:nvPr/>
            </p:nvGrpSpPr>
            <p:grpSpPr bwMode="auto">
              <a:xfrm>
                <a:off x="0" y="0"/>
                <a:ext cx="1768" cy="518"/>
                <a:chOff x="0" y="0"/>
                <a:chExt cx="1768" cy="518"/>
              </a:xfrm>
            </p:grpSpPr>
            <p:sp>
              <p:nvSpPr>
                <p:cNvPr id="725022" name="Rectangle 30"/>
                <p:cNvSpPr>
                  <a:spLocks noChangeArrowheads="1" noTextEdit="1"/>
                </p:cNvSpPr>
                <p:nvPr/>
              </p:nvSpPr>
              <p:spPr bwMode="auto">
                <a:xfrm>
                  <a:off x="0" y="0"/>
                  <a:ext cx="1768" cy="518"/>
                </a:xfrm>
                <a:prstGeom prst="rect">
                  <a:avLst/>
                </a:prstGeom>
                <a:noFill/>
                <a:ln w="12700">
                  <a:noFill/>
                  <a:miter lim="800000"/>
                  <a:headEnd/>
                  <a:tailEnd/>
                </a:ln>
                <a:effectLst/>
              </p:spPr>
              <p:txBody>
                <a:bodyPr anchor="ctr">
                  <a:spAutoFit/>
                </a:bodyPr>
                <a:lstStyle/>
                <a:p>
                  <a:endParaRPr lang="en-US"/>
                </a:p>
              </p:txBody>
            </p:sp>
            <p:sp>
              <p:nvSpPr>
                <p:cNvPr id="725030" name="Rectangle 38"/>
                <p:cNvSpPr>
                  <a:spLocks noChangeArrowheads="1"/>
                </p:cNvSpPr>
                <p:nvPr/>
              </p:nvSpPr>
              <p:spPr bwMode="auto">
                <a:xfrm>
                  <a:off x="0" y="0"/>
                  <a:ext cx="1768" cy="518"/>
                </a:xfrm>
                <a:prstGeom prst="rect">
                  <a:avLst/>
                </a:prstGeom>
                <a:noFill/>
                <a:ln w="7">
                  <a:solidFill>
                    <a:srgbClr val="A0A0A0"/>
                  </a:solidFill>
                  <a:miter lim="800000"/>
                  <a:headEnd/>
                  <a:tailEnd/>
                </a:ln>
                <a:effectLst/>
              </p:spPr>
              <p:txBody>
                <a:bodyPr wrap="none"/>
                <a:lstStyle/>
                <a:p>
                  <a:endParaRPr lang="en-US"/>
                </a:p>
              </p:txBody>
            </p:sp>
          </p:grpSp>
          <p:grpSp>
            <p:nvGrpSpPr>
              <p:cNvPr id="5" name="Group 41"/>
              <p:cNvGrpSpPr>
                <a:grpSpLocks/>
              </p:cNvGrpSpPr>
              <p:nvPr/>
            </p:nvGrpSpPr>
            <p:grpSpPr bwMode="auto">
              <a:xfrm>
                <a:off x="1768" y="0"/>
                <a:ext cx="2948" cy="518"/>
                <a:chOff x="1768" y="0"/>
                <a:chExt cx="2948" cy="518"/>
              </a:xfrm>
            </p:grpSpPr>
            <p:sp>
              <p:nvSpPr>
                <p:cNvPr id="725023" name="Rectangle 31"/>
                <p:cNvSpPr>
                  <a:spLocks noChangeArrowheads="1"/>
                </p:cNvSpPr>
                <p:nvPr/>
              </p:nvSpPr>
              <p:spPr bwMode="auto">
                <a:xfrm>
                  <a:off x="1768" y="0"/>
                  <a:ext cx="2948" cy="518"/>
                </a:xfrm>
                <a:prstGeom prst="rect">
                  <a:avLst/>
                </a:prstGeom>
                <a:noFill/>
                <a:ln w="12700">
                  <a:noFill/>
                  <a:miter lim="800000"/>
                  <a:headEnd/>
                  <a:tailEnd/>
                </a:ln>
                <a:effectLst/>
              </p:spPr>
              <p:txBody>
                <a:bodyPr anchor="ctr"/>
                <a:lstStyle/>
                <a:p>
                  <a:pPr eaLnBrk="0" hangingPunct="0"/>
                  <a:r>
                    <a:rPr lang="en-US" sz="2400">
                      <a:latin typeface="Times" pitchFamily="18" charset="0"/>
                    </a:rPr>
                    <a:t>Stage 4</a:t>
                  </a:r>
                  <a:br>
                    <a:rPr lang="en-US" sz="2400">
                      <a:latin typeface="Times" pitchFamily="18" charset="0"/>
                    </a:rPr>
                  </a:br>
                  <a:r>
                    <a:rPr lang="en-US" sz="2400">
                      <a:latin typeface="Times" pitchFamily="18" charset="0"/>
                    </a:rPr>
                    <a:t>Decline</a:t>
                  </a:r>
                </a:p>
              </p:txBody>
            </p:sp>
            <p:sp>
              <p:nvSpPr>
                <p:cNvPr id="725032" name="Rectangle 40"/>
                <p:cNvSpPr>
                  <a:spLocks noChangeArrowheads="1"/>
                </p:cNvSpPr>
                <p:nvPr/>
              </p:nvSpPr>
              <p:spPr bwMode="auto">
                <a:xfrm>
                  <a:off x="1768" y="0"/>
                  <a:ext cx="2948" cy="518"/>
                </a:xfrm>
                <a:prstGeom prst="rect">
                  <a:avLst/>
                </a:prstGeom>
                <a:noFill/>
                <a:ln w="7">
                  <a:solidFill>
                    <a:srgbClr val="A0A0A0"/>
                  </a:solidFill>
                  <a:miter lim="800000"/>
                  <a:headEnd/>
                  <a:tailEnd/>
                </a:ln>
                <a:effectLst/>
              </p:spPr>
              <p:txBody>
                <a:bodyPr wrap="none"/>
                <a:lstStyle/>
                <a:p>
                  <a:endParaRPr lang="en-US"/>
                </a:p>
              </p:txBody>
            </p:sp>
          </p:grpSp>
          <p:grpSp>
            <p:nvGrpSpPr>
              <p:cNvPr id="6" name="Group 43"/>
              <p:cNvGrpSpPr>
                <a:grpSpLocks/>
              </p:cNvGrpSpPr>
              <p:nvPr/>
            </p:nvGrpSpPr>
            <p:grpSpPr bwMode="auto">
              <a:xfrm>
                <a:off x="0" y="518"/>
                <a:ext cx="1768" cy="288"/>
                <a:chOff x="0" y="518"/>
                <a:chExt cx="1768" cy="288"/>
              </a:xfrm>
            </p:grpSpPr>
            <p:sp>
              <p:nvSpPr>
                <p:cNvPr id="725024" name="Rectangle 32"/>
                <p:cNvSpPr>
                  <a:spLocks noChangeArrowheads="1"/>
                </p:cNvSpPr>
                <p:nvPr/>
              </p:nvSpPr>
              <p:spPr bwMode="auto">
                <a:xfrm>
                  <a:off x="0" y="518"/>
                  <a:ext cx="1768" cy="288"/>
                </a:xfrm>
                <a:prstGeom prst="rect">
                  <a:avLst/>
                </a:prstGeom>
                <a:noFill/>
                <a:ln w="12700">
                  <a:noFill/>
                  <a:miter lim="800000"/>
                  <a:headEnd/>
                  <a:tailEnd/>
                </a:ln>
                <a:effectLst/>
              </p:spPr>
              <p:txBody>
                <a:bodyPr anchor="ctr"/>
                <a:lstStyle/>
                <a:p>
                  <a:pPr eaLnBrk="0" hangingPunct="0"/>
                  <a:r>
                    <a:rPr lang="en-US" sz="2400">
                      <a:latin typeface="Times" pitchFamily="18" charset="0"/>
                    </a:rPr>
                    <a:t>Funding Needs</a:t>
                  </a:r>
                </a:p>
              </p:txBody>
            </p:sp>
            <p:sp>
              <p:nvSpPr>
                <p:cNvPr id="725034" name="Rectangle 42"/>
                <p:cNvSpPr>
                  <a:spLocks noChangeArrowheads="1"/>
                </p:cNvSpPr>
                <p:nvPr/>
              </p:nvSpPr>
              <p:spPr bwMode="auto">
                <a:xfrm>
                  <a:off x="0" y="518"/>
                  <a:ext cx="1768" cy="288"/>
                </a:xfrm>
                <a:prstGeom prst="rect">
                  <a:avLst/>
                </a:prstGeom>
                <a:noFill/>
                <a:ln w="7">
                  <a:solidFill>
                    <a:srgbClr val="A0A0A0"/>
                  </a:solidFill>
                  <a:miter lim="800000"/>
                  <a:headEnd/>
                  <a:tailEnd/>
                </a:ln>
                <a:effectLst/>
              </p:spPr>
              <p:txBody>
                <a:bodyPr wrap="none"/>
                <a:lstStyle/>
                <a:p>
                  <a:endParaRPr lang="en-US"/>
                </a:p>
              </p:txBody>
            </p:sp>
          </p:grpSp>
          <p:grpSp>
            <p:nvGrpSpPr>
              <p:cNvPr id="7" name="Group 45"/>
              <p:cNvGrpSpPr>
                <a:grpSpLocks/>
              </p:cNvGrpSpPr>
              <p:nvPr/>
            </p:nvGrpSpPr>
            <p:grpSpPr bwMode="auto">
              <a:xfrm>
                <a:off x="1768" y="518"/>
                <a:ext cx="2948" cy="288"/>
                <a:chOff x="1768" y="518"/>
                <a:chExt cx="2948" cy="288"/>
              </a:xfrm>
            </p:grpSpPr>
            <p:sp>
              <p:nvSpPr>
                <p:cNvPr id="725025" name="Rectangle 33"/>
                <p:cNvSpPr>
                  <a:spLocks noChangeArrowheads="1"/>
                </p:cNvSpPr>
                <p:nvPr/>
              </p:nvSpPr>
              <p:spPr bwMode="auto">
                <a:xfrm>
                  <a:off x="1768" y="518"/>
                  <a:ext cx="2948" cy="288"/>
                </a:xfrm>
                <a:prstGeom prst="rect">
                  <a:avLst/>
                </a:prstGeom>
                <a:noFill/>
                <a:ln w="12700">
                  <a:noFill/>
                  <a:miter lim="800000"/>
                  <a:headEnd/>
                  <a:tailEnd/>
                </a:ln>
                <a:effectLst/>
              </p:spPr>
              <p:txBody>
                <a:bodyPr anchor="ctr"/>
                <a:lstStyle/>
                <a:p>
                  <a:pPr eaLnBrk="0" hangingPunct="0"/>
                  <a:r>
                    <a:rPr lang="en-US" sz="2400">
                      <a:latin typeface="Times" pitchFamily="18" charset="0"/>
                    </a:rPr>
                    <a:t>Low as projects dry up</a:t>
                  </a:r>
                </a:p>
              </p:txBody>
            </p:sp>
            <p:sp>
              <p:nvSpPr>
                <p:cNvPr id="725036" name="Rectangle 44"/>
                <p:cNvSpPr>
                  <a:spLocks noChangeArrowheads="1"/>
                </p:cNvSpPr>
                <p:nvPr/>
              </p:nvSpPr>
              <p:spPr bwMode="auto">
                <a:xfrm>
                  <a:off x="1768" y="518"/>
                  <a:ext cx="2948" cy="288"/>
                </a:xfrm>
                <a:prstGeom prst="rect">
                  <a:avLst/>
                </a:prstGeom>
                <a:noFill/>
                <a:ln w="7">
                  <a:solidFill>
                    <a:srgbClr val="A0A0A0"/>
                  </a:solidFill>
                  <a:miter lim="800000"/>
                  <a:headEnd/>
                  <a:tailEnd/>
                </a:ln>
                <a:effectLst/>
              </p:spPr>
              <p:txBody>
                <a:bodyPr wrap="none"/>
                <a:lstStyle/>
                <a:p>
                  <a:endParaRPr lang="en-US"/>
                </a:p>
              </p:txBody>
            </p:sp>
          </p:grpSp>
          <p:grpSp>
            <p:nvGrpSpPr>
              <p:cNvPr id="8" name="Group 47"/>
              <p:cNvGrpSpPr>
                <a:grpSpLocks/>
              </p:cNvGrpSpPr>
              <p:nvPr/>
            </p:nvGrpSpPr>
            <p:grpSpPr bwMode="auto">
              <a:xfrm>
                <a:off x="0" y="806"/>
                <a:ext cx="1768" cy="288"/>
                <a:chOff x="0" y="806"/>
                <a:chExt cx="1768" cy="288"/>
              </a:xfrm>
            </p:grpSpPr>
            <p:sp>
              <p:nvSpPr>
                <p:cNvPr id="725026" name="Rectangle 34"/>
                <p:cNvSpPr>
                  <a:spLocks noChangeArrowheads="1"/>
                </p:cNvSpPr>
                <p:nvPr/>
              </p:nvSpPr>
              <p:spPr bwMode="auto">
                <a:xfrm>
                  <a:off x="0" y="806"/>
                  <a:ext cx="1768" cy="288"/>
                </a:xfrm>
                <a:prstGeom prst="rect">
                  <a:avLst/>
                </a:prstGeom>
                <a:noFill/>
                <a:ln w="12700">
                  <a:noFill/>
                  <a:miter lim="800000"/>
                  <a:headEnd/>
                  <a:tailEnd/>
                </a:ln>
                <a:effectLst/>
              </p:spPr>
              <p:txBody>
                <a:bodyPr anchor="ctr"/>
                <a:lstStyle/>
                <a:p>
                  <a:pPr eaLnBrk="0" hangingPunct="0"/>
                  <a:r>
                    <a:rPr lang="en-US" sz="2400">
                      <a:latin typeface="Times" pitchFamily="18" charset="0"/>
                    </a:rPr>
                    <a:t>Cash flows generated</a:t>
                  </a:r>
                </a:p>
              </p:txBody>
            </p:sp>
            <p:sp>
              <p:nvSpPr>
                <p:cNvPr id="725038" name="Rectangle 46"/>
                <p:cNvSpPr>
                  <a:spLocks noChangeArrowheads="1"/>
                </p:cNvSpPr>
                <p:nvPr/>
              </p:nvSpPr>
              <p:spPr bwMode="auto">
                <a:xfrm>
                  <a:off x="0" y="806"/>
                  <a:ext cx="1768" cy="288"/>
                </a:xfrm>
                <a:prstGeom prst="rect">
                  <a:avLst/>
                </a:prstGeom>
                <a:noFill/>
                <a:ln w="7">
                  <a:solidFill>
                    <a:srgbClr val="A0A0A0"/>
                  </a:solidFill>
                  <a:miter lim="800000"/>
                  <a:headEnd/>
                  <a:tailEnd/>
                </a:ln>
                <a:effectLst/>
              </p:spPr>
              <p:txBody>
                <a:bodyPr wrap="none"/>
                <a:lstStyle/>
                <a:p>
                  <a:endParaRPr lang="en-US"/>
                </a:p>
              </p:txBody>
            </p:sp>
          </p:grpSp>
          <p:grpSp>
            <p:nvGrpSpPr>
              <p:cNvPr id="9" name="Group 49"/>
              <p:cNvGrpSpPr>
                <a:grpSpLocks/>
              </p:cNvGrpSpPr>
              <p:nvPr/>
            </p:nvGrpSpPr>
            <p:grpSpPr bwMode="auto">
              <a:xfrm>
                <a:off x="1768" y="806"/>
                <a:ext cx="2948" cy="288"/>
                <a:chOff x="1768" y="806"/>
                <a:chExt cx="2948" cy="288"/>
              </a:xfrm>
            </p:grpSpPr>
            <p:sp>
              <p:nvSpPr>
                <p:cNvPr id="725027" name="Rectangle 35"/>
                <p:cNvSpPr>
                  <a:spLocks noChangeArrowheads="1"/>
                </p:cNvSpPr>
                <p:nvPr/>
              </p:nvSpPr>
              <p:spPr bwMode="auto">
                <a:xfrm>
                  <a:off x="1768" y="806"/>
                  <a:ext cx="2948" cy="288"/>
                </a:xfrm>
                <a:prstGeom prst="rect">
                  <a:avLst/>
                </a:prstGeom>
                <a:noFill/>
                <a:ln w="12700">
                  <a:noFill/>
                  <a:miter lim="800000"/>
                  <a:headEnd/>
                  <a:tailEnd/>
                </a:ln>
                <a:effectLst/>
              </p:spPr>
              <p:txBody>
                <a:bodyPr anchor="ctr"/>
                <a:lstStyle/>
                <a:p>
                  <a:pPr eaLnBrk="0" hangingPunct="0"/>
                  <a:r>
                    <a:rPr lang="en-US" sz="2400">
                      <a:latin typeface="Times" pitchFamily="18" charset="0"/>
                    </a:rPr>
                    <a:t>Cash flow high relative to firm value</a:t>
                  </a:r>
                </a:p>
              </p:txBody>
            </p:sp>
            <p:sp>
              <p:nvSpPr>
                <p:cNvPr id="725040" name="Rectangle 48"/>
                <p:cNvSpPr>
                  <a:spLocks noChangeArrowheads="1"/>
                </p:cNvSpPr>
                <p:nvPr/>
              </p:nvSpPr>
              <p:spPr bwMode="auto">
                <a:xfrm>
                  <a:off x="1768" y="806"/>
                  <a:ext cx="2948" cy="288"/>
                </a:xfrm>
                <a:prstGeom prst="rect">
                  <a:avLst/>
                </a:prstGeom>
                <a:noFill/>
                <a:ln w="7">
                  <a:solidFill>
                    <a:srgbClr val="A0A0A0"/>
                  </a:solidFill>
                  <a:miter lim="800000"/>
                  <a:headEnd/>
                  <a:tailEnd/>
                </a:ln>
                <a:effectLst/>
              </p:spPr>
              <p:txBody>
                <a:bodyPr wrap="none"/>
                <a:lstStyle/>
                <a:p>
                  <a:endParaRPr lang="en-US"/>
                </a:p>
              </p:txBody>
            </p:sp>
          </p:grpSp>
          <p:grpSp>
            <p:nvGrpSpPr>
              <p:cNvPr id="10" name="Group 51"/>
              <p:cNvGrpSpPr>
                <a:grpSpLocks/>
              </p:cNvGrpSpPr>
              <p:nvPr/>
            </p:nvGrpSpPr>
            <p:grpSpPr bwMode="auto">
              <a:xfrm>
                <a:off x="0" y="1094"/>
                <a:ext cx="1768" cy="518"/>
                <a:chOff x="0" y="1094"/>
                <a:chExt cx="1768" cy="518"/>
              </a:xfrm>
            </p:grpSpPr>
            <p:sp>
              <p:nvSpPr>
                <p:cNvPr id="725028" name="Rectangle 36"/>
                <p:cNvSpPr>
                  <a:spLocks noChangeArrowheads="1"/>
                </p:cNvSpPr>
                <p:nvPr/>
              </p:nvSpPr>
              <p:spPr bwMode="auto">
                <a:xfrm>
                  <a:off x="0" y="1094"/>
                  <a:ext cx="1768" cy="518"/>
                </a:xfrm>
                <a:prstGeom prst="rect">
                  <a:avLst/>
                </a:prstGeom>
                <a:noFill/>
                <a:ln w="12700">
                  <a:noFill/>
                  <a:miter lim="800000"/>
                  <a:headEnd/>
                  <a:tailEnd/>
                </a:ln>
                <a:effectLst/>
              </p:spPr>
              <p:txBody>
                <a:bodyPr anchor="ctr"/>
                <a:lstStyle/>
                <a:p>
                  <a:pPr eaLnBrk="0" hangingPunct="0"/>
                  <a:r>
                    <a:rPr lang="en-US" sz="2400">
                      <a:latin typeface="Times" pitchFamily="18" charset="0"/>
                    </a:rPr>
                    <a:t>Dividend Policy</a:t>
                  </a:r>
                </a:p>
              </p:txBody>
            </p:sp>
            <p:sp>
              <p:nvSpPr>
                <p:cNvPr id="725042" name="Rectangle 50"/>
                <p:cNvSpPr>
                  <a:spLocks noChangeArrowheads="1"/>
                </p:cNvSpPr>
                <p:nvPr/>
              </p:nvSpPr>
              <p:spPr bwMode="auto">
                <a:xfrm>
                  <a:off x="0" y="1094"/>
                  <a:ext cx="1768" cy="518"/>
                </a:xfrm>
                <a:prstGeom prst="rect">
                  <a:avLst/>
                </a:prstGeom>
                <a:noFill/>
                <a:ln w="7">
                  <a:solidFill>
                    <a:srgbClr val="A0A0A0"/>
                  </a:solidFill>
                  <a:miter lim="800000"/>
                  <a:headEnd/>
                  <a:tailEnd/>
                </a:ln>
                <a:effectLst/>
              </p:spPr>
              <p:txBody>
                <a:bodyPr wrap="none"/>
                <a:lstStyle/>
                <a:p>
                  <a:endParaRPr lang="en-US"/>
                </a:p>
              </p:txBody>
            </p:sp>
          </p:grpSp>
          <p:grpSp>
            <p:nvGrpSpPr>
              <p:cNvPr id="11" name="Group 53"/>
              <p:cNvGrpSpPr>
                <a:grpSpLocks/>
              </p:cNvGrpSpPr>
              <p:nvPr/>
            </p:nvGrpSpPr>
            <p:grpSpPr bwMode="auto">
              <a:xfrm>
                <a:off x="1768" y="1094"/>
                <a:ext cx="2948" cy="518"/>
                <a:chOff x="1768" y="1094"/>
                <a:chExt cx="2948" cy="518"/>
              </a:xfrm>
            </p:grpSpPr>
            <p:sp>
              <p:nvSpPr>
                <p:cNvPr id="725029" name="Rectangle 37"/>
                <p:cNvSpPr>
                  <a:spLocks noChangeArrowheads="1"/>
                </p:cNvSpPr>
                <p:nvPr/>
              </p:nvSpPr>
              <p:spPr bwMode="auto">
                <a:xfrm>
                  <a:off x="1768" y="1094"/>
                  <a:ext cx="2948" cy="518"/>
                </a:xfrm>
                <a:prstGeom prst="rect">
                  <a:avLst/>
                </a:prstGeom>
                <a:noFill/>
                <a:ln w="12700">
                  <a:noFill/>
                  <a:miter lim="800000"/>
                  <a:headEnd/>
                  <a:tailEnd/>
                </a:ln>
                <a:effectLst/>
              </p:spPr>
              <p:txBody>
                <a:bodyPr anchor="ctr"/>
                <a:lstStyle/>
                <a:p>
                  <a:pPr eaLnBrk="0" hangingPunct="0"/>
                  <a:r>
                    <a:rPr lang="en-US" sz="2400">
                      <a:latin typeface="Times" pitchFamily="18" charset="0"/>
                    </a:rPr>
                    <a:t>Special dividends</a:t>
                  </a:r>
                  <a:br>
                    <a:rPr lang="en-US" sz="2400">
                      <a:latin typeface="Times" pitchFamily="18" charset="0"/>
                    </a:rPr>
                  </a:br>
                  <a:r>
                    <a:rPr lang="en-US" sz="2400">
                      <a:latin typeface="Times" pitchFamily="18" charset="0"/>
                    </a:rPr>
                    <a:t>Repurchase stock</a:t>
                  </a:r>
                </a:p>
              </p:txBody>
            </p:sp>
            <p:sp>
              <p:nvSpPr>
                <p:cNvPr id="725044" name="Rectangle 52"/>
                <p:cNvSpPr>
                  <a:spLocks noChangeArrowheads="1"/>
                </p:cNvSpPr>
                <p:nvPr/>
              </p:nvSpPr>
              <p:spPr bwMode="auto">
                <a:xfrm>
                  <a:off x="1768" y="1094"/>
                  <a:ext cx="2948" cy="518"/>
                </a:xfrm>
                <a:prstGeom prst="rect">
                  <a:avLst/>
                </a:prstGeom>
                <a:noFill/>
                <a:ln w="7">
                  <a:solidFill>
                    <a:srgbClr val="A0A0A0"/>
                  </a:solidFill>
                  <a:miter lim="800000"/>
                  <a:headEnd/>
                  <a:tailEnd/>
                </a:ln>
                <a:effectLst/>
              </p:spPr>
              <p:txBody>
                <a:bodyPr wrap="none"/>
                <a:lstStyle/>
                <a:p>
                  <a:endParaRPr lang="en-US"/>
                </a:p>
              </p:txBody>
            </p:sp>
          </p:grpSp>
        </p:grpSp>
        <p:sp>
          <p:nvSpPr>
            <p:cNvPr id="725047" name="Rectangle 55"/>
            <p:cNvSpPr>
              <a:spLocks noChangeArrowheads="1"/>
            </p:cNvSpPr>
            <p:nvPr/>
          </p:nvSpPr>
          <p:spPr bwMode="auto">
            <a:xfrm>
              <a:off x="-3" y="-3"/>
              <a:ext cx="4722" cy="1618"/>
            </a:xfrm>
            <a:prstGeom prst="rect">
              <a:avLst/>
            </a:prstGeom>
            <a:noFill/>
            <a:ln w="9525">
              <a:solidFill>
                <a:srgbClr val="A0A0A0"/>
              </a:solidFill>
              <a:miter lim="800000"/>
              <a:headEnd/>
              <a:tailEnd/>
            </a:ln>
            <a:effectLst/>
          </p:spPr>
          <p:txBody>
            <a:bodyPr wrap="none"/>
            <a:lstStyle/>
            <a:p>
              <a:endParaRPr lang="en-US"/>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C932B6A4-A04C-443D-A7F9-1FFB0BD7B874}" type="slidenum">
              <a:rPr lang="en-US"/>
              <a:pPr/>
              <a:t>38</a:t>
            </a:fld>
            <a:endParaRPr lang="en-US"/>
          </a:p>
        </p:txBody>
      </p:sp>
      <p:sp>
        <p:nvSpPr>
          <p:cNvPr id="708610" name="Rectangle 2"/>
          <p:cNvSpPr>
            <a:spLocks noGrp="1" noChangeArrowheads="1"/>
          </p:cNvSpPr>
          <p:nvPr>
            <p:ph type="title"/>
          </p:nvPr>
        </p:nvSpPr>
        <p:spPr/>
        <p:txBody>
          <a:bodyPr/>
          <a:lstStyle/>
          <a:p>
            <a:r>
              <a:rPr lang="en-US"/>
              <a:t>Relevant factors in dividend policy</a:t>
            </a:r>
          </a:p>
        </p:txBody>
      </p:sp>
      <p:sp>
        <p:nvSpPr>
          <p:cNvPr id="708611" name="Rectangle 3"/>
          <p:cNvSpPr>
            <a:spLocks noGrp="1" noChangeArrowheads="1"/>
          </p:cNvSpPr>
          <p:nvPr>
            <p:ph type="body" idx="4294967295"/>
          </p:nvPr>
        </p:nvSpPr>
        <p:spPr>
          <a:xfrm>
            <a:off x="381000" y="1752600"/>
            <a:ext cx="8534400" cy="3881438"/>
          </a:xfrm>
          <a:prstGeom prst="rect">
            <a:avLst/>
          </a:prstGeom>
        </p:spPr>
        <p:txBody>
          <a:bodyPr/>
          <a:lstStyle/>
          <a:p>
            <a:pPr>
              <a:lnSpc>
                <a:spcPct val="90000"/>
              </a:lnSpc>
            </a:pPr>
            <a:r>
              <a:rPr lang="en-US" sz="2400" dirty="0"/>
              <a:t>Investment Opportunities: A firm with more investment opportunities should pay a lower fraction of its earnings. </a:t>
            </a:r>
          </a:p>
          <a:p>
            <a:pPr>
              <a:lnSpc>
                <a:spcPct val="90000"/>
              </a:lnSpc>
            </a:pPr>
            <a:r>
              <a:rPr lang="en-US" sz="2400" dirty="0"/>
              <a:t>Stability of earnings: A firm with more volatile earnings should pay, on average, a lower proportion of its earnings, so that it will not have to cut dividends. </a:t>
            </a:r>
          </a:p>
          <a:p>
            <a:pPr>
              <a:lnSpc>
                <a:spcPct val="90000"/>
              </a:lnSpc>
            </a:pPr>
            <a:r>
              <a:rPr lang="en-US" sz="2400" dirty="0"/>
              <a:t>Alternative sources of capital: To the extent that a firm can raise alternative capital at low cost, it can afford to pay higher dividends.  Hence, large firms tend to pay higher dividends.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E4FAE248-55CA-48EE-9215-663ABCE08D2F}" type="slidenum">
              <a:rPr lang="en-US"/>
              <a:pPr/>
              <a:t>39</a:t>
            </a:fld>
            <a:endParaRPr lang="en-US"/>
          </a:p>
        </p:txBody>
      </p:sp>
      <p:sp>
        <p:nvSpPr>
          <p:cNvPr id="709634" name="Rectangle 2"/>
          <p:cNvSpPr>
            <a:spLocks noGrp="1" noChangeArrowheads="1"/>
          </p:cNvSpPr>
          <p:nvPr>
            <p:ph type="title"/>
          </p:nvPr>
        </p:nvSpPr>
        <p:spPr>
          <a:xfrm>
            <a:off x="914400" y="381000"/>
            <a:ext cx="7772400" cy="762000"/>
          </a:xfrm>
        </p:spPr>
        <p:txBody>
          <a:bodyPr/>
          <a:lstStyle/>
          <a:p>
            <a:r>
              <a:rPr lang="en-US" dirty="0"/>
              <a:t>Relevant Factors in Dividend Policy</a:t>
            </a:r>
          </a:p>
        </p:txBody>
      </p:sp>
      <p:sp>
        <p:nvSpPr>
          <p:cNvPr id="709635" name="Rectangle 3"/>
          <p:cNvSpPr>
            <a:spLocks noGrp="1" noChangeArrowheads="1"/>
          </p:cNvSpPr>
          <p:nvPr>
            <p:ph type="body" idx="4294967295"/>
          </p:nvPr>
        </p:nvSpPr>
        <p:spPr>
          <a:xfrm>
            <a:off x="304800" y="1752600"/>
            <a:ext cx="8491538" cy="3881438"/>
          </a:xfrm>
          <a:prstGeom prst="rect">
            <a:avLst/>
          </a:prstGeom>
        </p:spPr>
        <p:txBody>
          <a:bodyPr/>
          <a:lstStyle/>
          <a:p>
            <a:pPr>
              <a:lnSpc>
                <a:spcPct val="90000"/>
              </a:lnSpc>
            </a:pPr>
            <a:r>
              <a:rPr lang="en-US" sz="2400" dirty="0"/>
              <a:t>Degree of financial leverage: If a firm has high leverage, it will probably also have covenants restricting the payment of dividends. Furthermore, to a certain extent, dividends and debt can be considered substitutes for the purpose of manager discipline. </a:t>
            </a:r>
          </a:p>
          <a:p>
            <a:pPr>
              <a:lnSpc>
                <a:spcPct val="90000"/>
              </a:lnSpc>
            </a:pPr>
            <a:r>
              <a:rPr lang="en-US" sz="2400" dirty="0" smtClean="0"/>
              <a:t>Signaling </a:t>
            </a:r>
            <a:r>
              <a:rPr lang="en-US" sz="2400" dirty="0"/>
              <a:t>incentives: To the extent that a firm can signal using other less costly means, for example debt, it should pay lower dividends. </a:t>
            </a:r>
          </a:p>
          <a:p>
            <a:pPr>
              <a:lnSpc>
                <a:spcPct val="90000"/>
              </a:lnSpc>
            </a:pPr>
            <a:r>
              <a:rPr lang="en-US" sz="2400" dirty="0"/>
              <a:t>Stockholder Characteristics: If a firm's stockholders want higher dividends, it should provide them.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dividends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a:xfrm>
            <a:off x="304800" y="1371600"/>
            <a:ext cx="8503920" cy="4803648"/>
          </a:xfrm>
        </p:spPr>
        <p:txBody>
          <a:bodyPr>
            <a:normAutofit fontScale="85000" lnSpcReduction="20000"/>
          </a:bodyPr>
          <a:lstStyle/>
          <a:p>
            <a:r>
              <a:rPr lang="en-US" dirty="0" smtClean="0"/>
              <a:t>There are different kinds of dividends:</a:t>
            </a:r>
          </a:p>
          <a:p>
            <a:pPr lvl="1"/>
            <a:r>
              <a:rPr lang="en-US" dirty="0" smtClean="0"/>
              <a:t>Ordinary dividend: the firm pays a certain amount per share on a regular basis – usually this amount is increased over time.</a:t>
            </a:r>
          </a:p>
          <a:p>
            <a:pPr lvl="1"/>
            <a:r>
              <a:rPr lang="en-US" dirty="0" smtClean="0"/>
              <a:t>Special dividends: more than a regular dividend, but not paid all the time.  For example, Microsoft paid a $3 special dividend in 2004.</a:t>
            </a:r>
          </a:p>
          <a:p>
            <a:pPr lvl="1"/>
            <a:r>
              <a:rPr lang="en-US" dirty="0" smtClean="0"/>
              <a:t>Stock dividend or stock split: this is not really a dividend at all; the stockholder gets a certain number of additional shares per share that s/he owns.  If the number of additional shares is large such as 2 or 2.5, it’s called a stock split.</a:t>
            </a:r>
          </a:p>
          <a:p>
            <a:r>
              <a:rPr lang="en-US" dirty="0" smtClean="0"/>
              <a:t>Dividend reduce the firm’s retained earnings.  In some cases, dividends are attributed to other accounting sources, such as paid-in capital or the liquidation of assets.  In this case, the dividend is known as a return of capital or a liquidating dividend.  A return of capital is treated as a capital gain rather than as a dividend for the investor.</a:t>
            </a:r>
          </a:p>
          <a:p>
            <a:r>
              <a:rPr lang="en-US" dirty="0" smtClean="0"/>
              <a:t>Another way that the firm can return cash to shareholders is by buying back shares.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FA61C10D-C6E5-4FC7-AD3A-06E69C1E106B}" type="slidenum">
              <a:rPr lang="en-US"/>
              <a:pPr/>
              <a:t>40</a:t>
            </a:fld>
            <a:endParaRPr lang="en-US"/>
          </a:p>
        </p:txBody>
      </p:sp>
      <p:sp>
        <p:nvSpPr>
          <p:cNvPr id="712706" name="Rectangle 2"/>
          <p:cNvSpPr>
            <a:spLocks noGrp="1" noChangeArrowheads="1"/>
          </p:cNvSpPr>
          <p:nvPr>
            <p:ph type="title"/>
          </p:nvPr>
        </p:nvSpPr>
        <p:spPr/>
        <p:txBody>
          <a:bodyPr/>
          <a:lstStyle/>
          <a:p>
            <a:r>
              <a:rPr lang="en-US"/>
              <a:t>Computing optimal payout: first step</a:t>
            </a:r>
          </a:p>
        </p:txBody>
      </p:sp>
      <p:sp>
        <p:nvSpPr>
          <p:cNvPr id="712707" name="Rectangle 3"/>
          <p:cNvSpPr>
            <a:spLocks noGrp="1" noChangeArrowheads="1"/>
          </p:cNvSpPr>
          <p:nvPr>
            <p:ph type="body" idx="4294967295"/>
          </p:nvPr>
        </p:nvSpPr>
        <p:spPr>
          <a:xfrm>
            <a:off x="838200" y="1752600"/>
            <a:ext cx="7958138" cy="3881438"/>
          </a:xfrm>
          <a:prstGeom prst="rect">
            <a:avLst/>
          </a:prstGeom>
        </p:spPr>
        <p:txBody>
          <a:bodyPr/>
          <a:lstStyle/>
          <a:p>
            <a:r>
              <a:rPr lang="en-US" sz="2600" dirty="0"/>
              <a:t>Questions: How much cash is available to be paid out as dividends? </a:t>
            </a:r>
          </a:p>
          <a:p>
            <a:r>
              <a:rPr lang="en-US" sz="2600" dirty="0"/>
              <a:t>Answer: The funds available to be paid out as dividends are essentially equal to free cash flow to equity (FCFE)</a:t>
            </a:r>
            <a:br>
              <a:rPr lang="en-US" sz="2600" dirty="0"/>
            </a:br>
            <a:r>
              <a:rPr lang="en-US" sz="2600" dirty="0"/>
              <a:t/>
            </a:r>
            <a:br>
              <a:rPr lang="en-US" sz="2600" dirty="0"/>
            </a:br>
            <a:r>
              <a:rPr lang="en-US" sz="2600" dirty="0"/>
              <a:t>Keep in mind these quantities should be computed prospectively.</a:t>
            </a:r>
          </a:p>
          <a:p>
            <a:endParaRPr lang="en-US" sz="2600" dirty="0">
              <a:latin typeface="Verdana"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F4E8D3C0-6942-49CB-AB53-51F7ADE6D1A0}" type="slidenum">
              <a:rPr lang="en-US"/>
              <a:pPr/>
              <a:t>41</a:t>
            </a:fld>
            <a:endParaRPr lang="en-US"/>
          </a:p>
        </p:txBody>
      </p:sp>
      <p:sp>
        <p:nvSpPr>
          <p:cNvPr id="716802" name="Rectangle 2"/>
          <p:cNvSpPr>
            <a:spLocks noGrp="1" noChangeArrowheads="1"/>
          </p:cNvSpPr>
          <p:nvPr>
            <p:ph type="title"/>
          </p:nvPr>
        </p:nvSpPr>
        <p:spPr/>
        <p:txBody>
          <a:bodyPr/>
          <a:lstStyle/>
          <a:p>
            <a:r>
              <a:rPr lang="en-US"/>
              <a:t>Three definitions of FCFE</a:t>
            </a:r>
          </a:p>
        </p:txBody>
      </p:sp>
      <p:sp>
        <p:nvSpPr>
          <p:cNvPr id="716803" name="Rectangle 3"/>
          <p:cNvSpPr>
            <a:spLocks noGrp="1" noChangeArrowheads="1"/>
          </p:cNvSpPr>
          <p:nvPr>
            <p:ph type="body" idx="4294967295"/>
          </p:nvPr>
        </p:nvSpPr>
        <p:spPr>
          <a:xfrm>
            <a:off x="381000" y="1752600"/>
            <a:ext cx="8415338" cy="3881438"/>
          </a:xfrm>
          <a:prstGeom prst="rect">
            <a:avLst/>
          </a:prstGeom>
        </p:spPr>
        <p:txBody>
          <a:bodyPr/>
          <a:lstStyle/>
          <a:p>
            <a:pPr>
              <a:lnSpc>
                <a:spcPct val="90000"/>
              </a:lnSpc>
            </a:pPr>
            <a:r>
              <a:rPr lang="en-US" sz="2600" dirty="0" smtClean="0"/>
              <a:t>Direct methods of computing the Free cash flow to equity:</a:t>
            </a:r>
          </a:p>
          <a:p>
            <a:pPr lvl="1">
              <a:lnSpc>
                <a:spcPct val="90000"/>
              </a:lnSpc>
            </a:pPr>
            <a:r>
              <a:rPr lang="en-US" sz="2100" dirty="0" smtClean="0"/>
              <a:t>FCFE </a:t>
            </a:r>
            <a:r>
              <a:rPr lang="en-US" sz="2100" dirty="0"/>
              <a:t>= </a:t>
            </a:r>
            <a:r>
              <a:rPr lang="en-US" sz="2100" dirty="0">
                <a:cs typeface="Arial" charset="0"/>
              </a:rPr>
              <a:t>Net Income - (Capital Expenditures - Depreciation) - (Change in Noncash Working Capital) + (New Debt Issued - Debt Repayments) - Preferred Dividends</a:t>
            </a:r>
            <a:r>
              <a:rPr lang="en-US" sz="2100" dirty="0"/>
              <a:t> </a:t>
            </a:r>
          </a:p>
          <a:p>
            <a:pPr lvl="1">
              <a:lnSpc>
                <a:spcPct val="90000"/>
              </a:lnSpc>
            </a:pPr>
            <a:r>
              <a:rPr lang="en-US" sz="2100" dirty="0"/>
              <a:t>FCFE = Net Income - (Capital Expenditures - Depreciation)*(1- Debt Ratio) - Change in Non-cash Working Capital (1-Debt Ratio).</a:t>
            </a:r>
          </a:p>
          <a:p>
            <a:pPr>
              <a:lnSpc>
                <a:spcPct val="90000"/>
              </a:lnSpc>
            </a:pPr>
            <a:r>
              <a:rPr lang="en-US" sz="2600" dirty="0" smtClean="0">
                <a:cs typeface="Arial" charset="0"/>
              </a:rPr>
              <a:t>Using the Statement of Cashflows: this is only available for the past</a:t>
            </a:r>
          </a:p>
          <a:p>
            <a:pPr lvl="1">
              <a:lnSpc>
                <a:spcPct val="90000"/>
              </a:lnSpc>
            </a:pPr>
            <a:r>
              <a:rPr lang="en-US" sz="2100" dirty="0" smtClean="0">
                <a:cs typeface="Arial" charset="0"/>
              </a:rPr>
              <a:t>Cash </a:t>
            </a:r>
            <a:r>
              <a:rPr lang="en-US" sz="2100" dirty="0">
                <a:cs typeface="Arial" charset="0"/>
              </a:rPr>
              <a:t>Flows from Operating Activities - (Capital expenditures) - (preferred dividends) - (New Debt Issued - Debt Repayments).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E7A486CE-782A-47C9-BACF-65FE6F1A0837}" type="slidenum">
              <a:rPr lang="en-US"/>
              <a:pPr/>
              <a:t>42</a:t>
            </a:fld>
            <a:endParaRPr lang="en-US"/>
          </a:p>
        </p:txBody>
      </p:sp>
      <p:sp>
        <p:nvSpPr>
          <p:cNvPr id="714754" name="Rectangle 2"/>
          <p:cNvSpPr>
            <a:spLocks noGrp="1" noChangeArrowheads="1"/>
          </p:cNvSpPr>
          <p:nvPr>
            <p:ph type="title"/>
          </p:nvPr>
        </p:nvSpPr>
        <p:spPr>
          <a:xfrm>
            <a:off x="990600" y="381000"/>
            <a:ext cx="7772400" cy="762000"/>
          </a:xfrm>
        </p:spPr>
        <p:txBody>
          <a:bodyPr/>
          <a:lstStyle/>
          <a:p>
            <a:r>
              <a:rPr lang="en-US" dirty="0"/>
              <a:t>Computing optimal payout: second step</a:t>
            </a:r>
          </a:p>
        </p:txBody>
      </p:sp>
      <p:sp>
        <p:nvSpPr>
          <p:cNvPr id="714755" name="Rectangle 3"/>
          <p:cNvSpPr>
            <a:spLocks noGrp="1" noChangeArrowheads="1"/>
          </p:cNvSpPr>
          <p:nvPr>
            <p:ph type="body" idx="4294967295"/>
          </p:nvPr>
        </p:nvSpPr>
        <p:spPr>
          <a:xfrm>
            <a:off x="838200" y="1752600"/>
            <a:ext cx="7958138" cy="3881438"/>
          </a:xfrm>
          <a:prstGeom prst="rect">
            <a:avLst/>
          </a:prstGeom>
        </p:spPr>
        <p:txBody>
          <a:bodyPr/>
          <a:lstStyle/>
          <a:p>
            <a:pPr>
              <a:lnSpc>
                <a:spcPct val="90000"/>
              </a:lnSpc>
            </a:pPr>
            <a:r>
              <a:rPr lang="en-US" sz="2400" dirty="0"/>
              <a:t>How good are the projects available to the firm? </a:t>
            </a:r>
          </a:p>
          <a:p>
            <a:pPr>
              <a:lnSpc>
                <a:spcPct val="90000"/>
              </a:lnSpc>
            </a:pPr>
            <a:r>
              <a:rPr lang="en-US" sz="2400" dirty="0"/>
              <a:t>If Dividends greatly exceed FCFE, dividends should be cut. </a:t>
            </a:r>
          </a:p>
          <a:p>
            <a:pPr>
              <a:lnSpc>
                <a:spcPct val="90000"/>
              </a:lnSpc>
            </a:pPr>
            <a:r>
              <a:rPr lang="en-US" sz="2400" dirty="0"/>
              <a:t>If the rate of return on equity is greater than the cost of equity, the released funds should be invested in new projects and if funds are inadequate, funding should be sought from elsewhere. </a:t>
            </a:r>
          </a:p>
          <a:p>
            <a:pPr>
              <a:lnSpc>
                <a:spcPct val="90000"/>
              </a:lnSpc>
            </a:pPr>
            <a:r>
              <a:rPr lang="en-US" sz="2400" dirty="0"/>
              <a:t>If projects are unprofitable, investment should be reduced.</a:t>
            </a:r>
          </a:p>
          <a:p>
            <a:pPr>
              <a:lnSpc>
                <a:spcPct val="90000"/>
              </a:lnSpc>
            </a:pPr>
            <a:endParaRPr lang="en-US" sz="2400" dirty="0">
              <a:latin typeface="Verdana" pitchFamily="34" charset="0"/>
            </a:endParaRPr>
          </a:p>
          <a:p>
            <a:pPr>
              <a:lnSpc>
                <a:spcPct val="90000"/>
              </a:lnSpc>
            </a:pPr>
            <a:endParaRPr lang="en-US"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9A3FCEEE-9D2F-449E-B409-5ADDBDED2741}" type="slidenum">
              <a:rPr lang="en-US"/>
              <a:pPr/>
              <a:t>43</a:t>
            </a:fld>
            <a:endParaRPr lang="en-US"/>
          </a:p>
        </p:txBody>
      </p:sp>
      <p:sp>
        <p:nvSpPr>
          <p:cNvPr id="768002" name="Rectangle 2"/>
          <p:cNvSpPr>
            <a:spLocks noGrp="1" noChangeArrowheads="1"/>
          </p:cNvSpPr>
          <p:nvPr>
            <p:ph type="title"/>
          </p:nvPr>
        </p:nvSpPr>
        <p:spPr>
          <a:xfrm>
            <a:off x="1066800" y="304800"/>
            <a:ext cx="7543800" cy="762000"/>
          </a:xfrm>
        </p:spPr>
        <p:txBody>
          <a:bodyPr>
            <a:normAutofit fontScale="90000"/>
          </a:bodyPr>
          <a:lstStyle/>
          <a:p>
            <a:r>
              <a:rPr lang="en-US" dirty="0"/>
              <a:t>Computing optimal payout: second step</a:t>
            </a:r>
          </a:p>
        </p:txBody>
      </p:sp>
      <p:sp>
        <p:nvSpPr>
          <p:cNvPr id="768003" name="Rectangle 3"/>
          <p:cNvSpPr>
            <a:spLocks noGrp="1" noChangeArrowheads="1"/>
          </p:cNvSpPr>
          <p:nvPr>
            <p:ph type="body" idx="4294967295"/>
          </p:nvPr>
        </p:nvSpPr>
        <p:spPr>
          <a:xfrm>
            <a:off x="838200" y="1752600"/>
            <a:ext cx="7958138" cy="3881438"/>
          </a:xfrm>
          <a:prstGeom prst="rect">
            <a:avLst/>
          </a:prstGeom>
        </p:spPr>
        <p:txBody>
          <a:bodyPr/>
          <a:lstStyle/>
          <a:p>
            <a:pPr>
              <a:lnSpc>
                <a:spcPct val="90000"/>
              </a:lnSpc>
            </a:pPr>
            <a:r>
              <a:rPr lang="en-US" sz="2400" dirty="0">
                <a:latin typeface="+mj-lt"/>
              </a:rPr>
              <a:t>If FCFE greatly exceed Dividends, the CFO must check to see how funds are being invested. </a:t>
            </a:r>
          </a:p>
          <a:p>
            <a:pPr>
              <a:lnSpc>
                <a:spcPct val="90000"/>
              </a:lnSpc>
            </a:pPr>
            <a:r>
              <a:rPr lang="en-US" sz="2400" dirty="0">
                <a:latin typeface="+mj-lt"/>
              </a:rPr>
              <a:t>If the actual rate of return (accounting rate of return) on equity is greater than the required rate of return, then the excess funds should be invested in new projects.  If necessary, the dividend payout ratio should also be decreased to release funds for new projects.</a:t>
            </a:r>
          </a:p>
          <a:p>
            <a:pPr>
              <a:lnSpc>
                <a:spcPct val="90000"/>
              </a:lnSpc>
            </a:pPr>
            <a:r>
              <a:rPr lang="en-US" sz="2400" dirty="0">
                <a:latin typeface="+mj-lt"/>
              </a:rPr>
              <a:t>If the actual rate of return is low relative to the required rate of return, then dividends should be increased.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Optimal Dividends: An example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44</a:t>
            </a:fld>
            <a:endParaRPr lang="en-US" dirty="0"/>
          </a:p>
        </p:txBody>
      </p:sp>
      <p:sp>
        <p:nvSpPr>
          <p:cNvPr id="4" name="Content Placeholder 3"/>
          <p:cNvSpPr>
            <a:spLocks noGrp="1"/>
          </p:cNvSpPr>
          <p:nvPr>
            <p:ph sz="quarter" idx="13"/>
          </p:nvPr>
        </p:nvSpPr>
        <p:spPr>
          <a:xfrm>
            <a:off x="304800" y="1371600"/>
            <a:ext cx="8503920" cy="3429000"/>
          </a:xfrm>
        </p:spPr>
        <p:txBody>
          <a:bodyPr>
            <a:normAutofit fontScale="77500" lnSpcReduction="20000"/>
          </a:bodyPr>
          <a:lstStyle/>
          <a:p>
            <a:r>
              <a:rPr lang="en-US" dirty="0" smtClean="0"/>
              <a:t>You are analyzing the dividend policy of Conrail and have collected the following information from the last five years (in millions):</a:t>
            </a:r>
          </a:p>
          <a:p>
            <a:r>
              <a:rPr lang="en-US" dirty="0" smtClean="0"/>
              <a:t>The average debt ratio during this period was 40% and the total noncash working capital at the end of 1990 was $10 million.</a:t>
            </a:r>
          </a:p>
          <a:p>
            <a:r>
              <a:rPr lang="en-US" dirty="0" smtClean="0"/>
              <a:t>How much could Conrail have paid in dividends during this period?</a:t>
            </a:r>
          </a:p>
          <a:p>
            <a:r>
              <a:rPr lang="en-US" dirty="0" smtClean="0"/>
              <a:t>If the average return on equity during the period was 13.5% and Conrail had a beta of 1.25, what conclusions would you draw about Conrail’s dividend policy?  The average T-bond rate during the period was 7% and the average return on the market was 12.5%</a:t>
            </a:r>
          </a:p>
          <a:p>
            <a:endParaRPr lang="en-US" dirty="0"/>
          </a:p>
        </p:txBody>
      </p:sp>
      <p:graphicFrame>
        <p:nvGraphicFramePr>
          <p:cNvPr id="146434" name="Object 2"/>
          <p:cNvGraphicFramePr>
            <a:graphicFrameLocks noChangeAspect="1"/>
          </p:cNvGraphicFramePr>
          <p:nvPr/>
        </p:nvGraphicFramePr>
        <p:xfrm>
          <a:off x="762000" y="4114800"/>
          <a:ext cx="7188200" cy="2201863"/>
        </p:xfrm>
        <a:graphic>
          <a:graphicData uri="http://schemas.openxmlformats.org/presentationml/2006/ole">
            <p:oleObj spid="_x0000_s146434" name="Worksheet" r:id="rId4" imgW="5191125" imgH="1590675" progId="Excel.Sheet.8">
              <p:embed/>
            </p:oleObj>
          </a:graphicData>
        </a:graphic>
      </p:graphicFrame>
      <p:sp>
        <p:nvSpPr>
          <p:cNvPr id="6" name="TextBox 5"/>
          <p:cNvSpPr txBox="1"/>
          <p:nvPr/>
        </p:nvSpPr>
        <p:spPr>
          <a:xfrm>
            <a:off x="457200" y="6400800"/>
            <a:ext cx="8458200" cy="369332"/>
          </a:xfrm>
          <a:prstGeom prst="rect">
            <a:avLst/>
          </a:prstGeom>
          <a:noFill/>
        </p:spPr>
        <p:txBody>
          <a:bodyPr wrap="square" rtlCol="0">
            <a:spAutoFit/>
          </a:bodyPr>
          <a:lstStyle/>
          <a:p>
            <a:r>
              <a:rPr lang="en-US" dirty="0" smtClean="0"/>
              <a:t>Problem 8, Chap. 22 from </a:t>
            </a:r>
            <a:r>
              <a:rPr lang="en-US" dirty="0" err="1" smtClean="0"/>
              <a:t>Damodaran</a:t>
            </a:r>
            <a:r>
              <a:rPr lang="en-US" dirty="0" smtClean="0"/>
              <a:t>, “Corporate Finance: Theory and Practice”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P.V. Viswanath</a:t>
            </a:r>
          </a:p>
        </p:txBody>
      </p:sp>
      <p:sp>
        <p:nvSpPr>
          <p:cNvPr id="6" name="Slide Number Placeholder 5"/>
          <p:cNvSpPr>
            <a:spLocks noGrp="1"/>
          </p:cNvSpPr>
          <p:nvPr>
            <p:ph type="sldNum" sz="quarter" idx="12"/>
          </p:nvPr>
        </p:nvSpPr>
        <p:spPr/>
        <p:txBody>
          <a:bodyPr/>
          <a:lstStyle/>
          <a:p>
            <a:fld id="{B5E1E20B-EADA-4F55-9F49-43F4DFD6D56D}" type="slidenum">
              <a:rPr lang="en-US"/>
              <a:pPr/>
              <a:t>45</a:t>
            </a:fld>
            <a:endParaRPr lang="en-US"/>
          </a:p>
        </p:txBody>
      </p:sp>
      <p:sp>
        <p:nvSpPr>
          <p:cNvPr id="727042" name="Rectangle 2"/>
          <p:cNvSpPr>
            <a:spLocks noGrp="1" noChangeArrowheads="1"/>
          </p:cNvSpPr>
          <p:nvPr>
            <p:ph type="title"/>
          </p:nvPr>
        </p:nvSpPr>
        <p:spPr/>
        <p:txBody>
          <a:bodyPr/>
          <a:lstStyle/>
          <a:p>
            <a:r>
              <a:rPr lang="en-US" dirty="0" smtClean="0"/>
              <a:t>Computing Optimal Dividends: An example</a:t>
            </a:r>
            <a:endParaRPr lang="en-US" dirty="0"/>
          </a:p>
        </p:txBody>
      </p:sp>
      <p:graphicFrame>
        <p:nvGraphicFramePr>
          <p:cNvPr id="727338" name="Object 298"/>
          <p:cNvGraphicFramePr>
            <a:graphicFrameLocks noChangeAspect="1"/>
          </p:cNvGraphicFramePr>
          <p:nvPr/>
        </p:nvGraphicFramePr>
        <p:xfrm>
          <a:off x="685800" y="1676400"/>
          <a:ext cx="8229600" cy="2532063"/>
        </p:xfrm>
        <a:graphic>
          <a:graphicData uri="http://schemas.openxmlformats.org/presentationml/2006/ole">
            <p:oleObj spid="_x0000_s144386" name="Worksheet" r:id="rId4" imgW="5923080" imgH="1827000" progId="Excel.Sheet.8">
              <p:embed/>
            </p:oleObj>
          </a:graphicData>
        </a:graphic>
      </p:graphicFrame>
      <p:sp>
        <p:nvSpPr>
          <p:cNvPr id="727339" name="Rectangle 299"/>
          <p:cNvSpPr>
            <a:spLocks noChangeArrowheads="1"/>
          </p:cNvSpPr>
          <p:nvPr/>
        </p:nvSpPr>
        <p:spPr bwMode="auto">
          <a:xfrm>
            <a:off x="609600" y="4267200"/>
            <a:ext cx="8534400" cy="2101850"/>
          </a:xfrm>
          <a:prstGeom prst="rect">
            <a:avLst/>
          </a:prstGeom>
          <a:noFill/>
          <a:ln w="12700">
            <a:noFill/>
            <a:miter lim="800000"/>
            <a:headEnd/>
            <a:tailEnd/>
          </a:ln>
          <a:effectLst/>
        </p:spPr>
        <p:txBody>
          <a:bodyPr>
            <a:spAutoFit/>
          </a:bodyPr>
          <a:lstStyle/>
          <a:p>
            <a:pPr eaLnBrk="0" hangingPunct="0"/>
            <a:r>
              <a:rPr lang="en-US" sz="2200">
                <a:latin typeface="Times" pitchFamily="18" charset="0"/>
              </a:rPr>
              <a:t>Conrail could have paid, on average, yearly dividends equal to its FCFE.</a:t>
            </a:r>
          </a:p>
          <a:p>
            <a:pPr eaLnBrk="0" hangingPunct="0"/>
            <a:r>
              <a:rPr lang="en-US" sz="2200">
                <a:latin typeface="Times" pitchFamily="18" charset="0"/>
              </a:rPr>
              <a:t>Conrail is earning an average accounting return on equity of 13.5%.</a:t>
            </a:r>
          </a:p>
          <a:p>
            <a:pPr eaLnBrk="0" hangingPunct="0"/>
            <a:r>
              <a:rPr lang="en-US" sz="2200">
                <a:latin typeface="Times" pitchFamily="18" charset="0"/>
              </a:rPr>
              <a:t>The required rate of return = 0.07 + 1.25(0.125-0.07) = 13.875.  </a:t>
            </a:r>
          </a:p>
          <a:p>
            <a:pPr eaLnBrk="0" hangingPunct="0"/>
            <a:r>
              <a:rPr lang="en-US" sz="2200">
                <a:latin typeface="Times" pitchFamily="18" charset="0"/>
              </a:rPr>
              <a:t>Hence Conrail’s projects have done badly on average.  </a:t>
            </a:r>
          </a:p>
          <a:p>
            <a:pPr eaLnBrk="0" hangingPunct="0"/>
            <a:r>
              <a:rPr lang="en-US" sz="2200">
                <a:latin typeface="Times" pitchFamily="18" charset="0"/>
              </a:rPr>
              <a:t>It’s average dividends have been much lower than the average FCFE.  </a:t>
            </a:r>
          </a:p>
          <a:p>
            <a:pPr eaLnBrk="0" hangingPunct="0"/>
            <a:r>
              <a:rPr lang="en-US" sz="2200">
                <a:latin typeface="Times" pitchFamily="18" charset="0"/>
              </a:rPr>
              <a:t>Conrail should pay more in dividends.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repurchases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sp>
        <p:nvSpPr>
          <p:cNvPr id="4" name="Content Placeholder 3"/>
          <p:cNvSpPr>
            <a:spLocks noGrp="1"/>
          </p:cNvSpPr>
          <p:nvPr>
            <p:ph sz="quarter" idx="13"/>
          </p:nvPr>
        </p:nvSpPr>
        <p:spPr>
          <a:xfrm>
            <a:off x="301752" y="1295400"/>
            <a:ext cx="8503920" cy="5105400"/>
          </a:xfrm>
        </p:spPr>
        <p:txBody>
          <a:bodyPr>
            <a:normAutofit fontScale="77500" lnSpcReduction="20000"/>
          </a:bodyPr>
          <a:lstStyle/>
          <a:p>
            <a:r>
              <a:rPr lang="en-US" dirty="0" smtClean="0"/>
              <a:t>Open Market Repurchase: A firm announces it intention to buy its own shares in the open market and then proceeds to do so over time like any other investors; the firm is not supposed to buy back the shares in such a way as to manipulate the price.  Share repurchases represent 95% of all repurchase transactions.</a:t>
            </a:r>
          </a:p>
          <a:p>
            <a:r>
              <a:rPr lang="en-US" dirty="0" smtClean="0"/>
              <a:t>Tender offer: a firm offers to buy shares at a pre-specified price during a short time period – generally within 20 days.  The price is usually set at a substantial premium to the current market price.  If shareholders do not tender enough shares, the firm may cancel the offer and no buyback occurs.</a:t>
            </a:r>
          </a:p>
          <a:p>
            <a:r>
              <a:rPr lang="en-US" dirty="0" smtClean="0"/>
              <a:t>Targeted repurchase: the firm buys directly from a specific shareholder.   This may occur if the shareholder wants to sell his shares but is afraid of moving the market price – in this case, the shareholder may be willing to sell at the market price; if the firm is afraid of the shareholder’s intentions, it may buy back the shares at a premium to the market price.  This may occur if management feels threatened by a shareholder who intends to takeover the firm.  Such a buyback is called greenmail.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Copyright © 2007 Pearson Addison-Wesley. All rights reserved.</a:t>
            </a:r>
          </a:p>
        </p:txBody>
      </p:sp>
      <p:sp>
        <p:nvSpPr>
          <p:cNvPr id="33794" name="Rectangle 2"/>
          <p:cNvSpPr>
            <a:spLocks noGrp="1" noChangeArrowheads="1"/>
          </p:cNvSpPr>
          <p:nvPr>
            <p:ph type="title"/>
          </p:nvPr>
        </p:nvSpPr>
        <p:spPr/>
        <p:txBody>
          <a:bodyPr>
            <a:normAutofit/>
          </a:bodyPr>
          <a:lstStyle/>
          <a:p>
            <a:r>
              <a:rPr lang="en-US" dirty="0" smtClean="0"/>
              <a:t>Dividend </a:t>
            </a:r>
            <a:r>
              <a:rPr lang="en-US" dirty="0"/>
              <a:t>History </a:t>
            </a:r>
            <a:r>
              <a:rPr lang="en-US" dirty="0" smtClean="0"/>
              <a:t>for </a:t>
            </a:r>
            <a:r>
              <a:rPr lang="en-US" dirty="0"/>
              <a:t>GM Stock, 1983–2006</a:t>
            </a:r>
          </a:p>
        </p:txBody>
      </p:sp>
      <p:pic>
        <p:nvPicPr>
          <p:cNvPr id="33797" name="Picture 5" descr="BD17_03_17F03"/>
          <p:cNvPicPr preferRelativeResize="0">
            <a:picLocks noGrp="1" noChangeAspect="1" noChangeArrowheads="1"/>
          </p:cNvPicPr>
          <p:nvPr>
            <p:ph type="body" idx="4294967295"/>
            <p:custDataLst>
              <p:tags r:id="rId1"/>
            </p:custDataLst>
          </p:nvPr>
        </p:nvPicPr>
        <p:blipFill>
          <a:blip r:embed="rId4" cstate="print"/>
          <a:srcRect/>
          <a:stretch>
            <a:fillRect/>
          </a:stretch>
        </p:blipFill>
        <p:spPr>
          <a:xfrm>
            <a:off x="1058863" y="1371600"/>
            <a:ext cx="7043737" cy="5030788"/>
          </a:xfrm>
          <a:prstGeom prst="rect">
            <a:avLst/>
          </a:prstGeom>
          <a:noFill/>
          <a:ln/>
        </p:spPr>
      </p:pic>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Dividends </a:t>
            </a:r>
            <a:r>
              <a:rPr lang="en-US" dirty="0" err="1" smtClean="0"/>
              <a:t>vs</a:t>
            </a:r>
            <a:r>
              <a:rPr lang="en-US" dirty="0" smtClean="0"/>
              <a:t> Share Repurchases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a:t>
            </a:fld>
            <a:endParaRPr lang="en-US" dirty="0"/>
          </a:p>
        </p:txBody>
      </p:sp>
      <p:sp>
        <p:nvSpPr>
          <p:cNvPr id="4" name="Content Placeholder 3"/>
          <p:cNvSpPr>
            <a:spLocks noGrp="1"/>
          </p:cNvSpPr>
          <p:nvPr>
            <p:ph sz="quarter" idx="13"/>
          </p:nvPr>
        </p:nvSpPr>
        <p:spPr/>
        <p:txBody>
          <a:bodyPr/>
          <a:lstStyle/>
          <a:p>
            <a:r>
              <a:rPr lang="en-US" dirty="0" smtClean="0"/>
              <a:t>In properly functioning capital markets, the method of redistributing cash to stockholders should not matter – whether through dividends or through share repurchase. </a:t>
            </a:r>
          </a:p>
          <a:p>
            <a:r>
              <a:rPr lang="en-US" dirty="0" smtClean="0"/>
              <a:t>In both cases, the firm has less equity and less cash.</a:t>
            </a:r>
          </a:p>
          <a:p>
            <a:r>
              <a:rPr lang="en-US" dirty="0" smtClean="0"/>
              <a:t>Since the amount of funds left invested in the firm does not change, the present value of future dividends should not change.  Consequently, the present value of shareholder wealth should be the same, as well.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Irrelevance of share repurchases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sp>
        <p:nvSpPr>
          <p:cNvPr id="4" name="Content Placeholder 3"/>
          <p:cNvSpPr>
            <a:spLocks noGrp="1"/>
          </p:cNvSpPr>
          <p:nvPr>
            <p:ph sz="quarter" idx="13"/>
          </p:nvPr>
        </p:nvSpPr>
        <p:spPr>
          <a:xfrm>
            <a:off x="304800" y="1447800"/>
            <a:ext cx="8503920" cy="4803648"/>
          </a:xfrm>
        </p:spPr>
        <p:txBody>
          <a:bodyPr>
            <a:normAutofit fontScale="85000" lnSpcReduction="20000"/>
          </a:bodyPr>
          <a:lstStyle/>
          <a:p>
            <a:r>
              <a:rPr lang="en-US" dirty="0" err="1" smtClean="0"/>
              <a:t>Buttle</a:t>
            </a:r>
            <a:r>
              <a:rPr lang="en-US" dirty="0" smtClean="0"/>
              <a:t> Wilson and Co. has $50 m. available for distribution. </a:t>
            </a:r>
            <a:r>
              <a:rPr lang="en-US" dirty="0" err="1" smtClean="0"/>
              <a:t>Buttle</a:t>
            </a:r>
            <a:r>
              <a:rPr lang="en-US" dirty="0" smtClean="0"/>
              <a:t> has 10 m. shares outstanding. It expects to earn $2.50 a share, and the current market value per share is $25. The firm has unused cash that could be used to pay a cash dividend of $5 per share, implying an ex-dividend value of $20 per share. </a:t>
            </a:r>
          </a:p>
          <a:p>
            <a:r>
              <a:rPr lang="en-US" dirty="0" smtClean="0"/>
              <a:t>Alternatively, the firm could use the $50 m. to repurchase 2 m. shares ($50,000,000/$25). Following the share repurchase, each share would be worth (10*25-50)/(10-2) = $25.</a:t>
            </a:r>
          </a:p>
          <a:p>
            <a:r>
              <a:rPr lang="en-US" dirty="0" smtClean="0"/>
              <a:t>As long as the firm repurchases the shares at the market price of $25, a shareholder who does not sell will have the same wealth as a shareholder who does sell--$25. The difference is that the former has it in stock, the latter in cash. </a:t>
            </a:r>
          </a:p>
          <a:p>
            <a:r>
              <a:rPr lang="en-US" dirty="0" smtClean="0"/>
              <a:t>If </a:t>
            </a:r>
            <a:r>
              <a:rPr lang="en-US" dirty="0" err="1" smtClean="0"/>
              <a:t>Buttle</a:t>
            </a:r>
            <a:r>
              <a:rPr lang="en-US" dirty="0" smtClean="0"/>
              <a:t> paid the $5 dividend, every shareholder would have their wealth in the same form--$5 in cash plus $20 in stock. </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repurchases on EPS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13"/>
          </p:nvPr>
        </p:nvSpPr>
        <p:spPr>
          <a:xfrm>
            <a:off x="304800" y="1447800"/>
            <a:ext cx="8503920" cy="4803648"/>
          </a:xfrm>
        </p:spPr>
        <p:txBody>
          <a:bodyPr>
            <a:normAutofit fontScale="70000" lnSpcReduction="20000"/>
          </a:bodyPr>
          <a:lstStyle/>
          <a:p>
            <a:r>
              <a:rPr lang="en-US" dirty="0" smtClean="0"/>
              <a:t>Following the distribution of the $50 m. whether through a stock repurchase or through a dividend payment, the firm's shares will trade at a P/E ratio of 8 (= $20/$2.50). </a:t>
            </a:r>
          </a:p>
          <a:p>
            <a:r>
              <a:rPr lang="en-US" dirty="0" smtClean="0"/>
              <a:t>Neither the firm's capital structure nor its capital investment policies are affected by the method of cash distribution; hence the risk-return tradeoff is the same. </a:t>
            </a:r>
          </a:p>
          <a:p>
            <a:r>
              <a:rPr lang="en-US" dirty="0" smtClean="0"/>
              <a:t>Under the dividend alternative, the EPS is unchanged at $2.50, because the $50 m. paid out were unused, and the number of shares is unchanged. Each shareholder gets (EPS x P/E = $2.50 x 8 =) $20 + $5 = $25 in total value. </a:t>
            </a:r>
          </a:p>
          <a:p>
            <a:r>
              <a:rPr lang="en-US" dirty="0" smtClean="0"/>
              <a:t>Under the share repurchase alternative, the projected EPS is higher at (2.5*10)/8 = $3.125.</a:t>
            </a:r>
          </a:p>
          <a:p>
            <a:r>
              <a:rPr lang="en-US" dirty="0" smtClean="0"/>
              <a:t>However, shareholder value is (EPS x P/E =) $3.125 x 8 = $25, once again. The higher EPS is exactly offset by the drop in the P/E ratio from ($25/2.5 =) 10 before the stock repurchase to 8 afterwards. </a:t>
            </a:r>
          </a:p>
          <a:p>
            <a:r>
              <a:rPr lang="en-US" dirty="0" smtClean="0"/>
              <a:t>The confusion over the impact of share repurchases results from the mistaken view that share repurchase will not alter the P/E ratio. But paying out cash results in a riskier firm and hence the P/E ratio must drop (the required rate of return must rise). </a:t>
            </a:r>
          </a:p>
          <a:p>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2.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3.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4.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5.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6.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7.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4652</Words>
  <Application>Microsoft Office PowerPoint</Application>
  <PresentationFormat>On-screen Show (4:3)</PresentationFormat>
  <Paragraphs>335</Paragraphs>
  <Slides>45</Slides>
  <Notes>45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45</vt:i4>
      </vt:variant>
    </vt:vector>
  </HeadingPairs>
  <TitlesOfParts>
    <vt:vector size="48" baseType="lpstr">
      <vt:lpstr>Process diagram</vt:lpstr>
      <vt:lpstr>Equation</vt:lpstr>
      <vt:lpstr>Worksheet</vt:lpstr>
      <vt:lpstr> Payout Policy</vt:lpstr>
      <vt:lpstr>Learning Objectives</vt:lpstr>
      <vt:lpstr>Dividend Mechanics</vt:lpstr>
      <vt:lpstr>Types of dividends</vt:lpstr>
      <vt:lpstr>Share repurchases</vt:lpstr>
      <vt:lpstr>Dividend History for GM Stock, 1983–2006</vt:lpstr>
      <vt:lpstr>Dividends vs Share Repurchases</vt:lpstr>
      <vt:lpstr>Irrelevance of share repurchases</vt:lpstr>
      <vt:lpstr>Impact of repurchases on EPS</vt:lpstr>
      <vt:lpstr>Reasons for Share Repurchase </vt:lpstr>
      <vt:lpstr>Reasons for Share Repurchases</vt:lpstr>
      <vt:lpstr>Example of Dividend Irrelevance</vt:lpstr>
      <vt:lpstr>Example of Dividend Irrelevance</vt:lpstr>
      <vt:lpstr>Example of Dividend Irrelevance</vt:lpstr>
      <vt:lpstr> Dividend Policy Irrelevance</vt:lpstr>
      <vt:lpstr>Tax Disadvantage of Dividends</vt:lpstr>
      <vt:lpstr>US Capital Gains vs Dividend Tax Rates</vt:lpstr>
      <vt:lpstr>The Declining Use of Dividends</vt:lpstr>
      <vt:lpstr>Changing Composition of Shareholder Payouts</vt:lpstr>
      <vt:lpstr>Impact of Taxes on the value of dividends</vt:lpstr>
      <vt:lpstr>Tax Clienteles</vt:lpstr>
      <vt:lpstr>Clientele Effects</vt:lpstr>
      <vt:lpstr>Dividend Preferences Across Groups</vt:lpstr>
      <vt:lpstr>Dividend-Capture Theory</vt:lpstr>
      <vt:lpstr>Example of Dividend Capture</vt:lpstr>
      <vt:lpstr>Payout vs Retention of Cash</vt:lpstr>
      <vt:lpstr>Funds Retention and Taxes</vt:lpstr>
      <vt:lpstr>Funds Retention and Taxes</vt:lpstr>
      <vt:lpstr>Issuance and Distress Costs</vt:lpstr>
      <vt:lpstr>Payout Policy and Signaling</vt:lpstr>
      <vt:lpstr>Share repurchases and signaling</vt:lpstr>
      <vt:lpstr>Stock Dividends and Splits </vt:lpstr>
      <vt:lpstr>Spin-offs</vt:lpstr>
      <vt:lpstr>Dividends and Firm Life-Cycle</vt:lpstr>
      <vt:lpstr>Dividends and Firm Life-Cycle</vt:lpstr>
      <vt:lpstr>Dividends and Firm Life-Cycle</vt:lpstr>
      <vt:lpstr>Dividends and Firm Life-Cycle</vt:lpstr>
      <vt:lpstr>Relevant factors in dividend policy</vt:lpstr>
      <vt:lpstr>Relevant Factors in Dividend Policy</vt:lpstr>
      <vt:lpstr>Computing optimal payout: first step</vt:lpstr>
      <vt:lpstr>Three definitions of FCFE</vt:lpstr>
      <vt:lpstr>Computing optimal payout: second step</vt:lpstr>
      <vt:lpstr>Computing optimal payout: second step</vt:lpstr>
      <vt:lpstr>Computing Optimal Dividends: An example</vt:lpstr>
      <vt:lpstr>Computing Optimal Dividends: An example</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2009-07-07T20:59:45Z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