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8.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9.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tags/tag16.xml" ContentType="application/vnd.openxmlformats-officedocument.presentationml.tags+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9"/>
  </p:notesMasterIdLst>
  <p:handoutMasterIdLst>
    <p:handoutMasterId r:id="rId60"/>
  </p:handoutMasterIdLst>
  <p:sldIdLst>
    <p:sldId id="261" r:id="rId2"/>
    <p:sldId id="330" r:id="rId3"/>
    <p:sldId id="271" r:id="rId4"/>
    <p:sldId id="311" r:id="rId5"/>
    <p:sldId id="273" r:id="rId6"/>
    <p:sldId id="312" r:id="rId7"/>
    <p:sldId id="274" r:id="rId8"/>
    <p:sldId id="313" r:id="rId9"/>
    <p:sldId id="275" r:id="rId10"/>
    <p:sldId id="323" r:id="rId11"/>
    <p:sldId id="276" r:id="rId12"/>
    <p:sldId id="314" r:id="rId13"/>
    <p:sldId id="277" r:id="rId14"/>
    <p:sldId id="278" r:id="rId15"/>
    <p:sldId id="315" r:id="rId16"/>
    <p:sldId id="279" r:id="rId17"/>
    <p:sldId id="281" r:id="rId18"/>
    <p:sldId id="324" r:id="rId19"/>
    <p:sldId id="305" r:id="rId20"/>
    <p:sldId id="316" r:id="rId21"/>
    <p:sldId id="280" r:id="rId22"/>
    <p:sldId id="317" r:id="rId23"/>
    <p:sldId id="309" r:id="rId24"/>
    <p:sldId id="310" r:id="rId25"/>
    <p:sldId id="306" r:id="rId26"/>
    <p:sldId id="318" r:id="rId27"/>
    <p:sldId id="307" r:id="rId28"/>
    <p:sldId id="319" r:id="rId29"/>
    <p:sldId id="325" r:id="rId30"/>
    <p:sldId id="320" r:id="rId31"/>
    <p:sldId id="285" r:id="rId32"/>
    <p:sldId id="286" r:id="rId33"/>
    <p:sldId id="287" r:id="rId34"/>
    <p:sldId id="296" r:id="rId35"/>
    <p:sldId id="297" r:id="rId36"/>
    <p:sldId id="298" r:id="rId37"/>
    <p:sldId id="288" r:id="rId38"/>
    <p:sldId id="289" r:id="rId39"/>
    <p:sldId id="290" r:id="rId40"/>
    <p:sldId id="291" r:id="rId41"/>
    <p:sldId id="326" r:id="rId42"/>
    <p:sldId id="327" r:id="rId43"/>
    <p:sldId id="269" r:id="rId44"/>
    <p:sldId id="321" r:id="rId45"/>
    <p:sldId id="270" r:id="rId46"/>
    <p:sldId id="328" r:id="rId47"/>
    <p:sldId id="322" r:id="rId48"/>
    <p:sldId id="292" r:id="rId49"/>
    <p:sldId id="293" r:id="rId50"/>
    <p:sldId id="329" r:id="rId51"/>
    <p:sldId id="299" r:id="rId52"/>
    <p:sldId id="300" r:id="rId53"/>
    <p:sldId id="302" r:id="rId54"/>
    <p:sldId id="303" r:id="rId55"/>
    <p:sldId id="304" r:id="rId56"/>
    <p:sldId id="294" r:id="rId57"/>
    <p:sldId id="295" r:id="rId58"/>
  </p:sldIdLst>
  <p:sldSz cx="9144000" cy="6858000" type="screen4x3"/>
  <p:notesSz cx="6858000" cy="9296400"/>
  <p:custDataLst>
    <p:tags r:id="rId61"/>
  </p:custDataLst>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87" autoAdjust="0"/>
    <p:restoredTop sz="94660"/>
  </p:normalViewPr>
  <p:slideViewPr>
    <p:cSldViewPr>
      <p:cViewPr varScale="1">
        <p:scale>
          <a:sx n="81" d="100"/>
          <a:sy n="81" d="100"/>
        </p:scale>
        <p:origin x="952"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tags" Target="tags/tag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rtlCol="0"/>
          <a:lstStyle>
            <a:lvl1pPr algn="r">
              <a:defRPr sz="1200"/>
            </a:lvl1pPr>
          </a:lstStyle>
          <a:p>
            <a:fld id="{ACCD1767-73A9-4933-BAEA-6DDCC58002A7}" type="datetimeFigureOut">
              <a:rPr lang="en-US" smtClean="0"/>
              <a:pPr/>
              <a:t>3/25/2021</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rtlCol="0" anchor="b"/>
          <a:lstStyle>
            <a:lvl1pPr algn="r">
              <a:defRPr sz="1200"/>
            </a:lvl1pPr>
          </a:lstStyle>
          <a:p>
            <a:fld id="{E03A1734-4FFB-4FB2-A08B-70701407F3C2}" type="slidenum">
              <a:rPr lang="en-US" smtClean="0"/>
              <a:pPr/>
              <a:t>‹#›</a:t>
            </a:fld>
            <a:endParaRPr lang="en-US"/>
          </a:p>
        </p:txBody>
      </p:sp>
    </p:spTree>
    <p:extLst>
      <p:ext uri="{BB962C8B-B14F-4D97-AF65-F5344CB8AC3E}">
        <p14:creationId xmlns:p14="http://schemas.microsoft.com/office/powerpoint/2010/main" val="17200101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rtlCol="0"/>
          <a:lstStyle>
            <a:lvl1pPr algn="r">
              <a:defRPr sz="1200"/>
            </a:lvl1pPr>
          </a:lstStyle>
          <a:p>
            <a:fld id="{CFA4115B-A961-4E78-80F8-A8921D03BAA4}" type="datetimeFigureOut">
              <a:rPr lang="en-US" smtClean="0"/>
              <a:pPr/>
              <a:t>3/25/2021</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rtlCol="0" anchor="b"/>
          <a:lstStyle>
            <a:lvl1pPr algn="r">
              <a:defRPr sz="1200"/>
            </a:lvl1pPr>
          </a:lstStyle>
          <a:p>
            <a:fld id="{44F2AB2A-AC47-46F5-B6D6-821EE801CC66}" type="slidenum">
              <a:rPr lang="en-US" smtClean="0"/>
              <a:pPr/>
              <a:t>‹#›</a:t>
            </a:fld>
            <a:endParaRPr lang="en-US"/>
          </a:p>
        </p:txBody>
      </p:sp>
    </p:spTree>
    <p:extLst>
      <p:ext uri="{BB962C8B-B14F-4D97-AF65-F5344CB8AC3E}">
        <p14:creationId xmlns:p14="http://schemas.microsoft.com/office/powerpoint/2010/main" val="3483075110"/>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8" name="Rectangle 2"/>
          <p:cNvSpPr>
            <a:spLocks noGrp="1" noRot="1" noChangeAspect="1" noChangeArrowheads="1" noTextEdit="1"/>
          </p:cNvSpPr>
          <p:nvPr>
            <p:ph type="sldImg"/>
          </p:nvPr>
        </p:nvSpPr>
        <p:spPr bwMode="auto">
          <a:xfrm>
            <a:off x="1114425" y="703263"/>
            <a:ext cx="4629150" cy="3473450"/>
          </a:xfrm>
          <a:prstGeom prst="rect">
            <a:avLst/>
          </a:prstGeom>
          <a:solidFill>
            <a:srgbClr val="FFFFFF"/>
          </a:solidFill>
          <a:ln>
            <a:solidFill>
              <a:srgbClr val="000000"/>
            </a:solidFill>
            <a:miter lim="800000"/>
            <a:headEnd/>
            <a:tailEnd/>
          </a:ln>
        </p:spPr>
      </p:sp>
      <p:sp>
        <p:nvSpPr>
          <p:cNvPr id="623619" name="Rectangle 3"/>
          <p:cNvSpPr>
            <a:spLocks noGrp="1" noChangeArrowheads="1"/>
          </p:cNvSpPr>
          <p:nvPr>
            <p:ph type="body" idx="1"/>
          </p:nvPr>
        </p:nvSpPr>
        <p:spPr bwMode="auto">
          <a:xfrm>
            <a:off x="913987" y="4416068"/>
            <a:ext cx="5030026" cy="4183142"/>
          </a:xfrm>
          <a:prstGeom prst="rect">
            <a:avLst/>
          </a:prstGeom>
          <a:solidFill>
            <a:srgbClr val="FFFFFF"/>
          </a:solidFill>
          <a:ln>
            <a:solidFill>
              <a:srgbClr val="000000"/>
            </a:solidFill>
            <a:miter lim="800000"/>
            <a:headEnd/>
            <a:tailEnd/>
          </a:ln>
        </p:spPr>
        <p:txBody>
          <a:bodyPr lIns="91437" tIns="45718" rIns="91437" bIns="45718"/>
          <a:lstStyle/>
          <a:p>
            <a:endParaRPr lang="en-US"/>
          </a:p>
        </p:txBody>
      </p:sp>
    </p:spTree>
    <p:extLst>
      <p:ext uri="{BB962C8B-B14F-4D97-AF65-F5344CB8AC3E}">
        <p14:creationId xmlns:p14="http://schemas.microsoft.com/office/powerpoint/2010/main" val="18028329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7410" name="Rectangle 2"/>
          <p:cNvSpPr>
            <a:spLocks noGrp="1" noRot="1" noChangeAspect="1" noChangeArrowheads="1" noTextEdit="1"/>
          </p:cNvSpPr>
          <p:nvPr>
            <p:ph type="sldImg"/>
          </p:nvPr>
        </p:nvSpPr>
        <p:spPr>
          <a:ln/>
        </p:spPr>
      </p:sp>
      <p:sp>
        <p:nvSpPr>
          <p:cNvPr id="657411" name="Rectangle 3"/>
          <p:cNvSpPr>
            <a:spLocks noGrp="1" noChangeArrowheads="1"/>
          </p:cNvSpPr>
          <p:nvPr>
            <p:ph type="body" idx="1"/>
          </p:nvPr>
        </p:nvSpPr>
        <p:spPr/>
        <p:txBody>
          <a:bodyPr lIns="89538" tIns="44769" rIns="89538" bIns="44769"/>
          <a:lstStyle/>
          <a:p>
            <a:endParaRPr lang="en-US"/>
          </a:p>
        </p:txBody>
      </p:sp>
    </p:spTree>
    <p:extLst>
      <p:ext uri="{BB962C8B-B14F-4D97-AF65-F5344CB8AC3E}">
        <p14:creationId xmlns:p14="http://schemas.microsoft.com/office/powerpoint/2010/main" val="39540306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3554" name="Rectangle 2"/>
          <p:cNvSpPr>
            <a:spLocks noGrp="1" noRot="1" noChangeAspect="1" noChangeArrowheads="1" noTextEdit="1"/>
          </p:cNvSpPr>
          <p:nvPr>
            <p:ph type="sldImg"/>
          </p:nvPr>
        </p:nvSpPr>
        <p:spPr>
          <a:ln/>
        </p:spPr>
      </p:sp>
      <p:sp>
        <p:nvSpPr>
          <p:cNvPr id="663555" name="Rectangle 3"/>
          <p:cNvSpPr>
            <a:spLocks noGrp="1" noChangeArrowheads="1"/>
          </p:cNvSpPr>
          <p:nvPr>
            <p:ph type="body" idx="1"/>
          </p:nvPr>
        </p:nvSpPr>
        <p:spPr/>
        <p:txBody>
          <a:bodyPr lIns="89538" tIns="44769" rIns="89538" bIns="44769"/>
          <a:lstStyle/>
          <a:p>
            <a:endParaRPr lang="en-US"/>
          </a:p>
        </p:txBody>
      </p:sp>
    </p:spTree>
    <p:extLst>
      <p:ext uri="{BB962C8B-B14F-4D97-AF65-F5344CB8AC3E}">
        <p14:creationId xmlns:p14="http://schemas.microsoft.com/office/powerpoint/2010/main" val="31328825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8" name="Rectangle 2"/>
          <p:cNvSpPr>
            <a:spLocks noGrp="1" noRot="1" noChangeAspect="1" noChangeArrowheads="1" noTextEdit="1"/>
          </p:cNvSpPr>
          <p:nvPr>
            <p:ph type="sldImg"/>
          </p:nvPr>
        </p:nvSpPr>
        <p:spPr>
          <a:ln/>
        </p:spPr>
      </p:sp>
      <p:sp>
        <p:nvSpPr>
          <p:cNvPr id="649219" name="Rectangle 3"/>
          <p:cNvSpPr>
            <a:spLocks noGrp="1" noChangeArrowheads="1"/>
          </p:cNvSpPr>
          <p:nvPr>
            <p:ph type="body" idx="1"/>
          </p:nvPr>
        </p:nvSpPr>
        <p:spPr/>
        <p:txBody>
          <a:bodyPr lIns="89538" tIns="44769" rIns="89538" bIns="44769"/>
          <a:lstStyle/>
          <a:p>
            <a:endParaRPr lang="en-US"/>
          </a:p>
        </p:txBody>
      </p:sp>
    </p:spTree>
    <p:extLst>
      <p:ext uri="{BB962C8B-B14F-4D97-AF65-F5344CB8AC3E}">
        <p14:creationId xmlns:p14="http://schemas.microsoft.com/office/powerpoint/2010/main" val="4059719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8" name="Rectangle 2"/>
          <p:cNvSpPr>
            <a:spLocks noGrp="1" noRot="1" noChangeAspect="1" noChangeArrowheads="1" noTextEdit="1"/>
          </p:cNvSpPr>
          <p:nvPr>
            <p:ph type="sldImg"/>
          </p:nvPr>
        </p:nvSpPr>
        <p:spPr>
          <a:ln/>
        </p:spPr>
      </p:sp>
      <p:sp>
        <p:nvSpPr>
          <p:cNvPr id="649219" name="Rectangle 3"/>
          <p:cNvSpPr>
            <a:spLocks noGrp="1" noChangeArrowheads="1"/>
          </p:cNvSpPr>
          <p:nvPr>
            <p:ph type="body" idx="1"/>
          </p:nvPr>
        </p:nvSpPr>
        <p:spPr/>
        <p:txBody>
          <a:bodyPr lIns="89538" tIns="44769" rIns="89538" bIns="44769"/>
          <a:lstStyle/>
          <a:p>
            <a:endParaRPr lang="en-US"/>
          </a:p>
        </p:txBody>
      </p:sp>
    </p:spTree>
    <p:extLst>
      <p:ext uri="{BB962C8B-B14F-4D97-AF65-F5344CB8AC3E}">
        <p14:creationId xmlns:p14="http://schemas.microsoft.com/office/powerpoint/2010/main" val="28347265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1026"/>
          <p:cNvSpPr>
            <a:spLocks noGrp="1" noRot="1" noChangeAspect="1" noChangeArrowheads="1" noTextEdit="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304131" name="Rectangle 1027"/>
          <p:cNvSpPr>
            <a:spLocks noGrp="1" noChangeArrowheads="1"/>
          </p:cNvSpPr>
          <p:nvPr>
            <p:ph type="body" idx="1"/>
          </p:nvPr>
        </p:nvSpPr>
        <p:spPr bwMode="auto">
          <a:xfrm>
            <a:off x="913987" y="4416068"/>
            <a:ext cx="5030026" cy="4183142"/>
          </a:xfrm>
          <a:prstGeom prst="rect">
            <a:avLst/>
          </a:prstGeom>
          <a:solidFill>
            <a:srgbClr val="FFFFFF"/>
          </a:solidFill>
          <a:ln>
            <a:solidFill>
              <a:srgbClr val="000000"/>
            </a:solidFill>
            <a:miter lim="800000"/>
            <a:headEnd/>
            <a:tailEnd/>
          </a:ln>
        </p:spPr>
        <p:txBody>
          <a:bodyPr lIns="90578" tIns="45289" rIns="90578" bIns="45289"/>
          <a:lstStyle/>
          <a:p>
            <a:r>
              <a:rPr lang="en-US" dirty="0"/>
              <a:t>This firm could grow assets at </a:t>
            </a:r>
            <a:r>
              <a:rPr lang="en-US" dirty="0" smtClean="0"/>
              <a:t>21.69% </a:t>
            </a:r>
            <a:r>
              <a:rPr lang="en-US" dirty="0"/>
              <a:t>without raising additional external capital.</a:t>
            </a:r>
          </a:p>
          <a:p>
            <a:endParaRPr lang="en-US" dirty="0"/>
          </a:p>
          <a:p>
            <a:r>
              <a:rPr lang="en-US" dirty="0"/>
              <a:t>Relying solely on internally generated funds will increase equity (retained earnings are part of equity) and assets without an increase in debt.  Consequently, the firm’s leverage will decrease over time.  If there is an optimal amount of leverage</a:t>
            </a:r>
            <a:r>
              <a:rPr lang="en-US" dirty="0" smtClean="0"/>
              <a:t>, </a:t>
            </a:r>
            <a:r>
              <a:rPr lang="en-US" dirty="0"/>
              <a:t>then the firm may want to borrow to maintain that optimal level of leverage.  This idea leads us to the sustainable growth rate.</a:t>
            </a:r>
          </a:p>
        </p:txBody>
      </p:sp>
    </p:spTree>
    <p:extLst>
      <p:ext uri="{BB962C8B-B14F-4D97-AF65-F5344CB8AC3E}">
        <p14:creationId xmlns:p14="http://schemas.microsoft.com/office/powerpoint/2010/main" val="26693075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2"/>
          <p:cNvSpPr>
            <a:spLocks noGrp="1" noRot="1" noChangeAspect="1" noChangeArrowheads="1" noTextEdit="1"/>
          </p:cNvSpPr>
          <p:nvPr>
            <p:ph type="sldImg"/>
          </p:nvPr>
        </p:nvSpPr>
        <p:spPr>
          <a:ln/>
        </p:spPr>
      </p:sp>
      <p:sp>
        <p:nvSpPr>
          <p:cNvPr id="38605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1476136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31</a:t>
            </a:fld>
            <a:endParaRPr lang="en-US"/>
          </a:p>
        </p:txBody>
      </p:sp>
    </p:spTree>
    <p:extLst>
      <p:ext uri="{BB962C8B-B14F-4D97-AF65-F5344CB8AC3E}">
        <p14:creationId xmlns:p14="http://schemas.microsoft.com/office/powerpoint/2010/main" val="10252738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assumption here is that</a:t>
            </a:r>
            <a:r>
              <a:rPr lang="en-US" baseline="0" dirty="0" smtClean="0"/>
              <a:t> cash is not necessary to generate the value of the enterprise.</a:t>
            </a:r>
            <a:endParaRPr lang="en-US" dirty="0"/>
          </a:p>
        </p:txBody>
      </p:sp>
      <p:sp>
        <p:nvSpPr>
          <p:cNvPr id="4" name="Slide Number Placeholder 3"/>
          <p:cNvSpPr>
            <a:spLocks noGrp="1"/>
          </p:cNvSpPr>
          <p:nvPr>
            <p:ph type="sldNum" sz="quarter" idx="10"/>
          </p:nvPr>
        </p:nvSpPr>
        <p:spPr/>
        <p:txBody>
          <a:bodyPr/>
          <a:lstStyle/>
          <a:p>
            <a:fld id="{44F2AB2A-AC47-46F5-B6D6-821EE801CC66}" type="slidenum">
              <a:rPr lang="en-US" smtClean="0"/>
              <a:pPr/>
              <a:t>32</a:t>
            </a:fld>
            <a:endParaRPr lang="en-US"/>
          </a:p>
        </p:txBody>
      </p:sp>
    </p:spTree>
    <p:extLst>
      <p:ext uri="{BB962C8B-B14F-4D97-AF65-F5344CB8AC3E}">
        <p14:creationId xmlns:p14="http://schemas.microsoft.com/office/powerpoint/2010/main" val="648851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33</a:t>
            </a:fld>
            <a:endParaRPr lang="en-US"/>
          </a:p>
        </p:txBody>
      </p:sp>
    </p:spTree>
    <p:extLst>
      <p:ext uri="{BB962C8B-B14F-4D97-AF65-F5344CB8AC3E}">
        <p14:creationId xmlns:p14="http://schemas.microsoft.com/office/powerpoint/2010/main" val="8310798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AC9F112-6C91-4670-8EF0-0FE2B250513D}" type="slidenum">
              <a:rPr lang="en-US" smtClean="0"/>
              <a:pPr/>
              <a:t>34</a:t>
            </a:fld>
            <a:endParaRPr lang="en-US"/>
          </a:p>
        </p:txBody>
      </p:sp>
    </p:spTree>
    <p:extLst>
      <p:ext uri="{BB962C8B-B14F-4D97-AF65-F5344CB8AC3E}">
        <p14:creationId xmlns:p14="http://schemas.microsoft.com/office/powerpoint/2010/main" val="3474083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666" name="Rectangle 2"/>
          <p:cNvSpPr>
            <a:spLocks noGrp="1" noRot="1" noChangeAspect="1" noChangeArrowheads="1" noTextEdit="1"/>
          </p:cNvSpPr>
          <p:nvPr>
            <p:ph type="sldImg"/>
          </p:nvPr>
        </p:nvSpPr>
        <p:spPr>
          <a:ln/>
        </p:spPr>
      </p:sp>
      <p:sp>
        <p:nvSpPr>
          <p:cNvPr id="625667" name="Rectangle 3"/>
          <p:cNvSpPr>
            <a:spLocks noGrp="1" noChangeArrowheads="1"/>
          </p:cNvSpPr>
          <p:nvPr>
            <p:ph type="body" idx="1"/>
          </p:nvPr>
        </p:nvSpPr>
        <p:spPr/>
        <p:txBody>
          <a:bodyPr lIns="89538" tIns="44769" rIns="89538" bIns="44769"/>
          <a:lstStyle/>
          <a:p>
            <a:endParaRPr lang="en-US"/>
          </a:p>
        </p:txBody>
      </p:sp>
    </p:spTree>
    <p:extLst>
      <p:ext uri="{BB962C8B-B14F-4D97-AF65-F5344CB8AC3E}">
        <p14:creationId xmlns:p14="http://schemas.microsoft.com/office/powerpoint/2010/main" val="36512292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AC9F112-6C91-4670-8EF0-0FE2B250513D}" type="slidenum">
              <a:rPr lang="en-US" smtClean="0"/>
              <a:pPr/>
              <a:t>35</a:t>
            </a:fld>
            <a:endParaRPr lang="en-US"/>
          </a:p>
        </p:txBody>
      </p:sp>
    </p:spTree>
    <p:extLst>
      <p:ext uri="{BB962C8B-B14F-4D97-AF65-F5344CB8AC3E}">
        <p14:creationId xmlns:p14="http://schemas.microsoft.com/office/powerpoint/2010/main" val="26230273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AC9F112-6C91-4670-8EF0-0FE2B250513D}" type="slidenum">
              <a:rPr lang="en-US" smtClean="0"/>
              <a:pPr/>
              <a:t>36</a:t>
            </a:fld>
            <a:endParaRPr lang="en-US"/>
          </a:p>
        </p:txBody>
      </p:sp>
    </p:spTree>
    <p:extLst>
      <p:ext uri="{BB962C8B-B14F-4D97-AF65-F5344CB8AC3E}">
        <p14:creationId xmlns:p14="http://schemas.microsoft.com/office/powerpoint/2010/main" val="3896577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37</a:t>
            </a:fld>
            <a:endParaRPr lang="en-US"/>
          </a:p>
        </p:txBody>
      </p:sp>
    </p:spTree>
    <p:extLst>
      <p:ext uri="{BB962C8B-B14F-4D97-AF65-F5344CB8AC3E}">
        <p14:creationId xmlns:p14="http://schemas.microsoft.com/office/powerpoint/2010/main" val="40623061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38</a:t>
            </a:fld>
            <a:endParaRPr lang="en-US"/>
          </a:p>
        </p:txBody>
      </p:sp>
    </p:spTree>
    <p:extLst>
      <p:ext uri="{BB962C8B-B14F-4D97-AF65-F5344CB8AC3E}">
        <p14:creationId xmlns:p14="http://schemas.microsoft.com/office/powerpoint/2010/main" val="23798727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39</a:t>
            </a:fld>
            <a:endParaRPr lang="en-US"/>
          </a:p>
        </p:txBody>
      </p:sp>
    </p:spTree>
    <p:extLst>
      <p:ext uri="{BB962C8B-B14F-4D97-AF65-F5344CB8AC3E}">
        <p14:creationId xmlns:p14="http://schemas.microsoft.com/office/powerpoint/2010/main" val="15569725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40</a:t>
            </a:fld>
            <a:endParaRPr lang="en-US"/>
          </a:p>
        </p:txBody>
      </p:sp>
    </p:spTree>
    <p:extLst>
      <p:ext uri="{BB962C8B-B14F-4D97-AF65-F5344CB8AC3E}">
        <p14:creationId xmlns:p14="http://schemas.microsoft.com/office/powerpoint/2010/main" val="19720612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2" name="Rectangle 2"/>
          <p:cNvSpPr>
            <a:spLocks noGrp="1" noRot="1" noChangeAspect="1" noChangeArrowheads="1" noTextEdit="1"/>
          </p:cNvSpPr>
          <p:nvPr>
            <p:ph type="sldImg"/>
          </p:nvPr>
        </p:nvSpPr>
        <p:spPr>
          <a:ln/>
        </p:spPr>
      </p:sp>
      <p:sp>
        <p:nvSpPr>
          <p:cNvPr id="619523" name="Rectangle 3"/>
          <p:cNvSpPr>
            <a:spLocks noGrp="1" noChangeArrowheads="1"/>
          </p:cNvSpPr>
          <p:nvPr>
            <p:ph type="body" idx="1"/>
          </p:nvPr>
        </p:nvSpPr>
        <p:spPr/>
        <p:txBody>
          <a:bodyPr lIns="89538" tIns="44769" rIns="89538" bIns="44769"/>
          <a:lstStyle/>
          <a:p>
            <a:endParaRPr lang="en-US"/>
          </a:p>
        </p:txBody>
      </p:sp>
    </p:spTree>
    <p:extLst>
      <p:ext uri="{BB962C8B-B14F-4D97-AF65-F5344CB8AC3E}">
        <p14:creationId xmlns:p14="http://schemas.microsoft.com/office/powerpoint/2010/main" val="5901712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2" name="Rectangle 2"/>
          <p:cNvSpPr>
            <a:spLocks noGrp="1" noRot="1" noChangeAspect="1" noChangeArrowheads="1" noTextEdit="1"/>
          </p:cNvSpPr>
          <p:nvPr>
            <p:ph type="sldImg"/>
          </p:nvPr>
        </p:nvSpPr>
        <p:spPr>
          <a:ln/>
        </p:spPr>
      </p:sp>
      <p:sp>
        <p:nvSpPr>
          <p:cNvPr id="619523" name="Rectangle 3"/>
          <p:cNvSpPr>
            <a:spLocks noGrp="1" noChangeArrowheads="1"/>
          </p:cNvSpPr>
          <p:nvPr>
            <p:ph type="body" idx="1"/>
          </p:nvPr>
        </p:nvSpPr>
        <p:spPr/>
        <p:txBody>
          <a:bodyPr lIns="89538" tIns="44769" rIns="89538" bIns="44769"/>
          <a:lstStyle/>
          <a:p>
            <a:endParaRPr lang="en-US"/>
          </a:p>
        </p:txBody>
      </p:sp>
    </p:spTree>
    <p:extLst>
      <p:ext uri="{BB962C8B-B14F-4D97-AF65-F5344CB8AC3E}">
        <p14:creationId xmlns:p14="http://schemas.microsoft.com/office/powerpoint/2010/main" val="40846446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1570" name="Rectangle 2"/>
          <p:cNvSpPr>
            <a:spLocks noGrp="1" noRot="1" noChangeAspect="1" noChangeArrowheads="1" noTextEdit="1"/>
          </p:cNvSpPr>
          <p:nvPr>
            <p:ph type="sldImg"/>
          </p:nvPr>
        </p:nvSpPr>
        <p:spPr>
          <a:ln/>
        </p:spPr>
      </p:sp>
      <p:sp>
        <p:nvSpPr>
          <p:cNvPr id="621571" name="Rectangle 3"/>
          <p:cNvSpPr>
            <a:spLocks noGrp="1" noChangeArrowheads="1"/>
          </p:cNvSpPr>
          <p:nvPr>
            <p:ph type="body" idx="1"/>
          </p:nvPr>
        </p:nvSpPr>
        <p:spPr/>
        <p:txBody>
          <a:bodyPr lIns="89538" tIns="44769" rIns="89538" bIns="44769"/>
          <a:lstStyle/>
          <a:p>
            <a:endParaRPr lang="en-US"/>
          </a:p>
        </p:txBody>
      </p:sp>
    </p:spTree>
    <p:extLst>
      <p:ext uri="{BB962C8B-B14F-4D97-AF65-F5344CB8AC3E}">
        <p14:creationId xmlns:p14="http://schemas.microsoft.com/office/powerpoint/2010/main" val="21432630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1570" name="Rectangle 2"/>
          <p:cNvSpPr>
            <a:spLocks noGrp="1" noRot="1" noChangeAspect="1" noChangeArrowheads="1" noTextEdit="1"/>
          </p:cNvSpPr>
          <p:nvPr>
            <p:ph type="sldImg"/>
          </p:nvPr>
        </p:nvSpPr>
        <p:spPr>
          <a:ln/>
        </p:spPr>
      </p:sp>
      <p:sp>
        <p:nvSpPr>
          <p:cNvPr id="621571" name="Rectangle 3"/>
          <p:cNvSpPr>
            <a:spLocks noGrp="1" noChangeArrowheads="1"/>
          </p:cNvSpPr>
          <p:nvPr>
            <p:ph type="body" idx="1"/>
          </p:nvPr>
        </p:nvSpPr>
        <p:spPr/>
        <p:txBody>
          <a:bodyPr lIns="89538" tIns="44769" rIns="89538" bIns="44769"/>
          <a:lstStyle/>
          <a:p>
            <a:endParaRPr lang="en-US"/>
          </a:p>
        </p:txBody>
      </p:sp>
    </p:spTree>
    <p:extLst>
      <p:ext uri="{BB962C8B-B14F-4D97-AF65-F5344CB8AC3E}">
        <p14:creationId xmlns:p14="http://schemas.microsoft.com/office/powerpoint/2010/main" val="1039510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8" name="Rectangle 2"/>
          <p:cNvSpPr>
            <a:spLocks noGrp="1" noRot="1" noChangeAspect="1" noChangeArrowheads="1" noTextEdit="1"/>
          </p:cNvSpPr>
          <p:nvPr>
            <p:ph type="sldImg"/>
          </p:nvPr>
        </p:nvSpPr>
        <p:spPr>
          <a:ln/>
        </p:spPr>
      </p:sp>
      <p:sp>
        <p:nvSpPr>
          <p:cNvPr id="623619" name="Rectangle 3"/>
          <p:cNvSpPr>
            <a:spLocks noGrp="1" noChangeArrowheads="1"/>
          </p:cNvSpPr>
          <p:nvPr>
            <p:ph type="body" idx="1"/>
          </p:nvPr>
        </p:nvSpPr>
        <p:spPr/>
        <p:txBody>
          <a:bodyPr lIns="89538" tIns="44769" rIns="89538" bIns="44769"/>
          <a:lstStyle/>
          <a:p>
            <a:endParaRPr lang="en-US"/>
          </a:p>
        </p:txBody>
      </p:sp>
    </p:spTree>
    <p:extLst>
      <p:ext uri="{BB962C8B-B14F-4D97-AF65-F5344CB8AC3E}">
        <p14:creationId xmlns:p14="http://schemas.microsoft.com/office/powerpoint/2010/main" val="15717507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48</a:t>
            </a:fld>
            <a:endParaRPr lang="en-US"/>
          </a:p>
        </p:txBody>
      </p:sp>
    </p:spTree>
    <p:extLst>
      <p:ext uri="{BB962C8B-B14F-4D97-AF65-F5344CB8AC3E}">
        <p14:creationId xmlns:p14="http://schemas.microsoft.com/office/powerpoint/2010/main" val="37171193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Rot="1" noChangeAspect="1" noChangeArrowheads="1"/>
          </p:cNvSpPr>
          <p:nvPr>
            <p:ph type="sldImg"/>
          </p:nvPr>
        </p:nvSpPr>
        <p:spPr bwMode="auto">
          <a:xfrm>
            <a:off x="1114425" y="703263"/>
            <a:ext cx="4629150" cy="3473450"/>
          </a:xfrm>
          <a:prstGeom prst="rect">
            <a:avLst/>
          </a:prstGeom>
          <a:solidFill>
            <a:srgbClr val="FFFFFF"/>
          </a:solidFill>
          <a:ln>
            <a:solidFill>
              <a:srgbClr val="000000"/>
            </a:solidFill>
            <a:miter lim="800000"/>
            <a:headEnd/>
            <a:tailEnd/>
          </a:ln>
        </p:spPr>
      </p:sp>
      <p:sp>
        <p:nvSpPr>
          <p:cNvPr id="175107" name="Rectangle 3"/>
          <p:cNvSpPr>
            <a:spLocks noGrp="1" noChangeArrowheads="1"/>
          </p:cNvSpPr>
          <p:nvPr>
            <p:ph type="body" idx="1"/>
          </p:nvPr>
        </p:nvSpPr>
        <p:spPr bwMode="auto">
          <a:xfrm>
            <a:off x="913987" y="4416068"/>
            <a:ext cx="5030026" cy="4183142"/>
          </a:xfrm>
          <a:prstGeom prst="rect">
            <a:avLst/>
          </a:prstGeom>
          <a:solidFill>
            <a:srgbClr val="FFFFFF"/>
          </a:solidFill>
          <a:ln>
            <a:solidFill>
              <a:srgbClr val="000000"/>
            </a:solidFill>
            <a:miter lim="800000"/>
            <a:headEnd/>
            <a:tailEnd/>
          </a:ln>
        </p:spPr>
        <p:txBody>
          <a:bodyPr lIns="91437" tIns="45718" rIns="91437" bIns="45718"/>
          <a:lstStyle/>
          <a:p>
            <a:r>
              <a:rPr lang="en-US" dirty="0"/>
              <a:t>Note that the price increases tend to be small, since these announcements tend to affect value by only small amounts. The effect seems to correlate with the weightiness of each announcement, being lower for product strategy announcements (which might signify little or no real investment) and being higher for the other three.</a:t>
            </a:r>
          </a:p>
          <a:p>
            <a:r>
              <a:rPr lang="en-US" dirty="0"/>
              <a:t>Markets also tend to be discriminating and look at both the type of business where the R&amp;D is being spent (Intel versus Kellogg) and the track record of the managers spending the money.</a:t>
            </a:r>
          </a:p>
        </p:txBody>
      </p:sp>
    </p:spTree>
    <p:extLst>
      <p:ext uri="{BB962C8B-B14F-4D97-AF65-F5344CB8AC3E}">
        <p14:creationId xmlns:p14="http://schemas.microsoft.com/office/powerpoint/2010/main" val="414960072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56</a:t>
            </a:fld>
            <a:endParaRPr lang="en-US"/>
          </a:p>
        </p:txBody>
      </p:sp>
    </p:spTree>
    <p:extLst>
      <p:ext uri="{BB962C8B-B14F-4D97-AF65-F5344CB8AC3E}">
        <p14:creationId xmlns:p14="http://schemas.microsoft.com/office/powerpoint/2010/main" val="146101888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57</a:t>
            </a:fld>
            <a:endParaRPr lang="en-US"/>
          </a:p>
        </p:txBody>
      </p:sp>
    </p:spTree>
    <p:extLst>
      <p:ext uri="{BB962C8B-B14F-4D97-AF65-F5344CB8AC3E}">
        <p14:creationId xmlns:p14="http://schemas.microsoft.com/office/powerpoint/2010/main" val="998982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8" name="Rectangle 2"/>
          <p:cNvSpPr>
            <a:spLocks noGrp="1" noRot="1" noChangeAspect="1" noChangeArrowheads="1" noTextEdit="1"/>
          </p:cNvSpPr>
          <p:nvPr>
            <p:ph type="sldImg"/>
          </p:nvPr>
        </p:nvSpPr>
        <p:spPr>
          <a:ln/>
        </p:spPr>
      </p:sp>
      <p:sp>
        <p:nvSpPr>
          <p:cNvPr id="623619" name="Rectangle 3"/>
          <p:cNvSpPr>
            <a:spLocks noGrp="1" noChangeArrowheads="1"/>
          </p:cNvSpPr>
          <p:nvPr>
            <p:ph type="body" idx="1"/>
          </p:nvPr>
        </p:nvSpPr>
        <p:spPr/>
        <p:txBody>
          <a:bodyPr lIns="89538" tIns="44769" rIns="89538" bIns="44769"/>
          <a:lstStyle/>
          <a:p>
            <a:endParaRPr lang="en-US"/>
          </a:p>
        </p:txBody>
      </p:sp>
    </p:spTree>
    <p:extLst>
      <p:ext uri="{BB962C8B-B14F-4D97-AF65-F5344CB8AC3E}">
        <p14:creationId xmlns:p14="http://schemas.microsoft.com/office/powerpoint/2010/main" val="1676155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7714" name="Rectangle 2"/>
          <p:cNvSpPr>
            <a:spLocks noGrp="1" noRot="1" noChangeAspect="1" noChangeArrowheads="1" noTextEdit="1"/>
          </p:cNvSpPr>
          <p:nvPr>
            <p:ph type="sldImg"/>
          </p:nvPr>
        </p:nvSpPr>
        <p:spPr>
          <a:ln/>
        </p:spPr>
      </p:sp>
      <p:sp>
        <p:nvSpPr>
          <p:cNvPr id="627715" name="Rectangle 3"/>
          <p:cNvSpPr>
            <a:spLocks noGrp="1" noChangeArrowheads="1"/>
          </p:cNvSpPr>
          <p:nvPr>
            <p:ph type="body" idx="1"/>
          </p:nvPr>
        </p:nvSpPr>
        <p:spPr/>
        <p:txBody>
          <a:bodyPr lIns="89538" tIns="44769" rIns="89538" bIns="44769"/>
          <a:lstStyle/>
          <a:p>
            <a:endParaRPr lang="en-US"/>
          </a:p>
        </p:txBody>
      </p:sp>
    </p:spTree>
    <p:extLst>
      <p:ext uri="{BB962C8B-B14F-4D97-AF65-F5344CB8AC3E}">
        <p14:creationId xmlns:p14="http://schemas.microsoft.com/office/powerpoint/2010/main" val="26545579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7170" name="Rectangle 2"/>
          <p:cNvSpPr>
            <a:spLocks noGrp="1" noRot="1" noChangeAspect="1" noChangeArrowheads="1" noTextEdit="1"/>
          </p:cNvSpPr>
          <p:nvPr>
            <p:ph type="sldImg"/>
          </p:nvPr>
        </p:nvSpPr>
        <p:spPr>
          <a:ln/>
        </p:spPr>
      </p:sp>
      <p:sp>
        <p:nvSpPr>
          <p:cNvPr id="647171" name="Rectangle 3"/>
          <p:cNvSpPr>
            <a:spLocks noGrp="1" noChangeArrowheads="1"/>
          </p:cNvSpPr>
          <p:nvPr>
            <p:ph type="body" idx="1"/>
          </p:nvPr>
        </p:nvSpPr>
        <p:spPr/>
        <p:txBody>
          <a:bodyPr lIns="89538" tIns="44769" rIns="89538" bIns="44769"/>
          <a:lstStyle/>
          <a:p>
            <a:endParaRPr lang="en-US"/>
          </a:p>
        </p:txBody>
      </p:sp>
    </p:spTree>
    <p:extLst>
      <p:ext uri="{BB962C8B-B14F-4D97-AF65-F5344CB8AC3E}">
        <p14:creationId xmlns:p14="http://schemas.microsoft.com/office/powerpoint/2010/main" val="17935273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62" name="Rectangle 2"/>
          <p:cNvSpPr>
            <a:spLocks noGrp="1" noRot="1" noChangeAspect="1" noChangeArrowheads="1" noTextEdit="1"/>
          </p:cNvSpPr>
          <p:nvPr>
            <p:ph type="sldImg"/>
          </p:nvPr>
        </p:nvSpPr>
        <p:spPr>
          <a:ln/>
        </p:spPr>
      </p:sp>
      <p:sp>
        <p:nvSpPr>
          <p:cNvPr id="655363" name="Rectangle 3"/>
          <p:cNvSpPr>
            <a:spLocks noGrp="1" noChangeArrowheads="1"/>
          </p:cNvSpPr>
          <p:nvPr>
            <p:ph type="body" idx="1"/>
          </p:nvPr>
        </p:nvSpPr>
        <p:spPr/>
        <p:txBody>
          <a:bodyPr lIns="89538" tIns="44769" rIns="89538" bIns="44769"/>
          <a:lstStyle/>
          <a:p>
            <a:endParaRPr lang="en-US"/>
          </a:p>
        </p:txBody>
      </p:sp>
    </p:spTree>
    <p:extLst>
      <p:ext uri="{BB962C8B-B14F-4D97-AF65-F5344CB8AC3E}">
        <p14:creationId xmlns:p14="http://schemas.microsoft.com/office/powerpoint/2010/main" val="10398137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9458" name="Rectangle 2"/>
          <p:cNvSpPr>
            <a:spLocks noGrp="1" noRot="1" noChangeAspect="1" noChangeArrowheads="1" noTextEdit="1"/>
          </p:cNvSpPr>
          <p:nvPr>
            <p:ph type="sldImg"/>
          </p:nvPr>
        </p:nvSpPr>
        <p:spPr>
          <a:ln/>
        </p:spPr>
      </p:sp>
      <p:sp>
        <p:nvSpPr>
          <p:cNvPr id="659459" name="Rectangle 3"/>
          <p:cNvSpPr>
            <a:spLocks noGrp="1" noChangeArrowheads="1"/>
          </p:cNvSpPr>
          <p:nvPr>
            <p:ph type="body" idx="1"/>
          </p:nvPr>
        </p:nvSpPr>
        <p:spPr/>
        <p:txBody>
          <a:bodyPr lIns="89538" tIns="44769" rIns="89538" bIns="44769"/>
          <a:lstStyle/>
          <a:p>
            <a:endParaRPr lang="en-US"/>
          </a:p>
        </p:txBody>
      </p:sp>
    </p:spTree>
    <p:extLst>
      <p:ext uri="{BB962C8B-B14F-4D97-AF65-F5344CB8AC3E}">
        <p14:creationId xmlns:p14="http://schemas.microsoft.com/office/powerpoint/2010/main" val="36187906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1506" name="Rectangle 2"/>
          <p:cNvSpPr>
            <a:spLocks noGrp="1" noRot="1" noChangeAspect="1" noChangeArrowheads="1" noTextEdit="1"/>
          </p:cNvSpPr>
          <p:nvPr>
            <p:ph type="sldImg"/>
          </p:nvPr>
        </p:nvSpPr>
        <p:spPr>
          <a:ln/>
        </p:spPr>
      </p:sp>
      <p:sp>
        <p:nvSpPr>
          <p:cNvPr id="661507" name="Rectangle 3"/>
          <p:cNvSpPr>
            <a:spLocks noGrp="1" noChangeArrowheads="1"/>
          </p:cNvSpPr>
          <p:nvPr>
            <p:ph type="body" idx="1"/>
          </p:nvPr>
        </p:nvSpPr>
        <p:spPr/>
        <p:txBody>
          <a:bodyPr lIns="89538" tIns="44769" rIns="89538" bIns="44769"/>
          <a:lstStyle/>
          <a:p>
            <a:endParaRPr lang="en-US"/>
          </a:p>
        </p:txBody>
      </p:sp>
    </p:spTree>
    <p:extLst>
      <p:ext uri="{BB962C8B-B14F-4D97-AF65-F5344CB8AC3E}">
        <p14:creationId xmlns:p14="http://schemas.microsoft.com/office/powerpoint/2010/main" val="4279291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r>
              <a:rPr lang="en-US" smtClean="0"/>
              <a:t>P.V. Viswanath</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155448"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AB534A1-6402-488B-A652-E469620D7916}" type="slidenum">
              <a:rPr lang="en-US" smtClean="0">
                <a:solidFill>
                  <a:schemeClr val="accent3">
                    <a:shade val="75000"/>
                  </a:schemeClr>
                </a:solidFill>
              </a:rPr>
              <a:pPr/>
              <a:t>‹#›</a:t>
            </a:fld>
            <a:endParaRPr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P.V. Viswanath</a:t>
            </a:r>
          </a:p>
        </p:txBody>
      </p:sp>
      <p:sp>
        <p:nvSpPr>
          <p:cNvPr id="6" name="Slide Number Placeholder 5"/>
          <p:cNvSpPr>
            <a:spLocks noGrp="1"/>
          </p:cNvSpPr>
          <p:nvPr>
            <p:ph type="sldNum" sz="quarter" idx="12"/>
          </p:nvPr>
        </p:nvSpPr>
        <p:spPr/>
        <p:txBody>
          <a:bodyPr/>
          <a:lstStyle>
            <a:lvl1pPr>
              <a:defRPr/>
            </a:lvl1pPr>
          </a:lstStyle>
          <a:p>
            <a:fld id="{AAFAE974-1534-490A-A37B-5EAB53FA4CAB}" type="slidenum">
              <a:rPr lang="en-US"/>
              <a:pPr/>
              <a:t>‹#›</a:t>
            </a:fld>
            <a:endParaRPr lang="en-US"/>
          </a:p>
        </p:txBody>
      </p:sp>
    </p:spTree>
    <p:extLst>
      <p:ext uri="{BB962C8B-B14F-4D97-AF65-F5344CB8AC3E}">
        <p14:creationId xmlns:p14="http://schemas.microsoft.com/office/powerpoint/2010/main" val="3280741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P.V. Viswanath</a:t>
            </a:r>
            <a:endParaRPr lang="en-US"/>
          </a:p>
        </p:txBody>
      </p:sp>
      <p:sp>
        <p:nvSpPr>
          <p:cNvPr id="6" name="Slide Number Placeholder 5"/>
          <p:cNvSpPr>
            <a:spLocks noGrp="1"/>
          </p:cNvSpPr>
          <p:nvPr>
            <p:ph type="sldNum" sz="quarter" idx="12"/>
          </p:nvPr>
        </p:nvSpPr>
        <p:spPr/>
        <p:txBody>
          <a:bodyPr/>
          <a:lstStyle/>
          <a:p>
            <a:fld id="{E8C80D2A-EA4E-4A37-A9DF-772D0EA46EC5}" type="slidenum">
              <a:rPr lang="en-US" smtClean="0"/>
              <a:pPr/>
              <a:t>‹#›</a:t>
            </a:fld>
            <a:endParaRPr lang="en-US" dirty="0"/>
          </a:p>
        </p:txBody>
      </p:sp>
      <p:sp>
        <p:nvSpPr>
          <p:cNvPr id="8" name="Content Placeholder 7"/>
          <p:cNvSpPr>
            <a:spLocks noGrp="1"/>
          </p:cNvSpPr>
          <p:nvPr>
            <p:ph sz="quarter" idx="13"/>
          </p:nvPr>
        </p:nvSpPr>
        <p:spPr>
          <a:xfrm>
            <a:off x="301752" y="1295400"/>
            <a:ext cx="8503920" cy="4803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68426" y="2743200"/>
            <a:ext cx="6480174" cy="1673225"/>
          </a:xfrm>
        </p:spPr>
        <p:txBody>
          <a:bodyPr anchor="t"/>
          <a:lstStyle>
            <a:lvl1pPr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Rectangle 13"/>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Footer Placeholder 4"/>
          <p:cNvSpPr>
            <a:spLocks noGrp="1"/>
          </p:cNvSpPr>
          <p:nvPr>
            <p:ph type="ftr" sz="quarter" idx="11"/>
          </p:nvPr>
        </p:nvSpPr>
        <p:spPr/>
        <p:txBody>
          <a:bodyPr/>
          <a:lstStyle/>
          <a:p>
            <a:r>
              <a:rPr lang="en-US" smtClean="0"/>
              <a:t>P.V. Viswanath</a:t>
            </a:r>
            <a:endParaRPr lang="en-US"/>
          </a:p>
        </p:txBody>
      </p:sp>
      <p:sp>
        <p:nvSpPr>
          <p:cNvPr id="4" name="Date Placeholder 3"/>
          <p:cNvSpPr>
            <a:spLocks noGrp="1"/>
          </p:cNvSpPr>
          <p:nvPr>
            <p:ph type="dt" sz="half" idx="10"/>
          </p:nvPr>
        </p:nvSpPr>
        <p:spPr/>
        <p:txBody>
          <a:bodyPr/>
          <a:lstStyle/>
          <a:p>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6" name="Slide Number Placeholder 5"/>
          <p:cNvSpPr>
            <a:spLocks noGrp="1"/>
          </p:cNvSpPr>
          <p:nvPr>
            <p:ph type="sldNum" sz="quarter" idx="12"/>
          </p:nvPr>
        </p:nvSpPr>
        <p:spPr>
          <a:xfrm>
            <a:off x="4343400" y="2177976"/>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791200" y="6409944"/>
            <a:ext cx="3044952" cy="365760"/>
          </a:xfrm>
        </p:spPr>
        <p:txBody>
          <a:bodyPr/>
          <a:lstStyle/>
          <a:p>
            <a:endParaRPr lang="en-US"/>
          </a:p>
        </p:txBody>
      </p:sp>
      <p:sp>
        <p:nvSpPr>
          <p:cNvPr id="6" name="Footer Placeholder 5"/>
          <p:cNvSpPr>
            <a:spLocks noGrp="1"/>
          </p:cNvSpPr>
          <p:nvPr>
            <p:ph type="ftr" sz="quarter" idx="11"/>
          </p:nvPr>
        </p:nvSpPr>
        <p:spPr/>
        <p:txBody>
          <a:bodyPr/>
          <a:lstStyle/>
          <a:p>
            <a:r>
              <a:rPr lang="en-US" smtClean="0"/>
              <a:t>P.V. Viswanath</a:t>
            </a:r>
            <a:endParaRPr lang="en-US" dirty="0"/>
          </a:p>
        </p:txBody>
      </p:sp>
      <p:sp>
        <p:nvSpPr>
          <p:cNvPr id="7" name="Slide Number Placeholder 6"/>
          <p:cNvSpPr>
            <a:spLocks noGrp="1"/>
          </p:cNvSpPr>
          <p:nvPr>
            <p:ph type="sldNum" sz="quarter" idx="12"/>
          </p:nvPr>
        </p:nvSpPr>
        <p:spPr/>
        <p:txBody>
          <a:bodyPr/>
          <a:lstStyle/>
          <a:p>
            <a:fld id="{E8C80D2A-EA4E-4A37-A9DF-772D0EA46EC5}" type="slidenum">
              <a:rPr lang="en-US" smtClean="0"/>
              <a:pPr/>
              <a:t>‹#›</a:t>
            </a:fld>
            <a:endParaRPr lang="en-US"/>
          </a:p>
        </p:txBody>
      </p:sp>
      <p:sp>
        <p:nvSpPr>
          <p:cNvPr id="8" name="Straight Connector 7"/>
          <p:cNvSpPr>
            <a:spLocks noChangeShapeType="1"/>
          </p:cNvSpPr>
          <p:nvPr/>
        </p:nvSpPr>
        <p:spPr bwMode="auto">
          <a:xfrm flipV="1">
            <a:off x="4572000" y="1548889"/>
            <a:ext cx="0" cy="4846320"/>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Content Placeholder 9"/>
          <p:cNvSpPr>
            <a:spLocks noGrp="1"/>
          </p:cNvSpPr>
          <p:nvPr>
            <p:ph sz="quarter" idx="13"/>
          </p:nvPr>
        </p:nvSpPr>
        <p:spPr>
          <a:xfrm>
            <a:off x="301752"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11"/>
          <p:cNvSpPr>
            <a:spLocks noGrp="1"/>
          </p:cNvSpPr>
          <p:nvPr>
            <p:ph sz="quarter" idx="14"/>
          </p:nvPr>
        </p:nvSpPr>
        <p:spPr>
          <a:xfrm>
            <a:off x="4800600"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Ref idx="1001">
        <a:schemeClr val="bg2"/>
      </p:bgRef>
    </p:bg>
    <p:spTree>
      <p:nvGrpSpPr>
        <p:cNvPr id="1" name=""/>
        <p:cNvGrpSpPr/>
        <p:nvPr/>
      </p:nvGrpSpPr>
      <p:grpSpPr>
        <a:xfrm>
          <a:off x="0" y="0"/>
          <a:ext cx="0" cy="0"/>
          <a:chOff x="0" y="0"/>
          <a:chExt cx="0" cy="0"/>
        </a:xfrm>
      </p:grpSpPr>
      <p:sp>
        <p:nvSpPr>
          <p:cNvPr id="20" name="Rectangle 19"/>
          <p:cNvSpPr>
            <a:spLocks noChangeArrowheads="1"/>
          </p:cNvSpPr>
          <p:nvPr/>
        </p:nvSpPr>
        <p:spPr bwMode="auto">
          <a:xfrm>
            <a:off x="0" y="0"/>
            <a:ext cx="9144000" cy="1295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1" name="Rectangle 20"/>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2" name="Rectangle 21"/>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1" name="Rectangle 10"/>
          <p:cNvSpPr/>
          <p:nvPr/>
        </p:nvSpPr>
        <p:spPr>
          <a:xfrm>
            <a:off x="152400" y="1304731"/>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6" name="Oval 15"/>
          <p:cNvSpPr/>
          <p:nvPr/>
        </p:nvSpPr>
        <p:spPr>
          <a:xfrm>
            <a:off x="4264152" y="91595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5923" y="6383319"/>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3" name="Text Placeholder 2"/>
          <p:cNvSpPr>
            <a:spLocks noGrp="1"/>
          </p:cNvSpPr>
          <p:nvPr>
            <p:ph type="body" idx="1"/>
          </p:nvPr>
        </p:nvSpPr>
        <p:spPr>
          <a:xfrm>
            <a:off x="301752" y="1447800"/>
            <a:ext cx="4040188" cy="670438"/>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4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2"/>
          </p:nvPr>
        </p:nvSpPr>
        <p:spPr>
          <a:xfrm>
            <a:off x="4791329" y="1447800"/>
            <a:ext cx="4041775" cy="670438"/>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P.V. Viswanath</a:t>
            </a:r>
            <a:endParaRPr lang="en-US"/>
          </a:p>
        </p:txBody>
      </p:sp>
      <p:sp>
        <p:nvSpPr>
          <p:cNvPr id="15" name="Straight Connector 14"/>
          <p:cNvSpPr>
            <a:spLocks noChangeShapeType="1"/>
          </p:cNvSpPr>
          <p:nvPr/>
        </p:nvSpPr>
        <p:spPr bwMode="auto">
          <a:xfrm>
            <a:off x="152400" y="122075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7" name="Oval 16"/>
          <p:cNvSpPr/>
          <p:nvPr/>
        </p:nvSpPr>
        <p:spPr>
          <a:xfrm>
            <a:off x="4358640" y="101044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Title 1"/>
          <p:cNvSpPr>
            <a:spLocks noGrp="1"/>
          </p:cNvSpPr>
          <p:nvPr>
            <p:ph type="title"/>
          </p:nvPr>
        </p:nvSpPr>
        <p:spPr>
          <a:xfrm>
            <a:off x="304800" y="228600"/>
            <a:ext cx="8531352" cy="758952"/>
          </a:xfrm>
        </p:spPr>
        <p:txBody>
          <a:bodyPr anchor="b"/>
          <a:lstStyle>
            <a:lvl1pPr>
              <a:defRPr/>
            </a:lvl1pPr>
          </a:lstStyle>
          <a:p>
            <a:r>
              <a:rPr lang="en-US" smtClean="0"/>
              <a:t>Click to edit Master title style</a:t>
            </a:r>
            <a:endParaRPr lang="en-US" dirty="0"/>
          </a:p>
        </p:txBody>
      </p:sp>
      <p:sp>
        <p:nvSpPr>
          <p:cNvPr id="9" name="Slide Number Placeholder 8"/>
          <p:cNvSpPr>
            <a:spLocks noGrp="1"/>
          </p:cNvSpPr>
          <p:nvPr>
            <p:ph type="sldNum" sz="quarter" idx="12"/>
          </p:nvPr>
        </p:nvSpPr>
        <p:spPr>
          <a:xfrm>
            <a:off x="4340352" y="1000090"/>
            <a:ext cx="457200" cy="441325"/>
          </a:xfrm>
        </p:spPr>
        <p:txBody>
          <a:bodyPr/>
          <a:lstStyle>
            <a:lvl1pPr algn="ctr">
              <a:defRPr/>
            </a:lvl1pPr>
          </a:lstStyle>
          <a:p>
            <a:pPr algn="ctr"/>
            <a:fld id="{E8C80D2A-EA4E-4A37-A9DF-772D0EA46EC5}" type="slidenum">
              <a:rPr lang="en-US" smtClean="0"/>
              <a:pPr algn="ctr"/>
              <a:t>‹#›</a:t>
            </a:fld>
            <a:endParaRPr lang="en-US" dirty="0"/>
          </a:p>
        </p:txBody>
      </p:sp>
      <p:sp>
        <p:nvSpPr>
          <p:cNvPr id="24" name="Content Placeholder 23"/>
          <p:cNvSpPr>
            <a:spLocks noGrp="1"/>
          </p:cNvSpPr>
          <p:nvPr>
            <p:ph sz="quarter" idx="13"/>
          </p:nvPr>
        </p:nvSpPr>
        <p:spPr>
          <a:xfrm>
            <a:off x="301752" y="2286000"/>
            <a:ext cx="4041648"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6" name="Content Placeholder 25"/>
          <p:cNvSpPr>
            <a:spLocks noGrp="1"/>
          </p:cNvSpPr>
          <p:nvPr>
            <p:ph sz="quarter" idx="14"/>
          </p:nvPr>
        </p:nvSpPr>
        <p:spPr>
          <a:xfrm>
            <a:off x="4800600" y="2286000"/>
            <a:ext cx="4038600"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6" name="Rectangle 5"/>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P.V. Viswanath</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8C80D2A-EA4E-4A37-A9DF-772D0EA46EC5}" type="slidenum">
              <a:rPr lang="en-US" smtClean="0">
                <a:solidFill>
                  <a:srgbClr val="FFFFFF"/>
                </a:solidFill>
              </a:rPr>
              <a:pPr/>
              <a:t>‹#›</a:t>
            </a:fld>
            <a:endParaRPr lang="en-US" dirty="0">
              <a:solidFill>
                <a:srgbClr val="FFFFFF"/>
              </a:solidFill>
            </a:endParaRPr>
          </a:p>
        </p:txBody>
      </p:sp>
      <p:sp>
        <p:nvSpPr>
          <p:cNvPr id="7" name="Rectangle 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a:spLocks noChangeArrowheads="1"/>
          </p:cNvSpPr>
          <p:nvPr/>
        </p:nvSpPr>
        <p:spPr bwMode="auto">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Rectangle 13"/>
          <p:cNvSpPr>
            <a:spLocks noChangeArrowheads="1"/>
          </p:cNvSpPr>
          <p:nvPr/>
        </p:nvSpPr>
        <p:spPr bwMode="auto">
          <a:xfrm>
            <a:off x="152400" y="6430944"/>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381000" y="6410848"/>
            <a:ext cx="2895600" cy="365125"/>
          </a:xfrm>
        </p:spPr>
        <p:txBody>
          <a:bodyPr/>
          <a:lstStyle/>
          <a:p>
            <a:r>
              <a:rPr lang="en-US" smtClean="0"/>
              <a:t>P.V. Viswanath</a:t>
            </a:r>
            <a:endParaRPr lang="en-US"/>
          </a:p>
        </p:txBody>
      </p:sp>
      <p:sp>
        <p:nvSpPr>
          <p:cNvPr id="8" name="Rectangle 7"/>
          <p:cNvSpPr>
            <a:spLocks noChangeArrowheads="1"/>
          </p:cNvSpPr>
          <p:nvPr/>
        </p:nvSpPr>
        <p:spPr bwMode="auto">
          <a:xfrm>
            <a:off x="155448" y="118872"/>
            <a:ext cx="8833104" cy="66294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20" name="Content Placeholder 19"/>
          <p:cNvSpPr>
            <a:spLocks noGrp="1"/>
          </p:cNvSpPr>
          <p:nvPr>
            <p:ph sz="quarter" idx="13"/>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4800"/>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0" name="Rectangle 19"/>
          <p:cNvSpPr>
            <a:spLocks noChangeArrowheads="1"/>
          </p:cNvSpPr>
          <p:nvPr/>
        </p:nvSpPr>
        <p:spPr bwMode="auto">
          <a:xfrm>
            <a:off x="152400" y="152400"/>
            <a:ext cx="8833104" cy="3810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3000375" y="609600"/>
            <a:ext cx="5867400" cy="4267200"/>
          </a:xfrm>
        </p:spPr>
        <p:txBody>
          <a:bodyPr/>
          <a:lstStyle>
            <a:lvl1pPr>
              <a:buNone/>
              <a:defRPr sz="3200"/>
            </a:lvl1pPr>
          </a:lstStyle>
          <a:p>
            <a:r>
              <a:rPr lang="en-US" smtClean="0"/>
              <a:t>Click icon to add picture</a:t>
            </a:r>
            <a:endParaRPr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4" name="Rectangle 13"/>
          <p:cNvSpPr>
            <a:spLocks noChangeArrowheads="1"/>
          </p:cNvSpPr>
          <p:nvPr/>
        </p:nvSpPr>
        <p:spPr bwMode="auto">
          <a:xfrm>
            <a:off x="152400" y="6387533"/>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Date Placeholder 4"/>
          <p:cNvSpPr>
            <a:spLocks noGrp="1"/>
          </p:cNvSpPr>
          <p:nvPr>
            <p:ph type="dt" sz="half" idx="10"/>
          </p:nvPr>
        </p:nvSpPr>
        <p:spPr>
          <a:xfrm>
            <a:off x="5788152" y="6404984"/>
            <a:ext cx="3044952" cy="365760"/>
          </a:xfrm>
        </p:spPr>
        <p:txBody>
          <a:bodyPr/>
          <a:lstStyle/>
          <a:p>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P.V. Viswanath</a:t>
            </a:r>
            <a:endParaRPr lang="en-US" dirty="0"/>
          </a:p>
        </p:txBody>
      </p:sp>
      <p:sp>
        <p:nvSpPr>
          <p:cNvPr id="11" name="Straight Connector 10"/>
          <p:cNvSpPr>
            <a:spLocks noChangeShapeType="1"/>
          </p:cNvSpPr>
          <p:nvPr/>
        </p:nvSpPr>
        <p:spPr bwMode="auto">
          <a:xfrm>
            <a:off x="162448" y="527536"/>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8984"/>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vmlDrawing" Target="../drawings/vmlDrawing1.v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3"/>
            </p:custDataLst>
            <p:extLst>
              <p:ext uri="{D42A27DB-BD31-4B8C-83A1-F6EECF244321}">
                <p14:modId xmlns:p14="http://schemas.microsoft.com/office/powerpoint/2010/main" val="415987607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28375" name="think-cell Slide" r:id="rId14" imgW="395" imgH="394" progId="TCLayout.ActiveDocument.1">
                  <p:embed/>
                </p:oleObj>
              </mc:Choice>
              <mc:Fallback>
                <p:oleObj name="think-cell Slide" r:id="rId14" imgW="395" imgH="394" progId="TCLayout.ActiveDocument.1">
                  <p:embed/>
                  <p:pic>
                    <p:nvPicPr>
                      <p:cNvPr id="0" name=""/>
                      <p:cNvPicPr/>
                      <p:nvPr/>
                    </p:nvPicPr>
                    <p:blipFill>
                      <a:blip r:embed="rId15"/>
                      <a:stretch>
                        <a:fillRect/>
                      </a:stretch>
                    </p:blipFill>
                    <p:spPr>
                      <a:xfrm>
                        <a:off x="1588" y="1588"/>
                        <a:ext cx="1588" cy="1588"/>
                      </a:xfrm>
                      <a:prstGeom prst="rect">
                        <a:avLst/>
                      </a:prstGeom>
                    </p:spPr>
                  </p:pic>
                </p:oleObj>
              </mc:Fallback>
            </mc:AlternateContent>
          </a:graphicData>
        </a:graphic>
      </p:graphicFrame>
      <p:sp>
        <p:nvSpPr>
          <p:cNvPr id="17" name="Rectangle 1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371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a:defRPr sz="1400">
                <a:solidFill>
                  <a:srgbClr val="FFFFFF"/>
                </a:solidFill>
              </a:defRPr>
            </a:lvl1pPr>
          </a:lstStyle>
          <a:p>
            <a:pPr algn="r"/>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a:defRPr sz="1200">
                <a:solidFill>
                  <a:srgbClr val="FFFFFF"/>
                </a:solidFill>
              </a:defRPr>
            </a:lvl1pPr>
          </a:lstStyle>
          <a:p>
            <a:pPr algn="l"/>
            <a:r>
              <a:rPr lang="en-US" smtClean="0">
                <a:solidFill>
                  <a:srgbClr val="FFFFFF"/>
                </a:solidFill>
              </a:rPr>
              <a:t>P.V. Viswanath</a:t>
            </a:r>
            <a:endParaRPr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0" name="Straight Connector 9"/>
          <p:cNvSpPr>
            <a:spLocks noChangeShapeType="1"/>
          </p:cNvSpPr>
          <p:nvPr/>
        </p:nvSpPr>
        <p:spPr bwMode="auto">
          <a:xfrm>
            <a:off x="152400" y="1254972"/>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4343400" y="1026372"/>
            <a:ext cx="457200" cy="441325"/>
          </a:xfrm>
          <a:prstGeom prst="rect">
            <a:avLst/>
          </a:prstGeom>
        </p:spPr>
        <p:txBody>
          <a:bodyPr vert="horz" lIns="45720" rIns="45720" anchor="ctr">
            <a:normAutofit/>
          </a:bodyPr>
          <a:lstStyle>
            <a:lvl1pPr algn="ctr">
              <a:defRPr sz="1600">
                <a:solidFill>
                  <a:schemeClr val="accent3">
                    <a:shade val="75000"/>
                  </a:schemeClr>
                </a:solidFill>
              </a:defRPr>
            </a:lvl1pPr>
          </a:lstStyle>
          <a:p>
            <a:pPr algn="ctr"/>
            <a:fld id="{EAB534A1-6402-488B-A652-E469620D7916}" type="slidenum">
              <a:rPr lang="en-US" sz="1600" smtClean="0">
                <a:solidFill>
                  <a:schemeClr val="accent3">
                    <a:shade val="75000"/>
                  </a:schemeClr>
                </a:solidFill>
              </a:rPr>
              <a:pPr algn="ctr"/>
              <a:t>‹#›</a:t>
            </a:fld>
            <a:endParaRPr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scene3d>
              <a:camera prst="orthographicFront"/>
              <a:lightRig rig="threePt" dir="t"/>
            </a:scene3d>
            <a:sp3d extrusionH="57150">
              <a:bevelT w="38100" h="38100"/>
            </a:sp3d>
          </a:bodyPr>
          <a:lstStyle/>
          <a:p>
            <a:r>
              <a:rPr lang="en-US" smtClean="0"/>
              <a:t>Click to edit Master title style</a:t>
            </a:r>
            <a:endParaRPr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lvl1pPr algn="ctr" rtl="0" eaLnBrk="1" latinLnBrk="0" hangingPunct="1">
        <a:spcBef>
          <a:spcPct val="0"/>
        </a:spcBef>
        <a:buNone/>
        <a:defRPr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sz="1400" kern="1200" cap="all"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vmlDrawing" Target="../drawings/vmlDrawing8.vml"/><Relationship Id="rId5" Type="http://schemas.openxmlformats.org/officeDocument/2006/relationships/image" Target="../media/image2.emf"/><Relationship Id="rId4" Type="http://schemas.openxmlformats.org/officeDocument/2006/relationships/oleObject" Target="../embeddings/oleObject9.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vmlDrawing" Target="../drawings/vmlDrawing9.vml"/><Relationship Id="rId5" Type="http://schemas.openxmlformats.org/officeDocument/2006/relationships/image" Target="../media/image2.emf"/><Relationship Id="rId4" Type="http://schemas.openxmlformats.org/officeDocument/2006/relationships/oleObject" Target="../embeddings/oleObject10.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vmlDrawing" Target="../drawings/vmlDrawing10.vml"/><Relationship Id="rId5" Type="http://schemas.openxmlformats.org/officeDocument/2006/relationships/image" Target="../media/image2.emf"/><Relationship Id="rId4" Type="http://schemas.openxmlformats.org/officeDocument/2006/relationships/oleObject" Target="../embeddings/oleObject11.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vmlDrawing" Target="../drawings/vmlDrawing11.vml"/><Relationship Id="rId5" Type="http://schemas.openxmlformats.org/officeDocument/2006/relationships/image" Target="../media/image2.emf"/><Relationship Id="rId4" Type="http://schemas.openxmlformats.org/officeDocument/2006/relationships/oleObject" Target="../embeddings/oleObject12.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8.wmf"/><Relationship Id="rId2" Type="http://schemas.openxmlformats.org/officeDocument/2006/relationships/slideLayout" Target="../slideLayouts/slideLayout10.xml"/><Relationship Id="rId1" Type="http://schemas.openxmlformats.org/officeDocument/2006/relationships/vmlDrawing" Target="../drawings/vmlDrawing12.vml"/><Relationship Id="rId6" Type="http://schemas.openxmlformats.org/officeDocument/2006/relationships/oleObject" Target="../embeddings/oleObject14.bin"/><Relationship Id="rId5" Type="http://schemas.openxmlformats.org/officeDocument/2006/relationships/image" Target="../media/image7.wmf"/><Relationship Id="rId4" Type="http://schemas.openxmlformats.org/officeDocument/2006/relationships/oleObject" Target="../embeddings/oleObject13.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vmlDrawing" Target="../drawings/vmlDrawing13.vml"/><Relationship Id="rId5" Type="http://schemas.openxmlformats.org/officeDocument/2006/relationships/image" Target="../media/image2.emf"/><Relationship Id="rId4" Type="http://schemas.openxmlformats.org/officeDocument/2006/relationships/oleObject" Target="../embeddings/oleObject15.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3.wmf"/><Relationship Id="rId4" Type="http://schemas.openxmlformats.org/officeDocument/2006/relationships/oleObject" Target="../embeddings/oleObject3.bin"/></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vmlDrawing" Target="../drawings/vmlDrawing14.vml"/><Relationship Id="rId5" Type="http://schemas.openxmlformats.org/officeDocument/2006/relationships/image" Target="../media/image2.emf"/><Relationship Id="rId4" Type="http://schemas.openxmlformats.org/officeDocument/2006/relationships/oleObject" Target="../embeddings/oleObject16.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image" Target="../media/image9.wmf"/><Relationship Id="rId4" Type="http://schemas.openxmlformats.org/officeDocument/2006/relationships/oleObject" Target="../embeddings/oleObject17.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11.png"/><Relationship Id="rId5" Type="http://schemas.openxmlformats.org/officeDocument/2006/relationships/image" Target="../media/image10.wmf"/><Relationship Id="rId4" Type="http://schemas.openxmlformats.org/officeDocument/2006/relationships/oleObject" Target="../embeddings/oleObject18.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13.png"/><Relationship Id="rId5" Type="http://schemas.openxmlformats.org/officeDocument/2006/relationships/image" Target="../media/image12.wmf"/><Relationship Id="rId4" Type="http://schemas.openxmlformats.org/officeDocument/2006/relationships/oleObject" Target="../embeddings/oleObject19.bin"/></Relationships>
</file>

<file path=ppt/slides/_rels/slide3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vmlDrawing" Target="../drawings/vmlDrawing4.vml"/><Relationship Id="rId5" Type="http://schemas.openxmlformats.org/officeDocument/2006/relationships/image" Target="../media/image2.emf"/><Relationship Id="rId4" Type="http://schemas.openxmlformats.org/officeDocument/2006/relationships/oleObject" Target="../embeddings/oleObject5.bin"/></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vmlDrawing" Target="../drawings/vmlDrawing18.vml"/><Relationship Id="rId5" Type="http://schemas.openxmlformats.org/officeDocument/2006/relationships/image" Target="../media/image2.emf"/><Relationship Id="rId4" Type="http://schemas.openxmlformats.org/officeDocument/2006/relationships/oleObject" Target="../embeddings/oleObject20.bin"/></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vmlDrawing" Target="../drawings/vmlDrawing19.vml"/><Relationship Id="rId5" Type="http://schemas.openxmlformats.org/officeDocument/2006/relationships/image" Target="../media/image2.emf"/><Relationship Id="rId4" Type="http://schemas.openxmlformats.org/officeDocument/2006/relationships/oleObject" Target="../embeddings/oleObject21.bin"/></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vmlDrawing" Target="../drawings/vmlDrawing20.vml"/><Relationship Id="rId5" Type="http://schemas.openxmlformats.org/officeDocument/2006/relationships/image" Target="../media/image2.emf"/><Relationship Id="rId4" Type="http://schemas.openxmlformats.org/officeDocument/2006/relationships/oleObject" Target="../embeddings/oleObject22.bin"/></Relationships>
</file>

<file path=ppt/slides/_rels/slide4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vmlDrawing" Target="../drawings/vmlDrawing21.vml"/><Relationship Id="rId6" Type="http://schemas.openxmlformats.org/officeDocument/2006/relationships/image" Target="../media/image2.emf"/><Relationship Id="rId5" Type="http://schemas.openxmlformats.org/officeDocument/2006/relationships/oleObject" Target="../embeddings/oleObject23.bin"/><Relationship Id="rId4" Type="http://schemas.openxmlformats.org/officeDocument/2006/relationships/notesSlide" Target="../notesSlides/notesSlide29.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5.wmf"/><Relationship Id="rId4" Type="http://schemas.openxmlformats.org/officeDocument/2006/relationships/oleObject" Target="../embeddings/oleObject6.bin"/></Relationships>
</file>

<file path=ppt/slides/_rels/slide5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vmlDrawing" Target="../drawings/vmlDrawing22.vml"/><Relationship Id="rId5" Type="http://schemas.openxmlformats.org/officeDocument/2006/relationships/image" Target="../media/image2.emf"/><Relationship Id="rId4" Type="http://schemas.openxmlformats.org/officeDocument/2006/relationships/oleObject" Target="../embeddings/oleObject24.bin"/></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6.wmf"/><Relationship Id="rId4" Type="http://schemas.openxmlformats.org/officeDocument/2006/relationships/oleObject" Target="../embeddings/oleObject7.bin"/></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vmlDrawing" Target="../drawings/vmlDrawing7.vml"/><Relationship Id="rId5" Type="http://schemas.openxmlformats.org/officeDocument/2006/relationships/image" Target="../media/image2.emf"/><Relationship Id="rId4" Type="http://schemas.openxmlformats.org/officeDocument/2006/relationships/oleObject" Target="../embeddings/oleObject8.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Rectangle 2"/>
          <p:cNvSpPr>
            <a:spLocks noGrp="1" noChangeArrowheads="1"/>
          </p:cNvSpPr>
          <p:nvPr>
            <p:ph type="ctrTitle"/>
          </p:nvPr>
        </p:nvSpPr>
        <p:spPr>
          <a:xfrm>
            <a:off x="685800" y="381000"/>
            <a:ext cx="7772400" cy="1143000"/>
          </a:xfrm>
          <a:noFill/>
          <a:ln/>
        </p:spPr>
        <p:txBody>
          <a:bodyPr lIns="90487" tIns="44450" rIns="90487" bIns="44450">
            <a:normAutofit/>
          </a:bodyPr>
          <a:lstStyle/>
          <a:p>
            <a:r>
              <a:rPr lang="en-US" dirty="0" smtClean="0"/>
              <a:t>Stocks and Stock Valuation</a:t>
            </a:r>
            <a:endParaRPr lang="en-US" dirty="0"/>
          </a:p>
        </p:txBody>
      </p:sp>
      <p:sp>
        <p:nvSpPr>
          <p:cNvPr id="622595" name="Rectangle 3"/>
          <p:cNvSpPr>
            <a:spLocks noGrp="1" noChangeArrowheads="1"/>
          </p:cNvSpPr>
          <p:nvPr>
            <p:ph type="subTitle" idx="1"/>
          </p:nvPr>
        </p:nvSpPr>
        <p:spPr>
          <a:noFill/>
          <a:ln/>
        </p:spPr>
        <p:txBody>
          <a:bodyPr lIns="90487" tIns="44450" rIns="90487" bIns="44450">
            <a:normAutofit fontScale="92500" lnSpcReduction="20000"/>
          </a:bodyPr>
          <a:lstStyle/>
          <a:p>
            <a:pPr marL="342900" indent="-342900"/>
            <a:endParaRPr lang="en-US" dirty="0"/>
          </a:p>
          <a:p>
            <a:pPr marL="342900" indent="-342900"/>
            <a:endParaRPr lang="en-US" dirty="0"/>
          </a:p>
          <a:p>
            <a:pPr marL="342900" indent="-342900"/>
            <a:endParaRPr lang="en-US" dirty="0"/>
          </a:p>
          <a:p>
            <a:pPr marL="342900" indent="-342900"/>
            <a:r>
              <a:rPr lang="en-US" dirty="0"/>
              <a:t>P.V. </a:t>
            </a:r>
            <a:r>
              <a:rPr lang="en-US" dirty="0" err="1" smtClean="0"/>
              <a:t>Viswanath</a:t>
            </a:r>
            <a:endParaRPr lang="en-US" dirty="0" smtClean="0"/>
          </a:p>
          <a:p>
            <a:pPr marL="342900" indent="-342900"/>
            <a:endParaRPr lang="en-US" dirty="0" smtClean="0"/>
          </a:p>
          <a:p>
            <a:pPr marL="342900" indent="-342900"/>
            <a:endParaRPr lang="en-US" dirty="0" smtClean="0"/>
          </a:p>
          <a:p>
            <a:pPr marL="342900" indent="-342900"/>
            <a:r>
              <a:rPr lang="en-US" dirty="0" smtClean="0"/>
              <a:t>For a First Course in Finance</a:t>
            </a:r>
          </a:p>
          <a:p>
            <a:pPr marL="342900" indent="-342900"/>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318156622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45762"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Poll: Earnings model</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10</a:t>
            </a:fld>
            <a:endParaRPr lang="en-US" dirty="0"/>
          </a:p>
        </p:txBody>
      </p:sp>
      <p:sp>
        <p:nvSpPr>
          <p:cNvPr id="4" name="Content Placeholder 3"/>
          <p:cNvSpPr>
            <a:spLocks noGrp="1"/>
          </p:cNvSpPr>
          <p:nvPr>
            <p:ph sz="quarter" idx="13"/>
          </p:nvPr>
        </p:nvSpPr>
        <p:spPr>
          <a:xfrm>
            <a:off x="301752" y="1447800"/>
            <a:ext cx="8503920" cy="4651248"/>
          </a:xfrm>
        </p:spPr>
        <p:txBody>
          <a:bodyPr/>
          <a:lstStyle/>
          <a:p>
            <a:r>
              <a:rPr lang="en-US" dirty="0" smtClean="0"/>
              <a:t>The price of equity can either be computed as the NPV of future dividends or the NPV of future earnings.  Both are right. True or False?</a:t>
            </a:r>
          </a:p>
          <a:p>
            <a:pPr lvl="1"/>
            <a:r>
              <a:rPr lang="en-US" dirty="0" smtClean="0"/>
              <a:t>True.  One approach looks at it from an accounting point of view and the other approach looks at it from the finance point of view.</a:t>
            </a:r>
          </a:p>
          <a:p>
            <a:pPr lvl="1"/>
            <a:r>
              <a:rPr lang="en-US" dirty="0" smtClean="0"/>
              <a:t>False.  If a firm pays out only part of its earnings as dividends, the two formulas cannot give out the same answer!</a:t>
            </a:r>
            <a:endParaRPr lang="en-US" dirty="0"/>
          </a:p>
        </p:txBody>
      </p:sp>
    </p:spTree>
    <p:extLst>
      <p:ext uri="{BB962C8B-B14F-4D97-AF65-F5344CB8AC3E}">
        <p14:creationId xmlns:p14="http://schemas.microsoft.com/office/powerpoint/2010/main" val="25218685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DFE6793A-B360-4A45-8AB1-34550482C5F5}" type="slidenum">
              <a:rPr lang="en-US"/>
              <a:pPr/>
              <a:t>11</a:t>
            </a:fld>
            <a:endParaRPr lang="en-US"/>
          </a:p>
        </p:txBody>
      </p:sp>
      <p:sp>
        <p:nvSpPr>
          <p:cNvPr id="654338" name="Rectangle 2"/>
          <p:cNvSpPr>
            <a:spLocks noGrp="1" noChangeArrowheads="1"/>
          </p:cNvSpPr>
          <p:nvPr>
            <p:ph type="title"/>
          </p:nvPr>
        </p:nvSpPr>
        <p:spPr/>
        <p:txBody>
          <a:bodyPr/>
          <a:lstStyle/>
          <a:p>
            <a:r>
              <a:rPr lang="en-US"/>
              <a:t>Reinvestment and Stock Price</a:t>
            </a:r>
          </a:p>
        </p:txBody>
      </p:sp>
      <p:sp>
        <p:nvSpPr>
          <p:cNvPr id="654339" name="Rectangle 3"/>
          <p:cNvSpPr>
            <a:spLocks noGrp="1" noChangeArrowheads="1"/>
          </p:cNvSpPr>
          <p:nvPr>
            <p:ph type="body" idx="4294967295"/>
          </p:nvPr>
        </p:nvSpPr>
        <p:spPr>
          <a:xfrm>
            <a:off x="838200" y="1752600"/>
            <a:ext cx="7958138" cy="4419600"/>
          </a:xfrm>
          <a:prstGeom prst="rect">
            <a:avLst/>
          </a:prstGeom>
        </p:spPr>
        <p:txBody>
          <a:bodyPr>
            <a:normAutofit lnSpcReduction="10000"/>
          </a:bodyPr>
          <a:lstStyle/>
          <a:p>
            <a:r>
              <a:rPr lang="en-US" dirty="0"/>
              <a:t>Suppose a firm starts out with a certain stock of investment </a:t>
            </a:r>
            <a:r>
              <a:rPr lang="en-US" dirty="0" smtClean="0"/>
              <a:t>capital, I</a:t>
            </a:r>
            <a:r>
              <a:rPr lang="en-US" baseline="-25000" dirty="0" smtClean="0"/>
              <a:t>0</a:t>
            </a:r>
            <a:r>
              <a:rPr lang="en-US" dirty="0" smtClean="0"/>
              <a:t> </a:t>
            </a:r>
            <a:r>
              <a:rPr lang="en-US" dirty="0"/>
              <a:t>at the beginning of period 1 (end of period 0).  </a:t>
            </a:r>
          </a:p>
          <a:p>
            <a:r>
              <a:rPr lang="en-US" dirty="0"/>
              <a:t>Assume that it earns a return, ROE, on this capital, so as to assure it of earnings of $</a:t>
            </a:r>
            <a:r>
              <a:rPr lang="en-US" dirty="0" smtClean="0"/>
              <a:t>E </a:t>
            </a:r>
            <a:r>
              <a:rPr lang="en-US" dirty="0"/>
              <a:t>each period forever.  </a:t>
            </a:r>
          </a:p>
          <a:p>
            <a:r>
              <a:rPr lang="en-US" dirty="0"/>
              <a:t>Assume, furthermore, that this firm pays out all of these earnings as dividends, each period.  </a:t>
            </a:r>
          </a:p>
          <a:p>
            <a:r>
              <a:rPr lang="en-US" dirty="0"/>
              <a:t>Then, its stock price today, P</a:t>
            </a:r>
            <a:r>
              <a:rPr lang="en-US" baseline="-25000" dirty="0"/>
              <a:t>0</a:t>
            </a:r>
            <a:r>
              <a:rPr lang="en-US" dirty="0"/>
              <a:t>  will be equal to </a:t>
            </a:r>
            <a:r>
              <a:rPr lang="en-US" dirty="0" smtClean="0"/>
              <a:t>E/k</a:t>
            </a:r>
            <a:r>
              <a:rPr lang="en-US" dirty="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Object 12" hidden="1"/>
          <p:cNvGraphicFramePr>
            <a:graphicFrameLocks noChangeAspect="1"/>
          </p:cNvGraphicFramePr>
          <p:nvPr>
            <p:custDataLst>
              <p:tags r:id="rId2"/>
            </p:custDataLst>
            <p:extLst>
              <p:ext uri="{D42A27DB-BD31-4B8C-83A1-F6EECF244321}">
                <p14:modId xmlns:p14="http://schemas.microsoft.com/office/powerpoint/2010/main" val="266079062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47810"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Stock Price and Earnings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12</a:t>
            </a:fld>
            <a:endParaRPr lang="en-US" dirty="0"/>
          </a:p>
        </p:txBody>
      </p:sp>
      <p:sp>
        <p:nvSpPr>
          <p:cNvPr id="5" name="TextBox 4"/>
          <p:cNvSpPr txBox="1"/>
          <p:nvPr/>
        </p:nvSpPr>
        <p:spPr>
          <a:xfrm>
            <a:off x="1755228" y="2901607"/>
            <a:ext cx="457200" cy="381000"/>
          </a:xfrm>
          <a:prstGeom prst="rect">
            <a:avLst/>
          </a:prstGeom>
          <a:noFill/>
        </p:spPr>
        <p:txBody>
          <a:bodyPr wrap="square" rtlCol="0">
            <a:spAutoFit/>
          </a:bodyPr>
          <a:lstStyle/>
          <a:p>
            <a:r>
              <a:rPr lang="en-US" dirty="0" smtClean="0"/>
              <a:t>E</a:t>
            </a:r>
            <a:endParaRPr lang="en-US" dirty="0"/>
          </a:p>
        </p:txBody>
      </p:sp>
      <p:cxnSp>
        <p:nvCxnSpPr>
          <p:cNvPr id="7" name="Straight Connector 6"/>
          <p:cNvCxnSpPr/>
          <p:nvPr/>
        </p:nvCxnSpPr>
        <p:spPr>
          <a:xfrm>
            <a:off x="1676400" y="2554766"/>
            <a:ext cx="6324600" cy="0"/>
          </a:xfrm>
          <a:prstGeom prst="line">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8" name="TextBox 7"/>
          <p:cNvSpPr txBox="1"/>
          <p:nvPr/>
        </p:nvSpPr>
        <p:spPr>
          <a:xfrm>
            <a:off x="1676400" y="2173766"/>
            <a:ext cx="6096000" cy="369332"/>
          </a:xfrm>
          <a:prstGeom prst="rect">
            <a:avLst/>
          </a:prstGeom>
          <a:noFill/>
        </p:spPr>
        <p:txBody>
          <a:bodyPr wrap="square" rtlCol="0">
            <a:spAutoFit/>
          </a:bodyPr>
          <a:lstStyle/>
          <a:p>
            <a:r>
              <a:rPr lang="en-US" dirty="0" smtClean="0"/>
              <a:t>1                    2                 3                 4                5 . . . . . </a:t>
            </a:r>
            <a:endParaRPr lang="en-US" dirty="0"/>
          </a:p>
        </p:txBody>
      </p:sp>
      <p:sp>
        <p:nvSpPr>
          <p:cNvPr id="9" name="TextBox 8"/>
          <p:cNvSpPr txBox="1"/>
          <p:nvPr/>
        </p:nvSpPr>
        <p:spPr>
          <a:xfrm>
            <a:off x="2853559" y="2904235"/>
            <a:ext cx="457200" cy="381000"/>
          </a:xfrm>
          <a:prstGeom prst="rect">
            <a:avLst/>
          </a:prstGeom>
          <a:noFill/>
        </p:spPr>
        <p:txBody>
          <a:bodyPr wrap="square" rtlCol="0">
            <a:spAutoFit/>
          </a:bodyPr>
          <a:lstStyle/>
          <a:p>
            <a:r>
              <a:rPr lang="en-US" dirty="0" smtClean="0"/>
              <a:t>E</a:t>
            </a:r>
            <a:endParaRPr lang="en-US" dirty="0"/>
          </a:p>
        </p:txBody>
      </p:sp>
      <p:sp>
        <p:nvSpPr>
          <p:cNvPr id="10" name="TextBox 9"/>
          <p:cNvSpPr txBox="1"/>
          <p:nvPr/>
        </p:nvSpPr>
        <p:spPr>
          <a:xfrm>
            <a:off x="3951890" y="2901607"/>
            <a:ext cx="457200" cy="381000"/>
          </a:xfrm>
          <a:prstGeom prst="rect">
            <a:avLst/>
          </a:prstGeom>
          <a:noFill/>
        </p:spPr>
        <p:txBody>
          <a:bodyPr wrap="square" rtlCol="0">
            <a:spAutoFit/>
          </a:bodyPr>
          <a:lstStyle/>
          <a:p>
            <a:r>
              <a:rPr lang="en-US" dirty="0" smtClean="0"/>
              <a:t>E</a:t>
            </a:r>
            <a:endParaRPr lang="en-US" dirty="0"/>
          </a:p>
        </p:txBody>
      </p:sp>
      <p:sp>
        <p:nvSpPr>
          <p:cNvPr id="11" name="TextBox 10"/>
          <p:cNvSpPr txBox="1"/>
          <p:nvPr/>
        </p:nvSpPr>
        <p:spPr>
          <a:xfrm>
            <a:off x="5029200" y="2901607"/>
            <a:ext cx="457200" cy="381000"/>
          </a:xfrm>
          <a:prstGeom prst="rect">
            <a:avLst/>
          </a:prstGeom>
          <a:noFill/>
        </p:spPr>
        <p:txBody>
          <a:bodyPr wrap="square" rtlCol="0">
            <a:spAutoFit/>
          </a:bodyPr>
          <a:lstStyle/>
          <a:p>
            <a:r>
              <a:rPr lang="en-US" dirty="0" smtClean="0"/>
              <a:t>E</a:t>
            </a:r>
            <a:endParaRPr lang="en-US" dirty="0"/>
          </a:p>
        </p:txBody>
      </p:sp>
      <p:sp>
        <p:nvSpPr>
          <p:cNvPr id="12" name="TextBox 11"/>
          <p:cNvSpPr txBox="1"/>
          <p:nvPr/>
        </p:nvSpPr>
        <p:spPr>
          <a:xfrm>
            <a:off x="6096000" y="2901607"/>
            <a:ext cx="457200" cy="381000"/>
          </a:xfrm>
          <a:prstGeom prst="rect">
            <a:avLst/>
          </a:prstGeom>
          <a:noFill/>
        </p:spPr>
        <p:txBody>
          <a:bodyPr wrap="square" rtlCol="0">
            <a:spAutoFit/>
          </a:bodyPr>
          <a:lstStyle/>
          <a:p>
            <a:r>
              <a:rPr lang="en-US" dirty="0" smtClean="0"/>
              <a:t>E</a:t>
            </a:r>
            <a:endParaRPr lang="en-US" dirty="0"/>
          </a:p>
        </p:txBody>
      </p:sp>
      <p:sp>
        <p:nvSpPr>
          <p:cNvPr id="17" name="Rectangle 16"/>
          <p:cNvSpPr/>
          <p:nvPr/>
        </p:nvSpPr>
        <p:spPr>
          <a:xfrm>
            <a:off x="3581400" y="4038600"/>
            <a:ext cx="1752600" cy="461665"/>
          </a:xfrm>
          <a:prstGeom prst="rect">
            <a:avLst/>
          </a:prstGeom>
        </p:spPr>
        <p:txBody>
          <a:bodyPr wrap="square">
            <a:spAutoFit/>
          </a:bodyPr>
          <a:lstStyle/>
          <a:p>
            <a:r>
              <a:rPr lang="en-US" sz="2400" dirty="0"/>
              <a:t>P</a:t>
            </a:r>
            <a:r>
              <a:rPr lang="en-US" sz="2400" baseline="-25000" dirty="0"/>
              <a:t>0</a:t>
            </a:r>
            <a:r>
              <a:rPr lang="en-US" sz="2400" dirty="0"/>
              <a:t>  </a:t>
            </a:r>
            <a:r>
              <a:rPr lang="en-US" sz="2400" dirty="0" smtClean="0"/>
              <a:t>= E/k</a:t>
            </a:r>
            <a:endParaRPr lang="en-US" sz="2400" dirty="0"/>
          </a:p>
        </p:txBody>
      </p:sp>
    </p:spTree>
    <p:extLst>
      <p:ext uri="{BB962C8B-B14F-4D97-AF65-F5344CB8AC3E}">
        <p14:creationId xmlns:p14="http://schemas.microsoft.com/office/powerpoint/2010/main" val="39375523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87B7A840-5698-4A3E-AD1A-DAB6392BB644}" type="slidenum">
              <a:rPr lang="en-US"/>
              <a:pPr/>
              <a:t>13</a:t>
            </a:fld>
            <a:endParaRPr lang="en-US"/>
          </a:p>
        </p:txBody>
      </p:sp>
      <p:sp>
        <p:nvSpPr>
          <p:cNvPr id="658434" name="Rectangle 2"/>
          <p:cNvSpPr>
            <a:spLocks noGrp="1" noChangeArrowheads="1"/>
          </p:cNvSpPr>
          <p:nvPr>
            <p:ph type="title"/>
          </p:nvPr>
        </p:nvSpPr>
        <p:spPr/>
        <p:txBody>
          <a:bodyPr/>
          <a:lstStyle/>
          <a:p>
            <a:r>
              <a:rPr lang="en-US"/>
              <a:t>Reinvestment and Stock Price</a:t>
            </a:r>
          </a:p>
        </p:txBody>
      </p:sp>
      <p:sp>
        <p:nvSpPr>
          <p:cNvPr id="658435" name="Rectangle 3"/>
          <p:cNvSpPr>
            <a:spLocks noGrp="1" noChangeArrowheads="1"/>
          </p:cNvSpPr>
          <p:nvPr>
            <p:ph type="body" idx="4294967295"/>
          </p:nvPr>
        </p:nvSpPr>
        <p:spPr>
          <a:xfrm>
            <a:off x="301752" y="1600200"/>
            <a:ext cx="8494586" cy="4953000"/>
          </a:xfrm>
          <a:prstGeom prst="rect">
            <a:avLst/>
          </a:prstGeom>
        </p:spPr>
        <p:txBody>
          <a:bodyPr>
            <a:normAutofit lnSpcReduction="10000"/>
          </a:bodyPr>
          <a:lstStyle/>
          <a:p>
            <a:r>
              <a:rPr lang="en-US" sz="2400" dirty="0"/>
              <a:t>Now assume, in addition to its existing investments, that the firm expects to have at t=1, an investment opportunity with a t=1 value of $M</a:t>
            </a:r>
            <a:r>
              <a:rPr lang="en-US" sz="2400" baseline="-25000" dirty="0"/>
              <a:t>1</a:t>
            </a:r>
            <a:r>
              <a:rPr lang="en-US" sz="2400" dirty="0"/>
              <a:t> (that is, this is the present value at t=1 of all the future cashflows that will be generated by this investment </a:t>
            </a:r>
            <a:r>
              <a:rPr lang="en-US" sz="2400" dirty="0" smtClean="0"/>
              <a:t>opportunity (including initial investment).  </a:t>
            </a:r>
            <a:endParaRPr lang="en-US" sz="2400" dirty="0"/>
          </a:p>
          <a:p>
            <a:r>
              <a:rPr lang="en-US" sz="2400" dirty="0"/>
              <a:t>Implementation of this idea requires additional capital of </a:t>
            </a:r>
            <a:r>
              <a:rPr lang="en-US" sz="2400" dirty="0" smtClean="0">
                <a:latin typeface="Symbol" pitchFamily="18" charset="2"/>
              </a:rPr>
              <a:t>D</a:t>
            </a:r>
            <a:r>
              <a:rPr lang="en-US" sz="2400" dirty="0" smtClean="0"/>
              <a:t>I</a:t>
            </a:r>
            <a:r>
              <a:rPr lang="en-US" sz="2400" baseline="-25000" dirty="0" smtClean="0"/>
              <a:t>1</a:t>
            </a:r>
            <a:r>
              <a:rPr lang="en-US" sz="2400" dirty="0" smtClean="0"/>
              <a:t>=I</a:t>
            </a:r>
            <a:r>
              <a:rPr lang="en-US" sz="2400" baseline="-25000" dirty="0" smtClean="0"/>
              <a:t>1</a:t>
            </a:r>
            <a:r>
              <a:rPr lang="en-US" sz="2400" dirty="0" smtClean="0"/>
              <a:t>-I</a:t>
            </a:r>
            <a:r>
              <a:rPr lang="en-US" sz="2400" baseline="-25000" dirty="0" smtClean="0"/>
              <a:t>0</a:t>
            </a:r>
            <a:r>
              <a:rPr lang="en-US" sz="2400" dirty="0" smtClean="0"/>
              <a:t>, </a:t>
            </a:r>
            <a:r>
              <a:rPr lang="en-US" sz="2400" dirty="0"/>
              <a:t>which the firm raises from the marketplace</a:t>
            </a:r>
            <a:r>
              <a:rPr lang="en-US" sz="2400" dirty="0" smtClean="0"/>
              <a:t>.  (The total investment in the firm</a:t>
            </a:r>
            <a:r>
              <a:rPr lang="en-US" sz="2400" dirty="0"/>
              <a:t>, </a:t>
            </a:r>
            <a:r>
              <a:rPr lang="en-US" sz="2400" i="1" dirty="0" smtClean="0"/>
              <a:t>I</a:t>
            </a:r>
            <a:r>
              <a:rPr lang="en-US" sz="2400" dirty="0" smtClean="0"/>
              <a:t>, can be considered the sum of all assets.)</a:t>
            </a:r>
            <a:endParaRPr lang="en-US" sz="2400" dirty="0"/>
          </a:p>
          <a:p>
            <a:r>
              <a:rPr lang="en-US" sz="2400" dirty="0"/>
              <a:t>If the capital market is efficient, the firm will have to pay for this additional capital with promises of future cashflows with a present value equal to the amount of additional capital </a:t>
            </a:r>
            <a:r>
              <a:rPr lang="en-US" sz="2400" dirty="0" smtClean="0"/>
              <a:t>raised, </a:t>
            </a:r>
            <a:r>
              <a:rPr lang="en-US" sz="2400" dirty="0" smtClean="0">
                <a:latin typeface="Symbol" pitchFamily="18" charset="2"/>
              </a:rPr>
              <a:t>D</a:t>
            </a:r>
            <a:r>
              <a:rPr lang="en-US" sz="2400" dirty="0" smtClean="0"/>
              <a:t>I</a:t>
            </a:r>
            <a:r>
              <a:rPr lang="en-US" sz="2400" baseline="-25000" dirty="0" smtClean="0"/>
              <a:t>1</a:t>
            </a:r>
            <a:r>
              <a:rPr lang="en-US" sz="2400" dirty="0" smtClean="0"/>
              <a:t>.  </a:t>
            </a: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9B78C0EA-2079-45F3-99FF-C78A70431D6C}" type="slidenum">
              <a:rPr lang="en-US"/>
              <a:pPr/>
              <a:t>14</a:t>
            </a:fld>
            <a:endParaRPr lang="en-US"/>
          </a:p>
        </p:txBody>
      </p:sp>
      <p:sp>
        <p:nvSpPr>
          <p:cNvPr id="660482" name="Rectangle 2"/>
          <p:cNvSpPr>
            <a:spLocks noGrp="1" noChangeArrowheads="1"/>
          </p:cNvSpPr>
          <p:nvPr>
            <p:ph type="title"/>
          </p:nvPr>
        </p:nvSpPr>
        <p:spPr/>
        <p:txBody>
          <a:bodyPr/>
          <a:lstStyle/>
          <a:p>
            <a:r>
              <a:rPr lang="en-US"/>
              <a:t>Reinvestment and Stock Price</a:t>
            </a:r>
          </a:p>
        </p:txBody>
      </p:sp>
      <p:sp>
        <p:nvSpPr>
          <p:cNvPr id="660483" name="Rectangle 3"/>
          <p:cNvSpPr>
            <a:spLocks noGrp="1" noChangeArrowheads="1"/>
          </p:cNvSpPr>
          <p:nvPr>
            <p:ph type="body" idx="4294967295"/>
          </p:nvPr>
        </p:nvSpPr>
        <p:spPr>
          <a:xfrm>
            <a:off x="533400" y="1600200"/>
            <a:ext cx="8262938" cy="4800600"/>
          </a:xfrm>
          <a:prstGeom prst="rect">
            <a:avLst/>
          </a:prstGeom>
        </p:spPr>
        <p:txBody>
          <a:bodyPr>
            <a:normAutofit fontScale="92500"/>
          </a:bodyPr>
          <a:lstStyle/>
          <a:p>
            <a:pPr>
              <a:lnSpc>
                <a:spcPct val="90000"/>
              </a:lnSpc>
            </a:pPr>
            <a:r>
              <a:rPr lang="en-US" sz="2400" dirty="0"/>
              <a:t>Hence the t=1 value that will accrue to the firm’s shareholders is only M</a:t>
            </a:r>
            <a:r>
              <a:rPr lang="en-US" sz="2400" baseline="-25000" dirty="0"/>
              <a:t>1</a:t>
            </a:r>
            <a:r>
              <a:rPr lang="en-US" sz="2400" dirty="0"/>
              <a:t>- </a:t>
            </a:r>
            <a:r>
              <a:rPr lang="en-US" sz="2400" dirty="0">
                <a:latin typeface="Symbol" pitchFamily="18" charset="2"/>
              </a:rPr>
              <a:t>D</a:t>
            </a:r>
            <a:r>
              <a:rPr lang="en-US" sz="2400" dirty="0"/>
              <a:t>I</a:t>
            </a:r>
            <a:r>
              <a:rPr lang="en-US" sz="2400" baseline="-25000" dirty="0"/>
              <a:t>1</a:t>
            </a:r>
            <a:r>
              <a:rPr lang="en-US" sz="2400" dirty="0"/>
              <a:t>. </a:t>
            </a:r>
          </a:p>
          <a:p>
            <a:pPr>
              <a:lnSpc>
                <a:spcPct val="90000"/>
              </a:lnSpc>
            </a:pPr>
            <a:r>
              <a:rPr lang="en-US" sz="2400" dirty="0"/>
              <a:t>Denote by NPV</a:t>
            </a:r>
            <a:r>
              <a:rPr lang="en-US" sz="2400" baseline="-25000" dirty="0"/>
              <a:t>1</a:t>
            </a:r>
            <a:r>
              <a:rPr lang="en-US" sz="2400" dirty="0"/>
              <a:t>, the t=0 value of M</a:t>
            </a:r>
            <a:r>
              <a:rPr lang="en-US" sz="2400" baseline="-25000" dirty="0"/>
              <a:t>1</a:t>
            </a:r>
            <a:r>
              <a:rPr lang="en-US" sz="2400" dirty="0"/>
              <a:t>- </a:t>
            </a:r>
            <a:r>
              <a:rPr lang="en-US" sz="2400" dirty="0">
                <a:latin typeface="Symbol" pitchFamily="18" charset="2"/>
              </a:rPr>
              <a:t>D</a:t>
            </a:r>
            <a:r>
              <a:rPr lang="en-US" sz="2400" dirty="0"/>
              <a:t>I</a:t>
            </a:r>
            <a:r>
              <a:rPr lang="en-US" sz="2400" baseline="-25000" dirty="0"/>
              <a:t>1</a:t>
            </a:r>
            <a:r>
              <a:rPr lang="en-US" sz="2400" dirty="0"/>
              <a:t>.  That is, NPV</a:t>
            </a:r>
            <a:r>
              <a:rPr lang="en-US" sz="2400" baseline="-25000" dirty="0"/>
              <a:t>1</a:t>
            </a:r>
            <a:r>
              <a:rPr lang="en-US" sz="2400" dirty="0"/>
              <a:t>= (M</a:t>
            </a:r>
            <a:r>
              <a:rPr lang="en-US" sz="2400" baseline="-25000" dirty="0"/>
              <a:t>1</a:t>
            </a:r>
            <a:r>
              <a:rPr lang="en-US" sz="2400" dirty="0"/>
              <a:t>- </a:t>
            </a:r>
            <a:r>
              <a:rPr lang="en-US" sz="2400" dirty="0">
                <a:latin typeface="Symbol" pitchFamily="18" charset="2"/>
              </a:rPr>
              <a:t>D</a:t>
            </a:r>
            <a:r>
              <a:rPr lang="en-US" sz="2400" dirty="0"/>
              <a:t>I</a:t>
            </a:r>
            <a:r>
              <a:rPr lang="en-US" sz="2400" baseline="-25000" dirty="0"/>
              <a:t>1</a:t>
            </a:r>
            <a:r>
              <a:rPr lang="en-US" sz="2400" dirty="0"/>
              <a:t>)/(1+k).  </a:t>
            </a:r>
          </a:p>
          <a:p>
            <a:pPr>
              <a:lnSpc>
                <a:spcPct val="90000"/>
              </a:lnSpc>
            </a:pPr>
            <a:r>
              <a:rPr lang="en-US" sz="2400" dirty="0"/>
              <a:t>Taking this additional investment opportunity into account, the firm’s stock price will not just be E</a:t>
            </a:r>
            <a:r>
              <a:rPr lang="en-US" sz="2400" baseline="-25000" dirty="0"/>
              <a:t>1</a:t>
            </a:r>
            <a:r>
              <a:rPr lang="en-US" sz="2400" dirty="0"/>
              <a:t>/k, but E</a:t>
            </a:r>
            <a:r>
              <a:rPr lang="en-US" sz="2400" baseline="-25000" dirty="0"/>
              <a:t>1</a:t>
            </a:r>
            <a:r>
              <a:rPr lang="en-US" sz="2400" dirty="0"/>
              <a:t>/k + NPV</a:t>
            </a:r>
            <a:r>
              <a:rPr lang="en-US" sz="2400" baseline="-25000" dirty="0"/>
              <a:t>1</a:t>
            </a:r>
            <a:r>
              <a:rPr lang="en-US" sz="2400" dirty="0"/>
              <a:t>.</a:t>
            </a:r>
          </a:p>
          <a:p>
            <a:pPr>
              <a:lnSpc>
                <a:spcPct val="90000"/>
              </a:lnSpc>
            </a:pPr>
            <a:r>
              <a:rPr lang="en-US" sz="2400" dirty="0"/>
              <a:t>Similarly, let </a:t>
            </a:r>
            <a:r>
              <a:rPr lang="en-US" sz="2400" dirty="0" err="1"/>
              <a:t>NPV</a:t>
            </a:r>
            <a:r>
              <a:rPr lang="en-US" sz="2400" baseline="-25000" dirty="0" err="1"/>
              <a:t>i</a:t>
            </a:r>
            <a:r>
              <a:rPr lang="en-US" sz="2400" dirty="0"/>
              <a:t>  represent the t=0 value of investment opportunities that the firm expects to have a time t=</a:t>
            </a:r>
            <a:r>
              <a:rPr lang="en-US" sz="2400" dirty="0" err="1"/>
              <a:t>i</a:t>
            </a:r>
            <a:r>
              <a:rPr lang="en-US" sz="2400" dirty="0"/>
              <a:t>, for each future time period.</a:t>
            </a:r>
          </a:p>
          <a:p>
            <a:pPr>
              <a:lnSpc>
                <a:spcPct val="90000"/>
              </a:lnSpc>
            </a:pPr>
            <a:r>
              <a:rPr lang="en-US" sz="2400" dirty="0"/>
              <a:t>Proceeding thus, we see that P</a:t>
            </a:r>
            <a:r>
              <a:rPr lang="en-US" sz="2400" baseline="-25000" dirty="0"/>
              <a:t>0 </a:t>
            </a:r>
            <a:r>
              <a:rPr lang="en-US" sz="2400" dirty="0"/>
              <a:t>= E</a:t>
            </a:r>
            <a:r>
              <a:rPr lang="en-US" sz="2400" baseline="-25000" dirty="0"/>
              <a:t>1</a:t>
            </a:r>
            <a:r>
              <a:rPr lang="en-US" sz="2400" dirty="0"/>
              <a:t>/k + NPVGO, where NPVGO = </a:t>
            </a:r>
            <a:r>
              <a:rPr lang="en-US" sz="2400" dirty="0">
                <a:latin typeface="Symbol" pitchFamily="18" charset="2"/>
              </a:rPr>
              <a:t>S</a:t>
            </a:r>
            <a:r>
              <a:rPr lang="en-US" sz="2400" dirty="0"/>
              <a:t> </a:t>
            </a:r>
            <a:r>
              <a:rPr lang="en-US" sz="2400" dirty="0" err="1"/>
              <a:t>NPV</a:t>
            </a:r>
            <a:r>
              <a:rPr lang="en-US" sz="2400" baseline="-25000" dirty="0" err="1"/>
              <a:t>i</a:t>
            </a:r>
            <a:r>
              <a:rPr lang="en-US" sz="2400" dirty="0"/>
              <a:t> for all </a:t>
            </a:r>
            <a:r>
              <a:rPr lang="en-US" sz="2400" dirty="0" err="1"/>
              <a:t>i</a:t>
            </a:r>
            <a:r>
              <a:rPr lang="en-US" sz="2400" dirty="0"/>
              <a:t> = 2</a:t>
            </a:r>
            <a:r>
              <a:rPr lang="en-US" sz="2400" dirty="0" smtClean="0"/>
              <a:t>,…</a:t>
            </a:r>
          </a:p>
          <a:p>
            <a:pPr>
              <a:lnSpc>
                <a:spcPct val="90000"/>
              </a:lnSpc>
            </a:pPr>
            <a:r>
              <a:rPr lang="en-US" sz="2400" dirty="0" smtClean="0"/>
              <a:t>Up to this point, we have assumed that the firm has raised this additional capital from other investors in the market place.</a:t>
            </a:r>
            <a:endParaRPr lang="en-US" sz="2400" dirty="0"/>
          </a:p>
          <a:p>
            <a:pPr>
              <a:lnSpc>
                <a:spcPct val="90000"/>
              </a:lnSpc>
            </a:pP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Object 12" hidden="1"/>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37570" name="think-cell Slide" r:id="rId4" imgW="395" imgH="394" progId="TCLayout.ActiveDocument.1">
                  <p:embed/>
                </p:oleObj>
              </mc:Choice>
              <mc:Fallback>
                <p:oleObj name="think-cell Slide" r:id="rId4" imgW="395" imgH="394" progId="TCLayout.ActiveDocument.1">
                  <p:embed/>
                  <p:pic>
                    <p:nvPicPr>
                      <p:cNvPr id="13" name="Object 12"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Stock Price and Earnings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15</a:t>
            </a:fld>
            <a:endParaRPr lang="en-US" dirty="0"/>
          </a:p>
        </p:txBody>
      </p:sp>
      <p:sp>
        <p:nvSpPr>
          <p:cNvPr id="5" name="TextBox 4"/>
          <p:cNvSpPr txBox="1"/>
          <p:nvPr/>
        </p:nvSpPr>
        <p:spPr>
          <a:xfrm>
            <a:off x="1781504" y="2078438"/>
            <a:ext cx="457200" cy="381000"/>
          </a:xfrm>
          <a:prstGeom prst="rect">
            <a:avLst/>
          </a:prstGeom>
          <a:noFill/>
        </p:spPr>
        <p:txBody>
          <a:bodyPr wrap="square" rtlCol="0">
            <a:spAutoFit/>
          </a:bodyPr>
          <a:lstStyle/>
          <a:p>
            <a:r>
              <a:rPr lang="en-US" dirty="0" smtClean="0"/>
              <a:t>E</a:t>
            </a:r>
            <a:endParaRPr lang="en-US" dirty="0"/>
          </a:p>
        </p:txBody>
      </p:sp>
      <p:cxnSp>
        <p:nvCxnSpPr>
          <p:cNvPr id="7" name="Straight Connector 6"/>
          <p:cNvCxnSpPr/>
          <p:nvPr/>
        </p:nvCxnSpPr>
        <p:spPr>
          <a:xfrm>
            <a:off x="1718442" y="1965466"/>
            <a:ext cx="6324600" cy="0"/>
          </a:xfrm>
          <a:prstGeom prst="line">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8" name="TextBox 7"/>
          <p:cNvSpPr txBox="1"/>
          <p:nvPr/>
        </p:nvSpPr>
        <p:spPr>
          <a:xfrm>
            <a:off x="1718442" y="1584466"/>
            <a:ext cx="6096000" cy="369332"/>
          </a:xfrm>
          <a:prstGeom prst="rect">
            <a:avLst/>
          </a:prstGeom>
          <a:noFill/>
        </p:spPr>
        <p:txBody>
          <a:bodyPr wrap="square" rtlCol="0">
            <a:spAutoFit/>
          </a:bodyPr>
          <a:lstStyle/>
          <a:p>
            <a:r>
              <a:rPr lang="en-US" dirty="0" smtClean="0"/>
              <a:t>1                    2                 3                 4                5 . . . . . </a:t>
            </a:r>
            <a:endParaRPr lang="en-US" dirty="0"/>
          </a:p>
        </p:txBody>
      </p:sp>
      <p:sp>
        <p:nvSpPr>
          <p:cNvPr id="9" name="TextBox 8"/>
          <p:cNvSpPr txBox="1"/>
          <p:nvPr/>
        </p:nvSpPr>
        <p:spPr>
          <a:xfrm>
            <a:off x="2879835" y="2081066"/>
            <a:ext cx="457200" cy="381000"/>
          </a:xfrm>
          <a:prstGeom prst="rect">
            <a:avLst/>
          </a:prstGeom>
          <a:noFill/>
        </p:spPr>
        <p:txBody>
          <a:bodyPr wrap="square" rtlCol="0">
            <a:spAutoFit/>
          </a:bodyPr>
          <a:lstStyle/>
          <a:p>
            <a:r>
              <a:rPr lang="en-US" dirty="0" smtClean="0"/>
              <a:t>E</a:t>
            </a:r>
            <a:endParaRPr lang="en-US" dirty="0"/>
          </a:p>
        </p:txBody>
      </p:sp>
      <p:sp>
        <p:nvSpPr>
          <p:cNvPr id="10" name="TextBox 9"/>
          <p:cNvSpPr txBox="1"/>
          <p:nvPr/>
        </p:nvSpPr>
        <p:spPr>
          <a:xfrm>
            <a:off x="3978166" y="2078438"/>
            <a:ext cx="457200" cy="381000"/>
          </a:xfrm>
          <a:prstGeom prst="rect">
            <a:avLst/>
          </a:prstGeom>
          <a:noFill/>
        </p:spPr>
        <p:txBody>
          <a:bodyPr wrap="square" rtlCol="0">
            <a:spAutoFit/>
          </a:bodyPr>
          <a:lstStyle/>
          <a:p>
            <a:r>
              <a:rPr lang="en-US" dirty="0" smtClean="0"/>
              <a:t>E</a:t>
            </a:r>
            <a:endParaRPr lang="en-US" dirty="0"/>
          </a:p>
        </p:txBody>
      </p:sp>
      <p:sp>
        <p:nvSpPr>
          <p:cNvPr id="11" name="TextBox 10"/>
          <p:cNvSpPr txBox="1"/>
          <p:nvPr/>
        </p:nvSpPr>
        <p:spPr>
          <a:xfrm>
            <a:off x="5055476" y="2078438"/>
            <a:ext cx="457200" cy="381000"/>
          </a:xfrm>
          <a:prstGeom prst="rect">
            <a:avLst/>
          </a:prstGeom>
          <a:noFill/>
        </p:spPr>
        <p:txBody>
          <a:bodyPr wrap="square" rtlCol="0">
            <a:spAutoFit/>
          </a:bodyPr>
          <a:lstStyle/>
          <a:p>
            <a:r>
              <a:rPr lang="en-US" dirty="0" smtClean="0"/>
              <a:t>E</a:t>
            </a:r>
            <a:endParaRPr lang="en-US" dirty="0"/>
          </a:p>
        </p:txBody>
      </p:sp>
      <p:sp>
        <p:nvSpPr>
          <p:cNvPr id="12" name="TextBox 11"/>
          <p:cNvSpPr txBox="1"/>
          <p:nvPr/>
        </p:nvSpPr>
        <p:spPr>
          <a:xfrm>
            <a:off x="6122276" y="2078438"/>
            <a:ext cx="457200" cy="381000"/>
          </a:xfrm>
          <a:prstGeom prst="rect">
            <a:avLst/>
          </a:prstGeom>
          <a:noFill/>
        </p:spPr>
        <p:txBody>
          <a:bodyPr wrap="square" rtlCol="0">
            <a:spAutoFit/>
          </a:bodyPr>
          <a:lstStyle/>
          <a:p>
            <a:r>
              <a:rPr lang="en-US" dirty="0" smtClean="0"/>
              <a:t>E</a:t>
            </a:r>
            <a:endParaRPr lang="en-US" dirty="0"/>
          </a:p>
        </p:txBody>
      </p:sp>
      <p:sp>
        <p:nvSpPr>
          <p:cNvPr id="21" name="TextBox 20"/>
          <p:cNvSpPr txBox="1"/>
          <p:nvPr/>
        </p:nvSpPr>
        <p:spPr>
          <a:xfrm>
            <a:off x="1773621" y="2335416"/>
            <a:ext cx="901261" cy="369332"/>
          </a:xfrm>
          <a:prstGeom prst="rect">
            <a:avLst/>
          </a:prstGeom>
          <a:noFill/>
        </p:spPr>
        <p:txBody>
          <a:bodyPr wrap="square" rtlCol="0">
            <a:spAutoFit/>
          </a:bodyPr>
          <a:lstStyle/>
          <a:p>
            <a:r>
              <a:rPr lang="en-US" dirty="0"/>
              <a:t>M</a:t>
            </a:r>
            <a:r>
              <a:rPr lang="en-US" baseline="-25000" dirty="0"/>
              <a:t>1</a:t>
            </a:r>
            <a:r>
              <a:rPr lang="en-US" dirty="0"/>
              <a:t>- </a:t>
            </a:r>
            <a:r>
              <a:rPr lang="en-US" dirty="0">
                <a:latin typeface="Symbol" pitchFamily="18" charset="2"/>
              </a:rPr>
              <a:t>D</a:t>
            </a:r>
            <a:r>
              <a:rPr lang="en-US" dirty="0"/>
              <a:t>I</a:t>
            </a:r>
            <a:r>
              <a:rPr lang="en-US" baseline="-25000" dirty="0"/>
              <a:t>1</a:t>
            </a:r>
            <a:endParaRPr lang="en-US" dirty="0"/>
          </a:p>
        </p:txBody>
      </p:sp>
      <p:sp>
        <p:nvSpPr>
          <p:cNvPr id="4" name="Rectangle 3"/>
          <p:cNvSpPr/>
          <p:nvPr/>
        </p:nvSpPr>
        <p:spPr>
          <a:xfrm>
            <a:off x="2911367" y="2357173"/>
            <a:ext cx="946093" cy="369332"/>
          </a:xfrm>
          <a:prstGeom prst="rect">
            <a:avLst/>
          </a:prstGeom>
        </p:spPr>
        <p:txBody>
          <a:bodyPr wrap="none">
            <a:spAutoFit/>
          </a:bodyPr>
          <a:lstStyle/>
          <a:p>
            <a:r>
              <a:rPr lang="en-US" dirty="0" smtClean="0"/>
              <a:t>M</a:t>
            </a:r>
            <a:r>
              <a:rPr lang="en-US" baseline="-25000" dirty="0" smtClean="0"/>
              <a:t>2</a:t>
            </a:r>
            <a:r>
              <a:rPr lang="en-US" dirty="0" smtClean="0"/>
              <a:t>- </a:t>
            </a:r>
            <a:r>
              <a:rPr lang="en-US" dirty="0" smtClean="0">
                <a:latin typeface="Symbol" pitchFamily="18" charset="2"/>
              </a:rPr>
              <a:t>D</a:t>
            </a:r>
            <a:r>
              <a:rPr lang="en-US" dirty="0" smtClean="0"/>
              <a:t>I</a:t>
            </a:r>
            <a:r>
              <a:rPr lang="en-US" baseline="-25000" dirty="0" smtClean="0"/>
              <a:t>2</a:t>
            </a:r>
            <a:endParaRPr lang="en-US" dirty="0"/>
          </a:p>
        </p:txBody>
      </p:sp>
      <p:sp>
        <p:nvSpPr>
          <p:cNvPr id="26" name="Rectangle 25"/>
          <p:cNvSpPr/>
          <p:nvPr/>
        </p:nvSpPr>
        <p:spPr>
          <a:xfrm>
            <a:off x="3988514" y="2335416"/>
            <a:ext cx="946093" cy="369332"/>
          </a:xfrm>
          <a:prstGeom prst="rect">
            <a:avLst/>
          </a:prstGeom>
        </p:spPr>
        <p:txBody>
          <a:bodyPr wrap="none">
            <a:spAutoFit/>
          </a:bodyPr>
          <a:lstStyle/>
          <a:p>
            <a:r>
              <a:rPr lang="en-US" dirty="0" smtClean="0"/>
              <a:t>M</a:t>
            </a:r>
            <a:r>
              <a:rPr lang="en-US" baseline="-25000" dirty="0" smtClean="0"/>
              <a:t>3</a:t>
            </a:r>
            <a:r>
              <a:rPr lang="en-US" dirty="0" smtClean="0"/>
              <a:t>- </a:t>
            </a:r>
            <a:r>
              <a:rPr lang="en-US" dirty="0" smtClean="0">
                <a:latin typeface="Symbol" pitchFamily="18" charset="2"/>
              </a:rPr>
              <a:t>D</a:t>
            </a:r>
            <a:r>
              <a:rPr lang="en-US" dirty="0" smtClean="0"/>
              <a:t>I</a:t>
            </a:r>
            <a:r>
              <a:rPr lang="en-US" baseline="-25000" dirty="0" smtClean="0"/>
              <a:t>2</a:t>
            </a:r>
            <a:endParaRPr lang="en-US" dirty="0"/>
          </a:p>
        </p:txBody>
      </p:sp>
      <p:sp>
        <p:nvSpPr>
          <p:cNvPr id="27" name="TextBox 26"/>
          <p:cNvSpPr txBox="1"/>
          <p:nvPr/>
        </p:nvSpPr>
        <p:spPr>
          <a:xfrm>
            <a:off x="1689537" y="3553611"/>
            <a:ext cx="457200" cy="381000"/>
          </a:xfrm>
          <a:prstGeom prst="rect">
            <a:avLst/>
          </a:prstGeom>
          <a:noFill/>
        </p:spPr>
        <p:txBody>
          <a:bodyPr wrap="square" rtlCol="0">
            <a:spAutoFit/>
          </a:bodyPr>
          <a:lstStyle/>
          <a:p>
            <a:r>
              <a:rPr lang="en-US" dirty="0" smtClean="0"/>
              <a:t>E</a:t>
            </a:r>
            <a:endParaRPr lang="en-US" dirty="0"/>
          </a:p>
        </p:txBody>
      </p:sp>
      <p:cxnSp>
        <p:nvCxnSpPr>
          <p:cNvPr id="28" name="Straight Connector 27"/>
          <p:cNvCxnSpPr/>
          <p:nvPr/>
        </p:nvCxnSpPr>
        <p:spPr>
          <a:xfrm>
            <a:off x="1686909" y="3420156"/>
            <a:ext cx="6324600" cy="0"/>
          </a:xfrm>
          <a:prstGeom prst="line">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9" name="TextBox 28"/>
          <p:cNvSpPr txBox="1"/>
          <p:nvPr/>
        </p:nvSpPr>
        <p:spPr>
          <a:xfrm>
            <a:off x="1686909" y="3039156"/>
            <a:ext cx="6096000" cy="369332"/>
          </a:xfrm>
          <a:prstGeom prst="rect">
            <a:avLst/>
          </a:prstGeom>
          <a:noFill/>
        </p:spPr>
        <p:txBody>
          <a:bodyPr wrap="square" rtlCol="0">
            <a:spAutoFit/>
          </a:bodyPr>
          <a:lstStyle/>
          <a:p>
            <a:r>
              <a:rPr lang="en-US" dirty="0" smtClean="0"/>
              <a:t>1                    2                 3                 4                5 . . . . . </a:t>
            </a:r>
            <a:endParaRPr lang="en-US" dirty="0"/>
          </a:p>
        </p:txBody>
      </p:sp>
      <p:sp>
        <p:nvSpPr>
          <p:cNvPr id="30" name="TextBox 29"/>
          <p:cNvSpPr txBox="1"/>
          <p:nvPr/>
        </p:nvSpPr>
        <p:spPr>
          <a:xfrm>
            <a:off x="2787868" y="3556239"/>
            <a:ext cx="457200" cy="381000"/>
          </a:xfrm>
          <a:prstGeom prst="rect">
            <a:avLst/>
          </a:prstGeom>
          <a:noFill/>
        </p:spPr>
        <p:txBody>
          <a:bodyPr wrap="square" rtlCol="0">
            <a:spAutoFit/>
          </a:bodyPr>
          <a:lstStyle/>
          <a:p>
            <a:r>
              <a:rPr lang="en-US" dirty="0" smtClean="0"/>
              <a:t>E</a:t>
            </a:r>
            <a:endParaRPr lang="en-US" dirty="0"/>
          </a:p>
        </p:txBody>
      </p:sp>
      <p:sp>
        <p:nvSpPr>
          <p:cNvPr id="31" name="TextBox 30"/>
          <p:cNvSpPr txBox="1"/>
          <p:nvPr/>
        </p:nvSpPr>
        <p:spPr>
          <a:xfrm>
            <a:off x="3886199" y="3553611"/>
            <a:ext cx="457200" cy="381000"/>
          </a:xfrm>
          <a:prstGeom prst="rect">
            <a:avLst/>
          </a:prstGeom>
          <a:noFill/>
        </p:spPr>
        <p:txBody>
          <a:bodyPr wrap="square" rtlCol="0">
            <a:spAutoFit/>
          </a:bodyPr>
          <a:lstStyle/>
          <a:p>
            <a:r>
              <a:rPr lang="en-US" dirty="0" smtClean="0"/>
              <a:t>E</a:t>
            </a:r>
            <a:endParaRPr lang="en-US" dirty="0"/>
          </a:p>
        </p:txBody>
      </p:sp>
      <p:sp>
        <p:nvSpPr>
          <p:cNvPr id="32" name="TextBox 31"/>
          <p:cNvSpPr txBox="1"/>
          <p:nvPr/>
        </p:nvSpPr>
        <p:spPr>
          <a:xfrm>
            <a:off x="4963509" y="3553611"/>
            <a:ext cx="457200" cy="381000"/>
          </a:xfrm>
          <a:prstGeom prst="rect">
            <a:avLst/>
          </a:prstGeom>
          <a:noFill/>
        </p:spPr>
        <p:txBody>
          <a:bodyPr wrap="square" rtlCol="0">
            <a:spAutoFit/>
          </a:bodyPr>
          <a:lstStyle/>
          <a:p>
            <a:r>
              <a:rPr lang="en-US" dirty="0" smtClean="0"/>
              <a:t>E</a:t>
            </a:r>
            <a:endParaRPr lang="en-US" dirty="0"/>
          </a:p>
        </p:txBody>
      </p:sp>
      <p:sp>
        <p:nvSpPr>
          <p:cNvPr id="33" name="TextBox 32"/>
          <p:cNvSpPr txBox="1"/>
          <p:nvPr/>
        </p:nvSpPr>
        <p:spPr>
          <a:xfrm>
            <a:off x="6030309" y="3553611"/>
            <a:ext cx="457200" cy="381000"/>
          </a:xfrm>
          <a:prstGeom prst="rect">
            <a:avLst/>
          </a:prstGeom>
          <a:noFill/>
        </p:spPr>
        <p:txBody>
          <a:bodyPr wrap="square" rtlCol="0">
            <a:spAutoFit/>
          </a:bodyPr>
          <a:lstStyle/>
          <a:p>
            <a:r>
              <a:rPr lang="en-US" dirty="0" smtClean="0"/>
              <a:t>E</a:t>
            </a:r>
            <a:endParaRPr lang="en-US" dirty="0"/>
          </a:p>
        </p:txBody>
      </p:sp>
      <p:sp>
        <p:nvSpPr>
          <p:cNvPr id="34" name="TextBox 33"/>
          <p:cNvSpPr txBox="1"/>
          <p:nvPr/>
        </p:nvSpPr>
        <p:spPr>
          <a:xfrm>
            <a:off x="1668516" y="4013648"/>
            <a:ext cx="901261" cy="369332"/>
          </a:xfrm>
          <a:prstGeom prst="rect">
            <a:avLst/>
          </a:prstGeom>
          <a:noFill/>
        </p:spPr>
        <p:txBody>
          <a:bodyPr wrap="square" rtlCol="0">
            <a:spAutoFit/>
          </a:bodyPr>
          <a:lstStyle/>
          <a:p>
            <a:r>
              <a:rPr lang="en-US" dirty="0" smtClean="0"/>
              <a:t>NPV</a:t>
            </a:r>
            <a:r>
              <a:rPr lang="en-US" baseline="-25000" dirty="0" smtClean="0"/>
              <a:t>1</a:t>
            </a:r>
            <a:endParaRPr lang="en-US" dirty="0"/>
          </a:p>
        </p:txBody>
      </p:sp>
      <p:sp>
        <p:nvSpPr>
          <p:cNvPr id="37" name="TextBox 36"/>
          <p:cNvSpPr txBox="1"/>
          <p:nvPr/>
        </p:nvSpPr>
        <p:spPr>
          <a:xfrm>
            <a:off x="2772102" y="4013648"/>
            <a:ext cx="901261" cy="369332"/>
          </a:xfrm>
          <a:prstGeom prst="rect">
            <a:avLst/>
          </a:prstGeom>
          <a:noFill/>
        </p:spPr>
        <p:txBody>
          <a:bodyPr wrap="square" rtlCol="0">
            <a:spAutoFit/>
          </a:bodyPr>
          <a:lstStyle/>
          <a:p>
            <a:r>
              <a:rPr lang="en-US" dirty="0" smtClean="0"/>
              <a:t>NPV</a:t>
            </a:r>
            <a:r>
              <a:rPr lang="en-US" baseline="-25000" dirty="0" smtClean="0"/>
              <a:t>2</a:t>
            </a:r>
            <a:endParaRPr lang="en-US" dirty="0"/>
          </a:p>
        </p:txBody>
      </p:sp>
      <p:sp>
        <p:nvSpPr>
          <p:cNvPr id="38" name="TextBox 37"/>
          <p:cNvSpPr txBox="1"/>
          <p:nvPr/>
        </p:nvSpPr>
        <p:spPr>
          <a:xfrm>
            <a:off x="3875688" y="4030149"/>
            <a:ext cx="901261" cy="369332"/>
          </a:xfrm>
          <a:prstGeom prst="rect">
            <a:avLst/>
          </a:prstGeom>
          <a:noFill/>
        </p:spPr>
        <p:txBody>
          <a:bodyPr wrap="square" rtlCol="0">
            <a:spAutoFit/>
          </a:bodyPr>
          <a:lstStyle/>
          <a:p>
            <a:r>
              <a:rPr lang="en-US" dirty="0" smtClean="0"/>
              <a:t>NPV</a:t>
            </a:r>
            <a:r>
              <a:rPr lang="en-US" baseline="-25000" dirty="0" smtClean="0"/>
              <a:t>3</a:t>
            </a:r>
            <a:endParaRPr lang="en-US" dirty="0"/>
          </a:p>
        </p:txBody>
      </p:sp>
      <p:sp>
        <p:nvSpPr>
          <p:cNvPr id="39" name="TextBox 38"/>
          <p:cNvSpPr txBox="1"/>
          <p:nvPr/>
        </p:nvSpPr>
        <p:spPr>
          <a:xfrm>
            <a:off x="1668516" y="4839397"/>
            <a:ext cx="5705803" cy="646331"/>
          </a:xfrm>
          <a:prstGeom prst="rect">
            <a:avLst/>
          </a:prstGeom>
          <a:noFill/>
        </p:spPr>
        <p:txBody>
          <a:bodyPr wrap="square" rtlCol="0">
            <a:spAutoFit/>
          </a:bodyPr>
          <a:lstStyle/>
          <a:p>
            <a:r>
              <a:rPr lang="en-US" dirty="0" smtClean="0"/>
              <a:t>NPVGO = NPV</a:t>
            </a:r>
            <a:r>
              <a:rPr lang="en-US" baseline="-25000" dirty="0" smtClean="0"/>
              <a:t>1 </a:t>
            </a:r>
            <a:r>
              <a:rPr lang="en-US" dirty="0"/>
              <a:t> </a:t>
            </a:r>
            <a:r>
              <a:rPr lang="en-US" dirty="0" smtClean="0"/>
              <a:t>+ NPV</a:t>
            </a:r>
            <a:r>
              <a:rPr lang="en-US" baseline="-25000" dirty="0" smtClean="0"/>
              <a:t>2</a:t>
            </a:r>
            <a:r>
              <a:rPr lang="en-US" dirty="0"/>
              <a:t> + </a:t>
            </a:r>
            <a:r>
              <a:rPr lang="en-US" dirty="0" smtClean="0"/>
              <a:t>NPV</a:t>
            </a:r>
            <a:r>
              <a:rPr lang="en-US" baseline="-25000" dirty="0" smtClean="0"/>
              <a:t>3</a:t>
            </a:r>
            <a:r>
              <a:rPr lang="en-US" dirty="0" smtClean="0"/>
              <a:t> </a:t>
            </a:r>
            <a:r>
              <a:rPr lang="en-US" dirty="0"/>
              <a:t>+ </a:t>
            </a:r>
            <a:r>
              <a:rPr lang="en-US" dirty="0" smtClean="0"/>
              <a:t>….</a:t>
            </a:r>
            <a:endParaRPr lang="en-US" dirty="0"/>
          </a:p>
          <a:p>
            <a:endParaRPr lang="en-US" dirty="0"/>
          </a:p>
        </p:txBody>
      </p:sp>
      <p:sp>
        <p:nvSpPr>
          <p:cNvPr id="40" name="TextBox 39"/>
          <p:cNvSpPr txBox="1"/>
          <p:nvPr/>
        </p:nvSpPr>
        <p:spPr>
          <a:xfrm>
            <a:off x="1706614" y="5602478"/>
            <a:ext cx="5705803" cy="646331"/>
          </a:xfrm>
          <a:prstGeom prst="rect">
            <a:avLst/>
          </a:prstGeom>
          <a:noFill/>
        </p:spPr>
        <p:txBody>
          <a:bodyPr wrap="square" rtlCol="0">
            <a:spAutoFit/>
          </a:bodyPr>
          <a:lstStyle/>
          <a:p>
            <a:r>
              <a:rPr lang="en-US" dirty="0" smtClean="0"/>
              <a:t>P</a:t>
            </a:r>
            <a:r>
              <a:rPr lang="en-US" baseline="-25000" dirty="0" smtClean="0"/>
              <a:t>0</a:t>
            </a:r>
            <a:r>
              <a:rPr lang="en-US" dirty="0" smtClean="0"/>
              <a:t> = E/k + NPVGO </a:t>
            </a:r>
            <a:endParaRPr lang="en-US" dirty="0"/>
          </a:p>
          <a:p>
            <a:endParaRPr lang="en-US" dirty="0"/>
          </a:p>
        </p:txBody>
      </p:sp>
    </p:spTree>
    <p:extLst>
      <p:ext uri="{BB962C8B-B14F-4D97-AF65-F5344CB8AC3E}">
        <p14:creationId xmlns:p14="http://schemas.microsoft.com/office/powerpoint/2010/main" val="8206602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BC42F0B3-AE10-4E65-ABDA-C47C359E39A3}" type="slidenum">
              <a:rPr lang="en-US"/>
              <a:pPr/>
              <a:t>16</a:t>
            </a:fld>
            <a:endParaRPr lang="en-US"/>
          </a:p>
        </p:txBody>
      </p:sp>
      <p:sp>
        <p:nvSpPr>
          <p:cNvPr id="656386" name="Rectangle 2"/>
          <p:cNvSpPr>
            <a:spLocks noGrp="1" noChangeArrowheads="1"/>
          </p:cNvSpPr>
          <p:nvPr>
            <p:ph type="title"/>
          </p:nvPr>
        </p:nvSpPr>
        <p:spPr/>
        <p:txBody>
          <a:bodyPr>
            <a:normAutofit/>
          </a:bodyPr>
          <a:lstStyle/>
          <a:p>
            <a:r>
              <a:rPr lang="en-US" dirty="0"/>
              <a:t>Reinvestment </a:t>
            </a:r>
            <a:r>
              <a:rPr lang="en-US" dirty="0" smtClean="0"/>
              <a:t>using Retained Earnings</a:t>
            </a:r>
            <a:endParaRPr lang="en-US" dirty="0"/>
          </a:p>
        </p:txBody>
      </p:sp>
      <p:sp>
        <p:nvSpPr>
          <p:cNvPr id="656387" name="Rectangle 3"/>
          <p:cNvSpPr>
            <a:spLocks noGrp="1" noChangeArrowheads="1"/>
          </p:cNvSpPr>
          <p:nvPr>
            <p:ph type="body" idx="4294967295"/>
          </p:nvPr>
        </p:nvSpPr>
        <p:spPr>
          <a:xfrm>
            <a:off x="304800" y="1447800"/>
            <a:ext cx="8610600" cy="4953000"/>
          </a:xfrm>
          <a:prstGeom prst="rect">
            <a:avLst/>
          </a:prstGeom>
        </p:spPr>
        <p:txBody>
          <a:bodyPr>
            <a:normAutofit fontScale="92500" lnSpcReduction="10000"/>
          </a:bodyPr>
          <a:lstStyle/>
          <a:p>
            <a:r>
              <a:rPr lang="en-US" sz="2400" dirty="0" smtClean="0"/>
              <a:t>Suppose</a:t>
            </a:r>
            <a:r>
              <a:rPr lang="en-US" sz="2400" dirty="0"/>
              <a:t>, however, that the firm raises the additional capital in period 1 from its own shareholders, by reducing the amount of dividends that it </a:t>
            </a:r>
            <a:r>
              <a:rPr lang="en-US" sz="2400" dirty="0" smtClean="0"/>
              <a:t>pays in future periods.  </a:t>
            </a:r>
          </a:p>
          <a:p>
            <a:r>
              <a:rPr lang="en-US" sz="2400" dirty="0" smtClean="0"/>
              <a:t>If the new investment is obtained at t=1, then </a:t>
            </a:r>
            <a:r>
              <a:rPr lang="en-US" sz="2400" dirty="0"/>
              <a:t>D</a:t>
            </a:r>
            <a:r>
              <a:rPr lang="en-US" sz="2400" baseline="-25000" dirty="0"/>
              <a:t>1 </a:t>
            </a:r>
            <a:r>
              <a:rPr lang="en-US" sz="2400" dirty="0"/>
              <a:t>= E</a:t>
            </a:r>
            <a:r>
              <a:rPr lang="en-US" sz="2400" baseline="-25000" dirty="0"/>
              <a:t>1 </a:t>
            </a:r>
            <a:r>
              <a:rPr lang="en-US" sz="2400" dirty="0"/>
              <a:t>– </a:t>
            </a:r>
            <a:r>
              <a:rPr lang="en-US" sz="2400" dirty="0">
                <a:latin typeface="Symbol" pitchFamily="18" charset="2"/>
              </a:rPr>
              <a:t>D</a:t>
            </a:r>
            <a:r>
              <a:rPr lang="en-US" sz="2400" dirty="0"/>
              <a:t>I</a:t>
            </a:r>
            <a:r>
              <a:rPr lang="en-US" sz="2400" baseline="-25000" dirty="0"/>
              <a:t>1</a:t>
            </a:r>
            <a:r>
              <a:rPr lang="en-US" sz="2400" dirty="0"/>
              <a:t>. </a:t>
            </a:r>
            <a:endParaRPr lang="en-US" sz="2400" dirty="0" smtClean="0"/>
          </a:p>
          <a:p>
            <a:r>
              <a:rPr lang="en-US" sz="2400" dirty="0" smtClean="0"/>
              <a:t>Else it will be obtained by reducing dividends at various points in the future.</a:t>
            </a:r>
            <a:endParaRPr lang="en-US" sz="2400" dirty="0"/>
          </a:p>
          <a:p>
            <a:r>
              <a:rPr lang="en-US" sz="2400" dirty="0" smtClean="0"/>
              <a:t>These reductions </a:t>
            </a:r>
            <a:r>
              <a:rPr lang="en-US" sz="2400" dirty="0"/>
              <a:t>in dividends will cause the stock price to drop by an amount equal to the present value of </a:t>
            </a:r>
            <a:r>
              <a:rPr lang="en-US" sz="2400" dirty="0">
                <a:latin typeface="Symbol" pitchFamily="18" charset="2"/>
              </a:rPr>
              <a:t>D</a:t>
            </a:r>
            <a:r>
              <a:rPr lang="en-US" sz="2400" dirty="0"/>
              <a:t>I</a:t>
            </a:r>
            <a:r>
              <a:rPr lang="en-US" sz="2400" baseline="-25000" dirty="0"/>
              <a:t>1</a:t>
            </a:r>
            <a:r>
              <a:rPr lang="en-US" sz="2400" dirty="0"/>
              <a:t>.  However, the firm will no longer have to pay the outside investors future compensation for the contribution of the additional capital, </a:t>
            </a:r>
            <a:r>
              <a:rPr lang="en-US" sz="2400" dirty="0">
                <a:latin typeface="Symbol" pitchFamily="18" charset="2"/>
              </a:rPr>
              <a:t>D</a:t>
            </a:r>
            <a:r>
              <a:rPr lang="en-US" sz="2400" dirty="0"/>
              <a:t>I</a:t>
            </a:r>
            <a:r>
              <a:rPr lang="en-US" sz="2400" baseline="-25000" dirty="0"/>
              <a:t>1</a:t>
            </a:r>
            <a:r>
              <a:rPr lang="en-US" sz="2400" dirty="0"/>
              <a:t>. </a:t>
            </a:r>
          </a:p>
          <a:p>
            <a:r>
              <a:rPr lang="en-US" sz="2400" dirty="0"/>
              <a:t>These two quantities </a:t>
            </a:r>
            <a:r>
              <a:rPr lang="en-US" sz="2400" dirty="0" smtClean="0"/>
              <a:t>must </a:t>
            </a:r>
            <a:r>
              <a:rPr lang="en-US" sz="2400" dirty="0"/>
              <a:t>cancel each other </a:t>
            </a:r>
            <a:r>
              <a:rPr lang="en-US" sz="2400" dirty="0" smtClean="0"/>
              <a:t>out because its own shareholders are no different from outside shareholders and will require the same rate of return on their investments.  </a:t>
            </a:r>
            <a:r>
              <a:rPr lang="en-US" sz="2400" dirty="0"/>
              <a:t>We, see, therefore, that P</a:t>
            </a:r>
            <a:r>
              <a:rPr lang="en-US" sz="2400" baseline="-25000" dirty="0"/>
              <a:t>0 </a:t>
            </a:r>
            <a:r>
              <a:rPr lang="en-US" sz="2400" dirty="0"/>
              <a:t>= E</a:t>
            </a:r>
            <a:r>
              <a:rPr lang="en-US" sz="2400" baseline="-25000" dirty="0"/>
              <a:t>1</a:t>
            </a:r>
            <a:r>
              <a:rPr lang="en-US" sz="2400" dirty="0"/>
              <a:t>/k + NPVGO</a:t>
            </a:r>
            <a:r>
              <a:rPr lang="en-US" sz="2400" dirty="0" smtClean="0"/>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9FBFF3E0-A836-46A2-B97A-2527BE8CB25D}" type="slidenum">
              <a:rPr lang="en-US"/>
              <a:pPr/>
              <a:t>17</a:t>
            </a:fld>
            <a:endParaRPr lang="en-US"/>
          </a:p>
        </p:txBody>
      </p:sp>
      <p:sp>
        <p:nvSpPr>
          <p:cNvPr id="662530" name="Rectangle 2"/>
          <p:cNvSpPr>
            <a:spLocks noGrp="1" noChangeArrowheads="1"/>
          </p:cNvSpPr>
          <p:nvPr>
            <p:ph type="title"/>
          </p:nvPr>
        </p:nvSpPr>
        <p:spPr/>
        <p:txBody>
          <a:bodyPr/>
          <a:lstStyle/>
          <a:p>
            <a:r>
              <a:rPr lang="en-US"/>
              <a:t>Reinvestment and Stock Price</a:t>
            </a:r>
          </a:p>
        </p:txBody>
      </p:sp>
      <p:sp>
        <p:nvSpPr>
          <p:cNvPr id="662531" name="Rectangle 3"/>
          <p:cNvSpPr>
            <a:spLocks noGrp="1" noChangeArrowheads="1"/>
          </p:cNvSpPr>
          <p:nvPr>
            <p:ph type="body" idx="4294967295"/>
          </p:nvPr>
        </p:nvSpPr>
        <p:spPr>
          <a:xfrm>
            <a:off x="301752" y="1506517"/>
            <a:ext cx="8613648" cy="4818083"/>
          </a:xfrm>
          <a:prstGeom prst="rect">
            <a:avLst/>
          </a:prstGeom>
        </p:spPr>
        <p:txBody>
          <a:bodyPr>
            <a:normAutofit fontScale="92500" lnSpcReduction="10000"/>
          </a:bodyPr>
          <a:lstStyle/>
          <a:p>
            <a:pPr>
              <a:lnSpc>
                <a:spcPct val="110000"/>
              </a:lnSpc>
            </a:pPr>
            <a:r>
              <a:rPr lang="en-US" sz="2400" dirty="0" smtClean="0"/>
              <a:t>That is, it is the possibility of investing in NPV&gt;0 projects that allows the price of a stock to be greater than the present value of its earnings fixed at the current level.</a:t>
            </a:r>
          </a:p>
          <a:p>
            <a:r>
              <a:rPr lang="en-US" sz="2400" dirty="0" smtClean="0"/>
              <a:t>Retention </a:t>
            </a:r>
            <a:r>
              <a:rPr lang="en-US" sz="2400" dirty="0"/>
              <a:t>of earnings by a firm for reinvestment will not increase in a higher stock price if that additional investment has a zero </a:t>
            </a:r>
            <a:r>
              <a:rPr lang="en-US" sz="2400" dirty="0" smtClean="0"/>
              <a:t>NPV.  Or more precisely, the stock price will be higher only by the amount retained in the current period and not paid out.  </a:t>
            </a:r>
            <a:endParaRPr lang="en-US" sz="2400" dirty="0"/>
          </a:p>
          <a:p>
            <a:pPr>
              <a:lnSpc>
                <a:spcPct val="110000"/>
              </a:lnSpc>
            </a:pPr>
            <a:r>
              <a:rPr lang="en-US" sz="2400" dirty="0"/>
              <a:t>That is, if </a:t>
            </a:r>
            <a:r>
              <a:rPr lang="en-US" sz="2400" dirty="0" smtClean="0"/>
              <a:t>the firm </a:t>
            </a:r>
            <a:r>
              <a:rPr lang="en-US" sz="2400" dirty="0"/>
              <a:t>earns a return no greater than the rate of return required by the market on financial investments of similar </a:t>
            </a:r>
            <a:r>
              <a:rPr lang="en-US" sz="2400" dirty="0" smtClean="0"/>
              <a:t>risk </a:t>
            </a:r>
            <a:r>
              <a:rPr lang="en-US" sz="2400" dirty="0"/>
              <a:t>already available to investors in the </a:t>
            </a:r>
            <a:r>
              <a:rPr lang="en-US" sz="2400" dirty="0" smtClean="0"/>
              <a:t>marketplace, NPVGO = 0 and P</a:t>
            </a:r>
            <a:r>
              <a:rPr lang="en-US" sz="2400" baseline="-25000" dirty="0" smtClean="0"/>
              <a:t>0</a:t>
            </a:r>
            <a:r>
              <a:rPr lang="en-US" sz="2400" dirty="0" smtClean="0"/>
              <a:t>  will be equal to E</a:t>
            </a:r>
            <a:r>
              <a:rPr lang="en-US" sz="2400" baseline="-25000" dirty="0" smtClean="0"/>
              <a:t>1</a:t>
            </a:r>
            <a:r>
              <a:rPr lang="en-US" sz="2400" dirty="0" smtClean="0"/>
              <a:t>/k. </a:t>
            </a:r>
            <a:endParaRPr lang="en-US" sz="2400" dirty="0"/>
          </a:p>
          <a:p>
            <a:r>
              <a:rPr lang="en-US" sz="2400" dirty="0" smtClean="0"/>
              <a:t>It </a:t>
            </a:r>
            <a:r>
              <a:rPr lang="en-US" sz="2400" dirty="0"/>
              <a:t>is not the firm’s dividend policy that causes the firm’s stock price to be higher, but rather the availability of positive NPV investment </a:t>
            </a:r>
            <a:r>
              <a:rPr lang="en-US" sz="2400" dirty="0" smtClean="0"/>
              <a:t>opportunities</a:t>
            </a:r>
            <a:r>
              <a:rPr lang="en-US" sz="2400" dirty="0"/>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163076212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44738"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Poll: NPVGO</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18</a:t>
            </a:fld>
            <a:endParaRPr lang="en-US" dirty="0"/>
          </a:p>
        </p:txBody>
      </p:sp>
      <p:sp>
        <p:nvSpPr>
          <p:cNvPr id="4" name="Content Placeholder 3"/>
          <p:cNvSpPr>
            <a:spLocks noGrp="1"/>
          </p:cNvSpPr>
          <p:nvPr>
            <p:ph sz="quarter" idx="13"/>
          </p:nvPr>
        </p:nvSpPr>
        <p:spPr/>
        <p:txBody>
          <a:bodyPr/>
          <a:lstStyle/>
          <a:p>
            <a:r>
              <a:rPr lang="en-US" dirty="0" smtClean="0"/>
              <a:t>The formula for the stock price as the discounted present value of earnings plus the NPV of growth opportunities shows that the stock price is always greater than the present value of earnings alone.  True or False.</a:t>
            </a:r>
          </a:p>
          <a:p>
            <a:pPr lvl="1"/>
            <a:r>
              <a:rPr lang="en-US" dirty="0" smtClean="0"/>
              <a:t>True, as we can see from the formula.</a:t>
            </a:r>
          </a:p>
          <a:p>
            <a:pPr lvl="1"/>
            <a:r>
              <a:rPr lang="en-US" dirty="0" smtClean="0"/>
              <a:t>False.  If the firm invests in NPV &lt; 0, its stock price can be lower than the present value of earnings.</a:t>
            </a:r>
            <a:endParaRPr lang="en-US" dirty="0"/>
          </a:p>
        </p:txBody>
      </p:sp>
    </p:spTree>
    <p:extLst>
      <p:ext uri="{BB962C8B-B14F-4D97-AF65-F5344CB8AC3E}">
        <p14:creationId xmlns:p14="http://schemas.microsoft.com/office/powerpoint/2010/main" val="24196130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NPVGO</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19</a:t>
            </a:fld>
            <a:endParaRPr lang="en-US" dirty="0"/>
          </a:p>
        </p:txBody>
      </p:sp>
      <p:sp>
        <p:nvSpPr>
          <p:cNvPr id="4" name="Content Placeholder 3"/>
          <p:cNvSpPr>
            <a:spLocks noGrp="1"/>
          </p:cNvSpPr>
          <p:nvPr>
            <p:ph sz="quarter" idx="13"/>
          </p:nvPr>
        </p:nvSpPr>
        <p:spPr>
          <a:xfrm>
            <a:off x="152400" y="1295400"/>
            <a:ext cx="8839200" cy="5334000"/>
          </a:xfrm>
        </p:spPr>
        <p:txBody>
          <a:bodyPr>
            <a:normAutofit fontScale="85000" lnSpcReduction="10000"/>
          </a:bodyPr>
          <a:lstStyle/>
          <a:p>
            <a:r>
              <a:rPr lang="en-US" dirty="0" smtClean="0"/>
              <a:t>Suppose a firm invests raises $100 in equity and invests it in a factory, which generates $10/</a:t>
            </a:r>
            <a:r>
              <a:rPr lang="en-US" dirty="0" err="1" smtClean="0"/>
              <a:t>yr</a:t>
            </a:r>
            <a:r>
              <a:rPr lang="en-US" dirty="0" smtClean="0"/>
              <a:t> forever, paid out in yearly dividends.  If 10% is the rate of return </a:t>
            </a:r>
            <a:r>
              <a:rPr lang="en-US" dirty="0" err="1" smtClean="0"/>
              <a:t>reqd</a:t>
            </a:r>
            <a:r>
              <a:rPr lang="en-US" dirty="0" smtClean="0"/>
              <a:t> by the market for investments of similar risk, then the stock of this company will sell for a total of $100, as well ($10/0.1).</a:t>
            </a:r>
          </a:p>
          <a:p>
            <a:r>
              <a:rPr lang="en-US" dirty="0" smtClean="0"/>
              <a:t>Now suppose this firm knows it will have the opportunity to invest $10 next year in a new venture (with similar risk) that will generate $1.10/year forever.  The value added from this new venture next year will be ($1.1/0.1 - $10 =) $1.  The present value of this new venture is $1/1.1 or $0.90. The value of the firm will be not $100, but $100.90!  ($100 = </a:t>
            </a:r>
            <a:r>
              <a:rPr lang="en-US" sz="2800" dirty="0" smtClean="0"/>
              <a:t>E</a:t>
            </a:r>
            <a:r>
              <a:rPr lang="en-US" sz="2800" baseline="-25000" dirty="0" smtClean="0"/>
              <a:t>1</a:t>
            </a:r>
            <a:r>
              <a:rPr lang="en-US" sz="2800" dirty="0" smtClean="0"/>
              <a:t>/k and $0.90 = NPVGO.)</a:t>
            </a:r>
            <a:endParaRPr lang="en-US" dirty="0" smtClean="0"/>
          </a:p>
          <a:p>
            <a:r>
              <a:rPr lang="en-US" dirty="0" smtClean="0"/>
              <a:t>The additional $0.90 is the PV of the growth opportunity from next year. If there are other such growth opportunities expected in the future, the </a:t>
            </a:r>
            <a:r>
              <a:rPr lang="en-US" i="1" dirty="0" smtClean="0"/>
              <a:t>net</a:t>
            </a:r>
            <a:r>
              <a:rPr lang="en-US" dirty="0" smtClean="0"/>
              <a:t> present values of all of those future investments should be included in today’s stock price because all that value will accrue to the present shareholders.  </a:t>
            </a:r>
          </a:p>
        </p:txBody>
      </p:sp>
    </p:spTree>
    <p:extLst>
      <p:ext uri="{BB962C8B-B14F-4D97-AF65-F5344CB8AC3E}">
        <p14:creationId xmlns:p14="http://schemas.microsoft.com/office/powerpoint/2010/main" val="31304235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156659764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48834"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Learning Objectives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a:t>
            </a:fld>
            <a:endParaRPr lang="en-US" dirty="0"/>
          </a:p>
        </p:txBody>
      </p:sp>
      <p:sp>
        <p:nvSpPr>
          <p:cNvPr id="4" name="Content Placeholder 3"/>
          <p:cNvSpPr>
            <a:spLocks noGrp="1"/>
          </p:cNvSpPr>
          <p:nvPr>
            <p:ph sz="quarter" idx="13"/>
          </p:nvPr>
        </p:nvSpPr>
        <p:spPr>
          <a:xfrm>
            <a:off x="301752" y="1676400"/>
            <a:ext cx="8503920" cy="4422648"/>
          </a:xfrm>
        </p:spPr>
        <p:txBody>
          <a:bodyPr/>
          <a:lstStyle/>
          <a:p>
            <a:r>
              <a:rPr lang="en-US" dirty="0" smtClean="0"/>
              <a:t>What determines stock prices?</a:t>
            </a:r>
          </a:p>
          <a:p>
            <a:r>
              <a:rPr lang="en-US" dirty="0" smtClean="0"/>
              <a:t>The Dividend Discount Model</a:t>
            </a:r>
          </a:p>
          <a:p>
            <a:r>
              <a:rPr lang="en-US" dirty="0" smtClean="0"/>
              <a:t>The Gordon Growth Model</a:t>
            </a:r>
          </a:p>
          <a:p>
            <a:r>
              <a:rPr lang="en-US" dirty="0"/>
              <a:t>What determines growth rates?</a:t>
            </a:r>
          </a:p>
          <a:p>
            <a:r>
              <a:rPr lang="en-US" dirty="0" smtClean="0"/>
              <a:t>Free Cashflow models</a:t>
            </a:r>
          </a:p>
          <a:p>
            <a:r>
              <a:rPr lang="en-US" dirty="0" smtClean="0"/>
              <a:t>Multiples versus DCF models</a:t>
            </a:r>
          </a:p>
          <a:p>
            <a:r>
              <a:rPr lang="en-US" dirty="0" smtClean="0"/>
              <a:t>Market Efficiency</a:t>
            </a:r>
            <a:endParaRPr lang="en-US" dirty="0"/>
          </a:p>
        </p:txBody>
      </p:sp>
    </p:spTree>
    <p:extLst>
      <p:ext uri="{BB962C8B-B14F-4D97-AF65-F5344CB8AC3E}">
        <p14:creationId xmlns:p14="http://schemas.microsoft.com/office/powerpoint/2010/main" val="40249646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NPVGO</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20</a:t>
            </a:fld>
            <a:endParaRPr lang="en-US" dirty="0"/>
          </a:p>
        </p:txBody>
      </p:sp>
      <p:sp>
        <p:nvSpPr>
          <p:cNvPr id="4" name="Content Placeholder 3"/>
          <p:cNvSpPr>
            <a:spLocks noGrp="1"/>
          </p:cNvSpPr>
          <p:nvPr>
            <p:ph sz="quarter" idx="13"/>
          </p:nvPr>
        </p:nvSpPr>
        <p:spPr>
          <a:xfrm>
            <a:off x="152400" y="1295400"/>
            <a:ext cx="8839200" cy="5181600"/>
          </a:xfrm>
        </p:spPr>
        <p:txBody>
          <a:bodyPr>
            <a:normAutofit fontScale="92500"/>
          </a:bodyPr>
          <a:lstStyle/>
          <a:p>
            <a:pPr>
              <a:lnSpc>
                <a:spcPct val="110000"/>
              </a:lnSpc>
            </a:pPr>
            <a:r>
              <a:rPr lang="en-US" dirty="0" smtClean="0"/>
              <a:t>This is so whether the firm finances those future investments by reducing dividends or by paying out those dividends and issuing new stock.  Thus, in our example, the firm next year could equally pay out the $10 in dividends to the existing shareholders and raise new equity to the tune of $10.  </a:t>
            </a:r>
          </a:p>
          <a:p>
            <a:r>
              <a:rPr lang="en-US" dirty="0" smtClean="0"/>
              <a:t>These new shareholders will only demand to be paid the required rate of return appropriate for the risk they are taking, i.e. 10% or $1.0 a year.  Hence the remaining $0.10 will accrue to the existing shareholders, thus raising the firm value by (0.10/0.1 =)$1 next year; the present value of this is $1/1.1 = $0.90 today, as we concluded previously.</a:t>
            </a:r>
          </a:p>
        </p:txBody>
      </p:sp>
    </p:spTree>
    <p:extLst>
      <p:ext uri="{BB962C8B-B14F-4D97-AF65-F5344CB8AC3E}">
        <p14:creationId xmlns:p14="http://schemas.microsoft.com/office/powerpoint/2010/main" val="10450346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C2B5E04C-1EB5-42AC-9879-5BC2AB724C79}" type="slidenum">
              <a:rPr lang="en-US"/>
              <a:pPr/>
              <a:t>21</a:t>
            </a:fld>
            <a:endParaRPr lang="en-US"/>
          </a:p>
        </p:txBody>
      </p:sp>
      <p:sp>
        <p:nvSpPr>
          <p:cNvPr id="648194" name="Rectangle 2"/>
          <p:cNvSpPr>
            <a:spLocks noGrp="1" noChangeArrowheads="1"/>
          </p:cNvSpPr>
          <p:nvPr>
            <p:ph type="title"/>
          </p:nvPr>
        </p:nvSpPr>
        <p:spPr>
          <a:xfrm>
            <a:off x="457200" y="381000"/>
            <a:ext cx="8229600" cy="762000"/>
          </a:xfrm>
        </p:spPr>
        <p:txBody>
          <a:bodyPr>
            <a:normAutofit fontScale="90000"/>
          </a:bodyPr>
          <a:lstStyle/>
          <a:p>
            <a:r>
              <a:rPr lang="en-US" dirty="0"/>
              <a:t>Fundamental </a:t>
            </a:r>
            <a:r>
              <a:rPr lang="en-US" dirty="0" smtClean="0"/>
              <a:t>Determinants </a:t>
            </a:r>
            <a:r>
              <a:rPr lang="en-US" dirty="0"/>
              <a:t>of Growth Rate</a:t>
            </a:r>
          </a:p>
        </p:txBody>
      </p:sp>
      <p:sp>
        <p:nvSpPr>
          <p:cNvPr id="648195" name="Rectangle 3"/>
          <p:cNvSpPr>
            <a:spLocks noGrp="1" noChangeArrowheads="1"/>
          </p:cNvSpPr>
          <p:nvPr>
            <p:ph type="body" idx="4294967295"/>
          </p:nvPr>
        </p:nvSpPr>
        <p:spPr>
          <a:xfrm>
            <a:off x="228600" y="1524000"/>
            <a:ext cx="8763000" cy="4886848"/>
          </a:xfrm>
          <a:prstGeom prst="rect">
            <a:avLst/>
          </a:prstGeom>
        </p:spPr>
        <p:txBody>
          <a:bodyPr>
            <a:normAutofit/>
          </a:bodyPr>
          <a:lstStyle/>
          <a:p>
            <a:pPr>
              <a:lnSpc>
                <a:spcPct val="80000"/>
              </a:lnSpc>
            </a:pPr>
            <a:r>
              <a:rPr lang="en-US" sz="2400" dirty="0" smtClean="0"/>
              <a:t>What </a:t>
            </a:r>
            <a:r>
              <a:rPr lang="en-US" sz="2400" dirty="0"/>
              <a:t>are the determinants of </a:t>
            </a:r>
            <a:r>
              <a:rPr lang="en-US" sz="2400" dirty="0" smtClean="0"/>
              <a:t>growth </a:t>
            </a:r>
            <a:r>
              <a:rPr lang="en-US" sz="2400" dirty="0"/>
              <a:t>in a firm’s earnings?</a:t>
            </a:r>
          </a:p>
          <a:p>
            <a:pPr>
              <a:lnSpc>
                <a:spcPct val="90000"/>
              </a:lnSpc>
            </a:pPr>
            <a:r>
              <a:rPr lang="en-US" sz="2400" dirty="0"/>
              <a:t>Earnings in any period depends on the investment base, as well as the rate of return that the firm earns on that investment </a:t>
            </a:r>
            <a:r>
              <a:rPr lang="en-US" sz="2400" dirty="0" smtClean="0"/>
              <a:t>base, I: </a:t>
            </a:r>
            <a:endParaRPr lang="en-US" sz="2400" dirty="0"/>
          </a:p>
          <a:p>
            <a:pPr>
              <a:lnSpc>
                <a:spcPct val="80000"/>
              </a:lnSpc>
            </a:pPr>
            <a:r>
              <a:rPr lang="en-US" sz="2400" dirty="0"/>
              <a:t>E</a:t>
            </a:r>
            <a:r>
              <a:rPr lang="en-US" sz="2400" baseline="-25000" dirty="0"/>
              <a:t>t+1</a:t>
            </a:r>
            <a:r>
              <a:rPr lang="en-US" sz="2400" dirty="0"/>
              <a:t> = (I</a:t>
            </a:r>
            <a:r>
              <a:rPr lang="en-US" sz="2400" baseline="-25000" dirty="0"/>
              <a:t>t</a:t>
            </a:r>
            <a:r>
              <a:rPr lang="en-US" sz="2400" dirty="0"/>
              <a:t>)ROE </a:t>
            </a:r>
          </a:p>
          <a:p>
            <a:pPr>
              <a:lnSpc>
                <a:spcPct val="80000"/>
              </a:lnSpc>
              <a:buNone/>
            </a:pPr>
            <a:r>
              <a:rPr lang="en-US" sz="2400" dirty="0"/>
              <a:t>       </a:t>
            </a:r>
            <a:r>
              <a:rPr lang="en-US" sz="2400" dirty="0" smtClean="0"/>
              <a:t>    = </a:t>
            </a:r>
            <a:r>
              <a:rPr lang="en-US" sz="2400" dirty="0"/>
              <a:t>(I</a:t>
            </a:r>
            <a:r>
              <a:rPr lang="en-US" sz="2400" baseline="-25000" dirty="0"/>
              <a:t>t-1</a:t>
            </a:r>
            <a:r>
              <a:rPr lang="en-US" sz="2400" dirty="0"/>
              <a:t> + </a:t>
            </a:r>
            <a:r>
              <a:rPr lang="en-US" sz="2400" dirty="0" err="1">
                <a:latin typeface="Symbol" pitchFamily="18" charset="2"/>
              </a:rPr>
              <a:t>D</a:t>
            </a:r>
            <a:r>
              <a:rPr lang="en-US" sz="2400" dirty="0" err="1"/>
              <a:t>I</a:t>
            </a:r>
            <a:r>
              <a:rPr lang="en-US" sz="2400" baseline="-25000" dirty="0" err="1"/>
              <a:t>t</a:t>
            </a:r>
            <a:r>
              <a:rPr lang="en-US" sz="2400" dirty="0"/>
              <a:t>)(ROE), where </a:t>
            </a:r>
            <a:r>
              <a:rPr lang="en-US" sz="2400" dirty="0" err="1">
                <a:latin typeface="Symbol" pitchFamily="18" charset="2"/>
              </a:rPr>
              <a:t>D</a:t>
            </a:r>
            <a:r>
              <a:rPr lang="en-US" sz="2400" dirty="0" err="1"/>
              <a:t>I</a:t>
            </a:r>
            <a:r>
              <a:rPr lang="en-US" sz="2400" baseline="-25000" dirty="0" err="1"/>
              <a:t>t</a:t>
            </a:r>
            <a:r>
              <a:rPr lang="en-US" sz="2400" dirty="0"/>
              <a:t> is the increment in investment in period </a:t>
            </a:r>
            <a:r>
              <a:rPr lang="en-US" sz="2400" i="1" dirty="0"/>
              <a:t>t</a:t>
            </a:r>
            <a:r>
              <a:rPr lang="en-US" sz="2400" dirty="0"/>
              <a:t> over and above that in period </a:t>
            </a:r>
            <a:r>
              <a:rPr lang="en-US" sz="2400" i="1" dirty="0"/>
              <a:t>t-1</a:t>
            </a:r>
            <a:r>
              <a:rPr lang="en-US" sz="2400" dirty="0"/>
              <a:t>.</a:t>
            </a:r>
          </a:p>
          <a:p>
            <a:pPr>
              <a:lnSpc>
                <a:spcPct val="80000"/>
              </a:lnSpc>
              <a:buNone/>
            </a:pPr>
            <a:r>
              <a:rPr lang="en-US" sz="2400" dirty="0"/>
              <a:t> 	</a:t>
            </a:r>
            <a:r>
              <a:rPr lang="en-US" sz="2400" dirty="0" smtClean="0"/>
              <a:t>       = </a:t>
            </a:r>
            <a:r>
              <a:rPr lang="en-US" sz="2400" dirty="0"/>
              <a:t>(I</a:t>
            </a:r>
            <a:r>
              <a:rPr lang="en-US" sz="2400" baseline="-25000" dirty="0"/>
              <a:t>t-1</a:t>
            </a:r>
            <a:r>
              <a:rPr lang="en-US" sz="2400" dirty="0"/>
              <a:t>)ROE + (</a:t>
            </a:r>
            <a:r>
              <a:rPr lang="en-US" sz="2400" dirty="0" err="1">
                <a:latin typeface="Symbol" pitchFamily="18" charset="2"/>
              </a:rPr>
              <a:t>D</a:t>
            </a:r>
            <a:r>
              <a:rPr lang="en-US" sz="2400" dirty="0" err="1"/>
              <a:t>I</a:t>
            </a:r>
            <a:r>
              <a:rPr lang="en-US" sz="2400" baseline="-25000" dirty="0" err="1"/>
              <a:t>t</a:t>
            </a:r>
            <a:r>
              <a:rPr lang="en-US" sz="2400" dirty="0"/>
              <a:t>)(ROE)</a:t>
            </a:r>
          </a:p>
          <a:p>
            <a:pPr>
              <a:lnSpc>
                <a:spcPct val="80000"/>
              </a:lnSpc>
              <a:buNone/>
            </a:pPr>
            <a:r>
              <a:rPr lang="en-US" sz="2400" dirty="0"/>
              <a:t> 	</a:t>
            </a:r>
            <a:r>
              <a:rPr lang="en-US" sz="2400" dirty="0" smtClean="0"/>
              <a:t>       = </a:t>
            </a:r>
            <a:r>
              <a:rPr lang="en-US" sz="2400" dirty="0"/>
              <a:t>E</a:t>
            </a:r>
            <a:r>
              <a:rPr lang="en-US" sz="2400" baseline="-25000" dirty="0"/>
              <a:t>t</a:t>
            </a:r>
            <a:r>
              <a:rPr lang="en-US" sz="2400" dirty="0"/>
              <a:t> + (</a:t>
            </a:r>
            <a:r>
              <a:rPr lang="en-US" sz="2400" dirty="0" err="1">
                <a:latin typeface="Symbol" pitchFamily="18" charset="2"/>
              </a:rPr>
              <a:t>D</a:t>
            </a:r>
            <a:r>
              <a:rPr lang="en-US" sz="2400" dirty="0" err="1"/>
              <a:t>I</a:t>
            </a:r>
            <a:r>
              <a:rPr lang="en-US" sz="2400" baseline="-25000" dirty="0" err="1"/>
              <a:t>t</a:t>
            </a:r>
            <a:r>
              <a:rPr lang="en-US" sz="2400" dirty="0"/>
              <a:t>)(ROE); </a:t>
            </a:r>
          </a:p>
          <a:p>
            <a:pPr>
              <a:lnSpc>
                <a:spcPct val="80000"/>
              </a:lnSpc>
            </a:pPr>
            <a:r>
              <a:rPr lang="en-US" sz="2400" dirty="0"/>
              <a:t>Hence E</a:t>
            </a:r>
            <a:r>
              <a:rPr lang="en-US" sz="2400" baseline="-25000" dirty="0"/>
              <a:t>t+1</a:t>
            </a:r>
            <a:r>
              <a:rPr lang="en-US" sz="2400" dirty="0"/>
              <a:t> - E</a:t>
            </a:r>
            <a:r>
              <a:rPr lang="en-US" sz="2400" baseline="-25000" dirty="0"/>
              <a:t>t</a:t>
            </a:r>
            <a:r>
              <a:rPr lang="en-US" sz="2400" dirty="0"/>
              <a:t> = (</a:t>
            </a:r>
            <a:r>
              <a:rPr lang="en-US" sz="2400" dirty="0" err="1">
                <a:latin typeface="Symbol" pitchFamily="18" charset="2"/>
              </a:rPr>
              <a:t>D</a:t>
            </a:r>
            <a:r>
              <a:rPr lang="en-US" sz="2400" dirty="0" err="1"/>
              <a:t>I</a:t>
            </a:r>
            <a:r>
              <a:rPr lang="en-US" sz="2400" baseline="-25000" dirty="0" err="1"/>
              <a:t>t</a:t>
            </a:r>
            <a:r>
              <a:rPr lang="en-US" sz="2400" dirty="0"/>
              <a:t>)(ROE)</a:t>
            </a:r>
          </a:p>
          <a:p>
            <a:pPr>
              <a:lnSpc>
                <a:spcPct val="90000"/>
              </a:lnSpc>
            </a:pPr>
            <a:r>
              <a:rPr lang="en-US" sz="2400" dirty="0"/>
              <a:t>Dividing both sides by E</a:t>
            </a:r>
            <a:r>
              <a:rPr lang="en-US" sz="2400" baseline="-25000" dirty="0"/>
              <a:t>t</a:t>
            </a:r>
            <a:r>
              <a:rPr lang="en-US" sz="2400" dirty="0"/>
              <a:t> , we get </a:t>
            </a:r>
            <a:r>
              <a:rPr lang="en-US" sz="2400" dirty="0" err="1"/>
              <a:t>g</a:t>
            </a:r>
            <a:r>
              <a:rPr lang="en-US" sz="2400" baseline="-25000" dirty="0" err="1"/>
              <a:t>t</a:t>
            </a:r>
            <a:r>
              <a:rPr lang="en-US" sz="2400" dirty="0"/>
              <a:t> = (Retention Ratio)(</a:t>
            </a:r>
            <a:r>
              <a:rPr lang="en-US" sz="2400" dirty="0" smtClean="0"/>
              <a:t>ROE).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C2B5E04C-1EB5-42AC-9879-5BC2AB724C79}" type="slidenum">
              <a:rPr lang="en-US"/>
              <a:pPr/>
              <a:t>22</a:t>
            </a:fld>
            <a:endParaRPr lang="en-US"/>
          </a:p>
        </p:txBody>
      </p:sp>
      <p:sp>
        <p:nvSpPr>
          <p:cNvPr id="648194" name="Rectangle 2"/>
          <p:cNvSpPr>
            <a:spLocks noGrp="1" noChangeArrowheads="1"/>
          </p:cNvSpPr>
          <p:nvPr>
            <p:ph type="title"/>
          </p:nvPr>
        </p:nvSpPr>
        <p:spPr>
          <a:xfrm>
            <a:off x="457200" y="381000"/>
            <a:ext cx="8229600" cy="762000"/>
          </a:xfrm>
        </p:spPr>
        <p:txBody>
          <a:bodyPr>
            <a:normAutofit fontScale="90000"/>
          </a:bodyPr>
          <a:lstStyle/>
          <a:p>
            <a:r>
              <a:rPr lang="en-US" dirty="0"/>
              <a:t>Fundamental </a:t>
            </a:r>
            <a:r>
              <a:rPr lang="en-US" dirty="0" smtClean="0"/>
              <a:t>Determinants </a:t>
            </a:r>
            <a:r>
              <a:rPr lang="en-US" dirty="0"/>
              <a:t>of Growth Rate</a:t>
            </a:r>
          </a:p>
        </p:txBody>
      </p:sp>
      <p:sp>
        <p:nvSpPr>
          <p:cNvPr id="648195" name="Rectangle 3"/>
          <p:cNvSpPr>
            <a:spLocks noGrp="1" noChangeArrowheads="1"/>
          </p:cNvSpPr>
          <p:nvPr>
            <p:ph type="body" idx="4294967295"/>
          </p:nvPr>
        </p:nvSpPr>
        <p:spPr>
          <a:xfrm>
            <a:off x="457200" y="1788372"/>
            <a:ext cx="8153400" cy="4155228"/>
          </a:xfrm>
          <a:prstGeom prst="rect">
            <a:avLst/>
          </a:prstGeom>
        </p:spPr>
        <p:txBody>
          <a:bodyPr>
            <a:normAutofit/>
          </a:bodyPr>
          <a:lstStyle/>
          <a:p>
            <a:pPr>
              <a:lnSpc>
                <a:spcPct val="90000"/>
              </a:lnSpc>
            </a:pPr>
            <a:r>
              <a:rPr lang="en-US" sz="2400" dirty="0" smtClean="0"/>
              <a:t>This assumes that </a:t>
            </a:r>
            <a:r>
              <a:rPr lang="en-US" sz="2400" dirty="0"/>
              <a:t>ROE does not </a:t>
            </a:r>
            <a:r>
              <a:rPr lang="en-US" sz="2400" dirty="0" smtClean="0"/>
              <a:t>change.</a:t>
            </a:r>
          </a:p>
          <a:p>
            <a:pPr>
              <a:lnSpc>
                <a:spcPct val="90000"/>
              </a:lnSpc>
            </a:pPr>
            <a:r>
              <a:rPr lang="en-US" sz="2400" dirty="0" smtClean="0"/>
              <a:t>For the ROE to be constant, the </a:t>
            </a:r>
            <a:r>
              <a:rPr lang="en-US" sz="2400" dirty="0"/>
              <a:t>debt-equity ratio </a:t>
            </a:r>
            <a:r>
              <a:rPr lang="en-US" sz="2400" dirty="0" smtClean="0"/>
              <a:t>must remain constant, if the ROA is constant.  </a:t>
            </a:r>
          </a:p>
          <a:p>
            <a:pPr>
              <a:lnSpc>
                <a:spcPct val="90000"/>
              </a:lnSpc>
            </a:pPr>
            <a:r>
              <a:rPr lang="en-US" sz="2400" dirty="0" smtClean="0"/>
              <a:t>That is, we assume that the debt and equity will be managed in such </a:t>
            </a:r>
            <a:r>
              <a:rPr lang="en-US" sz="2400" dirty="0"/>
              <a:t>a way as to keep the debt ratio </a:t>
            </a:r>
            <a:r>
              <a:rPr lang="en-US" sz="2400" dirty="0" smtClean="0"/>
              <a:t>constant.</a:t>
            </a:r>
          </a:p>
          <a:p>
            <a:pPr>
              <a:lnSpc>
                <a:spcPct val="90000"/>
              </a:lnSpc>
            </a:pPr>
            <a:r>
              <a:rPr lang="en-US" sz="2400" dirty="0" smtClean="0"/>
              <a:t>What we see, in any case, is that the growth rate depends on the ROE as well as on the retention ratio.</a:t>
            </a:r>
          </a:p>
          <a:p>
            <a:pPr>
              <a:lnSpc>
                <a:spcPct val="90000"/>
              </a:lnSpc>
            </a:pPr>
            <a:r>
              <a:rPr lang="en-US" sz="2400" dirty="0" smtClean="0"/>
              <a:t>Before continuing, we look at two different concept of the growth rate.</a:t>
            </a:r>
            <a:endParaRPr lang="en-US" sz="2400" dirty="0"/>
          </a:p>
        </p:txBody>
      </p:sp>
    </p:spTree>
    <p:extLst>
      <p:ext uri="{BB962C8B-B14F-4D97-AF65-F5344CB8AC3E}">
        <p14:creationId xmlns:p14="http://schemas.microsoft.com/office/powerpoint/2010/main" val="14123190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5B0BA5FB-A462-4F6E-873A-9892D863F84A}" type="slidenum">
              <a:rPr lang="en-US"/>
              <a:pPr/>
              <a:t>23</a:t>
            </a:fld>
            <a:endParaRPr lang="en-US"/>
          </a:p>
        </p:txBody>
      </p:sp>
      <p:sp>
        <p:nvSpPr>
          <p:cNvPr id="303106" name="Rectangle 1026"/>
          <p:cNvSpPr>
            <a:spLocks noGrp="1" noChangeArrowheads="1"/>
          </p:cNvSpPr>
          <p:nvPr>
            <p:ph type="title"/>
          </p:nvPr>
        </p:nvSpPr>
        <p:spPr/>
        <p:txBody>
          <a:bodyPr/>
          <a:lstStyle/>
          <a:p>
            <a:r>
              <a:rPr lang="en-US" dirty="0"/>
              <a:t>Sustainable Growth</a:t>
            </a:r>
          </a:p>
        </p:txBody>
      </p:sp>
      <p:sp>
        <p:nvSpPr>
          <p:cNvPr id="303107" name="Rectangle 1027"/>
          <p:cNvSpPr>
            <a:spLocks noGrp="1" noChangeArrowheads="1"/>
          </p:cNvSpPr>
          <p:nvPr>
            <p:ph type="body" idx="1"/>
          </p:nvPr>
        </p:nvSpPr>
        <p:spPr>
          <a:xfrm>
            <a:off x="301752" y="1506517"/>
            <a:ext cx="8689848" cy="4894283"/>
          </a:xfrm>
        </p:spPr>
        <p:txBody>
          <a:bodyPr>
            <a:normAutofit lnSpcReduction="10000"/>
          </a:bodyPr>
          <a:lstStyle/>
          <a:p>
            <a:pPr>
              <a:lnSpc>
                <a:spcPct val="90000"/>
              </a:lnSpc>
            </a:pPr>
            <a:r>
              <a:rPr lang="en-US" sz="2000" dirty="0"/>
              <a:t>The sustainable growth rate tells us how fast the </a:t>
            </a:r>
            <a:r>
              <a:rPr lang="en-US" sz="2000" dirty="0" smtClean="0"/>
              <a:t>equity of the firm </a:t>
            </a:r>
            <a:r>
              <a:rPr lang="en-US" sz="2000" dirty="0"/>
              <a:t>can grow, without increasing financial </a:t>
            </a:r>
            <a:r>
              <a:rPr lang="en-US" sz="2000" dirty="0" smtClean="0"/>
              <a:t>leverage and without any additional outside </a:t>
            </a:r>
            <a:r>
              <a:rPr lang="en-US" sz="2000" i="1" dirty="0" smtClean="0"/>
              <a:t>equity</a:t>
            </a:r>
            <a:r>
              <a:rPr lang="en-US" sz="2000" dirty="0" smtClean="0"/>
              <a:t>.</a:t>
            </a:r>
          </a:p>
          <a:p>
            <a:pPr>
              <a:lnSpc>
                <a:spcPct val="90000"/>
              </a:lnSpc>
            </a:pPr>
            <a:r>
              <a:rPr lang="en-US" sz="2000" dirty="0" smtClean="0"/>
              <a:t>We have already seen that </a:t>
            </a:r>
            <a:r>
              <a:rPr lang="en-US" sz="2000" dirty="0" err="1" smtClean="0"/>
              <a:t>g</a:t>
            </a:r>
            <a:r>
              <a:rPr lang="en-US" sz="2000" baseline="-25000" dirty="0" err="1" smtClean="0"/>
              <a:t>t</a:t>
            </a:r>
            <a:r>
              <a:rPr lang="en-US" sz="2000" dirty="0" smtClean="0"/>
              <a:t> = (</a:t>
            </a:r>
            <a:r>
              <a:rPr lang="en-US" sz="2000" dirty="0" err="1" smtClean="0">
                <a:latin typeface="Symbol" pitchFamily="18" charset="2"/>
              </a:rPr>
              <a:t>D</a:t>
            </a:r>
            <a:r>
              <a:rPr lang="en-US" sz="2000" dirty="0" err="1" smtClean="0"/>
              <a:t>TE</a:t>
            </a:r>
            <a:r>
              <a:rPr lang="en-US" sz="2000" baseline="-25000" dirty="0" err="1" smtClean="0"/>
              <a:t>t</a:t>
            </a:r>
            <a:r>
              <a:rPr lang="en-US" sz="2000" dirty="0" smtClean="0"/>
              <a:t>/E</a:t>
            </a:r>
            <a:r>
              <a:rPr lang="en-US" sz="2000" baseline="-25000" dirty="0" smtClean="0"/>
              <a:t>t</a:t>
            </a:r>
            <a:r>
              <a:rPr lang="en-US" sz="2000" dirty="0" smtClean="0"/>
              <a:t>)(ROE)</a:t>
            </a:r>
          </a:p>
          <a:p>
            <a:pPr>
              <a:lnSpc>
                <a:spcPct val="90000"/>
              </a:lnSpc>
            </a:pPr>
            <a:r>
              <a:rPr lang="en-US" sz="2000" dirty="0" smtClean="0"/>
              <a:t>If only internal funds are used, then </a:t>
            </a:r>
            <a:r>
              <a:rPr lang="en-US" sz="2000" dirty="0" err="1" smtClean="0">
                <a:latin typeface="Symbol" pitchFamily="18" charset="2"/>
              </a:rPr>
              <a:t>D</a:t>
            </a:r>
            <a:r>
              <a:rPr lang="en-US" sz="2000" dirty="0" err="1" smtClean="0"/>
              <a:t>TE</a:t>
            </a:r>
            <a:r>
              <a:rPr lang="en-US" sz="2000" baseline="-25000" dirty="0" err="1" smtClean="0"/>
              <a:t>t</a:t>
            </a:r>
            <a:r>
              <a:rPr lang="en-US" sz="2000" baseline="-25000" dirty="0" smtClean="0"/>
              <a:t>  </a:t>
            </a:r>
            <a:r>
              <a:rPr lang="en-US" sz="2000" dirty="0" smtClean="0"/>
              <a:t>is simply retained earnings.  </a:t>
            </a:r>
            <a:endParaRPr lang="en-US" sz="2000" dirty="0"/>
          </a:p>
          <a:p>
            <a:pPr>
              <a:lnSpc>
                <a:spcPct val="90000"/>
              </a:lnSpc>
            </a:pPr>
            <a:r>
              <a:rPr lang="en-US" sz="2000" dirty="0" smtClean="0"/>
              <a:t>Hence, sustainable </a:t>
            </a:r>
            <a:r>
              <a:rPr lang="en-US" sz="2000" dirty="0"/>
              <a:t>growth rate </a:t>
            </a:r>
            <a:r>
              <a:rPr lang="en-US" sz="2000" dirty="0" smtClean="0"/>
              <a:t>(of earnings) = retention </a:t>
            </a:r>
            <a:r>
              <a:rPr lang="en-US" sz="2000" dirty="0"/>
              <a:t>ratio x ROE </a:t>
            </a:r>
          </a:p>
          <a:p>
            <a:pPr lvl="1">
              <a:lnSpc>
                <a:spcPct val="90000"/>
              </a:lnSpc>
            </a:pPr>
            <a:r>
              <a:rPr lang="en-US" sz="1800" dirty="0" smtClean="0"/>
              <a:t>0.6858 </a:t>
            </a:r>
            <a:r>
              <a:rPr lang="en-US" sz="1800" dirty="0"/>
              <a:t>x 0.3687 = </a:t>
            </a:r>
            <a:r>
              <a:rPr lang="en-US" sz="1800" dirty="0" smtClean="0"/>
              <a:t>0.2528 </a:t>
            </a:r>
            <a:r>
              <a:rPr lang="en-US" sz="1800" dirty="0"/>
              <a:t>or </a:t>
            </a:r>
            <a:r>
              <a:rPr lang="en-US" sz="1800" dirty="0" smtClean="0"/>
              <a:t>25.28%</a:t>
            </a:r>
            <a:endParaRPr lang="en-US" sz="1800" dirty="0"/>
          </a:p>
          <a:p>
            <a:pPr lvl="1">
              <a:lnSpc>
                <a:spcPct val="90000"/>
              </a:lnSpc>
            </a:pPr>
            <a:r>
              <a:rPr lang="en-US" sz="1800" dirty="0"/>
              <a:t>If the firm can continue to earn 36.87% on its equity and can plow back </a:t>
            </a:r>
            <a:r>
              <a:rPr lang="en-US" sz="1800" dirty="0" smtClean="0"/>
              <a:t>68.58% </a:t>
            </a:r>
            <a:r>
              <a:rPr lang="en-US" sz="1800" dirty="0"/>
              <a:t>of earnings into operations, its earnings and equity should both grow at </a:t>
            </a:r>
            <a:r>
              <a:rPr lang="en-US" sz="1800" dirty="0" smtClean="0"/>
              <a:t>25.28% </a:t>
            </a:r>
            <a:r>
              <a:rPr lang="en-US" sz="1800" dirty="0"/>
              <a:t>p.a</a:t>
            </a:r>
            <a:r>
              <a:rPr lang="en-US" sz="1800" dirty="0" smtClean="0"/>
              <a:t>.</a:t>
            </a:r>
          </a:p>
          <a:p>
            <a:pPr>
              <a:lnSpc>
                <a:spcPct val="90000"/>
              </a:lnSpc>
            </a:pPr>
            <a:r>
              <a:rPr lang="en-US" sz="2000" dirty="0" smtClean="0"/>
              <a:t>As discussed above, ROE is assumed to be constant, i.e. that the debt-equity ratio will be kept constant, which means that debt will have to be increased in proportion to the increase in equity due to the retention of earnings.</a:t>
            </a:r>
          </a:p>
          <a:p>
            <a:pPr>
              <a:lnSpc>
                <a:spcPct val="90000"/>
              </a:lnSpc>
            </a:pPr>
            <a:r>
              <a:rPr lang="en-US" sz="2000" dirty="0" smtClean="0"/>
              <a:t>However, if the firm will not have access to new debt financing, the business can only grow at a lower rate, which is called the internal growth rate.</a:t>
            </a:r>
            <a:endParaRPr lang="en-US" sz="2000" dirty="0"/>
          </a:p>
        </p:txBody>
      </p:sp>
    </p:spTree>
    <p:extLst>
      <p:ext uri="{BB962C8B-B14F-4D97-AF65-F5344CB8AC3E}">
        <p14:creationId xmlns:p14="http://schemas.microsoft.com/office/powerpoint/2010/main" val="202968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3107">
                                            <p:txEl>
                                              <p:pRg st="0" end="0"/>
                                            </p:txEl>
                                          </p:spTgt>
                                        </p:tgtEl>
                                        <p:attrNameLst>
                                          <p:attrName>style.visibility</p:attrName>
                                        </p:attrNameLst>
                                      </p:cBhvr>
                                      <p:to>
                                        <p:strVal val="visible"/>
                                      </p:to>
                                    </p:set>
                                    <p:anim calcmode="lin" valueType="num">
                                      <p:cBhvr additive="base">
                                        <p:cTn id="7" dur="500" fill="hold"/>
                                        <p:tgtEl>
                                          <p:spTgt spid="3031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31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3107">
                                            <p:txEl>
                                              <p:pRg st="1" end="1"/>
                                            </p:txEl>
                                          </p:spTgt>
                                        </p:tgtEl>
                                        <p:attrNameLst>
                                          <p:attrName>style.visibility</p:attrName>
                                        </p:attrNameLst>
                                      </p:cBhvr>
                                      <p:to>
                                        <p:strVal val="visible"/>
                                      </p:to>
                                    </p:set>
                                    <p:anim calcmode="lin" valueType="num">
                                      <p:cBhvr additive="base">
                                        <p:cTn id="13" dur="500" fill="hold"/>
                                        <p:tgtEl>
                                          <p:spTgt spid="30310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31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03107">
                                            <p:txEl>
                                              <p:pRg st="2" end="2"/>
                                            </p:txEl>
                                          </p:spTgt>
                                        </p:tgtEl>
                                        <p:attrNameLst>
                                          <p:attrName>style.visibility</p:attrName>
                                        </p:attrNameLst>
                                      </p:cBhvr>
                                      <p:to>
                                        <p:strVal val="visible"/>
                                      </p:to>
                                    </p:set>
                                    <p:anim calcmode="lin" valueType="num">
                                      <p:cBhvr additive="base">
                                        <p:cTn id="19" dur="500" fill="hold"/>
                                        <p:tgtEl>
                                          <p:spTgt spid="30310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031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03107">
                                            <p:txEl>
                                              <p:pRg st="3" end="3"/>
                                            </p:txEl>
                                          </p:spTgt>
                                        </p:tgtEl>
                                        <p:attrNameLst>
                                          <p:attrName>style.visibility</p:attrName>
                                        </p:attrNameLst>
                                      </p:cBhvr>
                                      <p:to>
                                        <p:strVal val="visible"/>
                                      </p:to>
                                    </p:set>
                                    <p:anim calcmode="lin" valueType="num">
                                      <p:cBhvr additive="base">
                                        <p:cTn id="25" dur="500" fill="hold"/>
                                        <p:tgtEl>
                                          <p:spTgt spid="30310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03107">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303107">
                                            <p:txEl>
                                              <p:pRg st="4" end="4"/>
                                            </p:txEl>
                                          </p:spTgt>
                                        </p:tgtEl>
                                        <p:attrNameLst>
                                          <p:attrName>style.visibility</p:attrName>
                                        </p:attrNameLst>
                                      </p:cBhvr>
                                      <p:to>
                                        <p:strVal val="visible"/>
                                      </p:to>
                                    </p:set>
                                    <p:anim calcmode="lin" valueType="num">
                                      <p:cBhvr additive="base">
                                        <p:cTn id="29" dur="500" fill="hold"/>
                                        <p:tgtEl>
                                          <p:spTgt spid="303107">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03107">
                                            <p:txEl>
                                              <p:pRg st="4" end="4"/>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303107">
                                            <p:txEl>
                                              <p:pRg st="5" end="5"/>
                                            </p:txEl>
                                          </p:spTgt>
                                        </p:tgtEl>
                                        <p:attrNameLst>
                                          <p:attrName>style.visibility</p:attrName>
                                        </p:attrNameLst>
                                      </p:cBhvr>
                                      <p:to>
                                        <p:strVal val="visible"/>
                                      </p:to>
                                    </p:set>
                                    <p:anim calcmode="lin" valueType="num">
                                      <p:cBhvr additive="base">
                                        <p:cTn id="33" dur="500" fill="hold"/>
                                        <p:tgtEl>
                                          <p:spTgt spid="303107">
                                            <p:txEl>
                                              <p:pRg st="5" end="5"/>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0310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303107">
                                            <p:txEl>
                                              <p:pRg st="6" end="6"/>
                                            </p:txEl>
                                          </p:spTgt>
                                        </p:tgtEl>
                                        <p:attrNameLst>
                                          <p:attrName>style.visibility</p:attrName>
                                        </p:attrNameLst>
                                      </p:cBhvr>
                                      <p:to>
                                        <p:strVal val="visible"/>
                                      </p:to>
                                    </p:set>
                                    <p:anim calcmode="lin" valueType="num">
                                      <p:cBhvr additive="base">
                                        <p:cTn id="39" dur="500" fill="hold"/>
                                        <p:tgtEl>
                                          <p:spTgt spid="303107">
                                            <p:txEl>
                                              <p:pRg st="6" end="6"/>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30310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303107">
                                            <p:txEl>
                                              <p:pRg st="7" end="7"/>
                                            </p:txEl>
                                          </p:spTgt>
                                        </p:tgtEl>
                                        <p:attrNameLst>
                                          <p:attrName>style.visibility</p:attrName>
                                        </p:attrNameLst>
                                      </p:cBhvr>
                                      <p:to>
                                        <p:strVal val="visible"/>
                                      </p:to>
                                    </p:set>
                                    <p:anim calcmode="lin" valueType="num">
                                      <p:cBhvr additive="base">
                                        <p:cTn id="45" dur="500" fill="hold"/>
                                        <p:tgtEl>
                                          <p:spTgt spid="303107">
                                            <p:txEl>
                                              <p:pRg st="7" end="7"/>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30310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3107"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P.V. Viswanath</a:t>
            </a:r>
          </a:p>
        </p:txBody>
      </p:sp>
      <p:sp>
        <p:nvSpPr>
          <p:cNvPr id="7" name="Slide Number Placeholder 5"/>
          <p:cNvSpPr>
            <a:spLocks noGrp="1"/>
          </p:cNvSpPr>
          <p:nvPr>
            <p:ph type="sldNum" sz="quarter" idx="12"/>
          </p:nvPr>
        </p:nvSpPr>
        <p:spPr/>
        <p:txBody>
          <a:bodyPr/>
          <a:lstStyle/>
          <a:p>
            <a:fld id="{FF953DA3-10E0-40FE-92FC-7A7077A42012}" type="slidenum">
              <a:rPr lang="en-US"/>
              <a:pPr/>
              <a:t>24</a:t>
            </a:fld>
            <a:endParaRPr lang="en-US"/>
          </a:p>
        </p:txBody>
      </p:sp>
      <p:sp>
        <p:nvSpPr>
          <p:cNvPr id="385026" name="Rectangle 2"/>
          <p:cNvSpPr>
            <a:spLocks noGrp="1" noChangeArrowheads="1"/>
          </p:cNvSpPr>
          <p:nvPr>
            <p:ph type="title"/>
          </p:nvPr>
        </p:nvSpPr>
        <p:spPr/>
        <p:txBody>
          <a:bodyPr/>
          <a:lstStyle/>
          <a:p>
            <a:r>
              <a:rPr lang="en-US" dirty="0"/>
              <a:t>Internal </a:t>
            </a:r>
            <a:r>
              <a:rPr lang="en-US" dirty="0" smtClean="0"/>
              <a:t>Growth Rate</a:t>
            </a:r>
            <a:endParaRPr lang="en-US" dirty="0"/>
          </a:p>
        </p:txBody>
      </p:sp>
      <p:sp>
        <p:nvSpPr>
          <p:cNvPr id="385027" name="Rectangle 3"/>
          <p:cNvSpPr>
            <a:spLocks noGrp="1" noChangeArrowheads="1"/>
          </p:cNvSpPr>
          <p:nvPr>
            <p:ph type="body" idx="1"/>
          </p:nvPr>
        </p:nvSpPr>
        <p:spPr>
          <a:xfrm>
            <a:off x="454152" y="4543840"/>
            <a:ext cx="8382000" cy="2009359"/>
          </a:xfrm>
        </p:spPr>
        <p:txBody>
          <a:bodyPr>
            <a:normAutofit fontScale="92500" lnSpcReduction="20000"/>
          </a:bodyPr>
          <a:lstStyle/>
          <a:p>
            <a:pPr lvl="1"/>
            <a:r>
              <a:rPr lang="en-US" sz="2000" dirty="0"/>
              <a:t>0.2169 x (9298+8674) /(23474+21695) = </a:t>
            </a:r>
            <a:r>
              <a:rPr lang="en-US" sz="2000" dirty="0" smtClean="0"/>
              <a:t>0.2528 </a:t>
            </a:r>
            <a:r>
              <a:rPr lang="en-US" sz="2000" dirty="0"/>
              <a:t>x 0.3979 = </a:t>
            </a:r>
            <a:r>
              <a:rPr lang="en-US" sz="2000" dirty="0" smtClean="0"/>
              <a:t>0.1006 </a:t>
            </a:r>
            <a:r>
              <a:rPr lang="en-US" sz="2000" dirty="0"/>
              <a:t>or </a:t>
            </a:r>
            <a:r>
              <a:rPr lang="en-US" sz="2000" dirty="0" smtClean="0"/>
              <a:t>10.06%</a:t>
            </a:r>
          </a:p>
          <a:p>
            <a:pPr lvl="1"/>
            <a:r>
              <a:rPr lang="en-US" sz="2000" dirty="0" smtClean="0"/>
              <a:t>This differs from the sustainable growth rate in that there is no presumption that additional debt can be obtained.</a:t>
            </a:r>
          </a:p>
          <a:p>
            <a:pPr lvl="1"/>
            <a:r>
              <a:rPr lang="en-US" sz="2000" dirty="0" smtClean="0"/>
              <a:t>In this case, the D/E ratio will drop over time.</a:t>
            </a:r>
          </a:p>
          <a:p>
            <a:pPr lvl="1"/>
            <a:r>
              <a:rPr lang="en-US" sz="2000" dirty="0" smtClean="0"/>
              <a:t>Analysts generally assume that the firm can grow at the higher sustainable growth rate.</a:t>
            </a:r>
          </a:p>
        </p:txBody>
      </p:sp>
      <p:graphicFrame>
        <p:nvGraphicFramePr>
          <p:cNvPr id="385028" name="Object 4"/>
          <p:cNvGraphicFramePr>
            <a:graphicFrameLocks noChangeAspect="1"/>
          </p:cNvGraphicFramePr>
          <p:nvPr>
            <p:extLst>
              <p:ext uri="{D42A27DB-BD31-4B8C-83A1-F6EECF244321}">
                <p14:modId xmlns:p14="http://schemas.microsoft.com/office/powerpoint/2010/main" val="2058126949"/>
              </p:ext>
            </p:extLst>
          </p:nvPr>
        </p:nvGraphicFramePr>
        <p:xfrm>
          <a:off x="2819400" y="2353954"/>
          <a:ext cx="4343400" cy="1389787"/>
        </p:xfrm>
        <a:graphic>
          <a:graphicData uri="http://schemas.openxmlformats.org/presentationml/2006/ole">
            <mc:AlternateContent xmlns:mc="http://schemas.openxmlformats.org/markup-compatibility/2006">
              <mc:Choice xmlns:v="urn:schemas-microsoft-com:vml" Requires="v">
                <p:oleObj spid="_x0000_s243715" r:id="rId4" imgW="2857500" imgH="914400" progId="Equation.3">
                  <p:embed/>
                </p:oleObj>
              </mc:Choice>
              <mc:Fallback>
                <p:oleObj r:id="rId4" imgW="2857500" imgH="914400" progId="Equation.3">
                  <p:embed/>
                  <p:pic>
                    <p:nvPicPr>
                      <p:cNvPr id="385028"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2353954"/>
                        <a:ext cx="4343400" cy="1389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5029" name="Object 5"/>
          <p:cNvGraphicFramePr>
            <a:graphicFrameLocks noChangeAspect="1"/>
          </p:cNvGraphicFramePr>
          <p:nvPr>
            <p:extLst>
              <p:ext uri="{D42A27DB-BD31-4B8C-83A1-F6EECF244321}">
                <p14:modId xmlns:p14="http://schemas.microsoft.com/office/powerpoint/2010/main" val="979085955"/>
              </p:ext>
            </p:extLst>
          </p:nvPr>
        </p:nvGraphicFramePr>
        <p:xfrm>
          <a:off x="838200" y="3743741"/>
          <a:ext cx="7085012" cy="800100"/>
        </p:xfrm>
        <a:graphic>
          <a:graphicData uri="http://schemas.openxmlformats.org/presentationml/2006/ole">
            <mc:AlternateContent xmlns:mc="http://schemas.openxmlformats.org/markup-compatibility/2006">
              <mc:Choice xmlns:v="urn:schemas-microsoft-com:vml" Requires="v">
                <p:oleObj spid="_x0000_s243716" name="Equation" r:id="rId6" imgW="4051080" imgH="457200" progId="Equation.3">
                  <p:embed/>
                </p:oleObj>
              </mc:Choice>
              <mc:Fallback>
                <p:oleObj name="Equation" r:id="rId6" imgW="4051080" imgH="457200" progId="Equation.3">
                  <p:embed/>
                  <p:pic>
                    <p:nvPicPr>
                      <p:cNvPr id="385029" name="Object 5"/>
                      <p:cNvPicPr>
                        <a:picLocks noChangeAspect="1" noChangeArrowheads="1"/>
                      </p:cNvPicPr>
                      <p:nvPr/>
                    </p:nvPicPr>
                    <p:blipFill>
                      <a:blip r:embed="rId7"/>
                      <a:srcRect/>
                      <a:stretch>
                        <a:fillRect/>
                      </a:stretch>
                    </p:blipFill>
                    <p:spPr bwMode="auto">
                      <a:xfrm>
                        <a:off x="838200" y="3743741"/>
                        <a:ext cx="7085012" cy="800100"/>
                      </a:xfrm>
                      <a:prstGeom prst="rect">
                        <a:avLst/>
                      </a:prstGeom>
                      <a:noFill/>
                      <a:extLst/>
                    </p:spPr>
                  </p:pic>
                </p:oleObj>
              </mc:Fallback>
            </mc:AlternateContent>
          </a:graphicData>
        </a:graphic>
      </p:graphicFrame>
      <p:sp>
        <p:nvSpPr>
          <p:cNvPr id="8" name="Rectangle 3"/>
          <p:cNvSpPr txBox="1">
            <a:spLocks noChangeArrowheads="1"/>
          </p:cNvSpPr>
          <p:nvPr/>
        </p:nvSpPr>
        <p:spPr bwMode="auto">
          <a:xfrm>
            <a:off x="838200" y="1401454"/>
            <a:ext cx="792480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1" indent="-285750" algn="l" defTabSz="914400" rtl="0" eaLnBrk="1" fontAlgn="base" latinLnBrk="0" hangingPunct="1">
              <a:lnSpc>
                <a:spcPct val="100000"/>
              </a:lnSpc>
              <a:spcBef>
                <a:spcPct val="20000"/>
              </a:spcBef>
              <a:spcAft>
                <a:spcPct val="0"/>
              </a:spcAft>
              <a:buClr>
                <a:schemeClr val="accent2"/>
              </a:buClr>
              <a:buSzPct val="55000"/>
              <a:tabLst/>
              <a:defRPr/>
            </a:pPr>
            <a:r>
              <a:rPr kumimoji="0" lang="en-US" sz="2000" b="0" i="0" u="none" strike="noStrike" kern="0" cap="none" spc="0" normalizeH="0" baseline="0" noProof="0" dirty="0" smtClean="0">
                <a:ln>
                  <a:noFill/>
                </a:ln>
                <a:solidFill>
                  <a:schemeClr val="tx1"/>
                </a:solidFill>
                <a:effectLst/>
                <a:uLnTx/>
                <a:uFillTx/>
                <a:latin typeface="+mn-lt"/>
                <a:cs typeface="+mn-cs"/>
              </a:rPr>
              <a:t>The rate at which the business as a whole, i.e. the total assets of the firm can grow without additional</a:t>
            </a:r>
            <a:r>
              <a:rPr kumimoji="0" lang="en-US" sz="2000" b="0" i="0" u="none" strike="noStrike" kern="0" cap="none" spc="0" normalizeH="0" noProof="0" dirty="0" smtClean="0">
                <a:ln>
                  <a:noFill/>
                </a:ln>
                <a:solidFill>
                  <a:schemeClr val="tx1"/>
                </a:solidFill>
                <a:effectLst/>
                <a:uLnTx/>
                <a:uFillTx/>
                <a:latin typeface="+mn-lt"/>
                <a:cs typeface="+mn-cs"/>
              </a:rPr>
              <a:t> external financing </a:t>
            </a:r>
            <a:r>
              <a:rPr kumimoji="0" lang="en-US" sz="2000" b="0" i="0" u="none" strike="noStrike" kern="0" cap="none" spc="0" normalizeH="0" baseline="0" noProof="0" dirty="0" smtClean="0">
                <a:ln>
                  <a:noFill/>
                </a:ln>
                <a:solidFill>
                  <a:schemeClr val="tx1"/>
                </a:solidFill>
                <a:effectLst/>
                <a:uLnTx/>
                <a:uFillTx/>
                <a:latin typeface="+mn-lt"/>
                <a:cs typeface="+mn-cs"/>
              </a:rPr>
              <a:t>is</a:t>
            </a:r>
            <a:r>
              <a:rPr kumimoji="0" lang="en-US" sz="2000" b="0" i="0" u="none" strike="noStrike" kern="0" cap="none" spc="0" normalizeH="0" noProof="0" dirty="0" smtClean="0">
                <a:ln>
                  <a:noFill/>
                </a:ln>
                <a:solidFill>
                  <a:schemeClr val="tx1"/>
                </a:solidFill>
                <a:effectLst/>
                <a:uLnTx/>
                <a:uFillTx/>
                <a:latin typeface="+mn-lt"/>
                <a:cs typeface="+mn-cs"/>
              </a:rPr>
              <a:t> called the internal growth rate.</a:t>
            </a:r>
            <a:endParaRPr kumimoji="0" lang="en-US" sz="2000" b="0" i="0" u="none" strike="noStrike" kern="0" cap="none" spc="0" normalizeH="0" baseline="0" noProof="0" dirty="0" smtClean="0">
              <a:ln>
                <a:noFill/>
              </a:ln>
              <a:solidFill>
                <a:schemeClr val="tx1"/>
              </a:solidFill>
              <a:effectLst/>
              <a:uLnTx/>
              <a:uFillTx/>
              <a:latin typeface="+mn-lt"/>
              <a:cs typeface="+mn-cs"/>
            </a:endParaRPr>
          </a:p>
        </p:txBody>
      </p:sp>
    </p:spTree>
    <p:extLst>
      <p:ext uri="{BB962C8B-B14F-4D97-AF65-F5344CB8AC3E}">
        <p14:creationId xmlns:p14="http://schemas.microsoft.com/office/powerpoint/2010/main" val="20390952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25</a:t>
            </a:fld>
            <a:endParaRPr lang="en-US" dirty="0"/>
          </a:p>
        </p:txBody>
      </p:sp>
      <p:sp>
        <p:nvSpPr>
          <p:cNvPr id="4" name="Content Placeholder 3"/>
          <p:cNvSpPr>
            <a:spLocks noGrp="1"/>
          </p:cNvSpPr>
          <p:nvPr>
            <p:ph sz="quarter" idx="13"/>
          </p:nvPr>
        </p:nvSpPr>
        <p:spPr>
          <a:xfrm>
            <a:off x="149352" y="1656806"/>
            <a:ext cx="8839200" cy="5181600"/>
          </a:xfrm>
        </p:spPr>
        <p:txBody>
          <a:bodyPr>
            <a:normAutofit fontScale="92500" lnSpcReduction="10000"/>
          </a:bodyPr>
          <a:lstStyle/>
          <a:p>
            <a:r>
              <a:rPr lang="en-US" dirty="0" smtClean="0"/>
              <a:t>Let’s go back to our old example of the firm with equity of $100 and earnings of $10/</a:t>
            </a:r>
            <a:r>
              <a:rPr lang="en-US" dirty="0" err="1" smtClean="0"/>
              <a:t>yr</a:t>
            </a:r>
            <a:r>
              <a:rPr lang="en-US" dirty="0" smtClean="0"/>
              <a:t> forever.  If these $10 are paid out each year as dividends, the value of the equity is $10/0.1 = $100, as before.</a:t>
            </a:r>
          </a:p>
          <a:p>
            <a:r>
              <a:rPr lang="en-US" dirty="0" smtClean="0"/>
              <a:t>Now suppose the firm can take 10% of its earnings next year and invest them at a return of 10% p.a.  Then the firm’s earnings will be $10 next year, but the year following that, it’s earnings will be $10 + the earnings on the extra $1 that’s been invested, viz. 10% of $1 or $0.1 for a total of $10.1.</a:t>
            </a:r>
          </a:p>
          <a:p>
            <a:r>
              <a:rPr lang="en-US" dirty="0" smtClean="0"/>
              <a:t>The growth in earnings is $0.10 or 1% (0.1/10).  We took the 10% of first period earnings and earned 10% on that, thus obtaining an increase in earnings of 10% of 10% or 1%. </a:t>
            </a:r>
          </a:p>
        </p:txBody>
      </p:sp>
    </p:spTree>
    <p:extLst>
      <p:ext uri="{BB962C8B-B14F-4D97-AF65-F5344CB8AC3E}">
        <p14:creationId xmlns:p14="http://schemas.microsoft.com/office/powerpoint/2010/main" val="42633602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26</a:t>
            </a:fld>
            <a:endParaRPr lang="en-US" dirty="0"/>
          </a:p>
        </p:txBody>
      </p:sp>
      <p:sp>
        <p:nvSpPr>
          <p:cNvPr id="4" name="Content Placeholder 3"/>
          <p:cNvSpPr>
            <a:spLocks noGrp="1"/>
          </p:cNvSpPr>
          <p:nvPr>
            <p:ph sz="quarter" idx="13"/>
          </p:nvPr>
        </p:nvSpPr>
        <p:spPr>
          <a:xfrm>
            <a:off x="149352" y="1656806"/>
            <a:ext cx="8839200" cy="5181600"/>
          </a:xfrm>
        </p:spPr>
        <p:txBody>
          <a:bodyPr>
            <a:normAutofit/>
          </a:bodyPr>
          <a:lstStyle/>
          <a:p>
            <a:r>
              <a:rPr lang="en-US" dirty="0" smtClean="0"/>
              <a:t>Assuming we can keep reinvesting 10% of earnings in projects earning 10%/</a:t>
            </a:r>
            <a:r>
              <a:rPr lang="en-US" dirty="0" err="1" smtClean="0"/>
              <a:t>yr</a:t>
            </a:r>
            <a:r>
              <a:rPr lang="en-US" dirty="0" smtClean="0"/>
              <a:t> forever, earnings will keep rising at 1%.</a:t>
            </a:r>
          </a:p>
          <a:p>
            <a:r>
              <a:rPr lang="en-US" dirty="0" smtClean="0"/>
              <a:t>Of course, in this case, we already know that the price of the stock will remain at $100 because the NPV of these future investment opportunities is exactly zero!</a:t>
            </a:r>
          </a:p>
          <a:p>
            <a:r>
              <a:rPr lang="en-US" dirty="0" smtClean="0"/>
              <a:t>Another way to see this is to use the Gordon Growth formula, noting that the dividend next year will be the $10 of earnings less the $1 invested: the price is $9/(0.10-0.01) = $100!</a:t>
            </a:r>
            <a:endParaRPr lang="en-US" dirty="0"/>
          </a:p>
        </p:txBody>
      </p:sp>
    </p:spTree>
    <p:extLst>
      <p:ext uri="{BB962C8B-B14F-4D97-AF65-F5344CB8AC3E}">
        <p14:creationId xmlns:p14="http://schemas.microsoft.com/office/powerpoint/2010/main" val="38985483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27</a:t>
            </a:fld>
            <a:endParaRPr lang="en-US" dirty="0"/>
          </a:p>
        </p:txBody>
      </p:sp>
      <p:sp>
        <p:nvSpPr>
          <p:cNvPr id="4" name="Content Placeholder 3"/>
          <p:cNvSpPr>
            <a:spLocks noGrp="1"/>
          </p:cNvSpPr>
          <p:nvPr>
            <p:ph sz="quarter" idx="13"/>
          </p:nvPr>
        </p:nvSpPr>
        <p:spPr>
          <a:xfrm>
            <a:off x="301752" y="1295400"/>
            <a:ext cx="8503920" cy="5105400"/>
          </a:xfrm>
        </p:spPr>
        <p:txBody>
          <a:bodyPr>
            <a:normAutofit fontScale="85000" lnSpcReduction="10000"/>
          </a:bodyPr>
          <a:lstStyle/>
          <a:p>
            <a:r>
              <a:rPr lang="en-US" dirty="0" smtClean="0"/>
              <a:t>Now let’s assume that the new investment can earn 12%/</a:t>
            </a:r>
            <a:r>
              <a:rPr lang="en-US" dirty="0" err="1" smtClean="0"/>
              <a:t>yr</a:t>
            </a:r>
            <a:r>
              <a:rPr lang="en-US" dirty="0" smtClean="0"/>
              <a:t> forever.</a:t>
            </a:r>
          </a:p>
          <a:p>
            <a:r>
              <a:rPr lang="en-US" dirty="0" smtClean="0"/>
              <a:t>Then firm’s </a:t>
            </a:r>
            <a:r>
              <a:rPr lang="en-US" dirty="0"/>
              <a:t>earnings will be </a:t>
            </a:r>
            <a:r>
              <a:rPr lang="en-US" dirty="0" smtClean="0"/>
              <a:t>$10 </a:t>
            </a:r>
            <a:r>
              <a:rPr lang="en-US" dirty="0"/>
              <a:t>next year, but the year following that, it’s earnings will be $10 + the earnings on the extra $1 that’s been invested, viz. </a:t>
            </a:r>
            <a:r>
              <a:rPr lang="en-US" dirty="0" smtClean="0"/>
              <a:t>12% </a:t>
            </a:r>
            <a:r>
              <a:rPr lang="en-US" dirty="0"/>
              <a:t>of $1 or $</a:t>
            </a:r>
            <a:r>
              <a:rPr lang="en-US" dirty="0" smtClean="0"/>
              <a:t>0.12 </a:t>
            </a:r>
            <a:r>
              <a:rPr lang="en-US" dirty="0"/>
              <a:t>for a total of $</a:t>
            </a:r>
            <a:r>
              <a:rPr lang="en-US" dirty="0" smtClean="0"/>
              <a:t>10.12.</a:t>
            </a:r>
          </a:p>
          <a:p>
            <a:r>
              <a:rPr lang="en-US" dirty="0"/>
              <a:t>The growth in earnings is $</a:t>
            </a:r>
            <a:r>
              <a:rPr lang="en-US" dirty="0" smtClean="0"/>
              <a:t>0.12 </a:t>
            </a:r>
            <a:r>
              <a:rPr lang="en-US" dirty="0"/>
              <a:t>or </a:t>
            </a:r>
            <a:r>
              <a:rPr lang="en-US" dirty="0" smtClean="0"/>
              <a:t>1.2% </a:t>
            </a:r>
            <a:r>
              <a:rPr lang="en-US" dirty="0"/>
              <a:t>(</a:t>
            </a:r>
            <a:r>
              <a:rPr lang="en-US" dirty="0" smtClean="0"/>
              <a:t>0.12/10</a:t>
            </a:r>
            <a:r>
              <a:rPr lang="en-US" dirty="0"/>
              <a:t>).  We took the 10% of first period earnings and earned </a:t>
            </a:r>
            <a:r>
              <a:rPr lang="en-US" dirty="0" smtClean="0"/>
              <a:t>12% </a:t>
            </a:r>
            <a:r>
              <a:rPr lang="en-US" dirty="0"/>
              <a:t>on that, thus obtaining an increase in earnings of </a:t>
            </a:r>
            <a:r>
              <a:rPr lang="en-US" dirty="0" smtClean="0"/>
              <a:t>12% </a:t>
            </a:r>
            <a:r>
              <a:rPr lang="en-US" dirty="0"/>
              <a:t>of 10% or </a:t>
            </a:r>
            <a:r>
              <a:rPr lang="en-US" dirty="0" smtClean="0"/>
              <a:t>1.2%. </a:t>
            </a:r>
            <a:endParaRPr lang="en-US" dirty="0"/>
          </a:p>
          <a:p>
            <a:r>
              <a:rPr lang="en-US" dirty="0"/>
              <a:t>Assuming we can keep reinvesting 10% of earnings in projects earning </a:t>
            </a:r>
            <a:r>
              <a:rPr lang="en-US" dirty="0" smtClean="0"/>
              <a:t>12%/</a:t>
            </a:r>
            <a:r>
              <a:rPr lang="en-US" dirty="0" err="1"/>
              <a:t>yr</a:t>
            </a:r>
            <a:r>
              <a:rPr lang="en-US" dirty="0"/>
              <a:t> forever, earnings will keep rising at </a:t>
            </a:r>
            <a:r>
              <a:rPr lang="en-US" dirty="0" smtClean="0"/>
              <a:t>1.2%.</a:t>
            </a:r>
            <a:endParaRPr lang="en-US" dirty="0"/>
          </a:p>
          <a:p>
            <a:r>
              <a:rPr lang="en-US" dirty="0" smtClean="0"/>
              <a:t>In </a:t>
            </a:r>
            <a:r>
              <a:rPr lang="en-US" dirty="0"/>
              <a:t>this case, </a:t>
            </a:r>
            <a:r>
              <a:rPr lang="en-US" dirty="0" smtClean="0"/>
              <a:t>the NPV of our $10 investment next year is (0.12/0.1 – 1) = $0.20.  Hence the current price of the stock will be $100 + 0.20/1.1 = $100.18.  </a:t>
            </a:r>
          </a:p>
          <a:p>
            <a:endParaRPr lang="en-US" dirty="0"/>
          </a:p>
          <a:p>
            <a:endParaRPr lang="en-US" dirty="0"/>
          </a:p>
        </p:txBody>
      </p:sp>
    </p:spTree>
    <p:extLst>
      <p:ext uri="{BB962C8B-B14F-4D97-AF65-F5344CB8AC3E}">
        <p14:creationId xmlns:p14="http://schemas.microsoft.com/office/powerpoint/2010/main" val="13016119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28</a:t>
            </a:fld>
            <a:endParaRPr lang="en-US" dirty="0"/>
          </a:p>
        </p:txBody>
      </p:sp>
      <p:sp>
        <p:nvSpPr>
          <p:cNvPr id="4" name="Content Placeholder 3"/>
          <p:cNvSpPr>
            <a:spLocks noGrp="1"/>
          </p:cNvSpPr>
          <p:nvPr>
            <p:ph sz="quarter" idx="13"/>
          </p:nvPr>
        </p:nvSpPr>
        <p:spPr>
          <a:xfrm>
            <a:off x="301752" y="1506517"/>
            <a:ext cx="8503920" cy="4818083"/>
          </a:xfrm>
        </p:spPr>
        <p:txBody>
          <a:bodyPr>
            <a:normAutofit lnSpcReduction="10000"/>
          </a:bodyPr>
          <a:lstStyle/>
          <a:p>
            <a:pPr>
              <a:lnSpc>
                <a:spcPct val="110000"/>
              </a:lnSpc>
            </a:pPr>
            <a:r>
              <a:rPr lang="en-US" dirty="0" smtClean="0"/>
              <a:t>If the same pattern continues, in two years’ time when we have earnings of $10.12, we can invest 10% of that or $1.012 at a ROR of 12%.  The present value of that in two years’ time will be [(0.12)(1.012)/(0.1) – 1.012 =], $0.2024.  The increment to value today of that $0.2024 is 0.2024/(1.1)</a:t>
            </a:r>
            <a:r>
              <a:rPr lang="en-US" baseline="30000" dirty="0" smtClean="0"/>
              <a:t>2</a:t>
            </a:r>
            <a:r>
              <a:rPr lang="en-US" dirty="0" smtClean="0"/>
              <a:t> = 0.1672.  Adding that to the 100.18, we get $100.3473.  </a:t>
            </a:r>
          </a:p>
          <a:p>
            <a:pPr>
              <a:lnSpc>
                <a:spcPct val="110000"/>
              </a:lnSpc>
            </a:pPr>
            <a:r>
              <a:rPr lang="en-US" dirty="0" smtClean="0"/>
              <a:t>Of course, we know that if we keep on going like this, we will end up with a current stock price of D</a:t>
            </a:r>
            <a:r>
              <a:rPr lang="en-US" baseline="-25000" dirty="0" smtClean="0"/>
              <a:t>1</a:t>
            </a:r>
            <a:r>
              <a:rPr lang="en-US" dirty="0" smtClean="0"/>
              <a:t>/(r-g) = 9/(0.1-0.012) = $102.27, using the growing perpetuity formula. </a:t>
            </a:r>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25772822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81881162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35522"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Poll: Earnings Growth</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29</a:t>
            </a:fld>
            <a:endParaRPr lang="en-US" dirty="0"/>
          </a:p>
        </p:txBody>
      </p:sp>
      <p:sp>
        <p:nvSpPr>
          <p:cNvPr id="4" name="Content Placeholder 3"/>
          <p:cNvSpPr>
            <a:spLocks noGrp="1"/>
          </p:cNvSpPr>
          <p:nvPr>
            <p:ph sz="quarter" idx="13"/>
          </p:nvPr>
        </p:nvSpPr>
        <p:spPr>
          <a:xfrm>
            <a:off x="301752" y="1467696"/>
            <a:ext cx="8503920" cy="4631351"/>
          </a:xfrm>
        </p:spPr>
        <p:txBody>
          <a:bodyPr/>
          <a:lstStyle/>
          <a:p>
            <a:r>
              <a:rPr lang="en-US" dirty="0" smtClean="0"/>
              <a:t>High earnings growth is a sure-fire way to increase stock prices.  True or False?</a:t>
            </a:r>
          </a:p>
          <a:p>
            <a:pPr lvl="1"/>
            <a:r>
              <a:rPr lang="en-US" dirty="0" smtClean="0"/>
              <a:t>True.  Who doesn’t like earnings?</a:t>
            </a:r>
          </a:p>
          <a:p>
            <a:pPr lvl="1"/>
            <a:r>
              <a:rPr lang="en-US" dirty="0" smtClean="0"/>
              <a:t>False.  We have to look at the amount of investment required to generate the new earnings.  If the rate of return on the new investment is what the market requires, the higher earnings growth won’t translate into higher stock prices.</a:t>
            </a:r>
            <a:endParaRPr lang="en-US" dirty="0"/>
          </a:p>
        </p:txBody>
      </p:sp>
    </p:spTree>
    <p:extLst>
      <p:ext uri="{BB962C8B-B14F-4D97-AF65-F5344CB8AC3E}">
        <p14:creationId xmlns:p14="http://schemas.microsoft.com/office/powerpoint/2010/main" val="5822485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F875E9B0-4D03-40B9-9D05-D797AE67C877}" type="slidenum">
              <a:rPr lang="en-US"/>
              <a:pPr/>
              <a:t>3</a:t>
            </a:fld>
            <a:endParaRPr lang="en-US"/>
          </a:p>
        </p:txBody>
      </p:sp>
      <p:sp>
        <p:nvSpPr>
          <p:cNvPr id="624642" name="Rectangle 2"/>
          <p:cNvSpPr>
            <a:spLocks noGrp="1" noChangeArrowheads="1"/>
          </p:cNvSpPr>
          <p:nvPr>
            <p:ph type="title"/>
          </p:nvPr>
        </p:nvSpPr>
        <p:spPr/>
        <p:txBody>
          <a:bodyPr/>
          <a:lstStyle/>
          <a:p>
            <a:r>
              <a:rPr lang="en-US"/>
              <a:t>Stock Price Fundamentals</a:t>
            </a:r>
          </a:p>
        </p:txBody>
      </p:sp>
      <p:sp>
        <p:nvSpPr>
          <p:cNvPr id="624643" name="Rectangle 3"/>
          <p:cNvSpPr>
            <a:spLocks noGrp="1" noChangeArrowheads="1"/>
          </p:cNvSpPr>
          <p:nvPr>
            <p:ph type="body" idx="4294967295"/>
          </p:nvPr>
        </p:nvSpPr>
        <p:spPr>
          <a:xfrm>
            <a:off x="533400" y="1524000"/>
            <a:ext cx="8491538" cy="2971800"/>
          </a:xfrm>
          <a:prstGeom prst="rect">
            <a:avLst/>
          </a:prstGeom>
        </p:spPr>
        <p:txBody>
          <a:bodyPr>
            <a:normAutofit/>
          </a:bodyPr>
          <a:lstStyle/>
          <a:p>
            <a:pPr>
              <a:lnSpc>
                <a:spcPct val="80000"/>
              </a:lnSpc>
            </a:pPr>
            <a:r>
              <a:rPr lang="en-US" sz="2400" dirty="0"/>
              <a:t>What determines the price of a stock?  Or, in other words, why would an investor hold stocks?</a:t>
            </a:r>
          </a:p>
          <a:p>
            <a:pPr>
              <a:lnSpc>
                <a:spcPct val="80000"/>
              </a:lnSpc>
            </a:pPr>
            <a:r>
              <a:rPr lang="en-US" sz="2400" dirty="0" smtClean="0"/>
              <a:t>One </a:t>
            </a:r>
            <a:r>
              <a:rPr lang="en-US" sz="2400" dirty="0"/>
              <a:t>answer is that s/he expects to receive dividends and hopefully benefit from a price increase, as well.</a:t>
            </a:r>
          </a:p>
          <a:p>
            <a:pPr>
              <a:lnSpc>
                <a:spcPct val="80000"/>
              </a:lnSpc>
            </a:pPr>
            <a:r>
              <a:rPr lang="en-US" sz="2400" dirty="0"/>
              <a:t>In other words, P</a:t>
            </a:r>
            <a:r>
              <a:rPr lang="en-US" sz="2400" baseline="-25000" dirty="0"/>
              <a:t>0</a:t>
            </a:r>
            <a:r>
              <a:rPr lang="en-US" sz="2400" dirty="0"/>
              <a:t> = PV(D</a:t>
            </a:r>
            <a:r>
              <a:rPr lang="en-US" sz="2400" baseline="-25000" dirty="0"/>
              <a:t>1</a:t>
            </a:r>
            <a:r>
              <a:rPr lang="en-US" sz="2400" dirty="0"/>
              <a:t>) + PV(P</a:t>
            </a:r>
            <a:r>
              <a:rPr lang="en-US" sz="2400" baseline="-25000" dirty="0"/>
              <a:t>1</a:t>
            </a:r>
            <a:r>
              <a:rPr lang="en-US" sz="2400" dirty="0"/>
              <a:t>) , where P</a:t>
            </a:r>
            <a:r>
              <a:rPr lang="en-US" sz="2400" baseline="-25000" dirty="0"/>
              <a:t>0</a:t>
            </a:r>
            <a:r>
              <a:rPr lang="en-US" sz="2400" dirty="0"/>
              <a:t> is the price today and P</a:t>
            </a:r>
            <a:r>
              <a:rPr lang="en-US" sz="2400" baseline="-25000" dirty="0"/>
              <a:t>1</a:t>
            </a:r>
            <a:r>
              <a:rPr lang="en-US" sz="2400" dirty="0"/>
              <a:t> is the price tomorrow</a:t>
            </a:r>
            <a:r>
              <a:rPr lang="en-US" sz="2400" dirty="0" smtClean="0"/>
              <a:t>.</a:t>
            </a:r>
          </a:p>
          <a:p>
            <a:pPr>
              <a:lnSpc>
                <a:spcPct val="80000"/>
              </a:lnSpc>
            </a:pPr>
            <a:r>
              <a:rPr lang="en-US" sz="2400" dirty="0" smtClean="0"/>
              <a:t>If we use k to denote the appropriate rate to discount the future dividend and the future stock price, then we can write:</a:t>
            </a:r>
            <a:endParaRPr lang="en-US" sz="2400" dirty="0"/>
          </a:p>
        </p:txBody>
      </p:sp>
      <p:graphicFrame>
        <p:nvGraphicFramePr>
          <p:cNvPr id="223234" name="Object 2"/>
          <p:cNvGraphicFramePr>
            <a:graphicFrameLocks noChangeAspect="1"/>
          </p:cNvGraphicFramePr>
          <p:nvPr/>
        </p:nvGraphicFramePr>
        <p:xfrm>
          <a:off x="1752600" y="4038600"/>
          <a:ext cx="1700213" cy="860749"/>
        </p:xfrm>
        <a:graphic>
          <a:graphicData uri="http://schemas.openxmlformats.org/presentationml/2006/ole">
            <mc:AlternateContent xmlns:mc="http://schemas.openxmlformats.org/markup-compatibility/2006">
              <mc:Choice xmlns:v="urn:schemas-microsoft-com:vml" Requires="v">
                <p:oleObj spid="_x0000_s229379" name="Equation" r:id="rId4" imgW="774360" imgH="393480" progId="Equation.3">
                  <p:embed/>
                </p:oleObj>
              </mc:Choice>
              <mc:Fallback>
                <p:oleObj name="Equation" r:id="rId4" imgW="774360" imgH="39348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4038600"/>
                        <a:ext cx="1700213" cy="86074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Rectangle 3"/>
          <p:cNvSpPr txBox="1">
            <a:spLocks noChangeArrowheads="1"/>
          </p:cNvSpPr>
          <p:nvPr/>
        </p:nvSpPr>
        <p:spPr>
          <a:xfrm>
            <a:off x="381000" y="4953000"/>
            <a:ext cx="8763000" cy="1676400"/>
          </a:xfrm>
          <a:prstGeom prst="rect">
            <a:avLst/>
          </a:prstGeom>
        </p:spPr>
        <p:txBody>
          <a:bodyPr vert="horz">
            <a:normAutofit/>
          </a:bodyPr>
          <a:lstStyle/>
          <a:p>
            <a:pPr marL="274320" marR="0" lvl="0" indent="-274320" algn="l" defTabSz="914400" rtl="0" eaLnBrk="1" fontAlgn="auto" latinLnBrk="0" hangingPunct="1">
              <a:lnSpc>
                <a:spcPct val="80000"/>
              </a:lnSpc>
              <a:spcBef>
                <a:spcPct val="20000"/>
              </a:spcBef>
              <a:spcAft>
                <a:spcPts val="0"/>
              </a:spcAft>
              <a:buClr>
                <a:schemeClr val="accent1"/>
              </a:buClr>
              <a:buSzPct val="85000"/>
              <a:buFont typeface="Wingdings 2"/>
              <a:buChar char=""/>
              <a:tabLst/>
              <a:defRPr/>
            </a:pPr>
            <a:r>
              <a:rPr lang="en-US" sz="2400" dirty="0" smtClean="0"/>
              <a:t>This can be rewritten to obtain:</a:t>
            </a:r>
            <a:br>
              <a:rPr lang="en-US" sz="2400" dirty="0" smtClean="0"/>
            </a:br>
            <a:r>
              <a:rPr lang="en-US" sz="2400" dirty="0" smtClean="0"/>
              <a:t>where the first term on the right</a:t>
            </a:r>
            <a:br>
              <a:rPr lang="en-US" sz="2400" dirty="0" smtClean="0"/>
            </a:br>
            <a:r>
              <a:rPr lang="en-US" sz="2400" dirty="0" smtClean="0"/>
              <a:t>is the dividend yield and the second term the capital gains component and </a:t>
            </a:r>
            <a:r>
              <a:rPr lang="en-US" sz="2400" i="1" dirty="0" smtClean="0"/>
              <a:t>k</a:t>
            </a:r>
            <a:r>
              <a:rPr lang="en-US" sz="2400" dirty="0" smtClean="0"/>
              <a:t> can be interpreted as the total return to the investor.</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80000"/>
              </a:lnSpc>
              <a:spcBef>
                <a:spcPct val="20000"/>
              </a:spcBef>
              <a:spcAft>
                <a:spcPts val="0"/>
              </a:spcAft>
              <a:buClr>
                <a:schemeClr val="accent1"/>
              </a:buClr>
              <a:buSzPct val="85000"/>
              <a:buFont typeface="Wingdings 2"/>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223235" name="Object 3"/>
          <p:cNvGraphicFramePr>
            <a:graphicFrameLocks noChangeAspect="1"/>
          </p:cNvGraphicFramePr>
          <p:nvPr/>
        </p:nvGraphicFramePr>
        <p:xfrm>
          <a:off x="5257800" y="4724400"/>
          <a:ext cx="2154238" cy="912240"/>
        </p:xfrm>
        <a:graphic>
          <a:graphicData uri="http://schemas.openxmlformats.org/presentationml/2006/ole">
            <mc:AlternateContent xmlns:mc="http://schemas.openxmlformats.org/markup-compatibility/2006">
              <mc:Choice xmlns:v="urn:schemas-microsoft-com:vml" Requires="v">
                <p:oleObj spid="_x0000_s229380" name="Equation" r:id="rId6" imgW="1015920" imgH="431640" progId="Equation.3">
                  <p:embed/>
                </p:oleObj>
              </mc:Choice>
              <mc:Fallback>
                <p:oleObj name="Equation" r:id="rId6" imgW="1015920" imgH="43164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57800" y="4724400"/>
                        <a:ext cx="2154238" cy="9122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84542741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40642"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Alternative Equity Valuation Models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30</a:t>
            </a:fld>
            <a:endParaRPr lang="en-US" dirty="0"/>
          </a:p>
        </p:txBody>
      </p:sp>
      <p:sp>
        <p:nvSpPr>
          <p:cNvPr id="4" name="Content Placeholder 3"/>
          <p:cNvSpPr>
            <a:spLocks noGrp="1"/>
          </p:cNvSpPr>
          <p:nvPr>
            <p:ph sz="quarter" idx="13"/>
          </p:nvPr>
        </p:nvSpPr>
        <p:spPr>
          <a:xfrm>
            <a:off x="301752" y="1828800"/>
            <a:ext cx="8503920" cy="4270248"/>
          </a:xfrm>
        </p:spPr>
        <p:txBody>
          <a:bodyPr/>
          <a:lstStyle/>
          <a:p>
            <a:r>
              <a:rPr lang="en-US" dirty="0"/>
              <a:t>The </a:t>
            </a:r>
            <a:r>
              <a:rPr lang="en-US" dirty="0" smtClean="0"/>
              <a:t>Dividend Discount Model (DDM) </a:t>
            </a:r>
            <a:r>
              <a:rPr lang="en-US" dirty="0"/>
              <a:t>has two shortcomings:</a:t>
            </a:r>
          </a:p>
          <a:p>
            <a:pPr lvl="1"/>
            <a:r>
              <a:rPr lang="en-US" dirty="0"/>
              <a:t>Investors can obtain returns not only from dividends, but also from share repurchases.</a:t>
            </a:r>
          </a:p>
          <a:p>
            <a:pPr lvl="1"/>
            <a:r>
              <a:rPr lang="en-US" dirty="0"/>
              <a:t>It is difficult to predict future dividends.</a:t>
            </a:r>
          </a:p>
          <a:p>
            <a:r>
              <a:rPr lang="en-US" dirty="0"/>
              <a:t>There are two alternative approaches to the DDM: the Total Payout Model and the Free Cashflow </a:t>
            </a:r>
            <a:r>
              <a:rPr lang="en-US" dirty="0" smtClean="0"/>
              <a:t>Model.</a:t>
            </a:r>
            <a:endParaRPr lang="en-US" dirty="0"/>
          </a:p>
        </p:txBody>
      </p:sp>
    </p:spTree>
    <p:extLst>
      <p:ext uri="{BB962C8B-B14F-4D97-AF65-F5344CB8AC3E}">
        <p14:creationId xmlns:p14="http://schemas.microsoft.com/office/powerpoint/2010/main" val="14012514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Total Payout Model</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31</a:t>
            </a:fld>
            <a:endParaRPr lang="en-US" dirty="0"/>
          </a:p>
        </p:txBody>
      </p:sp>
      <p:sp>
        <p:nvSpPr>
          <p:cNvPr id="4" name="Content Placeholder 3"/>
          <p:cNvSpPr>
            <a:spLocks noGrp="1"/>
          </p:cNvSpPr>
          <p:nvPr>
            <p:ph sz="quarter" idx="13"/>
          </p:nvPr>
        </p:nvSpPr>
        <p:spPr>
          <a:xfrm>
            <a:off x="149352" y="1411395"/>
            <a:ext cx="8839200" cy="2627205"/>
          </a:xfrm>
        </p:spPr>
        <p:txBody>
          <a:bodyPr>
            <a:normAutofit fontScale="85000" lnSpcReduction="20000"/>
          </a:bodyPr>
          <a:lstStyle/>
          <a:p>
            <a:r>
              <a:rPr lang="en-US" dirty="0" smtClean="0"/>
              <a:t>The Total Payout Model considers dividend payments</a:t>
            </a:r>
            <a:r>
              <a:rPr lang="en-US" dirty="0"/>
              <a:t> </a:t>
            </a:r>
            <a:r>
              <a:rPr lang="en-US" dirty="0" smtClean="0"/>
              <a:t>and also explicitly considers future share repurchases.</a:t>
            </a:r>
          </a:p>
          <a:p>
            <a:r>
              <a:rPr lang="en-US" dirty="0" smtClean="0"/>
              <a:t>If future share repurchases are made at the market price, then the price per share is not affected whether share </a:t>
            </a:r>
            <a:r>
              <a:rPr lang="en-US" dirty="0"/>
              <a:t>repurchases or </a:t>
            </a:r>
            <a:r>
              <a:rPr lang="en-US" dirty="0" smtClean="0"/>
              <a:t>dividends are used to pay out returns.  This is the implicit assumption in the Dividend Discount Model.</a:t>
            </a:r>
          </a:p>
          <a:p>
            <a:r>
              <a:rPr lang="en-US" dirty="0" smtClean="0"/>
              <a:t>If not, we have to explicitly take the expected future repurchase prices into account.  In any case, we can write:</a:t>
            </a:r>
          </a:p>
        </p:txBody>
      </p:sp>
      <p:graphicFrame>
        <p:nvGraphicFramePr>
          <p:cNvPr id="5" name="Object 4"/>
          <p:cNvGraphicFramePr>
            <a:graphicFrameLocks noChangeAspect="1"/>
          </p:cNvGraphicFramePr>
          <p:nvPr>
            <p:extLst>
              <p:ext uri="{D42A27DB-BD31-4B8C-83A1-F6EECF244321}">
                <p14:modId xmlns:p14="http://schemas.microsoft.com/office/powerpoint/2010/main" val="1604597384"/>
              </p:ext>
            </p:extLst>
          </p:nvPr>
        </p:nvGraphicFramePr>
        <p:xfrm>
          <a:off x="1524000" y="4038600"/>
          <a:ext cx="5295900" cy="729002"/>
        </p:xfrm>
        <a:graphic>
          <a:graphicData uri="http://schemas.openxmlformats.org/presentationml/2006/ole">
            <mc:AlternateContent xmlns:mc="http://schemas.openxmlformats.org/markup-compatibility/2006">
              <mc:Choice xmlns:v="urn:schemas-microsoft-com:vml" Requires="v">
                <p:oleObj spid="_x0000_s232450" name="Equation" r:id="rId4" imgW="3136680" imgH="431640" progId="Equation.3">
                  <p:embed/>
                </p:oleObj>
              </mc:Choice>
              <mc:Fallback>
                <p:oleObj name="Equation" r:id="rId4" imgW="3136680" imgH="43164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4038600"/>
                        <a:ext cx="5295900" cy="729002"/>
                      </a:xfrm>
                      <a:prstGeom prst="rect">
                        <a:avLst/>
                      </a:prstGeom>
                      <a:noFill/>
                      <a:extLst/>
                    </p:spPr>
                  </p:pic>
                </p:oleObj>
              </mc:Fallback>
            </mc:AlternateContent>
          </a:graphicData>
        </a:graphic>
      </p:graphicFrame>
      <p:sp>
        <p:nvSpPr>
          <p:cNvPr id="7" name="TextBox 6"/>
          <p:cNvSpPr txBox="1"/>
          <p:nvPr/>
        </p:nvSpPr>
        <p:spPr>
          <a:xfrm>
            <a:off x="381000" y="4904349"/>
            <a:ext cx="8455152" cy="1785104"/>
          </a:xfrm>
          <a:prstGeom prst="rect">
            <a:avLst/>
          </a:prstGeom>
          <a:noFill/>
        </p:spPr>
        <p:txBody>
          <a:bodyPr wrap="square" rtlCol="0">
            <a:spAutoFit/>
          </a:bodyPr>
          <a:lstStyle/>
          <a:p>
            <a:pPr>
              <a:lnSpc>
                <a:spcPct val="80000"/>
              </a:lnSpc>
            </a:pPr>
            <a:r>
              <a:rPr lang="en-US" sz="2300" dirty="0" smtClean="0"/>
              <a:t>However computing the numerator in this formula will not be easy!  An alternative method looks at firm value from the point of view of cashflows generated by the firm’s operations instead of payments made to the stockholders.  This is the Free Cashflow method.</a:t>
            </a:r>
            <a:endParaRPr lang="en-US" sz="2300" dirty="0"/>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Cashflow Model</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32</a:t>
            </a:fld>
            <a:endParaRPr lang="en-US" dirty="0"/>
          </a:p>
        </p:txBody>
      </p:sp>
      <p:sp>
        <p:nvSpPr>
          <p:cNvPr id="4" name="Content Placeholder 3"/>
          <p:cNvSpPr>
            <a:spLocks noGrp="1"/>
          </p:cNvSpPr>
          <p:nvPr>
            <p:ph sz="quarter" idx="13"/>
          </p:nvPr>
        </p:nvSpPr>
        <p:spPr>
          <a:xfrm>
            <a:off x="340745" y="1467697"/>
            <a:ext cx="8503920" cy="3886200"/>
          </a:xfrm>
        </p:spPr>
        <p:txBody>
          <a:bodyPr>
            <a:normAutofit fontScale="92500" lnSpcReduction="20000"/>
          </a:bodyPr>
          <a:lstStyle/>
          <a:p>
            <a:r>
              <a:rPr lang="en-US" dirty="0" smtClean="0"/>
              <a:t>The sum of the values of Equity and Debt less Cash is called the Enterprise Value.  This makes the implicit assumption that the firm does not need cash to run its operations, which may not always be true.</a:t>
            </a:r>
          </a:p>
          <a:p>
            <a:endParaRPr lang="en-US" dirty="0" smtClean="0"/>
          </a:p>
          <a:p>
            <a:r>
              <a:rPr lang="en-US" dirty="0" smtClean="0"/>
              <a:t>The Enterprise value, then, is the present value of the free cashflows to all security holders of the firm generated from the operations of the firm.</a:t>
            </a:r>
          </a:p>
          <a:p>
            <a:r>
              <a:rPr lang="en-US" dirty="0" smtClean="0"/>
              <a:t>That is, the free cashflows that are available for distribution after considering short-term and long-term reinvestment outlays.</a:t>
            </a:r>
          </a:p>
          <a:p>
            <a:endParaRPr lang="en-US" dirty="0" smtClean="0"/>
          </a:p>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902927024"/>
              </p:ext>
            </p:extLst>
          </p:nvPr>
        </p:nvGraphicFramePr>
        <p:xfrm>
          <a:off x="914400" y="2743200"/>
          <a:ext cx="7239000" cy="452438"/>
        </p:xfrm>
        <a:graphic>
          <a:graphicData uri="http://schemas.openxmlformats.org/presentationml/2006/ole">
            <mc:AlternateContent xmlns:mc="http://schemas.openxmlformats.org/markup-compatibility/2006">
              <mc:Choice xmlns:v="urn:schemas-microsoft-com:vml" Requires="v">
                <p:oleObj spid="_x0000_s233474" name="Equation" r:id="rId4" imgW="3251160" imgH="203040" progId="Equation.3">
                  <p:embed/>
                </p:oleObj>
              </mc:Choice>
              <mc:Fallback>
                <p:oleObj name="Equation" r:id="rId4" imgW="3251160" imgH="20304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2743200"/>
                        <a:ext cx="7239000" cy="452438"/>
                      </a:xfrm>
                      <a:prstGeom prst="rect">
                        <a:avLst/>
                      </a:prstGeom>
                      <a:noFill/>
                      <a:extLst/>
                    </p:spPr>
                  </p:pic>
                </p:oleObj>
              </mc:Fallback>
            </mc:AlternateContent>
          </a:graphicData>
        </a:graphic>
      </p:graphicFrame>
      <p:pic>
        <p:nvPicPr>
          <p:cNvPr id="6" name="Picture 2" descr="C07P189a"/>
          <p:cNvPicPr preferRelativeResize="0">
            <a:picLocks noChangeAspect="1" noChangeArrowheads="1"/>
          </p:cNvPicPr>
          <p:nvPr/>
        </p:nvPicPr>
        <p:blipFill>
          <a:blip r:embed="rId6"/>
          <a:srcRect t="21106" r="15834"/>
          <a:stretch>
            <a:fillRect/>
          </a:stretch>
        </p:blipFill>
        <p:spPr bwMode="auto">
          <a:xfrm>
            <a:off x="720852" y="5137890"/>
            <a:ext cx="7696200" cy="147161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Cashflow Model</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33</a:t>
            </a:fld>
            <a:endParaRPr lang="en-US" dirty="0"/>
          </a:p>
        </p:txBody>
      </p:sp>
      <p:sp>
        <p:nvSpPr>
          <p:cNvPr id="4" name="Content Placeholder 3"/>
          <p:cNvSpPr>
            <a:spLocks noGrp="1"/>
          </p:cNvSpPr>
          <p:nvPr>
            <p:ph sz="quarter" idx="13"/>
          </p:nvPr>
        </p:nvSpPr>
        <p:spPr>
          <a:xfrm>
            <a:off x="301752" y="3589236"/>
            <a:ext cx="8686800" cy="2125764"/>
          </a:xfrm>
        </p:spPr>
        <p:txBody>
          <a:bodyPr>
            <a:normAutofit fontScale="85000" lnSpcReduction="10000"/>
          </a:bodyPr>
          <a:lstStyle/>
          <a:p>
            <a:pPr>
              <a:lnSpc>
                <a:spcPct val="110000"/>
              </a:lnSpc>
            </a:pPr>
            <a:r>
              <a:rPr lang="en-US" dirty="0" smtClean="0"/>
              <a:t>Then,                                             where </a:t>
            </a:r>
            <a:r>
              <a:rPr lang="en-US" dirty="0"/>
              <a:t>V</a:t>
            </a:r>
            <a:r>
              <a:rPr lang="en-US" baseline="-25000" dirty="0"/>
              <a:t>0</a:t>
            </a:r>
            <a:r>
              <a:rPr lang="en-US" dirty="0"/>
              <a:t> is the enterprise </a:t>
            </a:r>
            <a:r>
              <a:rPr lang="en-US" dirty="0" smtClean="0"/>
              <a:t>value.</a:t>
            </a:r>
          </a:p>
          <a:p>
            <a:pPr>
              <a:lnSpc>
                <a:spcPct val="110000"/>
              </a:lnSpc>
            </a:pPr>
            <a:endParaRPr lang="en-US" dirty="0" smtClean="0"/>
          </a:p>
          <a:p>
            <a:pPr>
              <a:lnSpc>
                <a:spcPct val="110000"/>
              </a:lnSpc>
            </a:pPr>
            <a:r>
              <a:rPr lang="en-US" dirty="0" smtClean="0"/>
              <a:t>The discount rate to compute V</a:t>
            </a:r>
            <a:r>
              <a:rPr lang="en-US" baseline="-25000" dirty="0" smtClean="0"/>
              <a:t>0</a:t>
            </a:r>
            <a:r>
              <a:rPr lang="en-US" dirty="0" smtClean="0"/>
              <a:t> is not the cost of capital, but rather the weighted average cost of capital (WACC), the cost of raising funds from all security holders, not equity alone.</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062440789"/>
              </p:ext>
            </p:extLst>
          </p:nvPr>
        </p:nvGraphicFramePr>
        <p:xfrm>
          <a:off x="1524000" y="3484996"/>
          <a:ext cx="2971800" cy="814848"/>
        </p:xfrm>
        <a:graphic>
          <a:graphicData uri="http://schemas.openxmlformats.org/presentationml/2006/ole">
            <mc:AlternateContent xmlns:mc="http://schemas.openxmlformats.org/markup-compatibility/2006">
              <mc:Choice xmlns:v="urn:schemas-microsoft-com:vml" Requires="v">
                <p:oleObj spid="_x0000_s234498" name="Equation" r:id="rId4" imgW="1574640" imgH="431640" progId="Equation.3">
                  <p:embed/>
                </p:oleObj>
              </mc:Choice>
              <mc:Fallback>
                <p:oleObj name="Equation" r:id="rId4" imgW="1574640" imgH="43164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3484996"/>
                        <a:ext cx="2971800" cy="8148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6" name="Picture 2" descr="C09P259a"/>
          <p:cNvPicPr preferRelativeResize="0">
            <a:picLocks noChangeAspect="1" noChangeArrowheads="1"/>
          </p:cNvPicPr>
          <p:nvPr/>
        </p:nvPicPr>
        <p:blipFill>
          <a:blip r:embed="rId6"/>
          <a:srcRect r="10834"/>
          <a:stretch>
            <a:fillRect/>
          </a:stretch>
        </p:blipFill>
        <p:spPr bwMode="auto">
          <a:xfrm>
            <a:off x="682752" y="1385378"/>
            <a:ext cx="8153400" cy="979487"/>
          </a:xfrm>
          <a:prstGeom prst="rect">
            <a:avLst/>
          </a:prstGeom>
          <a:noFill/>
          <a:ln w="9525">
            <a:noFill/>
            <a:miter lim="800000"/>
            <a:headEnd/>
            <a:tailEnd/>
          </a:ln>
          <a:effectLst/>
        </p:spPr>
      </p:pic>
      <p:pic>
        <p:nvPicPr>
          <p:cNvPr id="7" name="Picture 2" descr="C09P259b"/>
          <p:cNvPicPr preferRelativeResize="0">
            <a:picLocks noChangeAspect="1" noChangeArrowheads="1"/>
          </p:cNvPicPr>
          <p:nvPr/>
        </p:nvPicPr>
        <p:blipFill>
          <a:blip r:embed="rId7"/>
          <a:srcRect r="30000"/>
          <a:stretch>
            <a:fillRect/>
          </a:stretch>
        </p:blipFill>
        <p:spPr bwMode="auto">
          <a:xfrm>
            <a:off x="1293876" y="2313393"/>
            <a:ext cx="6099048" cy="1198027"/>
          </a:xfrm>
          <a:prstGeom prst="rect">
            <a:avLst/>
          </a:prstGeom>
          <a:noFill/>
          <a:ln w="9525">
            <a:noFill/>
            <a:miter lim="800000"/>
            <a:headEnd/>
            <a:tailEnd/>
          </a:ln>
          <a:effectLst/>
        </p:spPr>
      </p:pic>
      <p:sp>
        <p:nvSpPr>
          <p:cNvPr id="8" name="Content Placeholder 3"/>
          <p:cNvSpPr txBox="1">
            <a:spLocks/>
          </p:cNvSpPr>
          <p:nvPr/>
        </p:nvSpPr>
        <p:spPr>
          <a:xfrm>
            <a:off x="301752" y="5715000"/>
            <a:ext cx="8886206" cy="762000"/>
          </a:xfrm>
          <a:prstGeom prst="rect">
            <a:avLst/>
          </a:prstGeom>
        </p:spPr>
        <p:txBody>
          <a:bodyPr vert="horz">
            <a:normAutofit fontScale="85000" lnSpcReduction="20000"/>
          </a:bodyPr>
          <a:lstStyle>
            <a:lvl1pPr marL="274320" indent="-274320" algn="l" rtl="0" eaLnBrk="1" latinLnBrk="0" hangingPunct="1">
              <a:spcBef>
                <a:spcPct val="20000"/>
              </a:spcBef>
              <a:buClr>
                <a:schemeClr val="accent1"/>
              </a:buClr>
              <a:buSzPct val="85000"/>
              <a:buFont typeface="Wingdings 2"/>
              <a:buChar char=""/>
              <a:defRPr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sz="1400" kern="1200" cap="all" baseline="0">
                <a:solidFill>
                  <a:schemeClr val="tx1"/>
                </a:solidFill>
                <a:latin typeface="+mn-lt"/>
                <a:ea typeface="+mn-ea"/>
                <a:cs typeface="+mn-cs"/>
              </a:defRPr>
            </a:lvl9pPr>
          </a:lstStyle>
          <a:p>
            <a:pPr>
              <a:lnSpc>
                <a:spcPct val="110000"/>
              </a:lnSpc>
            </a:pPr>
            <a:r>
              <a:rPr lang="en-US" dirty="0" smtClean="0"/>
              <a:t>The advantage to this method is that we can explicitly model the inputs to the free cashflow generated.</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0"/>
          </p:nvPr>
        </p:nvSpPr>
        <p:spPr/>
        <p:txBody>
          <a:bodyPr/>
          <a:lstStyle/>
          <a:p>
            <a:r>
              <a:rPr lang="en-US"/>
              <a:t>Copyright © 2009 Pearson Prentice Hall. All rights reserved.</a:t>
            </a:r>
          </a:p>
        </p:txBody>
      </p:sp>
      <p:pic>
        <p:nvPicPr>
          <p:cNvPr id="50178" name="Picture 2" descr="C09P259c-exp"/>
          <p:cNvPicPr preferRelativeResize="0">
            <a:picLocks noChangeAspect="1" noChangeArrowheads="1"/>
          </p:cNvPicPr>
          <p:nvPr/>
        </p:nvPicPr>
        <p:blipFill>
          <a:blip r:embed="rId3"/>
          <a:srcRect l="23334" t="18561"/>
          <a:stretch>
            <a:fillRect/>
          </a:stretch>
        </p:blipFill>
        <p:spPr bwMode="auto">
          <a:xfrm>
            <a:off x="76200" y="1952625"/>
            <a:ext cx="9067800" cy="2811463"/>
          </a:xfrm>
          <a:prstGeom prst="rect">
            <a:avLst/>
          </a:prstGeom>
          <a:noFill/>
          <a:ln w="9525">
            <a:noFill/>
            <a:miter lim="800000"/>
            <a:headEnd/>
            <a:tailEnd/>
          </a:ln>
          <a:effectLst/>
        </p:spPr>
      </p:pic>
      <p:sp>
        <p:nvSpPr>
          <p:cNvPr id="50179" name="Rectangle 3"/>
          <p:cNvSpPr>
            <a:spLocks noGrp="1" noChangeArrowheads="1"/>
          </p:cNvSpPr>
          <p:nvPr>
            <p:ph type="title"/>
          </p:nvPr>
        </p:nvSpPr>
        <p:spPr/>
        <p:txBody>
          <a:bodyPr>
            <a:normAutofit/>
          </a:bodyPr>
          <a:lstStyle/>
          <a:p>
            <a:r>
              <a:rPr lang="en-US" dirty="0" smtClean="0"/>
              <a:t>Valuing </a:t>
            </a:r>
            <a:r>
              <a:rPr lang="en-US" dirty="0"/>
              <a:t>Kenneth Cole Using Free Cash Flow</a:t>
            </a:r>
          </a:p>
        </p:txBody>
      </p:sp>
      <p:sp>
        <p:nvSpPr>
          <p:cNvPr id="8" name="Slide Number Placeholder 2"/>
          <p:cNvSpPr>
            <a:spLocks noGrp="1"/>
          </p:cNvSpPr>
          <p:nvPr>
            <p:ph type="sldNum" sz="quarter" idx="12"/>
          </p:nvPr>
        </p:nvSpPr>
        <p:spPr>
          <a:xfrm>
            <a:off x="4343400" y="1026372"/>
            <a:ext cx="457200" cy="441325"/>
          </a:xfrm>
        </p:spPr>
        <p:txBody>
          <a:bodyPr/>
          <a:lstStyle/>
          <a:p>
            <a:fld id="{E8C80D2A-EA4E-4A37-A9DF-772D0EA46EC5}" type="slidenum">
              <a:rPr lang="en-US" smtClean="0"/>
              <a:pPr/>
              <a:t>34</a:t>
            </a:fld>
            <a:endParaRPr lang="en-US"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0"/>
          </p:nvPr>
        </p:nvSpPr>
        <p:spPr/>
        <p:txBody>
          <a:bodyPr/>
          <a:lstStyle/>
          <a:p>
            <a:r>
              <a:rPr lang="en-US"/>
              <a:t>Copyright © 2009 Pearson Prentice Hall. All rights reserved.</a:t>
            </a:r>
          </a:p>
        </p:txBody>
      </p:sp>
      <p:pic>
        <p:nvPicPr>
          <p:cNvPr id="51202" name="Picture 2" descr="C09P259c-exs"/>
          <p:cNvPicPr preferRelativeResize="0">
            <a:picLocks noChangeAspect="1" noChangeArrowheads="1"/>
          </p:cNvPicPr>
          <p:nvPr/>
        </p:nvPicPr>
        <p:blipFill>
          <a:blip r:embed="rId3"/>
          <a:srcRect b="57638"/>
          <a:stretch>
            <a:fillRect/>
          </a:stretch>
        </p:blipFill>
        <p:spPr bwMode="auto">
          <a:xfrm>
            <a:off x="457200" y="1981200"/>
            <a:ext cx="8432581" cy="3352800"/>
          </a:xfrm>
          <a:prstGeom prst="rect">
            <a:avLst/>
          </a:prstGeom>
          <a:noFill/>
          <a:ln w="9525">
            <a:noFill/>
            <a:miter lim="800000"/>
            <a:headEnd/>
            <a:tailEnd/>
          </a:ln>
          <a:effectLst/>
        </p:spPr>
      </p:pic>
      <p:sp>
        <p:nvSpPr>
          <p:cNvPr id="51203" name="Rectangle 3"/>
          <p:cNvSpPr>
            <a:spLocks noGrp="1" noChangeArrowheads="1"/>
          </p:cNvSpPr>
          <p:nvPr>
            <p:ph type="title"/>
          </p:nvPr>
        </p:nvSpPr>
        <p:spPr/>
        <p:txBody>
          <a:bodyPr>
            <a:normAutofit/>
          </a:bodyPr>
          <a:lstStyle/>
          <a:p>
            <a:r>
              <a:rPr lang="en-US" dirty="0" smtClean="0"/>
              <a:t>Valuing </a:t>
            </a:r>
            <a:r>
              <a:rPr lang="en-US" dirty="0"/>
              <a:t>Kenneth Cole Using Free Cash Flow</a:t>
            </a:r>
          </a:p>
        </p:txBody>
      </p:sp>
      <p:sp>
        <p:nvSpPr>
          <p:cNvPr id="6" name="Slide Number Placeholder 2"/>
          <p:cNvSpPr>
            <a:spLocks noGrp="1"/>
          </p:cNvSpPr>
          <p:nvPr>
            <p:ph type="sldNum" sz="quarter" idx="12"/>
          </p:nvPr>
        </p:nvSpPr>
        <p:spPr>
          <a:xfrm>
            <a:off x="4343400" y="1026372"/>
            <a:ext cx="457200" cy="441325"/>
          </a:xfrm>
        </p:spPr>
        <p:txBody>
          <a:bodyPr/>
          <a:lstStyle/>
          <a:p>
            <a:fld id="{E8C80D2A-EA4E-4A37-A9DF-772D0EA46EC5}" type="slidenum">
              <a:rPr lang="en-US" smtClean="0"/>
              <a:pPr/>
              <a:t>35</a:t>
            </a:fld>
            <a:endParaRPr lang="en-US"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0"/>
          </p:nvPr>
        </p:nvSpPr>
        <p:spPr/>
        <p:txBody>
          <a:bodyPr/>
          <a:lstStyle/>
          <a:p>
            <a:r>
              <a:rPr lang="en-US"/>
              <a:t>Copyright © 2009 Pearson Prentice Hall. All rights reserved.</a:t>
            </a:r>
          </a:p>
        </p:txBody>
      </p:sp>
      <p:pic>
        <p:nvPicPr>
          <p:cNvPr id="51202" name="Picture 2" descr="C09P259c-exs"/>
          <p:cNvPicPr preferRelativeResize="0">
            <a:picLocks noChangeAspect="1" noChangeArrowheads="1"/>
          </p:cNvPicPr>
          <p:nvPr/>
        </p:nvPicPr>
        <p:blipFill>
          <a:blip r:embed="rId3"/>
          <a:srcRect t="40901" r="2656"/>
          <a:stretch>
            <a:fillRect/>
          </a:stretch>
        </p:blipFill>
        <p:spPr bwMode="auto">
          <a:xfrm>
            <a:off x="228600" y="1447800"/>
            <a:ext cx="8619547" cy="4911725"/>
          </a:xfrm>
          <a:prstGeom prst="rect">
            <a:avLst/>
          </a:prstGeom>
          <a:noFill/>
          <a:ln w="9525">
            <a:noFill/>
            <a:miter lim="800000"/>
            <a:headEnd/>
            <a:tailEnd/>
          </a:ln>
          <a:effectLst/>
        </p:spPr>
      </p:pic>
      <p:sp>
        <p:nvSpPr>
          <p:cNvPr id="51203" name="Rectangle 3"/>
          <p:cNvSpPr>
            <a:spLocks noGrp="1" noChangeArrowheads="1"/>
          </p:cNvSpPr>
          <p:nvPr>
            <p:ph type="title"/>
          </p:nvPr>
        </p:nvSpPr>
        <p:spPr/>
        <p:txBody>
          <a:bodyPr>
            <a:normAutofit/>
          </a:bodyPr>
          <a:lstStyle/>
          <a:p>
            <a:r>
              <a:rPr lang="en-US" dirty="0" smtClean="0"/>
              <a:t>Valuing </a:t>
            </a:r>
            <a:r>
              <a:rPr lang="en-US" dirty="0"/>
              <a:t>Kenneth Cole Using Free Cash Flow</a:t>
            </a:r>
          </a:p>
        </p:txBody>
      </p:sp>
      <p:sp>
        <p:nvSpPr>
          <p:cNvPr id="6" name="Slide Number Placeholder 2"/>
          <p:cNvSpPr>
            <a:spLocks noGrp="1"/>
          </p:cNvSpPr>
          <p:nvPr>
            <p:ph type="sldNum" sz="quarter" idx="12"/>
          </p:nvPr>
        </p:nvSpPr>
        <p:spPr>
          <a:xfrm>
            <a:off x="4343400" y="1026372"/>
            <a:ext cx="457200" cy="441325"/>
          </a:xfrm>
        </p:spPr>
        <p:txBody>
          <a:bodyPr/>
          <a:lstStyle/>
          <a:p>
            <a:fld id="{E8C80D2A-EA4E-4A37-A9DF-772D0EA46EC5}" type="slidenum">
              <a:rPr lang="en-US" smtClean="0"/>
              <a:pPr/>
              <a:t>36</a:t>
            </a:fld>
            <a:endParaRPr lang="en-US" dirty="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Valuation using Multiples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37</a:t>
            </a:fld>
            <a:endParaRPr lang="en-US" dirty="0"/>
          </a:p>
        </p:txBody>
      </p:sp>
      <p:sp>
        <p:nvSpPr>
          <p:cNvPr id="4" name="Content Placeholder 3"/>
          <p:cNvSpPr>
            <a:spLocks noGrp="1"/>
          </p:cNvSpPr>
          <p:nvPr>
            <p:ph sz="quarter" idx="13"/>
          </p:nvPr>
        </p:nvSpPr>
        <p:spPr/>
        <p:txBody>
          <a:bodyPr/>
          <a:lstStyle/>
          <a:p>
            <a:r>
              <a:rPr lang="en-US" dirty="0" smtClean="0"/>
              <a:t>The multiples valuation method also uses the Law of One Price, but in a more direct manner.  </a:t>
            </a:r>
          </a:p>
          <a:p>
            <a:r>
              <a:rPr lang="en-US" dirty="0" smtClean="0"/>
              <a:t>We compute the “price” of a dollar of some flow variable, such as earnings or EBITDA or Sales, using the market valuations of comparable firms based on the same flow variable.  </a:t>
            </a:r>
          </a:p>
          <a:p>
            <a:r>
              <a:rPr lang="en-US" dirty="0" smtClean="0"/>
              <a:t>We then multiply the forecasted value of the flow variable for our firm by this “price.”</a:t>
            </a:r>
          </a:p>
          <a:p>
            <a:r>
              <a:rPr lang="en-US" dirty="0" smtClean="0"/>
              <a:t>The most common flow variable used is the firm’s earnings or Net Income per share.</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Price-Earnings Ratio</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38</a:t>
            </a:fld>
            <a:endParaRPr lang="en-US" dirty="0"/>
          </a:p>
        </p:txBody>
      </p:sp>
      <p:sp>
        <p:nvSpPr>
          <p:cNvPr id="4" name="Content Placeholder 3"/>
          <p:cNvSpPr>
            <a:spLocks noGrp="1"/>
          </p:cNvSpPr>
          <p:nvPr>
            <p:ph sz="quarter" idx="13"/>
          </p:nvPr>
        </p:nvSpPr>
        <p:spPr>
          <a:xfrm>
            <a:off x="304800" y="1447800"/>
            <a:ext cx="8503920" cy="4038600"/>
          </a:xfrm>
        </p:spPr>
        <p:txBody>
          <a:bodyPr>
            <a:normAutofit fontScale="92500" lnSpcReduction="20000"/>
          </a:bodyPr>
          <a:lstStyle/>
          <a:p>
            <a:r>
              <a:rPr lang="en-US" dirty="0" smtClean="0"/>
              <a:t>A firm’s P/E ratio can be computed either by using trailing earnings (last 12 months’ earnings) or forward earnings (expected earnings over the next 12 months).  </a:t>
            </a:r>
          </a:p>
          <a:p>
            <a:r>
              <a:rPr lang="en-US" dirty="0" smtClean="0"/>
              <a:t>For valuation, the forward P/E ratio is preferred.</a:t>
            </a:r>
          </a:p>
          <a:p>
            <a:r>
              <a:rPr lang="en-US" dirty="0" smtClean="0"/>
              <a:t>We compute the average forward P/E ratio for a sample of comparable firms, estimate our firm’s earnings for the next year and multiply it by the computed average P/E ratio to get our firm’s price estimate.</a:t>
            </a:r>
          </a:p>
          <a:p>
            <a:r>
              <a:rPr lang="en-US" dirty="0" smtClean="0"/>
              <a:t>We can relate the P/E ratio to the DDM, as below.  This shows that the higher the growth rate in earnings, the higher the P/E ratio.</a:t>
            </a:r>
            <a:endParaRPr lang="en-US" dirty="0"/>
          </a:p>
        </p:txBody>
      </p:sp>
      <p:pic>
        <p:nvPicPr>
          <p:cNvPr id="5" name="Picture 2" descr="C09P262"/>
          <p:cNvPicPr preferRelativeResize="0">
            <a:picLocks noChangeAspect="1" noChangeArrowheads="1"/>
          </p:cNvPicPr>
          <p:nvPr/>
        </p:nvPicPr>
        <p:blipFill>
          <a:blip r:embed="rId3"/>
          <a:srcRect r="15834"/>
          <a:stretch>
            <a:fillRect/>
          </a:stretch>
        </p:blipFill>
        <p:spPr bwMode="auto">
          <a:xfrm>
            <a:off x="609600" y="5181600"/>
            <a:ext cx="7696200" cy="119221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Enterprise Value Multiples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39</a:t>
            </a:fld>
            <a:endParaRPr lang="en-US" dirty="0"/>
          </a:p>
        </p:txBody>
      </p:sp>
      <p:sp>
        <p:nvSpPr>
          <p:cNvPr id="4" name="Content Placeholder 3"/>
          <p:cNvSpPr>
            <a:spLocks noGrp="1"/>
          </p:cNvSpPr>
          <p:nvPr>
            <p:ph sz="quarter" idx="13"/>
          </p:nvPr>
        </p:nvSpPr>
        <p:spPr>
          <a:xfrm>
            <a:off x="152400" y="1295400"/>
            <a:ext cx="8915400" cy="4419600"/>
          </a:xfrm>
        </p:spPr>
        <p:txBody>
          <a:bodyPr>
            <a:normAutofit fontScale="92500" lnSpcReduction="20000"/>
          </a:bodyPr>
          <a:lstStyle/>
          <a:p>
            <a:r>
              <a:rPr lang="en-US" dirty="0" smtClean="0"/>
              <a:t>Valuation Multiples are also computed based on the firm’s enterprise value.</a:t>
            </a:r>
          </a:p>
          <a:p>
            <a:r>
              <a:rPr lang="en-US" dirty="0" smtClean="0"/>
              <a:t>Since enterprise value is the value of the entire firm, the flow variable used would be something that applies to the entire firm, e.g. EBITDA (earnings before interest, taxes, depreciation and amortization) or free </a:t>
            </a:r>
            <a:r>
              <a:rPr lang="en-US" dirty="0" err="1" smtClean="0"/>
              <a:t>cashflow</a:t>
            </a:r>
            <a:r>
              <a:rPr lang="en-US" dirty="0" smtClean="0"/>
              <a:t>.</a:t>
            </a:r>
          </a:p>
          <a:p>
            <a:r>
              <a:rPr lang="en-US" dirty="0" smtClean="0"/>
              <a:t>However, free cashflow is a very lumpy variable since capital expenditures are lumpy and we cannot expect FCF to grow at a constant rate.  Hence, EBITDA, which is less lumpy, is more commonly used.</a:t>
            </a:r>
          </a:p>
          <a:p>
            <a:r>
              <a:rPr lang="en-US" dirty="0" smtClean="0"/>
              <a:t>We can relate the EBITDA multiple to the FCF model, as below.  We see that the higher the growth rate of FCF, the higher the EBITDA multiple.</a:t>
            </a:r>
            <a:endParaRPr lang="en-US" dirty="0"/>
          </a:p>
        </p:txBody>
      </p:sp>
      <p:pic>
        <p:nvPicPr>
          <p:cNvPr id="5" name="Picture 2" descr="C09P263b"/>
          <p:cNvPicPr preferRelativeResize="0">
            <a:picLocks noChangeAspect="1" noChangeArrowheads="1"/>
          </p:cNvPicPr>
          <p:nvPr/>
        </p:nvPicPr>
        <p:blipFill>
          <a:blip r:embed="rId3"/>
          <a:srcRect r="45833"/>
          <a:stretch>
            <a:fillRect/>
          </a:stretch>
        </p:blipFill>
        <p:spPr bwMode="auto">
          <a:xfrm>
            <a:off x="2286000" y="5562600"/>
            <a:ext cx="3886200" cy="119824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318946474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42690"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Poll: Rates again!</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4</a:t>
            </a:fld>
            <a:endParaRPr lang="en-US" dirty="0"/>
          </a:p>
        </p:txBody>
      </p:sp>
      <p:sp>
        <p:nvSpPr>
          <p:cNvPr id="4" name="Content Placeholder 3"/>
          <p:cNvSpPr>
            <a:spLocks noGrp="1"/>
          </p:cNvSpPr>
          <p:nvPr>
            <p:ph sz="quarter" idx="13"/>
          </p:nvPr>
        </p:nvSpPr>
        <p:spPr>
          <a:xfrm>
            <a:off x="301752" y="1295400"/>
            <a:ext cx="8503920" cy="4876800"/>
          </a:xfrm>
        </p:spPr>
        <p:txBody>
          <a:bodyPr>
            <a:normAutofit/>
          </a:bodyPr>
          <a:lstStyle/>
          <a:p>
            <a:r>
              <a:rPr lang="en-US" dirty="0" smtClean="0"/>
              <a:t>In the formula where the current price is the discounted PV of the future dividend and future price, the discount rate is the </a:t>
            </a:r>
            <a:r>
              <a:rPr lang="en-US" dirty="0" err="1" smtClean="0"/>
              <a:t>reqd</a:t>
            </a:r>
            <a:r>
              <a:rPr lang="en-US" dirty="0" smtClean="0"/>
              <a:t> rate of return.  But if we flip the formula, the rate becomes the total return to the investor.  What gives?</a:t>
            </a:r>
          </a:p>
          <a:p>
            <a:pPr lvl="1"/>
            <a:r>
              <a:rPr lang="en-US" dirty="0" smtClean="0"/>
              <a:t>They are not the same rates, we should use different symbols in the two formulas.</a:t>
            </a:r>
          </a:p>
          <a:p>
            <a:pPr lvl="1"/>
            <a:r>
              <a:rPr lang="en-US" dirty="0" smtClean="0"/>
              <a:t>The two rates will be the same when the stock is priced correctly.  If not, the first formula tells us what the price </a:t>
            </a:r>
            <a:r>
              <a:rPr lang="en-US" i="1" dirty="0" smtClean="0"/>
              <a:t>should</a:t>
            </a:r>
            <a:r>
              <a:rPr lang="en-US" dirty="0" smtClean="0"/>
              <a:t> be, while the second formula takes the </a:t>
            </a:r>
            <a:r>
              <a:rPr lang="en-US" i="1" dirty="0" smtClean="0"/>
              <a:t>actual </a:t>
            </a:r>
            <a:r>
              <a:rPr lang="en-US" dirty="0" smtClean="0"/>
              <a:t>price – and they can differ.</a:t>
            </a:r>
          </a:p>
          <a:p>
            <a:pPr lvl="1"/>
            <a:endParaRPr lang="en-US" dirty="0"/>
          </a:p>
        </p:txBody>
      </p:sp>
    </p:spTree>
    <p:extLst>
      <p:ext uri="{BB962C8B-B14F-4D97-AF65-F5344CB8AC3E}">
        <p14:creationId xmlns:p14="http://schemas.microsoft.com/office/powerpoint/2010/main" val="161838332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Multiples </a:t>
            </a:r>
            <a:r>
              <a:rPr lang="en-US" dirty="0" err="1" smtClean="0"/>
              <a:t>vs</a:t>
            </a:r>
            <a:r>
              <a:rPr lang="en-US" dirty="0" smtClean="0"/>
              <a:t> Discounted Value Approaches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40</a:t>
            </a:fld>
            <a:endParaRPr lang="en-US" dirty="0"/>
          </a:p>
        </p:txBody>
      </p:sp>
      <p:sp>
        <p:nvSpPr>
          <p:cNvPr id="4" name="Content Placeholder 3"/>
          <p:cNvSpPr>
            <a:spLocks noGrp="1"/>
          </p:cNvSpPr>
          <p:nvPr>
            <p:ph sz="quarter" idx="13"/>
          </p:nvPr>
        </p:nvSpPr>
        <p:spPr>
          <a:xfrm>
            <a:off x="304800" y="1447800"/>
            <a:ext cx="8503920" cy="4803648"/>
          </a:xfrm>
        </p:spPr>
        <p:txBody>
          <a:bodyPr>
            <a:normAutofit fontScale="92500" lnSpcReduction="20000"/>
          </a:bodyPr>
          <a:lstStyle/>
          <a:p>
            <a:r>
              <a:rPr lang="en-US" dirty="0" smtClean="0"/>
              <a:t>Multiples are easy to use.</a:t>
            </a:r>
          </a:p>
          <a:p>
            <a:r>
              <a:rPr lang="en-US" dirty="0" smtClean="0"/>
              <a:t>However, if the comparables are not picked correctly, the “price” will be wrong.</a:t>
            </a:r>
          </a:p>
          <a:p>
            <a:r>
              <a:rPr lang="en-US" dirty="0" smtClean="0"/>
              <a:t>The multiples will differ according to growth rates and other firm-specific variables.</a:t>
            </a:r>
          </a:p>
          <a:p>
            <a:r>
              <a:rPr lang="en-US" dirty="0" smtClean="0"/>
              <a:t>It is difficult to find firms that have the same variable values (such as growth rate) as the firm to be priced.</a:t>
            </a:r>
          </a:p>
          <a:p>
            <a:r>
              <a:rPr lang="en-US" dirty="0" smtClean="0"/>
              <a:t>Discounted Value approaches require the analyst to lay out all assumptions fully – little is implicit.</a:t>
            </a:r>
          </a:p>
          <a:p>
            <a:r>
              <a:rPr lang="en-US" dirty="0" smtClean="0"/>
              <a:t>The market price is brought in through the required rate of return (which reflects the price of risk).</a:t>
            </a:r>
          </a:p>
          <a:p>
            <a:r>
              <a:rPr lang="en-US" dirty="0" smtClean="0"/>
              <a:t>Ultimately, then, the choice is between which “price” the analyst feels comfortable with.</a:t>
            </a:r>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318701152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46786"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Poll: Multiples versus DCF 1</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41</a:t>
            </a:fld>
            <a:endParaRPr lang="en-US" dirty="0"/>
          </a:p>
        </p:txBody>
      </p:sp>
      <p:sp>
        <p:nvSpPr>
          <p:cNvPr id="4" name="Content Placeholder 3"/>
          <p:cNvSpPr>
            <a:spLocks noGrp="1"/>
          </p:cNvSpPr>
          <p:nvPr>
            <p:ph sz="quarter" idx="13"/>
          </p:nvPr>
        </p:nvSpPr>
        <p:spPr>
          <a:xfrm>
            <a:off x="301752" y="1467696"/>
            <a:ext cx="8503920" cy="4631351"/>
          </a:xfrm>
        </p:spPr>
        <p:txBody>
          <a:bodyPr/>
          <a:lstStyle/>
          <a:p>
            <a:r>
              <a:rPr lang="en-US" dirty="0" smtClean="0"/>
              <a:t>DCF models are too theoretical.  Multiples are an easy, practical and more reliable way to see if a stock is overvalued or not.  True or False?</a:t>
            </a:r>
          </a:p>
          <a:p>
            <a:pPr lvl="1"/>
            <a:r>
              <a:rPr lang="en-US" dirty="0" smtClean="0"/>
              <a:t>True.  Take the P/E ratio – If the P/E ratio for a stock is too high, compared to its </a:t>
            </a:r>
            <a:r>
              <a:rPr lang="en-US" dirty="0" err="1" smtClean="0"/>
              <a:t>comparables</a:t>
            </a:r>
            <a:r>
              <a:rPr lang="en-US" dirty="0" smtClean="0"/>
              <a:t>, it is overpriced.</a:t>
            </a:r>
          </a:p>
          <a:p>
            <a:pPr lvl="1"/>
            <a:r>
              <a:rPr lang="en-US" dirty="0" smtClean="0"/>
              <a:t>False.  How do you know which stocks to pick as </a:t>
            </a:r>
            <a:r>
              <a:rPr lang="en-US" dirty="0" err="1" smtClean="0"/>
              <a:t>comparables</a:t>
            </a:r>
            <a:r>
              <a:rPr lang="en-US" dirty="0" smtClean="0"/>
              <a:t>.  Using multiples is hit-or-miss.</a:t>
            </a:r>
          </a:p>
          <a:p>
            <a:pPr lvl="1"/>
            <a:r>
              <a:rPr lang="en-US" dirty="0" smtClean="0"/>
              <a:t>True and False.  Why pick the one over the other?  Use both!</a:t>
            </a:r>
            <a:endParaRPr lang="en-US" dirty="0"/>
          </a:p>
        </p:txBody>
      </p:sp>
    </p:spTree>
    <p:extLst>
      <p:ext uri="{BB962C8B-B14F-4D97-AF65-F5344CB8AC3E}">
        <p14:creationId xmlns:p14="http://schemas.microsoft.com/office/powerpoint/2010/main" val="355271835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305166462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49858"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Polls: Multiples vs DCF 2</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42</a:t>
            </a:fld>
            <a:endParaRPr lang="en-US" dirty="0"/>
          </a:p>
        </p:txBody>
      </p:sp>
      <p:sp>
        <p:nvSpPr>
          <p:cNvPr id="4" name="Content Placeholder 3"/>
          <p:cNvSpPr>
            <a:spLocks noGrp="1"/>
          </p:cNvSpPr>
          <p:nvPr>
            <p:ph sz="quarter" idx="13"/>
          </p:nvPr>
        </p:nvSpPr>
        <p:spPr/>
        <p:txBody>
          <a:bodyPr/>
          <a:lstStyle/>
          <a:p>
            <a:r>
              <a:rPr lang="en-US" dirty="0" smtClean="0"/>
              <a:t>DCF models require too much information.  Hence multiples are better.</a:t>
            </a:r>
          </a:p>
          <a:p>
            <a:pPr lvl="1"/>
            <a:r>
              <a:rPr lang="en-US" dirty="0" smtClean="0"/>
              <a:t>True.  It’s obvious.</a:t>
            </a:r>
          </a:p>
          <a:p>
            <a:pPr lvl="1"/>
            <a:r>
              <a:rPr lang="en-US" dirty="0" smtClean="0"/>
              <a:t>False.  Multiples also require a lot of information implicitly in the selection of </a:t>
            </a:r>
            <a:r>
              <a:rPr lang="en-US" dirty="0" err="1" smtClean="0"/>
              <a:t>comparables</a:t>
            </a:r>
            <a:r>
              <a:rPr lang="en-US" dirty="0" smtClean="0"/>
              <a:t>.  </a:t>
            </a:r>
            <a:endParaRPr lang="en-US" dirty="0"/>
          </a:p>
        </p:txBody>
      </p:sp>
    </p:spTree>
    <p:extLst>
      <p:ext uri="{BB962C8B-B14F-4D97-AF65-F5344CB8AC3E}">
        <p14:creationId xmlns:p14="http://schemas.microsoft.com/office/powerpoint/2010/main" val="404368830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A431B1FE-4A8B-4D71-87A1-C6D4492D9C85}" type="slidenum">
              <a:rPr lang="en-US"/>
              <a:pPr/>
              <a:t>43</a:t>
            </a:fld>
            <a:endParaRPr lang="en-US"/>
          </a:p>
        </p:txBody>
      </p:sp>
      <p:sp>
        <p:nvSpPr>
          <p:cNvPr id="618498" name="Rectangle 2"/>
          <p:cNvSpPr>
            <a:spLocks noGrp="1" noChangeArrowheads="1"/>
          </p:cNvSpPr>
          <p:nvPr>
            <p:ph type="title"/>
          </p:nvPr>
        </p:nvSpPr>
        <p:spPr/>
        <p:txBody>
          <a:bodyPr/>
          <a:lstStyle/>
          <a:p>
            <a:r>
              <a:rPr lang="en-US" dirty="0"/>
              <a:t>Efficient Markets Hypothesis – EMH</a:t>
            </a:r>
          </a:p>
        </p:txBody>
      </p:sp>
      <p:sp>
        <p:nvSpPr>
          <p:cNvPr id="618499" name="Rectangle 3"/>
          <p:cNvSpPr>
            <a:spLocks noGrp="1" noChangeArrowheads="1"/>
          </p:cNvSpPr>
          <p:nvPr>
            <p:ph type="body" idx="4294967295"/>
          </p:nvPr>
        </p:nvSpPr>
        <p:spPr>
          <a:xfrm>
            <a:off x="228600" y="1600200"/>
            <a:ext cx="8686800" cy="4810648"/>
          </a:xfrm>
          <a:prstGeom prst="rect">
            <a:avLst/>
          </a:prstGeom>
        </p:spPr>
        <p:txBody>
          <a:bodyPr>
            <a:normAutofit/>
          </a:bodyPr>
          <a:lstStyle/>
          <a:p>
            <a:r>
              <a:rPr lang="en-US" dirty="0" smtClean="0"/>
              <a:t>Note that both approaches use market information to generate a price.  In the case of the multiples approach, we use market prices for our comparable firms.  In the case of the DCF approaches, we use market prices and market rates of return to estimate required rates of return.</a:t>
            </a:r>
          </a:p>
          <a:p>
            <a:r>
              <a:rPr lang="en-US" dirty="0" smtClean="0"/>
              <a:t>If the market were experiencing a bubble and P/E ratios were too high, the use of a P/E multiple to value a firm will lead to an overly high </a:t>
            </a:r>
            <a:r>
              <a:rPr lang="en-US" dirty="0"/>
              <a:t>price</a:t>
            </a:r>
            <a:r>
              <a:rPr lang="en-US" dirty="0" smtClean="0"/>
              <a:t>.  </a:t>
            </a:r>
            <a:r>
              <a:rPr lang="en-US" dirty="0"/>
              <a:t>Hence we are interested in how correct the market </a:t>
            </a:r>
            <a:r>
              <a:rPr lang="en-US" dirty="0" smtClean="0"/>
              <a:t>is, in practice, </a:t>
            </a:r>
            <a:r>
              <a:rPr lang="en-US" dirty="0"/>
              <a:t>in valuing </a:t>
            </a:r>
            <a:r>
              <a:rPr lang="en-US" dirty="0" smtClean="0"/>
              <a:t>financial assets</a:t>
            </a:r>
            <a:r>
              <a:rPr lang="en-US" dirty="0"/>
              <a:t>. </a:t>
            </a:r>
            <a:endParaRPr lang="en-US"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A431B1FE-4A8B-4D71-87A1-C6D4492D9C85}" type="slidenum">
              <a:rPr lang="en-US"/>
              <a:pPr/>
              <a:t>44</a:t>
            </a:fld>
            <a:endParaRPr lang="en-US"/>
          </a:p>
        </p:txBody>
      </p:sp>
      <p:sp>
        <p:nvSpPr>
          <p:cNvPr id="618498" name="Rectangle 2"/>
          <p:cNvSpPr>
            <a:spLocks noGrp="1" noChangeArrowheads="1"/>
          </p:cNvSpPr>
          <p:nvPr>
            <p:ph type="title"/>
          </p:nvPr>
        </p:nvSpPr>
        <p:spPr/>
        <p:txBody>
          <a:bodyPr/>
          <a:lstStyle/>
          <a:p>
            <a:r>
              <a:rPr lang="en-US" dirty="0"/>
              <a:t>Efficient Markets Hypothesis – EMH</a:t>
            </a:r>
          </a:p>
        </p:txBody>
      </p:sp>
      <p:sp>
        <p:nvSpPr>
          <p:cNvPr id="618499" name="Rectangle 3"/>
          <p:cNvSpPr>
            <a:spLocks noGrp="1" noChangeArrowheads="1"/>
          </p:cNvSpPr>
          <p:nvPr>
            <p:ph type="body" idx="4294967295"/>
          </p:nvPr>
        </p:nvSpPr>
        <p:spPr>
          <a:xfrm>
            <a:off x="228600" y="1600200"/>
            <a:ext cx="8686800" cy="4810648"/>
          </a:xfrm>
          <a:prstGeom prst="rect">
            <a:avLst/>
          </a:prstGeom>
        </p:spPr>
        <p:txBody>
          <a:bodyPr>
            <a:normAutofit/>
          </a:bodyPr>
          <a:lstStyle/>
          <a:p>
            <a:r>
              <a:rPr lang="en-US" dirty="0" smtClean="0"/>
              <a:t>The EMH says that an </a:t>
            </a:r>
            <a:r>
              <a:rPr lang="en-US" dirty="0"/>
              <a:t>asset’s current price reflects all available </a:t>
            </a:r>
            <a:r>
              <a:rPr lang="en-US" dirty="0" smtClean="0"/>
              <a:t>information.</a:t>
            </a:r>
            <a:endParaRPr lang="en-US" dirty="0"/>
          </a:p>
          <a:p>
            <a:r>
              <a:rPr lang="en-US" dirty="0" smtClean="0"/>
              <a:t>The argument is that if </a:t>
            </a:r>
            <a:r>
              <a:rPr lang="en-US" dirty="0"/>
              <a:t>it didn’t, there would be an incentive for investors to act on that information.</a:t>
            </a:r>
          </a:p>
          <a:p>
            <a:r>
              <a:rPr lang="en-US" dirty="0"/>
              <a:t>Suppose, for example, that investors noticed that good news led to stock prices rising slowly over two consecutive days.  </a:t>
            </a:r>
          </a:p>
          <a:p>
            <a:r>
              <a:rPr lang="en-US" dirty="0"/>
              <a:t>This would mean that at the end of the first day, the good news was not all incorporated in the stock price.</a:t>
            </a:r>
          </a:p>
        </p:txBody>
      </p:sp>
    </p:spTree>
    <p:extLst>
      <p:ext uri="{BB962C8B-B14F-4D97-AF65-F5344CB8AC3E}">
        <p14:creationId xmlns:p14="http://schemas.microsoft.com/office/powerpoint/2010/main" val="102685018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57D5B6A9-ACB7-44D4-9942-92D5A94FED22}" type="slidenum">
              <a:rPr lang="en-US"/>
              <a:pPr/>
              <a:t>45</a:t>
            </a:fld>
            <a:endParaRPr lang="en-US"/>
          </a:p>
        </p:txBody>
      </p:sp>
      <p:sp>
        <p:nvSpPr>
          <p:cNvPr id="620546" name="Rectangle 2"/>
          <p:cNvSpPr>
            <a:spLocks noGrp="1" noChangeArrowheads="1"/>
          </p:cNvSpPr>
          <p:nvPr>
            <p:ph type="title"/>
          </p:nvPr>
        </p:nvSpPr>
        <p:spPr/>
        <p:txBody>
          <a:bodyPr/>
          <a:lstStyle/>
          <a:p>
            <a:r>
              <a:rPr lang="en-US"/>
              <a:t>Efficient Markets Hypothesis</a:t>
            </a:r>
          </a:p>
        </p:txBody>
      </p:sp>
      <p:sp>
        <p:nvSpPr>
          <p:cNvPr id="620547" name="Rectangle 3"/>
          <p:cNvSpPr>
            <a:spLocks noGrp="1" noChangeArrowheads="1"/>
          </p:cNvSpPr>
          <p:nvPr>
            <p:ph type="body" idx="4294967295"/>
          </p:nvPr>
        </p:nvSpPr>
        <p:spPr>
          <a:xfrm>
            <a:off x="228600" y="1506517"/>
            <a:ext cx="8686800" cy="4970483"/>
          </a:xfrm>
          <a:prstGeom prst="rect">
            <a:avLst/>
          </a:prstGeom>
        </p:spPr>
        <p:txBody>
          <a:bodyPr>
            <a:normAutofit/>
          </a:bodyPr>
          <a:lstStyle/>
          <a:p>
            <a:pPr>
              <a:lnSpc>
                <a:spcPct val="90000"/>
              </a:lnSpc>
            </a:pPr>
            <a:r>
              <a:rPr lang="en-US" sz="2400" dirty="0"/>
              <a:t>In this situation, it would be optimal for traders to buy even more of a stock that was noted to be rising on a given day, since the stock would rise more the next day, giving the trader an unusually good chance of making money on the trade.</a:t>
            </a:r>
          </a:p>
          <a:p>
            <a:pPr>
              <a:lnSpc>
                <a:spcPct val="90000"/>
              </a:lnSpc>
            </a:pPr>
            <a:r>
              <a:rPr lang="en-US" sz="2400" dirty="0"/>
              <a:t>But if many traders pursue this strategy, the stock price would rise on the first day, itself, and the informational inefficiency would be eliminated.</a:t>
            </a:r>
          </a:p>
          <a:p>
            <a:pPr>
              <a:lnSpc>
                <a:spcPct val="90000"/>
              </a:lnSpc>
            </a:pPr>
            <a:r>
              <a:rPr lang="en-US" sz="2400" dirty="0"/>
              <a:t>Empirically, financial markets seem to be reasonably close to being efficient.</a:t>
            </a:r>
          </a:p>
          <a:p>
            <a:pPr>
              <a:lnSpc>
                <a:spcPct val="90000"/>
              </a:lnSpc>
            </a:pPr>
            <a:r>
              <a:rPr lang="en-US" sz="2400" dirty="0"/>
              <a:t>This allows us to price financial assets with respect to fundamentals </a:t>
            </a:r>
            <a:r>
              <a:rPr lang="en-US" sz="2400" dirty="0" smtClean="0"/>
              <a:t>using the LOP or </a:t>
            </a:r>
            <a:r>
              <a:rPr lang="en-US" sz="2400" dirty="0" err="1" smtClean="0"/>
              <a:t>comparables</a:t>
            </a:r>
            <a:r>
              <a:rPr lang="en-US" sz="2400" dirty="0" smtClean="0"/>
              <a:t> without </a:t>
            </a:r>
            <a:r>
              <a:rPr lang="en-US" sz="2400" dirty="0"/>
              <a:t>worrying about deviations from these fundamental prices</a:t>
            </a:r>
            <a:r>
              <a:rPr lang="en-US" sz="2400" dirty="0" smtClean="0"/>
              <a:t>.</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289023679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39618"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Poll: Stock Picking</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46</a:t>
            </a:fld>
            <a:endParaRPr lang="en-US" dirty="0"/>
          </a:p>
        </p:txBody>
      </p:sp>
      <p:sp>
        <p:nvSpPr>
          <p:cNvPr id="4" name="Content Placeholder 3"/>
          <p:cNvSpPr>
            <a:spLocks noGrp="1"/>
          </p:cNvSpPr>
          <p:nvPr>
            <p:ph sz="quarter" idx="13"/>
          </p:nvPr>
        </p:nvSpPr>
        <p:spPr/>
        <p:txBody>
          <a:bodyPr/>
          <a:lstStyle/>
          <a:p>
            <a:r>
              <a:rPr lang="en-US" dirty="0" smtClean="0"/>
              <a:t>Any investor can look at stock trends.  If the price is rising, buy!  It’s a great way to make money.  Or look at the news.  If the news is positive, buy!  What’s to think?  True or False?</a:t>
            </a:r>
          </a:p>
          <a:p>
            <a:pPr lvl="1"/>
            <a:r>
              <a:rPr lang="en-US" dirty="0" smtClean="0"/>
              <a:t>True.  It’s obvious.</a:t>
            </a:r>
          </a:p>
          <a:p>
            <a:pPr lvl="1"/>
            <a:r>
              <a:rPr lang="en-US" dirty="0" smtClean="0"/>
              <a:t>False.  By the time most investors put in their orders, the price has already adjusted!</a:t>
            </a:r>
          </a:p>
        </p:txBody>
      </p:sp>
    </p:spTree>
    <p:extLst>
      <p:ext uri="{BB962C8B-B14F-4D97-AF65-F5344CB8AC3E}">
        <p14:creationId xmlns:p14="http://schemas.microsoft.com/office/powerpoint/2010/main" val="89094065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331963197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36546" name="think-cell Slide" r:id="rId5" imgW="395" imgH="394" progId="TCLayout.ActiveDocument.1">
                  <p:embed/>
                </p:oleObj>
              </mc:Choice>
              <mc:Fallback>
                <p:oleObj name="think-cell Slide" r:id="rId5" imgW="395" imgH="39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57D5B6A9-ACB7-44D4-9942-92D5A94FED22}" type="slidenum">
              <a:rPr lang="en-US"/>
              <a:pPr/>
              <a:t>47</a:t>
            </a:fld>
            <a:endParaRPr lang="en-US"/>
          </a:p>
        </p:txBody>
      </p:sp>
      <p:sp>
        <p:nvSpPr>
          <p:cNvPr id="620546" name="Rectangle 2"/>
          <p:cNvSpPr>
            <a:spLocks noGrp="1" noChangeArrowheads="1"/>
          </p:cNvSpPr>
          <p:nvPr>
            <p:ph type="title"/>
          </p:nvPr>
        </p:nvSpPr>
        <p:spPr/>
        <p:txBody>
          <a:bodyPr vert="horz"/>
          <a:lstStyle/>
          <a:p>
            <a:r>
              <a:rPr lang="en-US" dirty="0" smtClean="0"/>
              <a:t>EMH and Bubbles</a:t>
            </a:r>
            <a:endParaRPr lang="en-US" dirty="0"/>
          </a:p>
        </p:txBody>
      </p:sp>
      <p:sp>
        <p:nvSpPr>
          <p:cNvPr id="620547" name="Rectangle 3"/>
          <p:cNvSpPr>
            <a:spLocks noGrp="1" noChangeArrowheads="1"/>
          </p:cNvSpPr>
          <p:nvPr>
            <p:ph type="body" idx="4294967295"/>
          </p:nvPr>
        </p:nvSpPr>
        <p:spPr>
          <a:xfrm>
            <a:off x="228600" y="1905000"/>
            <a:ext cx="8686800" cy="4572000"/>
          </a:xfrm>
          <a:prstGeom prst="rect">
            <a:avLst/>
          </a:prstGeom>
        </p:spPr>
        <p:txBody>
          <a:bodyPr>
            <a:normAutofit/>
          </a:bodyPr>
          <a:lstStyle/>
          <a:p>
            <a:pPr>
              <a:lnSpc>
                <a:spcPct val="90000"/>
              </a:lnSpc>
            </a:pPr>
            <a:r>
              <a:rPr lang="en-US" sz="2400" dirty="0" smtClean="0"/>
              <a:t>This doesn’t mean that there are never any bubbles.  When there are bubbles, analysts should be careful to distinguish between short-term and long-term prices and the possibility of prices changing drastically in a short-term when the market self-correct.</a:t>
            </a:r>
          </a:p>
          <a:p>
            <a:pPr>
              <a:lnSpc>
                <a:spcPct val="90000"/>
              </a:lnSpc>
            </a:pPr>
            <a:r>
              <a:rPr lang="en-US" sz="2400" dirty="0" smtClean="0"/>
              <a:t>However, the evidence does seem to show that prices are close to being efficient, </a:t>
            </a:r>
            <a:r>
              <a:rPr lang="en-US" sz="2400" dirty="0"/>
              <a:t>a lot of the time.  </a:t>
            </a:r>
            <a:endParaRPr lang="en-US" sz="2400" dirty="0" smtClean="0"/>
          </a:p>
          <a:p>
            <a:pPr>
              <a:lnSpc>
                <a:spcPct val="90000"/>
              </a:lnSpc>
            </a:pPr>
            <a:r>
              <a:rPr lang="en-US" sz="2400" dirty="0" smtClean="0"/>
              <a:t>Incorrect incentives for analysts and managers or behavioral biases in investors could lead to market prices being different from the “correct” price; in such a case, there are potential profits for a smart investor.</a:t>
            </a:r>
            <a:endParaRPr lang="en-US" sz="2400" dirty="0"/>
          </a:p>
        </p:txBody>
      </p:sp>
    </p:spTree>
    <p:extLst>
      <p:ext uri="{BB962C8B-B14F-4D97-AF65-F5344CB8AC3E}">
        <p14:creationId xmlns:p14="http://schemas.microsoft.com/office/powerpoint/2010/main" val="70710669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Efficient Markets Hypothesis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48</a:t>
            </a:fld>
            <a:endParaRPr lang="en-US" dirty="0"/>
          </a:p>
        </p:txBody>
      </p:sp>
      <p:sp>
        <p:nvSpPr>
          <p:cNvPr id="4" name="Content Placeholder 3"/>
          <p:cNvSpPr>
            <a:spLocks noGrp="1"/>
          </p:cNvSpPr>
          <p:nvPr>
            <p:ph sz="quarter" idx="13"/>
          </p:nvPr>
        </p:nvSpPr>
        <p:spPr>
          <a:xfrm>
            <a:off x="304800" y="1524000"/>
            <a:ext cx="8503920" cy="4803648"/>
          </a:xfrm>
        </p:spPr>
        <p:txBody>
          <a:bodyPr>
            <a:normAutofit lnSpcReduction="10000"/>
          </a:bodyPr>
          <a:lstStyle/>
          <a:p>
            <a:r>
              <a:rPr lang="en-US" dirty="0" smtClean="0"/>
              <a:t>The EMH is </a:t>
            </a:r>
            <a:r>
              <a:rPr lang="en-US" dirty="0" smtClean="0"/>
              <a:t>reasonably correct </a:t>
            </a:r>
            <a:r>
              <a:rPr lang="en-US" dirty="0" smtClean="0"/>
              <a:t>with respect to publicly available information.</a:t>
            </a:r>
          </a:p>
          <a:p>
            <a:r>
              <a:rPr lang="en-US" dirty="0" smtClean="0"/>
              <a:t>Private information is generally incorporated in prices only when it becomes public.</a:t>
            </a:r>
          </a:p>
          <a:p>
            <a:r>
              <a:rPr lang="en-US" dirty="0" smtClean="0"/>
              <a:t>On the other hand, when private information does become public, it is incorporated fairly rapidly into the asset price and the relationship between the information released and the market reaction seems appropriate.</a:t>
            </a:r>
          </a:p>
          <a:p>
            <a:r>
              <a:rPr lang="en-US" dirty="0" smtClean="0"/>
              <a:t>Here are some examples of market reactions to investment announcements.</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ooter Placeholder 4"/>
          <p:cNvSpPr>
            <a:spLocks noGrp="1"/>
          </p:cNvSpPr>
          <p:nvPr>
            <p:ph type="ftr" sz="quarter" idx="11"/>
          </p:nvPr>
        </p:nvSpPr>
        <p:spPr/>
        <p:txBody>
          <a:bodyPr/>
          <a:lstStyle/>
          <a:p>
            <a:r>
              <a:rPr lang="en-US"/>
              <a:t>P.V. Viswanath</a:t>
            </a:r>
          </a:p>
        </p:txBody>
      </p:sp>
      <p:sp>
        <p:nvSpPr>
          <p:cNvPr id="23" name="Slide Number Placeholder 5"/>
          <p:cNvSpPr>
            <a:spLocks noGrp="1"/>
          </p:cNvSpPr>
          <p:nvPr>
            <p:ph type="sldNum" sz="quarter" idx="12"/>
          </p:nvPr>
        </p:nvSpPr>
        <p:spPr/>
        <p:txBody>
          <a:bodyPr/>
          <a:lstStyle/>
          <a:p>
            <a:fld id="{B5676DF7-0F60-4C91-B5E8-4A47D5DEE917}" type="slidenum">
              <a:rPr lang="en-US"/>
              <a:pPr/>
              <a:t>49</a:t>
            </a:fld>
            <a:endParaRPr lang="en-US"/>
          </a:p>
        </p:txBody>
      </p:sp>
      <p:sp>
        <p:nvSpPr>
          <p:cNvPr id="174082" name="Rectangle 2"/>
          <p:cNvSpPr>
            <a:spLocks noGrp="1" noChangeArrowheads="1"/>
          </p:cNvSpPr>
          <p:nvPr>
            <p:ph type="title"/>
          </p:nvPr>
        </p:nvSpPr>
        <p:spPr>
          <a:noFill/>
          <a:ln/>
        </p:spPr>
        <p:txBody>
          <a:bodyPr lIns="90487" tIns="44450" rIns="90487" bIns="44450">
            <a:normAutofit fontScale="90000"/>
          </a:bodyPr>
          <a:lstStyle/>
          <a:p>
            <a:r>
              <a:rPr lang="en-US" dirty="0"/>
              <a:t>Market Reaction to Investment Announcements</a:t>
            </a:r>
          </a:p>
        </p:txBody>
      </p:sp>
      <p:sp>
        <p:nvSpPr>
          <p:cNvPr id="174083" name="Rectangle 3"/>
          <p:cNvSpPr>
            <a:spLocks noChangeArrowheads="1"/>
          </p:cNvSpPr>
          <p:nvPr/>
        </p:nvSpPr>
        <p:spPr bwMode="auto">
          <a:xfrm>
            <a:off x="795338" y="2299668"/>
            <a:ext cx="2509084" cy="397545"/>
          </a:xfrm>
          <a:prstGeom prst="rect">
            <a:avLst/>
          </a:prstGeom>
          <a:noFill/>
          <a:ln w="12700">
            <a:noFill/>
            <a:miter lim="800000"/>
            <a:headEnd/>
            <a:tailEnd/>
          </a:ln>
          <a:effectLst/>
        </p:spPr>
        <p:txBody>
          <a:bodyPr wrap="none" lIns="90487" tIns="44450" rIns="90487" bIns="44450">
            <a:spAutoFit/>
          </a:bodyPr>
          <a:lstStyle/>
          <a:p>
            <a:pPr eaLnBrk="0" hangingPunct="0"/>
            <a:r>
              <a:rPr lang="en-US" sz="2000" i="1" dirty="0">
                <a:latin typeface="Times" pitchFamily="1" charset="0"/>
              </a:rPr>
              <a:t>Type of Announcement</a:t>
            </a:r>
          </a:p>
        </p:txBody>
      </p:sp>
      <p:sp>
        <p:nvSpPr>
          <p:cNvPr id="174084" name="Rectangle 4"/>
          <p:cNvSpPr>
            <a:spLocks noChangeArrowheads="1"/>
          </p:cNvSpPr>
          <p:nvPr/>
        </p:nvSpPr>
        <p:spPr bwMode="auto">
          <a:xfrm>
            <a:off x="4798251" y="2270459"/>
            <a:ext cx="2390077" cy="397545"/>
          </a:xfrm>
          <a:prstGeom prst="rect">
            <a:avLst/>
          </a:prstGeom>
          <a:noFill/>
          <a:ln w="12700">
            <a:noFill/>
            <a:miter lim="800000"/>
            <a:headEnd/>
            <a:tailEnd/>
          </a:ln>
          <a:effectLst/>
        </p:spPr>
        <p:txBody>
          <a:bodyPr wrap="none" lIns="90487" tIns="44450" rIns="90487" bIns="44450">
            <a:spAutoFit/>
          </a:bodyPr>
          <a:lstStyle/>
          <a:p>
            <a:pPr eaLnBrk="0" hangingPunct="0"/>
            <a:r>
              <a:rPr lang="en-US" sz="2000" i="1" dirty="0">
                <a:latin typeface="Times" pitchFamily="1" charset="0"/>
              </a:rPr>
              <a:t>Abnormal Returns on</a:t>
            </a:r>
          </a:p>
        </p:txBody>
      </p:sp>
      <p:sp>
        <p:nvSpPr>
          <p:cNvPr id="174085" name="Rectangle 5"/>
          <p:cNvSpPr>
            <a:spLocks noChangeArrowheads="1"/>
          </p:cNvSpPr>
          <p:nvPr/>
        </p:nvSpPr>
        <p:spPr bwMode="auto">
          <a:xfrm>
            <a:off x="3581400" y="2667000"/>
            <a:ext cx="2199319" cy="397545"/>
          </a:xfrm>
          <a:prstGeom prst="rect">
            <a:avLst/>
          </a:prstGeom>
          <a:noFill/>
          <a:ln w="12700">
            <a:noFill/>
            <a:miter lim="800000"/>
            <a:headEnd/>
            <a:tailEnd/>
          </a:ln>
          <a:effectLst/>
        </p:spPr>
        <p:txBody>
          <a:bodyPr wrap="none" lIns="90487" tIns="44450" rIns="90487" bIns="44450">
            <a:spAutoFit/>
          </a:bodyPr>
          <a:lstStyle/>
          <a:p>
            <a:pPr eaLnBrk="0" hangingPunct="0"/>
            <a:r>
              <a:rPr lang="en-US" sz="2000" i="1">
                <a:latin typeface="Times" pitchFamily="1" charset="0"/>
              </a:rPr>
              <a:t>Announcement Day</a:t>
            </a:r>
          </a:p>
        </p:txBody>
      </p:sp>
      <p:sp>
        <p:nvSpPr>
          <p:cNvPr id="174086" name="Rectangle 6"/>
          <p:cNvSpPr>
            <a:spLocks noChangeArrowheads="1"/>
          </p:cNvSpPr>
          <p:nvPr/>
        </p:nvSpPr>
        <p:spPr bwMode="auto">
          <a:xfrm>
            <a:off x="6270625" y="2654300"/>
            <a:ext cx="2439769" cy="397545"/>
          </a:xfrm>
          <a:prstGeom prst="rect">
            <a:avLst/>
          </a:prstGeom>
          <a:noFill/>
          <a:ln w="12700">
            <a:noFill/>
            <a:miter lim="800000"/>
            <a:headEnd/>
            <a:tailEnd/>
          </a:ln>
          <a:effectLst/>
        </p:spPr>
        <p:txBody>
          <a:bodyPr wrap="none" lIns="90487" tIns="44450" rIns="90487" bIns="44450">
            <a:spAutoFit/>
          </a:bodyPr>
          <a:lstStyle/>
          <a:p>
            <a:pPr eaLnBrk="0" hangingPunct="0"/>
            <a:r>
              <a:rPr lang="en-US" sz="2000" i="1" dirty="0">
                <a:latin typeface="Times" pitchFamily="1" charset="0"/>
              </a:rPr>
              <a:t>Announcement Month</a:t>
            </a:r>
          </a:p>
        </p:txBody>
      </p:sp>
      <p:sp>
        <p:nvSpPr>
          <p:cNvPr id="174087" name="Rectangle 7"/>
          <p:cNvSpPr>
            <a:spLocks noChangeArrowheads="1"/>
          </p:cNvSpPr>
          <p:nvPr/>
        </p:nvSpPr>
        <p:spPr bwMode="auto">
          <a:xfrm>
            <a:off x="795338" y="3249613"/>
            <a:ext cx="3030187" cy="428322"/>
          </a:xfrm>
          <a:prstGeom prst="rect">
            <a:avLst/>
          </a:prstGeom>
          <a:noFill/>
          <a:ln w="12700">
            <a:noFill/>
            <a:miter lim="800000"/>
            <a:headEnd/>
            <a:tailEnd/>
          </a:ln>
          <a:effectLst/>
        </p:spPr>
        <p:txBody>
          <a:bodyPr wrap="none" lIns="90487" tIns="44450" rIns="90487" bIns="44450">
            <a:spAutoFit/>
          </a:bodyPr>
          <a:lstStyle/>
          <a:p>
            <a:pPr eaLnBrk="0" hangingPunct="0"/>
            <a:r>
              <a:rPr lang="en-US" sz="2200">
                <a:latin typeface="Times" pitchFamily="1" charset="0"/>
              </a:rPr>
              <a:t>Joint Venture Formations</a:t>
            </a:r>
          </a:p>
        </p:txBody>
      </p:sp>
      <p:sp>
        <p:nvSpPr>
          <p:cNvPr id="174088" name="Rectangle 8"/>
          <p:cNvSpPr>
            <a:spLocks noChangeArrowheads="1"/>
          </p:cNvSpPr>
          <p:nvPr/>
        </p:nvSpPr>
        <p:spPr bwMode="auto">
          <a:xfrm>
            <a:off x="3810000" y="3290888"/>
            <a:ext cx="1976502" cy="428322"/>
          </a:xfrm>
          <a:prstGeom prst="rect">
            <a:avLst/>
          </a:prstGeom>
          <a:noFill/>
          <a:ln w="12700">
            <a:noFill/>
            <a:miter lim="800000"/>
            <a:headEnd/>
            <a:tailEnd/>
          </a:ln>
          <a:effectLst/>
        </p:spPr>
        <p:txBody>
          <a:bodyPr wrap="none" lIns="90487" tIns="44450" rIns="90487" bIns="44450">
            <a:spAutoFit/>
          </a:bodyPr>
          <a:lstStyle/>
          <a:p>
            <a:pPr eaLnBrk="0" hangingPunct="0"/>
            <a:r>
              <a:rPr lang="en-US" sz="2200">
                <a:latin typeface="Times" pitchFamily="1" charset="0"/>
              </a:rPr>
              <a:t>	0.399%</a:t>
            </a:r>
          </a:p>
        </p:txBody>
      </p:sp>
      <p:sp>
        <p:nvSpPr>
          <p:cNvPr id="174089" name="Rectangle 9"/>
          <p:cNvSpPr>
            <a:spLocks noChangeArrowheads="1"/>
          </p:cNvSpPr>
          <p:nvPr/>
        </p:nvSpPr>
        <p:spPr bwMode="auto">
          <a:xfrm>
            <a:off x="6878638" y="3249613"/>
            <a:ext cx="1053172" cy="428322"/>
          </a:xfrm>
          <a:prstGeom prst="rect">
            <a:avLst/>
          </a:prstGeom>
          <a:noFill/>
          <a:ln w="12700">
            <a:noFill/>
            <a:miter lim="800000"/>
            <a:headEnd/>
            <a:tailEnd/>
          </a:ln>
          <a:effectLst/>
        </p:spPr>
        <p:txBody>
          <a:bodyPr wrap="none" lIns="90487" tIns="44450" rIns="90487" bIns="44450">
            <a:spAutoFit/>
          </a:bodyPr>
          <a:lstStyle/>
          <a:p>
            <a:pPr eaLnBrk="0" hangingPunct="0"/>
            <a:r>
              <a:rPr lang="en-US" sz="2200">
                <a:latin typeface="Times" pitchFamily="1" charset="0"/>
              </a:rPr>
              <a:t>1.412%</a:t>
            </a:r>
          </a:p>
        </p:txBody>
      </p:sp>
      <p:sp>
        <p:nvSpPr>
          <p:cNvPr id="174090" name="Rectangle 10"/>
          <p:cNvSpPr>
            <a:spLocks noChangeArrowheads="1"/>
          </p:cNvSpPr>
          <p:nvPr/>
        </p:nvSpPr>
        <p:spPr bwMode="auto">
          <a:xfrm>
            <a:off x="795338" y="3844925"/>
            <a:ext cx="2353207" cy="428322"/>
          </a:xfrm>
          <a:prstGeom prst="rect">
            <a:avLst/>
          </a:prstGeom>
          <a:noFill/>
          <a:ln w="12700">
            <a:noFill/>
            <a:miter lim="800000"/>
            <a:headEnd/>
            <a:tailEnd/>
          </a:ln>
          <a:effectLst/>
        </p:spPr>
        <p:txBody>
          <a:bodyPr wrap="none" lIns="90487" tIns="44450" rIns="90487" bIns="44450">
            <a:spAutoFit/>
          </a:bodyPr>
          <a:lstStyle/>
          <a:p>
            <a:pPr eaLnBrk="0" hangingPunct="0"/>
            <a:r>
              <a:rPr lang="en-US" sz="2200">
                <a:latin typeface="Times" pitchFamily="1" charset="0"/>
              </a:rPr>
              <a:t>R&amp;D Expenditures</a:t>
            </a:r>
          </a:p>
        </p:txBody>
      </p:sp>
      <p:sp>
        <p:nvSpPr>
          <p:cNvPr id="174091" name="Rectangle 11"/>
          <p:cNvSpPr>
            <a:spLocks noChangeArrowheads="1"/>
          </p:cNvSpPr>
          <p:nvPr/>
        </p:nvSpPr>
        <p:spPr bwMode="auto">
          <a:xfrm>
            <a:off x="3810000" y="3886200"/>
            <a:ext cx="1976502" cy="428322"/>
          </a:xfrm>
          <a:prstGeom prst="rect">
            <a:avLst/>
          </a:prstGeom>
          <a:noFill/>
          <a:ln w="12700">
            <a:noFill/>
            <a:miter lim="800000"/>
            <a:headEnd/>
            <a:tailEnd/>
          </a:ln>
          <a:effectLst/>
        </p:spPr>
        <p:txBody>
          <a:bodyPr wrap="none" lIns="90487" tIns="44450" rIns="90487" bIns="44450">
            <a:spAutoFit/>
          </a:bodyPr>
          <a:lstStyle/>
          <a:p>
            <a:pPr eaLnBrk="0" hangingPunct="0"/>
            <a:r>
              <a:rPr lang="en-US" sz="2200">
                <a:latin typeface="Times" pitchFamily="1" charset="0"/>
              </a:rPr>
              <a:t>	0.251%</a:t>
            </a:r>
          </a:p>
        </p:txBody>
      </p:sp>
      <p:sp>
        <p:nvSpPr>
          <p:cNvPr id="174092" name="Rectangle 12"/>
          <p:cNvSpPr>
            <a:spLocks noChangeArrowheads="1"/>
          </p:cNvSpPr>
          <p:nvPr/>
        </p:nvSpPr>
        <p:spPr bwMode="auto">
          <a:xfrm>
            <a:off x="6878638" y="3844925"/>
            <a:ext cx="1053172" cy="428322"/>
          </a:xfrm>
          <a:prstGeom prst="rect">
            <a:avLst/>
          </a:prstGeom>
          <a:noFill/>
          <a:ln w="12700">
            <a:noFill/>
            <a:miter lim="800000"/>
            <a:headEnd/>
            <a:tailEnd/>
          </a:ln>
          <a:effectLst/>
        </p:spPr>
        <p:txBody>
          <a:bodyPr wrap="none" lIns="90487" tIns="44450" rIns="90487" bIns="44450">
            <a:spAutoFit/>
          </a:bodyPr>
          <a:lstStyle/>
          <a:p>
            <a:pPr eaLnBrk="0" hangingPunct="0"/>
            <a:r>
              <a:rPr lang="en-US" sz="2200">
                <a:latin typeface="Times" pitchFamily="1" charset="0"/>
              </a:rPr>
              <a:t>1.456%</a:t>
            </a:r>
          </a:p>
        </p:txBody>
      </p:sp>
      <p:sp>
        <p:nvSpPr>
          <p:cNvPr id="174093" name="Rectangle 13"/>
          <p:cNvSpPr>
            <a:spLocks noChangeArrowheads="1"/>
          </p:cNvSpPr>
          <p:nvPr/>
        </p:nvSpPr>
        <p:spPr bwMode="auto">
          <a:xfrm>
            <a:off x="795338" y="4440238"/>
            <a:ext cx="2244203" cy="428322"/>
          </a:xfrm>
          <a:prstGeom prst="rect">
            <a:avLst/>
          </a:prstGeom>
          <a:noFill/>
          <a:ln w="12700">
            <a:noFill/>
            <a:miter lim="800000"/>
            <a:headEnd/>
            <a:tailEnd/>
          </a:ln>
          <a:effectLst/>
        </p:spPr>
        <p:txBody>
          <a:bodyPr wrap="none" lIns="90487" tIns="44450" rIns="90487" bIns="44450">
            <a:spAutoFit/>
          </a:bodyPr>
          <a:lstStyle/>
          <a:p>
            <a:pPr eaLnBrk="0" hangingPunct="0"/>
            <a:r>
              <a:rPr lang="en-US" sz="2200">
                <a:latin typeface="Times" pitchFamily="1" charset="0"/>
              </a:rPr>
              <a:t>Product Strategies</a:t>
            </a:r>
          </a:p>
        </p:txBody>
      </p:sp>
      <p:sp>
        <p:nvSpPr>
          <p:cNvPr id="174094" name="Rectangle 14"/>
          <p:cNvSpPr>
            <a:spLocks noChangeArrowheads="1"/>
          </p:cNvSpPr>
          <p:nvPr/>
        </p:nvSpPr>
        <p:spPr bwMode="auto">
          <a:xfrm>
            <a:off x="3810000" y="4481513"/>
            <a:ext cx="1976502" cy="428322"/>
          </a:xfrm>
          <a:prstGeom prst="rect">
            <a:avLst/>
          </a:prstGeom>
          <a:noFill/>
          <a:ln w="12700">
            <a:noFill/>
            <a:miter lim="800000"/>
            <a:headEnd/>
            <a:tailEnd/>
          </a:ln>
          <a:effectLst/>
        </p:spPr>
        <p:txBody>
          <a:bodyPr wrap="none" lIns="90487" tIns="44450" rIns="90487" bIns="44450">
            <a:spAutoFit/>
          </a:bodyPr>
          <a:lstStyle/>
          <a:p>
            <a:pPr eaLnBrk="0" hangingPunct="0"/>
            <a:r>
              <a:rPr lang="en-US" sz="2200" dirty="0">
                <a:latin typeface="Times" pitchFamily="1" charset="0"/>
              </a:rPr>
              <a:t>	0.440%</a:t>
            </a:r>
          </a:p>
        </p:txBody>
      </p:sp>
      <p:sp>
        <p:nvSpPr>
          <p:cNvPr id="174095" name="Rectangle 15"/>
          <p:cNvSpPr>
            <a:spLocks noChangeArrowheads="1"/>
          </p:cNvSpPr>
          <p:nvPr/>
        </p:nvSpPr>
        <p:spPr bwMode="auto">
          <a:xfrm>
            <a:off x="6878638" y="4440238"/>
            <a:ext cx="1006685" cy="428322"/>
          </a:xfrm>
          <a:prstGeom prst="rect">
            <a:avLst/>
          </a:prstGeom>
          <a:noFill/>
          <a:ln w="12700">
            <a:noFill/>
            <a:miter lim="800000"/>
            <a:headEnd/>
            <a:tailEnd/>
          </a:ln>
          <a:effectLst/>
        </p:spPr>
        <p:txBody>
          <a:bodyPr wrap="none" lIns="90487" tIns="44450" rIns="90487" bIns="44450">
            <a:spAutoFit/>
          </a:bodyPr>
          <a:lstStyle/>
          <a:p>
            <a:pPr eaLnBrk="0" hangingPunct="0"/>
            <a:r>
              <a:rPr lang="en-US" sz="2200">
                <a:latin typeface="Times" pitchFamily="1" charset="0"/>
              </a:rPr>
              <a:t>-0.35%</a:t>
            </a:r>
          </a:p>
        </p:txBody>
      </p:sp>
      <p:sp>
        <p:nvSpPr>
          <p:cNvPr id="174096" name="Rectangle 16"/>
          <p:cNvSpPr>
            <a:spLocks noChangeArrowheads="1"/>
          </p:cNvSpPr>
          <p:nvPr/>
        </p:nvSpPr>
        <p:spPr bwMode="auto">
          <a:xfrm>
            <a:off x="795338" y="5035550"/>
            <a:ext cx="2556789" cy="428322"/>
          </a:xfrm>
          <a:prstGeom prst="rect">
            <a:avLst/>
          </a:prstGeom>
          <a:noFill/>
          <a:ln w="12700">
            <a:noFill/>
            <a:miter lim="800000"/>
            <a:headEnd/>
            <a:tailEnd/>
          </a:ln>
          <a:effectLst/>
        </p:spPr>
        <p:txBody>
          <a:bodyPr wrap="none" lIns="90487" tIns="44450" rIns="90487" bIns="44450">
            <a:spAutoFit/>
          </a:bodyPr>
          <a:lstStyle/>
          <a:p>
            <a:pPr eaLnBrk="0" hangingPunct="0"/>
            <a:r>
              <a:rPr lang="en-US" sz="2200">
                <a:latin typeface="Times" pitchFamily="1" charset="0"/>
              </a:rPr>
              <a:t>Capital Expenditures</a:t>
            </a:r>
          </a:p>
        </p:txBody>
      </p:sp>
      <p:sp>
        <p:nvSpPr>
          <p:cNvPr id="174097" name="Rectangle 17"/>
          <p:cNvSpPr>
            <a:spLocks noChangeArrowheads="1"/>
          </p:cNvSpPr>
          <p:nvPr/>
        </p:nvSpPr>
        <p:spPr bwMode="auto">
          <a:xfrm>
            <a:off x="3810000" y="5076825"/>
            <a:ext cx="1976502" cy="428322"/>
          </a:xfrm>
          <a:prstGeom prst="rect">
            <a:avLst/>
          </a:prstGeom>
          <a:noFill/>
          <a:ln w="12700">
            <a:noFill/>
            <a:miter lim="800000"/>
            <a:headEnd/>
            <a:tailEnd/>
          </a:ln>
          <a:effectLst/>
        </p:spPr>
        <p:txBody>
          <a:bodyPr wrap="none" lIns="90487" tIns="44450" rIns="90487" bIns="44450">
            <a:spAutoFit/>
          </a:bodyPr>
          <a:lstStyle/>
          <a:p>
            <a:pPr eaLnBrk="0" hangingPunct="0"/>
            <a:r>
              <a:rPr lang="en-US" sz="2200">
                <a:latin typeface="Times" pitchFamily="1" charset="0"/>
              </a:rPr>
              <a:t>	0.290%</a:t>
            </a:r>
          </a:p>
        </p:txBody>
      </p:sp>
      <p:sp>
        <p:nvSpPr>
          <p:cNvPr id="174098" name="Rectangle 18"/>
          <p:cNvSpPr>
            <a:spLocks noChangeArrowheads="1"/>
          </p:cNvSpPr>
          <p:nvPr/>
        </p:nvSpPr>
        <p:spPr bwMode="auto">
          <a:xfrm>
            <a:off x="6878638" y="5035550"/>
            <a:ext cx="1053172" cy="428322"/>
          </a:xfrm>
          <a:prstGeom prst="rect">
            <a:avLst/>
          </a:prstGeom>
          <a:noFill/>
          <a:ln w="12700">
            <a:noFill/>
            <a:miter lim="800000"/>
            <a:headEnd/>
            <a:tailEnd/>
          </a:ln>
          <a:effectLst/>
        </p:spPr>
        <p:txBody>
          <a:bodyPr wrap="none" lIns="90487" tIns="44450" rIns="90487" bIns="44450">
            <a:spAutoFit/>
          </a:bodyPr>
          <a:lstStyle/>
          <a:p>
            <a:pPr eaLnBrk="0" hangingPunct="0"/>
            <a:r>
              <a:rPr lang="en-US" sz="2200">
                <a:latin typeface="Times" pitchFamily="1" charset="0"/>
              </a:rPr>
              <a:t>1.499%</a:t>
            </a:r>
          </a:p>
        </p:txBody>
      </p:sp>
      <p:sp>
        <p:nvSpPr>
          <p:cNvPr id="174099" name="Rectangle 19"/>
          <p:cNvSpPr>
            <a:spLocks noChangeArrowheads="1"/>
          </p:cNvSpPr>
          <p:nvPr/>
        </p:nvSpPr>
        <p:spPr bwMode="auto">
          <a:xfrm>
            <a:off x="795338" y="5630863"/>
            <a:ext cx="2430601" cy="428322"/>
          </a:xfrm>
          <a:prstGeom prst="rect">
            <a:avLst/>
          </a:prstGeom>
          <a:noFill/>
          <a:ln w="12700">
            <a:noFill/>
            <a:miter lim="800000"/>
            <a:headEnd/>
            <a:tailEnd/>
          </a:ln>
          <a:effectLst/>
        </p:spPr>
        <p:txBody>
          <a:bodyPr wrap="none" lIns="90487" tIns="44450" rIns="90487" bIns="44450">
            <a:spAutoFit/>
          </a:bodyPr>
          <a:lstStyle/>
          <a:p>
            <a:pPr eaLnBrk="0" hangingPunct="0"/>
            <a:r>
              <a:rPr lang="en-US" sz="2200">
                <a:latin typeface="Times" pitchFamily="1" charset="0"/>
              </a:rPr>
              <a:t>All Announcements</a:t>
            </a:r>
          </a:p>
        </p:txBody>
      </p:sp>
      <p:sp>
        <p:nvSpPr>
          <p:cNvPr id="174100" name="Rectangle 20"/>
          <p:cNvSpPr>
            <a:spLocks noChangeArrowheads="1"/>
          </p:cNvSpPr>
          <p:nvPr/>
        </p:nvSpPr>
        <p:spPr bwMode="auto">
          <a:xfrm>
            <a:off x="3810000" y="5672138"/>
            <a:ext cx="1976502" cy="428322"/>
          </a:xfrm>
          <a:prstGeom prst="rect">
            <a:avLst/>
          </a:prstGeom>
          <a:noFill/>
          <a:ln w="12700">
            <a:noFill/>
            <a:miter lim="800000"/>
            <a:headEnd/>
            <a:tailEnd/>
          </a:ln>
          <a:effectLst/>
        </p:spPr>
        <p:txBody>
          <a:bodyPr wrap="none" lIns="90487" tIns="44450" rIns="90487" bIns="44450">
            <a:spAutoFit/>
          </a:bodyPr>
          <a:lstStyle/>
          <a:p>
            <a:pPr eaLnBrk="0" hangingPunct="0"/>
            <a:r>
              <a:rPr lang="en-US" sz="2200">
                <a:latin typeface="Times" pitchFamily="1" charset="0"/>
              </a:rPr>
              <a:t>	0.355%</a:t>
            </a:r>
          </a:p>
        </p:txBody>
      </p:sp>
      <p:sp>
        <p:nvSpPr>
          <p:cNvPr id="174101" name="Rectangle 21"/>
          <p:cNvSpPr>
            <a:spLocks noChangeArrowheads="1"/>
          </p:cNvSpPr>
          <p:nvPr/>
        </p:nvSpPr>
        <p:spPr bwMode="auto">
          <a:xfrm>
            <a:off x="6878638" y="5630863"/>
            <a:ext cx="1053172" cy="428322"/>
          </a:xfrm>
          <a:prstGeom prst="rect">
            <a:avLst/>
          </a:prstGeom>
          <a:noFill/>
          <a:ln w="12700">
            <a:noFill/>
            <a:miter lim="800000"/>
            <a:headEnd/>
            <a:tailEnd/>
          </a:ln>
          <a:effectLst/>
        </p:spPr>
        <p:txBody>
          <a:bodyPr wrap="none" lIns="90487" tIns="44450" rIns="90487" bIns="44450">
            <a:spAutoFit/>
          </a:bodyPr>
          <a:lstStyle/>
          <a:p>
            <a:pPr eaLnBrk="0" hangingPunct="0"/>
            <a:r>
              <a:rPr lang="en-US" sz="2200">
                <a:latin typeface="Times" pitchFamily="1" charset="0"/>
              </a:rPr>
              <a:t>0.984%</a:t>
            </a:r>
          </a:p>
        </p:txBody>
      </p:sp>
      <p:sp>
        <p:nvSpPr>
          <p:cNvPr id="24" name="TextBox 23"/>
          <p:cNvSpPr txBox="1"/>
          <p:nvPr/>
        </p:nvSpPr>
        <p:spPr>
          <a:xfrm>
            <a:off x="381000" y="1601004"/>
            <a:ext cx="8455152" cy="430887"/>
          </a:xfrm>
          <a:prstGeom prst="rect">
            <a:avLst/>
          </a:prstGeom>
          <a:noFill/>
        </p:spPr>
        <p:txBody>
          <a:bodyPr wrap="square" rtlCol="0">
            <a:spAutoFit/>
          </a:bodyPr>
          <a:lstStyle/>
          <a:p>
            <a:r>
              <a:rPr lang="en-US" sz="2200" dirty="0" smtClean="0"/>
              <a:t>From Prof. </a:t>
            </a:r>
            <a:r>
              <a:rPr lang="en-US" sz="2200" dirty="0" err="1" smtClean="0"/>
              <a:t>Aswath</a:t>
            </a:r>
            <a:r>
              <a:rPr lang="en-US" sz="2200" dirty="0" smtClean="0"/>
              <a:t> </a:t>
            </a:r>
            <a:r>
              <a:rPr lang="en-US" sz="2200" dirty="0" err="1" smtClean="0"/>
              <a:t>Damodaran’s</a:t>
            </a:r>
            <a:r>
              <a:rPr lang="en-US" sz="2200" dirty="0" smtClean="0"/>
              <a:t> textbook, “Corporate Finance”</a:t>
            </a:r>
            <a:endParaRPr lang="en-US" sz="2200"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t>P.V. Viswanath</a:t>
            </a:r>
          </a:p>
        </p:txBody>
      </p:sp>
      <p:sp>
        <p:nvSpPr>
          <p:cNvPr id="8" name="Slide Number Placeholder 5"/>
          <p:cNvSpPr>
            <a:spLocks noGrp="1"/>
          </p:cNvSpPr>
          <p:nvPr>
            <p:ph type="sldNum" sz="quarter" idx="12"/>
          </p:nvPr>
        </p:nvSpPr>
        <p:spPr/>
        <p:txBody>
          <a:bodyPr/>
          <a:lstStyle/>
          <a:p>
            <a:fld id="{EA4EFD45-62E6-491E-8149-41BBFBFF0CDD}" type="slidenum">
              <a:rPr lang="en-US"/>
              <a:pPr/>
              <a:t>5</a:t>
            </a:fld>
            <a:endParaRPr lang="en-US"/>
          </a:p>
        </p:txBody>
      </p:sp>
      <p:sp>
        <p:nvSpPr>
          <p:cNvPr id="622594" name="Rectangle 2"/>
          <p:cNvSpPr>
            <a:spLocks noGrp="1" noChangeArrowheads="1"/>
          </p:cNvSpPr>
          <p:nvPr>
            <p:ph type="title"/>
          </p:nvPr>
        </p:nvSpPr>
        <p:spPr/>
        <p:txBody>
          <a:bodyPr/>
          <a:lstStyle/>
          <a:p>
            <a:r>
              <a:rPr lang="en-US"/>
              <a:t>Dividend Discount Model</a:t>
            </a:r>
          </a:p>
        </p:txBody>
      </p:sp>
      <p:sp>
        <p:nvSpPr>
          <p:cNvPr id="622595" name="Rectangle 3"/>
          <p:cNvSpPr>
            <a:spLocks noGrp="1" noChangeArrowheads="1"/>
          </p:cNvSpPr>
          <p:nvPr>
            <p:ph type="body" idx="4294967295"/>
          </p:nvPr>
        </p:nvSpPr>
        <p:spPr>
          <a:xfrm>
            <a:off x="457200" y="1752600"/>
            <a:ext cx="8339138" cy="2920780"/>
          </a:xfrm>
          <a:prstGeom prst="rect">
            <a:avLst/>
          </a:prstGeom>
        </p:spPr>
        <p:txBody>
          <a:bodyPr>
            <a:normAutofit fontScale="70000" lnSpcReduction="20000"/>
          </a:bodyPr>
          <a:lstStyle/>
          <a:p>
            <a:pPr>
              <a:lnSpc>
                <a:spcPct val="80000"/>
              </a:lnSpc>
            </a:pPr>
            <a:r>
              <a:rPr lang="en-US" sz="4000" dirty="0" smtClean="0"/>
              <a:t>However what determines P</a:t>
            </a:r>
            <a:r>
              <a:rPr lang="en-US" sz="4000" baseline="-25000" dirty="0" smtClean="0"/>
              <a:t>1</a:t>
            </a:r>
            <a:r>
              <a:rPr lang="en-US" sz="4000" dirty="0" smtClean="0"/>
              <a:t>?</a:t>
            </a:r>
          </a:p>
          <a:p>
            <a:pPr>
              <a:lnSpc>
                <a:spcPct val="120000"/>
              </a:lnSpc>
              <a:spcBef>
                <a:spcPts val="0"/>
              </a:spcBef>
            </a:pPr>
            <a:r>
              <a:rPr lang="en-US" sz="4000" dirty="0" smtClean="0"/>
              <a:t>Again, using the previous logic, we must say that it’s the expectation of a dividend in period 2 and hopefully a further price rise.  Continuing, in this vein, we see that the stock price must be the sum of the present values of all future dividends</a:t>
            </a:r>
            <a:r>
              <a:rPr lang="en-US" sz="2000" dirty="0" smtClean="0"/>
              <a:t>.</a:t>
            </a:r>
          </a:p>
        </p:txBody>
      </p:sp>
      <p:sp>
        <p:nvSpPr>
          <p:cNvPr id="622597" name="Rectangle 5"/>
          <p:cNvSpPr>
            <a:spLocks noChangeArrowheads="1"/>
          </p:cNvSpPr>
          <p:nvPr/>
        </p:nvSpPr>
        <p:spPr bwMode="auto">
          <a:xfrm>
            <a:off x="0" y="3205163"/>
            <a:ext cx="9144000" cy="0"/>
          </a:xfrm>
          <a:prstGeom prst="rect">
            <a:avLst/>
          </a:prstGeom>
          <a:noFill/>
          <a:ln w="12700">
            <a:noFill/>
            <a:miter lim="800000"/>
            <a:headEnd/>
            <a:tailEnd/>
          </a:ln>
          <a:effectLst/>
        </p:spPr>
        <p:txBody>
          <a:bodyPr wrap="none" anchor="ctr">
            <a:spAutoFit/>
          </a:bodyPr>
          <a:lstStyle/>
          <a:p>
            <a:endParaRPr lang="en-US"/>
          </a:p>
        </p:txBody>
      </p:sp>
      <p:graphicFrame>
        <p:nvGraphicFramePr>
          <p:cNvPr id="622596" name="Object 4"/>
          <p:cNvGraphicFramePr>
            <a:graphicFrameLocks noChangeAspect="1"/>
          </p:cNvGraphicFramePr>
          <p:nvPr>
            <p:extLst>
              <p:ext uri="{D42A27DB-BD31-4B8C-83A1-F6EECF244321}">
                <p14:modId xmlns:p14="http://schemas.microsoft.com/office/powerpoint/2010/main" val="477566300"/>
              </p:ext>
            </p:extLst>
          </p:nvPr>
        </p:nvGraphicFramePr>
        <p:xfrm>
          <a:off x="1905000" y="4876800"/>
          <a:ext cx="4876800" cy="908981"/>
        </p:xfrm>
        <a:graphic>
          <a:graphicData uri="http://schemas.openxmlformats.org/presentationml/2006/ole">
            <mc:AlternateContent xmlns:mc="http://schemas.openxmlformats.org/markup-compatibility/2006">
              <mc:Choice xmlns:v="urn:schemas-microsoft-com:vml" Requires="v">
                <p:oleObj spid="_x0000_s230402" name="Equation" r:id="rId4" imgW="2400300" imgH="444500" progId="Equation.3">
                  <p:embed/>
                </p:oleObj>
              </mc:Choice>
              <mc:Fallback>
                <p:oleObj name="Equation" r:id="rId4" imgW="2400300" imgH="4445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4876800"/>
                        <a:ext cx="4876800" cy="908981"/>
                      </a:xfrm>
                      <a:prstGeom prst="rect">
                        <a:avLst/>
                      </a:prstGeom>
                      <a:noFill/>
                      <a:extLst/>
                    </p:spPr>
                  </p:pic>
                </p:oleObj>
              </mc:Fallback>
            </mc:AlternateContent>
          </a:graphicData>
        </a:graphic>
      </p:graphicFrame>
      <p:sp>
        <p:nvSpPr>
          <p:cNvPr id="622598" name="Rectangle 6"/>
          <p:cNvSpPr>
            <a:spLocks noChangeArrowheads="1"/>
          </p:cNvSpPr>
          <p:nvPr/>
        </p:nvSpPr>
        <p:spPr bwMode="auto">
          <a:xfrm>
            <a:off x="762000" y="3733800"/>
            <a:ext cx="8034338" cy="1752600"/>
          </a:xfrm>
          <a:prstGeom prst="rect">
            <a:avLst/>
          </a:prstGeom>
          <a:noFill/>
          <a:ln w="9525">
            <a:noFill/>
            <a:miter lim="800000"/>
            <a:headEnd/>
            <a:tailEnd/>
          </a:ln>
          <a:effectLst/>
        </p:spPr>
        <p:txBody>
          <a:bodyPr/>
          <a:lstStyle/>
          <a:p>
            <a:pPr marL="342900" indent="-342900">
              <a:spcBef>
                <a:spcPct val="20000"/>
              </a:spcBef>
              <a:buClr>
                <a:schemeClr val="accent2"/>
              </a:buClr>
              <a:buFont typeface="Arial" pitchFamily="34" charset="0"/>
              <a:buChar char="•"/>
            </a:pPr>
            <a:endParaRPr lang="en-US" sz="25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342736625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38594"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Poll: EMH</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50</a:t>
            </a:fld>
            <a:endParaRPr lang="en-US" dirty="0"/>
          </a:p>
        </p:txBody>
      </p:sp>
      <p:sp>
        <p:nvSpPr>
          <p:cNvPr id="4" name="Content Placeholder 3"/>
          <p:cNvSpPr>
            <a:spLocks noGrp="1"/>
          </p:cNvSpPr>
          <p:nvPr>
            <p:ph sz="quarter" idx="13"/>
          </p:nvPr>
        </p:nvSpPr>
        <p:spPr/>
        <p:txBody>
          <a:bodyPr/>
          <a:lstStyle/>
          <a:p>
            <a:r>
              <a:rPr lang="en-US" dirty="0" smtClean="0"/>
              <a:t>Stock Prices can’t be correct for the simple reason that all investors are not smart.  Many of them make mistakes.</a:t>
            </a:r>
          </a:p>
          <a:p>
            <a:pPr lvl="1"/>
            <a:r>
              <a:rPr lang="en-US" dirty="0" smtClean="0"/>
              <a:t>True.  We all know some </a:t>
            </a:r>
            <a:r>
              <a:rPr lang="en-US" smtClean="0"/>
              <a:t>unsophisticated investors.</a:t>
            </a:r>
            <a:endParaRPr lang="en-US" dirty="0" smtClean="0"/>
          </a:p>
          <a:p>
            <a:pPr lvl="1"/>
            <a:r>
              <a:rPr lang="en-US" dirty="0" smtClean="0"/>
              <a:t>False.  You don’t need all investors to be smart.  You just need some investors with money to take advantage of stock mispricing.</a:t>
            </a:r>
            <a:endParaRPr lang="en-US" dirty="0"/>
          </a:p>
        </p:txBody>
      </p:sp>
    </p:spTree>
    <p:extLst>
      <p:ext uri="{BB962C8B-B14F-4D97-AF65-F5344CB8AC3E}">
        <p14:creationId xmlns:p14="http://schemas.microsoft.com/office/powerpoint/2010/main" val="84783827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Reaction to Information</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51</a:t>
            </a:fld>
            <a:endParaRPr lang="en-US" dirty="0"/>
          </a:p>
        </p:txBody>
      </p:sp>
      <p:sp>
        <p:nvSpPr>
          <p:cNvPr id="4" name="Content Placeholder 3"/>
          <p:cNvSpPr>
            <a:spLocks noGrp="1"/>
          </p:cNvSpPr>
          <p:nvPr>
            <p:ph sz="quarter" idx="13"/>
          </p:nvPr>
        </p:nvSpPr>
        <p:spPr>
          <a:xfrm>
            <a:off x="285986" y="1676400"/>
            <a:ext cx="8503920" cy="4803648"/>
          </a:xfrm>
        </p:spPr>
        <p:txBody>
          <a:bodyPr>
            <a:normAutofit fontScale="92500" lnSpcReduction="20000"/>
          </a:bodyPr>
          <a:lstStyle/>
          <a:p>
            <a:r>
              <a:rPr lang="en-US" dirty="0" smtClean="0"/>
              <a:t>We can see that the market reacts to information by looking at how stock prices move when there is new information.</a:t>
            </a:r>
          </a:p>
          <a:p>
            <a:r>
              <a:rPr lang="en-US" dirty="0" smtClean="0"/>
              <a:t>However, there are many things happening in the economy and in the world and it is not always easy to see why prices are changing.</a:t>
            </a:r>
          </a:p>
          <a:p>
            <a:r>
              <a:rPr lang="en-US" dirty="0" smtClean="0"/>
              <a:t>One way would be to look at a specific category or group of similar events and then see if the market behaves similarly.</a:t>
            </a:r>
          </a:p>
          <a:p>
            <a:r>
              <a:rPr lang="en-US" dirty="0" smtClean="0"/>
              <a:t>One study done by the Federal Reserve looks at the market’s reaction to Fed Reserve Open Market Committee statements.</a:t>
            </a:r>
          </a:p>
          <a:p>
            <a:r>
              <a:rPr lang="en-US" dirty="0" smtClean="0"/>
              <a:t>On June 19, 2013, the Fed released a statement following the FOMC meeting.</a:t>
            </a:r>
            <a:endParaRPr lang="en-US" dirty="0"/>
          </a:p>
        </p:txBody>
      </p:sp>
    </p:spTree>
    <p:extLst>
      <p:ext uri="{BB962C8B-B14F-4D97-AF65-F5344CB8AC3E}">
        <p14:creationId xmlns:p14="http://schemas.microsoft.com/office/powerpoint/2010/main" val="71464529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 Reaction to FOMC News</a:t>
            </a:r>
          </a:p>
        </p:txBody>
      </p:sp>
      <p:sp>
        <p:nvSpPr>
          <p:cNvPr id="3" name="Slide Number Placeholder 2"/>
          <p:cNvSpPr>
            <a:spLocks noGrp="1"/>
          </p:cNvSpPr>
          <p:nvPr>
            <p:ph type="sldNum" sz="quarter" idx="12"/>
          </p:nvPr>
        </p:nvSpPr>
        <p:spPr/>
        <p:txBody>
          <a:bodyPr/>
          <a:lstStyle/>
          <a:p>
            <a:fld id="{E8C80D2A-EA4E-4A37-A9DF-772D0EA46EC5}" type="slidenum">
              <a:rPr lang="en-US" smtClean="0"/>
              <a:pPr/>
              <a:t>52</a:t>
            </a:fld>
            <a:endParaRPr lang="en-US" dirty="0"/>
          </a:p>
        </p:txBody>
      </p:sp>
      <p:sp>
        <p:nvSpPr>
          <p:cNvPr id="4" name="Content Placeholder 3"/>
          <p:cNvSpPr>
            <a:spLocks noGrp="1"/>
          </p:cNvSpPr>
          <p:nvPr>
            <p:ph sz="quarter" idx="13"/>
          </p:nvPr>
        </p:nvSpPr>
        <p:spPr>
          <a:xfrm>
            <a:off x="267593" y="1676400"/>
            <a:ext cx="8503920" cy="4803648"/>
          </a:xfrm>
        </p:spPr>
        <p:txBody>
          <a:bodyPr>
            <a:normAutofit fontScale="92500"/>
          </a:bodyPr>
          <a:lstStyle/>
          <a:p>
            <a:r>
              <a:rPr lang="en-US" dirty="0" smtClean="0"/>
              <a:t>The NY Times of the following day reported as follows:</a:t>
            </a:r>
          </a:p>
          <a:p>
            <a:pPr lvl="1"/>
            <a:r>
              <a:rPr lang="en-US" dirty="0"/>
              <a:t>The Federal Reserve, increasingly confident in the durability of economic growth, expects to start pulling back later this year from its efforts to stimulate the economy, the Fed chairman, Ben S. Bernanke, said on Wednesday. </a:t>
            </a:r>
            <a:endParaRPr lang="en-US" dirty="0" smtClean="0"/>
          </a:p>
          <a:p>
            <a:pPr lvl="1"/>
            <a:r>
              <a:rPr lang="en-US" dirty="0"/>
              <a:t>Mr. Bernanke’s comments, which followed a two-day meeting of the Fed’s policy-making committee, appeared to disappoint investors on Wall Street who had hoped that the central bank would do more for longer. </a:t>
            </a:r>
            <a:r>
              <a:rPr lang="en-US" dirty="0" smtClean="0"/>
              <a:t> Stocks </a:t>
            </a:r>
            <a:r>
              <a:rPr lang="en-US" dirty="0"/>
              <a:t>fell, with the broad Standard &amp; Poor’s 500-stock index dropping 1.39 percent; interest rates rose. </a:t>
            </a:r>
            <a:endParaRPr lang="en-US" dirty="0" smtClean="0"/>
          </a:p>
          <a:p>
            <a:r>
              <a:rPr lang="en-US" dirty="0" smtClean="0"/>
              <a:t>Perhaps these market moves were a coincidence?  Can we say that this was a result of Chairman Bernanke’s comments?</a:t>
            </a:r>
            <a:endParaRPr lang="en-US" dirty="0"/>
          </a:p>
        </p:txBody>
      </p:sp>
    </p:spTree>
    <p:extLst>
      <p:ext uri="{BB962C8B-B14F-4D97-AF65-F5344CB8AC3E}">
        <p14:creationId xmlns:p14="http://schemas.microsoft.com/office/powerpoint/2010/main" val="10698724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 Reaction to FOMC News</a:t>
            </a:r>
          </a:p>
        </p:txBody>
      </p:sp>
      <p:sp>
        <p:nvSpPr>
          <p:cNvPr id="3" name="Slide Number Placeholder 2"/>
          <p:cNvSpPr>
            <a:spLocks noGrp="1"/>
          </p:cNvSpPr>
          <p:nvPr>
            <p:ph type="sldNum" sz="quarter" idx="12"/>
          </p:nvPr>
        </p:nvSpPr>
        <p:spPr/>
        <p:txBody>
          <a:bodyPr/>
          <a:lstStyle/>
          <a:p>
            <a:fld id="{E8C80D2A-EA4E-4A37-A9DF-772D0EA46EC5}" type="slidenum">
              <a:rPr lang="en-US" smtClean="0"/>
              <a:pPr/>
              <a:t>53</a:t>
            </a:fld>
            <a:endParaRPr lang="en-US" dirty="0"/>
          </a:p>
        </p:txBody>
      </p:sp>
      <p:sp>
        <p:nvSpPr>
          <p:cNvPr id="4" name="Content Placeholder 3"/>
          <p:cNvSpPr>
            <a:spLocks noGrp="1"/>
          </p:cNvSpPr>
          <p:nvPr>
            <p:ph sz="quarter" idx="13"/>
          </p:nvPr>
        </p:nvSpPr>
        <p:spPr/>
        <p:txBody>
          <a:bodyPr/>
          <a:lstStyle/>
          <a:p>
            <a:r>
              <a:rPr lang="en-US" dirty="0"/>
              <a:t>In fact, there are strong reasons to believe so, as the following graph shows:</a:t>
            </a:r>
          </a:p>
          <a:p>
            <a:endParaRPr lang="en-US" dirty="0"/>
          </a:p>
        </p:txBody>
      </p:sp>
      <p:pic>
        <p:nvPicPr>
          <p:cNvPr id="228354" name="Picture 2" descr="Traders-Took-Notice-June-19--2013-FOMC-Meet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85975" y="2209800"/>
            <a:ext cx="5429249" cy="4343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211366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 Reaction to FOMC News</a:t>
            </a:r>
          </a:p>
        </p:txBody>
      </p:sp>
      <p:sp>
        <p:nvSpPr>
          <p:cNvPr id="3" name="Slide Number Placeholder 2"/>
          <p:cNvSpPr>
            <a:spLocks noGrp="1"/>
          </p:cNvSpPr>
          <p:nvPr>
            <p:ph type="sldNum" sz="quarter" idx="12"/>
          </p:nvPr>
        </p:nvSpPr>
        <p:spPr/>
        <p:txBody>
          <a:bodyPr/>
          <a:lstStyle/>
          <a:p>
            <a:fld id="{E8C80D2A-EA4E-4A37-A9DF-772D0EA46EC5}" type="slidenum">
              <a:rPr lang="en-US" smtClean="0"/>
              <a:pPr/>
              <a:t>54</a:t>
            </a:fld>
            <a:endParaRPr lang="en-US" dirty="0"/>
          </a:p>
        </p:txBody>
      </p:sp>
      <p:sp>
        <p:nvSpPr>
          <p:cNvPr id="4" name="Content Placeholder 3"/>
          <p:cNvSpPr>
            <a:spLocks noGrp="1"/>
          </p:cNvSpPr>
          <p:nvPr>
            <p:ph sz="quarter" idx="13"/>
          </p:nvPr>
        </p:nvSpPr>
        <p:spPr>
          <a:xfrm>
            <a:off x="301752" y="1295400"/>
            <a:ext cx="8503920" cy="4436827"/>
          </a:xfrm>
        </p:spPr>
        <p:txBody>
          <a:bodyPr>
            <a:normAutofit fontScale="92500"/>
          </a:bodyPr>
          <a:lstStyle/>
          <a:p>
            <a:r>
              <a:rPr lang="en-US" dirty="0" smtClean="0"/>
              <a:t>In fact, the study by </a:t>
            </a:r>
            <a:r>
              <a:rPr lang="en-US" dirty="0"/>
              <a:t>Fernando Duarte and Carlo </a:t>
            </a:r>
            <a:r>
              <a:rPr lang="en-US" dirty="0" smtClean="0"/>
              <a:t>Rosa of the NY Fed looked at the volatility of stock prices around the release of FOMC statements and found that volatility spiked around the time of the release and during the press conference.  Since this evidence is not from a single press conference, but rather the average of the four FOMC meetings in 2012, it looks like the market does react to news.</a:t>
            </a:r>
          </a:p>
          <a:p>
            <a:r>
              <a:rPr lang="en-US" dirty="0" smtClean="0"/>
              <a:t>This is true not only of the equity market, but also of the bond market (and also of the foreign exchange market).</a:t>
            </a:r>
          </a:p>
          <a:p>
            <a:r>
              <a:rPr lang="en-US" dirty="0" smtClean="0"/>
              <a:t>This can be seen in the following graph:</a:t>
            </a:r>
            <a:endParaRPr lang="en-US" dirty="0"/>
          </a:p>
        </p:txBody>
      </p:sp>
      <p:sp>
        <p:nvSpPr>
          <p:cNvPr id="5" name="TextBox 4"/>
          <p:cNvSpPr txBox="1"/>
          <p:nvPr/>
        </p:nvSpPr>
        <p:spPr>
          <a:xfrm>
            <a:off x="685726" y="5867400"/>
            <a:ext cx="8153400" cy="646331"/>
          </a:xfrm>
          <a:prstGeom prst="rect">
            <a:avLst/>
          </a:prstGeom>
          <a:noFill/>
        </p:spPr>
        <p:txBody>
          <a:bodyPr wrap="square" rtlCol="0">
            <a:spAutoFit/>
          </a:bodyPr>
          <a:lstStyle/>
          <a:p>
            <a:r>
              <a:rPr lang="en-US" dirty="0"/>
              <a:t>libertystreeteconomics.newyorkfed.org/2013/11/a-way-with-words-the-economics-of-the-feds-press-conference.html</a:t>
            </a:r>
          </a:p>
        </p:txBody>
      </p:sp>
    </p:spTree>
    <p:extLst>
      <p:ext uri="{BB962C8B-B14F-4D97-AF65-F5344CB8AC3E}">
        <p14:creationId xmlns:p14="http://schemas.microsoft.com/office/powerpoint/2010/main" val="235280955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Reaction to FOMC News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55</a:t>
            </a:fld>
            <a:endParaRPr lang="en-US" dirty="0"/>
          </a:p>
        </p:txBody>
      </p:sp>
      <p:pic>
        <p:nvPicPr>
          <p:cNvPr id="229378" name="Picture 2" descr="S&amp;P-5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725" y="1957592"/>
            <a:ext cx="4286250" cy="3714751"/>
          </a:xfrm>
          <a:prstGeom prst="rect">
            <a:avLst/>
          </a:prstGeom>
          <a:noFill/>
          <a:extLst>
            <a:ext uri="{909E8E84-426E-40DD-AFC4-6F175D3DCCD1}">
              <a14:hiddenFill xmlns:a14="http://schemas.microsoft.com/office/drawing/2010/main">
                <a:solidFill>
                  <a:srgbClr val="FFFFFF"/>
                </a:solidFill>
              </a14:hiddenFill>
            </a:ext>
          </a:extLst>
        </p:spPr>
      </p:pic>
      <p:pic>
        <p:nvPicPr>
          <p:cNvPr id="229380" name="Picture 4" descr="Ten-Year-Treasury-Yiel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0547" y="2133600"/>
            <a:ext cx="4286250" cy="2867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325504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Efficient Market Hypothesis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56</a:t>
            </a:fld>
            <a:endParaRPr lang="en-US" dirty="0"/>
          </a:p>
        </p:txBody>
      </p:sp>
      <p:sp>
        <p:nvSpPr>
          <p:cNvPr id="4" name="Content Placeholder 3"/>
          <p:cNvSpPr>
            <a:spLocks noGrp="1"/>
          </p:cNvSpPr>
          <p:nvPr>
            <p:ph sz="quarter" idx="13"/>
          </p:nvPr>
        </p:nvSpPr>
        <p:spPr>
          <a:xfrm>
            <a:off x="304800" y="1447800"/>
            <a:ext cx="8503920" cy="4803648"/>
          </a:xfrm>
        </p:spPr>
        <p:txBody>
          <a:bodyPr>
            <a:normAutofit fontScale="92500" lnSpcReduction="10000"/>
          </a:bodyPr>
          <a:lstStyle/>
          <a:p>
            <a:r>
              <a:rPr lang="en-US" dirty="0" smtClean="0"/>
              <a:t>When information is not public but can be obtained through some effort or when the implications of the publicly available information are difficult to figure out, there may be value for analysts to search out new information or to interpret publicly available information.</a:t>
            </a:r>
          </a:p>
          <a:p>
            <a:r>
              <a:rPr lang="en-US" dirty="0" smtClean="0"/>
              <a:t>However, the greater the value of such analysis, the greater will the supply of analysts.  </a:t>
            </a:r>
          </a:p>
          <a:p>
            <a:r>
              <a:rPr lang="en-US" dirty="0" smtClean="0"/>
              <a:t>This should lead to competition for the gains to such analysis.</a:t>
            </a:r>
          </a:p>
          <a:p>
            <a:r>
              <a:rPr lang="en-US" dirty="0" smtClean="0"/>
              <a:t>Consequently, in the long run, the market “inefficiency” will be limited only by the costs of obtaining information or analyzing the information.</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Lessons for Investors and Corporate Managers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57</a:t>
            </a:fld>
            <a:endParaRPr lang="en-US" dirty="0"/>
          </a:p>
        </p:txBody>
      </p:sp>
      <p:sp>
        <p:nvSpPr>
          <p:cNvPr id="4" name="Content Placeholder 3"/>
          <p:cNvSpPr>
            <a:spLocks noGrp="1"/>
          </p:cNvSpPr>
          <p:nvPr>
            <p:ph sz="quarter" idx="13"/>
          </p:nvPr>
        </p:nvSpPr>
        <p:spPr/>
        <p:txBody>
          <a:bodyPr/>
          <a:lstStyle/>
          <a:p>
            <a:r>
              <a:rPr lang="en-US" dirty="0" smtClean="0"/>
              <a:t>Investors can identify NPV&gt;0 trading opportunities (i.e. find “mispriced” assets) only if:</a:t>
            </a:r>
          </a:p>
          <a:p>
            <a:pPr lvl="1"/>
            <a:r>
              <a:rPr lang="en-US" dirty="0" smtClean="0"/>
              <a:t>The investor has access to information that is know only to a few people or</a:t>
            </a:r>
          </a:p>
          <a:p>
            <a:pPr lvl="1"/>
            <a:r>
              <a:rPr lang="en-US" dirty="0" smtClean="0"/>
              <a:t>He has special expertise in analyzing information.</a:t>
            </a:r>
          </a:p>
          <a:p>
            <a:r>
              <a:rPr lang="en-US" dirty="0" smtClean="0"/>
              <a:t>Corporate Managers should</a:t>
            </a:r>
          </a:p>
          <a:p>
            <a:pPr lvl="1"/>
            <a:r>
              <a:rPr lang="en-US" dirty="0" smtClean="0"/>
              <a:t>Focus on finding NPV&gt;0 business investment opportunities.</a:t>
            </a:r>
          </a:p>
          <a:p>
            <a:pPr lvl="1"/>
            <a:r>
              <a:rPr lang="en-US" dirty="0" smtClean="0"/>
              <a:t>Avoid accounting illusions, such as manipulating accounting earnings.</a:t>
            </a:r>
          </a:p>
          <a:p>
            <a:pPr lvl="1"/>
            <a:r>
              <a:rPr lang="en-US" dirty="0" smtClean="0"/>
              <a:t>Use capital markets wherever possible to take advantage of NPV&gt;0 business investment opportunities.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t>P.V. Viswanath</a:t>
            </a:r>
          </a:p>
        </p:txBody>
      </p:sp>
      <p:sp>
        <p:nvSpPr>
          <p:cNvPr id="8" name="Slide Number Placeholder 5"/>
          <p:cNvSpPr>
            <a:spLocks noGrp="1"/>
          </p:cNvSpPr>
          <p:nvPr>
            <p:ph type="sldNum" sz="quarter" idx="12"/>
          </p:nvPr>
        </p:nvSpPr>
        <p:spPr/>
        <p:txBody>
          <a:bodyPr/>
          <a:lstStyle/>
          <a:p>
            <a:fld id="{EA4EFD45-62E6-491E-8149-41BBFBFF0CDD}" type="slidenum">
              <a:rPr lang="en-US"/>
              <a:pPr/>
              <a:t>6</a:t>
            </a:fld>
            <a:endParaRPr lang="en-US"/>
          </a:p>
        </p:txBody>
      </p:sp>
      <p:sp>
        <p:nvSpPr>
          <p:cNvPr id="622594" name="Rectangle 2"/>
          <p:cNvSpPr>
            <a:spLocks noGrp="1" noChangeArrowheads="1"/>
          </p:cNvSpPr>
          <p:nvPr>
            <p:ph type="title"/>
          </p:nvPr>
        </p:nvSpPr>
        <p:spPr/>
        <p:txBody>
          <a:bodyPr/>
          <a:lstStyle/>
          <a:p>
            <a:r>
              <a:rPr lang="en-US"/>
              <a:t>Dividend Discount Model</a:t>
            </a:r>
          </a:p>
        </p:txBody>
      </p:sp>
      <p:sp>
        <p:nvSpPr>
          <p:cNvPr id="622597" name="Rectangle 5"/>
          <p:cNvSpPr>
            <a:spLocks noChangeArrowheads="1"/>
          </p:cNvSpPr>
          <p:nvPr/>
        </p:nvSpPr>
        <p:spPr bwMode="auto">
          <a:xfrm>
            <a:off x="0" y="3205163"/>
            <a:ext cx="9144000" cy="0"/>
          </a:xfrm>
          <a:prstGeom prst="rect">
            <a:avLst/>
          </a:prstGeom>
          <a:noFill/>
          <a:ln w="12700">
            <a:noFill/>
            <a:miter lim="800000"/>
            <a:headEnd/>
            <a:tailEnd/>
          </a:ln>
          <a:effectLst/>
        </p:spPr>
        <p:txBody>
          <a:bodyPr wrap="none" anchor="ctr">
            <a:spAutoFit/>
          </a:bodyPr>
          <a:lstStyle/>
          <a:p>
            <a:endParaRPr lang="en-US"/>
          </a:p>
        </p:txBody>
      </p:sp>
      <p:sp>
        <p:nvSpPr>
          <p:cNvPr id="622598" name="Rectangle 6"/>
          <p:cNvSpPr>
            <a:spLocks noChangeArrowheads="1"/>
          </p:cNvSpPr>
          <p:nvPr/>
        </p:nvSpPr>
        <p:spPr bwMode="auto">
          <a:xfrm>
            <a:off x="762000" y="3733800"/>
            <a:ext cx="8034338" cy="1752600"/>
          </a:xfrm>
          <a:prstGeom prst="rect">
            <a:avLst/>
          </a:prstGeom>
          <a:noFill/>
          <a:ln w="9525">
            <a:noFill/>
            <a:miter lim="800000"/>
            <a:headEnd/>
            <a:tailEnd/>
          </a:ln>
          <a:effectLst/>
        </p:spPr>
        <p:txBody>
          <a:bodyPr/>
          <a:lstStyle/>
          <a:p>
            <a:pPr marL="342900" indent="-342900">
              <a:spcBef>
                <a:spcPct val="20000"/>
              </a:spcBef>
              <a:buClr>
                <a:schemeClr val="accent2"/>
              </a:buClr>
              <a:buFont typeface="Arial" pitchFamily="34" charset="0"/>
              <a:buChar char="•"/>
            </a:pPr>
            <a:endParaRPr lang="en-US" sz="2500" dirty="0"/>
          </a:p>
        </p:txBody>
      </p:sp>
      <p:sp>
        <p:nvSpPr>
          <p:cNvPr id="9" name="Rectangle 3"/>
          <p:cNvSpPr txBox="1">
            <a:spLocks noChangeArrowheads="1"/>
          </p:cNvSpPr>
          <p:nvPr/>
        </p:nvSpPr>
        <p:spPr>
          <a:xfrm>
            <a:off x="152400" y="1828800"/>
            <a:ext cx="8839200" cy="4190999"/>
          </a:xfrm>
          <a:prstGeom prst="rect">
            <a:avLst/>
          </a:prstGeom>
        </p:spPr>
        <p:txBody>
          <a:bodyPr vert="horz">
            <a:noAutofit/>
          </a:bodyPr>
          <a:lstStyle/>
          <a:p>
            <a:pPr marL="274320" indent="-274320">
              <a:spcBef>
                <a:spcPct val="20000"/>
              </a:spcBef>
              <a:buClr>
                <a:schemeClr val="accent1"/>
              </a:buClr>
              <a:buSzPct val="85000"/>
              <a:buFont typeface="Wingdings 2"/>
              <a:buChar char=""/>
            </a:pPr>
            <a:r>
              <a:rPr lang="en-US" sz="2800" dirty="0" smtClean="0"/>
              <a:t>We assume that the one-period ahead discount rate is the same for all periods.  That is, we use the same rate to discount D</a:t>
            </a:r>
            <a:r>
              <a:rPr lang="en-US" sz="2800" baseline="-25000" dirty="0" smtClean="0"/>
              <a:t>1</a:t>
            </a:r>
            <a:r>
              <a:rPr lang="en-US" sz="2800" dirty="0" smtClean="0"/>
              <a:t> to time 0, as we use to discount D</a:t>
            </a:r>
            <a:r>
              <a:rPr lang="en-US" sz="2800" baseline="-25000" dirty="0" smtClean="0"/>
              <a:t>2</a:t>
            </a:r>
            <a:r>
              <a:rPr lang="en-US" sz="2800" dirty="0" smtClean="0"/>
              <a:t> to time 1.</a:t>
            </a:r>
          </a:p>
          <a:p>
            <a:pPr marL="274320" indent="-274320">
              <a:buClr>
                <a:schemeClr val="accent1"/>
              </a:buClr>
              <a:buSzPct val="85000"/>
              <a:buFont typeface="Wingdings 2"/>
              <a:buChar char=""/>
            </a:pPr>
            <a:r>
              <a:rPr lang="en-US" sz="2800" dirty="0" smtClean="0"/>
              <a:t>The implicit assumption is that the price of the stock is the same independent of the horizon of the particular investor.</a:t>
            </a:r>
          </a:p>
          <a:p>
            <a:pPr marL="274320" indent="-274320">
              <a:buClr>
                <a:schemeClr val="accent1"/>
              </a:buClr>
              <a:buSzPct val="85000"/>
              <a:buFont typeface="Wingdings 2"/>
              <a:buChar char=""/>
            </a:pPr>
            <a:r>
              <a:rPr lang="en-US" sz="2800" dirty="0" smtClean="0"/>
              <a:t>This is probably not quite true; however, it’s a convenient assumption to make and one that is sufficient to obtain a first-pass value for the stock.</a:t>
            </a:r>
          </a:p>
        </p:txBody>
      </p:sp>
    </p:spTree>
    <p:extLst>
      <p:ext uri="{BB962C8B-B14F-4D97-AF65-F5344CB8AC3E}">
        <p14:creationId xmlns:p14="http://schemas.microsoft.com/office/powerpoint/2010/main" val="35480653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t>P.V. Viswanath</a:t>
            </a:r>
          </a:p>
        </p:txBody>
      </p:sp>
      <p:sp>
        <p:nvSpPr>
          <p:cNvPr id="8" name="Slide Number Placeholder 5"/>
          <p:cNvSpPr>
            <a:spLocks noGrp="1"/>
          </p:cNvSpPr>
          <p:nvPr>
            <p:ph type="sldNum" sz="quarter" idx="12"/>
          </p:nvPr>
        </p:nvSpPr>
        <p:spPr/>
        <p:txBody>
          <a:bodyPr/>
          <a:lstStyle/>
          <a:p>
            <a:fld id="{25339835-FC6F-42EB-813E-70899AA1C248}" type="slidenum">
              <a:rPr lang="en-US"/>
              <a:pPr/>
              <a:t>7</a:t>
            </a:fld>
            <a:endParaRPr lang="en-US"/>
          </a:p>
        </p:txBody>
      </p:sp>
      <p:sp>
        <p:nvSpPr>
          <p:cNvPr id="626690" name="Rectangle 2"/>
          <p:cNvSpPr>
            <a:spLocks noGrp="1" noChangeArrowheads="1"/>
          </p:cNvSpPr>
          <p:nvPr>
            <p:ph type="title"/>
          </p:nvPr>
        </p:nvSpPr>
        <p:spPr/>
        <p:txBody>
          <a:bodyPr/>
          <a:lstStyle/>
          <a:p>
            <a:r>
              <a:rPr lang="en-US" dirty="0"/>
              <a:t>Gordon Growth Model</a:t>
            </a:r>
          </a:p>
        </p:txBody>
      </p:sp>
      <p:sp>
        <p:nvSpPr>
          <p:cNvPr id="626691" name="Rectangle 3"/>
          <p:cNvSpPr>
            <a:spLocks noGrp="1" noChangeArrowheads="1"/>
          </p:cNvSpPr>
          <p:nvPr>
            <p:ph type="body" idx="4294967295"/>
          </p:nvPr>
        </p:nvSpPr>
        <p:spPr>
          <a:xfrm>
            <a:off x="838200" y="1752600"/>
            <a:ext cx="7958138" cy="1371600"/>
          </a:xfrm>
          <a:prstGeom prst="rect">
            <a:avLst/>
          </a:prstGeom>
        </p:spPr>
        <p:txBody>
          <a:bodyPr/>
          <a:lstStyle/>
          <a:p>
            <a:pPr>
              <a:lnSpc>
                <a:spcPct val="90000"/>
              </a:lnSpc>
            </a:pPr>
            <a:r>
              <a:rPr lang="en-US" dirty="0"/>
              <a:t>If we assume that the dividend is growing at a rate of g% per annum forever, this formula simplifies to:</a:t>
            </a:r>
          </a:p>
          <a:p>
            <a:pPr>
              <a:lnSpc>
                <a:spcPct val="90000"/>
              </a:lnSpc>
            </a:pPr>
            <a:endParaRPr lang="en-US" dirty="0"/>
          </a:p>
        </p:txBody>
      </p:sp>
      <p:sp>
        <p:nvSpPr>
          <p:cNvPr id="626693" name="Rectangle 5"/>
          <p:cNvSpPr>
            <a:spLocks noChangeArrowheads="1"/>
          </p:cNvSpPr>
          <p:nvPr/>
        </p:nvSpPr>
        <p:spPr bwMode="auto">
          <a:xfrm>
            <a:off x="0" y="3214688"/>
            <a:ext cx="9144000" cy="0"/>
          </a:xfrm>
          <a:prstGeom prst="rect">
            <a:avLst/>
          </a:prstGeom>
          <a:noFill/>
          <a:ln w="12700">
            <a:noFill/>
            <a:miter lim="800000"/>
            <a:headEnd/>
            <a:tailEnd/>
          </a:ln>
          <a:effectLst/>
        </p:spPr>
        <p:txBody>
          <a:bodyPr wrap="none" anchor="ctr">
            <a:spAutoFit/>
          </a:bodyPr>
          <a:lstStyle/>
          <a:p>
            <a:endParaRPr lang="en-US"/>
          </a:p>
        </p:txBody>
      </p:sp>
      <p:graphicFrame>
        <p:nvGraphicFramePr>
          <p:cNvPr id="626692" name="Object 4"/>
          <p:cNvGraphicFramePr>
            <a:graphicFrameLocks noChangeAspect="1"/>
          </p:cNvGraphicFramePr>
          <p:nvPr/>
        </p:nvGraphicFramePr>
        <p:xfrm>
          <a:off x="3843338" y="2835275"/>
          <a:ext cx="1762125" cy="1093788"/>
        </p:xfrm>
        <a:graphic>
          <a:graphicData uri="http://schemas.openxmlformats.org/presentationml/2006/ole">
            <mc:AlternateContent xmlns:mc="http://schemas.openxmlformats.org/markup-compatibility/2006">
              <mc:Choice xmlns:v="urn:schemas-microsoft-com:vml" Requires="v">
                <p:oleObj spid="_x0000_s231426" name="Equation" r:id="rId4" imgW="672840" imgH="419040" progId="Equation.3">
                  <p:embed/>
                </p:oleObj>
              </mc:Choice>
              <mc:Fallback>
                <p:oleObj name="Equation" r:id="rId4" imgW="672840" imgH="41904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43338" y="2835275"/>
                        <a:ext cx="1762125" cy="1093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26694" name="Rectangle 6"/>
          <p:cNvSpPr>
            <a:spLocks noChangeArrowheads="1"/>
          </p:cNvSpPr>
          <p:nvPr/>
        </p:nvSpPr>
        <p:spPr bwMode="auto">
          <a:xfrm>
            <a:off x="914400" y="4114800"/>
            <a:ext cx="7958138" cy="1371600"/>
          </a:xfrm>
          <a:prstGeom prst="rect">
            <a:avLst/>
          </a:prstGeom>
          <a:noFill/>
          <a:ln w="9525">
            <a:noFill/>
            <a:miter lim="800000"/>
            <a:headEnd/>
            <a:tailEnd/>
          </a:ln>
          <a:effectLst/>
        </p:spPr>
        <p:txBody>
          <a:bodyPr/>
          <a:lstStyle/>
          <a:p>
            <a:pPr marL="342900" indent="-342900">
              <a:lnSpc>
                <a:spcPct val="90000"/>
              </a:lnSpc>
              <a:spcBef>
                <a:spcPct val="20000"/>
              </a:spcBef>
              <a:buClr>
                <a:schemeClr val="accent1"/>
              </a:buClr>
              <a:buSzPct val="130000"/>
              <a:buFont typeface="Arial" pitchFamily="34" charset="0"/>
              <a:buChar char="•"/>
            </a:pPr>
            <a:r>
              <a:rPr lang="en-US" sz="2800" dirty="0"/>
              <a:t>We see that the price of a stock is higher, the higher the level of dividends, the higher the growth rate of dividends and the lower the required rate of return or the discount rate, k.</a:t>
            </a:r>
          </a:p>
          <a:p>
            <a:pPr marL="342900" indent="-342900">
              <a:lnSpc>
                <a:spcPct val="90000"/>
              </a:lnSpc>
              <a:spcBef>
                <a:spcPct val="20000"/>
              </a:spcBef>
              <a:buClr>
                <a:schemeClr val="accent2"/>
              </a:buClr>
              <a:buFont typeface="Wingdings" pitchFamily="2" charset="2"/>
              <a:buChar char="w"/>
            </a:pPr>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107628463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41666"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Gordon Growth Model</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8</a:t>
            </a:fld>
            <a:endParaRPr lang="en-US" dirty="0"/>
          </a:p>
        </p:txBody>
      </p:sp>
      <p:sp>
        <p:nvSpPr>
          <p:cNvPr id="4" name="Content Placeholder 3"/>
          <p:cNvSpPr>
            <a:spLocks noGrp="1"/>
          </p:cNvSpPr>
          <p:nvPr>
            <p:ph sz="quarter" idx="13"/>
          </p:nvPr>
        </p:nvSpPr>
        <p:spPr>
          <a:xfrm>
            <a:off x="301752" y="1600200"/>
            <a:ext cx="8503920" cy="4800600"/>
          </a:xfrm>
        </p:spPr>
        <p:txBody>
          <a:bodyPr>
            <a:normAutofit fontScale="92500" lnSpcReduction="20000"/>
          </a:bodyPr>
          <a:lstStyle/>
          <a:p>
            <a:r>
              <a:rPr lang="en-US" dirty="0" smtClean="0"/>
              <a:t>We can flip this formula around to get</a:t>
            </a:r>
            <a:br>
              <a:rPr lang="en-US" dirty="0" smtClean="0"/>
            </a:br>
            <a:r>
              <a:rPr lang="en-US" dirty="0" smtClean="0"/>
              <a:t>k = D</a:t>
            </a:r>
            <a:r>
              <a:rPr lang="en-US" baseline="-25000" dirty="0" smtClean="0"/>
              <a:t>1</a:t>
            </a:r>
            <a:r>
              <a:rPr lang="en-US" dirty="0" smtClean="0"/>
              <a:t>/P</a:t>
            </a:r>
            <a:r>
              <a:rPr lang="en-US" baseline="-25000" dirty="0" smtClean="0"/>
              <a:t>o</a:t>
            </a:r>
            <a:r>
              <a:rPr lang="en-US" dirty="0" smtClean="0"/>
              <a:t> + g</a:t>
            </a:r>
          </a:p>
          <a:p>
            <a:r>
              <a:rPr lang="en-US" dirty="0" smtClean="0"/>
              <a:t>This then gives us a way to estimate the discount rate, the required rate of return on the stock.</a:t>
            </a:r>
          </a:p>
          <a:p>
            <a:r>
              <a:rPr lang="en-US" dirty="0" smtClean="0"/>
              <a:t>It is the dividend yield plus the growth rate in dividends (which will also be the growth rate in earnings if the payout ratio is constant).</a:t>
            </a:r>
          </a:p>
          <a:p>
            <a:r>
              <a:rPr lang="en-US" dirty="0" smtClean="0"/>
              <a:t>Of course, the focus has to be on the future dividend yield and the future growth rate, but past average dividend yields and past growth rates can be used to estimate future quantities to the extent appropriate.</a:t>
            </a:r>
          </a:p>
          <a:p>
            <a:r>
              <a:rPr lang="en-US" dirty="0" smtClean="0"/>
              <a:t>Let’s consider all the components of the Gordon growth model in greater detail.</a:t>
            </a:r>
            <a:endParaRPr lang="en-US" dirty="0"/>
          </a:p>
        </p:txBody>
      </p:sp>
    </p:spTree>
    <p:extLst>
      <p:ext uri="{BB962C8B-B14F-4D97-AF65-F5344CB8AC3E}">
        <p14:creationId xmlns:p14="http://schemas.microsoft.com/office/powerpoint/2010/main" val="15201534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B6FCF7D2-DB37-45CD-BFB7-B0D866F50236}" type="slidenum">
              <a:rPr lang="en-US"/>
              <a:pPr/>
              <a:t>9</a:t>
            </a:fld>
            <a:endParaRPr lang="en-US"/>
          </a:p>
        </p:txBody>
      </p:sp>
      <p:sp>
        <p:nvSpPr>
          <p:cNvPr id="646146" name="Rectangle 2"/>
          <p:cNvSpPr>
            <a:spLocks noGrp="1" noChangeArrowheads="1"/>
          </p:cNvSpPr>
          <p:nvPr>
            <p:ph type="title"/>
          </p:nvPr>
        </p:nvSpPr>
        <p:spPr/>
        <p:txBody>
          <a:bodyPr/>
          <a:lstStyle/>
          <a:p>
            <a:r>
              <a:rPr lang="en-US"/>
              <a:t>Earnings and Investment Opportunities</a:t>
            </a:r>
          </a:p>
        </p:txBody>
      </p:sp>
      <p:sp>
        <p:nvSpPr>
          <p:cNvPr id="646147" name="Rectangle 3"/>
          <p:cNvSpPr>
            <a:spLocks noGrp="1" noChangeArrowheads="1"/>
          </p:cNvSpPr>
          <p:nvPr>
            <p:ph type="body" idx="4294967295"/>
          </p:nvPr>
        </p:nvSpPr>
        <p:spPr>
          <a:xfrm>
            <a:off x="552193" y="1506516"/>
            <a:ext cx="8262938" cy="4904331"/>
          </a:xfrm>
          <a:prstGeom prst="rect">
            <a:avLst/>
          </a:prstGeom>
        </p:spPr>
        <p:txBody>
          <a:bodyPr>
            <a:normAutofit fontScale="85000" lnSpcReduction="10000"/>
          </a:bodyPr>
          <a:lstStyle/>
          <a:p>
            <a:r>
              <a:rPr lang="en-US" dirty="0" smtClean="0"/>
              <a:t>First, note that Dividends </a:t>
            </a:r>
            <a:r>
              <a:rPr lang="en-US" dirty="0"/>
              <a:t>= Earnings – Net New Investment</a:t>
            </a:r>
          </a:p>
          <a:p>
            <a:r>
              <a:rPr lang="en-US" dirty="0"/>
              <a:t>Hence a firm’s stock price </a:t>
            </a:r>
            <a:r>
              <a:rPr lang="en-US" b="1" dirty="0"/>
              <a:t>cannot</a:t>
            </a:r>
            <a:r>
              <a:rPr lang="en-US" dirty="0"/>
              <a:t> be the present value of discounted earnings!</a:t>
            </a:r>
          </a:p>
          <a:p>
            <a:pPr lvl="1"/>
            <a:r>
              <a:rPr lang="en-US" dirty="0"/>
              <a:t>Unless the firm </a:t>
            </a:r>
            <a:r>
              <a:rPr lang="en-US" dirty="0" smtClean="0"/>
              <a:t>is paying out all of its earnings as dividends</a:t>
            </a:r>
          </a:p>
          <a:p>
            <a:pPr lvl="1"/>
            <a:r>
              <a:rPr lang="en-US" dirty="0" smtClean="0"/>
              <a:t>Or unless the net present value of the new investment is zero</a:t>
            </a:r>
            <a:endParaRPr lang="en-US" dirty="0"/>
          </a:p>
          <a:p>
            <a:r>
              <a:rPr lang="en-US" dirty="0"/>
              <a:t>What determines the price of the stock of a company that reinvests part of its earnings</a:t>
            </a:r>
            <a:r>
              <a:rPr lang="en-US" dirty="0" smtClean="0"/>
              <a:t>?</a:t>
            </a:r>
          </a:p>
          <a:p>
            <a:r>
              <a:rPr lang="en-US" dirty="0" smtClean="0"/>
              <a:t>We will see that it is the possibility of investing in NPV&gt;0 projects that allows the price of a stock to be simply greater than the present value of its current earnings.</a:t>
            </a:r>
          </a:p>
          <a:p>
            <a:r>
              <a:rPr lang="en-US" dirty="0" smtClean="0"/>
              <a:t>If the firm invests part of its earnings in NPV&gt;0 projects, its price will be greater than the PV of current earnings. </a:t>
            </a:r>
          </a:p>
          <a:p>
            <a:r>
              <a:rPr lang="en-US" dirty="0" smtClean="0"/>
              <a:t>But if it invests in NPV&lt;0 projects, its actual price will be lower!</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cess diagram">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FD8C2F"/>
      </a:hlink>
      <a:folHlink>
        <a:srgbClr val="D5AD3B"/>
      </a:folHlink>
    </a:clrScheme>
    <a:fontScheme name="Civic">
      <a:majorFont>
        <a:latin typeface="Georgia"/>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698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shade val="75000"/>
                <a:satMod val="200000"/>
              </a:schemeClr>
            </a:gs>
            <a:gs pos="45000">
              <a:schemeClr val="phClr">
                <a:tint val="93000"/>
                <a:satMod val="200000"/>
              </a:schemeClr>
            </a:gs>
            <a:gs pos="100000">
              <a:schemeClr val="phClr">
                <a:tint val="75000"/>
                <a:satMod val="200000"/>
              </a:schemeClr>
            </a:gs>
          </a:gsLst>
          <a:lin ang="16200000" scaled="1"/>
        </a:gradFill>
        <a:blipFill>
          <a:blip xmlns:r="http://schemas.openxmlformats.org/officeDocument/2006/relationships" r:embed="rId1">
            <a:duotone>
              <a:schemeClr val="phClr">
                <a:shade val="70000"/>
                <a:satMod val="115000"/>
              </a:schemeClr>
              <a:schemeClr val="phClr">
                <a:tint val="85000"/>
              </a:schemeClr>
            </a:duotone>
          </a:blip>
          <a:tile tx="0" ty="0" sx="85000" sy="85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Process diagram</Template>
  <TotalTime>0</TotalTime>
  <Words>5781</Words>
  <Application>Microsoft Office PowerPoint</Application>
  <PresentationFormat>On-screen Show (4:3)</PresentationFormat>
  <Paragraphs>409</Paragraphs>
  <Slides>57</Slides>
  <Notes>33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3</vt:i4>
      </vt:variant>
      <vt:variant>
        <vt:lpstr>Slide Titles</vt:lpstr>
      </vt:variant>
      <vt:variant>
        <vt:i4>57</vt:i4>
      </vt:variant>
    </vt:vector>
  </HeadingPairs>
  <TitlesOfParts>
    <vt:vector size="68" baseType="lpstr">
      <vt:lpstr>Arial</vt:lpstr>
      <vt:lpstr>Calibri</vt:lpstr>
      <vt:lpstr>Georgia</vt:lpstr>
      <vt:lpstr>Symbol</vt:lpstr>
      <vt:lpstr>Times</vt:lpstr>
      <vt:lpstr>Wingdings</vt:lpstr>
      <vt:lpstr>Wingdings 2</vt:lpstr>
      <vt:lpstr>Process diagram</vt:lpstr>
      <vt:lpstr>think-cell Slide</vt:lpstr>
      <vt:lpstr>Equation</vt:lpstr>
      <vt:lpstr>Equation.3</vt:lpstr>
      <vt:lpstr>Stocks and Stock Valuation</vt:lpstr>
      <vt:lpstr>Learning Objectives</vt:lpstr>
      <vt:lpstr>Stock Price Fundamentals</vt:lpstr>
      <vt:lpstr>Poll: Rates again!</vt:lpstr>
      <vt:lpstr>Dividend Discount Model</vt:lpstr>
      <vt:lpstr>Dividend Discount Model</vt:lpstr>
      <vt:lpstr>Gordon Growth Model</vt:lpstr>
      <vt:lpstr>Gordon Growth Model</vt:lpstr>
      <vt:lpstr>Earnings and Investment Opportunities</vt:lpstr>
      <vt:lpstr>Poll: Earnings model</vt:lpstr>
      <vt:lpstr>Reinvestment and Stock Price</vt:lpstr>
      <vt:lpstr>Stock Price and Earnings</vt:lpstr>
      <vt:lpstr>Reinvestment and Stock Price</vt:lpstr>
      <vt:lpstr>Reinvestment and Stock Price</vt:lpstr>
      <vt:lpstr>Stock Price and Earnings</vt:lpstr>
      <vt:lpstr>Reinvestment using Retained Earnings</vt:lpstr>
      <vt:lpstr>Reinvestment and Stock Price</vt:lpstr>
      <vt:lpstr>Poll: NPVGO</vt:lpstr>
      <vt:lpstr>Example of NPVGO</vt:lpstr>
      <vt:lpstr>Example of NPVGO</vt:lpstr>
      <vt:lpstr>Fundamental Determinants of Growth Rate</vt:lpstr>
      <vt:lpstr>Fundamental Determinants of Growth Rate</vt:lpstr>
      <vt:lpstr>Sustainable Growth</vt:lpstr>
      <vt:lpstr>Internal Growth Rate</vt:lpstr>
      <vt:lpstr>Example</vt:lpstr>
      <vt:lpstr>Example</vt:lpstr>
      <vt:lpstr>Example</vt:lpstr>
      <vt:lpstr>Example</vt:lpstr>
      <vt:lpstr>Poll: Earnings Growth</vt:lpstr>
      <vt:lpstr>Alternative Equity Valuation Models</vt:lpstr>
      <vt:lpstr>The Total Payout Model</vt:lpstr>
      <vt:lpstr>Free Cashflow Model</vt:lpstr>
      <vt:lpstr>Free Cashflow Model</vt:lpstr>
      <vt:lpstr>Valuing Kenneth Cole Using Free Cash Flow</vt:lpstr>
      <vt:lpstr>Valuing Kenneth Cole Using Free Cash Flow</vt:lpstr>
      <vt:lpstr>Valuing Kenneth Cole Using Free Cash Flow</vt:lpstr>
      <vt:lpstr>Valuation using Multiples</vt:lpstr>
      <vt:lpstr>Price-Earnings Ratio</vt:lpstr>
      <vt:lpstr>Enterprise Value Multiples</vt:lpstr>
      <vt:lpstr>Multiples vs Discounted Value Approaches</vt:lpstr>
      <vt:lpstr>Poll: Multiples versus DCF 1</vt:lpstr>
      <vt:lpstr>Polls: Multiples vs DCF 2</vt:lpstr>
      <vt:lpstr>Efficient Markets Hypothesis – EMH</vt:lpstr>
      <vt:lpstr>Efficient Markets Hypothesis – EMH</vt:lpstr>
      <vt:lpstr>Efficient Markets Hypothesis</vt:lpstr>
      <vt:lpstr>Poll: Stock Picking</vt:lpstr>
      <vt:lpstr>EMH and Bubbles</vt:lpstr>
      <vt:lpstr>Efficient Markets Hypothesis</vt:lpstr>
      <vt:lpstr>Market Reaction to Investment Announcements</vt:lpstr>
      <vt:lpstr>Poll: EMH</vt:lpstr>
      <vt:lpstr>Market Reaction to Information</vt:lpstr>
      <vt:lpstr>Market Reaction to FOMC News</vt:lpstr>
      <vt:lpstr>Market Reaction to FOMC News</vt:lpstr>
      <vt:lpstr>Market Reaction to FOMC News</vt:lpstr>
      <vt:lpstr>Market Reaction to FOMC News</vt:lpstr>
      <vt:lpstr>Efficient Market Hypothesis</vt:lpstr>
      <vt:lpstr>Lessons for Investors and Corporate Managers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2009-02-05T02:09:49Z</dcterms:created>
  <dcterms:modified xsi:type="dcterms:W3CDTF">2021-03-25T16:44:00Z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TC101743241033</vt:lpwstr>
  </property>
</Properties>
</file>