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5"/>
  </p:notesMasterIdLst>
  <p:handoutMasterIdLst>
    <p:handoutMasterId r:id="rId46"/>
  </p:handoutMasterIdLst>
  <p:sldIdLst>
    <p:sldId id="260" r:id="rId5"/>
    <p:sldId id="325" r:id="rId6"/>
    <p:sldId id="367" r:id="rId7"/>
    <p:sldId id="326" r:id="rId8"/>
    <p:sldId id="327" r:id="rId9"/>
    <p:sldId id="328" r:id="rId10"/>
    <p:sldId id="329" r:id="rId11"/>
    <p:sldId id="330" r:id="rId12"/>
    <p:sldId id="331" r:id="rId13"/>
    <p:sldId id="368" r:id="rId14"/>
    <p:sldId id="369" r:id="rId15"/>
    <p:sldId id="370" r:id="rId16"/>
    <p:sldId id="342" r:id="rId17"/>
    <p:sldId id="379" r:id="rId18"/>
    <p:sldId id="345" r:id="rId19"/>
    <p:sldId id="344" r:id="rId20"/>
    <p:sldId id="347" r:id="rId21"/>
    <p:sldId id="349" r:id="rId22"/>
    <p:sldId id="350" r:id="rId23"/>
    <p:sldId id="351" r:id="rId24"/>
    <p:sldId id="352" r:id="rId25"/>
    <p:sldId id="353" r:id="rId26"/>
    <p:sldId id="365" r:id="rId27"/>
    <p:sldId id="355" r:id="rId28"/>
    <p:sldId id="366" r:id="rId29"/>
    <p:sldId id="356" r:id="rId30"/>
    <p:sldId id="380" r:id="rId31"/>
    <p:sldId id="381" r:id="rId32"/>
    <p:sldId id="371" r:id="rId33"/>
    <p:sldId id="372" r:id="rId34"/>
    <p:sldId id="373" r:id="rId35"/>
    <p:sldId id="374" r:id="rId36"/>
    <p:sldId id="375" r:id="rId37"/>
    <p:sldId id="376" r:id="rId38"/>
    <p:sldId id="377" r:id="rId39"/>
    <p:sldId id="378" r:id="rId40"/>
    <p:sldId id="348" r:id="rId41"/>
    <p:sldId id="358" r:id="rId42"/>
    <p:sldId id="359" r:id="rId43"/>
    <p:sldId id="360" r:id="rId4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80200" autoAdjust="0"/>
  </p:normalViewPr>
  <p:slideViewPr>
    <p:cSldViewPr>
      <p:cViewPr varScale="1">
        <p:scale>
          <a:sx n="85" d="100"/>
          <a:sy n="85" d="100"/>
        </p:scale>
        <p:origin x="572"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10/18/2021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933487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10/18/2021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21849505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377807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52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The IRR rule is very important. Management, and individuals in general, often have a much better feel for percent returns and the value that is created, than they do for dollar increases. A dollar increase doesn’t seem to provide as much information if we don’t know what the initial expenditure was.</a:t>
            </a:r>
          </a:p>
        </p:txBody>
      </p:sp>
    </p:spTree>
    <p:extLst>
      <p:ext uri="{BB962C8B-B14F-4D97-AF65-F5344CB8AC3E}">
        <p14:creationId xmlns:p14="http://schemas.microsoft.com/office/powerpoint/2010/main" val="327707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064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This example will be used for each of the decision rules so that the students can compare the different rules and see that conflicts can arise. This illustrates the importance of recognizing which decision rules provide the best information for making decisions that will increase owner wealth.</a:t>
            </a:r>
          </a:p>
        </p:txBody>
      </p:sp>
    </p:spTree>
    <p:extLst>
      <p:ext uri="{BB962C8B-B14F-4D97-AF65-F5344CB8AC3E}">
        <p14:creationId xmlns:p14="http://schemas.microsoft.com/office/powerpoint/2010/main" val="4121125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192016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829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Many of the financial calculators will compute the IRR as soon as it is pressed; others require that you press compute.</a:t>
            </a:r>
          </a:p>
        </p:txBody>
      </p:sp>
    </p:spTree>
    <p:extLst>
      <p:ext uri="{BB962C8B-B14F-4D97-AF65-F5344CB8AC3E}">
        <p14:creationId xmlns:p14="http://schemas.microsoft.com/office/powerpoint/2010/main" val="2014280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341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You should point out, however, that if you get a very large IRR that you should go back and look at your cash flow estimation again. In competitive markets, extremely high IRRs should be rare.</a:t>
            </a:r>
          </a:p>
        </p:txBody>
      </p:sp>
    </p:spTree>
    <p:extLst>
      <p:ext uri="{BB962C8B-B14F-4D97-AF65-F5344CB8AC3E}">
        <p14:creationId xmlns:p14="http://schemas.microsoft.com/office/powerpoint/2010/main" val="3311026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2619641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4203576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160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dirty="0"/>
              <a:t>NPV = 132,000 / 1.15 + 100,000 / (1.15)</a:t>
            </a:r>
            <a:r>
              <a:rPr lang="en-US" baseline="30000" dirty="0"/>
              <a:t>2</a:t>
            </a:r>
            <a:r>
              <a:rPr lang="en-US" dirty="0"/>
              <a:t> – 150,000 / (1.15)</a:t>
            </a:r>
            <a:r>
              <a:rPr lang="en-US" baseline="30000" dirty="0"/>
              <a:t>3</a:t>
            </a:r>
            <a:r>
              <a:rPr lang="en-US" dirty="0"/>
              <a:t> – 90,000 = 1,769.54</a:t>
            </a:r>
          </a:p>
          <a:p>
            <a:endParaRPr lang="en-US" dirty="0"/>
          </a:p>
          <a:p>
            <a:r>
              <a:rPr lang="en-US" dirty="0"/>
              <a:t>Calculator: CF</a:t>
            </a:r>
            <a:r>
              <a:rPr lang="en-US" baseline="-25000" dirty="0"/>
              <a:t>0</a:t>
            </a:r>
            <a:r>
              <a:rPr lang="en-US" dirty="0"/>
              <a:t> = -90,000; C01 = 132,000; F01 = 1; C02 = 100,000; F02 = 1; C03 = -150,000; F03 = 1; I = 15; CPT NPV = 1769.54</a:t>
            </a:r>
          </a:p>
          <a:p>
            <a:endParaRPr lang="en-US" dirty="0"/>
          </a:p>
          <a:p>
            <a:r>
              <a:rPr lang="en-US" dirty="0"/>
              <a:t>If you compute the IRR on the calculator, you get 10.11% because it is the first one that you come to.</a:t>
            </a:r>
          </a:p>
          <a:p>
            <a:endParaRPr lang="en-US" dirty="0"/>
          </a:p>
          <a:p>
            <a:r>
              <a:rPr lang="en-US" dirty="0"/>
              <a:t>So, if you just blindly use the calculator without recognizing the uneven cash flows, NPV would say to accept and IRR would say to reject. </a:t>
            </a:r>
          </a:p>
        </p:txBody>
      </p:sp>
    </p:spTree>
    <p:extLst>
      <p:ext uri="{BB962C8B-B14F-4D97-AF65-F5344CB8AC3E}">
        <p14:creationId xmlns:p14="http://schemas.microsoft.com/office/powerpoint/2010/main" val="2959650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365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You should accept the project if the required return is between 10.11% and 42.66%</a:t>
            </a:r>
          </a:p>
        </p:txBody>
      </p:sp>
    </p:spTree>
    <p:extLst>
      <p:ext uri="{BB962C8B-B14F-4D97-AF65-F5344CB8AC3E}">
        <p14:creationId xmlns:p14="http://schemas.microsoft.com/office/powerpoint/2010/main" val="1941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2434510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3370268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628822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774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As long as we do not have limited capital, we should choose project A. Students will often argue that you should choose B because then you can invest the additional $100 in another good project, say C.  The point is that if we do not have limited capital, we can invest in A and C and still be better off.</a:t>
            </a:r>
          </a:p>
          <a:p>
            <a:endParaRPr lang="en-US"/>
          </a:p>
          <a:p>
            <a:r>
              <a:rPr lang="en-US"/>
              <a:t>If we have limited capital, then we will need to examine what combinations of projects with A provide the highest NPV and what combinations of projects with B provide the highest NPV. You then go with the set that will create the most value. If you have limited capital and a large number of mutually exclusive projects, then you will want to set up a computer program to determine the best combination of projects within the budget constraints.</a:t>
            </a:r>
          </a:p>
          <a:p>
            <a:endParaRPr lang="en-US"/>
          </a:p>
          <a:p>
            <a:r>
              <a:rPr lang="en-US"/>
              <a:t>The important point is that we DO NOT use IRR to choose between projects regardless of whether or not we have limited capital.</a:t>
            </a:r>
          </a:p>
        </p:txBody>
      </p:sp>
    </p:spTree>
    <p:extLst>
      <p:ext uri="{BB962C8B-B14F-4D97-AF65-F5344CB8AC3E}">
        <p14:creationId xmlns:p14="http://schemas.microsoft.com/office/powerpoint/2010/main" val="2000095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extLst>
      <p:ext uri="{BB962C8B-B14F-4D97-AF65-F5344CB8AC3E}">
        <p14:creationId xmlns:p14="http://schemas.microsoft.com/office/powerpoint/2010/main" val="38883265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979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If the required return is less than the crossover point of 11.8%, then you should choose A</a:t>
            </a:r>
          </a:p>
          <a:p>
            <a:endParaRPr lang="en-US"/>
          </a:p>
          <a:p>
            <a:r>
              <a:rPr lang="en-US"/>
              <a:t>If the required return is greater than the crossover point of 11.8%, then you should choose B</a:t>
            </a:r>
          </a:p>
        </p:txBody>
      </p:sp>
    </p:spTree>
    <p:extLst>
      <p:ext uri="{BB962C8B-B14F-4D97-AF65-F5344CB8AC3E}">
        <p14:creationId xmlns:p14="http://schemas.microsoft.com/office/powerpoint/2010/main" val="5250484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2468249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293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The payback period is year 3 if you assume that the cash flows occur at the end of the year as we do with all of the other decision rules.</a:t>
            </a:r>
          </a:p>
          <a:p>
            <a:endParaRPr lang="en-US"/>
          </a:p>
          <a:p>
            <a:r>
              <a:rPr lang="en-US"/>
              <a:t>If we assume that the cash flows occur evenly throughout the year, then the project pays back in 2.34 years.</a:t>
            </a:r>
          </a:p>
        </p:txBody>
      </p:sp>
    </p:spTree>
    <p:extLst>
      <p:ext uri="{BB962C8B-B14F-4D97-AF65-F5344CB8AC3E}">
        <p14:creationId xmlns:p14="http://schemas.microsoft.com/office/powerpoint/2010/main" val="42823249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13734013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35220695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963344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805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The example in the book uses straight line depreciation to a zero salvage; that is why you can take the initial investment and divide by 2.  If you use MACRS, you need to compute the BV in each period and take the average in the standard way.</a:t>
            </a:r>
          </a:p>
        </p:txBody>
      </p:sp>
    </p:spTree>
    <p:extLst>
      <p:ext uri="{BB962C8B-B14F-4D97-AF65-F5344CB8AC3E}">
        <p14:creationId xmlns:p14="http://schemas.microsoft.com/office/powerpoint/2010/main" val="4265965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706391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009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Students may ask where you came up with the 25%, point out that this is one of the drawbacks of this rule. There is no good theory for determining what the return should be. We generally just use some rule of thumb.</a:t>
            </a:r>
          </a:p>
        </p:txBody>
      </p:sp>
    </p:spTree>
    <p:extLst>
      <p:ext uri="{BB962C8B-B14F-4D97-AF65-F5344CB8AC3E}">
        <p14:creationId xmlns:p14="http://schemas.microsoft.com/office/powerpoint/2010/main" val="31694274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11650465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545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So what should we do – we have two rules that indicate to accept and two that indicate to reject.</a:t>
            </a:r>
          </a:p>
        </p:txBody>
      </p:sp>
    </p:spTree>
    <p:extLst>
      <p:ext uri="{BB962C8B-B14F-4D97-AF65-F5344CB8AC3E}">
        <p14:creationId xmlns:p14="http://schemas.microsoft.com/office/powerpoint/2010/main" val="10549208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26292593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2641138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491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dirty="0"/>
              <a:t>Even though payback and AAR should not be used to make the final decision, we should consider the project very carefully if they suggest rejection. There may be more risk than we have considered or we may want to pay additional attention to our cash flow estimations.  Sensitivity and scenario analysis can be used to help us evaluate our cash flows.</a:t>
            </a:r>
          </a:p>
          <a:p>
            <a:endParaRPr lang="en-US" dirty="0"/>
          </a:p>
          <a:p>
            <a:r>
              <a:rPr lang="en-US" dirty="0"/>
              <a:t>The fact that payback is commonly used as a secondary criteria may be because short paybacks allow firms to have funds sooner to invest in other projects without going to the capital markets</a:t>
            </a:r>
          </a:p>
        </p:txBody>
      </p:sp>
    </p:spTree>
    <p:extLst>
      <p:ext uri="{BB962C8B-B14F-4D97-AF65-F5344CB8AC3E}">
        <p14:creationId xmlns:p14="http://schemas.microsoft.com/office/powerpoint/2010/main" val="738717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1999513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064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This example will be used for each of the decision rules so that the students can compare the different rules and see that conflicts can arise. This illustrates the importance of recognizing which decision rules provide the best information for making decisions that will increase owner wealth.</a:t>
            </a:r>
          </a:p>
        </p:txBody>
      </p:sp>
    </p:spTree>
    <p:extLst>
      <p:ext uri="{BB962C8B-B14F-4D97-AF65-F5344CB8AC3E}">
        <p14:creationId xmlns:p14="http://schemas.microsoft.com/office/powerpoint/2010/main" val="3647272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269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We learn how to estimate the cash flows in chapter 9.</a:t>
            </a:r>
          </a:p>
          <a:p>
            <a:r>
              <a:rPr lang="en-US"/>
              <a:t>We learn how to estimate the required return in chapter 12.</a:t>
            </a:r>
          </a:p>
        </p:txBody>
      </p:sp>
    </p:spTree>
    <p:extLst>
      <p:ext uri="{BB962C8B-B14F-4D97-AF65-F5344CB8AC3E}">
        <p14:creationId xmlns:p14="http://schemas.microsoft.com/office/powerpoint/2010/main" val="1524003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538" tIns="44769" rIns="89538" bIns="44769">
            <a:normAutofit/>
          </a:bodyPr>
          <a:lstStyle/>
          <a:p>
            <a:endParaRPr lang="en-US"/>
          </a:p>
        </p:txBody>
      </p:sp>
    </p:spTree>
    <p:extLst>
      <p:ext uri="{BB962C8B-B14F-4D97-AF65-F5344CB8AC3E}">
        <p14:creationId xmlns:p14="http://schemas.microsoft.com/office/powerpoint/2010/main" val="28473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6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Again, the calculator used for the illustration is the TI- BA-II plus.  The basic procedure is the same, you start with the year 0 cash flow and then enter the cash flows in order. F01, F02, etc. are used to set the frequency of a cash flow occurrence. Many of the calculators only require you to use that if the frequency is something other than 1.</a:t>
            </a:r>
          </a:p>
        </p:txBody>
      </p:sp>
    </p:spTree>
    <p:extLst>
      <p:ext uri="{BB962C8B-B14F-4D97-AF65-F5344CB8AC3E}">
        <p14:creationId xmlns:p14="http://schemas.microsoft.com/office/powerpoint/2010/main" val="1259892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781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89726" tIns="44863" rIns="89726" bIns="44863"/>
          <a:lstStyle/>
          <a:p>
            <a:r>
              <a:rPr lang="en-US"/>
              <a:t>The answer to all of these questions is yes</a:t>
            </a:r>
          </a:p>
        </p:txBody>
      </p:sp>
    </p:spTree>
    <p:extLst>
      <p:ext uri="{BB962C8B-B14F-4D97-AF65-F5344CB8AC3E}">
        <p14:creationId xmlns:p14="http://schemas.microsoft.com/office/powerpoint/2010/main" val="127000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762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1752600"/>
            <a:ext cx="7958138" cy="3881438"/>
          </a:xfrm>
        </p:spPr>
        <p:txBody>
          <a:bodyPr/>
          <a:lstStyle/>
          <a:p>
            <a:endParaRPr lang="en-US"/>
          </a:p>
        </p:txBody>
      </p:sp>
      <p:sp>
        <p:nvSpPr>
          <p:cNvPr id="4" name="Date Placeholder 3"/>
          <p:cNvSpPr>
            <a:spLocks noGrp="1"/>
          </p:cNvSpPr>
          <p:nvPr>
            <p:ph type="dt" sz="half" idx="10"/>
          </p:nvPr>
        </p:nvSpPr>
        <p:spPr>
          <a:xfrm>
            <a:off x="809625" y="637381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32138" y="6376988"/>
            <a:ext cx="3086100" cy="457200"/>
          </a:xfrm>
        </p:spPr>
        <p:txBody>
          <a:bodyPr/>
          <a:lstStyle>
            <a:lvl1pPr>
              <a:defRPr/>
            </a:lvl1pPr>
          </a:lstStyle>
          <a:p>
            <a:r>
              <a:rPr lang="en-US"/>
              <a:t>P.V. Viswanath</a:t>
            </a:r>
          </a:p>
        </p:txBody>
      </p:sp>
      <p:sp>
        <p:nvSpPr>
          <p:cNvPr id="6" name="Slide Number Placeholder 5"/>
          <p:cNvSpPr>
            <a:spLocks noGrp="1"/>
          </p:cNvSpPr>
          <p:nvPr>
            <p:ph type="sldNum" sz="quarter" idx="12"/>
          </p:nvPr>
        </p:nvSpPr>
        <p:spPr>
          <a:xfrm>
            <a:off x="6589713" y="6376988"/>
            <a:ext cx="2193925" cy="457200"/>
          </a:xfrm>
        </p:spPr>
        <p:txBody>
          <a:bodyPr/>
          <a:lstStyle>
            <a:lvl1pPr>
              <a:defRPr/>
            </a:lvl1pPr>
          </a:lstStyle>
          <a:p>
            <a:fld id="{7BB9D592-2DA6-4F44-AB65-0E346467601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752600"/>
            <a:ext cx="7958138" cy="3881438"/>
          </a:xfrm>
        </p:spPr>
        <p:txBody>
          <a:bodyPr/>
          <a:lstStyle/>
          <a:p>
            <a:endParaRPr lang="en-US"/>
          </a:p>
        </p:txBody>
      </p:sp>
      <p:sp>
        <p:nvSpPr>
          <p:cNvPr id="4" name="Date Placeholder 3"/>
          <p:cNvSpPr>
            <a:spLocks noGrp="1"/>
          </p:cNvSpPr>
          <p:nvPr>
            <p:ph type="dt" sz="half" idx="10"/>
          </p:nvPr>
        </p:nvSpPr>
        <p:spPr>
          <a:xfrm>
            <a:off x="809625" y="637381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32138" y="6376988"/>
            <a:ext cx="3086100" cy="457200"/>
          </a:xfrm>
        </p:spPr>
        <p:txBody>
          <a:bodyPr/>
          <a:lstStyle>
            <a:lvl1pPr>
              <a:defRPr/>
            </a:lvl1pPr>
          </a:lstStyle>
          <a:p>
            <a:r>
              <a:rPr lang="en-US"/>
              <a:t>P.V. Viswanath</a:t>
            </a:r>
          </a:p>
        </p:txBody>
      </p:sp>
      <p:sp>
        <p:nvSpPr>
          <p:cNvPr id="6" name="Slide Number Placeholder 5"/>
          <p:cNvSpPr>
            <a:spLocks noGrp="1"/>
          </p:cNvSpPr>
          <p:nvPr>
            <p:ph type="sldNum" sz="quarter" idx="12"/>
          </p:nvPr>
        </p:nvSpPr>
        <p:spPr>
          <a:xfrm>
            <a:off x="6589713" y="6376988"/>
            <a:ext cx="2193925" cy="457200"/>
          </a:xfrm>
        </p:spPr>
        <p:txBody>
          <a:bodyPr/>
          <a:lstStyle>
            <a:lvl1pPr>
              <a:defRPr/>
            </a:lvl1pPr>
          </a:lstStyle>
          <a:p>
            <a:fld id="{ED970B0C-7AC3-454B-9893-2D7AF2E7CF9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C02B091A-03EC-419A-BA27-8F0A4717667B}" type="slidenum">
              <a:rPr lang="en-US" altLang="en-US"/>
              <a:pPr>
                <a:defRPr/>
              </a:pPr>
              <a:t>‹#›</a:t>
            </a:fld>
            <a:endParaRPr lang="en-US" altLang="en-US"/>
          </a:p>
        </p:txBody>
      </p:sp>
    </p:spTree>
    <p:extLst>
      <p:ext uri="{BB962C8B-B14F-4D97-AF65-F5344CB8AC3E}">
        <p14:creationId xmlns:p14="http://schemas.microsoft.com/office/powerpoint/2010/main" val="52028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0.xml"/><Relationship Id="rId1" Type="http://schemas.openxmlformats.org/officeDocument/2006/relationships/vmlDrawing" Target="../drawings/vmlDrawing5.vml"/><Relationship Id="rId5" Type="http://schemas.openxmlformats.org/officeDocument/2006/relationships/image" Target="../media/image4.emf"/><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0.xml"/><Relationship Id="rId1" Type="http://schemas.openxmlformats.org/officeDocument/2006/relationships/vmlDrawing" Target="../drawings/vmlDrawing6.vml"/><Relationship Id="rId5" Type="http://schemas.openxmlformats.org/officeDocument/2006/relationships/image" Target="../media/image5.emf"/><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xml"/><Relationship Id="rId1" Type="http://schemas.openxmlformats.org/officeDocument/2006/relationships/vmlDrawing" Target="../drawings/vmlDrawing7.vml"/><Relationship Id="rId5" Type="http://schemas.openxmlformats.org/officeDocument/2006/relationships/image" Target="../media/image2.emf"/><Relationship Id="rId4" Type="http://schemas.openxmlformats.org/officeDocument/2006/relationships/oleObject" Target="../embeddings/oleObject7.bin"/></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xml"/><Relationship Id="rId1" Type="http://schemas.openxmlformats.org/officeDocument/2006/relationships/vmlDrawing" Target="../drawings/vmlDrawing8.vml"/><Relationship Id="rId5" Type="http://schemas.openxmlformats.org/officeDocument/2006/relationships/image" Target="../media/image2.emf"/><Relationship Id="rId4" Type="http://schemas.openxmlformats.org/officeDocument/2006/relationships/oleObject" Target="../embeddings/oleObject8.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6.wmf"/><Relationship Id="rId4" Type="http://schemas.openxmlformats.org/officeDocument/2006/relationships/oleObject" Target="../embeddings/oleObject9.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lIns="90487" tIns="44450" rIns="90487" bIns="44450"/>
          <a:lstStyle/>
          <a:p>
            <a:pPr eaLnBrk="1" hangingPunct="1"/>
            <a:r>
              <a:rPr lang="en-US" sz="4000" dirty="0" smtClean="0"/>
              <a:t>Investment Decision Rules</a:t>
            </a:r>
          </a:p>
        </p:txBody>
      </p:sp>
      <p:sp>
        <p:nvSpPr>
          <p:cNvPr id="4099" name="Rectangle 3"/>
          <p:cNvSpPr>
            <a:spLocks noGrp="1" noChangeArrowheads="1"/>
          </p:cNvSpPr>
          <p:nvPr>
            <p:ph type="subTitle" idx="1"/>
          </p:nvPr>
        </p:nvSpPr>
        <p:spPr>
          <a:noFill/>
        </p:spPr>
        <p:txBody>
          <a:bodyPr lIns="90487" tIns="44450" rIns="90487" bIns="44450"/>
          <a:lstStyle/>
          <a:p>
            <a:pPr marL="342900" indent="-342900" eaLnBrk="1" hangingPunct="1"/>
            <a:r>
              <a:rPr lang="en-US" smtClean="0"/>
              <a:t>P.V. Viswanath</a:t>
            </a:r>
          </a:p>
          <a:p>
            <a:pPr marL="342900" indent="-342900" eaLnBrk="1" hangingPunct="1"/>
            <a:endParaRPr lang="en-US" smtClean="0"/>
          </a:p>
          <a:p>
            <a:pPr marL="342900" indent="-342900" eaLnBrk="1" hangingPunct="1"/>
            <a:endParaRPr lang="en-US" smtClean="0"/>
          </a:p>
          <a:p>
            <a:pPr marL="342900" indent="-342900" eaLnBrk="1" hangingPunct="1"/>
            <a:r>
              <a:rPr lang="en-US" smtClean="0"/>
              <a:t>For a First Course in Finance</a:t>
            </a:r>
          </a:p>
          <a:p>
            <a:pPr marL="342900" indent="-342900" eaLnBrk="1" hangingPunct="1"/>
            <a:endParaRPr lang="en-US" smtClean="0"/>
          </a:p>
        </p:txBody>
      </p:sp>
      <p:sp>
        <p:nvSpPr>
          <p:cNvPr id="4" name="Slide Number Placeholder 3"/>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5"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1795" name="think-cell Slide" r:id="rId4" imgW="395" imgH="394" progId="TCLayout.ActiveDocument.1">
                  <p:embed/>
                </p:oleObj>
              </mc:Choice>
              <mc:Fallback>
                <p:oleObj name="think-cell Slide" r:id="rId4" imgW="395" imgH="394" progId="TCLayout.ActiveDocument.1">
                  <p:embed/>
                  <p:pic>
                    <p:nvPicPr>
                      <p:cNvPr id="22530"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1" name="Title 1"/>
          <p:cNvSpPr>
            <a:spLocks noGrp="1"/>
          </p:cNvSpPr>
          <p:nvPr>
            <p:ph type="title"/>
          </p:nvPr>
        </p:nvSpPr>
        <p:spPr/>
        <p:txBody>
          <a:bodyPr/>
          <a:lstStyle/>
          <a:p>
            <a:r>
              <a:rPr lang="en-US" altLang="en-US" smtClean="0"/>
              <a:t>Poll: NPV</a:t>
            </a:r>
          </a:p>
        </p:txBody>
      </p:sp>
      <p:sp>
        <p:nvSpPr>
          <p:cNvPr id="22532" name="Content Placeholder 2"/>
          <p:cNvSpPr>
            <a:spLocks noGrp="1"/>
          </p:cNvSpPr>
          <p:nvPr>
            <p:ph idx="1"/>
          </p:nvPr>
        </p:nvSpPr>
        <p:spPr/>
        <p:txBody>
          <a:bodyPr/>
          <a:lstStyle/>
          <a:p>
            <a:r>
              <a:rPr lang="en-US" altLang="en-US" smtClean="0"/>
              <a:t>A project requires an investment of $1000 and generates $1200 in two years time.  </a:t>
            </a:r>
          </a:p>
          <a:p>
            <a:r>
              <a:rPr lang="en-US" altLang="en-US" smtClean="0"/>
              <a:t>The discount rate/cost of capital is 10% per annum.</a:t>
            </a:r>
          </a:p>
          <a:p>
            <a:r>
              <a:rPr lang="en-US" altLang="en-US" smtClean="0"/>
              <a:t>Does the project have a positive NPV?</a:t>
            </a:r>
          </a:p>
          <a:p>
            <a:pPr lvl="1"/>
            <a:r>
              <a:rPr lang="en-US" altLang="en-US" smtClean="0"/>
              <a:t>Yes</a:t>
            </a:r>
          </a:p>
          <a:p>
            <a:pPr lvl="1"/>
            <a:r>
              <a:rPr lang="en-US" altLang="en-US" smtClean="0"/>
              <a:t>No</a:t>
            </a:r>
          </a:p>
        </p:txBody>
      </p:sp>
      <p:sp>
        <p:nvSpPr>
          <p:cNvPr id="2253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US" altLang="en-US" sz="1400" smtClean="0">
                <a:solidFill>
                  <a:schemeClr val="folHlink"/>
                </a:solidFill>
              </a:rPr>
              <a:t>P.V. Viswanath</a:t>
            </a:r>
          </a:p>
        </p:txBody>
      </p:sp>
      <p:sp>
        <p:nvSpPr>
          <p:cNvPr id="225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54F21C77-B437-41C2-BC2C-D25B509E04ED}" type="slidenum">
              <a:rPr lang="en-US" altLang="en-US" sz="1400">
                <a:solidFill>
                  <a:schemeClr val="folHlink"/>
                </a:solidFill>
              </a:rPr>
              <a:pPr/>
              <a:t>10</a:t>
            </a:fld>
            <a:endParaRPr lang="en-US" altLang="en-US" sz="1400">
              <a:solidFill>
                <a:schemeClr val="folHlink"/>
              </a:solidFill>
            </a:endParaRPr>
          </a:p>
        </p:txBody>
      </p:sp>
    </p:spTree>
    <p:extLst>
      <p:ext uri="{BB962C8B-B14F-4D97-AF65-F5344CB8AC3E}">
        <p14:creationId xmlns:p14="http://schemas.microsoft.com/office/powerpoint/2010/main" val="319738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5"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2819" name="think-cell Slide" r:id="rId4" imgW="395" imgH="394" progId="TCLayout.ActiveDocument.1">
                  <p:embed/>
                </p:oleObj>
              </mc:Choice>
              <mc:Fallback>
                <p:oleObj name="think-cell Slide" r:id="rId4" imgW="395" imgH="394" progId="TCLayout.ActiveDocument.1">
                  <p:embed/>
                  <p:pic>
                    <p:nvPicPr>
                      <p:cNvPr id="23554"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5" name="Title 1"/>
          <p:cNvSpPr>
            <a:spLocks noGrp="1"/>
          </p:cNvSpPr>
          <p:nvPr>
            <p:ph type="title"/>
          </p:nvPr>
        </p:nvSpPr>
        <p:spPr/>
        <p:txBody>
          <a:bodyPr/>
          <a:lstStyle/>
          <a:p>
            <a:r>
              <a:rPr lang="en-US" altLang="en-US" smtClean="0"/>
              <a:t>Poll: NPV2</a:t>
            </a:r>
          </a:p>
        </p:txBody>
      </p:sp>
      <p:sp>
        <p:nvSpPr>
          <p:cNvPr id="23556" name="Content Placeholder 2"/>
          <p:cNvSpPr>
            <a:spLocks noGrp="1"/>
          </p:cNvSpPr>
          <p:nvPr>
            <p:ph idx="1"/>
          </p:nvPr>
        </p:nvSpPr>
        <p:spPr/>
        <p:txBody>
          <a:bodyPr/>
          <a:lstStyle/>
          <a:p>
            <a:r>
              <a:rPr lang="en-US" altLang="en-US" smtClean="0"/>
              <a:t>A project requires an investment of $1000 and has a payoff of $700 in year 1 and $400 in year 2.  The cost of capital is zero.  Does the project have a positive NPV?</a:t>
            </a:r>
          </a:p>
          <a:p>
            <a:r>
              <a:rPr lang="en-US" altLang="en-US" smtClean="0"/>
              <a:t>Yes</a:t>
            </a:r>
          </a:p>
          <a:p>
            <a:r>
              <a:rPr lang="en-US" altLang="en-US" smtClean="0"/>
              <a:t>No</a:t>
            </a:r>
          </a:p>
        </p:txBody>
      </p:sp>
      <p:sp>
        <p:nvSpPr>
          <p:cNvPr id="2355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US" altLang="en-US" sz="1400" smtClean="0">
                <a:solidFill>
                  <a:schemeClr val="folHlink"/>
                </a:solidFill>
              </a:rPr>
              <a:t>P.V. Viswanath</a:t>
            </a:r>
          </a:p>
        </p:txBody>
      </p:sp>
      <p:sp>
        <p:nvSpPr>
          <p:cNvPr id="235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ADF54EEF-F040-4BB6-8F20-1A2475245941}" type="slidenum">
              <a:rPr lang="en-US" altLang="en-US" sz="1400">
                <a:solidFill>
                  <a:schemeClr val="folHlink"/>
                </a:solidFill>
              </a:rPr>
              <a:pPr/>
              <a:t>11</a:t>
            </a:fld>
            <a:endParaRPr lang="en-US" altLang="en-US" sz="1400">
              <a:solidFill>
                <a:schemeClr val="folHlink"/>
              </a:solidFill>
            </a:endParaRPr>
          </a:p>
        </p:txBody>
      </p:sp>
    </p:spTree>
    <p:extLst>
      <p:ext uri="{BB962C8B-B14F-4D97-AF65-F5344CB8AC3E}">
        <p14:creationId xmlns:p14="http://schemas.microsoft.com/office/powerpoint/2010/main" val="3470028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6"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3843" name="think-cell Slide" r:id="rId4" imgW="395" imgH="394" progId="TCLayout.ActiveDocument.1">
                  <p:embed/>
                </p:oleObj>
              </mc:Choice>
              <mc:Fallback>
                <p:oleObj name="think-cell Slide" r:id="rId4" imgW="395" imgH="394" progId="TCLayout.ActiveDocument.1">
                  <p:embed/>
                  <p:pic>
                    <p:nvPicPr>
                      <p:cNvPr id="24578" name="Object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79" name="Title 1"/>
          <p:cNvSpPr>
            <a:spLocks noGrp="1"/>
          </p:cNvSpPr>
          <p:nvPr>
            <p:ph type="title"/>
          </p:nvPr>
        </p:nvSpPr>
        <p:spPr/>
        <p:txBody>
          <a:bodyPr/>
          <a:lstStyle/>
          <a:p>
            <a:r>
              <a:rPr lang="en-US" altLang="en-US" smtClean="0"/>
              <a:t>Poll: NPV 3</a:t>
            </a:r>
          </a:p>
        </p:txBody>
      </p:sp>
      <p:sp>
        <p:nvSpPr>
          <p:cNvPr id="24580" name="Content Placeholder 2"/>
          <p:cNvSpPr>
            <a:spLocks noGrp="1"/>
          </p:cNvSpPr>
          <p:nvPr>
            <p:ph idx="1"/>
          </p:nvPr>
        </p:nvSpPr>
        <p:spPr/>
        <p:txBody>
          <a:bodyPr/>
          <a:lstStyle/>
          <a:p>
            <a:r>
              <a:rPr lang="en-US" altLang="en-US" smtClean="0"/>
              <a:t>You know that the present value of a cashflow in five years of $200 is $185.  You have an investment requiring an investment of $350 today, which will pay $400 in five years time.  Does the project have an NPV&gt;0?</a:t>
            </a:r>
          </a:p>
          <a:p>
            <a:r>
              <a:rPr lang="en-US" altLang="en-US" smtClean="0"/>
              <a:t>Yes</a:t>
            </a:r>
          </a:p>
          <a:p>
            <a:r>
              <a:rPr lang="en-US" altLang="en-US" smtClean="0"/>
              <a:t>No</a:t>
            </a:r>
          </a:p>
        </p:txBody>
      </p:sp>
      <p:sp>
        <p:nvSpPr>
          <p:cNvPr id="2458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US" altLang="en-US" sz="1400" smtClean="0">
                <a:solidFill>
                  <a:schemeClr val="folHlink"/>
                </a:solidFill>
              </a:rPr>
              <a:t>P.V. Viswanath</a:t>
            </a:r>
          </a:p>
        </p:txBody>
      </p:sp>
      <p:sp>
        <p:nvSpPr>
          <p:cNvPr id="245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4EDDE43-3194-4185-A6BA-D34AF3E6744D}" type="slidenum">
              <a:rPr lang="en-US" altLang="en-US" sz="1400">
                <a:solidFill>
                  <a:schemeClr val="folHlink"/>
                </a:solidFill>
              </a:rPr>
              <a:pPr/>
              <a:t>12</a:t>
            </a:fld>
            <a:endParaRPr lang="en-US" altLang="en-US" sz="1400">
              <a:solidFill>
                <a:schemeClr val="folHlink"/>
              </a:solidFill>
            </a:endParaRPr>
          </a:p>
        </p:txBody>
      </p:sp>
    </p:spTree>
    <p:extLst>
      <p:ext uri="{BB962C8B-B14F-4D97-AF65-F5344CB8AC3E}">
        <p14:creationId xmlns:p14="http://schemas.microsoft.com/office/powerpoint/2010/main" val="13932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0D771E9-3F35-44A4-9372-D1983C8DEE92}" type="slidenum">
              <a:rPr lang="en-US"/>
              <a:pPr/>
              <a:t>13</a:t>
            </a:fld>
            <a:endParaRPr lang="en-US"/>
          </a:p>
        </p:txBody>
      </p:sp>
      <p:sp>
        <p:nvSpPr>
          <p:cNvPr id="264194" name="Rectangle 2"/>
          <p:cNvSpPr>
            <a:spLocks noGrp="1" noChangeArrowheads="1"/>
          </p:cNvSpPr>
          <p:nvPr>
            <p:ph type="title"/>
          </p:nvPr>
        </p:nvSpPr>
        <p:spPr/>
        <p:txBody>
          <a:bodyPr/>
          <a:lstStyle/>
          <a:p>
            <a:r>
              <a:rPr lang="en-US"/>
              <a:t>Internal Rate of Return</a:t>
            </a:r>
          </a:p>
        </p:txBody>
      </p:sp>
      <p:sp>
        <p:nvSpPr>
          <p:cNvPr id="264195" name="Rectangle 3"/>
          <p:cNvSpPr>
            <a:spLocks noGrp="1" noChangeArrowheads="1"/>
          </p:cNvSpPr>
          <p:nvPr>
            <p:ph type="body" idx="4294967295"/>
          </p:nvPr>
        </p:nvSpPr>
        <p:spPr>
          <a:xfrm>
            <a:off x="762000" y="1535092"/>
            <a:ext cx="7958138" cy="4408508"/>
          </a:xfrm>
          <a:prstGeom prst="rect">
            <a:avLst/>
          </a:prstGeom>
        </p:spPr>
        <p:txBody>
          <a:bodyPr>
            <a:normAutofit fontScale="92500"/>
          </a:bodyPr>
          <a:lstStyle/>
          <a:p>
            <a:r>
              <a:rPr lang="en-US" dirty="0"/>
              <a:t>This is the most important alternative to NPV</a:t>
            </a:r>
          </a:p>
          <a:p>
            <a:r>
              <a:rPr lang="en-US" dirty="0"/>
              <a:t>It is often used in practice and is intuitively appealing</a:t>
            </a:r>
          </a:p>
          <a:p>
            <a:r>
              <a:rPr lang="en-US" dirty="0"/>
              <a:t>It is based entirely on the estimated cash flows and is independent of interest rates found </a:t>
            </a:r>
            <a:r>
              <a:rPr lang="en-US" dirty="0" smtClean="0"/>
              <a:t>elsewhere.</a:t>
            </a:r>
          </a:p>
          <a:p>
            <a:endParaRPr lang="en-US" dirty="0" smtClean="0"/>
          </a:p>
          <a:p>
            <a:r>
              <a:rPr lang="en-US" dirty="0"/>
              <a:t>Definition: IRR is the discount rate that makes the NPV = 0</a:t>
            </a:r>
          </a:p>
          <a:p>
            <a:r>
              <a:rPr lang="en-US" dirty="0"/>
              <a:t>Decision Rule: </a:t>
            </a:r>
            <a:r>
              <a:rPr lang="en-US" b="1" i="1" dirty="0"/>
              <a:t>Accept the project if the IRR is greater than the required </a:t>
            </a:r>
            <a:r>
              <a:rPr lang="en-US" b="1" i="1" dirty="0" smtClean="0"/>
              <a:t>return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anim calcmode="lin" valueType="num">
                                      <p:cBhvr additive="base">
                                        <p:cTn id="7" dur="500" fill="hold"/>
                                        <p:tgtEl>
                                          <p:spTgt spid="264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419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419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4195">
                                            <p:txEl>
                                              <p:pRg st="1" end="1"/>
                                            </p:txEl>
                                          </p:spTgt>
                                        </p:tgtEl>
                                        <p:attrNameLst>
                                          <p:attrName>style.visibility</p:attrName>
                                        </p:attrNameLst>
                                      </p:cBhvr>
                                      <p:to>
                                        <p:strVal val="visible"/>
                                      </p:to>
                                    </p:set>
                                    <p:anim calcmode="lin" valueType="num">
                                      <p:cBhvr additive="base">
                                        <p:cTn id="13" dur="500" fill="hold"/>
                                        <p:tgtEl>
                                          <p:spTgt spid="264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419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419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4195">
                                            <p:txEl>
                                              <p:pRg st="2" end="2"/>
                                            </p:txEl>
                                          </p:spTgt>
                                        </p:tgtEl>
                                        <p:attrNameLst>
                                          <p:attrName>style.visibility</p:attrName>
                                        </p:attrNameLst>
                                      </p:cBhvr>
                                      <p:to>
                                        <p:strVal val="visible"/>
                                      </p:to>
                                    </p:set>
                                    <p:anim calcmode="lin" valueType="num">
                                      <p:cBhvr additive="base">
                                        <p:cTn id="19" dur="500" fill="hold"/>
                                        <p:tgtEl>
                                          <p:spTgt spid="264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419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419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4195">
                                            <p:txEl>
                                              <p:pRg st="4" end="4"/>
                                            </p:txEl>
                                          </p:spTgt>
                                        </p:tgtEl>
                                        <p:attrNameLst>
                                          <p:attrName>style.visibility</p:attrName>
                                        </p:attrNameLst>
                                      </p:cBhvr>
                                      <p:to>
                                        <p:strVal val="visible"/>
                                      </p:to>
                                    </p:set>
                                    <p:anim calcmode="lin" valueType="num">
                                      <p:cBhvr additive="base">
                                        <p:cTn id="25" dur="500" fill="hold"/>
                                        <p:tgtEl>
                                          <p:spTgt spid="2641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419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4195">
                                            <p:txEl>
                                              <p:pRg st="4" end="4"/>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4195">
                                            <p:txEl>
                                              <p:pRg st="5" end="5"/>
                                            </p:txEl>
                                          </p:spTgt>
                                        </p:tgtEl>
                                        <p:attrNameLst>
                                          <p:attrName>style.visibility</p:attrName>
                                        </p:attrNameLst>
                                      </p:cBhvr>
                                      <p:to>
                                        <p:strVal val="visible"/>
                                      </p:to>
                                    </p:set>
                                    <p:anim calcmode="lin" valueType="num">
                                      <p:cBhvr additive="base">
                                        <p:cTn id="31" dur="500" fill="hold"/>
                                        <p:tgtEl>
                                          <p:spTgt spid="2641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419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4195">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D1E4E8D0-0A4A-4C42-AAB1-1CC5FF048660}" type="slidenum">
              <a:rPr lang="en-US"/>
              <a:pPr/>
              <a:t>14</a:t>
            </a:fld>
            <a:endParaRPr lang="en-US"/>
          </a:p>
        </p:txBody>
      </p:sp>
      <p:sp>
        <p:nvSpPr>
          <p:cNvPr id="239618" name="Rectangle 2"/>
          <p:cNvSpPr>
            <a:spLocks noGrp="1" noChangeArrowheads="1"/>
          </p:cNvSpPr>
          <p:nvPr>
            <p:ph type="title"/>
          </p:nvPr>
        </p:nvSpPr>
        <p:spPr/>
        <p:txBody>
          <a:bodyPr/>
          <a:lstStyle/>
          <a:p>
            <a:r>
              <a:rPr lang="en-US"/>
              <a:t>Project Example Information</a:t>
            </a:r>
          </a:p>
        </p:txBody>
      </p:sp>
      <p:sp>
        <p:nvSpPr>
          <p:cNvPr id="239619" name="Rectangle 3"/>
          <p:cNvSpPr>
            <a:spLocks noGrp="1" noChangeArrowheads="1"/>
          </p:cNvSpPr>
          <p:nvPr>
            <p:ph type="body" idx="4294967295"/>
          </p:nvPr>
        </p:nvSpPr>
        <p:spPr>
          <a:xfrm>
            <a:off x="533400" y="1600200"/>
            <a:ext cx="8262938" cy="4810648"/>
          </a:xfrm>
          <a:prstGeom prst="rect">
            <a:avLst/>
          </a:prstGeom>
        </p:spPr>
        <p:txBody>
          <a:bodyPr>
            <a:normAutofit/>
          </a:bodyPr>
          <a:lstStyle/>
          <a:p>
            <a:pPr>
              <a:lnSpc>
                <a:spcPct val="90000"/>
              </a:lnSpc>
            </a:pPr>
            <a:r>
              <a:rPr lang="en-US" dirty="0" smtClean="0"/>
              <a:t>Suppose you </a:t>
            </a:r>
            <a:r>
              <a:rPr lang="en-US" dirty="0"/>
              <a:t>are looking at a new project and you have estimated the following cash flows:</a:t>
            </a:r>
          </a:p>
          <a:p>
            <a:pPr lvl="1">
              <a:lnSpc>
                <a:spcPct val="90000"/>
              </a:lnSpc>
            </a:pPr>
            <a:r>
              <a:rPr lang="en-US" sz="2600" dirty="0"/>
              <a:t>Year 0:	</a:t>
            </a:r>
            <a:r>
              <a:rPr lang="en-US" sz="2600" dirty="0" smtClean="0"/>
              <a:t>Cashflow (CF) </a:t>
            </a:r>
            <a:r>
              <a:rPr lang="en-US" sz="2600" dirty="0"/>
              <a:t>= -165,000</a:t>
            </a:r>
          </a:p>
          <a:p>
            <a:pPr lvl="1">
              <a:lnSpc>
                <a:spcPct val="90000"/>
              </a:lnSpc>
            </a:pPr>
            <a:r>
              <a:rPr lang="en-US" sz="2600" dirty="0"/>
              <a:t>Year 1:	CF = 63,120; </a:t>
            </a:r>
            <a:r>
              <a:rPr lang="en-US" sz="2600" dirty="0" smtClean="0"/>
              <a:t>Net Income (NI) </a:t>
            </a:r>
            <a:r>
              <a:rPr lang="en-US" sz="2600" dirty="0"/>
              <a:t>= 13,620</a:t>
            </a:r>
          </a:p>
          <a:p>
            <a:pPr lvl="1">
              <a:lnSpc>
                <a:spcPct val="90000"/>
              </a:lnSpc>
            </a:pPr>
            <a:r>
              <a:rPr lang="en-US" sz="2600" dirty="0"/>
              <a:t>Year 2:	</a:t>
            </a:r>
            <a:r>
              <a:rPr lang="en-US" sz="2600" dirty="0" smtClean="0"/>
              <a:t>CF = 70,800</a:t>
            </a:r>
            <a:r>
              <a:rPr lang="en-US" sz="2600" dirty="0"/>
              <a:t>; NI = 3,300</a:t>
            </a:r>
          </a:p>
          <a:p>
            <a:pPr lvl="1">
              <a:lnSpc>
                <a:spcPct val="90000"/>
              </a:lnSpc>
            </a:pPr>
            <a:r>
              <a:rPr lang="en-US" sz="2600" dirty="0"/>
              <a:t>Year 3:	</a:t>
            </a:r>
            <a:r>
              <a:rPr lang="en-US" sz="2600" dirty="0" smtClean="0"/>
              <a:t>CF = 91,080</a:t>
            </a:r>
            <a:r>
              <a:rPr lang="en-US" sz="2600" dirty="0"/>
              <a:t>; NI = 29,100</a:t>
            </a:r>
          </a:p>
          <a:p>
            <a:pPr lvl="1">
              <a:lnSpc>
                <a:spcPct val="90000"/>
              </a:lnSpc>
            </a:pPr>
            <a:r>
              <a:rPr lang="en-US" sz="2600" dirty="0"/>
              <a:t>Average Book Value = 72,000</a:t>
            </a:r>
          </a:p>
          <a:p>
            <a:pPr>
              <a:lnSpc>
                <a:spcPct val="90000"/>
              </a:lnSpc>
            </a:pPr>
            <a:r>
              <a:rPr lang="en-US" dirty="0"/>
              <a:t>Your required return for assets of this </a:t>
            </a:r>
            <a:r>
              <a:rPr lang="en-US" dirty="0" smtClean="0"/>
              <a:t>risk level </a:t>
            </a:r>
            <a:r>
              <a:rPr lang="en-US" dirty="0"/>
              <a:t>is 12</a:t>
            </a:r>
            <a:r>
              <a:rPr lang="en-US" dirty="0" smtClean="0"/>
              <a:t>%.</a:t>
            </a:r>
          </a:p>
          <a:p>
            <a:pPr>
              <a:lnSpc>
                <a:spcPct val="90000"/>
              </a:lnSpc>
            </a:pPr>
            <a:r>
              <a:rPr lang="en-US" dirty="0" smtClean="0"/>
              <a:t>How would you go about deciding whether to accept this project or not using the IRR rule?</a:t>
            </a:r>
          </a:p>
        </p:txBody>
      </p:sp>
    </p:spTree>
    <p:extLst>
      <p:ext uri="{BB962C8B-B14F-4D97-AF65-F5344CB8AC3E}">
        <p14:creationId xmlns:p14="http://schemas.microsoft.com/office/powerpoint/2010/main" val="395974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 calcmode="lin" valueType="num">
                                      <p:cBhvr additive="base">
                                        <p:cTn id="7" dur="500" fill="hold"/>
                                        <p:tgtEl>
                                          <p:spTgt spid="239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96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39619">
                                            <p:txEl>
                                              <p:pRg st="1" end="1"/>
                                            </p:txEl>
                                          </p:spTgt>
                                        </p:tgtEl>
                                        <p:attrNameLst>
                                          <p:attrName>style.visibility</p:attrName>
                                        </p:attrNameLst>
                                      </p:cBhvr>
                                      <p:to>
                                        <p:strVal val="visible"/>
                                      </p:to>
                                    </p:set>
                                    <p:anim calcmode="lin" valueType="num">
                                      <p:cBhvr additive="base">
                                        <p:cTn id="11" dur="500" fill="hold"/>
                                        <p:tgtEl>
                                          <p:spTgt spid="23961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96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1" end="1"/>
                                            </p:txEl>
                                          </p:spTgt>
                                        </p:tgtEl>
                                        <p:attrNameLst>
                                          <p:attrName>ppt_c</p:attrName>
                                        </p:attrNameLst>
                                      </p:cBhvr>
                                      <p:to>
                                        <a:schemeClr val="tx2"/>
                                      </p:to>
                                    </p:animClr>
                                  </p:subTnLst>
                                </p:cTn>
                              </p:par>
                              <p:par>
                                <p:cTn id="13" presetID="2" presetClass="entr" presetSubtype="8" fill="hold" grpId="0" nodeType="withEffect">
                                  <p:stCondLst>
                                    <p:cond delay="0"/>
                                  </p:stCondLst>
                                  <p:childTnLst>
                                    <p:set>
                                      <p:cBhvr>
                                        <p:cTn id="14" dur="1" fill="hold">
                                          <p:stCondLst>
                                            <p:cond delay="0"/>
                                          </p:stCondLst>
                                        </p:cTn>
                                        <p:tgtEl>
                                          <p:spTgt spid="239619">
                                            <p:txEl>
                                              <p:pRg st="2" end="2"/>
                                            </p:txEl>
                                          </p:spTgt>
                                        </p:tgtEl>
                                        <p:attrNameLst>
                                          <p:attrName>style.visibility</p:attrName>
                                        </p:attrNameLst>
                                      </p:cBhvr>
                                      <p:to>
                                        <p:strVal val="visible"/>
                                      </p:to>
                                    </p:set>
                                    <p:anim calcmode="lin" valueType="num">
                                      <p:cBhvr additive="base">
                                        <p:cTn id="15" dur="500" fill="hold"/>
                                        <p:tgtEl>
                                          <p:spTgt spid="23961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396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2" end="2"/>
                                            </p:txEl>
                                          </p:spTgt>
                                        </p:tgtEl>
                                        <p:attrNameLst>
                                          <p:attrName>ppt_c</p:attrName>
                                        </p:attrNameLst>
                                      </p:cBhvr>
                                      <p:to>
                                        <a:schemeClr val="tx2"/>
                                      </p:to>
                                    </p:animClr>
                                  </p:subTnLst>
                                </p:cTn>
                              </p:par>
                              <p:par>
                                <p:cTn id="17" presetID="2" presetClass="entr" presetSubtype="8" fill="hold" grpId="0" nodeType="withEffect">
                                  <p:stCondLst>
                                    <p:cond delay="0"/>
                                  </p:stCondLst>
                                  <p:childTnLst>
                                    <p:set>
                                      <p:cBhvr>
                                        <p:cTn id="18" dur="1" fill="hold">
                                          <p:stCondLst>
                                            <p:cond delay="0"/>
                                          </p:stCondLst>
                                        </p:cTn>
                                        <p:tgtEl>
                                          <p:spTgt spid="239619">
                                            <p:txEl>
                                              <p:pRg st="3" end="3"/>
                                            </p:txEl>
                                          </p:spTgt>
                                        </p:tgtEl>
                                        <p:attrNameLst>
                                          <p:attrName>style.visibility</p:attrName>
                                        </p:attrNameLst>
                                      </p:cBhvr>
                                      <p:to>
                                        <p:strVal val="visible"/>
                                      </p:to>
                                    </p:set>
                                    <p:anim calcmode="lin" valueType="num">
                                      <p:cBhvr additive="base">
                                        <p:cTn id="19" dur="500" fill="hold"/>
                                        <p:tgtEl>
                                          <p:spTgt spid="2396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96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3" end="3"/>
                                            </p:txEl>
                                          </p:spTgt>
                                        </p:tgtEl>
                                        <p:attrNameLst>
                                          <p:attrName>ppt_c</p:attrName>
                                        </p:attrNameLst>
                                      </p:cBhvr>
                                      <p:to>
                                        <a:schemeClr val="tx2"/>
                                      </p:to>
                                    </p:animClr>
                                  </p:subTnLst>
                                </p:cTn>
                              </p:par>
                              <p:par>
                                <p:cTn id="21" presetID="2" presetClass="entr" presetSubtype="8" fill="hold" grpId="0" nodeType="withEffect">
                                  <p:stCondLst>
                                    <p:cond delay="0"/>
                                  </p:stCondLst>
                                  <p:childTnLst>
                                    <p:set>
                                      <p:cBhvr>
                                        <p:cTn id="22" dur="1" fill="hold">
                                          <p:stCondLst>
                                            <p:cond delay="0"/>
                                          </p:stCondLst>
                                        </p:cTn>
                                        <p:tgtEl>
                                          <p:spTgt spid="239619">
                                            <p:txEl>
                                              <p:pRg st="4" end="4"/>
                                            </p:txEl>
                                          </p:spTgt>
                                        </p:tgtEl>
                                        <p:attrNameLst>
                                          <p:attrName>style.visibility</p:attrName>
                                        </p:attrNameLst>
                                      </p:cBhvr>
                                      <p:to>
                                        <p:strVal val="visible"/>
                                      </p:to>
                                    </p:set>
                                    <p:anim calcmode="lin" valueType="num">
                                      <p:cBhvr additive="base">
                                        <p:cTn id="23" dur="500" fill="hold"/>
                                        <p:tgtEl>
                                          <p:spTgt spid="23961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396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4" end="4"/>
                                            </p:txEl>
                                          </p:spTgt>
                                        </p:tgtEl>
                                        <p:attrNameLst>
                                          <p:attrName>ppt_c</p:attrName>
                                        </p:attrNameLst>
                                      </p:cBhvr>
                                      <p:to>
                                        <a:schemeClr val="tx2"/>
                                      </p:to>
                                    </p:animClr>
                                  </p:subTnLst>
                                </p:cTn>
                              </p:par>
                              <p:par>
                                <p:cTn id="25" presetID="2" presetClass="entr" presetSubtype="8" fill="hold" grpId="0" nodeType="withEffect">
                                  <p:stCondLst>
                                    <p:cond delay="0"/>
                                  </p:stCondLst>
                                  <p:childTnLst>
                                    <p:set>
                                      <p:cBhvr>
                                        <p:cTn id="26" dur="1" fill="hold">
                                          <p:stCondLst>
                                            <p:cond delay="0"/>
                                          </p:stCondLst>
                                        </p:cTn>
                                        <p:tgtEl>
                                          <p:spTgt spid="239619">
                                            <p:txEl>
                                              <p:pRg st="5" end="5"/>
                                            </p:txEl>
                                          </p:spTgt>
                                        </p:tgtEl>
                                        <p:attrNameLst>
                                          <p:attrName>style.visibility</p:attrName>
                                        </p:attrNameLst>
                                      </p:cBhvr>
                                      <p:to>
                                        <p:strVal val="visible"/>
                                      </p:to>
                                    </p:set>
                                    <p:anim calcmode="lin" valueType="num">
                                      <p:cBhvr additive="base">
                                        <p:cTn id="27" dur="500" fill="hold"/>
                                        <p:tgtEl>
                                          <p:spTgt spid="23961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961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5" end="5"/>
                                            </p:txEl>
                                          </p:spTgt>
                                        </p:tgtEl>
                                        <p:attrNameLst>
                                          <p:attrName>ppt_c</p:attrName>
                                        </p:attrNameLst>
                                      </p:cBhvr>
                                      <p:to>
                                        <a:schemeClr val="tx2"/>
                                      </p:to>
                                    </p:animClr>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39619">
                                            <p:txEl>
                                              <p:pRg st="6" end="6"/>
                                            </p:txEl>
                                          </p:spTgt>
                                        </p:tgtEl>
                                        <p:attrNameLst>
                                          <p:attrName>style.visibility</p:attrName>
                                        </p:attrNameLst>
                                      </p:cBhvr>
                                      <p:to>
                                        <p:strVal val="visible"/>
                                      </p:to>
                                    </p:set>
                                    <p:anim calcmode="lin" valueType="num">
                                      <p:cBhvr additive="base">
                                        <p:cTn id="33" dur="500" fill="hold"/>
                                        <p:tgtEl>
                                          <p:spTgt spid="239619">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3961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6" end="6"/>
                                            </p:txEl>
                                          </p:spTgt>
                                        </p:tgtEl>
                                        <p:attrNameLst>
                                          <p:attrName>ppt_c</p:attrName>
                                        </p:attrNameLst>
                                      </p:cBhvr>
                                      <p:to>
                                        <a:schemeClr val="tx2"/>
                                      </p:to>
                                    </p:animClr>
                                  </p:sub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39619">
                                            <p:txEl>
                                              <p:pRg st="7" end="7"/>
                                            </p:txEl>
                                          </p:spTgt>
                                        </p:tgtEl>
                                        <p:attrNameLst>
                                          <p:attrName>style.visibility</p:attrName>
                                        </p:attrNameLst>
                                      </p:cBhvr>
                                      <p:to>
                                        <p:strVal val="visible"/>
                                      </p:to>
                                    </p:set>
                                    <p:anim calcmode="lin" valueType="num">
                                      <p:cBhvr additive="base">
                                        <p:cTn id="39" dur="500" fill="hold"/>
                                        <p:tgtEl>
                                          <p:spTgt spid="239619">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3961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9A9F2C45-96FF-49F9-B0C6-3FF23A1BE76A}" type="slidenum">
              <a:rPr lang="en-US"/>
              <a:pPr/>
              <a:t>15</a:t>
            </a:fld>
            <a:endParaRPr lang="en-US"/>
          </a:p>
        </p:txBody>
      </p:sp>
      <p:sp>
        <p:nvSpPr>
          <p:cNvPr id="269314" name="Rectangle 2"/>
          <p:cNvSpPr>
            <a:spLocks noGrp="1" noChangeArrowheads="1"/>
          </p:cNvSpPr>
          <p:nvPr>
            <p:ph type="title"/>
          </p:nvPr>
        </p:nvSpPr>
        <p:spPr>
          <a:xfrm>
            <a:off x="1371600" y="304800"/>
            <a:ext cx="7378700" cy="762000"/>
          </a:xfrm>
        </p:spPr>
        <p:txBody>
          <a:bodyPr/>
          <a:lstStyle/>
          <a:p>
            <a:r>
              <a:rPr lang="en-US" dirty="0"/>
              <a:t>NPV Profile For The Project</a:t>
            </a:r>
          </a:p>
        </p:txBody>
      </p:sp>
      <p:graphicFrame>
        <p:nvGraphicFramePr>
          <p:cNvPr id="269315" name="Object 3"/>
          <p:cNvGraphicFramePr>
            <a:graphicFrameLocks noGrp="1" noChangeAspect="1"/>
          </p:cNvGraphicFramePr>
          <p:nvPr>
            <p:ph type="chart" idx="1"/>
          </p:nvPr>
        </p:nvGraphicFramePr>
        <p:xfrm>
          <a:off x="838200" y="2514600"/>
          <a:ext cx="7956550" cy="3881438"/>
        </p:xfrm>
        <a:graphic>
          <a:graphicData uri="http://schemas.openxmlformats.org/presentationml/2006/ole">
            <mc:AlternateContent xmlns:mc="http://schemas.openxmlformats.org/markup-compatibility/2006">
              <mc:Choice xmlns:v="urn:schemas-microsoft-com:vml" Requires="v">
                <p:oleObj spid="_x0000_s158740" name="Chart" r:id="rId4" imgW="8210550" imgH="4572000" progId="MSGraph.Chart.8">
                  <p:embed followColorScheme="full"/>
                </p:oleObj>
              </mc:Choice>
              <mc:Fallback>
                <p:oleObj name="Chart" r:id="rId4" imgW="8210550" imgH="457200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514600"/>
                        <a:ext cx="7956550" cy="3881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9316" name="Text Box 4"/>
          <p:cNvSpPr txBox="1">
            <a:spLocks noChangeArrowheads="1"/>
          </p:cNvSpPr>
          <p:nvPr/>
        </p:nvSpPr>
        <p:spPr bwMode="auto">
          <a:xfrm>
            <a:off x="4648200" y="2971800"/>
            <a:ext cx="3581400" cy="1200329"/>
          </a:xfrm>
          <a:prstGeom prst="rect">
            <a:avLst/>
          </a:prstGeom>
          <a:noFill/>
          <a:ln w="9525">
            <a:noFill/>
            <a:miter lim="800000"/>
            <a:headEnd/>
            <a:tailEnd/>
          </a:ln>
          <a:effectLst/>
        </p:spPr>
        <p:txBody>
          <a:bodyPr>
            <a:spAutoFit/>
          </a:bodyPr>
          <a:lstStyle/>
          <a:p>
            <a:pPr eaLnBrk="0" hangingPunct="0">
              <a:spcBef>
                <a:spcPct val="50000"/>
              </a:spcBef>
            </a:pPr>
            <a:r>
              <a:rPr lang="en-US" dirty="0"/>
              <a:t>IRR = 16.13</a:t>
            </a:r>
            <a:r>
              <a:rPr lang="en-US" dirty="0" smtClean="0"/>
              <a:t>% because NPV=0 at that discount rate.  It is the point where the NPV profile cuts the X-axis.</a:t>
            </a:r>
            <a:endParaRPr lang="en-US" dirty="0"/>
          </a:p>
        </p:txBody>
      </p:sp>
      <p:sp>
        <p:nvSpPr>
          <p:cNvPr id="7" name="TextBox 6"/>
          <p:cNvSpPr txBox="1"/>
          <p:nvPr/>
        </p:nvSpPr>
        <p:spPr>
          <a:xfrm>
            <a:off x="381000" y="1447800"/>
            <a:ext cx="8305800" cy="1384995"/>
          </a:xfrm>
          <a:prstGeom prst="rect">
            <a:avLst/>
          </a:prstGeom>
          <a:noFill/>
        </p:spPr>
        <p:txBody>
          <a:bodyPr wrap="square" rtlCol="0">
            <a:spAutoFit/>
          </a:bodyPr>
          <a:lstStyle/>
          <a:p>
            <a:pPr>
              <a:lnSpc>
                <a:spcPct val="150000"/>
              </a:lnSpc>
            </a:pPr>
            <a:r>
              <a:rPr lang="en-US" sz="2200" dirty="0" smtClean="0"/>
              <a:t>If we compute the NPVs of the project at different discount rates, and plot them, we see that the IRR of this project is 16.13%.</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B03D51A-C87F-4E1A-B088-8993C470E52A}" type="slidenum">
              <a:rPr lang="en-US"/>
              <a:pPr/>
              <a:t>16</a:t>
            </a:fld>
            <a:endParaRPr lang="en-US"/>
          </a:p>
        </p:txBody>
      </p:sp>
      <p:sp>
        <p:nvSpPr>
          <p:cNvPr id="267266" name="Rectangle 1026"/>
          <p:cNvSpPr>
            <a:spLocks noGrp="1" noChangeArrowheads="1"/>
          </p:cNvSpPr>
          <p:nvPr>
            <p:ph type="title"/>
          </p:nvPr>
        </p:nvSpPr>
        <p:spPr/>
        <p:txBody>
          <a:bodyPr/>
          <a:lstStyle/>
          <a:p>
            <a:r>
              <a:rPr lang="en-US"/>
              <a:t>Computing IRR For The Project</a:t>
            </a:r>
          </a:p>
        </p:txBody>
      </p:sp>
      <p:sp>
        <p:nvSpPr>
          <p:cNvPr id="267267" name="Rectangle 1027"/>
          <p:cNvSpPr>
            <a:spLocks noGrp="1" noChangeArrowheads="1"/>
          </p:cNvSpPr>
          <p:nvPr>
            <p:ph type="body" idx="4294967295"/>
          </p:nvPr>
        </p:nvSpPr>
        <p:spPr>
          <a:xfrm>
            <a:off x="685800" y="1752600"/>
            <a:ext cx="8110538" cy="4038600"/>
          </a:xfrm>
          <a:prstGeom prst="rect">
            <a:avLst/>
          </a:prstGeom>
        </p:spPr>
        <p:txBody>
          <a:bodyPr>
            <a:normAutofit fontScale="92500"/>
          </a:bodyPr>
          <a:lstStyle/>
          <a:p>
            <a:r>
              <a:rPr lang="en-US" dirty="0"/>
              <a:t>If </a:t>
            </a:r>
            <a:r>
              <a:rPr lang="en-US" dirty="0" smtClean="0"/>
              <a:t>we </a:t>
            </a:r>
            <a:r>
              <a:rPr lang="en-US" dirty="0"/>
              <a:t>do not have a financial calculator, then this becomes a trial and error </a:t>
            </a:r>
            <a:r>
              <a:rPr lang="en-US" dirty="0" smtClean="0"/>
              <a:t>process.</a:t>
            </a:r>
          </a:p>
          <a:p>
            <a:r>
              <a:rPr lang="en-US" dirty="0" smtClean="0"/>
              <a:t>However, financial calculators and spreadsheet programs usually have functions that compute the IRR.</a:t>
            </a:r>
          </a:p>
          <a:p>
            <a:r>
              <a:rPr lang="en-US" dirty="0" smtClean="0"/>
              <a:t>Excel, for example, has an IRR function.</a:t>
            </a:r>
          </a:p>
          <a:p>
            <a:r>
              <a:rPr lang="en-US" b="1" i="1" dirty="0" smtClean="0"/>
              <a:t>Do </a:t>
            </a:r>
            <a:r>
              <a:rPr lang="en-US" b="1" i="1" dirty="0"/>
              <a:t>we accept or reject the project</a:t>
            </a:r>
            <a:r>
              <a:rPr lang="en-US" b="1" i="1" dirty="0" smtClean="0"/>
              <a:t>?</a:t>
            </a:r>
          </a:p>
          <a:p>
            <a:r>
              <a:rPr lang="en-US" dirty="0" smtClean="0"/>
              <a:t>Since the IRR of 16.13% is greater than the required rate of return of 12%, we accept the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7267">
                                            <p:txEl>
                                              <p:pRg st="0" end="0"/>
                                            </p:txEl>
                                          </p:spTgt>
                                        </p:tgtEl>
                                        <p:attrNameLst>
                                          <p:attrName>style.visibility</p:attrName>
                                        </p:attrNameLst>
                                      </p:cBhvr>
                                      <p:to>
                                        <p:strVal val="visible"/>
                                      </p:to>
                                    </p:set>
                                    <p:anim calcmode="lin" valueType="num">
                                      <p:cBhvr additive="base">
                                        <p:cTn id="7" dur="500" fill="hold"/>
                                        <p:tgtEl>
                                          <p:spTgt spid="267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72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726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7267">
                                            <p:txEl>
                                              <p:pRg st="1" end="1"/>
                                            </p:txEl>
                                          </p:spTgt>
                                        </p:tgtEl>
                                        <p:attrNameLst>
                                          <p:attrName>style.visibility</p:attrName>
                                        </p:attrNameLst>
                                      </p:cBhvr>
                                      <p:to>
                                        <p:strVal val="visible"/>
                                      </p:to>
                                    </p:set>
                                    <p:anim calcmode="lin" valueType="num">
                                      <p:cBhvr additive="base">
                                        <p:cTn id="13" dur="500" fill="hold"/>
                                        <p:tgtEl>
                                          <p:spTgt spid="267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72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726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7267">
                                            <p:txEl>
                                              <p:pRg st="2" end="2"/>
                                            </p:txEl>
                                          </p:spTgt>
                                        </p:tgtEl>
                                        <p:attrNameLst>
                                          <p:attrName>style.visibility</p:attrName>
                                        </p:attrNameLst>
                                      </p:cBhvr>
                                      <p:to>
                                        <p:strVal val="visible"/>
                                      </p:to>
                                    </p:set>
                                    <p:anim calcmode="lin" valueType="num">
                                      <p:cBhvr additive="base">
                                        <p:cTn id="19" dur="500" fill="hold"/>
                                        <p:tgtEl>
                                          <p:spTgt spid="267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72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726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7267">
                                            <p:txEl>
                                              <p:pRg st="3" end="3"/>
                                            </p:txEl>
                                          </p:spTgt>
                                        </p:tgtEl>
                                        <p:attrNameLst>
                                          <p:attrName>style.visibility</p:attrName>
                                        </p:attrNameLst>
                                      </p:cBhvr>
                                      <p:to>
                                        <p:strVal val="visible"/>
                                      </p:to>
                                    </p:set>
                                    <p:anim calcmode="lin" valueType="num">
                                      <p:cBhvr additive="base">
                                        <p:cTn id="25" dur="500" fill="hold"/>
                                        <p:tgtEl>
                                          <p:spTgt spid="267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726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726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7267">
                                            <p:txEl>
                                              <p:pRg st="4" end="4"/>
                                            </p:txEl>
                                          </p:spTgt>
                                        </p:tgtEl>
                                        <p:attrNameLst>
                                          <p:attrName>style.visibility</p:attrName>
                                        </p:attrNameLst>
                                      </p:cBhvr>
                                      <p:to>
                                        <p:strVal val="visible"/>
                                      </p:to>
                                    </p:set>
                                    <p:anim calcmode="lin" valueType="num">
                                      <p:cBhvr additive="base">
                                        <p:cTn id="31" dur="500" fill="hold"/>
                                        <p:tgtEl>
                                          <p:spTgt spid="267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726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7267">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DBF592B-45FB-425B-95DA-928CFEAFF27C}" type="slidenum">
              <a:rPr lang="en-US"/>
              <a:pPr/>
              <a:t>17</a:t>
            </a:fld>
            <a:endParaRPr lang="en-US"/>
          </a:p>
        </p:txBody>
      </p:sp>
      <p:sp>
        <p:nvSpPr>
          <p:cNvPr id="272386" name="Rectangle 2"/>
          <p:cNvSpPr>
            <a:spLocks noGrp="1" noChangeArrowheads="1"/>
          </p:cNvSpPr>
          <p:nvPr>
            <p:ph type="title"/>
          </p:nvPr>
        </p:nvSpPr>
        <p:spPr/>
        <p:txBody>
          <a:bodyPr/>
          <a:lstStyle/>
          <a:p>
            <a:r>
              <a:rPr lang="en-US"/>
              <a:t>Advantages of IRR</a:t>
            </a:r>
          </a:p>
        </p:txBody>
      </p:sp>
      <p:sp>
        <p:nvSpPr>
          <p:cNvPr id="272387" name="Rectangle 3"/>
          <p:cNvSpPr>
            <a:spLocks noGrp="1" noChangeArrowheads="1"/>
          </p:cNvSpPr>
          <p:nvPr>
            <p:ph type="body" idx="4294967295"/>
          </p:nvPr>
        </p:nvSpPr>
        <p:spPr>
          <a:xfrm>
            <a:off x="838200" y="1752600"/>
            <a:ext cx="7958138" cy="3881438"/>
          </a:xfrm>
          <a:prstGeom prst="rect">
            <a:avLst/>
          </a:prstGeom>
        </p:spPr>
        <p:txBody>
          <a:bodyPr>
            <a:normAutofit lnSpcReduction="10000"/>
          </a:bodyPr>
          <a:lstStyle/>
          <a:p>
            <a:r>
              <a:rPr lang="en-US" dirty="0"/>
              <a:t>Knowing a return is intuitively </a:t>
            </a:r>
            <a:r>
              <a:rPr lang="en-US" dirty="0" smtClean="0"/>
              <a:t>appealing.</a:t>
            </a:r>
            <a:endParaRPr lang="en-US" dirty="0"/>
          </a:p>
          <a:p>
            <a:r>
              <a:rPr lang="en-US" dirty="0"/>
              <a:t>It is a simple way to communicate the value of a project to someone who doesn’t know all the estimation </a:t>
            </a:r>
            <a:r>
              <a:rPr lang="en-US" dirty="0" smtClean="0"/>
              <a:t>details.</a:t>
            </a:r>
            <a:endParaRPr lang="en-US" dirty="0"/>
          </a:p>
          <a:p>
            <a:r>
              <a:rPr lang="en-US" dirty="0"/>
              <a:t>If the IRR is high enough, you may not need to estimate a required return, which is often a difficult </a:t>
            </a:r>
            <a:r>
              <a:rPr lang="en-US" dirty="0" smtClean="0"/>
              <a:t>task.</a:t>
            </a:r>
          </a:p>
          <a:p>
            <a:r>
              <a:rPr lang="en-US" dirty="0" smtClean="0"/>
              <a:t>Can be used to gauge sensitivity of project value to errors in estimation of the discount rate.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additive="base">
                                        <p:cTn id="7" dur="500" fill="hold"/>
                                        <p:tgtEl>
                                          <p:spTgt spid="272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23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2387">
                                            <p:txEl>
                                              <p:pRg st="1" end="1"/>
                                            </p:txEl>
                                          </p:spTgt>
                                        </p:tgtEl>
                                        <p:attrNameLst>
                                          <p:attrName>style.visibility</p:attrName>
                                        </p:attrNameLst>
                                      </p:cBhvr>
                                      <p:to>
                                        <p:strVal val="visible"/>
                                      </p:to>
                                    </p:set>
                                    <p:anim calcmode="lin" valueType="num">
                                      <p:cBhvr additive="base">
                                        <p:cTn id="13" dur="500" fill="hold"/>
                                        <p:tgtEl>
                                          <p:spTgt spid="272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23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2387">
                                            <p:txEl>
                                              <p:pRg st="2" end="2"/>
                                            </p:txEl>
                                          </p:spTgt>
                                        </p:tgtEl>
                                        <p:attrNameLst>
                                          <p:attrName>style.visibility</p:attrName>
                                        </p:attrNameLst>
                                      </p:cBhvr>
                                      <p:to>
                                        <p:strVal val="visible"/>
                                      </p:to>
                                    </p:set>
                                    <p:anim calcmode="lin" valueType="num">
                                      <p:cBhvr additive="base">
                                        <p:cTn id="19" dur="500" fill="hold"/>
                                        <p:tgtEl>
                                          <p:spTgt spid="272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23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2387">
                                            <p:txEl>
                                              <p:pRg st="3" end="3"/>
                                            </p:txEl>
                                          </p:spTgt>
                                        </p:tgtEl>
                                        <p:attrNameLst>
                                          <p:attrName>style.visibility</p:attrName>
                                        </p:attrNameLst>
                                      </p:cBhvr>
                                      <p:to>
                                        <p:strVal val="visible"/>
                                      </p:to>
                                    </p:set>
                                    <p:anim calcmode="lin" valueType="num">
                                      <p:cBhvr additive="base">
                                        <p:cTn id="25" dur="500" fill="hold"/>
                                        <p:tgtEl>
                                          <p:spTgt spid="272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23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6557BD4-DDF5-4502-9875-81BCB9A48CEB}" type="slidenum">
              <a:rPr lang="en-US"/>
              <a:pPr/>
              <a:t>18</a:t>
            </a:fld>
            <a:endParaRPr lang="en-US"/>
          </a:p>
        </p:txBody>
      </p:sp>
      <p:sp>
        <p:nvSpPr>
          <p:cNvPr id="278530" name="Rectangle 2"/>
          <p:cNvSpPr>
            <a:spLocks noGrp="1" noChangeArrowheads="1"/>
          </p:cNvSpPr>
          <p:nvPr>
            <p:ph type="title"/>
          </p:nvPr>
        </p:nvSpPr>
        <p:spPr/>
        <p:txBody>
          <a:bodyPr/>
          <a:lstStyle/>
          <a:p>
            <a:r>
              <a:rPr lang="en-US"/>
              <a:t>NPV Vs. IRR</a:t>
            </a:r>
          </a:p>
        </p:txBody>
      </p:sp>
      <p:sp>
        <p:nvSpPr>
          <p:cNvPr id="278531" name="Rectangle 3"/>
          <p:cNvSpPr>
            <a:spLocks noGrp="1" noChangeArrowheads="1"/>
          </p:cNvSpPr>
          <p:nvPr>
            <p:ph type="body" idx="4294967295"/>
          </p:nvPr>
        </p:nvSpPr>
        <p:spPr>
          <a:xfrm>
            <a:off x="457200" y="1600200"/>
            <a:ext cx="8458200" cy="4648200"/>
          </a:xfrm>
          <a:prstGeom prst="rect">
            <a:avLst/>
          </a:prstGeom>
        </p:spPr>
        <p:txBody>
          <a:bodyPr>
            <a:normAutofit lnSpcReduction="10000"/>
          </a:bodyPr>
          <a:lstStyle/>
          <a:p>
            <a:r>
              <a:rPr lang="en-US" dirty="0"/>
              <a:t>NPV and IRR will generally give us the same decision</a:t>
            </a:r>
          </a:p>
          <a:p>
            <a:r>
              <a:rPr lang="en-US" dirty="0"/>
              <a:t>Exceptions</a:t>
            </a:r>
          </a:p>
          <a:p>
            <a:pPr lvl="1"/>
            <a:r>
              <a:rPr lang="en-US" dirty="0"/>
              <a:t>Non-conventional cash flows – cash flow signs change more than once</a:t>
            </a:r>
          </a:p>
          <a:p>
            <a:pPr lvl="1"/>
            <a:r>
              <a:rPr lang="en-US" dirty="0"/>
              <a:t>Mutually exclusive projects</a:t>
            </a:r>
          </a:p>
          <a:p>
            <a:r>
              <a:rPr lang="en-US" dirty="0" smtClean="0"/>
              <a:t>What do we do if there is a conflict?</a:t>
            </a:r>
          </a:p>
          <a:p>
            <a:r>
              <a:rPr lang="en-US" dirty="0" smtClean="0"/>
              <a:t>NPV directly measures the increase in value to the firm.  Hence whenever there is a conflict between NPV and another decision rule, you should </a:t>
            </a:r>
            <a:r>
              <a:rPr lang="en-US" b="1" i="1" dirty="0" smtClean="0"/>
              <a:t>always</a:t>
            </a:r>
            <a:r>
              <a:rPr lang="en-US" dirty="0" smtClean="0"/>
              <a:t> use NPV.</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8531">
                                            <p:txEl>
                                              <p:pRg st="0" end="0"/>
                                            </p:txEl>
                                          </p:spTgt>
                                        </p:tgtEl>
                                        <p:attrNameLst>
                                          <p:attrName>style.visibility</p:attrName>
                                        </p:attrNameLst>
                                      </p:cBhvr>
                                      <p:to>
                                        <p:strVal val="visible"/>
                                      </p:to>
                                    </p:set>
                                    <p:anim calcmode="lin" valueType="num">
                                      <p:cBhvr additive="base">
                                        <p:cTn id="7" dur="500" fill="hold"/>
                                        <p:tgtEl>
                                          <p:spTgt spid="278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853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853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8531">
                                            <p:txEl>
                                              <p:pRg st="1" end="1"/>
                                            </p:txEl>
                                          </p:spTgt>
                                        </p:tgtEl>
                                        <p:attrNameLst>
                                          <p:attrName>style.visibility</p:attrName>
                                        </p:attrNameLst>
                                      </p:cBhvr>
                                      <p:to>
                                        <p:strVal val="visible"/>
                                      </p:to>
                                    </p:set>
                                    <p:anim calcmode="lin" valueType="num">
                                      <p:cBhvr additive="base">
                                        <p:cTn id="13" dur="500" fill="hold"/>
                                        <p:tgtEl>
                                          <p:spTgt spid="278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853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853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8531">
                                            <p:txEl>
                                              <p:pRg st="2" end="2"/>
                                            </p:txEl>
                                          </p:spTgt>
                                        </p:tgtEl>
                                        <p:attrNameLst>
                                          <p:attrName>style.visibility</p:attrName>
                                        </p:attrNameLst>
                                      </p:cBhvr>
                                      <p:to>
                                        <p:strVal val="visible"/>
                                      </p:to>
                                    </p:set>
                                    <p:anim calcmode="lin" valueType="num">
                                      <p:cBhvr additive="base">
                                        <p:cTn id="19" dur="500" fill="hold"/>
                                        <p:tgtEl>
                                          <p:spTgt spid="278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853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853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8531">
                                            <p:txEl>
                                              <p:pRg st="3" end="3"/>
                                            </p:txEl>
                                          </p:spTgt>
                                        </p:tgtEl>
                                        <p:attrNameLst>
                                          <p:attrName>style.visibility</p:attrName>
                                        </p:attrNameLst>
                                      </p:cBhvr>
                                      <p:to>
                                        <p:strVal val="visible"/>
                                      </p:to>
                                    </p:set>
                                    <p:anim calcmode="lin" valueType="num">
                                      <p:cBhvr additive="base">
                                        <p:cTn id="25" dur="500" fill="hold"/>
                                        <p:tgtEl>
                                          <p:spTgt spid="2785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853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8531">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8531">
                                            <p:txEl>
                                              <p:pRg st="4" end="4"/>
                                            </p:txEl>
                                          </p:spTgt>
                                        </p:tgtEl>
                                        <p:attrNameLst>
                                          <p:attrName>style.visibility</p:attrName>
                                        </p:attrNameLst>
                                      </p:cBhvr>
                                      <p:to>
                                        <p:strVal val="visible"/>
                                      </p:to>
                                    </p:set>
                                    <p:anim calcmode="lin" valueType="num">
                                      <p:cBhvr additive="base">
                                        <p:cTn id="31" dur="500" fill="hold"/>
                                        <p:tgtEl>
                                          <p:spTgt spid="2785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853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8531">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8531">
                                            <p:txEl>
                                              <p:pRg st="5" end="5"/>
                                            </p:txEl>
                                          </p:spTgt>
                                        </p:tgtEl>
                                        <p:attrNameLst>
                                          <p:attrName>style.visibility</p:attrName>
                                        </p:attrNameLst>
                                      </p:cBhvr>
                                      <p:to>
                                        <p:strVal val="visible"/>
                                      </p:to>
                                    </p:set>
                                    <p:anim calcmode="lin" valueType="num">
                                      <p:cBhvr additive="base">
                                        <p:cTn id="37" dur="500" fill="hold"/>
                                        <p:tgtEl>
                                          <p:spTgt spid="2785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853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8531">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DD7CF455-3077-443A-A60E-397410A81B6A}" type="slidenum">
              <a:rPr lang="en-US"/>
              <a:pPr/>
              <a:t>19</a:t>
            </a:fld>
            <a:endParaRPr lang="en-US"/>
          </a:p>
        </p:txBody>
      </p:sp>
      <p:sp>
        <p:nvSpPr>
          <p:cNvPr id="279554" name="Rectangle 2"/>
          <p:cNvSpPr>
            <a:spLocks noGrp="1" noChangeArrowheads="1"/>
          </p:cNvSpPr>
          <p:nvPr>
            <p:ph type="title"/>
          </p:nvPr>
        </p:nvSpPr>
        <p:spPr/>
        <p:txBody>
          <a:bodyPr/>
          <a:lstStyle/>
          <a:p>
            <a:r>
              <a:rPr lang="en-US"/>
              <a:t>IRR and Nonconventional Cash Flows</a:t>
            </a:r>
          </a:p>
        </p:txBody>
      </p:sp>
      <p:sp>
        <p:nvSpPr>
          <p:cNvPr id="279555" name="Rectangle 3"/>
          <p:cNvSpPr>
            <a:spLocks noGrp="1" noChangeArrowheads="1"/>
          </p:cNvSpPr>
          <p:nvPr>
            <p:ph type="body" idx="4294967295"/>
          </p:nvPr>
        </p:nvSpPr>
        <p:spPr>
          <a:xfrm>
            <a:off x="838200" y="1752600"/>
            <a:ext cx="7958138" cy="3881438"/>
          </a:xfrm>
          <a:prstGeom prst="rect">
            <a:avLst/>
          </a:prstGeom>
        </p:spPr>
        <p:txBody>
          <a:bodyPr/>
          <a:lstStyle/>
          <a:p>
            <a:r>
              <a:rPr lang="en-US"/>
              <a:t>When the cash flows change sign more than once, there is more than one IRR</a:t>
            </a:r>
          </a:p>
          <a:p>
            <a:r>
              <a:rPr lang="en-US"/>
              <a:t>When you solve for IRR you are solving for the root of an equation and when you cross the x-axis more than once, there will be more than one return that solves the equation</a:t>
            </a:r>
          </a:p>
          <a:p>
            <a:r>
              <a:rPr lang="en-US"/>
              <a:t>If you have more than one IRR, which one do you use to make your decision?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9555">
                                            <p:txEl>
                                              <p:pRg st="0" end="0"/>
                                            </p:txEl>
                                          </p:spTgt>
                                        </p:tgtEl>
                                        <p:attrNameLst>
                                          <p:attrName>style.visibility</p:attrName>
                                        </p:attrNameLst>
                                      </p:cBhvr>
                                      <p:to>
                                        <p:strVal val="visible"/>
                                      </p:to>
                                    </p:set>
                                    <p:anim calcmode="lin" valueType="num">
                                      <p:cBhvr additive="base">
                                        <p:cTn id="7" dur="500" fill="hold"/>
                                        <p:tgtEl>
                                          <p:spTgt spid="279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955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955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9555">
                                            <p:txEl>
                                              <p:pRg st="1" end="1"/>
                                            </p:txEl>
                                          </p:spTgt>
                                        </p:tgtEl>
                                        <p:attrNameLst>
                                          <p:attrName>style.visibility</p:attrName>
                                        </p:attrNameLst>
                                      </p:cBhvr>
                                      <p:to>
                                        <p:strVal val="visible"/>
                                      </p:to>
                                    </p:set>
                                    <p:anim calcmode="lin" valueType="num">
                                      <p:cBhvr additive="base">
                                        <p:cTn id="13" dur="500" fill="hold"/>
                                        <p:tgtEl>
                                          <p:spTgt spid="279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955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955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9555">
                                            <p:txEl>
                                              <p:pRg st="2" end="2"/>
                                            </p:txEl>
                                          </p:spTgt>
                                        </p:tgtEl>
                                        <p:attrNameLst>
                                          <p:attrName>style.visibility</p:attrName>
                                        </p:attrNameLst>
                                      </p:cBhvr>
                                      <p:to>
                                        <p:strVal val="visible"/>
                                      </p:to>
                                    </p:set>
                                    <p:anim calcmode="lin" valueType="num">
                                      <p:cBhvr additive="base">
                                        <p:cTn id="19" dur="500" fill="hold"/>
                                        <p:tgtEl>
                                          <p:spTgt spid="279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955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9555">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a:xfrm>
            <a:off x="301752" y="1676400"/>
            <a:ext cx="8613648" cy="4422648"/>
          </a:xfrm>
        </p:spPr>
        <p:txBody>
          <a:bodyPr>
            <a:normAutofit fontScale="92500" lnSpcReduction="10000"/>
          </a:bodyPr>
          <a:lstStyle/>
          <a:p>
            <a:r>
              <a:rPr lang="en-US" dirty="0" smtClean="0"/>
              <a:t>What are the characteristics of good decision criteria?</a:t>
            </a:r>
          </a:p>
          <a:p>
            <a:r>
              <a:rPr lang="en-US" dirty="0" smtClean="0"/>
              <a:t>What is the NPV Rule?</a:t>
            </a:r>
          </a:p>
          <a:p>
            <a:r>
              <a:rPr lang="en-US" dirty="0" smtClean="0"/>
              <a:t>What is the Payback Rule?</a:t>
            </a:r>
          </a:p>
          <a:p>
            <a:r>
              <a:rPr lang="en-US" dirty="0" smtClean="0"/>
              <a:t>How is Accounting Rate of Return used for project selection?</a:t>
            </a:r>
          </a:p>
          <a:p>
            <a:r>
              <a:rPr lang="en-US" dirty="0" smtClean="0"/>
              <a:t>What is the IRR Rule?</a:t>
            </a:r>
          </a:p>
          <a:p>
            <a:r>
              <a:rPr lang="en-US" dirty="0" smtClean="0"/>
              <a:t>How do we use the IRR in the case of Mutually exclusive projects?</a:t>
            </a:r>
          </a:p>
          <a:p>
            <a:r>
              <a:rPr lang="en-US" dirty="0" smtClean="0"/>
              <a:t>How do we handle the case of multiple IRRs?</a:t>
            </a:r>
          </a:p>
          <a:p>
            <a:r>
              <a:rPr lang="en-US" dirty="0" smtClean="0"/>
              <a:t>How can we use </a:t>
            </a:r>
            <a:r>
              <a:rPr lang="en-US" dirty="0"/>
              <a:t>the Profitability Index </a:t>
            </a:r>
            <a:r>
              <a:rPr lang="en-US" dirty="0" smtClean="0"/>
              <a:t>in situations of capital rationing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E699796-299F-4F0D-AC99-8B3C4825E0E9}" type="slidenum">
              <a:rPr lang="en-US"/>
              <a:pPr/>
              <a:t>20</a:t>
            </a:fld>
            <a:endParaRPr lang="en-US"/>
          </a:p>
        </p:txBody>
      </p:sp>
      <p:sp>
        <p:nvSpPr>
          <p:cNvPr id="280578" name="Rectangle 2"/>
          <p:cNvSpPr>
            <a:spLocks noGrp="1" noChangeArrowheads="1"/>
          </p:cNvSpPr>
          <p:nvPr>
            <p:ph type="title"/>
          </p:nvPr>
        </p:nvSpPr>
        <p:spPr/>
        <p:txBody>
          <a:bodyPr>
            <a:normAutofit/>
          </a:bodyPr>
          <a:lstStyle/>
          <a:p>
            <a:r>
              <a:rPr lang="en-US" dirty="0" smtClean="0"/>
              <a:t>Example with Nonconventional </a:t>
            </a:r>
            <a:r>
              <a:rPr lang="en-US" dirty="0"/>
              <a:t>Cash Flows</a:t>
            </a:r>
          </a:p>
        </p:txBody>
      </p:sp>
      <p:sp>
        <p:nvSpPr>
          <p:cNvPr id="280579" name="Rectangle 3"/>
          <p:cNvSpPr>
            <a:spLocks noGrp="1" noChangeArrowheads="1"/>
          </p:cNvSpPr>
          <p:nvPr>
            <p:ph type="body" idx="4294967295"/>
          </p:nvPr>
        </p:nvSpPr>
        <p:spPr>
          <a:xfrm>
            <a:off x="838200" y="1752600"/>
            <a:ext cx="7958138" cy="3881438"/>
          </a:xfrm>
          <a:prstGeom prst="rect">
            <a:avLst/>
          </a:prstGeom>
        </p:spPr>
        <p:txBody>
          <a:bodyPr/>
          <a:lstStyle/>
          <a:p>
            <a:r>
              <a:rPr lang="en-US" dirty="0"/>
              <a:t>Suppose an investment will cost $90,000 initially and will generate the following cash flows:</a:t>
            </a:r>
          </a:p>
          <a:p>
            <a:pPr lvl="1"/>
            <a:r>
              <a:rPr lang="en-US" dirty="0"/>
              <a:t>Year 1: 132,000</a:t>
            </a:r>
          </a:p>
          <a:p>
            <a:pPr lvl="1"/>
            <a:r>
              <a:rPr lang="en-US" dirty="0"/>
              <a:t>Year 2: 100,000</a:t>
            </a:r>
          </a:p>
          <a:p>
            <a:pPr lvl="1"/>
            <a:r>
              <a:rPr lang="en-US" dirty="0"/>
              <a:t>Year 3: -150,000</a:t>
            </a:r>
          </a:p>
          <a:p>
            <a:r>
              <a:rPr lang="en-US" dirty="0"/>
              <a:t>The required return is 15%.</a:t>
            </a:r>
          </a:p>
          <a:p>
            <a:r>
              <a:rPr lang="en-US" dirty="0"/>
              <a:t>Should we accept or reject the project</a:t>
            </a:r>
            <a:r>
              <a:rPr lang="en-US" dirty="0" smtClean="0"/>
              <a:t>?</a:t>
            </a:r>
          </a:p>
          <a:p>
            <a:r>
              <a:rPr lang="en-US" dirty="0" smtClean="0"/>
              <a:t>Let us look at the NPV profile.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anim calcmode="lin" valueType="num">
                                      <p:cBhvr additive="base">
                                        <p:cTn id="7" dur="500" fill="hold"/>
                                        <p:tgtEl>
                                          <p:spTgt spid="280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05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80579">
                                            <p:txEl>
                                              <p:pRg st="1" end="1"/>
                                            </p:txEl>
                                          </p:spTgt>
                                        </p:tgtEl>
                                        <p:attrNameLst>
                                          <p:attrName>style.visibility</p:attrName>
                                        </p:attrNameLst>
                                      </p:cBhvr>
                                      <p:to>
                                        <p:strVal val="visible"/>
                                      </p:to>
                                    </p:set>
                                    <p:anim calcmode="lin" valueType="num">
                                      <p:cBhvr additive="base">
                                        <p:cTn id="11" dur="500" fill="hold"/>
                                        <p:tgtEl>
                                          <p:spTgt spid="28057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805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1" end="1"/>
                                            </p:txEl>
                                          </p:spTgt>
                                        </p:tgtEl>
                                        <p:attrNameLst>
                                          <p:attrName>ppt_c</p:attrName>
                                        </p:attrNameLst>
                                      </p:cBhvr>
                                      <p:to>
                                        <a:schemeClr val="tx2"/>
                                      </p:to>
                                    </p:animClr>
                                  </p:subTnLst>
                                </p:cTn>
                              </p:par>
                              <p:par>
                                <p:cTn id="13" presetID="2" presetClass="entr" presetSubtype="8" fill="hold" grpId="0" nodeType="withEffect">
                                  <p:stCondLst>
                                    <p:cond delay="0"/>
                                  </p:stCondLst>
                                  <p:childTnLst>
                                    <p:set>
                                      <p:cBhvr>
                                        <p:cTn id="14" dur="1" fill="hold">
                                          <p:stCondLst>
                                            <p:cond delay="0"/>
                                          </p:stCondLst>
                                        </p:cTn>
                                        <p:tgtEl>
                                          <p:spTgt spid="280579">
                                            <p:txEl>
                                              <p:pRg st="2" end="2"/>
                                            </p:txEl>
                                          </p:spTgt>
                                        </p:tgtEl>
                                        <p:attrNameLst>
                                          <p:attrName>style.visibility</p:attrName>
                                        </p:attrNameLst>
                                      </p:cBhvr>
                                      <p:to>
                                        <p:strVal val="visible"/>
                                      </p:to>
                                    </p:set>
                                    <p:anim calcmode="lin" valueType="num">
                                      <p:cBhvr additive="base">
                                        <p:cTn id="15" dur="500" fill="hold"/>
                                        <p:tgtEl>
                                          <p:spTgt spid="28057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057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2" end="2"/>
                                            </p:txEl>
                                          </p:spTgt>
                                        </p:tgtEl>
                                        <p:attrNameLst>
                                          <p:attrName>ppt_c</p:attrName>
                                        </p:attrNameLst>
                                      </p:cBhvr>
                                      <p:to>
                                        <a:schemeClr val="tx2"/>
                                      </p:to>
                                    </p:animClr>
                                  </p:subTnLst>
                                </p:cTn>
                              </p:par>
                              <p:par>
                                <p:cTn id="17" presetID="2" presetClass="entr" presetSubtype="8" fill="hold" grpId="0" nodeType="withEffect">
                                  <p:stCondLst>
                                    <p:cond delay="0"/>
                                  </p:stCondLst>
                                  <p:childTnLst>
                                    <p:set>
                                      <p:cBhvr>
                                        <p:cTn id="18" dur="1" fill="hold">
                                          <p:stCondLst>
                                            <p:cond delay="0"/>
                                          </p:stCondLst>
                                        </p:cTn>
                                        <p:tgtEl>
                                          <p:spTgt spid="280579">
                                            <p:txEl>
                                              <p:pRg st="3" end="3"/>
                                            </p:txEl>
                                          </p:spTgt>
                                        </p:tgtEl>
                                        <p:attrNameLst>
                                          <p:attrName>style.visibility</p:attrName>
                                        </p:attrNameLst>
                                      </p:cBhvr>
                                      <p:to>
                                        <p:strVal val="visible"/>
                                      </p:to>
                                    </p:set>
                                    <p:anim calcmode="lin" valueType="num">
                                      <p:cBhvr additive="base">
                                        <p:cTn id="19" dur="500" fill="hold"/>
                                        <p:tgtEl>
                                          <p:spTgt spid="28057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057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3" end="3"/>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0579">
                                            <p:txEl>
                                              <p:pRg st="4" end="4"/>
                                            </p:txEl>
                                          </p:spTgt>
                                        </p:tgtEl>
                                        <p:attrNameLst>
                                          <p:attrName>style.visibility</p:attrName>
                                        </p:attrNameLst>
                                      </p:cBhvr>
                                      <p:to>
                                        <p:strVal val="visible"/>
                                      </p:to>
                                    </p:set>
                                    <p:anim calcmode="lin" valueType="num">
                                      <p:cBhvr additive="base">
                                        <p:cTn id="25" dur="500" fill="hold"/>
                                        <p:tgtEl>
                                          <p:spTgt spid="28057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057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4" end="4"/>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0579">
                                            <p:txEl>
                                              <p:pRg st="5" end="5"/>
                                            </p:txEl>
                                          </p:spTgt>
                                        </p:tgtEl>
                                        <p:attrNameLst>
                                          <p:attrName>style.visibility</p:attrName>
                                        </p:attrNameLst>
                                      </p:cBhvr>
                                      <p:to>
                                        <p:strVal val="visible"/>
                                      </p:to>
                                    </p:set>
                                    <p:anim calcmode="lin" valueType="num">
                                      <p:cBhvr additive="base">
                                        <p:cTn id="31" dur="500" fill="hold"/>
                                        <p:tgtEl>
                                          <p:spTgt spid="28057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057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0579">
                                            <p:txEl>
                                              <p:pRg st="6" end="6"/>
                                            </p:txEl>
                                          </p:spTgt>
                                        </p:tgtEl>
                                        <p:attrNameLst>
                                          <p:attrName>style.visibility</p:attrName>
                                        </p:attrNameLst>
                                      </p:cBhvr>
                                      <p:to>
                                        <p:strVal val="visible"/>
                                      </p:to>
                                    </p:set>
                                    <p:anim calcmode="lin" valueType="num">
                                      <p:cBhvr additive="base">
                                        <p:cTn id="37" dur="500" fill="hold"/>
                                        <p:tgtEl>
                                          <p:spTgt spid="28057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057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438681D6-95FD-4225-BA07-190CE5867644}" type="slidenum">
              <a:rPr lang="en-US"/>
              <a:pPr/>
              <a:t>21</a:t>
            </a:fld>
            <a:endParaRPr lang="en-US"/>
          </a:p>
        </p:txBody>
      </p:sp>
      <p:sp>
        <p:nvSpPr>
          <p:cNvPr id="282626" name="Rectangle 2"/>
          <p:cNvSpPr>
            <a:spLocks noGrp="1" noChangeArrowheads="1"/>
          </p:cNvSpPr>
          <p:nvPr>
            <p:ph type="title"/>
          </p:nvPr>
        </p:nvSpPr>
        <p:spPr>
          <a:xfrm>
            <a:off x="1143000" y="228600"/>
            <a:ext cx="7378700" cy="762000"/>
          </a:xfrm>
        </p:spPr>
        <p:txBody>
          <a:bodyPr/>
          <a:lstStyle/>
          <a:p>
            <a:r>
              <a:rPr lang="en-US" dirty="0"/>
              <a:t>NPV Profile</a:t>
            </a:r>
          </a:p>
        </p:txBody>
      </p:sp>
      <p:graphicFrame>
        <p:nvGraphicFramePr>
          <p:cNvPr id="282627" name="Object 3"/>
          <p:cNvGraphicFramePr>
            <a:graphicFrameLocks noGrp="1" noChangeAspect="1"/>
          </p:cNvGraphicFramePr>
          <p:nvPr>
            <p:ph type="chart" idx="1"/>
          </p:nvPr>
        </p:nvGraphicFramePr>
        <p:xfrm>
          <a:off x="838200" y="2362200"/>
          <a:ext cx="7956550" cy="3881438"/>
        </p:xfrm>
        <a:graphic>
          <a:graphicData uri="http://schemas.openxmlformats.org/presentationml/2006/ole">
            <mc:AlternateContent xmlns:mc="http://schemas.openxmlformats.org/markup-compatibility/2006">
              <mc:Choice xmlns:v="urn:schemas-microsoft-com:vml" Requires="v">
                <p:oleObj spid="_x0000_s159764" name="Chart" r:id="rId4" imgW="8210550" imgH="4572000" progId="MSGraph.Chart.8">
                  <p:embed followColorScheme="full"/>
                </p:oleObj>
              </mc:Choice>
              <mc:Fallback>
                <p:oleObj name="Chart" r:id="rId4" imgW="8210550" imgH="457200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362200"/>
                        <a:ext cx="7956550" cy="3881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2628" name="Text Box 4"/>
          <p:cNvSpPr txBox="1">
            <a:spLocks noChangeArrowheads="1"/>
          </p:cNvSpPr>
          <p:nvPr/>
        </p:nvSpPr>
        <p:spPr bwMode="auto">
          <a:xfrm>
            <a:off x="3352800" y="1905000"/>
            <a:ext cx="4267200" cy="457200"/>
          </a:xfrm>
          <a:prstGeom prst="rect">
            <a:avLst/>
          </a:prstGeom>
          <a:noFill/>
          <a:ln w="9525">
            <a:noFill/>
            <a:miter lim="800000"/>
            <a:headEnd/>
            <a:tailEnd/>
          </a:ln>
          <a:effectLst/>
        </p:spPr>
        <p:txBody>
          <a:bodyPr>
            <a:spAutoFit/>
          </a:bodyPr>
          <a:lstStyle/>
          <a:p>
            <a:pPr eaLnBrk="0" hangingPunct="0">
              <a:spcBef>
                <a:spcPct val="50000"/>
              </a:spcBef>
            </a:pPr>
            <a:r>
              <a:rPr lang="en-US" dirty="0"/>
              <a:t>IRR = 10.11% and 42.66%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30C8D51-8C77-4C36-ABC7-D7C9198CE4D4}" type="slidenum">
              <a:rPr lang="en-US"/>
              <a:pPr/>
              <a:t>22</a:t>
            </a:fld>
            <a:endParaRPr lang="en-US"/>
          </a:p>
        </p:txBody>
      </p:sp>
      <p:sp>
        <p:nvSpPr>
          <p:cNvPr id="284674" name="Rectangle 2"/>
          <p:cNvSpPr>
            <a:spLocks noGrp="1" noChangeArrowheads="1"/>
          </p:cNvSpPr>
          <p:nvPr>
            <p:ph type="title"/>
          </p:nvPr>
        </p:nvSpPr>
        <p:spPr/>
        <p:txBody>
          <a:bodyPr/>
          <a:lstStyle/>
          <a:p>
            <a:r>
              <a:rPr lang="en-US" dirty="0" smtClean="0"/>
              <a:t>Nonconventional Cash Flows</a:t>
            </a:r>
            <a:endParaRPr lang="en-US" dirty="0"/>
          </a:p>
        </p:txBody>
      </p:sp>
      <p:sp>
        <p:nvSpPr>
          <p:cNvPr id="284675" name="Rectangle 3"/>
          <p:cNvSpPr>
            <a:spLocks noGrp="1" noChangeArrowheads="1"/>
          </p:cNvSpPr>
          <p:nvPr>
            <p:ph type="body" idx="4294967295"/>
          </p:nvPr>
        </p:nvSpPr>
        <p:spPr>
          <a:xfrm>
            <a:off x="228600" y="1752600"/>
            <a:ext cx="8567738" cy="4572000"/>
          </a:xfrm>
          <a:prstGeom prst="rect">
            <a:avLst/>
          </a:prstGeom>
        </p:spPr>
        <p:txBody>
          <a:bodyPr>
            <a:normAutofit fontScale="85000" lnSpcReduction="10000"/>
          </a:bodyPr>
          <a:lstStyle/>
          <a:p>
            <a:r>
              <a:rPr lang="en-US" dirty="0" smtClean="0"/>
              <a:t>If you compute the NPV, you would find it </a:t>
            </a:r>
            <a:r>
              <a:rPr lang="en-US" dirty="0"/>
              <a:t>is positive at a required return of 15%, so </a:t>
            </a:r>
            <a:r>
              <a:rPr lang="en-US" dirty="0" smtClean="0"/>
              <a:t>you </a:t>
            </a:r>
            <a:r>
              <a:rPr lang="en-US" dirty="0"/>
              <a:t>should </a:t>
            </a:r>
            <a:r>
              <a:rPr lang="en-US" b="1" i="1" dirty="0"/>
              <a:t>Accept</a:t>
            </a:r>
            <a:endParaRPr lang="en-US" dirty="0"/>
          </a:p>
          <a:p>
            <a:r>
              <a:rPr lang="en-US" dirty="0"/>
              <a:t>If </a:t>
            </a:r>
            <a:r>
              <a:rPr lang="en-US" dirty="0" smtClean="0"/>
              <a:t>you compute the IRR using a calculator, you </a:t>
            </a:r>
            <a:r>
              <a:rPr lang="en-US" dirty="0"/>
              <a:t>would </a:t>
            </a:r>
            <a:r>
              <a:rPr lang="en-US" dirty="0" smtClean="0"/>
              <a:t>probably get </a:t>
            </a:r>
            <a:r>
              <a:rPr lang="en-US" dirty="0"/>
              <a:t>an IRR of 10.11% which would tell </a:t>
            </a:r>
            <a:r>
              <a:rPr lang="en-US" dirty="0" smtClean="0"/>
              <a:t>you </a:t>
            </a:r>
            <a:r>
              <a:rPr lang="en-US" dirty="0"/>
              <a:t>to </a:t>
            </a:r>
            <a:r>
              <a:rPr lang="en-US" b="1" i="1" dirty="0"/>
              <a:t>Reject</a:t>
            </a:r>
            <a:endParaRPr lang="en-US" dirty="0"/>
          </a:p>
          <a:p>
            <a:r>
              <a:rPr lang="en-US" dirty="0" smtClean="0"/>
              <a:t>What do you do, now?</a:t>
            </a:r>
          </a:p>
          <a:p>
            <a:r>
              <a:rPr lang="en-US" dirty="0" smtClean="0"/>
              <a:t>You </a:t>
            </a:r>
            <a:r>
              <a:rPr lang="en-US" dirty="0"/>
              <a:t>need to recognize that there are non-conventional cash flows and look at the NPV </a:t>
            </a:r>
            <a:r>
              <a:rPr lang="en-US" dirty="0" smtClean="0"/>
              <a:t>profile.</a:t>
            </a:r>
          </a:p>
          <a:p>
            <a:r>
              <a:rPr lang="en-US" dirty="0" smtClean="0"/>
              <a:t>In this case, we see that there are two IRRs!  In general, it can be shown that the correct IRR to use is one where the NPV Profile function is downward sloping.  In this case, that would be 42.66%.</a:t>
            </a:r>
          </a:p>
          <a:p>
            <a:r>
              <a:rPr lang="en-US" dirty="0" smtClean="0"/>
              <a:t>However, this shows us that the right decision using IRR is not so easy!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 calcmode="lin" valueType="num">
                                      <p:cBhvr additive="base">
                                        <p:cTn id="7" dur="500" fill="hold"/>
                                        <p:tgtEl>
                                          <p:spTgt spid="284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467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4675">
                                            <p:txEl>
                                              <p:pRg st="1" end="1"/>
                                            </p:txEl>
                                          </p:spTgt>
                                        </p:tgtEl>
                                        <p:attrNameLst>
                                          <p:attrName>style.visibility</p:attrName>
                                        </p:attrNameLst>
                                      </p:cBhvr>
                                      <p:to>
                                        <p:strVal val="visible"/>
                                      </p:to>
                                    </p:set>
                                    <p:anim calcmode="lin" valueType="num">
                                      <p:cBhvr additive="base">
                                        <p:cTn id="13" dur="500" fill="hold"/>
                                        <p:tgtEl>
                                          <p:spTgt spid="284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467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4675">
                                            <p:txEl>
                                              <p:pRg st="2" end="2"/>
                                            </p:txEl>
                                          </p:spTgt>
                                        </p:tgtEl>
                                        <p:attrNameLst>
                                          <p:attrName>style.visibility</p:attrName>
                                        </p:attrNameLst>
                                      </p:cBhvr>
                                      <p:to>
                                        <p:strVal val="visible"/>
                                      </p:to>
                                    </p:set>
                                    <p:anim calcmode="lin" valueType="num">
                                      <p:cBhvr additive="base">
                                        <p:cTn id="19" dur="500" fill="hold"/>
                                        <p:tgtEl>
                                          <p:spTgt spid="284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467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4675">
                                            <p:txEl>
                                              <p:pRg st="3" end="3"/>
                                            </p:txEl>
                                          </p:spTgt>
                                        </p:tgtEl>
                                        <p:attrNameLst>
                                          <p:attrName>style.visibility</p:attrName>
                                        </p:attrNameLst>
                                      </p:cBhvr>
                                      <p:to>
                                        <p:strVal val="visible"/>
                                      </p:to>
                                    </p:set>
                                    <p:anim calcmode="lin" valueType="num">
                                      <p:cBhvr additive="base">
                                        <p:cTn id="25" dur="500" fill="hold"/>
                                        <p:tgtEl>
                                          <p:spTgt spid="2846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467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4675">
                                            <p:txEl>
                                              <p:pRg st="4" end="4"/>
                                            </p:txEl>
                                          </p:spTgt>
                                        </p:tgtEl>
                                        <p:attrNameLst>
                                          <p:attrName>style.visibility</p:attrName>
                                        </p:attrNameLst>
                                      </p:cBhvr>
                                      <p:to>
                                        <p:strVal val="visible"/>
                                      </p:to>
                                    </p:set>
                                    <p:anim calcmode="lin" valueType="num">
                                      <p:cBhvr additive="base">
                                        <p:cTn id="31" dur="500" fill="hold"/>
                                        <p:tgtEl>
                                          <p:spTgt spid="2846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467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4675">
                                            <p:txEl>
                                              <p:pRg st="5" end="5"/>
                                            </p:txEl>
                                          </p:spTgt>
                                        </p:tgtEl>
                                        <p:attrNameLst>
                                          <p:attrName>style.visibility</p:attrName>
                                        </p:attrNameLst>
                                      </p:cBhvr>
                                      <p:to>
                                        <p:strVal val="visible"/>
                                      </p:to>
                                    </p:set>
                                    <p:anim calcmode="lin" valueType="num">
                                      <p:cBhvr additive="base">
                                        <p:cTn id="37" dur="500" fill="hold"/>
                                        <p:tgtEl>
                                          <p:spTgt spid="2846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467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15F94457-0DE3-4ED9-9C46-6C2CD2A91454}" type="slidenum">
              <a:rPr lang="en-US"/>
              <a:pPr/>
              <a:t>23</a:t>
            </a:fld>
            <a:endParaRPr lang="en-US"/>
          </a:p>
        </p:txBody>
      </p:sp>
      <p:sp>
        <p:nvSpPr>
          <p:cNvPr id="285698" name="Rectangle 2"/>
          <p:cNvSpPr>
            <a:spLocks noGrp="1" noChangeArrowheads="1"/>
          </p:cNvSpPr>
          <p:nvPr>
            <p:ph type="title"/>
          </p:nvPr>
        </p:nvSpPr>
        <p:spPr/>
        <p:txBody>
          <a:bodyPr/>
          <a:lstStyle/>
          <a:p>
            <a:r>
              <a:rPr lang="en-US"/>
              <a:t>IRR and Mutually Exclusive Projects</a:t>
            </a:r>
          </a:p>
        </p:txBody>
      </p:sp>
      <p:sp>
        <p:nvSpPr>
          <p:cNvPr id="285699" name="Rectangle 3"/>
          <p:cNvSpPr>
            <a:spLocks noGrp="1" noChangeArrowheads="1"/>
          </p:cNvSpPr>
          <p:nvPr>
            <p:ph type="body" idx="4294967295"/>
          </p:nvPr>
        </p:nvSpPr>
        <p:spPr>
          <a:xfrm>
            <a:off x="838200" y="1752600"/>
            <a:ext cx="7958138" cy="3881438"/>
          </a:xfrm>
          <a:prstGeom prst="rect">
            <a:avLst/>
          </a:prstGeom>
        </p:spPr>
        <p:txBody>
          <a:bodyPr/>
          <a:lstStyle/>
          <a:p>
            <a:r>
              <a:rPr lang="en-US" dirty="0"/>
              <a:t>Mutually exclusive projects</a:t>
            </a:r>
          </a:p>
          <a:p>
            <a:pPr lvl="1"/>
            <a:r>
              <a:rPr lang="en-US" dirty="0"/>
              <a:t>If you choose one, you can’t choose the other</a:t>
            </a:r>
          </a:p>
          <a:p>
            <a:pPr lvl="1"/>
            <a:r>
              <a:rPr lang="en-US" dirty="0"/>
              <a:t>Example: You can choose to attend graduate school next year at either Harvard or Stanford, but not both</a:t>
            </a:r>
          </a:p>
          <a:p>
            <a:r>
              <a:rPr lang="en-US" dirty="0"/>
              <a:t>Intuitively you would use the following decision rules:</a:t>
            </a:r>
          </a:p>
          <a:p>
            <a:pPr lvl="1"/>
            <a:r>
              <a:rPr lang="en-US" dirty="0"/>
              <a:t>NPV – choose the project with the higher NPV</a:t>
            </a:r>
          </a:p>
          <a:p>
            <a:pPr lvl="1"/>
            <a:r>
              <a:rPr lang="en-US" dirty="0"/>
              <a:t>IRR – choose the project with the higher </a:t>
            </a:r>
            <a:r>
              <a:rPr lang="en-US" dirty="0" smtClean="0"/>
              <a:t>IRR</a:t>
            </a:r>
          </a:p>
          <a:p>
            <a:r>
              <a:rPr lang="en-US" dirty="0" smtClean="0"/>
              <a:t>But look at the following project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 calcmode="lin" valueType="num">
                                      <p:cBhvr additive="base">
                                        <p:cTn id="7" dur="500" fill="hold"/>
                                        <p:tgtEl>
                                          <p:spTgt spid="285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56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569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5699">
                                            <p:txEl>
                                              <p:pRg st="1" end="1"/>
                                            </p:txEl>
                                          </p:spTgt>
                                        </p:tgtEl>
                                        <p:attrNameLst>
                                          <p:attrName>style.visibility</p:attrName>
                                        </p:attrNameLst>
                                      </p:cBhvr>
                                      <p:to>
                                        <p:strVal val="visible"/>
                                      </p:to>
                                    </p:set>
                                    <p:anim calcmode="lin" valueType="num">
                                      <p:cBhvr additive="base">
                                        <p:cTn id="13" dur="500" fill="hold"/>
                                        <p:tgtEl>
                                          <p:spTgt spid="285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56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5699">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5699">
                                            <p:txEl>
                                              <p:pRg st="2" end="2"/>
                                            </p:txEl>
                                          </p:spTgt>
                                        </p:tgtEl>
                                        <p:attrNameLst>
                                          <p:attrName>style.visibility</p:attrName>
                                        </p:attrNameLst>
                                      </p:cBhvr>
                                      <p:to>
                                        <p:strVal val="visible"/>
                                      </p:to>
                                    </p:set>
                                    <p:anim calcmode="lin" valueType="num">
                                      <p:cBhvr additive="base">
                                        <p:cTn id="19" dur="500" fill="hold"/>
                                        <p:tgtEl>
                                          <p:spTgt spid="285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56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5699">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5699">
                                            <p:txEl>
                                              <p:pRg st="3" end="3"/>
                                            </p:txEl>
                                          </p:spTgt>
                                        </p:tgtEl>
                                        <p:attrNameLst>
                                          <p:attrName>style.visibility</p:attrName>
                                        </p:attrNameLst>
                                      </p:cBhvr>
                                      <p:to>
                                        <p:strVal val="visible"/>
                                      </p:to>
                                    </p:set>
                                    <p:anim calcmode="lin" valueType="num">
                                      <p:cBhvr additive="base">
                                        <p:cTn id="25" dur="500" fill="hold"/>
                                        <p:tgtEl>
                                          <p:spTgt spid="285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56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5699">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5699">
                                            <p:txEl>
                                              <p:pRg st="4" end="4"/>
                                            </p:txEl>
                                          </p:spTgt>
                                        </p:tgtEl>
                                        <p:attrNameLst>
                                          <p:attrName>style.visibility</p:attrName>
                                        </p:attrNameLst>
                                      </p:cBhvr>
                                      <p:to>
                                        <p:strVal val="visible"/>
                                      </p:to>
                                    </p:set>
                                    <p:anim calcmode="lin" valueType="num">
                                      <p:cBhvr additive="base">
                                        <p:cTn id="31" dur="500" fill="hold"/>
                                        <p:tgtEl>
                                          <p:spTgt spid="2856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56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5699">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5699">
                                            <p:txEl>
                                              <p:pRg st="5" end="5"/>
                                            </p:txEl>
                                          </p:spTgt>
                                        </p:tgtEl>
                                        <p:attrNameLst>
                                          <p:attrName>style.visibility</p:attrName>
                                        </p:attrNameLst>
                                      </p:cBhvr>
                                      <p:to>
                                        <p:strVal val="visible"/>
                                      </p:to>
                                    </p:set>
                                    <p:anim calcmode="lin" valueType="num">
                                      <p:cBhvr additive="base">
                                        <p:cTn id="37" dur="500" fill="hold"/>
                                        <p:tgtEl>
                                          <p:spTgt spid="2856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569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5699">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5699">
                                            <p:txEl>
                                              <p:pRg st="6" end="6"/>
                                            </p:txEl>
                                          </p:spTgt>
                                        </p:tgtEl>
                                        <p:attrNameLst>
                                          <p:attrName>style.visibility</p:attrName>
                                        </p:attrNameLst>
                                      </p:cBhvr>
                                      <p:to>
                                        <p:strVal val="visible"/>
                                      </p:to>
                                    </p:set>
                                    <p:anim calcmode="lin" valueType="num">
                                      <p:cBhvr additive="base">
                                        <p:cTn id="43" dur="500" fill="hold"/>
                                        <p:tgtEl>
                                          <p:spTgt spid="2856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569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5699">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ooter Placeholder 4"/>
          <p:cNvSpPr>
            <a:spLocks noGrp="1"/>
          </p:cNvSpPr>
          <p:nvPr>
            <p:ph type="ftr" sz="quarter" idx="11"/>
          </p:nvPr>
        </p:nvSpPr>
        <p:spPr/>
        <p:txBody>
          <a:bodyPr/>
          <a:lstStyle/>
          <a:p>
            <a:r>
              <a:rPr lang="en-US"/>
              <a:t>P.V. Viswanath</a:t>
            </a:r>
          </a:p>
        </p:txBody>
      </p:sp>
      <p:sp>
        <p:nvSpPr>
          <p:cNvPr id="35" name="Slide Number Placeholder 5"/>
          <p:cNvSpPr>
            <a:spLocks noGrp="1"/>
          </p:cNvSpPr>
          <p:nvPr>
            <p:ph type="sldNum" sz="quarter" idx="12"/>
          </p:nvPr>
        </p:nvSpPr>
        <p:spPr/>
        <p:txBody>
          <a:bodyPr/>
          <a:lstStyle/>
          <a:p>
            <a:fld id="{37744E2A-A404-4014-9245-81F721D4B0D9}" type="slidenum">
              <a:rPr lang="en-US"/>
              <a:pPr/>
              <a:t>24</a:t>
            </a:fld>
            <a:endParaRPr lang="en-US"/>
          </a:p>
        </p:txBody>
      </p:sp>
      <p:sp>
        <p:nvSpPr>
          <p:cNvPr id="286722" name="Rectangle 2"/>
          <p:cNvSpPr>
            <a:spLocks noGrp="1" noChangeArrowheads="1"/>
          </p:cNvSpPr>
          <p:nvPr>
            <p:ph type="title"/>
          </p:nvPr>
        </p:nvSpPr>
        <p:spPr>
          <a:xfrm>
            <a:off x="1219200" y="304800"/>
            <a:ext cx="7378700" cy="762000"/>
          </a:xfrm>
        </p:spPr>
        <p:txBody>
          <a:bodyPr>
            <a:normAutofit fontScale="90000"/>
          </a:bodyPr>
          <a:lstStyle/>
          <a:p>
            <a:r>
              <a:rPr lang="en-US" dirty="0"/>
              <a:t>Example With Mutually Exclusive Projects</a:t>
            </a:r>
          </a:p>
        </p:txBody>
      </p:sp>
      <p:graphicFrame>
        <p:nvGraphicFramePr>
          <p:cNvPr id="286723" name="Group 3"/>
          <p:cNvGraphicFramePr>
            <a:graphicFrameLocks noGrp="1"/>
          </p:cNvGraphicFramePr>
          <p:nvPr>
            <p:ph type="tbl" idx="1"/>
            <p:extLst>
              <p:ext uri="{D42A27DB-BD31-4B8C-83A1-F6EECF244321}">
                <p14:modId xmlns:p14="http://schemas.microsoft.com/office/powerpoint/2010/main" val="608210387"/>
              </p:ext>
            </p:extLst>
          </p:nvPr>
        </p:nvGraphicFramePr>
        <p:xfrm>
          <a:off x="838200" y="1844546"/>
          <a:ext cx="4430713" cy="4038599"/>
        </p:xfrm>
        <a:graphic>
          <a:graphicData uri="http://schemas.openxmlformats.org/drawingml/2006/table">
            <a:tbl>
              <a:tblPr/>
              <a:tblGrid>
                <a:gridCol w="1476375">
                  <a:extLst>
                    <a:ext uri="{9D8B030D-6E8A-4147-A177-3AD203B41FA5}">
                      <a16:colId xmlns:a16="http://schemas.microsoft.com/office/drawing/2014/main" val="20000"/>
                    </a:ext>
                  </a:extLst>
                </a:gridCol>
                <a:gridCol w="1477963">
                  <a:extLst>
                    <a:ext uri="{9D8B030D-6E8A-4147-A177-3AD203B41FA5}">
                      <a16:colId xmlns:a16="http://schemas.microsoft.com/office/drawing/2014/main" val="20001"/>
                    </a:ext>
                  </a:extLst>
                </a:gridCol>
                <a:gridCol w="1476375">
                  <a:extLst>
                    <a:ext uri="{9D8B030D-6E8A-4147-A177-3AD203B41FA5}">
                      <a16:colId xmlns:a16="http://schemas.microsoft.com/office/drawing/2014/main" val="20002"/>
                    </a:ext>
                  </a:extLst>
                </a:gridCol>
              </a:tblGrid>
              <a:tr h="839384">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Project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Project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8751">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11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325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11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11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IRR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19.43%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22.17%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011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NPV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64.05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60.74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86753" name="Text Box 33"/>
          <p:cNvSpPr txBox="1">
            <a:spLocks noChangeArrowheads="1"/>
          </p:cNvSpPr>
          <p:nvPr/>
        </p:nvSpPr>
        <p:spPr bwMode="auto">
          <a:xfrm>
            <a:off x="5626100" y="1447800"/>
            <a:ext cx="2971800" cy="4832092"/>
          </a:xfrm>
          <a:prstGeom prst="rect">
            <a:avLst/>
          </a:prstGeom>
          <a:noFill/>
          <a:ln w="9525">
            <a:noFill/>
            <a:miter lim="800000"/>
            <a:headEnd/>
            <a:tailEnd/>
          </a:ln>
          <a:effectLst/>
        </p:spPr>
        <p:txBody>
          <a:bodyPr>
            <a:spAutoFit/>
          </a:bodyPr>
          <a:lstStyle/>
          <a:p>
            <a:pPr eaLnBrk="0" hangingPunct="0">
              <a:spcBef>
                <a:spcPct val="50000"/>
              </a:spcBef>
            </a:pPr>
            <a:r>
              <a:rPr lang="en-US" sz="2800" dirty="0"/>
              <a:t>The required return for both projects is 10</a:t>
            </a:r>
            <a:r>
              <a:rPr lang="en-US" sz="2800" dirty="0" smtClean="0"/>
              <a:t>%.</a:t>
            </a:r>
            <a:endParaRPr lang="en-US" sz="2800" dirty="0"/>
          </a:p>
          <a:p>
            <a:pPr eaLnBrk="0" hangingPunct="0">
              <a:spcBef>
                <a:spcPct val="50000"/>
              </a:spcBef>
            </a:pPr>
            <a:r>
              <a:rPr lang="en-US" sz="2800" dirty="0"/>
              <a:t>Which project should you accept and why</a:t>
            </a:r>
            <a:r>
              <a:rPr lang="en-US" sz="2800" dirty="0" smtClean="0"/>
              <a:t>?</a:t>
            </a:r>
          </a:p>
          <a:p>
            <a:pPr eaLnBrk="0" hangingPunct="0">
              <a:spcBef>
                <a:spcPct val="50000"/>
              </a:spcBef>
            </a:pPr>
            <a:r>
              <a:rPr lang="en-US" sz="2800" dirty="0" smtClean="0"/>
              <a:t>The IRR rule says pick B, while the NPV rule says pick A!</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 and Mutually Exclusive Projects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a:xfrm>
            <a:off x="304800" y="1371600"/>
            <a:ext cx="8503920" cy="1600200"/>
          </a:xfrm>
        </p:spPr>
        <p:txBody>
          <a:bodyPr>
            <a:normAutofit/>
          </a:bodyPr>
          <a:lstStyle/>
          <a:p>
            <a:r>
              <a:rPr lang="en-US" dirty="0" smtClean="0"/>
              <a:t>One way to deal with this problem is to consider project  B as accepted, tentatively, and then to ask if it’s worthwhile switching to project A.</a:t>
            </a:r>
          </a:p>
        </p:txBody>
      </p:sp>
      <p:graphicFrame>
        <p:nvGraphicFramePr>
          <p:cNvPr id="5" name="Group 3"/>
          <p:cNvGraphicFramePr>
            <a:graphicFrameLocks/>
          </p:cNvGraphicFramePr>
          <p:nvPr/>
        </p:nvGraphicFramePr>
        <p:xfrm>
          <a:off x="228600" y="2819400"/>
          <a:ext cx="4343401" cy="3193013"/>
        </p:xfrm>
        <a:graphic>
          <a:graphicData uri="http://schemas.openxmlformats.org/drawingml/2006/table">
            <a:tbl>
              <a:tblPr/>
              <a:tblGrid>
                <a:gridCol w="914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8382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Project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Project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Switch from B to 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885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8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98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6521">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IRR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19.43%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22.17%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98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NPV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60.74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3.30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 name="Content Placeholder 3"/>
          <p:cNvSpPr txBox="1">
            <a:spLocks/>
          </p:cNvSpPr>
          <p:nvPr/>
        </p:nvSpPr>
        <p:spPr>
          <a:xfrm>
            <a:off x="4495800" y="2743200"/>
            <a:ext cx="4465320" cy="3733800"/>
          </a:xfrm>
          <a:prstGeom prst="rect">
            <a:avLst/>
          </a:prstGeom>
        </p:spPr>
        <p:txBody>
          <a:bodyPr vert="horz">
            <a:normAutofit lnSpcReduction="10000"/>
          </a:bodyPr>
          <a:lstStyle/>
          <a:p>
            <a:pPr marL="274320" lvl="0" indent="-274320">
              <a:spcBef>
                <a:spcPct val="20000"/>
              </a:spcBef>
              <a:buClr>
                <a:schemeClr val="accent1"/>
              </a:buClr>
              <a:buSzPct val="85000"/>
              <a:buFont typeface="Wingdings 2"/>
              <a:buChar cha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Looking at the associated incremental cashflows, we see that it’s better to switch.  That is, A is better than B, which is what the NPV rule tell us</a:t>
            </a:r>
            <a:r>
              <a:rPr lang="en-US" sz="2700" dirty="0" smtClean="0"/>
              <a:t>. By looking at NPV profiles, we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can see why the IRR rule</a:t>
            </a:r>
            <a:r>
              <a:rPr kumimoji="0" lang="en-US" sz="2700" b="0" i="0" u="none" strike="noStrike" kern="1200" cap="none" spc="0" normalizeH="0" noProof="0" dirty="0" smtClean="0">
                <a:ln>
                  <a:noFill/>
                </a:ln>
                <a:solidFill>
                  <a:schemeClr val="tx1"/>
                </a:solidFill>
                <a:effectLst/>
                <a:uLnTx/>
                <a:uFillTx/>
                <a:latin typeface="+mn-lt"/>
                <a:ea typeface="+mn-ea"/>
                <a:cs typeface="+mn-cs"/>
              </a:rPr>
              <a:t> behaves as it does.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B936FB8E-81B5-498A-A0FD-44DC9348B991}" type="slidenum">
              <a:rPr lang="en-US"/>
              <a:pPr/>
              <a:t>26</a:t>
            </a:fld>
            <a:endParaRPr lang="en-US"/>
          </a:p>
        </p:txBody>
      </p:sp>
      <p:sp>
        <p:nvSpPr>
          <p:cNvPr id="288770" name="Rectangle 2"/>
          <p:cNvSpPr>
            <a:spLocks noGrp="1" noChangeArrowheads="1"/>
          </p:cNvSpPr>
          <p:nvPr>
            <p:ph type="title"/>
          </p:nvPr>
        </p:nvSpPr>
        <p:spPr>
          <a:xfrm>
            <a:off x="1219200" y="304800"/>
            <a:ext cx="7378700" cy="762000"/>
          </a:xfrm>
        </p:spPr>
        <p:txBody>
          <a:bodyPr/>
          <a:lstStyle/>
          <a:p>
            <a:r>
              <a:rPr lang="en-US" dirty="0"/>
              <a:t>NPV Profiles</a:t>
            </a:r>
          </a:p>
        </p:txBody>
      </p:sp>
      <p:graphicFrame>
        <p:nvGraphicFramePr>
          <p:cNvPr id="288771" name="Object 3"/>
          <p:cNvGraphicFramePr>
            <a:graphicFrameLocks noGrp="1" noChangeAspect="1"/>
          </p:cNvGraphicFramePr>
          <p:nvPr>
            <p:ph type="chart" idx="1"/>
          </p:nvPr>
        </p:nvGraphicFramePr>
        <p:xfrm>
          <a:off x="762000" y="1371600"/>
          <a:ext cx="7956550" cy="3881438"/>
        </p:xfrm>
        <a:graphic>
          <a:graphicData uri="http://schemas.openxmlformats.org/presentationml/2006/ole">
            <mc:AlternateContent xmlns:mc="http://schemas.openxmlformats.org/markup-compatibility/2006">
              <mc:Choice xmlns:v="urn:schemas-microsoft-com:vml" Requires="v">
                <p:oleObj spid="_x0000_s160788" name="Chart" r:id="rId4" imgW="8210550" imgH="4572000" progId="MSGraph.Chart.8">
                  <p:embed followColorScheme="full"/>
                </p:oleObj>
              </mc:Choice>
              <mc:Fallback>
                <p:oleObj name="Chart" r:id="rId4" imgW="8210550" imgH="457200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371600"/>
                        <a:ext cx="7956550" cy="3881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8772" name="Text Box 4"/>
          <p:cNvSpPr txBox="1">
            <a:spLocks noChangeArrowheads="1"/>
          </p:cNvSpPr>
          <p:nvPr/>
        </p:nvSpPr>
        <p:spPr bwMode="auto">
          <a:xfrm>
            <a:off x="4267200" y="1600200"/>
            <a:ext cx="3962400" cy="1552575"/>
          </a:xfrm>
          <a:prstGeom prst="rect">
            <a:avLst/>
          </a:prstGeom>
          <a:noFill/>
          <a:ln w="9525">
            <a:noFill/>
            <a:miter lim="800000"/>
            <a:headEnd/>
            <a:tailEnd/>
          </a:ln>
          <a:effectLst/>
        </p:spPr>
        <p:txBody>
          <a:bodyPr>
            <a:spAutoFit/>
          </a:bodyPr>
          <a:lstStyle/>
          <a:p>
            <a:pPr eaLnBrk="0" hangingPunct="0">
              <a:spcBef>
                <a:spcPct val="50000"/>
              </a:spcBef>
            </a:pPr>
            <a:r>
              <a:rPr lang="en-US" dirty="0"/>
              <a:t>IRR for A = 19.43%</a:t>
            </a:r>
          </a:p>
          <a:p>
            <a:pPr eaLnBrk="0" hangingPunct="0">
              <a:spcBef>
                <a:spcPct val="50000"/>
              </a:spcBef>
            </a:pPr>
            <a:r>
              <a:rPr lang="en-US" dirty="0"/>
              <a:t>IRR for B = 22.17%</a:t>
            </a:r>
          </a:p>
          <a:p>
            <a:pPr eaLnBrk="0" hangingPunct="0">
              <a:spcBef>
                <a:spcPct val="50000"/>
              </a:spcBef>
            </a:pPr>
            <a:r>
              <a:rPr lang="en-US" dirty="0"/>
              <a:t>Crossover Point = 11.8%</a:t>
            </a:r>
          </a:p>
        </p:txBody>
      </p:sp>
      <p:sp>
        <p:nvSpPr>
          <p:cNvPr id="7" name="TextBox 6"/>
          <p:cNvSpPr txBox="1"/>
          <p:nvPr/>
        </p:nvSpPr>
        <p:spPr>
          <a:xfrm>
            <a:off x="533400" y="5181600"/>
            <a:ext cx="8077200" cy="1200329"/>
          </a:xfrm>
          <a:prstGeom prst="rect">
            <a:avLst/>
          </a:prstGeom>
          <a:noFill/>
        </p:spPr>
        <p:txBody>
          <a:bodyPr wrap="square" rtlCol="0">
            <a:spAutoFit/>
          </a:bodyPr>
          <a:lstStyle/>
          <a:p>
            <a:r>
              <a:rPr lang="en-US" dirty="0" smtClean="0"/>
              <a:t>IRR assumes reinvestment of positive cash flows during the project at the same calculated IRR. When positive cash flows cannot be reinvested back into the project, IRR overstates returns.  That’s why at low discount rates, the higher IRR project looks bad from an NPV standpoint.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6" name="Object 6"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4867" name="think-cell Slide" r:id="rId4" imgW="395" imgH="394" progId="TCLayout.ActiveDocument.1">
                  <p:embed/>
                </p:oleObj>
              </mc:Choice>
              <mc:Fallback>
                <p:oleObj name="think-cell Slide" r:id="rId4" imgW="395" imgH="394" progId="TCLayout.ActiveDocument.1">
                  <p:embed/>
                  <p:pic>
                    <p:nvPicPr>
                      <p:cNvPr id="57346" name="Object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347" name="Title 1"/>
          <p:cNvSpPr>
            <a:spLocks noGrp="1"/>
          </p:cNvSpPr>
          <p:nvPr>
            <p:ph type="title"/>
          </p:nvPr>
        </p:nvSpPr>
        <p:spPr/>
        <p:txBody>
          <a:bodyPr/>
          <a:lstStyle/>
          <a:p>
            <a:r>
              <a:rPr lang="en-US" altLang="en-US" smtClean="0"/>
              <a:t>IRR: Differences of Scale</a:t>
            </a:r>
          </a:p>
        </p:txBody>
      </p:sp>
      <p:sp>
        <p:nvSpPr>
          <p:cNvPr id="57348" name="Content Placeholder 2"/>
          <p:cNvSpPr>
            <a:spLocks noGrp="1"/>
          </p:cNvSpPr>
          <p:nvPr>
            <p:ph idx="1"/>
          </p:nvPr>
        </p:nvSpPr>
        <p:spPr>
          <a:xfrm>
            <a:off x="838200" y="1752600"/>
            <a:ext cx="7958138" cy="685800"/>
          </a:xfrm>
        </p:spPr>
        <p:txBody>
          <a:bodyPr>
            <a:normAutofit fontScale="85000" lnSpcReduction="20000"/>
          </a:bodyPr>
          <a:lstStyle/>
          <a:p>
            <a:r>
              <a:rPr lang="en-US" altLang="en-US" smtClean="0"/>
              <a:t>Suppose you have two mutually exclusive projects and the cost of capital is 10% p.a.:</a:t>
            </a:r>
          </a:p>
        </p:txBody>
      </p:sp>
      <p:sp>
        <p:nvSpPr>
          <p:cNvPr id="5734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US" altLang="en-US" sz="1400" smtClean="0">
                <a:solidFill>
                  <a:schemeClr val="folHlink"/>
                </a:solidFill>
              </a:rPr>
              <a:t>P.V. Viswanath</a:t>
            </a:r>
          </a:p>
        </p:txBody>
      </p:sp>
      <p:sp>
        <p:nvSpPr>
          <p:cNvPr id="5735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DD64B3F9-B4D8-4448-BAAC-D2163B69FB26}" type="slidenum">
              <a:rPr lang="en-US" altLang="en-US" sz="1400">
                <a:solidFill>
                  <a:schemeClr val="folHlink"/>
                </a:solidFill>
              </a:rPr>
              <a:pPr/>
              <a:t>27</a:t>
            </a:fld>
            <a:endParaRPr lang="en-US" altLang="en-US" sz="1400">
              <a:solidFill>
                <a:schemeClr val="folHlink"/>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1834912912"/>
              </p:ext>
            </p:extLst>
          </p:nvPr>
        </p:nvGraphicFramePr>
        <p:xfrm>
          <a:off x="2133600" y="3043238"/>
          <a:ext cx="5486400" cy="1447800"/>
        </p:xfrm>
        <a:graphic>
          <a:graphicData uri="http://schemas.openxmlformats.org/drawingml/2006/table">
            <a:tbl>
              <a:tblPr>
                <a:tableStyleId>{5C22544A-7EE6-4342-B048-85BDC9FD1C3A}</a:tableStyleId>
              </a:tblPr>
              <a:tblGrid>
                <a:gridCol w="889000">
                  <a:extLst>
                    <a:ext uri="{9D8B030D-6E8A-4147-A177-3AD203B41FA5}">
                      <a16:colId xmlns:a16="http://schemas.microsoft.com/office/drawing/2014/main" val="406334280"/>
                    </a:ext>
                  </a:extLst>
                </a:gridCol>
                <a:gridCol w="889000">
                  <a:extLst>
                    <a:ext uri="{9D8B030D-6E8A-4147-A177-3AD203B41FA5}">
                      <a16:colId xmlns:a16="http://schemas.microsoft.com/office/drawing/2014/main" val="2454861354"/>
                    </a:ext>
                  </a:extLst>
                </a:gridCol>
                <a:gridCol w="889000">
                  <a:extLst>
                    <a:ext uri="{9D8B030D-6E8A-4147-A177-3AD203B41FA5}">
                      <a16:colId xmlns:a16="http://schemas.microsoft.com/office/drawing/2014/main" val="3749374357"/>
                    </a:ext>
                  </a:extLst>
                </a:gridCol>
                <a:gridCol w="889000">
                  <a:extLst>
                    <a:ext uri="{9D8B030D-6E8A-4147-A177-3AD203B41FA5}">
                      <a16:colId xmlns:a16="http://schemas.microsoft.com/office/drawing/2014/main" val="182453072"/>
                    </a:ext>
                  </a:extLst>
                </a:gridCol>
                <a:gridCol w="889000">
                  <a:extLst>
                    <a:ext uri="{9D8B030D-6E8A-4147-A177-3AD203B41FA5}">
                      <a16:colId xmlns:a16="http://schemas.microsoft.com/office/drawing/2014/main" val="2610944811"/>
                    </a:ext>
                  </a:extLst>
                </a:gridCol>
                <a:gridCol w="1041400">
                  <a:extLst>
                    <a:ext uri="{9D8B030D-6E8A-4147-A177-3AD203B41FA5}">
                      <a16:colId xmlns:a16="http://schemas.microsoft.com/office/drawing/2014/main" val="2715062401"/>
                    </a:ext>
                  </a:extLst>
                </a:gridCol>
              </a:tblGrid>
              <a:tr h="482600">
                <a:tc>
                  <a:txBody>
                    <a:bodyPr/>
                    <a:lstStyle/>
                    <a:p>
                      <a:pPr algn="ctr" rtl="0" fontAlgn="ctr"/>
                      <a:r>
                        <a:rPr lang="en-US" sz="2000" b="0" i="0" u="none" strike="noStrike" dirty="0" smtClean="0">
                          <a:solidFill>
                            <a:srgbClr val="003366"/>
                          </a:solidFill>
                          <a:effectLst/>
                          <a:latin typeface="Times New Roman" panose="02020603050405020304" pitchFamily="18" charset="0"/>
                        </a:rPr>
                        <a:t>Project</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0</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1</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2</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marL="0" algn="ctr" defTabSz="914400" rtl="0" eaLnBrk="1" fontAlgn="ctr" latinLnBrk="0" hangingPunct="1"/>
                      <a:r>
                        <a:rPr lang="en-US" sz="2000" u="none" strike="noStrike" kern="1200">
                          <a:solidFill>
                            <a:schemeClr val="dk1"/>
                          </a:solidFill>
                          <a:effectLst/>
                          <a:latin typeface="+mn-lt"/>
                          <a:ea typeface="+mn-ea"/>
                          <a:cs typeface="+mn-cs"/>
                        </a:rPr>
                        <a:t>IRR</a:t>
                      </a:r>
                    </a:p>
                  </a:txBody>
                  <a:tcPr marL="6350" marR="6350" marT="6350" marB="0" anchor="ctr"/>
                </a:tc>
                <a:tc>
                  <a:txBody>
                    <a:bodyPr/>
                    <a:lstStyle/>
                    <a:p>
                      <a:pPr marL="0" algn="ctr" defTabSz="914400" rtl="0" eaLnBrk="1" fontAlgn="ctr" latinLnBrk="0" hangingPunct="1"/>
                      <a:r>
                        <a:rPr lang="en-US" sz="2000" u="none" strike="noStrike" kern="1200">
                          <a:solidFill>
                            <a:schemeClr val="dk1"/>
                          </a:solidFill>
                          <a:effectLst/>
                          <a:latin typeface="+mn-lt"/>
                          <a:ea typeface="+mn-ea"/>
                          <a:cs typeface="+mn-cs"/>
                        </a:rPr>
                        <a:t>NPV</a:t>
                      </a:r>
                    </a:p>
                  </a:txBody>
                  <a:tcPr marL="6350" marR="6350" marT="6350" marB="0" anchor="ctr"/>
                </a:tc>
                <a:extLst>
                  <a:ext uri="{0D108BD9-81ED-4DB2-BD59-A6C34878D82A}">
                    <a16:rowId xmlns:a16="http://schemas.microsoft.com/office/drawing/2014/main" val="1084790526"/>
                  </a:ext>
                </a:extLst>
              </a:tr>
              <a:tr h="482600">
                <a:tc>
                  <a:txBody>
                    <a:bodyPr/>
                    <a:lstStyle/>
                    <a:p>
                      <a:pPr algn="ctr" rtl="0" fontAlgn="ctr"/>
                      <a:r>
                        <a:rPr lang="en-US" sz="2000" b="0" i="0" u="none" strike="noStrike" dirty="0" smtClean="0">
                          <a:solidFill>
                            <a:srgbClr val="003366"/>
                          </a:solidFill>
                          <a:effectLst/>
                          <a:latin typeface="Times New Roman" panose="02020603050405020304" pitchFamily="18" charset="0"/>
                        </a:rPr>
                        <a:t>A</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-800</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650</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375</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marL="0" algn="ctr" defTabSz="914400" rtl="0" eaLnBrk="1" fontAlgn="ctr" latinLnBrk="0" hangingPunct="1"/>
                      <a:r>
                        <a:rPr lang="en-US" sz="2000" u="none" strike="noStrike" kern="1200">
                          <a:solidFill>
                            <a:schemeClr val="dk1"/>
                          </a:solidFill>
                          <a:effectLst/>
                          <a:latin typeface="+mn-lt"/>
                          <a:ea typeface="+mn-ea"/>
                          <a:cs typeface="+mn-cs"/>
                        </a:rPr>
                        <a:t>20.24%</a:t>
                      </a:r>
                    </a:p>
                  </a:txBody>
                  <a:tcPr marL="6350" marR="6350" marT="6350" marB="0" anchor="ctr"/>
                </a:tc>
                <a:tc>
                  <a:txBody>
                    <a:bodyPr/>
                    <a:lstStyle/>
                    <a:p>
                      <a:pPr marL="0" algn="ctr" defTabSz="914400" rtl="0" eaLnBrk="1" fontAlgn="ctr" latinLnBrk="0" hangingPunct="1"/>
                      <a:r>
                        <a:rPr lang="en-US" sz="2000" u="none" strike="noStrike" kern="1200">
                          <a:solidFill>
                            <a:schemeClr val="dk1"/>
                          </a:solidFill>
                          <a:effectLst/>
                          <a:latin typeface="+mn-lt"/>
                          <a:ea typeface="+mn-ea"/>
                          <a:cs typeface="+mn-cs"/>
                        </a:rPr>
                        <a:t>$100.83 </a:t>
                      </a:r>
                    </a:p>
                  </a:txBody>
                  <a:tcPr marL="6350" marR="6350" marT="6350" marB="0" anchor="ctr"/>
                </a:tc>
                <a:extLst>
                  <a:ext uri="{0D108BD9-81ED-4DB2-BD59-A6C34878D82A}">
                    <a16:rowId xmlns:a16="http://schemas.microsoft.com/office/drawing/2014/main" val="1741396023"/>
                  </a:ext>
                </a:extLst>
              </a:tr>
              <a:tr h="482600">
                <a:tc>
                  <a:txBody>
                    <a:bodyPr/>
                    <a:lstStyle/>
                    <a:p>
                      <a:pPr algn="ctr" rtl="0" fontAlgn="ctr"/>
                      <a:r>
                        <a:rPr lang="en-US" sz="2000" b="0" i="0" u="none" strike="noStrike" dirty="0" smtClean="0">
                          <a:solidFill>
                            <a:srgbClr val="003366"/>
                          </a:solidFill>
                          <a:effectLst/>
                          <a:latin typeface="Times New Roman" panose="02020603050405020304" pitchFamily="18" charset="0"/>
                        </a:rPr>
                        <a:t>B</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-400</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a:effectLst/>
                        </a:rPr>
                        <a:t>325</a:t>
                      </a:r>
                      <a:endParaRPr lang="en-US" sz="2000" b="0" i="0" u="none" strike="noStrike">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a:effectLst/>
                        </a:rPr>
                        <a:t>200</a:t>
                      </a:r>
                      <a:endParaRPr lang="en-US" sz="2000" b="0" i="0" u="none" strike="noStrike">
                        <a:solidFill>
                          <a:srgbClr val="003366"/>
                        </a:solidFill>
                        <a:effectLst/>
                        <a:latin typeface="Times New Roman" panose="02020603050405020304" pitchFamily="18" charset="0"/>
                      </a:endParaRPr>
                    </a:p>
                  </a:txBody>
                  <a:tcPr marL="6350" marR="6350" marT="6350" marB="0" anchor="ctr"/>
                </a:tc>
                <a:tc>
                  <a:txBody>
                    <a:bodyPr/>
                    <a:lstStyle/>
                    <a:p>
                      <a:pPr marL="0" algn="ctr" defTabSz="914400" rtl="0" eaLnBrk="1" fontAlgn="ctr" latinLnBrk="0" hangingPunct="1"/>
                      <a:r>
                        <a:rPr lang="en-US" sz="2000" u="none" strike="noStrike" kern="1200">
                          <a:solidFill>
                            <a:schemeClr val="dk1"/>
                          </a:solidFill>
                          <a:effectLst/>
                          <a:latin typeface="+mn-lt"/>
                          <a:ea typeface="+mn-ea"/>
                          <a:cs typeface="+mn-cs"/>
                        </a:rPr>
                        <a:t>22.17%</a:t>
                      </a:r>
                    </a:p>
                  </a:txBody>
                  <a:tcPr marL="6350" marR="6350" marT="6350" marB="0" anchor="ctr"/>
                </a:tc>
                <a:tc>
                  <a:txBody>
                    <a:bodyPr/>
                    <a:lstStyle/>
                    <a:p>
                      <a:pPr marL="0" algn="ctr" defTabSz="914400" rtl="0" eaLnBrk="1" fontAlgn="ctr" latinLnBrk="0" hangingPunct="1"/>
                      <a:r>
                        <a:rPr lang="en-US" sz="2000" u="none" strike="noStrike" kern="1200" dirty="0">
                          <a:solidFill>
                            <a:schemeClr val="dk1"/>
                          </a:solidFill>
                          <a:effectLst/>
                          <a:latin typeface="+mn-lt"/>
                          <a:ea typeface="+mn-ea"/>
                          <a:cs typeface="+mn-cs"/>
                        </a:rPr>
                        <a:t>$60.74 </a:t>
                      </a:r>
                    </a:p>
                  </a:txBody>
                  <a:tcPr marL="6350" marR="6350" marT="6350" marB="0" anchor="ctr"/>
                </a:tc>
                <a:extLst>
                  <a:ext uri="{0D108BD9-81ED-4DB2-BD59-A6C34878D82A}">
                    <a16:rowId xmlns:a16="http://schemas.microsoft.com/office/drawing/2014/main" val="358108889"/>
                  </a:ext>
                </a:extLst>
              </a:tr>
            </a:tbl>
          </a:graphicData>
        </a:graphic>
      </p:graphicFrame>
      <p:sp>
        <p:nvSpPr>
          <p:cNvPr id="57381" name="TextBox 13"/>
          <p:cNvSpPr txBox="1">
            <a:spLocks noChangeArrowheads="1"/>
          </p:cNvSpPr>
          <p:nvPr/>
        </p:nvSpPr>
        <p:spPr bwMode="auto">
          <a:xfrm>
            <a:off x="1252538" y="4940300"/>
            <a:ext cx="7543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a:t>We pick project A even though project B has a higher IRR.  </a:t>
            </a:r>
          </a:p>
          <a:p>
            <a:pPr eaLnBrk="1" hangingPunct="1"/>
            <a:r>
              <a:rPr lang="en-US" altLang="en-US"/>
              <a:t>This is because the higher scale of project A promises higher overall rewards.</a:t>
            </a:r>
          </a:p>
        </p:txBody>
      </p:sp>
    </p:spTree>
    <p:extLst>
      <p:ext uri="{BB962C8B-B14F-4D97-AF65-F5344CB8AC3E}">
        <p14:creationId xmlns:p14="http://schemas.microsoft.com/office/powerpoint/2010/main" val="37185297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6"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5891" name="think-cell Slide" r:id="rId4" imgW="395" imgH="394" progId="TCLayout.ActiveDocument.1">
                  <p:embed/>
                </p:oleObj>
              </mc:Choice>
              <mc:Fallback>
                <p:oleObj name="think-cell Slide" r:id="rId4" imgW="395" imgH="394" progId="TCLayout.ActiveDocument.1">
                  <p:embed/>
                  <p:pic>
                    <p:nvPicPr>
                      <p:cNvPr id="58370" name="Object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8371" name="Title 1"/>
          <p:cNvSpPr>
            <a:spLocks noGrp="1"/>
          </p:cNvSpPr>
          <p:nvPr>
            <p:ph type="title"/>
          </p:nvPr>
        </p:nvSpPr>
        <p:spPr/>
        <p:txBody>
          <a:bodyPr/>
          <a:lstStyle/>
          <a:p>
            <a:r>
              <a:rPr lang="en-US" altLang="en-US" smtClean="0"/>
              <a:t>IRR: Differences in Timing</a:t>
            </a:r>
          </a:p>
        </p:txBody>
      </p:sp>
      <p:sp>
        <p:nvSpPr>
          <p:cNvPr id="58372" name="Content Placeholder 2"/>
          <p:cNvSpPr>
            <a:spLocks noGrp="1"/>
          </p:cNvSpPr>
          <p:nvPr>
            <p:ph idx="1"/>
          </p:nvPr>
        </p:nvSpPr>
        <p:spPr>
          <a:xfrm>
            <a:off x="838200" y="1752600"/>
            <a:ext cx="7958138" cy="1143000"/>
          </a:xfrm>
        </p:spPr>
        <p:txBody>
          <a:bodyPr/>
          <a:lstStyle/>
          <a:p>
            <a:r>
              <a:rPr lang="en-US" altLang="en-US" smtClean="0"/>
              <a:t>Suppose you have two mutually exclusive projects and the cost of capital is 10% p.a.</a:t>
            </a:r>
          </a:p>
        </p:txBody>
      </p:sp>
      <p:sp>
        <p:nvSpPr>
          <p:cNvPr id="5837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r>
              <a:rPr lang="en-US" altLang="en-US" sz="1400" smtClean="0">
                <a:solidFill>
                  <a:schemeClr val="folHlink"/>
                </a:solidFill>
              </a:rPr>
              <a:t>P.V. Viswanath</a:t>
            </a:r>
          </a:p>
        </p:txBody>
      </p:sp>
      <p:sp>
        <p:nvSpPr>
          <p:cNvPr id="5837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0883FD00-7D94-41AF-8EA3-287935DC5C71}" type="slidenum">
              <a:rPr lang="en-US" altLang="en-US" sz="1400">
                <a:solidFill>
                  <a:schemeClr val="folHlink"/>
                </a:solidFill>
              </a:rPr>
              <a:pPr/>
              <a:t>28</a:t>
            </a:fld>
            <a:endParaRPr lang="en-US" altLang="en-US" sz="1400">
              <a:solidFill>
                <a:schemeClr val="folHlink"/>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920378533"/>
              </p:ext>
            </p:extLst>
          </p:nvPr>
        </p:nvGraphicFramePr>
        <p:xfrm>
          <a:off x="2133600" y="2971800"/>
          <a:ext cx="5486400" cy="1371600"/>
        </p:xfrm>
        <a:graphic>
          <a:graphicData uri="http://schemas.openxmlformats.org/drawingml/2006/table">
            <a:tbl>
              <a:tblPr>
                <a:tableStyleId>{5C22544A-7EE6-4342-B048-85BDC9FD1C3A}</a:tableStyleId>
              </a:tblPr>
              <a:tblGrid>
                <a:gridCol w="889000">
                  <a:extLst>
                    <a:ext uri="{9D8B030D-6E8A-4147-A177-3AD203B41FA5}">
                      <a16:colId xmlns:a16="http://schemas.microsoft.com/office/drawing/2014/main" val="1176275835"/>
                    </a:ext>
                  </a:extLst>
                </a:gridCol>
                <a:gridCol w="889000">
                  <a:extLst>
                    <a:ext uri="{9D8B030D-6E8A-4147-A177-3AD203B41FA5}">
                      <a16:colId xmlns:a16="http://schemas.microsoft.com/office/drawing/2014/main" val="313409983"/>
                    </a:ext>
                  </a:extLst>
                </a:gridCol>
                <a:gridCol w="889000">
                  <a:extLst>
                    <a:ext uri="{9D8B030D-6E8A-4147-A177-3AD203B41FA5}">
                      <a16:colId xmlns:a16="http://schemas.microsoft.com/office/drawing/2014/main" val="2596290637"/>
                    </a:ext>
                  </a:extLst>
                </a:gridCol>
                <a:gridCol w="889000">
                  <a:extLst>
                    <a:ext uri="{9D8B030D-6E8A-4147-A177-3AD203B41FA5}">
                      <a16:colId xmlns:a16="http://schemas.microsoft.com/office/drawing/2014/main" val="858150880"/>
                    </a:ext>
                  </a:extLst>
                </a:gridCol>
                <a:gridCol w="889000">
                  <a:extLst>
                    <a:ext uri="{9D8B030D-6E8A-4147-A177-3AD203B41FA5}">
                      <a16:colId xmlns:a16="http://schemas.microsoft.com/office/drawing/2014/main" val="4136833457"/>
                    </a:ext>
                  </a:extLst>
                </a:gridCol>
                <a:gridCol w="1041400">
                  <a:extLst>
                    <a:ext uri="{9D8B030D-6E8A-4147-A177-3AD203B41FA5}">
                      <a16:colId xmlns:a16="http://schemas.microsoft.com/office/drawing/2014/main" val="2089450768"/>
                    </a:ext>
                  </a:extLst>
                </a:gridCol>
              </a:tblGrid>
              <a:tr h="457200">
                <a:tc>
                  <a:txBody>
                    <a:bodyPr/>
                    <a:lstStyle/>
                    <a:p>
                      <a:pPr algn="ctr" rtl="0" fontAlgn="ctr"/>
                      <a:r>
                        <a:rPr lang="en-US" sz="2000" b="0" i="0" u="none" strike="noStrike" dirty="0" smtClean="0">
                          <a:solidFill>
                            <a:srgbClr val="003366"/>
                          </a:solidFill>
                          <a:effectLst/>
                          <a:latin typeface="Times New Roman" panose="02020603050405020304" pitchFamily="18" charset="0"/>
                        </a:rPr>
                        <a:t>Project</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0</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1</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2</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IRR</a:t>
                      </a:r>
                      <a:endParaRPr lang="en-US" sz="20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US" sz="2000" u="none" strike="noStrike" dirty="0">
                          <a:effectLst/>
                        </a:rPr>
                        <a:t>NPV</a:t>
                      </a:r>
                      <a:endParaRPr lang="en-US" sz="20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318166861"/>
                  </a:ext>
                </a:extLst>
              </a:tr>
              <a:tr h="457200">
                <a:tc>
                  <a:txBody>
                    <a:bodyPr/>
                    <a:lstStyle/>
                    <a:p>
                      <a:pPr algn="ctr" rtl="0" fontAlgn="ctr"/>
                      <a:r>
                        <a:rPr lang="en-US" sz="2000" b="0" i="0" u="none" strike="noStrike" dirty="0" smtClean="0">
                          <a:solidFill>
                            <a:srgbClr val="003366"/>
                          </a:solidFill>
                          <a:effectLst/>
                          <a:latin typeface="Times New Roman" panose="02020603050405020304" pitchFamily="18" charset="0"/>
                        </a:rPr>
                        <a:t>A</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-800</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a:effectLst/>
                        </a:rPr>
                        <a:t>1000</a:t>
                      </a:r>
                      <a:endParaRPr lang="en-US" sz="2000" b="0" i="0" u="none" strike="noStrike">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a:effectLst/>
                        </a:rPr>
                        <a:t>0</a:t>
                      </a:r>
                      <a:endParaRPr lang="en-US" sz="2000" b="0" i="0" u="none" strike="noStrike">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a:effectLst/>
                        </a:rPr>
                        <a:t>25.00%</a:t>
                      </a:r>
                      <a:endParaRPr lang="en-US" sz="20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US" sz="2000" u="none" strike="noStrike" dirty="0">
                          <a:effectLst/>
                        </a:rPr>
                        <a:t>$109.09 </a:t>
                      </a:r>
                      <a:endParaRPr lang="en-US" sz="20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790880272"/>
                  </a:ext>
                </a:extLst>
              </a:tr>
              <a:tr h="457200">
                <a:tc>
                  <a:txBody>
                    <a:bodyPr/>
                    <a:lstStyle/>
                    <a:p>
                      <a:pPr algn="ctr" rtl="0" fontAlgn="ctr"/>
                      <a:r>
                        <a:rPr lang="en-US" sz="2000" b="0" i="0" u="none" strike="noStrike" dirty="0" smtClean="0">
                          <a:solidFill>
                            <a:srgbClr val="003366"/>
                          </a:solidFill>
                          <a:effectLst/>
                          <a:latin typeface="Times New Roman" panose="02020603050405020304" pitchFamily="18" charset="0"/>
                        </a:rPr>
                        <a:t>B</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dirty="0">
                          <a:effectLst/>
                        </a:rPr>
                        <a:t>-800</a:t>
                      </a:r>
                      <a:endParaRPr lang="en-US" sz="2000" b="0" i="0" u="none" strike="noStrike" dirty="0">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a:effectLst/>
                        </a:rPr>
                        <a:t>0</a:t>
                      </a:r>
                      <a:endParaRPr lang="en-US" sz="2000" b="0" i="0" u="none" strike="noStrike">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a:effectLst/>
                        </a:rPr>
                        <a:t>1250</a:t>
                      </a:r>
                      <a:endParaRPr lang="en-US" sz="2000" b="0" i="0" u="none" strike="noStrike">
                        <a:solidFill>
                          <a:srgbClr val="003366"/>
                        </a:solidFill>
                        <a:effectLst/>
                        <a:latin typeface="Times New Roman" panose="02020603050405020304" pitchFamily="18" charset="0"/>
                      </a:endParaRPr>
                    </a:p>
                  </a:txBody>
                  <a:tcPr marL="6350" marR="6350" marT="6350" marB="0" anchor="ctr"/>
                </a:tc>
                <a:tc>
                  <a:txBody>
                    <a:bodyPr/>
                    <a:lstStyle/>
                    <a:p>
                      <a:pPr algn="ctr" rtl="0" fontAlgn="ctr"/>
                      <a:r>
                        <a:rPr lang="en-US" sz="2000" u="none" strike="noStrike">
                          <a:effectLst/>
                        </a:rPr>
                        <a:t>25.00%</a:t>
                      </a:r>
                      <a:endParaRPr lang="en-US" sz="20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US" sz="2000" u="none" strike="noStrike" dirty="0">
                          <a:effectLst/>
                        </a:rPr>
                        <a:t>$233.06 </a:t>
                      </a:r>
                      <a:endParaRPr lang="en-US" sz="20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642423727"/>
                  </a:ext>
                </a:extLst>
              </a:tr>
            </a:tbl>
          </a:graphicData>
        </a:graphic>
      </p:graphicFrame>
      <p:sp>
        <p:nvSpPr>
          <p:cNvPr id="58405" name="TextBox 10"/>
          <p:cNvSpPr txBox="1">
            <a:spLocks noChangeArrowheads="1"/>
          </p:cNvSpPr>
          <p:nvPr/>
        </p:nvSpPr>
        <p:spPr bwMode="auto">
          <a:xfrm>
            <a:off x="1447800" y="4852988"/>
            <a:ext cx="69342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a:t>Both projects have the same IRR and earn 25% p.a., but project B is preferable because it allows the firm to earn an excess of 15 percentage points over two years rather than one year (project A).</a:t>
            </a:r>
          </a:p>
        </p:txBody>
      </p:sp>
    </p:spTree>
    <p:extLst>
      <p:ext uri="{BB962C8B-B14F-4D97-AF65-F5344CB8AC3E}">
        <p14:creationId xmlns:p14="http://schemas.microsoft.com/office/powerpoint/2010/main" val="1437347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C4FC105-70C6-41CC-8D96-904EEE72FDCA}" type="slidenum">
              <a:rPr lang="en-US"/>
              <a:pPr/>
              <a:t>29</a:t>
            </a:fld>
            <a:endParaRPr lang="en-US"/>
          </a:p>
        </p:txBody>
      </p:sp>
      <p:sp>
        <p:nvSpPr>
          <p:cNvPr id="250882" name="Rectangle 2"/>
          <p:cNvSpPr>
            <a:spLocks noGrp="1" noChangeArrowheads="1"/>
          </p:cNvSpPr>
          <p:nvPr>
            <p:ph type="title"/>
          </p:nvPr>
        </p:nvSpPr>
        <p:spPr/>
        <p:txBody>
          <a:bodyPr/>
          <a:lstStyle/>
          <a:p>
            <a:r>
              <a:rPr lang="en-US"/>
              <a:t>Payback Period</a:t>
            </a:r>
          </a:p>
        </p:txBody>
      </p:sp>
      <p:sp>
        <p:nvSpPr>
          <p:cNvPr id="250883" name="Rectangle 3"/>
          <p:cNvSpPr>
            <a:spLocks noGrp="1" noChangeArrowheads="1"/>
          </p:cNvSpPr>
          <p:nvPr>
            <p:ph type="body" idx="4294967295"/>
          </p:nvPr>
        </p:nvSpPr>
        <p:spPr>
          <a:xfrm>
            <a:off x="838200" y="1752600"/>
            <a:ext cx="7958138" cy="3881438"/>
          </a:xfrm>
          <a:prstGeom prst="rect">
            <a:avLst/>
          </a:prstGeom>
        </p:spPr>
        <p:txBody>
          <a:bodyPr/>
          <a:lstStyle/>
          <a:p>
            <a:r>
              <a:rPr lang="en-US" dirty="0" smtClean="0"/>
              <a:t>The payback rule asks the question: how </a:t>
            </a:r>
            <a:r>
              <a:rPr lang="en-US" dirty="0"/>
              <a:t>long does it take to get the initial cost back in a nominal sense?</a:t>
            </a:r>
          </a:p>
          <a:p>
            <a:r>
              <a:rPr lang="en-US" dirty="0"/>
              <a:t>Computation</a:t>
            </a:r>
          </a:p>
          <a:p>
            <a:pPr lvl="1"/>
            <a:r>
              <a:rPr lang="en-US" dirty="0"/>
              <a:t>Estimate the cash flows</a:t>
            </a:r>
          </a:p>
          <a:p>
            <a:pPr lvl="1"/>
            <a:r>
              <a:rPr lang="en-US" dirty="0"/>
              <a:t>Subtract the future cash flows from the initial cost until the initial investment has been recovered</a:t>
            </a:r>
          </a:p>
          <a:p>
            <a:r>
              <a:rPr lang="en-US" dirty="0"/>
              <a:t>Decision Rule – </a:t>
            </a:r>
            <a:r>
              <a:rPr lang="en-US" b="1" i="1" dirty="0"/>
              <a:t>Accept if the payback period is less than </a:t>
            </a:r>
            <a:r>
              <a:rPr lang="en-US" b="1" i="1" dirty="0" smtClean="0"/>
              <a:t>the </a:t>
            </a:r>
            <a:r>
              <a:rPr lang="en-US" b="1" i="1" dirty="0"/>
              <a:t>preset limit</a:t>
            </a:r>
            <a:endParaRPr lang="en-US" dirty="0"/>
          </a:p>
        </p:txBody>
      </p:sp>
    </p:spTree>
    <p:extLst>
      <p:ext uri="{BB962C8B-B14F-4D97-AF65-F5344CB8AC3E}">
        <p14:creationId xmlns:p14="http://schemas.microsoft.com/office/powerpoint/2010/main" val="8008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 calcmode="lin" valueType="num">
                                      <p:cBhvr additive="base">
                                        <p:cTn id="7" dur="500" fill="hold"/>
                                        <p:tgtEl>
                                          <p:spTgt spid="2508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088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088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0883">
                                            <p:txEl>
                                              <p:pRg st="1" end="1"/>
                                            </p:txEl>
                                          </p:spTgt>
                                        </p:tgtEl>
                                        <p:attrNameLst>
                                          <p:attrName>style.visibility</p:attrName>
                                        </p:attrNameLst>
                                      </p:cBhvr>
                                      <p:to>
                                        <p:strVal val="visible"/>
                                      </p:to>
                                    </p:set>
                                    <p:anim calcmode="lin" valueType="num">
                                      <p:cBhvr additive="base">
                                        <p:cTn id="13" dur="500" fill="hold"/>
                                        <p:tgtEl>
                                          <p:spTgt spid="2508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088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088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0883">
                                            <p:txEl>
                                              <p:pRg st="2" end="2"/>
                                            </p:txEl>
                                          </p:spTgt>
                                        </p:tgtEl>
                                        <p:attrNameLst>
                                          <p:attrName>style.visibility</p:attrName>
                                        </p:attrNameLst>
                                      </p:cBhvr>
                                      <p:to>
                                        <p:strVal val="visible"/>
                                      </p:to>
                                    </p:set>
                                    <p:anim calcmode="lin" valueType="num">
                                      <p:cBhvr additive="base">
                                        <p:cTn id="19" dur="500" fill="hold"/>
                                        <p:tgtEl>
                                          <p:spTgt spid="2508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088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088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0883">
                                            <p:txEl>
                                              <p:pRg st="3" end="3"/>
                                            </p:txEl>
                                          </p:spTgt>
                                        </p:tgtEl>
                                        <p:attrNameLst>
                                          <p:attrName>style.visibility</p:attrName>
                                        </p:attrNameLst>
                                      </p:cBhvr>
                                      <p:to>
                                        <p:strVal val="visible"/>
                                      </p:to>
                                    </p:set>
                                    <p:anim calcmode="lin" valueType="num">
                                      <p:cBhvr additive="base">
                                        <p:cTn id="25" dur="500" fill="hold"/>
                                        <p:tgtEl>
                                          <p:spTgt spid="2508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088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0883">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0883">
                                            <p:txEl>
                                              <p:pRg st="4" end="4"/>
                                            </p:txEl>
                                          </p:spTgt>
                                        </p:tgtEl>
                                        <p:attrNameLst>
                                          <p:attrName>style.visibility</p:attrName>
                                        </p:attrNameLst>
                                      </p:cBhvr>
                                      <p:to>
                                        <p:strVal val="visible"/>
                                      </p:to>
                                    </p:set>
                                    <p:anim calcmode="lin" valueType="num">
                                      <p:cBhvr additive="base">
                                        <p:cTn id="31" dur="500" fill="hold"/>
                                        <p:tgtEl>
                                          <p:spTgt spid="2508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088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0883">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B3B6AD5-E98B-49A1-A022-E031E6D91CC4}" type="slidenum">
              <a:rPr lang="en-US" altLang="en-US" sz="1400">
                <a:solidFill>
                  <a:schemeClr val="folHlink"/>
                </a:solidFill>
              </a:rPr>
              <a:pPr>
                <a:spcBef>
                  <a:spcPct val="0"/>
                </a:spcBef>
                <a:buClrTx/>
                <a:buFontTx/>
                <a:buNone/>
              </a:pPr>
              <a:t>3</a:t>
            </a:fld>
            <a:endParaRPr lang="en-US" altLang="en-US" sz="1400">
              <a:solidFill>
                <a:schemeClr val="folHlink"/>
              </a:solidFill>
            </a:endParaRPr>
          </a:p>
        </p:txBody>
      </p:sp>
      <p:sp>
        <p:nvSpPr>
          <p:cNvPr id="10244" name="Rectangle 2"/>
          <p:cNvSpPr>
            <a:spLocks noGrp="1" noChangeArrowheads="1"/>
          </p:cNvSpPr>
          <p:nvPr>
            <p:ph type="title"/>
          </p:nvPr>
        </p:nvSpPr>
        <p:spPr/>
        <p:txBody>
          <a:bodyPr/>
          <a:lstStyle/>
          <a:p>
            <a:pPr eaLnBrk="1" hangingPunct="1"/>
            <a:r>
              <a:rPr lang="en-US" altLang="en-US" smtClean="0"/>
              <a:t>Sources of Investment Ideas</a:t>
            </a:r>
          </a:p>
        </p:txBody>
      </p:sp>
      <p:sp>
        <p:nvSpPr>
          <p:cNvPr id="10245" name="Rectangle 3"/>
          <p:cNvSpPr>
            <a:spLocks noGrp="1" noChangeArrowheads="1"/>
          </p:cNvSpPr>
          <p:nvPr>
            <p:ph type="body" idx="1"/>
          </p:nvPr>
        </p:nvSpPr>
        <p:spPr/>
        <p:txBody>
          <a:bodyPr/>
          <a:lstStyle/>
          <a:p>
            <a:pPr eaLnBrk="1" hangingPunct="1">
              <a:lnSpc>
                <a:spcPct val="90000"/>
              </a:lnSpc>
            </a:pPr>
            <a:r>
              <a:rPr lang="en-US" altLang="en-US" smtClean="0"/>
              <a:t>Three categories of projects:</a:t>
            </a:r>
          </a:p>
          <a:p>
            <a:pPr lvl="1" eaLnBrk="1" hangingPunct="1">
              <a:lnSpc>
                <a:spcPct val="90000"/>
              </a:lnSpc>
            </a:pPr>
            <a:r>
              <a:rPr lang="en-US" altLang="en-US" smtClean="0"/>
              <a:t>New Products</a:t>
            </a:r>
          </a:p>
          <a:p>
            <a:pPr lvl="1" eaLnBrk="1" hangingPunct="1">
              <a:lnSpc>
                <a:spcPct val="90000"/>
              </a:lnSpc>
            </a:pPr>
            <a:r>
              <a:rPr lang="en-US" altLang="en-US" smtClean="0"/>
              <a:t>Cost Reduction</a:t>
            </a:r>
          </a:p>
          <a:p>
            <a:pPr lvl="1" eaLnBrk="1" hangingPunct="1">
              <a:lnSpc>
                <a:spcPct val="90000"/>
              </a:lnSpc>
            </a:pPr>
            <a:r>
              <a:rPr lang="en-US" altLang="en-US" smtClean="0"/>
              <a:t>Replacement of Existing assets</a:t>
            </a:r>
          </a:p>
          <a:p>
            <a:pPr eaLnBrk="1" hangingPunct="1">
              <a:lnSpc>
                <a:spcPct val="90000"/>
              </a:lnSpc>
            </a:pPr>
            <a:r>
              <a:rPr lang="en-US" altLang="en-US" smtClean="0"/>
              <a:t>Sources of Project Ideas:</a:t>
            </a:r>
          </a:p>
          <a:p>
            <a:pPr lvl="1" eaLnBrk="1" hangingPunct="1">
              <a:lnSpc>
                <a:spcPct val="90000"/>
              </a:lnSpc>
            </a:pPr>
            <a:r>
              <a:rPr lang="en-US" altLang="en-US" smtClean="0"/>
              <a:t>Existing customers</a:t>
            </a:r>
          </a:p>
          <a:p>
            <a:pPr lvl="1" eaLnBrk="1" hangingPunct="1">
              <a:lnSpc>
                <a:spcPct val="90000"/>
              </a:lnSpc>
            </a:pPr>
            <a:r>
              <a:rPr lang="en-US" altLang="en-US" smtClean="0"/>
              <a:t>R&amp;D Department</a:t>
            </a:r>
          </a:p>
          <a:p>
            <a:pPr lvl="1" eaLnBrk="1" hangingPunct="1">
              <a:lnSpc>
                <a:spcPct val="90000"/>
              </a:lnSpc>
            </a:pPr>
            <a:r>
              <a:rPr lang="en-US" altLang="en-US" smtClean="0"/>
              <a:t>Competition</a:t>
            </a:r>
          </a:p>
          <a:p>
            <a:pPr lvl="1" eaLnBrk="1" hangingPunct="1">
              <a:lnSpc>
                <a:spcPct val="90000"/>
              </a:lnSpc>
            </a:pPr>
            <a:r>
              <a:rPr lang="en-US" altLang="en-US" smtClean="0"/>
              <a:t>Employees</a:t>
            </a:r>
          </a:p>
        </p:txBody>
      </p:sp>
    </p:spTree>
    <p:extLst>
      <p:ext uri="{BB962C8B-B14F-4D97-AF65-F5344CB8AC3E}">
        <p14:creationId xmlns:p14="http://schemas.microsoft.com/office/powerpoint/2010/main" val="2444348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30E36126-599F-4E65-A956-B971D1BB45C3}" type="slidenum">
              <a:rPr lang="en-US"/>
              <a:pPr/>
              <a:t>30</a:t>
            </a:fld>
            <a:endParaRPr lang="en-US"/>
          </a:p>
        </p:txBody>
      </p:sp>
      <p:sp>
        <p:nvSpPr>
          <p:cNvPr id="251906" name="Rectangle 2"/>
          <p:cNvSpPr>
            <a:spLocks noGrp="1" noChangeArrowheads="1"/>
          </p:cNvSpPr>
          <p:nvPr>
            <p:ph type="title"/>
          </p:nvPr>
        </p:nvSpPr>
        <p:spPr/>
        <p:txBody>
          <a:bodyPr/>
          <a:lstStyle/>
          <a:p>
            <a:r>
              <a:rPr lang="en-US"/>
              <a:t>Computing Payback For The Project</a:t>
            </a:r>
          </a:p>
        </p:txBody>
      </p:sp>
      <p:sp>
        <p:nvSpPr>
          <p:cNvPr id="251907" name="Rectangle 3"/>
          <p:cNvSpPr>
            <a:spLocks noGrp="1" noChangeArrowheads="1"/>
          </p:cNvSpPr>
          <p:nvPr>
            <p:ph type="body" idx="4294967295"/>
          </p:nvPr>
        </p:nvSpPr>
        <p:spPr>
          <a:xfrm>
            <a:off x="838200" y="1752600"/>
            <a:ext cx="7958138" cy="3881438"/>
          </a:xfrm>
          <a:prstGeom prst="rect">
            <a:avLst/>
          </a:prstGeom>
        </p:spPr>
        <p:txBody>
          <a:bodyPr>
            <a:normAutofit lnSpcReduction="10000"/>
          </a:bodyPr>
          <a:lstStyle/>
          <a:p>
            <a:r>
              <a:rPr lang="en-US" dirty="0"/>
              <a:t>Assume we will accept the project if it pays back within two years.</a:t>
            </a:r>
          </a:p>
          <a:p>
            <a:pPr lvl="1"/>
            <a:r>
              <a:rPr lang="en-US" dirty="0"/>
              <a:t>Year 1: 165,000 – 63,120 = 101,880 still to recover</a:t>
            </a:r>
          </a:p>
          <a:p>
            <a:pPr lvl="1"/>
            <a:r>
              <a:rPr lang="en-US" dirty="0"/>
              <a:t>Year 2: 101,880 – 70,800 = 31,080 still to recover</a:t>
            </a:r>
          </a:p>
          <a:p>
            <a:pPr lvl="1"/>
            <a:r>
              <a:rPr lang="en-US" dirty="0"/>
              <a:t>Year 3: 31,080 – 91,080 = -60,000 </a:t>
            </a:r>
            <a:endParaRPr lang="en-US" dirty="0" smtClean="0"/>
          </a:p>
          <a:p>
            <a:pPr lvl="1"/>
            <a:r>
              <a:rPr lang="en-US" dirty="0" smtClean="0"/>
              <a:t>The project pays back fully in year 3</a:t>
            </a:r>
            <a:endParaRPr lang="en-US" dirty="0"/>
          </a:p>
          <a:p>
            <a:r>
              <a:rPr lang="en-US" b="1" i="1" dirty="0"/>
              <a:t>Do we accept or reject the project</a:t>
            </a:r>
            <a:r>
              <a:rPr lang="en-US" b="1" i="1" dirty="0" smtClean="0"/>
              <a:t>?</a:t>
            </a:r>
          </a:p>
          <a:p>
            <a:r>
              <a:rPr lang="en-US" dirty="0" smtClean="0"/>
              <a:t>In this case, we reject the project because the payback is greater than two years.</a:t>
            </a:r>
            <a:endParaRPr lang="en-US" dirty="0"/>
          </a:p>
        </p:txBody>
      </p:sp>
    </p:spTree>
    <p:extLst>
      <p:ext uri="{BB962C8B-B14F-4D97-AF65-F5344CB8AC3E}">
        <p14:creationId xmlns:p14="http://schemas.microsoft.com/office/powerpoint/2010/main" val="23345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 calcmode="lin" valueType="num">
                                      <p:cBhvr additive="base">
                                        <p:cTn id="7" dur="500" fill="hold"/>
                                        <p:tgtEl>
                                          <p:spTgt spid="2519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190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190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1907">
                                            <p:txEl>
                                              <p:pRg st="1" end="1"/>
                                            </p:txEl>
                                          </p:spTgt>
                                        </p:tgtEl>
                                        <p:attrNameLst>
                                          <p:attrName>style.visibility</p:attrName>
                                        </p:attrNameLst>
                                      </p:cBhvr>
                                      <p:to>
                                        <p:strVal val="visible"/>
                                      </p:to>
                                    </p:set>
                                    <p:anim calcmode="lin" valueType="num">
                                      <p:cBhvr additive="base">
                                        <p:cTn id="13" dur="500" fill="hold"/>
                                        <p:tgtEl>
                                          <p:spTgt spid="2519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190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190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1907">
                                            <p:txEl>
                                              <p:pRg st="2" end="2"/>
                                            </p:txEl>
                                          </p:spTgt>
                                        </p:tgtEl>
                                        <p:attrNameLst>
                                          <p:attrName>style.visibility</p:attrName>
                                        </p:attrNameLst>
                                      </p:cBhvr>
                                      <p:to>
                                        <p:strVal val="visible"/>
                                      </p:to>
                                    </p:set>
                                    <p:anim calcmode="lin" valueType="num">
                                      <p:cBhvr additive="base">
                                        <p:cTn id="19" dur="500" fill="hold"/>
                                        <p:tgtEl>
                                          <p:spTgt spid="2519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190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190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1907">
                                            <p:txEl>
                                              <p:pRg st="3" end="3"/>
                                            </p:txEl>
                                          </p:spTgt>
                                        </p:tgtEl>
                                        <p:attrNameLst>
                                          <p:attrName>style.visibility</p:attrName>
                                        </p:attrNameLst>
                                      </p:cBhvr>
                                      <p:to>
                                        <p:strVal val="visible"/>
                                      </p:to>
                                    </p:set>
                                    <p:anim calcmode="lin" valueType="num">
                                      <p:cBhvr additive="base">
                                        <p:cTn id="25" dur="500" fill="hold"/>
                                        <p:tgtEl>
                                          <p:spTgt spid="2519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190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190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1907">
                                            <p:txEl>
                                              <p:pRg st="4" end="4"/>
                                            </p:txEl>
                                          </p:spTgt>
                                        </p:tgtEl>
                                        <p:attrNameLst>
                                          <p:attrName>style.visibility</p:attrName>
                                        </p:attrNameLst>
                                      </p:cBhvr>
                                      <p:to>
                                        <p:strVal val="visible"/>
                                      </p:to>
                                    </p:set>
                                    <p:anim calcmode="lin" valueType="num">
                                      <p:cBhvr additive="base">
                                        <p:cTn id="31" dur="500" fill="hold"/>
                                        <p:tgtEl>
                                          <p:spTgt spid="2519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190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190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1907">
                                            <p:txEl>
                                              <p:pRg st="5" end="5"/>
                                            </p:txEl>
                                          </p:spTgt>
                                        </p:tgtEl>
                                        <p:attrNameLst>
                                          <p:attrName>style.visibility</p:attrName>
                                        </p:attrNameLst>
                                      </p:cBhvr>
                                      <p:to>
                                        <p:strVal val="visible"/>
                                      </p:to>
                                    </p:set>
                                    <p:anim calcmode="lin" valueType="num">
                                      <p:cBhvr additive="base">
                                        <p:cTn id="37" dur="500" fill="hold"/>
                                        <p:tgtEl>
                                          <p:spTgt spid="25190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190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190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1907">
                                            <p:txEl>
                                              <p:pRg st="6" end="6"/>
                                            </p:txEl>
                                          </p:spTgt>
                                        </p:tgtEl>
                                        <p:attrNameLst>
                                          <p:attrName>style.visibility</p:attrName>
                                        </p:attrNameLst>
                                      </p:cBhvr>
                                      <p:to>
                                        <p:strVal val="visible"/>
                                      </p:to>
                                    </p:set>
                                    <p:anim calcmode="lin" valueType="num">
                                      <p:cBhvr additive="base">
                                        <p:cTn id="43" dur="500" fill="hold"/>
                                        <p:tgtEl>
                                          <p:spTgt spid="25190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5190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1907">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P.V. Viswanath</a:t>
            </a:r>
          </a:p>
        </p:txBody>
      </p:sp>
      <p:sp>
        <p:nvSpPr>
          <p:cNvPr id="6" name="Slide Number Placeholder 6"/>
          <p:cNvSpPr>
            <a:spLocks noGrp="1"/>
          </p:cNvSpPr>
          <p:nvPr>
            <p:ph type="sldNum" sz="quarter" idx="12"/>
          </p:nvPr>
        </p:nvSpPr>
        <p:spPr/>
        <p:txBody>
          <a:bodyPr/>
          <a:lstStyle/>
          <a:p>
            <a:fld id="{50A53829-5872-4310-A7AA-4ED2CBB2929A}" type="slidenum">
              <a:rPr lang="en-US"/>
              <a:pPr/>
              <a:t>31</a:t>
            </a:fld>
            <a:endParaRPr lang="en-US"/>
          </a:p>
        </p:txBody>
      </p:sp>
      <p:sp>
        <p:nvSpPr>
          <p:cNvPr id="256002" name="Rectangle 2"/>
          <p:cNvSpPr>
            <a:spLocks noGrp="1" noChangeArrowheads="1"/>
          </p:cNvSpPr>
          <p:nvPr>
            <p:ph type="title"/>
          </p:nvPr>
        </p:nvSpPr>
        <p:spPr/>
        <p:txBody>
          <a:bodyPr/>
          <a:lstStyle/>
          <a:p>
            <a:r>
              <a:rPr lang="en-US"/>
              <a:t>Advantages and Disadvantages of Payback</a:t>
            </a:r>
          </a:p>
        </p:txBody>
      </p:sp>
      <p:sp>
        <p:nvSpPr>
          <p:cNvPr id="256003" name="Rectangle 3"/>
          <p:cNvSpPr>
            <a:spLocks noGrp="1" noChangeArrowheads="1"/>
          </p:cNvSpPr>
          <p:nvPr>
            <p:ph type="body" sz="half" idx="4294967295"/>
          </p:nvPr>
        </p:nvSpPr>
        <p:spPr>
          <a:xfrm>
            <a:off x="838200" y="1752600"/>
            <a:ext cx="3905250" cy="3881438"/>
          </a:xfrm>
          <a:prstGeom prst="rect">
            <a:avLst/>
          </a:prstGeom>
        </p:spPr>
        <p:txBody>
          <a:bodyPr/>
          <a:lstStyle/>
          <a:p>
            <a:r>
              <a:rPr lang="en-US" sz="2400" dirty="0"/>
              <a:t>Advantages</a:t>
            </a:r>
          </a:p>
          <a:p>
            <a:pPr lvl="1"/>
            <a:r>
              <a:rPr lang="en-US" sz="2000" dirty="0"/>
              <a:t>Easy to understand</a:t>
            </a:r>
          </a:p>
          <a:p>
            <a:pPr lvl="1"/>
            <a:r>
              <a:rPr lang="en-US" sz="2000" dirty="0"/>
              <a:t>Adjusts for uncertainty of later cash flows</a:t>
            </a:r>
          </a:p>
          <a:p>
            <a:pPr lvl="1"/>
            <a:r>
              <a:rPr lang="en-US" sz="2000" dirty="0"/>
              <a:t>Biased towards liquidity</a:t>
            </a:r>
          </a:p>
        </p:txBody>
      </p:sp>
      <p:sp>
        <p:nvSpPr>
          <p:cNvPr id="256004" name="Rectangle 4"/>
          <p:cNvSpPr>
            <a:spLocks noGrp="1" noChangeArrowheads="1"/>
          </p:cNvSpPr>
          <p:nvPr>
            <p:ph type="body" sz="half" idx="4294967295"/>
          </p:nvPr>
        </p:nvSpPr>
        <p:spPr>
          <a:xfrm>
            <a:off x="4568952" y="1682281"/>
            <a:ext cx="4419600" cy="4033838"/>
          </a:xfrm>
          <a:prstGeom prst="rect">
            <a:avLst/>
          </a:prstGeom>
        </p:spPr>
        <p:txBody>
          <a:bodyPr/>
          <a:lstStyle/>
          <a:p>
            <a:r>
              <a:rPr lang="en-US" sz="2400" dirty="0"/>
              <a:t>Disadvantages</a:t>
            </a:r>
          </a:p>
          <a:p>
            <a:pPr lvl="1"/>
            <a:r>
              <a:rPr lang="en-US" sz="2000" dirty="0"/>
              <a:t>Ignores the time value of money</a:t>
            </a:r>
          </a:p>
          <a:p>
            <a:pPr lvl="1"/>
            <a:r>
              <a:rPr lang="en-US" sz="2000" dirty="0"/>
              <a:t>Requires an arbitrary cutoff point</a:t>
            </a:r>
          </a:p>
          <a:p>
            <a:pPr lvl="1"/>
            <a:r>
              <a:rPr lang="en-US" sz="2000" dirty="0"/>
              <a:t>Ignores cash flows beyond the cutoff date</a:t>
            </a:r>
          </a:p>
          <a:p>
            <a:pPr lvl="1"/>
            <a:r>
              <a:rPr lang="en-US" sz="2000" dirty="0"/>
              <a:t>Biased against long-term projects, such as research and development, and new projects</a:t>
            </a:r>
          </a:p>
        </p:txBody>
      </p:sp>
    </p:spTree>
    <p:extLst>
      <p:ext uri="{BB962C8B-B14F-4D97-AF65-F5344CB8AC3E}">
        <p14:creationId xmlns:p14="http://schemas.microsoft.com/office/powerpoint/2010/main" val="302459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03">
                                            <p:txEl>
                                              <p:pRg st="0" end="0"/>
                                            </p:txEl>
                                          </p:spTgt>
                                        </p:tgtEl>
                                        <p:attrNameLst>
                                          <p:attrName>style.visibility</p:attrName>
                                        </p:attrNameLst>
                                      </p:cBhvr>
                                      <p:to>
                                        <p:strVal val="visible"/>
                                      </p:to>
                                    </p:set>
                                    <p:anim calcmode="lin" valueType="num">
                                      <p:cBhvr additive="base">
                                        <p:cTn id="7" dur="500" fill="hold"/>
                                        <p:tgtEl>
                                          <p:spTgt spid="2560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0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03">
                                            <p:txEl>
                                              <p:pRg st="1" end="1"/>
                                            </p:txEl>
                                          </p:spTgt>
                                        </p:tgtEl>
                                        <p:attrNameLst>
                                          <p:attrName>style.visibility</p:attrName>
                                        </p:attrNameLst>
                                      </p:cBhvr>
                                      <p:to>
                                        <p:strVal val="visible"/>
                                      </p:to>
                                    </p:set>
                                    <p:anim calcmode="lin" valueType="num">
                                      <p:cBhvr additive="base">
                                        <p:cTn id="13" dur="500" fill="hold"/>
                                        <p:tgtEl>
                                          <p:spTgt spid="2560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0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03">
                                            <p:txEl>
                                              <p:pRg st="2" end="2"/>
                                            </p:txEl>
                                          </p:spTgt>
                                        </p:tgtEl>
                                        <p:attrNameLst>
                                          <p:attrName>style.visibility</p:attrName>
                                        </p:attrNameLst>
                                      </p:cBhvr>
                                      <p:to>
                                        <p:strVal val="visible"/>
                                      </p:to>
                                    </p:set>
                                    <p:anim calcmode="lin" valueType="num">
                                      <p:cBhvr additive="base">
                                        <p:cTn id="19" dur="500" fill="hold"/>
                                        <p:tgtEl>
                                          <p:spTgt spid="2560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0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03">
                                            <p:txEl>
                                              <p:pRg st="3" end="3"/>
                                            </p:txEl>
                                          </p:spTgt>
                                        </p:tgtEl>
                                        <p:attrNameLst>
                                          <p:attrName>style.visibility</p:attrName>
                                        </p:attrNameLst>
                                      </p:cBhvr>
                                      <p:to>
                                        <p:strVal val="visible"/>
                                      </p:to>
                                    </p:set>
                                    <p:anim calcmode="lin" valueType="num">
                                      <p:cBhvr additive="base">
                                        <p:cTn id="25" dur="500" fill="hold"/>
                                        <p:tgtEl>
                                          <p:spTgt spid="2560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03">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56004">
                                            <p:txEl>
                                              <p:pRg st="0" end="0"/>
                                            </p:txEl>
                                          </p:spTgt>
                                        </p:tgtEl>
                                        <p:attrNameLst>
                                          <p:attrName>style.visibility</p:attrName>
                                        </p:attrNameLst>
                                      </p:cBhvr>
                                      <p:to>
                                        <p:strVal val="visible"/>
                                      </p:to>
                                    </p:set>
                                    <p:anim calcmode="lin" valueType="num">
                                      <p:cBhvr additive="base">
                                        <p:cTn id="31" dur="500" fill="hold"/>
                                        <p:tgtEl>
                                          <p:spTgt spid="256004">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56004">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04">
                                            <p:txEl>
                                              <p:pRg st="0" end="0"/>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56004">
                                            <p:txEl>
                                              <p:pRg st="1" end="1"/>
                                            </p:txEl>
                                          </p:spTgt>
                                        </p:tgtEl>
                                        <p:attrNameLst>
                                          <p:attrName>style.visibility</p:attrName>
                                        </p:attrNameLst>
                                      </p:cBhvr>
                                      <p:to>
                                        <p:strVal val="visible"/>
                                      </p:to>
                                    </p:set>
                                    <p:anim calcmode="lin" valueType="num">
                                      <p:cBhvr additive="base">
                                        <p:cTn id="37" dur="500" fill="hold"/>
                                        <p:tgtEl>
                                          <p:spTgt spid="256004">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56004">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04">
                                            <p:txEl>
                                              <p:pRg st="1" end="1"/>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56004">
                                            <p:txEl>
                                              <p:pRg st="2" end="2"/>
                                            </p:txEl>
                                          </p:spTgt>
                                        </p:tgtEl>
                                        <p:attrNameLst>
                                          <p:attrName>style.visibility</p:attrName>
                                        </p:attrNameLst>
                                      </p:cBhvr>
                                      <p:to>
                                        <p:strVal val="visible"/>
                                      </p:to>
                                    </p:set>
                                    <p:anim calcmode="lin" valueType="num">
                                      <p:cBhvr additive="base">
                                        <p:cTn id="43" dur="500" fill="hold"/>
                                        <p:tgtEl>
                                          <p:spTgt spid="256004">
                                            <p:txEl>
                                              <p:pRg st="2" end="2"/>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56004">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04">
                                            <p:txEl>
                                              <p:pRg st="2" end="2"/>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56004">
                                            <p:txEl>
                                              <p:pRg st="3" end="3"/>
                                            </p:txEl>
                                          </p:spTgt>
                                        </p:tgtEl>
                                        <p:attrNameLst>
                                          <p:attrName>style.visibility</p:attrName>
                                        </p:attrNameLst>
                                      </p:cBhvr>
                                      <p:to>
                                        <p:strVal val="visible"/>
                                      </p:to>
                                    </p:set>
                                    <p:anim calcmode="lin" valueType="num">
                                      <p:cBhvr additive="base">
                                        <p:cTn id="49" dur="500" fill="hold"/>
                                        <p:tgtEl>
                                          <p:spTgt spid="256004">
                                            <p:txEl>
                                              <p:pRg st="3" end="3"/>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56004">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04">
                                            <p:txEl>
                                              <p:pRg st="3" end="3"/>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56004">
                                            <p:txEl>
                                              <p:pRg st="4" end="4"/>
                                            </p:txEl>
                                          </p:spTgt>
                                        </p:tgtEl>
                                        <p:attrNameLst>
                                          <p:attrName>style.visibility</p:attrName>
                                        </p:attrNameLst>
                                      </p:cBhvr>
                                      <p:to>
                                        <p:strVal val="visible"/>
                                      </p:to>
                                    </p:set>
                                    <p:anim calcmode="lin" valueType="num">
                                      <p:cBhvr additive="base">
                                        <p:cTn id="55" dur="500" fill="hold"/>
                                        <p:tgtEl>
                                          <p:spTgt spid="256004">
                                            <p:txEl>
                                              <p:pRg st="4" end="4"/>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56004">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6004">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3" grpId="0" build="p" bldLvl="2" autoUpdateAnimBg="0"/>
      <p:bldP spid="256004"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F93239D-DF42-45EC-9DB3-BED069FBA326}" type="slidenum">
              <a:rPr lang="en-US"/>
              <a:pPr/>
              <a:t>32</a:t>
            </a:fld>
            <a:endParaRPr lang="en-US"/>
          </a:p>
        </p:txBody>
      </p:sp>
      <p:sp>
        <p:nvSpPr>
          <p:cNvPr id="297986" name="Rectangle 2"/>
          <p:cNvSpPr>
            <a:spLocks noGrp="1" noChangeArrowheads="1"/>
          </p:cNvSpPr>
          <p:nvPr>
            <p:ph type="title"/>
          </p:nvPr>
        </p:nvSpPr>
        <p:spPr/>
        <p:txBody>
          <a:bodyPr/>
          <a:lstStyle/>
          <a:p>
            <a:r>
              <a:rPr lang="en-US"/>
              <a:t>Justifying the Payback Period Rule</a:t>
            </a:r>
          </a:p>
        </p:txBody>
      </p:sp>
      <p:sp>
        <p:nvSpPr>
          <p:cNvPr id="297987" name="Rectangle 3"/>
          <p:cNvSpPr>
            <a:spLocks noGrp="1" noChangeArrowheads="1"/>
          </p:cNvSpPr>
          <p:nvPr>
            <p:ph type="body" idx="4294967295"/>
          </p:nvPr>
        </p:nvSpPr>
        <p:spPr>
          <a:xfrm>
            <a:off x="838200" y="1752600"/>
            <a:ext cx="7958138" cy="3881438"/>
          </a:xfrm>
          <a:prstGeom prst="rect">
            <a:avLst/>
          </a:prstGeom>
        </p:spPr>
        <p:txBody>
          <a:bodyPr>
            <a:normAutofit lnSpcReduction="10000"/>
          </a:bodyPr>
          <a:lstStyle/>
          <a:p>
            <a:pPr>
              <a:lnSpc>
                <a:spcPct val="90000"/>
              </a:lnSpc>
            </a:pPr>
            <a:r>
              <a:rPr lang="en-US" sz="2400" dirty="0"/>
              <a:t>We usually assume that the same discount rate is applied to all cash flows.  Let </a:t>
            </a:r>
            <a:r>
              <a:rPr lang="en-US" sz="2400" i="1" dirty="0"/>
              <a:t>d</a:t>
            </a:r>
            <a:r>
              <a:rPr lang="en-US" sz="2400" i="1" baseline="-25000" dirty="0"/>
              <a:t>i</a:t>
            </a:r>
            <a:r>
              <a:rPr lang="en-US" sz="2400" dirty="0"/>
              <a:t> be the discount factor for a cash flow at time </a:t>
            </a:r>
            <a:r>
              <a:rPr lang="en-US" sz="2400" i="1" dirty="0"/>
              <a:t>i</a:t>
            </a:r>
            <a:r>
              <a:rPr lang="en-US" sz="2400" dirty="0"/>
              <a:t>, implied by a constant discount rate, </a:t>
            </a:r>
            <a:r>
              <a:rPr lang="en-US" sz="2400" i="1" dirty="0"/>
              <a:t>r</a:t>
            </a:r>
            <a:r>
              <a:rPr lang="en-US" sz="2400" dirty="0"/>
              <a:t>, where d</a:t>
            </a:r>
            <a:r>
              <a:rPr lang="en-US" sz="2400" baseline="-25000" dirty="0"/>
              <a:t>i</a:t>
            </a:r>
            <a:r>
              <a:rPr lang="en-US" sz="2400" dirty="0"/>
              <a:t> = </a:t>
            </a:r>
            <a:r>
              <a:rPr lang="en-US" sz="2400" dirty="0" smtClean="0"/>
              <a:t>1/(1+r)</a:t>
            </a:r>
            <a:r>
              <a:rPr lang="en-US" sz="2400" baseline="30000" dirty="0" smtClean="0"/>
              <a:t>i</a:t>
            </a:r>
            <a:r>
              <a:rPr lang="en-US" sz="2400" dirty="0" smtClean="0"/>
              <a:t>.  </a:t>
            </a:r>
            <a:r>
              <a:rPr lang="en-US" sz="2400" dirty="0"/>
              <a:t>Then d</a:t>
            </a:r>
            <a:r>
              <a:rPr lang="en-US" sz="2400" baseline="-25000" dirty="0"/>
              <a:t>i+1</a:t>
            </a:r>
            <a:r>
              <a:rPr lang="en-US" sz="2400" dirty="0"/>
              <a:t>/d</a:t>
            </a:r>
            <a:r>
              <a:rPr lang="en-US" sz="2400" baseline="-25000" dirty="0"/>
              <a:t>i</a:t>
            </a:r>
            <a:r>
              <a:rPr lang="en-US" sz="2400" dirty="0"/>
              <a:t> = 1+r, a constant.   However, if the riskiness of successive cash flows is greater, then the ratio of discount factors would take into account the passage of time as well as this increased riskiness.  </a:t>
            </a:r>
          </a:p>
          <a:p>
            <a:pPr>
              <a:lnSpc>
                <a:spcPct val="90000"/>
              </a:lnSpc>
            </a:pPr>
            <a:r>
              <a:rPr lang="en-US" sz="2400" dirty="0"/>
              <a:t>In such a case, the discount factor may drop off to zero more quickly than if the discount rate were constant.  Given the simplicity of the payback method, it may be appropriate in such a situation.  </a:t>
            </a:r>
          </a:p>
          <a:p>
            <a:pPr>
              <a:lnSpc>
                <a:spcPct val="90000"/>
              </a:lnSpc>
            </a:pPr>
            <a:endParaRPr lang="en-US" sz="2400" dirty="0"/>
          </a:p>
        </p:txBody>
      </p:sp>
    </p:spTree>
    <p:extLst>
      <p:ext uri="{BB962C8B-B14F-4D97-AF65-F5344CB8AC3E}">
        <p14:creationId xmlns:p14="http://schemas.microsoft.com/office/powerpoint/2010/main" val="175487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r>
              <a:rPr lang="en-US"/>
              <a:t>P.V. Viswanath</a:t>
            </a:r>
          </a:p>
        </p:txBody>
      </p:sp>
      <p:sp>
        <p:nvSpPr>
          <p:cNvPr id="6" name="Slide Number Placeholder 4"/>
          <p:cNvSpPr>
            <a:spLocks noGrp="1"/>
          </p:cNvSpPr>
          <p:nvPr>
            <p:ph type="sldNum" sz="quarter" idx="12"/>
          </p:nvPr>
        </p:nvSpPr>
        <p:spPr/>
        <p:txBody>
          <a:bodyPr/>
          <a:lstStyle/>
          <a:p>
            <a:fld id="{83F1FEAA-F526-46C1-967E-CC939B079767}" type="slidenum">
              <a:rPr lang="en-US"/>
              <a:pPr/>
              <a:t>33</a:t>
            </a:fld>
            <a:endParaRPr lang="en-US"/>
          </a:p>
        </p:txBody>
      </p:sp>
      <p:sp>
        <p:nvSpPr>
          <p:cNvPr id="299010" name="Rectangle 2"/>
          <p:cNvSpPr>
            <a:spLocks noGrp="1" noChangeArrowheads="1"/>
          </p:cNvSpPr>
          <p:nvPr>
            <p:ph type="title"/>
          </p:nvPr>
        </p:nvSpPr>
        <p:spPr/>
        <p:txBody>
          <a:bodyPr/>
          <a:lstStyle/>
          <a:p>
            <a:r>
              <a:rPr lang="en-US"/>
              <a:t>Justifying the Payback Period Rule</a:t>
            </a:r>
          </a:p>
        </p:txBody>
      </p:sp>
      <p:sp>
        <p:nvSpPr>
          <p:cNvPr id="299012" name="Rectangle 4"/>
          <p:cNvSpPr>
            <a:spLocks noChangeArrowheads="1"/>
          </p:cNvSpPr>
          <p:nvPr/>
        </p:nvSpPr>
        <p:spPr bwMode="auto">
          <a:xfrm>
            <a:off x="2147888" y="2095500"/>
            <a:ext cx="9144000" cy="0"/>
          </a:xfrm>
          <a:prstGeom prst="rect">
            <a:avLst/>
          </a:prstGeom>
          <a:noFill/>
          <a:ln w="12700">
            <a:noFill/>
            <a:miter lim="800000"/>
            <a:headEnd/>
            <a:tailEnd/>
          </a:ln>
          <a:effectLst/>
        </p:spPr>
        <p:txBody>
          <a:bodyPr>
            <a:spAutoFit/>
          </a:bodyPr>
          <a:lstStyle/>
          <a:p>
            <a:endParaRPr lang="en-US"/>
          </a:p>
        </p:txBody>
      </p:sp>
      <p:graphicFrame>
        <p:nvGraphicFramePr>
          <p:cNvPr id="299011" name="Object 3"/>
          <p:cNvGraphicFramePr>
            <a:graphicFrameLocks noChangeAspect="1"/>
          </p:cNvGraphicFramePr>
          <p:nvPr/>
        </p:nvGraphicFramePr>
        <p:xfrm>
          <a:off x="1447800" y="2133600"/>
          <a:ext cx="6579734" cy="3619500"/>
        </p:xfrm>
        <a:graphic>
          <a:graphicData uri="http://schemas.openxmlformats.org/presentationml/2006/ole">
            <mc:AlternateContent xmlns:mc="http://schemas.openxmlformats.org/markup-compatibility/2006">
              <mc:Choice xmlns:v="urn:schemas-microsoft-com:vml" Requires="v">
                <p:oleObj spid="_x0000_s166915" r:id="rId4" imgW="4848225" imgH="2663825" progId="">
                  <p:embed/>
                </p:oleObj>
              </mc:Choice>
              <mc:Fallback>
                <p:oleObj r:id="rId4" imgW="4848225" imgH="2663825" progId="">
                  <p:embed/>
                  <p:pic>
                    <p:nvPicPr>
                      <p:cNvPr id="299011"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133600"/>
                        <a:ext cx="6579734" cy="361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62195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675974C-0123-49E1-98A8-4D29AFFCE353}" type="slidenum">
              <a:rPr lang="en-US"/>
              <a:pPr/>
              <a:t>34</a:t>
            </a:fld>
            <a:endParaRPr lang="en-US"/>
          </a:p>
        </p:txBody>
      </p:sp>
      <p:sp>
        <p:nvSpPr>
          <p:cNvPr id="257026" name="Rectangle 2"/>
          <p:cNvSpPr>
            <a:spLocks noGrp="1" noChangeArrowheads="1"/>
          </p:cNvSpPr>
          <p:nvPr>
            <p:ph type="title"/>
          </p:nvPr>
        </p:nvSpPr>
        <p:spPr/>
        <p:txBody>
          <a:bodyPr/>
          <a:lstStyle/>
          <a:p>
            <a:r>
              <a:rPr lang="en-US"/>
              <a:t>Average Accounting Return</a:t>
            </a:r>
          </a:p>
        </p:txBody>
      </p:sp>
      <p:sp>
        <p:nvSpPr>
          <p:cNvPr id="257027" name="Rectangle 3"/>
          <p:cNvSpPr>
            <a:spLocks noGrp="1" noChangeArrowheads="1"/>
          </p:cNvSpPr>
          <p:nvPr>
            <p:ph type="body" idx="4294967295"/>
          </p:nvPr>
        </p:nvSpPr>
        <p:spPr>
          <a:xfrm>
            <a:off x="838200" y="1752600"/>
            <a:ext cx="7958138" cy="3881438"/>
          </a:xfrm>
          <a:prstGeom prst="rect">
            <a:avLst/>
          </a:prstGeom>
        </p:spPr>
        <p:txBody>
          <a:bodyPr/>
          <a:lstStyle/>
          <a:p>
            <a:pPr marL="258763" indent="-258763">
              <a:lnSpc>
                <a:spcPct val="90000"/>
              </a:lnSpc>
            </a:pPr>
            <a:r>
              <a:rPr lang="en-US" dirty="0"/>
              <a:t>There are many different definitions for average accounting </a:t>
            </a:r>
            <a:r>
              <a:rPr lang="en-US" dirty="0" smtClean="0"/>
              <a:t>return (AAR).</a:t>
            </a:r>
            <a:endParaRPr lang="en-US" dirty="0"/>
          </a:p>
          <a:p>
            <a:pPr marL="258763" indent="-258763">
              <a:lnSpc>
                <a:spcPct val="90000"/>
              </a:lnSpc>
            </a:pPr>
            <a:r>
              <a:rPr lang="en-US" dirty="0"/>
              <a:t>The one </a:t>
            </a:r>
            <a:r>
              <a:rPr lang="en-US" dirty="0" smtClean="0"/>
              <a:t>we use is</a:t>
            </a:r>
            <a:r>
              <a:rPr lang="en-US" dirty="0"/>
              <a:t>:</a:t>
            </a:r>
          </a:p>
          <a:p>
            <a:pPr marL="644525" lvl="1" indent="-257175">
              <a:lnSpc>
                <a:spcPct val="90000"/>
              </a:lnSpc>
            </a:pPr>
            <a:r>
              <a:rPr lang="en-US" dirty="0"/>
              <a:t>Average net income / average book value</a:t>
            </a:r>
          </a:p>
          <a:p>
            <a:pPr marL="644525" lvl="1" indent="-257175">
              <a:lnSpc>
                <a:spcPct val="90000"/>
              </a:lnSpc>
            </a:pPr>
            <a:r>
              <a:rPr lang="en-US" dirty="0"/>
              <a:t>Note that the average book value depends on how the asset is depreciated.</a:t>
            </a:r>
          </a:p>
          <a:p>
            <a:pPr marL="258763" indent="-258763">
              <a:lnSpc>
                <a:spcPct val="90000"/>
              </a:lnSpc>
            </a:pPr>
            <a:r>
              <a:rPr lang="en-US" dirty="0"/>
              <a:t>Need to have a target cutoff rate</a:t>
            </a:r>
          </a:p>
          <a:p>
            <a:pPr marL="258763" indent="-258763">
              <a:lnSpc>
                <a:spcPct val="90000"/>
              </a:lnSpc>
            </a:pPr>
            <a:r>
              <a:rPr lang="en-US" dirty="0"/>
              <a:t>Decision Rule: </a:t>
            </a:r>
            <a:r>
              <a:rPr lang="en-US" b="1" i="1" dirty="0"/>
              <a:t>Accept the project if the AAR is greater than a preset rate.</a:t>
            </a:r>
            <a:endParaRPr lang="en-US" dirty="0"/>
          </a:p>
          <a:p>
            <a:pPr marL="258763" indent="-258763">
              <a:lnSpc>
                <a:spcPct val="90000"/>
              </a:lnSpc>
            </a:pPr>
            <a:endParaRPr lang="en-US" dirty="0"/>
          </a:p>
        </p:txBody>
      </p:sp>
    </p:spTree>
    <p:extLst>
      <p:ext uri="{BB962C8B-B14F-4D97-AF65-F5344CB8AC3E}">
        <p14:creationId xmlns:p14="http://schemas.microsoft.com/office/powerpoint/2010/main" val="388584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anim calcmode="lin" valueType="num">
                                      <p:cBhvr additive="base">
                                        <p:cTn id="7" dur="500" fill="hold"/>
                                        <p:tgtEl>
                                          <p:spTgt spid="257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70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702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7027">
                                            <p:txEl>
                                              <p:pRg st="1" end="1"/>
                                            </p:txEl>
                                          </p:spTgt>
                                        </p:tgtEl>
                                        <p:attrNameLst>
                                          <p:attrName>style.visibility</p:attrName>
                                        </p:attrNameLst>
                                      </p:cBhvr>
                                      <p:to>
                                        <p:strVal val="visible"/>
                                      </p:to>
                                    </p:set>
                                    <p:anim calcmode="lin" valueType="num">
                                      <p:cBhvr additive="base">
                                        <p:cTn id="13" dur="500" fill="hold"/>
                                        <p:tgtEl>
                                          <p:spTgt spid="257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70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702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7027">
                                            <p:txEl>
                                              <p:pRg st="2" end="2"/>
                                            </p:txEl>
                                          </p:spTgt>
                                        </p:tgtEl>
                                        <p:attrNameLst>
                                          <p:attrName>style.visibility</p:attrName>
                                        </p:attrNameLst>
                                      </p:cBhvr>
                                      <p:to>
                                        <p:strVal val="visible"/>
                                      </p:to>
                                    </p:set>
                                    <p:anim calcmode="lin" valueType="num">
                                      <p:cBhvr additive="base">
                                        <p:cTn id="19" dur="500" fill="hold"/>
                                        <p:tgtEl>
                                          <p:spTgt spid="2570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70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702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7027">
                                            <p:txEl>
                                              <p:pRg st="3" end="3"/>
                                            </p:txEl>
                                          </p:spTgt>
                                        </p:tgtEl>
                                        <p:attrNameLst>
                                          <p:attrName>style.visibility</p:attrName>
                                        </p:attrNameLst>
                                      </p:cBhvr>
                                      <p:to>
                                        <p:strVal val="visible"/>
                                      </p:to>
                                    </p:set>
                                    <p:anim calcmode="lin" valueType="num">
                                      <p:cBhvr additive="base">
                                        <p:cTn id="25" dur="500" fill="hold"/>
                                        <p:tgtEl>
                                          <p:spTgt spid="2570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70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702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7027">
                                            <p:txEl>
                                              <p:pRg st="4" end="4"/>
                                            </p:txEl>
                                          </p:spTgt>
                                        </p:tgtEl>
                                        <p:attrNameLst>
                                          <p:attrName>style.visibility</p:attrName>
                                        </p:attrNameLst>
                                      </p:cBhvr>
                                      <p:to>
                                        <p:strVal val="visible"/>
                                      </p:to>
                                    </p:set>
                                    <p:anim calcmode="lin" valueType="num">
                                      <p:cBhvr additive="base">
                                        <p:cTn id="31" dur="500" fill="hold"/>
                                        <p:tgtEl>
                                          <p:spTgt spid="2570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70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702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7027">
                                            <p:txEl>
                                              <p:pRg st="5" end="5"/>
                                            </p:txEl>
                                          </p:spTgt>
                                        </p:tgtEl>
                                        <p:attrNameLst>
                                          <p:attrName>style.visibility</p:attrName>
                                        </p:attrNameLst>
                                      </p:cBhvr>
                                      <p:to>
                                        <p:strVal val="visible"/>
                                      </p:to>
                                    </p:set>
                                    <p:anim calcmode="lin" valueType="num">
                                      <p:cBhvr additive="base">
                                        <p:cTn id="37" dur="500" fill="hold"/>
                                        <p:tgtEl>
                                          <p:spTgt spid="2570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702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7027">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1CFAFDBB-FD14-4D34-99AB-2C2F0BD25860}" type="slidenum">
              <a:rPr lang="en-US"/>
              <a:pPr/>
              <a:t>35</a:t>
            </a:fld>
            <a:endParaRPr lang="en-US"/>
          </a:p>
        </p:txBody>
      </p:sp>
      <p:sp>
        <p:nvSpPr>
          <p:cNvPr id="259074" name="Rectangle 2"/>
          <p:cNvSpPr>
            <a:spLocks noGrp="1" noChangeArrowheads="1"/>
          </p:cNvSpPr>
          <p:nvPr>
            <p:ph type="title"/>
          </p:nvPr>
        </p:nvSpPr>
        <p:spPr/>
        <p:txBody>
          <a:bodyPr/>
          <a:lstStyle/>
          <a:p>
            <a:r>
              <a:rPr lang="en-US"/>
              <a:t>Computing AAR For The Project</a:t>
            </a:r>
          </a:p>
        </p:txBody>
      </p:sp>
      <p:sp>
        <p:nvSpPr>
          <p:cNvPr id="259075" name="Rectangle 3"/>
          <p:cNvSpPr>
            <a:spLocks noGrp="1" noChangeArrowheads="1"/>
          </p:cNvSpPr>
          <p:nvPr>
            <p:ph type="body" idx="4294967295"/>
          </p:nvPr>
        </p:nvSpPr>
        <p:spPr>
          <a:xfrm>
            <a:off x="838200" y="1752600"/>
            <a:ext cx="7958138" cy="3881438"/>
          </a:xfrm>
          <a:prstGeom prst="rect">
            <a:avLst/>
          </a:prstGeom>
        </p:spPr>
        <p:txBody>
          <a:bodyPr/>
          <a:lstStyle/>
          <a:p>
            <a:r>
              <a:rPr lang="en-US" dirty="0"/>
              <a:t>Assume we require an average accounting return of 25</a:t>
            </a:r>
            <a:r>
              <a:rPr lang="en-US" dirty="0" smtClean="0"/>
              <a:t>%.</a:t>
            </a:r>
            <a:endParaRPr lang="en-US" dirty="0"/>
          </a:p>
          <a:p>
            <a:r>
              <a:rPr lang="en-US" dirty="0"/>
              <a:t>Average Net Income:</a:t>
            </a:r>
          </a:p>
          <a:p>
            <a:pPr lvl="1"/>
            <a:r>
              <a:rPr lang="en-US" dirty="0"/>
              <a:t>(13,620 + 3,300 + 29,100) / 3 = 15,340</a:t>
            </a:r>
          </a:p>
          <a:p>
            <a:r>
              <a:rPr lang="en-US" dirty="0"/>
              <a:t>AAR = 15,340 / 72,000 = .213 = 21.3%</a:t>
            </a:r>
          </a:p>
          <a:p>
            <a:r>
              <a:rPr lang="en-US" b="1" i="1" dirty="0"/>
              <a:t>Do we accept or reject the project</a:t>
            </a:r>
            <a:r>
              <a:rPr lang="en-US" b="1" i="1" dirty="0" smtClean="0"/>
              <a:t>?</a:t>
            </a:r>
          </a:p>
          <a:p>
            <a:r>
              <a:rPr lang="en-US" dirty="0" smtClean="0"/>
              <a:t>In this case, we reject the project because its AAR is less than the cutoff of 25%.</a:t>
            </a:r>
            <a:endParaRPr lang="en-US" dirty="0"/>
          </a:p>
          <a:p>
            <a:pPr lvl="1"/>
            <a:endParaRPr lang="en-US" dirty="0"/>
          </a:p>
        </p:txBody>
      </p:sp>
    </p:spTree>
    <p:extLst>
      <p:ext uri="{BB962C8B-B14F-4D97-AF65-F5344CB8AC3E}">
        <p14:creationId xmlns:p14="http://schemas.microsoft.com/office/powerpoint/2010/main" val="102280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9075">
                                            <p:txEl>
                                              <p:pRg st="0" end="0"/>
                                            </p:txEl>
                                          </p:spTgt>
                                        </p:tgtEl>
                                        <p:attrNameLst>
                                          <p:attrName>style.visibility</p:attrName>
                                        </p:attrNameLst>
                                      </p:cBhvr>
                                      <p:to>
                                        <p:strVal val="visible"/>
                                      </p:to>
                                    </p:set>
                                    <p:anim calcmode="lin" valueType="num">
                                      <p:cBhvr additive="base">
                                        <p:cTn id="7" dur="500" fill="hold"/>
                                        <p:tgtEl>
                                          <p:spTgt spid="259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907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907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9075">
                                            <p:txEl>
                                              <p:pRg st="1" end="1"/>
                                            </p:txEl>
                                          </p:spTgt>
                                        </p:tgtEl>
                                        <p:attrNameLst>
                                          <p:attrName>style.visibility</p:attrName>
                                        </p:attrNameLst>
                                      </p:cBhvr>
                                      <p:to>
                                        <p:strVal val="visible"/>
                                      </p:to>
                                    </p:set>
                                    <p:anim calcmode="lin" valueType="num">
                                      <p:cBhvr additive="base">
                                        <p:cTn id="13" dur="500" fill="hold"/>
                                        <p:tgtEl>
                                          <p:spTgt spid="259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907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9075">
                                            <p:txEl>
                                              <p:pRg st="1" end="1"/>
                                            </p:txEl>
                                          </p:spTgt>
                                        </p:tgtEl>
                                        <p:attrNameLst>
                                          <p:attrName>ppt_c</p:attrName>
                                        </p:attrNameLst>
                                      </p:cBhvr>
                                      <p:to>
                                        <a:schemeClr val="tx2"/>
                                      </p:to>
                                    </p:animClr>
                                  </p:subTnLst>
                                </p:cTn>
                              </p:par>
                              <p:par>
                                <p:cTn id="15" presetID="2" presetClass="entr" presetSubtype="8" fill="hold" grpId="0" nodeType="withEffect">
                                  <p:stCondLst>
                                    <p:cond delay="0"/>
                                  </p:stCondLst>
                                  <p:childTnLst>
                                    <p:set>
                                      <p:cBhvr>
                                        <p:cTn id="16" dur="1" fill="hold">
                                          <p:stCondLst>
                                            <p:cond delay="0"/>
                                          </p:stCondLst>
                                        </p:cTn>
                                        <p:tgtEl>
                                          <p:spTgt spid="259075">
                                            <p:txEl>
                                              <p:pRg st="2" end="2"/>
                                            </p:txEl>
                                          </p:spTgt>
                                        </p:tgtEl>
                                        <p:attrNameLst>
                                          <p:attrName>style.visibility</p:attrName>
                                        </p:attrNameLst>
                                      </p:cBhvr>
                                      <p:to>
                                        <p:strVal val="visible"/>
                                      </p:to>
                                    </p:set>
                                    <p:anim calcmode="lin" valueType="num">
                                      <p:cBhvr additive="base">
                                        <p:cTn id="17" dur="500" fill="hold"/>
                                        <p:tgtEl>
                                          <p:spTgt spid="25907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907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9075">
                                            <p:txEl>
                                              <p:pRg st="2" end="2"/>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59075">
                                            <p:txEl>
                                              <p:pRg st="3" end="3"/>
                                            </p:txEl>
                                          </p:spTgt>
                                        </p:tgtEl>
                                        <p:attrNameLst>
                                          <p:attrName>style.visibility</p:attrName>
                                        </p:attrNameLst>
                                      </p:cBhvr>
                                      <p:to>
                                        <p:strVal val="visible"/>
                                      </p:to>
                                    </p:set>
                                    <p:anim calcmode="lin" valueType="num">
                                      <p:cBhvr additive="base">
                                        <p:cTn id="23" dur="500" fill="hold"/>
                                        <p:tgtEl>
                                          <p:spTgt spid="25907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907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9075">
                                            <p:txEl>
                                              <p:pRg st="3" end="3"/>
                                            </p:txEl>
                                          </p:spTgt>
                                        </p:tgtEl>
                                        <p:attrNameLst>
                                          <p:attrName>ppt_c</p:attrName>
                                        </p:attrNameLst>
                                      </p:cBhvr>
                                      <p:to>
                                        <a:schemeClr val="tx2"/>
                                      </p:to>
                                    </p:animClr>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59075">
                                            <p:txEl>
                                              <p:pRg st="4" end="4"/>
                                            </p:txEl>
                                          </p:spTgt>
                                        </p:tgtEl>
                                        <p:attrNameLst>
                                          <p:attrName>style.visibility</p:attrName>
                                        </p:attrNameLst>
                                      </p:cBhvr>
                                      <p:to>
                                        <p:strVal val="visible"/>
                                      </p:to>
                                    </p:set>
                                    <p:anim calcmode="lin" valueType="num">
                                      <p:cBhvr additive="base">
                                        <p:cTn id="29" dur="500" fill="hold"/>
                                        <p:tgtEl>
                                          <p:spTgt spid="25907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5907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9075">
                                            <p:txEl>
                                              <p:pRg st="4" end="4"/>
                                            </p:txEl>
                                          </p:spTgt>
                                        </p:tgtEl>
                                        <p:attrNameLst>
                                          <p:attrName>ppt_c</p:attrName>
                                        </p:attrNameLst>
                                      </p:cBhvr>
                                      <p:to>
                                        <a:schemeClr val="tx2"/>
                                      </p:to>
                                    </p:animClr>
                                  </p:sub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59075">
                                            <p:txEl>
                                              <p:pRg st="5" end="5"/>
                                            </p:txEl>
                                          </p:spTgt>
                                        </p:tgtEl>
                                        <p:attrNameLst>
                                          <p:attrName>style.visibility</p:attrName>
                                        </p:attrNameLst>
                                      </p:cBhvr>
                                      <p:to>
                                        <p:strVal val="visible"/>
                                      </p:to>
                                    </p:set>
                                    <p:anim calcmode="lin" valueType="num">
                                      <p:cBhvr additive="base">
                                        <p:cTn id="35" dur="500" fill="hold"/>
                                        <p:tgtEl>
                                          <p:spTgt spid="25907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5907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59075">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P.V. Viswanath</a:t>
            </a:r>
          </a:p>
        </p:txBody>
      </p:sp>
      <p:sp>
        <p:nvSpPr>
          <p:cNvPr id="6" name="Slide Number Placeholder 6"/>
          <p:cNvSpPr>
            <a:spLocks noGrp="1"/>
          </p:cNvSpPr>
          <p:nvPr>
            <p:ph type="sldNum" sz="quarter" idx="12"/>
          </p:nvPr>
        </p:nvSpPr>
        <p:spPr/>
        <p:txBody>
          <a:bodyPr/>
          <a:lstStyle/>
          <a:p>
            <a:fld id="{86FA0AB9-17DF-4477-92A8-DD94320F14A6}" type="slidenum">
              <a:rPr lang="en-US"/>
              <a:pPr/>
              <a:t>36</a:t>
            </a:fld>
            <a:endParaRPr lang="en-US"/>
          </a:p>
        </p:txBody>
      </p:sp>
      <p:sp>
        <p:nvSpPr>
          <p:cNvPr id="263170" name="Rectangle 2"/>
          <p:cNvSpPr>
            <a:spLocks noGrp="1" noChangeArrowheads="1"/>
          </p:cNvSpPr>
          <p:nvPr>
            <p:ph type="title"/>
          </p:nvPr>
        </p:nvSpPr>
        <p:spPr/>
        <p:txBody>
          <a:bodyPr/>
          <a:lstStyle/>
          <a:p>
            <a:r>
              <a:rPr lang="en-US"/>
              <a:t>Advantages and Disadvantages of AAR</a:t>
            </a:r>
          </a:p>
        </p:txBody>
      </p:sp>
      <p:sp>
        <p:nvSpPr>
          <p:cNvPr id="263171" name="Rectangle 3"/>
          <p:cNvSpPr>
            <a:spLocks noGrp="1" noChangeArrowheads="1"/>
          </p:cNvSpPr>
          <p:nvPr>
            <p:ph type="body" sz="half" idx="4294967295"/>
          </p:nvPr>
        </p:nvSpPr>
        <p:spPr>
          <a:xfrm>
            <a:off x="838200" y="1752600"/>
            <a:ext cx="3905250" cy="3881438"/>
          </a:xfrm>
          <a:prstGeom prst="rect">
            <a:avLst/>
          </a:prstGeom>
        </p:spPr>
        <p:txBody>
          <a:bodyPr/>
          <a:lstStyle/>
          <a:p>
            <a:r>
              <a:rPr lang="en-US" sz="2400"/>
              <a:t>Advantages</a:t>
            </a:r>
          </a:p>
          <a:p>
            <a:pPr lvl="1"/>
            <a:r>
              <a:rPr lang="en-US" sz="2000"/>
              <a:t>Easy to calculate</a:t>
            </a:r>
          </a:p>
          <a:p>
            <a:pPr lvl="1"/>
            <a:r>
              <a:rPr lang="en-US" sz="2000"/>
              <a:t>Needed information will usually be available</a:t>
            </a:r>
          </a:p>
        </p:txBody>
      </p:sp>
      <p:sp>
        <p:nvSpPr>
          <p:cNvPr id="263172" name="Rectangle 4"/>
          <p:cNvSpPr>
            <a:spLocks noGrp="1" noChangeArrowheads="1"/>
          </p:cNvSpPr>
          <p:nvPr>
            <p:ph type="body" sz="half" idx="4294967295"/>
          </p:nvPr>
        </p:nvSpPr>
        <p:spPr>
          <a:xfrm>
            <a:off x="4889500" y="1752600"/>
            <a:ext cx="3906838" cy="3881438"/>
          </a:xfrm>
          <a:prstGeom prst="rect">
            <a:avLst/>
          </a:prstGeom>
        </p:spPr>
        <p:txBody>
          <a:bodyPr/>
          <a:lstStyle/>
          <a:p>
            <a:r>
              <a:rPr lang="en-US" sz="2400"/>
              <a:t>Disadvantages</a:t>
            </a:r>
          </a:p>
          <a:p>
            <a:pPr lvl="1"/>
            <a:r>
              <a:rPr lang="en-US" sz="2000"/>
              <a:t>Not a true rate of return; time value of money is ignored</a:t>
            </a:r>
          </a:p>
          <a:p>
            <a:pPr lvl="1"/>
            <a:r>
              <a:rPr lang="en-US" sz="2000"/>
              <a:t>Uses an arbitrary benchmark cutoff rate</a:t>
            </a:r>
          </a:p>
          <a:p>
            <a:pPr lvl="1"/>
            <a:r>
              <a:rPr lang="en-US" sz="2000"/>
              <a:t>Based on accounting net income and book values, not cash flows and market values</a:t>
            </a:r>
          </a:p>
        </p:txBody>
      </p:sp>
    </p:spTree>
    <p:extLst>
      <p:ext uri="{BB962C8B-B14F-4D97-AF65-F5344CB8AC3E}">
        <p14:creationId xmlns:p14="http://schemas.microsoft.com/office/powerpoint/2010/main" val="109617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3171">
                                            <p:txEl>
                                              <p:pRg st="0" end="0"/>
                                            </p:txEl>
                                          </p:spTgt>
                                        </p:tgtEl>
                                        <p:attrNameLst>
                                          <p:attrName>style.visibility</p:attrName>
                                        </p:attrNameLst>
                                      </p:cBhvr>
                                      <p:to>
                                        <p:strVal val="visible"/>
                                      </p:to>
                                    </p:set>
                                    <p:anim calcmode="lin" valueType="num">
                                      <p:cBhvr additive="base">
                                        <p:cTn id="7" dur="500" fill="hold"/>
                                        <p:tgtEl>
                                          <p:spTgt spid="263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31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317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3171">
                                            <p:txEl>
                                              <p:pRg st="1" end="1"/>
                                            </p:txEl>
                                          </p:spTgt>
                                        </p:tgtEl>
                                        <p:attrNameLst>
                                          <p:attrName>style.visibility</p:attrName>
                                        </p:attrNameLst>
                                      </p:cBhvr>
                                      <p:to>
                                        <p:strVal val="visible"/>
                                      </p:to>
                                    </p:set>
                                    <p:anim calcmode="lin" valueType="num">
                                      <p:cBhvr additive="base">
                                        <p:cTn id="13" dur="500" fill="hold"/>
                                        <p:tgtEl>
                                          <p:spTgt spid="263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31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317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3171">
                                            <p:txEl>
                                              <p:pRg st="2" end="2"/>
                                            </p:txEl>
                                          </p:spTgt>
                                        </p:tgtEl>
                                        <p:attrNameLst>
                                          <p:attrName>style.visibility</p:attrName>
                                        </p:attrNameLst>
                                      </p:cBhvr>
                                      <p:to>
                                        <p:strVal val="visible"/>
                                      </p:to>
                                    </p:set>
                                    <p:anim calcmode="lin" valueType="num">
                                      <p:cBhvr additive="base">
                                        <p:cTn id="19" dur="500" fill="hold"/>
                                        <p:tgtEl>
                                          <p:spTgt spid="263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31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317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3172">
                                            <p:txEl>
                                              <p:pRg st="0" end="0"/>
                                            </p:txEl>
                                          </p:spTgt>
                                        </p:tgtEl>
                                        <p:attrNameLst>
                                          <p:attrName>style.visibility</p:attrName>
                                        </p:attrNameLst>
                                      </p:cBhvr>
                                      <p:to>
                                        <p:strVal val="visible"/>
                                      </p:to>
                                    </p:set>
                                    <p:anim calcmode="lin" valueType="num">
                                      <p:cBhvr additive="base">
                                        <p:cTn id="25" dur="500" fill="hold"/>
                                        <p:tgtEl>
                                          <p:spTgt spid="263172">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3172">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3172">
                                            <p:txEl>
                                              <p:pRg st="0" end="0"/>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63172">
                                            <p:txEl>
                                              <p:pRg st="1" end="1"/>
                                            </p:txEl>
                                          </p:spTgt>
                                        </p:tgtEl>
                                        <p:attrNameLst>
                                          <p:attrName>style.visibility</p:attrName>
                                        </p:attrNameLst>
                                      </p:cBhvr>
                                      <p:to>
                                        <p:strVal val="visible"/>
                                      </p:to>
                                    </p:set>
                                    <p:anim calcmode="lin" valueType="num">
                                      <p:cBhvr additive="base">
                                        <p:cTn id="31" dur="500" fill="hold"/>
                                        <p:tgtEl>
                                          <p:spTgt spid="263172">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3172">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3172">
                                            <p:txEl>
                                              <p:pRg st="1" end="1"/>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63172">
                                            <p:txEl>
                                              <p:pRg st="2" end="2"/>
                                            </p:txEl>
                                          </p:spTgt>
                                        </p:tgtEl>
                                        <p:attrNameLst>
                                          <p:attrName>style.visibility</p:attrName>
                                        </p:attrNameLst>
                                      </p:cBhvr>
                                      <p:to>
                                        <p:strVal val="visible"/>
                                      </p:to>
                                    </p:set>
                                    <p:anim calcmode="lin" valueType="num">
                                      <p:cBhvr additive="base">
                                        <p:cTn id="37" dur="500" fill="hold"/>
                                        <p:tgtEl>
                                          <p:spTgt spid="263172">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63172">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3172">
                                            <p:txEl>
                                              <p:pRg st="2" end="2"/>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63172">
                                            <p:txEl>
                                              <p:pRg st="3" end="3"/>
                                            </p:txEl>
                                          </p:spTgt>
                                        </p:tgtEl>
                                        <p:attrNameLst>
                                          <p:attrName>style.visibility</p:attrName>
                                        </p:attrNameLst>
                                      </p:cBhvr>
                                      <p:to>
                                        <p:strVal val="visible"/>
                                      </p:to>
                                    </p:set>
                                    <p:anim calcmode="lin" valueType="num">
                                      <p:cBhvr additive="base">
                                        <p:cTn id="43" dur="500" fill="hold"/>
                                        <p:tgtEl>
                                          <p:spTgt spid="263172">
                                            <p:txEl>
                                              <p:pRg st="3" end="3"/>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63172">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3172">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build="p" bldLvl="2" autoUpdateAnimBg="0"/>
      <p:bldP spid="263172"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a:t>P.V. Viswanath</a:t>
            </a:r>
          </a:p>
        </p:txBody>
      </p:sp>
      <p:sp>
        <p:nvSpPr>
          <p:cNvPr id="23" name="Slide Number Placeholder 5"/>
          <p:cNvSpPr>
            <a:spLocks noGrp="1"/>
          </p:cNvSpPr>
          <p:nvPr>
            <p:ph type="sldNum" sz="quarter" idx="12"/>
          </p:nvPr>
        </p:nvSpPr>
        <p:spPr/>
        <p:txBody>
          <a:bodyPr/>
          <a:lstStyle/>
          <a:p>
            <a:fld id="{EF672ED5-7465-4575-8346-D5BB1E902ABE}" type="slidenum">
              <a:rPr lang="en-US"/>
              <a:pPr/>
              <a:t>37</a:t>
            </a:fld>
            <a:endParaRPr lang="en-US"/>
          </a:p>
        </p:txBody>
      </p:sp>
      <p:sp>
        <p:nvSpPr>
          <p:cNvPr id="274434" name="Rectangle 2"/>
          <p:cNvSpPr>
            <a:spLocks noGrp="1" noChangeArrowheads="1"/>
          </p:cNvSpPr>
          <p:nvPr>
            <p:ph type="title"/>
          </p:nvPr>
        </p:nvSpPr>
        <p:spPr>
          <a:xfrm>
            <a:off x="990600" y="304800"/>
            <a:ext cx="7378700" cy="762000"/>
          </a:xfrm>
        </p:spPr>
        <p:txBody>
          <a:bodyPr/>
          <a:lstStyle/>
          <a:p>
            <a:r>
              <a:rPr lang="en-US" dirty="0"/>
              <a:t>Summary of Decisions For The Project</a:t>
            </a:r>
          </a:p>
        </p:txBody>
      </p:sp>
      <p:graphicFrame>
        <p:nvGraphicFramePr>
          <p:cNvPr id="274435" name="Group 3"/>
          <p:cNvGraphicFramePr>
            <a:graphicFrameLocks noGrp="1"/>
          </p:cNvGraphicFramePr>
          <p:nvPr>
            <p:ph type="tbl" idx="1"/>
          </p:nvPr>
        </p:nvGraphicFramePr>
        <p:xfrm>
          <a:off x="838200" y="1752600"/>
          <a:ext cx="7958138" cy="4343399"/>
        </p:xfrm>
        <a:graphic>
          <a:graphicData uri="http://schemas.openxmlformats.org/drawingml/2006/table">
            <a:tbl>
              <a:tblPr/>
              <a:tblGrid>
                <a:gridCol w="5243513">
                  <a:extLst>
                    <a:ext uri="{9D8B030D-6E8A-4147-A177-3AD203B41FA5}">
                      <a16:colId xmlns:a16="http://schemas.microsoft.com/office/drawing/2014/main" val="20000"/>
                    </a:ext>
                  </a:extLst>
                </a:gridCol>
                <a:gridCol w="2714625">
                  <a:extLst>
                    <a:ext uri="{9D8B030D-6E8A-4147-A177-3AD203B41FA5}">
                      <a16:colId xmlns:a16="http://schemas.microsoft.com/office/drawing/2014/main" val="20001"/>
                    </a:ext>
                  </a:extLst>
                </a:gridCol>
              </a:tblGrid>
              <a:tr h="868388">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900" b="1" i="0" u="none" strike="noStrike" cap="none" normalizeH="0" baseline="0" dirty="0" smtClean="0">
                          <a:ln>
                            <a:noFill/>
                          </a:ln>
                          <a:solidFill>
                            <a:schemeClr val="tx1"/>
                          </a:solidFill>
                          <a:effectLst/>
                          <a:latin typeface="Times New Roman" pitchFamily="18" charset="0"/>
                          <a:cs typeface="Times New Roman" pitchFamily="18" charset="0"/>
                        </a:rPr>
                        <a:t>Summary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8683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Net Present Value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Accept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984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Payback Period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Reject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83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Average Accounting Return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1" u="none" strike="noStrike" cap="none" normalizeH="0" baseline="0" dirty="0" smtClean="0">
                          <a:ln>
                            <a:noFill/>
                          </a:ln>
                          <a:solidFill>
                            <a:schemeClr val="tx1"/>
                          </a:solidFill>
                          <a:effectLst/>
                          <a:latin typeface="Times New Roman" pitchFamily="18" charset="0"/>
                          <a:cs typeface="Times New Roman" pitchFamily="18" charset="0"/>
                        </a:rPr>
                        <a:t>Reject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838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Internal Rate of Return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1" u="none" strike="noStrike" cap="none" normalizeH="0" baseline="0" dirty="0" smtClean="0">
                          <a:ln>
                            <a:noFill/>
                          </a:ln>
                          <a:solidFill>
                            <a:schemeClr val="tx1"/>
                          </a:solidFill>
                          <a:effectLst/>
                          <a:latin typeface="Times New Roman" pitchFamily="18" charset="0"/>
                          <a:cs typeface="Times New Roman" pitchFamily="18" charset="0"/>
                        </a:rPr>
                        <a:t>Accept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1F89CDD-0919-49B4-B3B8-7D4DE731F720}" type="slidenum">
              <a:rPr lang="en-US"/>
              <a:pPr/>
              <a:t>38</a:t>
            </a:fld>
            <a:endParaRPr lang="en-US"/>
          </a:p>
        </p:txBody>
      </p:sp>
      <p:sp>
        <p:nvSpPr>
          <p:cNvPr id="291842" name="Rectangle 2"/>
          <p:cNvSpPr>
            <a:spLocks noGrp="1" noChangeArrowheads="1"/>
          </p:cNvSpPr>
          <p:nvPr>
            <p:ph type="title"/>
          </p:nvPr>
        </p:nvSpPr>
        <p:spPr/>
        <p:txBody>
          <a:bodyPr/>
          <a:lstStyle/>
          <a:p>
            <a:r>
              <a:rPr lang="en-US"/>
              <a:t>Profitability Index</a:t>
            </a:r>
          </a:p>
        </p:txBody>
      </p:sp>
      <p:sp>
        <p:nvSpPr>
          <p:cNvPr id="291843" name="Rectangle 3"/>
          <p:cNvSpPr>
            <a:spLocks noGrp="1" noChangeArrowheads="1"/>
          </p:cNvSpPr>
          <p:nvPr>
            <p:ph type="body" idx="4294967295"/>
          </p:nvPr>
        </p:nvSpPr>
        <p:spPr>
          <a:xfrm>
            <a:off x="838200" y="1752600"/>
            <a:ext cx="7958138" cy="4343400"/>
          </a:xfrm>
          <a:prstGeom prst="rect">
            <a:avLst/>
          </a:prstGeom>
        </p:spPr>
        <p:txBody>
          <a:bodyPr>
            <a:normAutofit/>
          </a:bodyPr>
          <a:lstStyle/>
          <a:p>
            <a:r>
              <a:rPr lang="en-US" dirty="0"/>
              <a:t>Measures the benefit per unit cost, based on the time value of </a:t>
            </a:r>
            <a:r>
              <a:rPr lang="en-US" dirty="0" smtClean="0"/>
              <a:t>money</a:t>
            </a:r>
          </a:p>
          <a:p>
            <a:r>
              <a:rPr lang="en-US" dirty="0" smtClean="0"/>
              <a:t>It is computed as the NPV of the project divided by initial investment.</a:t>
            </a:r>
            <a:endParaRPr lang="en-US" dirty="0"/>
          </a:p>
          <a:p>
            <a:r>
              <a:rPr lang="en-US" dirty="0"/>
              <a:t>A profitability index of 1.1 implies that for every $1 of investment, we create an additional $0.10 in value </a:t>
            </a:r>
          </a:p>
          <a:p>
            <a:r>
              <a:rPr lang="en-US" dirty="0"/>
              <a:t>This measure can be very useful in situations where we have limited capital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additive="base">
                                        <p:cTn id="7" dur="500" fill="hold"/>
                                        <p:tgtEl>
                                          <p:spTgt spid="291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184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184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1843">
                                            <p:txEl>
                                              <p:pRg st="1" end="1"/>
                                            </p:txEl>
                                          </p:spTgt>
                                        </p:tgtEl>
                                        <p:attrNameLst>
                                          <p:attrName>style.visibility</p:attrName>
                                        </p:attrNameLst>
                                      </p:cBhvr>
                                      <p:to>
                                        <p:strVal val="visible"/>
                                      </p:to>
                                    </p:set>
                                    <p:anim calcmode="lin" valueType="num">
                                      <p:cBhvr additive="base">
                                        <p:cTn id="13" dur="500" fill="hold"/>
                                        <p:tgtEl>
                                          <p:spTgt spid="2918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184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184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1843">
                                            <p:txEl>
                                              <p:pRg st="2" end="2"/>
                                            </p:txEl>
                                          </p:spTgt>
                                        </p:tgtEl>
                                        <p:attrNameLst>
                                          <p:attrName>style.visibility</p:attrName>
                                        </p:attrNameLst>
                                      </p:cBhvr>
                                      <p:to>
                                        <p:strVal val="visible"/>
                                      </p:to>
                                    </p:set>
                                    <p:anim calcmode="lin" valueType="num">
                                      <p:cBhvr additive="base">
                                        <p:cTn id="19" dur="500" fill="hold"/>
                                        <p:tgtEl>
                                          <p:spTgt spid="2918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184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184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1843">
                                            <p:txEl>
                                              <p:pRg st="3" end="3"/>
                                            </p:txEl>
                                          </p:spTgt>
                                        </p:tgtEl>
                                        <p:attrNameLst>
                                          <p:attrName>style.visibility</p:attrName>
                                        </p:attrNameLst>
                                      </p:cBhvr>
                                      <p:to>
                                        <p:strVal val="visible"/>
                                      </p:to>
                                    </p:set>
                                    <p:anim calcmode="lin" valueType="num">
                                      <p:cBhvr additive="base">
                                        <p:cTn id="25" dur="500" fill="hold"/>
                                        <p:tgtEl>
                                          <p:spTgt spid="2918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184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1843">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P.V. Viswanath</a:t>
            </a:r>
          </a:p>
        </p:txBody>
      </p:sp>
      <p:sp>
        <p:nvSpPr>
          <p:cNvPr id="6" name="Slide Number Placeholder 6"/>
          <p:cNvSpPr>
            <a:spLocks noGrp="1"/>
          </p:cNvSpPr>
          <p:nvPr>
            <p:ph type="sldNum" sz="quarter" idx="12"/>
          </p:nvPr>
        </p:nvSpPr>
        <p:spPr/>
        <p:txBody>
          <a:bodyPr/>
          <a:lstStyle/>
          <a:p>
            <a:fld id="{22A8A684-595E-4A7D-8E3D-48EDAEEB8244}" type="slidenum">
              <a:rPr lang="en-US"/>
              <a:pPr/>
              <a:t>39</a:t>
            </a:fld>
            <a:endParaRPr lang="en-US"/>
          </a:p>
        </p:txBody>
      </p:sp>
      <p:sp>
        <p:nvSpPr>
          <p:cNvPr id="292866" name="Rectangle 2"/>
          <p:cNvSpPr>
            <a:spLocks noGrp="1" noChangeArrowheads="1"/>
          </p:cNvSpPr>
          <p:nvPr>
            <p:ph type="title"/>
          </p:nvPr>
        </p:nvSpPr>
        <p:spPr>
          <a:xfrm>
            <a:off x="301752" y="228600"/>
            <a:ext cx="8534400" cy="685800"/>
          </a:xfrm>
        </p:spPr>
        <p:txBody>
          <a:bodyPr>
            <a:normAutofit fontScale="90000"/>
          </a:bodyPr>
          <a:lstStyle/>
          <a:p>
            <a:r>
              <a:rPr lang="en-US" dirty="0" smtClean="0"/>
              <a:t>Advantages/ </a:t>
            </a:r>
            <a:r>
              <a:rPr lang="en-US" dirty="0"/>
              <a:t>Disadvantages of Profitability Index</a:t>
            </a:r>
          </a:p>
        </p:txBody>
      </p:sp>
      <p:sp>
        <p:nvSpPr>
          <p:cNvPr id="292867" name="Rectangle 3"/>
          <p:cNvSpPr>
            <a:spLocks noGrp="1" noChangeArrowheads="1"/>
          </p:cNvSpPr>
          <p:nvPr>
            <p:ph type="body" sz="half" idx="4294967295"/>
          </p:nvPr>
        </p:nvSpPr>
        <p:spPr>
          <a:xfrm>
            <a:off x="663702" y="1743075"/>
            <a:ext cx="3905250" cy="3881438"/>
          </a:xfrm>
          <a:prstGeom prst="rect">
            <a:avLst/>
          </a:prstGeom>
        </p:spPr>
        <p:txBody>
          <a:bodyPr/>
          <a:lstStyle/>
          <a:p>
            <a:r>
              <a:rPr lang="en-US" sz="2400" dirty="0"/>
              <a:t>Advantages</a:t>
            </a:r>
          </a:p>
          <a:p>
            <a:pPr lvl="1"/>
            <a:r>
              <a:rPr lang="en-US" sz="2000" dirty="0"/>
              <a:t>Closely related to NPV, generally leading to identical decisions</a:t>
            </a:r>
          </a:p>
          <a:p>
            <a:pPr lvl="1"/>
            <a:r>
              <a:rPr lang="en-US" sz="2000" dirty="0"/>
              <a:t>Easy to understand and communicate</a:t>
            </a:r>
          </a:p>
          <a:p>
            <a:pPr lvl="1"/>
            <a:r>
              <a:rPr lang="en-US" sz="2000" dirty="0"/>
              <a:t>May be useful when available investment funds are limited</a:t>
            </a:r>
          </a:p>
        </p:txBody>
      </p:sp>
      <p:sp>
        <p:nvSpPr>
          <p:cNvPr id="292868" name="Rectangle 4"/>
          <p:cNvSpPr>
            <a:spLocks noGrp="1" noChangeArrowheads="1"/>
          </p:cNvSpPr>
          <p:nvPr>
            <p:ph type="body" sz="half" idx="4294967295"/>
          </p:nvPr>
        </p:nvSpPr>
        <p:spPr>
          <a:xfrm>
            <a:off x="4889500" y="1752600"/>
            <a:ext cx="3906838" cy="3881438"/>
          </a:xfrm>
          <a:prstGeom prst="rect">
            <a:avLst/>
          </a:prstGeom>
        </p:spPr>
        <p:txBody>
          <a:bodyPr/>
          <a:lstStyle/>
          <a:p>
            <a:r>
              <a:rPr lang="en-US" sz="2400"/>
              <a:t>Disadvantages</a:t>
            </a:r>
          </a:p>
          <a:p>
            <a:pPr lvl="1"/>
            <a:r>
              <a:rPr lang="en-US" sz="2000"/>
              <a:t>May lead to incorrect decisions in comparisons of mutually exclusive investments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anim calcmode="lin" valueType="num">
                                      <p:cBhvr additive="base">
                                        <p:cTn id="7" dur="500" fill="hold"/>
                                        <p:tgtEl>
                                          <p:spTgt spid="292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28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2867">
                                            <p:txEl>
                                              <p:pRg st="1" end="1"/>
                                            </p:txEl>
                                          </p:spTgt>
                                        </p:tgtEl>
                                        <p:attrNameLst>
                                          <p:attrName>style.visibility</p:attrName>
                                        </p:attrNameLst>
                                      </p:cBhvr>
                                      <p:to>
                                        <p:strVal val="visible"/>
                                      </p:to>
                                    </p:set>
                                    <p:anim calcmode="lin" valueType="num">
                                      <p:cBhvr additive="base">
                                        <p:cTn id="13" dur="500" fill="hold"/>
                                        <p:tgtEl>
                                          <p:spTgt spid="292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28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2867">
                                            <p:txEl>
                                              <p:pRg st="2" end="2"/>
                                            </p:txEl>
                                          </p:spTgt>
                                        </p:tgtEl>
                                        <p:attrNameLst>
                                          <p:attrName>style.visibility</p:attrName>
                                        </p:attrNameLst>
                                      </p:cBhvr>
                                      <p:to>
                                        <p:strVal val="visible"/>
                                      </p:to>
                                    </p:set>
                                    <p:anim calcmode="lin" valueType="num">
                                      <p:cBhvr additive="base">
                                        <p:cTn id="19" dur="500" fill="hold"/>
                                        <p:tgtEl>
                                          <p:spTgt spid="292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28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2867">
                                            <p:txEl>
                                              <p:pRg st="3" end="3"/>
                                            </p:txEl>
                                          </p:spTgt>
                                        </p:tgtEl>
                                        <p:attrNameLst>
                                          <p:attrName>style.visibility</p:attrName>
                                        </p:attrNameLst>
                                      </p:cBhvr>
                                      <p:to>
                                        <p:strVal val="visible"/>
                                      </p:to>
                                    </p:set>
                                    <p:anim calcmode="lin" valueType="num">
                                      <p:cBhvr additive="base">
                                        <p:cTn id="25" dur="500" fill="hold"/>
                                        <p:tgtEl>
                                          <p:spTgt spid="292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286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2868">
                                            <p:txEl>
                                              <p:pRg st="0" end="0"/>
                                            </p:txEl>
                                          </p:spTgt>
                                        </p:tgtEl>
                                        <p:attrNameLst>
                                          <p:attrName>style.visibility</p:attrName>
                                        </p:attrNameLst>
                                      </p:cBhvr>
                                      <p:to>
                                        <p:strVal val="visible"/>
                                      </p:to>
                                    </p:set>
                                    <p:anim calcmode="lin" valueType="num">
                                      <p:cBhvr additive="base">
                                        <p:cTn id="31" dur="500" fill="hold"/>
                                        <p:tgtEl>
                                          <p:spTgt spid="292868">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2868">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8">
                                            <p:txEl>
                                              <p:pRg st="0" end="0"/>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92868">
                                            <p:txEl>
                                              <p:pRg st="1" end="1"/>
                                            </p:txEl>
                                          </p:spTgt>
                                        </p:tgtEl>
                                        <p:attrNameLst>
                                          <p:attrName>style.visibility</p:attrName>
                                        </p:attrNameLst>
                                      </p:cBhvr>
                                      <p:to>
                                        <p:strVal val="visible"/>
                                      </p:to>
                                    </p:set>
                                    <p:anim calcmode="lin" valueType="num">
                                      <p:cBhvr additive="base">
                                        <p:cTn id="37" dur="500" fill="hold"/>
                                        <p:tgtEl>
                                          <p:spTgt spid="292868">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92868">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8">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bldLvl="2" autoUpdateAnimBg="0"/>
      <p:bldP spid="292868"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BB80ED2E-01B3-40E3-8CB6-EBD5F603E5BC}" type="slidenum">
              <a:rPr lang="en-US"/>
              <a:pPr/>
              <a:t>4</a:t>
            </a:fld>
            <a:endParaRPr lang="en-US"/>
          </a:p>
        </p:txBody>
      </p:sp>
      <p:sp>
        <p:nvSpPr>
          <p:cNvPr id="238594" name="Rectangle 2"/>
          <p:cNvSpPr>
            <a:spLocks noGrp="1" noChangeArrowheads="1"/>
          </p:cNvSpPr>
          <p:nvPr>
            <p:ph type="title"/>
          </p:nvPr>
        </p:nvSpPr>
        <p:spPr/>
        <p:txBody>
          <a:bodyPr/>
          <a:lstStyle/>
          <a:p>
            <a:r>
              <a:rPr lang="en-US"/>
              <a:t>Good Decision Criteria</a:t>
            </a:r>
          </a:p>
        </p:txBody>
      </p:sp>
      <p:sp>
        <p:nvSpPr>
          <p:cNvPr id="238595" name="Rectangle 3"/>
          <p:cNvSpPr>
            <a:spLocks noGrp="1" noChangeArrowheads="1"/>
          </p:cNvSpPr>
          <p:nvPr>
            <p:ph type="body" idx="4294967295"/>
          </p:nvPr>
        </p:nvSpPr>
        <p:spPr>
          <a:xfrm>
            <a:off x="838200" y="1752600"/>
            <a:ext cx="7958138" cy="3881438"/>
          </a:xfrm>
          <a:prstGeom prst="rect">
            <a:avLst/>
          </a:prstGeom>
        </p:spPr>
        <p:txBody>
          <a:bodyPr/>
          <a:lstStyle/>
          <a:p>
            <a:r>
              <a:rPr lang="en-US" dirty="0"/>
              <a:t>We need to ask ourselves the following questions when evaluating decision criteria</a:t>
            </a:r>
          </a:p>
          <a:p>
            <a:pPr lvl="1"/>
            <a:r>
              <a:rPr lang="en-US" dirty="0"/>
              <a:t>Does the decision rule adjust for the time value of money?</a:t>
            </a:r>
          </a:p>
          <a:p>
            <a:pPr lvl="1"/>
            <a:r>
              <a:rPr lang="en-US" dirty="0"/>
              <a:t>Does the decision rule adjust for risk?</a:t>
            </a:r>
          </a:p>
          <a:p>
            <a:pPr lvl="1"/>
            <a:r>
              <a:rPr lang="en-US" dirty="0"/>
              <a:t>Does the decision rule provide information on whether we are creating value for the firm</a:t>
            </a:r>
            <a:r>
              <a:rPr lang="en-US" dirty="0" smtClean="0"/>
              <a:t>?</a:t>
            </a:r>
          </a:p>
          <a:p>
            <a:r>
              <a:rPr lang="en-US" dirty="0" smtClean="0"/>
              <a:t>We will look at these questions for each one of our decision criteria.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anim calcmode="lin" valueType="num">
                                      <p:cBhvr additive="base">
                                        <p:cTn id="7" dur="500" fill="hold"/>
                                        <p:tgtEl>
                                          <p:spTgt spid="238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859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859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8595">
                                            <p:txEl>
                                              <p:pRg st="1" end="1"/>
                                            </p:txEl>
                                          </p:spTgt>
                                        </p:tgtEl>
                                        <p:attrNameLst>
                                          <p:attrName>style.visibility</p:attrName>
                                        </p:attrNameLst>
                                      </p:cBhvr>
                                      <p:to>
                                        <p:strVal val="visible"/>
                                      </p:to>
                                    </p:set>
                                    <p:anim calcmode="lin" valueType="num">
                                      <p:cBhvr additive="base">
                                        <p:cTn id="13" dur="500" fill="hold"/>
                                        <p:tgtEl>
                                          <p:spTgt spid="2385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859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859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8595">
                                            <p:txEl>
                                              <p:pRg st="2" end="2"/>
                                            </p:txEl>
                                          </p:spTgt>
                                        </p:tgtEl>
                                        <p:attrNameLst>
                                          <p:attrName>style.visibility</p:attrName>
                                        </p:attrNameLst>
                                      </p:cBhvr>
                                      <p:to>
                                        <p:strVal val="visible"/>
                                      </p:to>
                                    </p:set>
                                    <p:anim calcmode="lin" valueType="num">
                                      <p:cBhvr additive="base">
                                        <p:cTn id="19" dur="500" fill="hold"/>
                                        <p:tgtEl>
                                          <p:spTgt spid="2385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859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859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8595">
                                            <p:txEl>
                                              <p:pRg st="3" end="3"/>
                                            </p:txEl>
                                          </p:spTgt>
                                        </p:tgtEl>
                                        <p:attrNameLst>
                                          <p:attrName>style.visibility</p:attrName>
                                        </p:attrNameLst>
                                      </p:cBhvr>
                                      <p:to>
                                        <p:strVal val="visible"/>
                                      </p:to>
                                    </p:set>
                                    <p:anim calcmode="lin" valueType="num">
                                      <p:cBhvr additive="base">
                                        <p:cTn id="25" dur="500" fill="hold"/>
                                        <p:tgtEl>
                                          <p:spTgt spid="2385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859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8595">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8595">
                                            <p:txEl>
                                              <p:pRg st="4" end="4"/>
                                            </p:txEl>
                                          </p:spTgt>
                                        </p:tgtEl>
                                        <p:attrNameLst>
                                          <p:attrName>style.visibility</p:attrName>
                                        </p:attrNameLst>
                                      </p:cBhvr>
                                      <p:to>
                                        <p:strVal val="visible"/>
                                      </p:to>
                                    </p:set>
                                    <p:anim calcmode="lin" valueType="num">
                                      <p:cBhvr additive="base">
                                        <p:cTn id="31" dur="500" fill="hold"/>
                                        <p:tgtEl>
                                          <p:spTgt spid="2385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859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8595">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16C30F2E-F347-44F4-AD28-3DE45CDA266E}" type="slidenum">
              <a:rPr lang="en-US"/>
              <a:pPr/>
              <a:t>40</a:t>
            </a:fld>
            <a:endParaRPr lang="en-US"/>
          </a:p>
        </p:txBody>
      </p:sp>
      <p:sp>
        <p:nvSpPr>
          <p:cNvPr id="293890" name="Rectangle 2"/>
          <p:cNvSpPr>
            <a:spLocks noGrp="1" noChangeArrowheads="1"/>
          </p:cNvSpPr>
          <p:nvPr>
            <p:ph type="title"/>
          </p:nvPr>
        </p:nvSpPr>
        <p:spPr/>
        <p:txBody>
          <a:bodyPr/>
          <a:lstStyle/>
          <a:p>
            <a:r>
              <a:rPr lang="en-US"/>
              <a:t>Capital Budgeting In Practice</a:t>
            </a:r>
          </a:p>
        </p:txBody>
      </p:sp>
      <p:sp>
        <p:nvSpPr>
          <p:cNvPr id="293891" name="Rectangle 3"/>
          <p:cNvSpPr>
            <a:spLocks noGrp="1" noChangeArrowheads="1"/>
          </p:cNvSpPr>
          <p:nvPr>
            <p:ph type="body" idx="4294967295"/>
          </p:nvPr>
        </p:nvSpPr>
        <p:spPr>
          <a:xfrm>
            <a:off x="149352" y="1752600"/>
            <a:ext cx="8839200" cy="4904331"/>
          </a:xfrm>
          <a:prstGeom prst="rect">
            <a:avLst/>
          </a:prstGeom>
        </p:spPr>
        <p:txBody>
          <a:bodyPr>
            <a:normAutofit fontScale="77500" lnSpcReduction="20000"/>
          </a:bodyPr>
          <a:lstStyle/>
          <a:p>
            <a:r>
              <a:rPr lang="en-US" dirty="0"/>
              <a:t>We should consider several investment criteria when making decisions</a:t>
            </a:r>
          </a:p>
          <a:p>
            <a:r>
              <a:rPr lang="en-US" dirty="0"/>
              <a:t>NPV and IRR are the most commonly used primary investment criteria</a:t>
            </a:r>
          </a:p>
          <a:p>
            <a:r>
              <a:rPr lang="en-US" dirty="0"/>
              <a:t>Payback is a commonly used secondary investment </a:t>
            </a:r>
            <a:r>
              <a:rPr lang="en-US" dirty="0" smtClean="0"/>
              <a:t>criteria; this may be because </a:t>
            </a:r>
            <a:r>
              <a:rPr lang="en-US" dirty="0"/>
              <a:t>short paybacks allow firms to have funds sooner to invest in other projects without going to the capital </a:t>
            </a:r>
            <a:r>
              <a:rPr lang="en-US" dirty="0" smtClean="0"/>
              <a:t>markets</a:t>
            </a:r>
            <a:br>
              <a:rPr lang="en-US" dirty="0" smtClean="0"/>
            </a:br>
            <a:endParaRPr lang="en-US" dirty="0" smtClean="0"/>
          </a:p>
          <a:p>
            <a:r>
              <a:rPr lang="en-US" dirty="0"/>
              <a:t>Even though payback and AAR should not be used to make the final decision, we should consider the project very carefully if they suggest rejection. There may be more risk than we have considered or we may want to pay additional attention to our cash flow estimations.  Sensitivity and scenario analysis can be used to help us evaluate our cash flows</a:t>
            </a:r>
            <a:r>
              <a:rPr lang="en-US" dirty="0" smtClean="0"/>
              <a:t>.</a:t>
            </a:r>
            <a:endParaRPr lang="en-US" dirty="0"/>
          </a:p>
          <a:p>
            <a:pPr marL="0" indent="0">
              <a:buNone/>
            </a:pPr>
            <a:endParaRPr lang="en-US" dirty="0" smtClean="0"/>
          </a:p>
          <a:p>
            <a:r>
              <a:rPr lang="en-US" dirty="0" smtClean="0"/>
              <a:t>From a logical point of view, NPV is best and should be used if possible.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anim calcmode="lin" valueType="num">
                                      <p:cBhvr additive="base">
                                        <p:cTn id="7" dur="500" fill="hold"/>
                                        <p:tgtEl>
                                          <p:spTgt spid="293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38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389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3891">
                                            <p:txEl>
                                              <p:pRg st="1" end="1"/>
                                            </p:txEl>
                                          </p:spTgt>
                                        </p:tgtEl>
                                        <p:attrNameLst>
                                          <p:attrName>style.visibility</p:attrName>
                                        </p:attrNameLst>
                                      </p:cBhvr>
                                      <p:to>
                                        <p:strVal val="visible"/>
                                      </p:to>
                                    </p:set>
                                    <p:anim calcmode="lin" valueType="num">
                                      <p:cBhvr additive="base">
                                        <p:cTn id="13" dur="500" fill="hold"/>
                                        <p:tgtEl>
                                          <p:spTgt spid="2938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38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389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3891">
                                            <p:txEl>
                                              <p:pRg st="2" end="2"/>
                                            </p:txEl>
                                          </p:spTgt>
                                        </p:tgtEl>
                                        <p:attrNameLst>
                                          <p:attrName>style.visibility</p:attrName>
                                        </p:attrNameLst>
                                      </p:cBhvr>
                                      <p:to>
                                        <p:strVal val="visible"/>
                                      </p:to>
                                    </p:set>
                                    <p:anim calcmode="lin" valueType="num">
                                      <p:cBhvr additive="base">
                                        <p:cTn id="19" dur="500" fill="hold"/>
                                        <p:tgtEl>
                                          <p:spTgt spid="2938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38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389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3891">
                                            <p:txEl>
                                              <p:pRg st="3" end="3"/>
                                            </p:txEl>
                                          </p:spTgt>
                                        </p:tgtEl>
                                        <p:attrNameLst>
                                          <p:attrName>style.visibility</p:attrName>
                                        </p:attrNameLst>
                                      </p:cBhvr>
                                      <p:to>
                                        <p:strVal val="visible"/>
                                      </p:to>
                                    </p:set>
                                    <p:anim calcmode="lin" valueType="num">
                                      <p:cBhvr additive="base">
                                        <p:cTn id="25" dur="500" fill="hold"/>
                                        <p:tgtEl>
                                          <p:spTgt spid="2938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389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3891">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3891">
                                            <p:txEl>
                                              <p:pRg st="5" end="5"/>
                                            </p:txEl>
                                          </p:spTgt>
                                        </p:tgtEl>
                                        <p:attrNameLst>
                                          <p:attrName>style.visibility</p:attrName>
                                        </p:attrNameLst>
                                      </p:cBhvr>
                                      <p:to>
                                        <p:strVal val="visible"/>
                                      </p:to>
                                    </p:set>
                                    <p:anim calcmode="lin" valueType="num">
                                      <p:cBhvr additive="base">
                                        <p:cTn id="31" dur="500" fill="hold"/>
                                        <p:tgtEl>
                                          <p:spTgt spid="29389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389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3891">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D1E4E8D0-0A4A-4C42-AAB1-1CC5FF048660}" type="slidenum">
              <a:rPr lang="en-US"/>
              <a:pPr/>
              <a:t>5</a:t>
            </a:fld>
            <a:endParaRPr lang="en-US"/>
          </a:p>
        </p:txBody>
      </p:sp>
      <p:sp>
        <p:nvSpPr>
          <p:cNvPr id="239618" name="Rectangle 2"/>
          <p:cNvSpPr>
            <a:spLocks noGrp="1" noChangeArrowheads="1"/>
          </p:cNvSpPr>
          <p:nvPr>
            <p:ph type="title"/>
          </p:nvPr>
        </p:nvSpPr>
        <p:spPr/>
        <p:txBody>
          <a:bodyPr/>
          <a:lstStyle/>
          <a:p>
            <a:r>
              <a:rPr lang="en-US"/>
              <a:t>Project Example Information</a:t>
            </a:r>
          </a:p>
        </p:txBody>
      </p:sp>
      <p:sp>
        <p:nvSpPr>
          <p:cNvPr id="239619" name="Rectangle 3"/>
          <p:cNvSpPr>
            <a:spLocks noGrp="1" noChangeArrowheads="1"/>
          </p:cNvSpPr>
          <p:nvPr>
            <p:ph type="body" idx="4294967295"/>
          </p:nvPr>
        </p:nvSpPr>
        <p:spPr>
          <a:xfrm>
            <a:off x="533400" y="1600200"/>
            <a:ext cx="8262938" cy="4810648"/>
          </a:xfrm>
          <a:prstGeom prst="rect">
            <a:avLst/>
          </a:prstGeom>
        </p:spPr>
        <p:txBody>
          <a:bodyPr>
            <a:normAutofit fontScale="92500" lnSpcReduction="10000"/>
          </a:bodyPr>
          <a:lstStyle/>
          <a:p>
            <a:pPr>
              <a:lnSpc>
                <a:spcPct val="90000"/>
              </a:lnSpc>
            </a:pPr>
            <a:r>
              <a:rPr lang="en-US" dirty="0" smtClean="0"/>
              <a:t>Suppose you </a:t>
            </a:r>
            <a:r>
              <a:rPr lang="en-US" dirty="0"/>
              <a:t>are looking at a new project and you have estimated the following cash flows:</a:t>
            </a:r>
          </a:p>
          <a:p>
            <a:pPr lvl="1">
              <a:lnSpc>
                <a:spcPct val="90000"/>
              </a:lnSpc>
            </a:pPr>
            <a:r>
              <a:rPr lang="en-US" sz="2600" dirty="0"/>
              <a:t>Year 0:	</a:t>
            </a:r>
            <a:r>
              <a:rPr lang="en-US" sz="2600" dirty="0" smtClean="0"/>
              <a:t>Cashflow (CF) </a:t>
            </a:r>
            <a:r>
              <a:rPr lang="en-US" sz="2600" dirty="0"/>
              <a:t>= -165,000</a:t>
            </a:r>
          </a:p>
          <a:p>
            <a:pPr lvl="1">
              <a:lnSpc>
                <a:spcPct val="90000"/>
              </a:lnSpc>
            </a:pPr>
            <a:r>
              <a:rPr lang="en-US" sz="2600" dirty="0"/>
              <a:t>Year 1:	CF = 63,120; </a:t>
            </a:r>
            <a:r>
              <a:rPr lang="en-US" sz="2600" dirty="0" smtClean="0"/>
              <a:t>Net Income (NI) </a:t>
            </a:r>
            <a:r>
              <a:rPr lang="en-US" sz="2600" dirty="0"/>
              <a:t>= 13,620</a:t>
            </a:r>
          </a:p>
          <a:p>
            <a:pPr lvl="1">
              <a:lnSpc>
                <a:spcPct val="90000"/>
              </a:lnSpc>
            </a:pPr>
            <a:r>
              <a:rPr lang="en-US" sz="2600" dirty="0"/>
              <a:t>Year 2:	</a:t>
            </a:r>
            <a:r>
              <a:rPr lang="en-US" sz="2600" dirty="0" smtClean="0"/>
              <a:t>CF = 70,800</a:t>
            </a:r>
            <a:r>
              <a:rPr lang="en-US" sz="2600" dirty="0"/>
              <a:t>; NI = 3,300</a:t>
            </a:r>
          </a:p>
          <a:p>
            <a:pPr lvl="1">
              <a:lnSpc>
                <a:spcPct val="90000"/>
              </a:lnSpc>
            </a:pPr>
            <a:r>
              <a:rPr lang="en-US" sz="2600" dirty="0"/>
              <a:t>Year 3:	</a:t>
            </a:r>
            <a:r>
              <a:rPr lang="en-US" sz="2600" dirty="0" smtClean="0"/>
              <a:t>CF = 91,080</a:t>
            </a:r>
            <a:r>
              <a:rPr lang="en-US" sz="2600" dirty="0"/>
              <a:t>; NI = 29,100</a:t>
            </a:r>
          </a:p>
          <a:p>
            <a:pPr lvl="1">
              <a:lnSpc>
                <a:spcPct val="90000"/>
              </a:lnSpc>
            </a:pPr>
            <a:r>
              <a:rPr lang="en-US" sz="2600" dirty="0"/>
              <a:t>Average Book Value = 72,000</a:t>
            </a:r>
          </a:p>
          <a:p>
            <a:pPr>
              <a:lnSpc>
                <a:spcPct val="90000"/>
              </a:lnSpc>
            </a:pPr>
            <a:r>
              <a:rPr lang="en-US" dirty="0"/>
              <a:t>Your required return for assets of this </a:t>
            </a:r>
            <a:r>
              <a:rPr lang="en-US" dirty="0" smtClean="0"/>
              <a:t>risk level </a:t>
            </a:r>
            <a:r>
              <a:rPr lang="en-US" dirty="0"/>
              <a:t>is 12</a:t>
            </a:r>
            <a:r>
              <a:rPr lang="en-US" dirty="0" smtClean="0"/>
              <a:t>%.</a:t>
            </a:r>
          </a:p>
          <a:p>
            <a:pPr>
              <a:lnSpc>
                <a:spcPct val="90000"/>
              </a:lnSpc>
            </a:pPr>
            <a:r>
              <a:rPr lang="en-US" dirty="0" smtClean="0"/>
              <a:t>How would you go about deciding whether to accept this project or not?</a:t>
            </a:r>
          </a:p>
          <a:p>
            <a:pPr>
              <a:lnSpc>
                <a:spcPct val="90000"/>
              </a:lnSpc>
            </a:pPr>
            <a:r>
              <a:rPr lang="en-US" dirty="0" smtClean="0"/>
              <a:t>Let’s look at how the different decision criteria would go about it.</a:t>
            </a:r>
          </a:p>
          <a:p>
            <a:pPr>
              <a:lnSpc>
                <a:spcPct val="90000"/>
              </a:lnSpc>
            </a:pPr>
            <a:r>
              <a:rPr lang="en-US" dirty="0" smtClean="0"/>
              <a:t>Let’s start with Net Present Value.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 calcmode="lin" valueType="num">
                                      <p:cBhvr additive="base">
                                        <p:cTn id="7" dur="500" fill="hold"/>
                                        <p:tgtEl>
                                          <p:spTgt spid="239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96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39619">
                                            <p:txEl>
                                              <p:pRg st="1" end="1"/>
                                            </p:txEl>
                                          </p:spTgt>
                                        </p:tgtEl>
                                        <p:attrNameLst>
                                          <p:attrName>style.visibility</p:attrName>
                                        </p:attrNameLst>
                                      </p:cBhvr>
                                      <p:to>
                                        <p:strVal val="visible"/>
                                      </p:to>
                                    </p:set>
                                    <p:anim calcmode="lin" valueType="num">
                                      <p:cBhvr additive="base">
                                        <p:cTn id="11" dur="500" fill="hold"/>
                                        <p:tgtEl>
                                          <p:spTgt spid="23961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96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1" end="1"/>
                                            </p:txEl>
                                          </p:spTgt>
                                        </p:tgtEl>
                                        <p:attrNameLst>
                                          <p:attrName>ppt_c</p:attrName>
                                        </p:attrNameLst>
                                      </p:cBhvr>
                                      <p:to>
                                        <a:schemeClr val="tx2"/>
                                      </p:to>
                                    </p:animClr>
                                  </p:subTnLst>
                                </p:cTn>
                              </p:par>
                              <p:par>
                                <p:cTn id="13" presetID="2" presetClass="entr" presetSubtype="8" fill="hold" grpId="0" nodeType="withEffect">
                                  <p:stCondLst>
                                    <p:cond delay="0"/>
                                  </p:stCondLst>
                                  <p:childTnLst>
                                    <p:set>
                                      <p:cBhvr>
                                        <p:cTn id="14" dur="1" fill="hold">
                                          <p:stCondLst>
                                            <p:cond delay="0"/>
                                          </p:stCondLst>
                                        </p:cTn>
                                        <p:tgtEl>
                                          <p:spTgt spid="239619">
                                            <p:txEl>
                                              <p:pRg st="2" end="2"/>
                                            </p:txEl>
                                          </p:spTgt>
                                        </p:tgtEl>
                                        <p:attrNameLst>
                                          <p:attrName>style.visibility</p:attrName>
                                        </p:attrNameLst>
                                      </p:cBhvr>
                                      <p:to>
                                        <p:strVal val="visible"/>
                                      </p:to>
                                    </p:set>
                                    <p:anim calcmode="lin" valueType="num">
                                      <p:cBhvr additive="base">
                                        <p:cTn id="15" dur="500" fill="hold"/>
                                        <p:tgtEl>
                                          <p:spTgt spid="23961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396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2" end="2"/>
                                            </p:txEl>
                                          </p:spTgt>
                                        </p:tgtEl>
                                        <p:attrNameLst>
                                          <p:attrName>ppt_c</p:attrName>
                                        </p:attrNameLst>
                                      </p:cBhvr>
                                      <p:to>
                                        <a:schemeClr val="tx2"/>
                                      </p:to>
                                    </p:animClr>
                                  </p:subTnLst>
                                </p:cTn>
                              </p:par>
                              <p:par>
                                <p:cTn id="17" presetID="2" presetClass="entr" presetSubtype="8" fill="hold" grpId="0" nodeType="withEffect">
                                  <p:stCondLst>
                                    <p:cond delay="0"/>
                                  </p:stCondLst>
                                  <p:childTnLst>
                                    <p:set>
                                      <p:cBhvr>
                                        <p:cTn id="18" dur="1" fill="hold">
                                          <p:stCondLst>
                                            <p:cond delay="0"/>
                                          </p:stCondLst>
                                        </p:cTn>
                                        <p:tgtEl>
                                          <p:spTgt spid="239619">
                                            <p:txEl>
                                              <p:pRg st="3" end="3"/>
                                            </p:txEl>
                                          </p:spTgt>
                                        </p:tgtEl>
                                        <p:attrNameLst>
                                          <p:attrName>style.visibility</p:attrName>
                                        </p:attrNameLst>
                                      </p:cBhvr>
                                      <p:to>
                                        <p:strVal val="visible"/>
                                      </p:to>
                                    </p:set>
                                    <p:anim calcmode="lin" valueType="num">
                                      <p:cBhvr additive="base">
                                        <p:cTn id="19" dur="500" fill="hold"/>
                                        <p:tgtEl>
                                          <p:spTgt spid="2396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96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3" end="3"/>
                                            </p:txEl>
                                          </p:spTgt>
                                        </p:tgtEl>
                                        <p:attrNameLst>
                                          <p:attrName>ppt_c</p:attrName>
                                        </p:attrNameLst>
                                      </p:cBhvr>
                                      <p:to>
                                        <a:schemeClr val="tx2"/>
                                      </p:to>
                                    </p:animClr>
                                  </p:subTnLst>
                                </p:cTn>
                              </p:par>
                              <p:par>
                                <p:cTn id="21" presetID="2" presetClass="entr" presetSubtype="8" fill="hold" grpId="0" nodeType="withEffect">
                                  <p:stCondLst>
                                    <p:cond delay="0"/>
                                  </p:stCondLst>
                                  <p:childTnLst>
                                    <p:set>
                                      <p:cBhvr>
                                        <p:cTn id="22" dur="1" fill="hold">
                                          <p:stCondLst>
                                            <p:cond delay="0"/>
                                          </p:stCondLst>
                                        </p:cTn>
                                        <p:tgtEl>
                                          <p:spTgt spid="239619">
                                            <p:txEl>
                                              <p:pRg st="4" end="4"/>
                                            </p:txEl>
                                          </p:spTgt>
                                        </p:tgtEl>
                                        <p:attrNameLst>
                                          <p:attrName>style.visibility</p:attrName>
                                        </p:attrNameLst>
                                      </p:cBhvr>
                                      <p:to>
                                        <p:strVal val="visible"/>
                                      </p:to>
                                    </p:set>
                                    <p:anim calcmode="lin" valueType="num">
                                      <p:cBhvr additive="base">
                                        <p:cTn id="23" dur="500" fill="hold"/>
                                        <p:tgtEl>
                                          <p:spTgt spid="23961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396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4" end="4"/>
                                            </p:txEl>
                                          </p:spTgt>
                                        </p:tgtEl>
                                        <p:attrNameLst>
                                          <p:attrName>ppt_c</p:attrName>
                                        </p:attrNameLst>
                                      </p:cBhvr>
                                      <p:to>
                                        <a:schemeClr val="tx2"/>
                                      </p:to>
                                    </p:animClr>
                                  </p:subTnLst>
                                </p:cTn>
                              </p:par>
                              <p:par>
                                <p:cTn id="25" presetID="2" presetClass="entr" presetSubtype="8" fill="hold" grpId="0" nodeType="withEffect">
                                  <p:stCondLst>
                                    <p:cond delay="0"/>
                                  </p:stCondLst>
                                  <p:childTnLst>
                                    <p:set>
                                      <p:cBhvr>
                                        <p:cTn id="26" dur="1" fill="hold">
                                          <p:stCondLst>
                                            <p:cond delay="0"/>
                                          </p:stCondLst>
                                        </p:cTn>
                                        <p:tgtEl>
                                          <p:spTgt spid="239619">
                                            <p:txEl>
                                              <p:pRg st="5" end="5"/>
                                            </p:txEl>
                                          </p:spTgt>
                                        </p:tgtEl>
                                        <p:attrNameLst>
                                          <p:attrName>style.visibility</p:attrName>
                                        </p:attrNameLst>
                                      </p:cBhvr>
                                      <p:to>
                                        <p:strVal val="visible"/>
                                      </p:to>
                                    </p:set>
                                    <p:anim calcmode="lin" valueType="num">
                                      <p:cBhvr additive="base">
                                        <p:cTn id="27" dur="500" fill="hold"/>
                                        <p:tgtEl>
                                          <p:spTgt spid="23961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3961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5" end="5"/>
                                            </p:txEl>
                                          </p:spTgt>
                                        </p:tgtEl>
                                        <p:attrNameLst>
                                          <p:attrName>ppt_c</p:attrName>
                                        </p:attrNameLst>
                                      </p:cBhvr>
                                      <p:to>
                                        <a:schemeClr val="tx2"/>
                                      </p:to>
                                    </p:animClr>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39619">
                                            <p:txEl>
                                              <p:pRg st="6" end="6"/>
                                            </p:txEl>
                                          </p:spTgt>
                                        </p:tgtEl>
                                        <p:attrNameLst>
                                          <p:attrName>style.visibility</p:attrName>
                                        </p:attrNameLst>
                                      </p:cBhvr>
                                      <p:to>
                                        <p:strVal val="visible"/>
                                      </p:to>
                                    </p:set>
                                    <p:anim calcmode="lin" valueType="num">
                                      <p:cBhvr additive="base">
                                        <p:cTn id="33" dur="500" fill="hold"/>
                                        <p:tgtEl>
                                          <p:spTgt spid="239619">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3961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6" end="6"/>
                                            </p:txEl>
                                          </p:spTgt>
                                        </p:tgtEl>
                                        <p:attrNameLst>
                                          <p:attrName>ppt_c</p:attrName>
                                        </p:attrNameLst>
                                      </p:cBhvr>
                                      <p:to>
                                        <a:schemeClr val="tx2"/>
                                      </p:to>
                                    </p:animClr>
                                  </p:sub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39619">
                                            <p:txEl>
                                              <p:pRg st="7" end="7"/>
                                            </p:txEl>
                                          </p:spTgt>
                                        </p:tgtEl>
                                        <p:attrNameLst>
                                          <p:attrName>style.visibility</p:attrName>
                                        </p:attrNameLst>
                                      </p:cBhvr>
                                      <p:to>
                                        <p:strVal val="visible"/>
                                      </p:to>
                                    </p:set>
                                    <p:anim calcmode="lin" valueType="num">
                                      <p:cBhvr additive="base">
                                        <p:cTn id="39" dur="500" fill="hold"/>
                                        <p:tgtEl>
                                          <p:spTgt spid="239619">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3961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7" end="7"/>
                                            </p:txEl>
                                          </p:spTgt>
                                        </p:tgtEl>
                                        <p:attrNameLst>
                                          <p:attrName>ppt_c</p:attrName>
                                        </p:attrNameLst>
                                      </p:cBhvr>
                                      <p:to>
                                        <a:schemeClr val="tx2"/>
                                      </p:to>
                                    </p:animClr>
                                  </p:sub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39619">
                                            <p:txEl>
                                              <p:pRg st="8" end="8"/>
                                            </p:txEl>
                                          </p:spTgt>
                                        </p:tgtEl>
                                        <p:attrNameLst>
                                          <p:attrName>style.visibility</p:attrName>
                                        </p:attrNameLst>
                                      </p:cBhvr>
                                      <p:to>
                                        <p:strVal val="visible"/>
                                      </p:to>
                                    </p:set>
                                    <p:anim calcmode="lin" valueType="num">
                                      <p:cBhvr additive="base">
                                        <p:cTn id="45" dur="500" fill="hold"/>
                                        <p:tgtEl>
                                          <p:spTgt spid="239619">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239619">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8" end="8"/>
                                            </p:txEl>
                                          </p:spTgt>
                                        </p:tgtEl>
                                        <p:attrNameLst>
                                          <p:attrName>ppt_c</p:attrName>
                                        </p:attrNameLst>
                                      </p:cBhvr>
                                      <p:to>
                                        <a:schemeClr val="tx2"/>
                                      </p:to>
                                    </p:animClr>
                                  </p:sub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239619">
                                            <p:txEl>
                                              <p:pRg st="9" end="9"/>
                                            </p:txEl>
                                          </p:spTgt>
                                        </p:tgtEl>
                                        <p:attrNameLst>
                                          <p:attrName>style.visibility</p:attrName>
                                        </p:attrNameLst>
                                      </p:cBhvr>
                                      <p:to>
                                        <p:strVal val="visible"/>
                                      </p:to>
                                    </p:set>
                                    <p:anim calcmode="lin" valueType="num">
                                      <p:cBhvr additive="base">
                                        <p:cTn id="51" dur="500" fill="hold"/>
                                        <p:tgtEl>
                                          <p:spTgt spid="239619">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239619">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9619">
                                            <p:txEl>
                                              <p:pRg st="9" end="9"/>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9AFE394-66D7-4C2E-B898-68F9385961C4}" type="slidenum">
              <a:rPr lang="en-US"/>
              <a:pPr/>
              <a:t>6</a:t>
            </a:fld>
            <a:endParaRPr lang="en-US"/>
          </a:p>
        </p:txBody>
      </p:sp>
      <p:sp>
        <p:nvSpPr>
          <p:cNvPr id="241666" name="Rectangle 2"/>
          <p:cNvSpPr>
            <a:spLocks noGrp="1" noChangeArrowheads="1"/>
          </p:cNvSpPr>
          <p:nvPr>
            <p:ph type="title"/>
          </p:nvPr>
        </p:nvSpPr>
        <p:spPr/>
        <p:txBody>
          <a:bodyPr/>
          <a:lstStyle/>
          <a:p>
            <a:r>
              <a:rPr lang="en-US"/>
              <a:t>Net Present Value</a:t>
            </a:r>
          </a:p>
        </p:txBody>
      </p:sp>
      <p:sp>
        <p:nvSpPr>
          <p:cNvPr id="241667" name="Rectangle 3"/>
          <p:cNvSpPr>
            <a:spLocks noGrp="1" noChangeArrowheads="1"/>
          </p:cNvSpPr>
          <p:nvPr>
            <p:ph type="body" idx="4294967295"/>
          </p:nvPr>
        </p:nvSpPr>
        <p:spPr>
          <a:xfrm>
            <a:off x="609600" y="1752600"/>
            <a:ext cx="8186738" cy="4191000"/>
          </a:xfrm>
          <a:prstGeom prst="rect">
            <a:avLst/>
          </a:prstGeom>
        </p:spPr>
        <p:txBody>
          <a:bodyPr/>
          <a:lstStyle/>
          <a:p>
            <a:pPr marL="258763" indent="-258763"/>
            <a:r>
              <a:rPr lang="en-US" sz="2400" dirty="0" smtClean="0"/>
              <a:t>The NPV of a project is essentially the </a:t>
            </a:r>
            <a:r>
              <a:rPr lang="en-US" sz="2400" dirty="0"/>
              <a:t>difference between the market value of a project and its cost</a:t>
            </a:r>
          </a:p>
          <a:p>
            <a:pPr marL="258763" indent="-258763"/>
            <a:r>
              <a:rPr lang="en-US" sz="2400" dirty="0" smtClean="0"/>
              <a:t>It answers the question: how </a:t>
            </a:r>
            <a:r>
              <a:rPr lang="en-US" sz="2400" dirty="0"/>
              <a:t>much value is created from undertaking an </a:t>
            </a:r>
            <a:r>
              <a:rPr lang="en-US" sz="2400" dirty="0" smtClean="0"/>
              <a:t>project?</a:t>
            </a:r>
            <a:endParaRPr lang="en-US" sz="2400" dirty="0"/>
          </a:p>
          <a:p>
            <a:pPr marL="644525" lvl="1" indent="-257175"/>
            <a:r>
              <a:rPr lang="en-US" sz="2000" dirty="0"/>
              <a:t>The first step is to estimate the expected future cash flows.</a:t>
            </a:r>
          </a:p>
          <a:p>
            <a:pPr marL="644525" lvl="1" indent="-257175"/>
            <a:r>
              <a:rPr lang="en-US" sz="2000" dirty="0"/>
              <a:t>The second step is to estimate the required return for projects of this risk level.</a:t>
            </a:r>
          </a:p>
          <a:p>
            <a:pPr marL="644525" lvl="1" indent="-257175"/>
            <a:r>
              <a:rPr lang="en-US" sz="2000" dirty="0"/>
              <a:t>The third step is to find the present value of the cash flows and subtract the initial investment.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anim calcmode="lin" valueType="num">
                                      <p:cBhvr additive="base">
                                        <p:cTn id="7" dur="500" fill="hold"/>
                                        <p:tgtEl>
                                          <p:spTgt spid="2416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16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166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1667">
                                            <p:txEl>
                                              <p:pRg st="1" end="1"/>
                                            </p:txEl>
                                          </p:spTgt>
                                        </p:tgtEl>
                                        <p:attrNameLst>
                                          <p:attrName>style.visibility</p:attrName>
                                        </p:attrNameLst>
                                      </p:cBhvr>
                                      <p:to>
                                        <p:strVal val="visible"/>
                                      </p:to>
                                    </p:set>
                                    <p:anim calcmode="lin" valueType="num">
                                      <p:cBhvr additive="base">
                                        <p:cTn id="13" dur="500" fill="hold"/>
                                        <p:tgtEl>
                                          <p:spTgt spid="2416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16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166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1667">
                                            <p:txEl>
                                              <p:pRg st="2" end="2"/>
                                            </p:txEl>
                                          </p:spTgt>
                                        </p:tgtEl>
                                        <p:attrNameLst>
                                          <p:attrName>style.visibility</p:attrName>
                                        </p:attrNameLst>
                                      </p:cBhvr>
                                      <p:to>
                                        <p:strVal val="visible"/>
                                      </p:to>
                                    </p:set>
                                    <p:anim calcmode="lin" valueType="num">
                                      <p:cBhvr additive="base">
                                        <p:cTn id="19" dur="500" fill="hold"/>
                                        <p:tgtEl>
                                          <p:spTgt spid="2416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16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166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1667">
                                            <p:txEl>
                                              <p:pRg st="3" end="3"/>
                                            </p:txEl>
                                          </p:spTgt>
                                        </p:tgtEl>
                                        <p:attrNameLst>
                                          <p:attrName>style.visibility</p:attrName>
                                        </p:attrNameLst>
                                      </p:cBhvr>
                                      <p:to>
                                        <p:strVal val="visible"/>
                                      </p:to>
                                    </p:set>
                                    <p:anim calcmode="lin" valueType="num">
                                      <p:cBhvr additive="base">
                                        <p:cTn id="25" dur="500" fill="hold"/>
                                        <p:tgtEl>
                                          <p:spTgt spid="2416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166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166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1667">
                                            <p:txEl>
                                              <p:pRg st="4" end="4"/>
                                            </p:txEl>
                                          </p:spTgt>
                                        </p:tgtEl>
                                        <p:attrNameLst>
                                          <p:attrName>style.visibility</p:attrName>
                                        </p:attrNameLst>
                                      </p:cBhvr>
                                      <p:to>
                                        <p:strVal val="visible"/>
                                      </p:to>
                                    </p:set>
                                    <p:anim calcmode="lin" valueType="num">
                                      <p:cBhvr additive="base">
                                        <p:cTn id="31" dur="500" fill="hold"/>
                                        <p:tgtEl>
                                          <p:spTgt spid="2416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166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1667">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B1315AD9-CFDB-4EBC-B4B8-925731DC0425}" type="slidenum">
              <a:rPr lang="en-US"/>
              <a:pPr/>
              <a:t>7</a:t>
            </a:fld>
            <a:endParaRPr lang="en-US"/>
          </a:p>
        </p:txBody>
      </p:sp>
      <p:sp>
        <p:nvSpPr>
          <p:cNvPr id="243714" name="Rectangle 2"/>
          <p:cNvSpPr>
            <a:spLocks noGrp="1" noChangeArrowheads="1"/>
          </p:cNvSpPr>
          <p:nvPr>
            <p:ph type="title"/>
          </p:nvPr>
        </p:nvSpPr>
        <p:spPr/>
        <p:txBody>
          <a:bodyPr/>
          <a:lstStyle/>
          <a:p>
            <a:r>
              <a:rPr lang="en-US"/>
              <a:t>NPV Decision Rule</a:t>
            </a:r>
          </a:p>
        </p:txBody>
      </p:sp>
      <p:sp>
        <p:nvSpPr>
          <p:cNvPr id="243715" name="Rectangle 3"/>
          <p:cNvSpPr>
            <a:spLocks noGrp="1" noChangeArrowheads="1"/>
          </p:cNvSpPr>
          <p:nvPr>
            <p:ph type="body" idx="4294967295"/>
          </p:nvPr>
        </p:nvSpPr>
        <p:spPr>
          <a:xfrm>
            <a:off x="838200" y="1752600"/>
            <a:ext cx="7958138" cy="3881438"/>
          </a:xfrm>
          <a:prstGeom prst="rect">
            <a:avLst/>
          </a:prstGeom>
        </p:spPr>
        <p:txBody>
          <a:bodyPr>
            <a:normAutofit lnSpcReduction="10000"/>
          </a:bodyPr>
          <a:lstStyle/>
          <a:p>
            <a:r>
              <a:rPr lang="en-US" sz="2400" b="1" i="1" dirty="0"/>
              <a:t>If the NPV is positive, accept the project</a:t>
            </a:r>
            <a:endParaRPr lang="en-US" sz="2400" dirty="0"/>
          </a:p>
          <a:p>
            <a:r>
              <a:rPr lang="en-US" sz="2400" dirty="0"/>
              <a:t>A positive NPV means that the project is expected to add value to the firm and will therefore increase the wealth of the owners.</a:t>
            </a:r>
          </a:p>
          <a:p>
            <a:r>
              <a:rPr lang="en-US" sz="2400" dirty="0"/>
              <a:t>Since our goal is to increase owner wealth, NPV is a direct measure of how well this project will meet our goal.</a:t>
            </a:r>
          </a:p>
          <a:p>
            <a:r>
              <a:rPr lang="en-US" sz="2400" dirty="0" smtClean="0"/>
              <a:t>One advantage of NPV is that it is </a:t>
            </a:r>
            <a:r>
              <a:rPr lang="en-US" sz="2400" dirty="0"/>
              <a:t>an additive measure: </a:t>
            </a:r>
          </a:p>
          <a:p>
            <a:pPr lvl="1"/>
            <a:r>
              <a:rPr lang="en-US" sz="2000" dirty="0"/>
              <a:t>If there are two projects A and B, then NPV(A and B) = NPV(A) + NPV(B).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 calcmode="lin" valueType="num">
                                      <p:cBhvr additive="base">
                                        <p:cTn id="7" dur="500" fill="hold"/>
                                        <p:tgtEl>
                                          <p:spTgt spid="2437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37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371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3715">
                                            <p:txEl>
                                              <p:pRg st="1" end="1"/>
                                            </p:txEl>
                                          </p:spTgt>
                                        </p:tgtEl>
                                        <p:attrNameLst>
                                          <p:attrName>style.visibility</p:attrName>
                                        </p:attrNameLst>
                                      </p:cBhvr>
                                      <p:to>
                                        <p:strVal val="visible"/>
                                      </p:to>
                                    </p:set>
                                    <p:anim calcmode="lin" valueType="num">
                                      <p:cBhvr additive="base">
                                        <p:cTn id="13" dur="500" fill="hold"/>
                                        <p:tgtEl>
                                          <p:spTgt spid="2437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37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371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3715">
                                            <p:txEl>
                                              <p:pRg st="2" end="2"/>
                                            </p:txEl>
                                          </p:spTgt>
                                        </p:tgtEl>
                                        <p:attrNameLst>
                                          <p:attrName>style.visibility</p:attrName>
                                        </p:attrNameLst>
                                      </p:cBhvr>
                                      <p:to>
                                        <p:strVal val="visible"/>
                                      </p:to>
                                    </p:set>
                                    <p:anim calcmode="lin" valueType="num">
                                      <p:cBhvr additive="base">
                                        <p:cTn id="19" dur="500" fill="hold"/>
                                        <p:tgtEl>
                                          <p:spTgt spid="2437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371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371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3715">
                                            <p:txEl>
                                              <p:pRg st="3" end="3"/>
                                            </p:txEl>
                                          </p:spTgt>
                                        </p:tgtEl>
                                        <p:attrNameLst>
                                          <p:attrName>style.visibility</p:attrName>
                                        </p:attrNameLst>
                                      </p:cBhvr>
                                      <p:to>
                                        <p:strVal val="visible"/>
                                      </p:to>
                                    </p:set>
                                    <p:anim calcmode="lin" valueType="num">
                                      <p:cBhvr additive="base">
                                        <p:cTn id="25" dur="500" fill="hold"/>
                                        <p:tgtEl>
                                          <p:spTgt spid="2437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371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3715">
                                            <p:txEl>
                                              <p:pRg st="3" end="3"/>
                                            </p:txEl>
                                          </p:spTgt>
                                        </p:tgtEl>
                                        <p:attrNameLst>
                                          <p:attrName>ppt_c</p:attrName>
                                        </p:attrNameLst>
                                      </p:cBhvr>
                                      <p:to>
                                        <a:schemeClr val="tx2"/>
                                      </p:to>
                                    </p:animClr>
                                  </p:subTnLst>
                                </p:cTn>
                              </p:par>
                              <p:par>
                                <p:cTn id="27" presetID="2" presetClass="entr" presetSubtype="8" fill="hold" grpId="0" nodeType="withEffect">
                                  <p:stCondLst>
                                    <p:cond delay="0"/>
                                  </p:stCondLst>
                                  <p:childTnLst>
                                    <p:set>
                                      <p:cBhvr>
                                        <p:cTn id="28" dur="1" fill="hold">
                                          <p:stCondLst>
                                            <p:cond delay="0"/>
                                          </p:stCondLst>
                                        </p:cTn>
                                        <p:tgtEl>
                                          <p:spTgt spid="243715">
                                            <p:txEl>
                                              <p:pRg st="4" end="4"/>
                                            </p:txEl>
                                          </p:spTgt>
                                        </p:tgtEl>
                                        <p:attrNameLst>
                                          <p:attrName>style.visibility</p:attrName>
                                        </p:attrNameLst>
                                      </p:cBhvr>
                                      <p:to>
                                        <p:strVal val="visible"/>
                                      </p:to>
                                    </p:set>
                                    <p:anim calcmode="lin" valueType="num">
                                      <p:cBhvr additive="base">
                                        <p:cTn id="29" dur="500" fill="hold"/>
                                        <p:tgtEl>
                                          <p:spTgt spid="24371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4371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3715">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F7EFDC9-E34B-42C9-8526-A7DD08A890A0}" type="slidenum">
              <a:rPr lang="en-US"/>
              <a:pPr/>
              <a:t>8</a:t>
            </a:fld>
            <a:endParaRPr lang="en-US"/>
          </a:p>
        </p:txBody>
      </p:sp>
      <p:sp>
        <p:nvSpPr>
          <p:cNvPr id="244738" name="Rectangle 2"/>
          <p:cNvSpPr>
            <a:spLocks noGrp="1" noChangeArrowheads="1"/>
          </p:cNvSpPr>
          <p:nvPr>
            <p:ph type="title"/>
          </p:nvPr>
        </p:nvSpPr>
        <p:spPr/>
        <p:txBody>
          <a:bodyPr/>
          <a:lstStyle/>
          <a:p>
            <a:r>
              <a:rPr lang="en-US"/>
              <a:t>Computing NPV for the Project</a:t>
            </a:r>
          </a:p>
        </p:txBody>
      </p:sp>
      <p:sp>
        <p:nvSpPr>
          <p:cNvPr id="244739" name="Rectangle 3"/>
          <p:cNvSpPr>
            <a:spLocks noGrp="1" noChangeArrowheads="1"/>
          </p:cNvSpPr>
          <p:nvPr>
            <p:ph type="body" idx="4294967295"/>
          </p:nvPr>
        </p:nvSpPr>
        <p:spPr>
          <a:xfrm>
            <a:off x="838200" y="1752600"/>
            <a:ext cx="7958138" cy="3881438"/>
          </a:xfrm>
          <a:prstGeom prst="rect">
            <a:avLst/>
          </a:prstGeom>
        </p:spPr>
        <p:txBody>
          <a:bodyPr/>
          <a:lstStyle/>
          <a:p>
            <a:r>
              <a:rPr lang="en-US" dirty="0" smtClean="0"/>
              <a:t>Turning back to our project, we discount the cash flows at the required rate of return and find:</a:t>
            </a:r>
            <a:endParaRPr lang="en-US" dirty="0"/>
          </a:p>
          <a:p>
            <a:pPr lvl="1"/>
            <a:r>
              <a:rPr lang="en-US" dirty="0"/>
              <a:t>NPV = 63,120/(1.12) + 70,800/(1.12)</a:t>
            </a:r>
            <a:r>
              <a:rPr lang="en-US" baseline="30000" dirty="0"/>
              <a:t>2</a:t>
            </a:r>
            <a:r>
              <a:rPr lang="en-US" dirty="0"/>
              <a:t> + 91,080/(1.12)</a:t>
            </a:r>
            <a:r>
              <a:rPr lang="en-US" baseline="30000" dirty="0"/>
              <a:t>3</a:t>
            </a:r>
            <a:r>
              <a:rPr lang="en-US" dirty="0"/>
              <a:t> – 165,000 = 12,627.42</a:t>
            </a:r>
          </a:p>
          <a:p>
            <a:r>
              <a:rPr lang="en-US" dirty="0"/>
              <a:t>Do we accept or reject the project</a:t>
            </a:r>
            <a:r>
              <a:rPr lang="en-US" dirty="0" smtClean="0"/>
              <a:t>?</a:t>
            </a:r>
          </a:p>
          <a:p>
            <a:r>
              <a:rPr lang="en-US" dirty="0" smtClean="0"/>
              <a:t>Since the NPV &gt; 0, accepting the project would increase firm value by 12,627.42 and we accept the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anim calcmode="lin" valueType="num">
                                      <p:cBhvr additive="base">
                                        <p:cTn id="7" dur="500" fill="hold"/>
                                        <p:tgtEl>
                                          <p:spTgt spid="2447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473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473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44739">
                                            <p:txEl>
                                              <p:pRg st="1" end="1"/>
                                            </p:txEl>
                                          </p:spTgt>
                                        </p:tgtEl>
                                        <p:attrNameLst>
                                          <p:attrName>style.visibility</p:attrName>
                                        </p:attrNameLst>
                                      </p:cBhvr>
                                      <p:to>
                                        <p:strVal val="visible"/>
                                      </p:to>
                                    </p:set>
                                    <p:anim calcmode="lin" valueType="num">
                                      <p:cBhvr additive="base">
                                        <p:cTn id="11" dur="500" fill="hold"/>
                                        <p:tgtEl>
                                          <p:spTgt spid="24473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4473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4739">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44739">
                                            <p:txEl>
                                              <p:pRg st="2" end="2"/>
                                            </p:txEl>
                                          </p:spTgt>
                                        </p:tgtEl>
                                        <p:attrNameLst>
                                          <p:attrName>style.visibility</p:attrName>
                                        </p:attrNameLst>
                                      </p:cBhvr>
                                      <p:to>
                                        <p:strVal val="visible"/>
                                      </p:to>
                                    </p:set>
                                    <p:anim calcmode="lin" valueType="num">
                                      <p:cBhvr additive="base">
                                        <p:cTn id="17" dur="500" fill="hold"/>
                                        <p:tgtEl>
                                          <p:spTgt spid="24473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4473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4739">
                                            <p:txEl>
                                              <p:pRg st="2" end="2"/>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44739">
                                            <p:txEl>
                                              <p:pRg st="3" end="3"/>
                                            </p:txEl>
                                          </p:spTgt>
                                        </p:tgtEl>
                                        <p:attrNameLst>
                                          <p:attrName>style.visibility</p:attrName>
                                        </p:attrNameLst>
                                      </p:cBhvr>
                                      <p:to>
                                        <p:strVal val="visible"/>
                                      </p:to>
                                    </p:set>
                                    <p:anim calcmode="lin" valueType="num">
                                      <p:cBhvr additive="base">
                                        <p:cTn id="23" dur="500" fill="hold"/>
                                        <p:tgtEl>
                                          <p:spTgt spid="24473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4473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4739">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FF225AF-1344-42B5-8B58-715115D24446}" type="slidenum">
              <a:rPr lang="en-US"/>
              <a:pPr/>
              <a:t>9</a:t>
            </a:fld>
            <a:endParaRPr lang="en-US"/>
          </a:p>
        </p:txBody>
      </p:sp>
      <p:sp>
        <p:nvSpPr>
          <p:cNvPr id="246786" name="Rectangle 2"/>
          <p:cNvSpPr>
            <a:spLocks noGrp="1" noChangeArrowheads="1"/>
          </p:cNvSpPr>
          <p:nvPr>
            <p:ph type="title"/>
          </p:nvPr>
        </p:nvSpPr>
        <p:spPr/>
        <p:txBody>
          <a:bodyPr/>
          <a:lstStyle/>
          <a:p>
            <a:r>
              <a:rPr lang="en-US"/>
              <a:t>Decision Criteria Test - NPV</a:t>
            </a:r>
          </a:p>
        </p:txBody>
      </p:sp>
      <p:sp>
        <p:nvSpPr>
          <p:cNvPr id="246787" name="Rectangle 3"/>
          <p:cNvSpPr>
            <a:spLocks noGrp="1" noChangeArrowheads="1"/>
          </p:cNvSpPr>
          <p:nvPr>
            <p:ph type="body" idx="4294967295"/>
          </p:nvPr>
        </p:nvSpPr>
        <p:spPr>
          <a:xfrm>
            <a:off x="838200" y="1752600"/>
            <a:ext cx="7958138" cy="3881438"/>
          </a:xfrm>
          <a:prstGeom prst="rect">
            <a:avLst/>
          </a:prstGeom>
        </p:spPr>
        <p:txBody>
          <a:bodyPr>
            <a:normAutofit lnSpcReduction="10000"/>
          </a:bodyPr>
          <a:lstStyle/>
          <a:p>
            <a:r>
              <a:rPr lang="en-US" dirty="0" smtClean="0"/>
              <a:t>The NPV </a:t>
            </a:r>
            <a:r>
              <a:rPr lang="en-US" dirty="0"/>
              <a:t>rule </a:t>
            </a:r>
            <a:r>
              <a:rPr lang="en-US" dirty="0" smtClean="0"/>
              <a:t>accounts </a:t>
            </a:r>
            <a:r>
              <a:rPr lang="en-US" dirty="0"/>
              <a:t>for the time value of </a:t>
            </a:r>
            <a:r>
              <a:rPr lang="en-US" dirty="0" smtClean="0"/>
              <a:t>money.</a:t>
            </a:r>
            <a:endParaRPr lang="en-US" dirty="0"/>
          </a:p>
          <a:p>
            <a:r>
              <a:rPr lang="en-US" dirty="0" smtClean="0"/>
              <a:t>The </a:t>
            </a:r>
            <a:r>
              <a:rPr lang="en-US" dirty="0"/>
              <a:t>NPV rule </a:t>
            </a:r>
            <a:r>
              <a:rPr lang="en-US" dirty="0" smtClean="0"/>
              <a:t>accounts </a:t>
            </a:r>
            <a:r>
              <a:rPr lang="en-US" dirty="0"/>
              <a:t>for the risk of the cash </a:t>
            </a:r>
            <a:r>
              <a:rPr lang="en-US" dirty="0" smtClean="0"/>
              <a:t>flows.</a:t>
            </a:r>
            <a:endParaRPr lang="en-US" dirty="0"/>
          </a:p>
          <a:p>
            <a:r>
              <a:rPr lang="en-US" dirty="0" smtClean="0"/>
              <a:t>The NPV </a:t>
            </a:r>
            <a:r>
              <a:rPr lang="en-US" dirty="0"/>
              <a:t>rule </a:t>
            </a:r>
            <a:r>
              <a:rPr lang="en-US" dirty="0" smtClean="0"/>
              <a:t>provides </a:t>
            </a:r>
            <a:r>
              <a:rPr lang="en-US" dirty="0"/>
              <a:t>an indication about the increase in </a:t>
            </a:r>
            <a:r>
              <a:rPr lang="en-US" dirty="0" smtClean="0"/>
              <a:t>value.</a:t>
            </a:r>
          </a:p>
          <a:p>
            <a:endParaRPr lang="en-US" dirty="0" smtClean="0"/>
          </a:p>
          <a:p>
            <a:r>
              <a:rPr lang="en-US" dirty="0" smtClean="0"/>
              <a:t>The NPV rule satisfies all our criteria for a good decision rule.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 calcmode="lin" valueType="num">
                                      <p:cBhvr additive="base">
                                        <p:cTn id="7" dur="500" fill="hold"/>
                                        <p:tgtEl>
                                          <p:spTgt spid="2467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67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67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6787">
                                            <p:txEl>
                                              <p:pRg st="1" end="1"/>
                                            </p:txEl>
                                          </p:spTgt>
                                        </p:tgtEl>
                                        <p:attrNameLst>
                                          <p:attrName>style.visibility</p:attrName>
                                        </p:attrNameLst>
                                      </p:cBhvr>
                                      <p:to>
                                        <p:strVal val="visible"/>
                                      </p:to>
                                    </p:set>
                                    <p:anim calcmode="lin" valueType="num">
                                      <p:cBhvr additive="base">
                                        <p:cTn id="13" dur="500" fill="hold"/>
                                        <p:tgtEl>
                                          <p:spTgt spid="2467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67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67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6787">
                                            <p:txEl>
                                              <p:pRg st="2" end="2"/>
                                            </p:txEl>
                                          </p:spTgt>
                                        </p:tgtEl>
                                        <p:attrNameLst>
                                          <p:attrName>style.visibility</p:attrName>
                                        </p:attrNameLst>
                                      </p:cBhvr>
                                      <p:to>
                                        <p:strVal val="visible"/>
                                      </p:to>
                                    </p:set>
                                    <p:anim calcmode="lin" valueType="num">
                                      <p:cBhvr additive="base">
                                        <p:cTn id="19" dur="500" fill="hold"/>
                                        <p:tgtEl>
                                          <p:spTgt spid="2467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67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67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6787">
                                            <p:txEl>
                                              <p:pRg st="4" end="4"/>
                                            </p:txEl>
                                          </p:spTgt>
                                        </p:tgtEl>
                                        <p:attrNameLst>
                                          <p:attrName>style.visibility</p:attrName>
                                        </p:attrNameLst>
                                      </p:cBhvr>
                                      <p:to>
                                        <p:strVal val="visible"/>
                                      </p:to>
                                    </p:set>
                                    <p:anim calcmode="lin" valueType="num">
                                      <p:cBhvr additive="base">
                                        <p:cTn id="25" dur="500" fill="hold"/>
                                        <p:tgtEl>
                                          <p:spTgt spid="24678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67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6787">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3" ma:contentTypeDescription="Create a new document." ma:contentTypeScope="" ma:versionID="0b9b530ecb6b81c140e81c3300bd0307">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1beeed5a04154245fc1551d8103b577a"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FAA779-577D-4FD5-A047-2C38DD6CFE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81C15D-8F6F-408D-BF30-6A26381AAFD6}">
  <ds:schemaRefs>
    <ds:schemaRef ds:uri="http://schemas.microsoft.com/sharepoint/v3/contenttype/forms"/>
  </ds:schemaRefs>
</ds:datastoreItem>
</file>

<file path=customXml/itemProps3.xml><?xml version="1.0" encoding="utf-8"?>
<ds:datastoreItem xmlns:ds="http://schemas.openxmlformats.org/officeDocument/2006/customXml" ds:itemID="{56ED7387-2A0B-4EBD-A31C-DAC78406F6D6}">
  <ds:schemaRefs>
    <ds:schemaRef ds:uri="http://purl.org/dc/dcmitype/"/>
    <ds:schemaRef ds:uri="http://schemas.openxmlformats.org/package/2006/metadata/core-properties"/>
    <ds:schemaRef ds:uri="http://purl.org/dc/elements/1.1/"/>
    <ds:schemaRef ds:uri="http://schemas.microsoft.com/office/2006/documentManagement/types"/>
    <ds:schemaRef ds:uri="http://purl.org/dc/terms/"/>
    <ds:schemaRef ds:uri="http://schemas.microsoft.com/office/infopath/2007/PartnerControls"/>
    <ds:schemaRef ds:uri="9cd9834e-9656-4a9f-bc4d-b5b5e1a3e387"/>
    <ds:schemaRef ds:uri="bcb18cd9-2614-41de-a438-05e8f58d2b4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Process diagram</Template>
  <TotalTime>0</TotalTime>
  <Words>3816</Words>
  <Application>Microsoft Office PowerPoint</Application>
  <PresentationFormat>On-screen Show (4:3)</PresentationFormat>
  <Paragraphs>433</Paragraphs>
  <Slides>40</Slides>
  <Notes>35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8" baseType="lpstr">
      <vt:lpstr>Calibri</vt:lpstr>
      <vt:lpstr>Georgia</vt:lpstr>
      <vt:lpstr>Times New Roman</vt:lpstr>
      <vt:lpstr>Wingdings</vt:lpstr>
      <vt:lpstr>Wingdings 2</vt:lpstr>
      <vt:lpstr>Process diagram</vt:lpstr>
      <vt:lpstr>think-cell Slide</vt:lpstr>
      <vt:lpstr>Chart</vt:lpstr>
      <vt:lpstr>Investment Decision Rules</vt:lpstr>
      <vt:lpstr>Learning Objectives</vt:lpstr>
      <vt:lpstr>Sources of Investment Ideas</vt:lpstr>
      <vt:lpstr>Good Decision Criteria</vt:lpstr>
      <vt:lpstr>Project Example Information</vt:lpstr>
      <vt:lpstr>Net Present Value</vt:lpstr>
      <vt:lpstr>NPV Decision Rule</vt:lpstr>
      <vt:lpstr>Computing NPV for the Project</vt:lpstr>
      <vt:lpstr>Decision Criteria Test - NPV</vt:lpstr>
      <vt:lpstr>Poll: NPV</vt:lpstr>
      <vt:lpstr>Poll: NPV2</vt:lpstr>
      <vt:lpstr>Poll: NPV 3</vt:lpstr>
      <vt:lpstr>Internal Rate of Return</vt:lpstr>
      <vt:lpstr>Project Example Information</vt:lpstr>
      <vt:lpstr>NPV Profile For The Project</vt:lpstr>
      <vt:lpstr>Computing IRR For The Project</vt:lpstr>
      <vt:lpstr>Advantages of IRR</vt:lpstr>
      <vt:lpstr>NPV Vs. IRR</vt:lpstr>
      <vt:lpstr>IRR and Nonconventional Cash Flows</vt:lpstr>
      <vt:lpstr>Example with Nonconventional Cash Flows</vt:lpstr>
      <vt:lpstr>NPV Profile</vt:lpstr>
      <vt:lpstr>Nonconventional Cash Flows</vt:lpstr>
      <vt:lpstr>IRR and Mutually Exclusive Projects</vt:lpstr>
      <vt:lpstr>Example With Mutually Exclusive Projects</vt:lpstr>
      <vt:lpstr>IRR and Mutually Exclusive Projects</vt:lpstr>
      <vt:lpstr>NPV Profiles</vt:lpstr>
      <vt:lpstr>IRR: Differences of Scale</vt:lpstr>
      <vt:lpstr>IRR: Differences in Timing</vt:lpstr>
      <vt:lpstr>Payback Period</vt:lpstr>
      <vt:lpstr>Computing Payback For The Project</vt:lpstr>
      <vt:lpstr>Advantages and Disadvantages of Payback</vt:lpstr>
      <vt:lpstr>Justifying the Payback Period Rule</vt:lpstr>
      <vt:lpstr>Justifying the Payback Period Rule</vt:lpstr>
      <vt:lpstr>Average Accounting Return</vt:lpstr>
      <vt:lpstr>Computing AAR For The Project</vt:lpstr>
      <vt:lpstr>Advantages and Disadvantages of AAR</vt:lpstr>
      <vt:lpstr>Summary of Decisions For The Project</vt:lpstr>
      <vt:lpstr>Profitability Index</vt:lpstr>
      <vt:lpstr>Advantages/ Disadvantages of Profitability Index</vt:lpstr>
      <vt:lpstr>Capital Budgeting In Practice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2021-10-19T00:19:54Z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y fmtid="{D5CDD505-2E9C-101B-9397-08002B2CF9AE}" pid="3" name="ContentTypeId">
    <vt:lpwstr>0x01010004E81107FE0A704B8458C943278B4E1F</vt:lpwstr>
  </property>
</Properties>
</file>