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61" r:id="rId2"/>
    <p:sldId id="264" r:id="rId3"/>
    <p:sldId id="265" r:id="rId4"/>
    <p:sldId id="288" r:id="rId5"/>
    <p:sldId id="289" r:id="rId6"/>
    <p:sldId id="291" r:id="rId7"/>
    <p:sldId id="279" r:id="rId8"/>
    <p:sldId id="266" r:id="rId9"/>
    <p:sldId id="268" r:id="rId10"/>
    <p:sldId id="267" r:id="rId11"/>
    <p:sldId id="270" r:id="rId12"/>
    <p:sldId id="271" r:id="rId13"/>
    <p:sldId id="272" r:id="rId14"/>
    <p:sldId id="273" r:id="rId15"/>
    <p:sldId id="274" r:id="rId16"/>
    <p:sldId id="275" r:id="rId17"/>
    <p:sldId id="276" r:id="rId18"/>
    <p:sldId id="277" r:id="rId19"/>
    <p:sldId id="278" r:id="rId20"/>
    <p:sldId id="280" r:id="rId21"/>
    <p:sldId id="282" r:id="rId22"/>
    <p:sldId id="283" r:id="rId23"/>
    <p:sldId id="284" r:id="rId2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87" autoAdjust="0"/>
    <p:restoredTop sz="94660"/>
  </p:normalViewPr>
  <p:slideViewPr>
    <p:cSldViewPr>
      <p:cViewPr>
        <p:scale>
          <a:sx n="100" d="100"/>
          <a:sy n="100" d="100"/>
        </p:scale>
        <p:origin x="-37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rtlCol="0"/>
          <a:lstStyle>
            <a:lvl1pPr algn="r" fontAlgn="auto">
              <a:spcBef>
                <a:spcPts val="0"/>
              </a:spcBef>
              <a:spcAft>
                <a:spcPts val="0"/>
              </a:spcAft>
              <a:defRPr sz="1200" smtClean="0">
                <a:latin typeface="+mn-lt"/>
                <a:cs typeface="+mn-cs"/>
              </a:defRPr>
            </a:lvl1pPr>
          </a:lstStyle>
          <a:p>
            <a:pPr>
              <a:defRPr/>
            </a:pPr>
            <a:fld id="{F0E89FBC-48A4-4BA3-9E3F-AA16497D54EE}" type="datetimeFigureOut">
              <a:rPr lang="en-US"/>
              <a:pPr>
                <a:defRPr/>
              </a:pPr>
              <a:t>11/5/2012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rtlCol="0" anchor="b"/>
          <a:lstStyle>
            <a:lvl1pPr algn="r" fontAlgn="auto">
              <a:spcBef>
                <a:spcPts val="0"/>
              </a:spcBef>
              <a:spcAft>
                <a:spcPts val="0"/>
              </a:spcAft>
              <a:defRPr sz="1200" smtClean="0">
                <a:latin typeface="+mn-lt"/>
                <a:cs typeface="+mn-cs"/>
              </a:defRPr>
            </a:lvl1pPr>
          </a:lstStyle>
          <a:p>
            <a:pPr>
              <a:defRPr/>
            </a:pPr>
            <a:fld id="{149CDC83-ADDA-4867-B23C-F297487E37EE}" type="slidenum">
              <a:rPr lang="en-US"/>
              <a:pPr>
                <a:defRPr/>
              </a:pPr>
              <a:t>‹#›</a:t>
            </a:fld>
            <a:endParaRPr lang="en-US"/>
          </a:p>
        </p:txBody>
      </p:sp>
    </p:spTree>
    <p:extLst>
      <p:ext uri="{BB962C8B-B14F-4D97-AF65-F5344CB8AC3E}">
        <p14:creationId xmlns:p14="http://schemas.microsoft.com/office/powerpoint/2010/main" val="52078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rtlCol="0"/>
          <a:lstStyle>
            <a:lvl1pPr algn="r" fontAlgn="auto">
              <a:spcBef>
                <a:spcPts val="0"/>
              </a:spcBef>
              <a:spcAft>
                <a:spcPts val="0"/>
              </a:spcAft>
              <a:defRPr sz="1200" smtClean="0">
                <a:latin typeface="+mn-lt"/>
                <a:cs typeface="+mn-cs"/>
              </a:defRPr>
            </a:lvl1pPr>
          </a:lstStyle>
          <a:p>
            <a:pPr>
              <a:defRPr/>
            </a:pPr>
            <a:fld id="{358F3E8C-6109-4A3B-A7D5-9E14B2441275}" type="datetimeFigureOut">
              <a:rPr lang="en-US"/>
              <a:pPr>
                <a:defRPr/>
              </a:pPr>
              <a:t>11/5/2012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rtlCol="0" anchor="b"/>
          <a:lstStyle>
            <a:lvl1pPr algn="r" fontAlgn="auto">
              <a:spcBef>
                <a:spcPts val="0"/>
              </a:spcBef>
              <a:spcAft>
                <a:spcPts val="0"/>
              </a:spcAft>
              <a:defRPr sz="1200" smtClean="0">
                <a:latin typeface="+mn-lt"/>
                <a:cs typeface="+mn-cs"/>
              </a:defRPr>
            </a:lvl1pPr>
          </a:lstStyle>
          <a:p>
            <a:pPr>
              <a:defRPr/>
            </a:pPr>
            <a:fld id="{30FCAB2C-EBD9-481E-B1C1-F4DBBD309763}" type="slidenum">
              <a:rPr lang="en-US"/>
              <a:pPr>
                <a:defRPr/>
              </a:pPr>
              <a:t>‹#›</a:t>
            </a:fld>
            <a:endParaRPr lang="en-US"/>
          </a:p>
        </p:txBody>
      </p:sp>
    </p:spTree>
    <p:extLst>
      <p:ext uri="{BB962C8B-B14F-4D97-AF65-F5344CB8AC3E}">
        <p14:creationId xmlns:p14="http://schemas.microsoft.com/office/powerpoint/2010/main" val="601292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bwMode="auto">
          <a:xfrm>
            <a:off x="1114425" y="703263"/>
            <a:ext cx="4629150" cy="3473450"/>
          </a:xfrm>
          <a:solidFill>
            <a:srgbClr val="FFFFFF"/>
          </a:solidFill>
          <a:ln>
            <a:solidFill>
              <a:srgbClr val="000000"/>
            </a:solidFill>
            <a:miter lim="800000"/>
            <a:headEnd/>
            <a:tailEnd/>
          </a:ln>
        </p:spPr>
      </p:sp>
      <p:sp>
        <p:nvSpPr>
          <p:cNvPr id="15362" name="Rectangle 3"/>
          <p:cNvSpPr>
            <a:spLocks noGrp="1" noChangeArrowheads="1"/>
          </p:cNvSpPr>
          <p:nvPr>
            <p:ph type="body" idx="1"/>
          </p:nvPr>
        </p:nvSpPr>
        <p:spPr bwMode="auto">
          <a:xfrm>
            <a:off x="914400" y="4416425"/>
            <a:ext cx="5029200" cy="4183063"/>
          </a:xfrm>
          <a:solidFill>
            <a:srgbClr val="FFFFFF"/>
          </a:solidFill>
          <a:ln>
            <a:solidFill>
              <a:srgbClr val="000000"/>
            </a:solidFill>
            <a:miter lim="800000"/>
            <a:headEnd/>
            <a:tailEnd/>
          </a:ln>
        </p:spPr>
        <p:txBody>
          <a:bodyPr wrap="square" lIns="91437" tIns="45718" rIns="91437" bIns="45718"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DD5672D-B5F6-41FE-AB66-2703E9A2D2FB}"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1139"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CC56280-340F-44CF-BDF3-4182275CD1F8}"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3187"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60D59AF-FFD5-4E73-A877-8336F59E33A8}"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B61EAFF-E510-41F6-98F7-00FF3FD27FF1}"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D146D54-5396-4DFB-A284-69B951F8CFE7}"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CDA0E9E-1053-4349-8956-FBF34B2DA90A}"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01379"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6A2E805-C840-46BD-AD71-476A6859FB9B}"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6E79CDE-99D4-4B7D-84E2-FE4AEEBB440C}"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2B147C0-6999-4C77-8F7F-17D20173CB1A}"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07523"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0DCCC86-B66D-4AA6-8EFC-0B01586B7238}"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6484F78-8A96-4FC6-BC94-4832BE4E1E58}"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09571"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5383E74-BE0D-470B-A6D0-1BC3168E093C}"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3667"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DC1C9C5-E34E-43B1-8652-E65919C0DFC2}"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5715"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95F7756-C5E8-45FF-89FC-8499FBD60269}"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7763"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944C5FC-9155-42F9-A9B2-202D372CE1E4}"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FEECE53-9738-4F8B-AB4B-23C6BA96DAB6}"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p:spPr>
      </p:sp>
      <p:sp>
        <p:nvSpPr>
          <p:cNvPr id="11981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9811"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38FD106-34CD-43A1-9D7B-C9C86A0F1A1F}"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8E10511-A4EA-4EB4-9C1B-5A210E68CE62}"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8E10511-A4EA-4EB4-9C1B-5A210E68CE62}"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2947"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9239039-9350-4B8A-9875-3D6D49C7E9DD}"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4995"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CAE4405-DC49-4992-998C-40D6809FE3CB}"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7043"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3CC1662-244A-45D0-9E77-0C2AAF3F249D}"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1"/>
          <p:cNvSpPr>
            <a:spLocks noChangeArrowheads="1"/>
          </p:cNvSpPr>
          <p:nvPr/>
        </p:nvSpPr>
        <p:spPr bwMode="auto">
          <a:xfrm>
            <a:off x="152400" y="64008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55575"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dirty="0"/>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r>
              <a:rPr lang="en-US"/>
              <a:t>P.V. Viswanath</a:t>
            </a:r>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2D81CE66-9E57-475C-BEC1-947A5E68641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pPr>
              <a:defRPr/>
            </a:pPr>
            <a:r>
              <a:rPr lang="en-US"/>
              <a:t>10-</a:t>
            </a:r>
            <a:fld id="{BAB01DCA-252A-41B8-8A10-D98C256B06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P.V. Viswanath</a:t>
            </a:r>
          </a:p>
        </p:txBody>
      </p:sp>
      <p:sp>
        <p:nvSpPr>
          <p:cNvPr id="6" name="Slide Number Placeholder 5"/>
          <p:cNvSpPr>
            <a:spLocks noGrp="1"/>
          </p:cNvSpPr>
          <p:nvPr>
            <p:ph type="sldNum" sz="quarter" idx="16"/>
          </p:nvPr>
        </p:nvSpPr>
        <p:spPr/>
        <p:txBody>
          <a:bodyPr/>
          <a:lstStyle>
            <a:lvl1pPr>
              <a:defRPr/>
            </a:lvl1pPr>
          </a:lstStyle>
          <a:p>
            <a:pPr>
              <a:defRPr/>
            </a:pPr>
            <a:fld id="{91CB60E4-9813-4167-82E4-B39CB056693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auto">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2"/>
          <p:cNvSpPr>
            <a:spLocks noChangeArrowheads="1"/>
          </p:cNvSpPr>
          <p:nvPr/>
        </p:nvSpPr>
        <p:spPr bwMode="auto">
          <a:xfrm>
            <a:off x="149225" y="63833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3"/>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5" name="Footer Placeholder 4"/>
          <p:cNvSpPr>
            <a:spLocks noGrp="1"/>
          </p:cNvSpPr>
          <p:nvPr>
            <p:ph type="ftr" sz="quarter" idx="10"/>
          </p:nvPr>
        </p:nvSpPr>
        <p:spPr/>
        <p:txBody>
          <a:bodyPr/>
          <a:lstStyle>
            <a:lvl1pPr>
              <a:defRPr/>
            </a:lvl1pPr>
          </a:lstStyle>
          <a:p>
            <a:pPr>
              <a:defRPr/>
            </a:pPr>
            <a:r>
              <a:rPr lang="en-US"/>
              <a:t>P.V. Viswanath</a:t>
            </a:r>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78050"/>
            <a:ext cx="457200" cy="441325"/>
          </a:xfrm>
        </p:spPr>
        <p:txBody>
          <a:bodyPr/>
          <a:lstStyle>
            <a:lvl1pPr>
              <a:defRPr smtClean="0">
                <a:solidFill>
                  <a:schemeClr val="accent3">
                    <a:shade val="75000"/>
                  </a:schemeClr>
                </a:solidFill>
              </a:defRPr>
            </a:lvl1pPr>
          </a:lstStyle>
          <a:p>
            <a:pPr>
              <a:defRPr/>
            </a:pPr>
            <a:fld id="{5DB4A50D-10EC-40FD-AC3B-3BB71BEA41D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72000" y="1549400"/>
            <a:ext cx="0" cy="4845050"/>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5"/>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6"/>
          </p:nvPr>
        </p:nvSpPr>
        <p:spPr/>
        <p:txBody>
          <a:bodyPr/>
          <a:lstStyle>
            <a:lvl1pPr>
              <a:defRPr/>
            </a:lvl1pPr>
          </a:lstStyle>
          <a:p>
            <a:pPr>
              <a:defRPr/>
            </a:pPr>
            <a:r>
              <a:rPr lang="en-US"/>
              <a:t>P.V. Viswanath</a:t>
            </a:r>
            <a:endParaRPr lang="en-US" dirty="0"/>
          </a:p>
        </p:txBody>
      </p:sp>
      <p:sp>
        <p:nvSpPr>
          <p:cNvPr id="8" name="Slide Number Placeholder 6"/>
          <p:cNvSpPr>
            <a:spLocks noGrp="1"/>
          </p:cNvSpPr>
          <p:nvPr>
            <p:ph type="sldNum" sz="quarter" idx="17"/>
          </p:nvPr>
        </p:nvSpPr>
        <p:spPr/>
        <p:txBody>
          <a:bodyPr/>
          <a:lstStyle>
            <a:lvl1pPr>
              <a:defRPr/>
            </a:lvl1pPr>
          </a:lstStyle>
          <a:p>
            <a:pPr>
              <a:defRPr/>
            </a:pPr>
            <a:fld id="{0C7D0948-8A51-4A6E-87CC-BDDFA70E43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7"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1304925"/>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5"/>
          <p:cNvSpPr/>
          <p:nvPr/>
        </p:nvSpPr>
        <p:spPr>
          <a:xfrm>
            <a:off x="4264025" y="91598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83338"/>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20788"/>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Oval 16"/>
          <p:cNvSpPr/>
          <p:nvPr/>
        </p:nvSpPr>
        <p:spPr>
          <a:xfrm>
            <a:off x="4359275" y="1009650"/>
            <a:ext cx="420688"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7"/>
          <p:cNvSpPr>
            <a:spLocks noChangeArrowheads="1"/>
          </p:cNvSpPr>
          <p:nvPr/>
        </p:nvSpPr>
        <p:spPr bwMode="auto">
          <a:xfrm>
            <a:off x="152400" y="155575"/>
            <a:ext cx="8832850" cy="6546850"/>
          </a:xfrm>
          <a:prstGeom prst="rect">
            <a:avLst/>
          </a:prstGeom>
          <a:noFill/>
          <a:ln w="9525" cap="flat" cmpd="sng" algn="ctr">
            <a:solidFill>
              <a:schemeClr val="tx2"/>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 name="Title 1"/>
          <p:cNvSpPr>
            <a:spLocks noGrp="1"/>
          </p:cNvSpPr>
          <p:nvPr>
            <p:ph type="title"/>
          </p:nvPr>
        </p:nvSpPr>
        <p:spPr>
          <a:xfrm>
            <a:off x="304800" y="228600"/>
            <a:ext cx="8531352" cy="758952"/>
          </a:xfrm>
        </p:spPr>
        <p:txBody>
          <a:bodyPr/>
          <a:lstStyle>
            <a:lvl1pPr>
              <a:defRPr/>
            </a:lvl1pPr>
          </a:lstStyle>
          <a:p>
            <a:r>
              <a:rPr lang="en-US" smtClean="0"/>
              <a:t>Click to edit Master title style</a:t>
            </a:r>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Date Placeholder 6"/>
          <p:cNvSpPr>
            <a:spLocks noGrp="1"/>
          </p:cNvSpPr>
          <p:nvPr>
            <p:ph type="dt" sz="half" idx="15"/>
          </p:nvPr>
        </p:nvSpPr>
        <p:spPr/>
        <p:txBody>
          <a:bodyPr/>
          <a:lstStyle>
            <a:lvl1pPr>
              <a:defRPr/>
            </a:lvl1pPr>
          </a:lstStyle>
          <a:p>
            <a:pPr>
              <a:defRPr/>
            </a:pPr>
            <a:endParaRPr lang="en-US"/>
          </a:p>
        </p:txBody>
      </p:sp>
      <p:sp>
        <p:nvSpPr>
          <p:cNvPr id="19" name="Footer Placeholder 7"/>
          <p:cNvSpPr>
            <a:spLocks noGrp="1"/>
          </p:cNvSpPr>
          <p:nvPr>
            <p:ph type="ftr" sz="quarter" idx="16"/>
          </p:nvPr>
        </p:nvSpPr>
        <p:spPr/>
        <p:txBody>
          <a:bodyPr/>
          <a:lstStyle>
            <a:lvl1pPr>
              <a:defRPr/>
            </a:lvl1pPr>
          </a:lstStyle>
          <a:p>
            <a:pPr>
              <a:defRPr/>
            </a:pPr>
            <a:r>
              <a:rPr lang="en-US"/>
              <a:t>P.V. Viswanath</a:t>
            </a:r>
          </a:p>
        </p:txBody>
      </p:sp>
      <p:sp>
        <p:nvSpPr>
          <p:cNvPr id="20" name="Slide Number Placeholder 8"/>
          <p:cNvSpPr>
            <a:spLocks noGrp="1"/>
          </p:cNvSpPr>
          <p:nvPr>
            <p:ph type="sldNum" sz="quarter" idx="17"/>
          </p:nvPr>
        </p:nvSpPr>
        <p:spPr>
          <a:xfrm>
            <a:off x="4340225" y="1000125"/>
            <a:ext cx="457200" cy="441325"/>
          </a:xfrm>
        </p:spPr>
        <p:txBody>
          <a:bodyPr/>
          <a:lstStyle>
            <a:lvl1pPr algn="ctr">
              <a:defRPr smtClean="0"/>
            </a:lvl1pPr>
          </a:lstStyle>
          <a:p>
            <a:pPr>
              <a:defRPr/>
            </a:pPr>
            <a:fld id="{5A8D9588-939E-4919-864C-537A8379793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P.V. Viswanath</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09A40DD-55B9-48D6-9E98-CC15ED702B4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ChangeArrowheads="1"/>
          </p:cNvSpPr>
          <p:nvPr/>
        </p:nvSpPr>
        <p:spPr bwMode="auto">
          <a:xfrm>
            <a:off x="149225" y="63833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5"/>
          <p:cNvSpPr>
            <a:spLocks noChangeArrowheads="1"/>
          </p:cNvSpPr>
          <p:nvPr/>
        </p:nvSpPr>
        <p:spPr bwMode="auto">
          <a:xfrm>
            <a:off x="152400" y="155575"/>
            <a:ext cx="8832850" cy="6546850"/>
          </a:xfrm>
          <a:prstGeom prst="rect">
            <a:avLst/>
          </a:prstGeom>
          <a:noFill/>
          <a:ln w="9525" cap="flat" cmpd="sng" algn="ctr">
            <a:solidFill>
              <a:schemeClr val="tx2"/>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4"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auto">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r>
              <a:rPr lang="en-US"/>
              <a:t>P.V. Viswanath</a:t>
            </a:r>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1A7408B3-9527-460D-B4FD-5860E96551D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auto">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3"/>
          <p:cNvSpPr>
            <a:spLocks noChangeArrowheads="1"/>
          </p:cNvSpPr>
          <p:nvPr/>
        </p:nvSpPr>
        <p:spPr bwMode="auto">
          <a:xfrm>
            <a:off x="152400" y="6430963"/>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a:spLocks noChangeArrowheads="1"/>
          </p:cNvSpPr>
          <p:nvPr/>
        </p:nvSpPr>
        <p:spPr bwMode="auto">
          <a:xfrm>
            <a:off x="155575" y="119063"/>
            <a:ext cx="8832850"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4"/>
          <p:cNvSpPr>
            <a:spLocks noGrp="1"/>
          </p:cNvSpPr>
          <p:nvPr>
            <p:ph type="dt" sz="half" idx="14"/>
          </p:nvPr>
        </p:nvSpPr>
        <p:spPr/>
        <p:txBody>
          <a:bodyPr/>
          <a:lstStyle>
            <a:lvl1pPr>
              <a:defRPr/>
            </a:lvl1pPr>
          </a:lstStyle>
          <a:p>
            <a:pPr>
              <a:defRPr/>
            </a:pPr>
            <a:endParaRPr lang="en-US"/>
          </a:p>
        </p:txBody>
      </p:sp>
      <p:sp>
        <p:nvSpPr>
          <p:cNvPr id="16" name="Footer Placeholder 5"/>
          <p:cNvSpPr>
            <a:spLocks noGrp="1"/>
          </p:cNvSpPr>
          <p:nvPr>
            <p:ph type="ftr" sz="quarter" idx="15"/>
          </p:nvPr>
        </p:nvSpPr>
        <p:spPr>
          <a:xfrm>
            <a:off x="381000" y="6410325"/>
            <a:ext cx="2895600" cy="365125"/>
          </a:xfrm>
        </p:spPr>
        <p:txBody>
          <a:bodyPr/>
          <a:lstStyle>
            <a:lvl1pPr>
              <a:defRPr/>
            </a:lvl1pPr>
          </a:lstStyle>
          <a:p>
            <a:pPr>
              <a:defRPr/>
            </a:pPr>
            <a:r>
              <a:rPr lang="en-US"/>
              <a:t>P.V. Viswanath</a:t>
            </a:r>
          </a:p>
        </p:txBody>
      </p:sp>
      <p:sp>
        <p:nvSpPr>
          <p:cNvPr id="17" name="Slide Number Placeholder 6"/>
          <p:cNvSpPr>
            <a:spLocks noGrp="1"/>
          </p:cNvSpPr>
          <p:nvPr>
            <p:ph type="sldNum" sz="quarter" idx="16"/>
          </p:nvPr>
        </p:nvSpPr>
        <p:spPr>
          <a:xfrm>
            <a:off x="1371600" y="304800"/>
            <a:ext cx="457200" cy="441325"/>
          </a:xfrm>
        </p:spPr>
        <p:txBody>
          <a:bodyPr/>
          <a:lstStyle>
            <a:lvl1pPr>
              <a:defRPr smtClean="0">
                <a:solidFill>
                  <a:schemeClr val="accent3">
                    <a:shade val="75000"/>
                  </a:schemeClr>
                </a:solidFill>
              </a:defRPr>
            </a:lvl1pPr>
          </a:lstStyle>
          <a:p>
            <a:pPr>
              <a:defRPr/>
            </a:pPr>
            <a:fld id="{7CFA4A62-DACF-41EA-BE48-6076FE177C2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9"/>
          <p:cNvSpPr>
            <a:spLocks noChangeArrowheads="1"/>
          </p:cNvSpPr>
          <p:nvPr/>
        </p:nvSpPr>
        <p:spPr bwMode="auto">
          <a:xfrm>
            <a:off x="152400" y="152400"/>
            <a:ext cx="8832850" cy="3810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3"/>
          <p:cNvSpPr>
            <a:spLocks noChangeArrowheads="1"/>
          </p:cNvSpPr>
          <p:nvPr/>
        </p:nvSpPr>
        <p:spPr bwMode="auto">
          <a:xfrm>
            <a:off x="152400"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Straight Connector 10"/>
          <p:cNvSpPr>
            <a:spLocks noChangeShapeType="1"/>
          </p:cNvSpPr>
          <p:nvPr/>
        </p:nvSpPr>
        <p:spPr bwMode="auto">
          <a:xfrm>
            <a:off x="161925" y="527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normAutofit/>
          </a:bodyPr>
          <a:lstStyle>
            <a:lvl1pPr>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Date Placeholder 4"/>
          <p:cNvSpPr>
            <a:spLocks noGrp="1"/>
          </p:cNvSpPr>
          <p:nvPr>
            <p:ph type="dt" sz="half" idx="10"/>
          </p:nvPr>
        </p:nvSpPr>
        <p:spPr>
          <a:xfrm>
            <a:off x="5788025" y="6405563"/>
            <a:ext cx="3044825" cy="365125"/>
          </a:xfrm>
        </p:spPr>
        <p:txBody>
          <a:bodyPr/>
          <a:lstStyle>
            <a:lvl1pPr>
              <a:defRPr/>
            </a:lvl1pPr>
          </a:lstStyle>
          <a:p>
            <a:pPr>
              <a:defRPr/>
            </a:pPr>
            <a:endParaRPr lang="en-US"/>
          </a:p>
        </p:txBody>
      </p:sp>
      <p:sp>
        <p:nvSpPr>
          <p:cNvPr id="17" name="Footer Placeholder 5"/>
          <p:cNvSpPr>
            <a:spLocks noGrp="1"/>
          </p:cNvSpPr>
          <p:nvPr>
            <p:ph type="ftr" sz="quarter" idx="11"/>
          </p:nvPr>
        </p:nvSpPr>
        <p:spPr>
          <a:xfrm>
            <a:off x="301625" y="6410325"/>
            <a:ext cx="3584575" cy="366713"/>
          </a:xfrm>
        </p:spPr>
        <p:txBody>
          <a:bodyPr/>
          <a:lstStyle>
            <a:lvl1pPr>
              <a:defRPr/>
            </a:lvl1pPr>
          </a:lstStyle>
          <a:p>
            <a:pPr>
              <a:defRPr/>
            </a:pPr>
            <a:r>
              <a:rPr lang="en-US"/>
              <a:t>P.V. Viswanath</a:t>
            </a:r>
            <a:endParaRPr lang="en-US" dirty="0"/>
          </a:p>
        </p:txBody>
      </p:sp>
      <p:sp>
        <p:nvSpPr>
          <p:cNvPr id="18" name="Slide Number Placeholder 6"/>
          <p:cNvSpPr>
            <a:spLocks noGrp="1"/>
          </p:cNvSpPr>
          <p:nvPr>
            <p:ph type="sldNum" sz="quarter" idx="12"/>
          </p:nvPr>
        </p:nvSpPr>
        <p:spPr>
          <a:xfrm>
            <a:off x="1371600" y="309563"/>
            <a:ext cx="457200" cy="441325"/>
          </a:xfrm>
        </p:spPr>
        <p:txBody>
          <a:bodyPr/>
          <a:lstStyle>
            <a:lvl1pPr>
              <a:defRPr/>
            </a:lvl1pPr>
          </a:lstStyle>
          <a:p>
            <a:pPr>
              <a:defRPr/>
            </a:pPr>
            <a:fld id="{2D1771FC-51D4-412C-9F80-8C6F1A0E9D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dirty="0">
                <a:solidFill>
                  <a:srgbClr val="FFFFFF"/>
                </a:solidFill>
                <a:latin typeface="+mn-lt"/>
                <a:cs typeface="+mn-cs"/>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fontAlgn="auto">
              <a:spcBef>
                <a:spcPts val="0"/>
              </a:spcBef>
              <a:spcAft>
                <a:spcPts val="0"/>
              </a:spcAft>
              <a:defRPr sz="1200" smtClean="0">
                <a:solidFill>
                  <a:srgbClr val="FFFFFF"/>
                </a:solidFill>
                <a:latin typeface="+mn-lt"/>
                <a:cs typeface="+mn-cs"/>
              </a:defRPr>
            </a:lvl1pPr>
          </a:lstStyle>
          <a:p>
            <a:pPr>
              <a:defRPr/>
            </a:pPr>
            <a:r>
              <a:rPr lang="en-US"/>
              <a:t>P.V. Viswanath</a:t>
            </a: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55713"/>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27113"/>
            <a:ext cx="457200" cy="441325"/>
          </a:xfrm>
          <a:prstGeom prst="rect">
            <a:avLst/>
          </a:prstGeom>
        </p:spPr>
        <p:txBody>
          <a:bodyPr vert="horz" lIns="45720" rIns="45720" anchor="ctr">
            <a:normAutofit/>
          </a:bodyPr>
          <a:lstStyle>
            <a:lvl1pPr algn="ctr" fontAlgn="auto">
              <a:spcBef>
                <a:spcPts val="0"/>
              </a:spcBef>
              <a:spcAft>
                <a:spcPts val="0"/>
              </a:spcAft>
              <a:defRPr sz="1600" smtClean="0">
                <a:solidFill>
                  <a:schemeClr val="accent3">
                    <a:shade val="75000"/>
                  </a:schemeClr>
                </a:solidFill>
                <a:latin typeface="+mn-lt"/>
                <a:cs typeface="+mn-cs"/>
              </a:defRPr>
            </a:lvl1pPr>
          </a:lstStyle>
          <a:p>
            <a:pPr>
              <a:defRPr/>
            </a:pPr>
            <a:fld id="{898F5BCC-F37F-4912-917C-305286A1209C}" type="slidenum">
              <a:rPr lang="en-US"/>
              <a:pPr>
                <a:defRPr/>
              </a:pPr>
              <a:t>‹#›</a:t>
            </a:fld>
            <a:endParaRPr lang="en-US" dirty="0"/>
          </a:p>
        </p:txBody>
      </p:sp>
      <p:sp>
        <p:nvSpPr>
          <p:cNvPr id="22" name="Title Placeholder 21"/>
          <p:cNvSpPr>
            <a:spLocks noGrp="1"/>
          </p:cNvSpPr>
          <p:nvPr>
            <p:ph type="title"/>
          </p:nvPr>
        </p:nvSpPr>
        <p:spPr>
          <a:xfrm>
            <a:off x="301625" y="228600"/>
            <a:ext cx="8534400" cy="758825"/>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hdr="0" ftr="0" dt="0"/>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305800" cy="1143000"/>
          </a:xfrm>
        </p:spPr>
        <p:txBody>
          <a:bodyPr lIns="90487" tIns="44450" rIns="90487" bIns="44450">
            <a:normAutofit fontScale="90000"/>
          </a:bodyPr>
          <a:lstStyle/>
          <a:p>
            <a:pPr fontAlgn="auto">
              <a:spcAft>
                <a:spcPts val="0"/>
              </a:spcAft>
              <a:defRPr/>
            </a:pPr>
            <a:r>
              <a:rPr lang="en-US" dirty="0" smtClean="0"/>
              <a:t/>
            </a:r>
            <a:br>
              <a:rPr lang="en-US" dirty="0" smtClean="0"/>
            </a:br>
            <a:r>
              <a:rPr lang="en-US" dirty="0" smtClean="0"/>
              <a:t>Alternative Models of Systematic Risk</a:t>
            </a:r>
            <a:endParaRPr lang="en-US" dirty="0"/>
          </a:p>
        </p:txBody>
      </p:sp>
      <p:sp>
        <p:nvSpPr>
          <p:cNvPr id="622595" name="Rectangle 3"/>
          <p:cNvSpPr>
            <a:spLocks noGrp="1" noChangeArrowheads="1"/>
          </p:cNvSpPr>
          <p:nvPr>
            <p:ph type="subTitle" idx="1"/>
          </p:nvPr>
        </p:nvSpPr>
        <p:spPr/>
        <p:txBody>
          <a:bodyPr lIns="90487" tIns="44450" rIns="90487" bIns="44450">
            <a:normAutofit/>
          </a:bodyPr>
          <a:lstStyle/>
          <a:p>
            <a:pPr marL="342900" indent="-342900" fontAlgn="auto">
              <a:spcAft>
                <a:spcPts val="0"/>
              </a:spcAft>
              <a:buFont typeface="Wingdings 2"/>
              <a:buNone/>
              <a:defRPr/>
            </a:pPr>
            <a:endParaRPr lang="en-US" dirty="0"/>
          </a:p>
          <a:p>
            <a:pPr marL="342900" indent="-342900" fontAlgn="auto">
              <a:spcAft>
                <a:spcPts val="0"/>
              </a:spcAft>
              <a:buFont typeface="Wingdings 2"/>
              <a:buNone/>
              <a:defRPr/>
            </a:pPr>
            <a:endParaRPr lang="en-US" dirty="0"/>
          </a:p>
          <a:p>
            <a:pPr marL="342900" indent="-342900" fontAlgn="auto">
              <a:spcAft>
                <a:spcPts val="0"/>
              </a:spcAft>
              <a:buFont typeface="Wingdings 2"/>
              <a:buNone/>
              <a:defRPr/>
            </a:pPr>
            <a:endParaRPr lang="en-US" dirty="0"/>
          </a:p>
          <a:p>
            <a:pPr marL="342900" indent="-342900" fontAlgn="auto">
              <a:spcAft>
                <a:spcPts val="0"/>
              </a:spcAft>
              <a:buFont typeface="Wingdings 2"/>
              <a:buNone/>
              <a:defRPr/>
            </a:pPr>
            <a:r>
              <a:rPr lang="en-US" dirty="0"/>
              <a:t>P.V. </a:t>
            </a:r>
            <a:r>
              <a:rPr lang="en-US" dirty="0" err="1" smtClean="0"/>
              <a:t>Viswanath</a:t>
            </a:r>
            <a:endParaRPr lang="en-US" dirty="0" smtClean="0"/>
          </a:p>
          <a:p>
            <a:pPr marL="342900" indent="-342900" fontAlgn="auto">
              <a:spcAft>
                <a:spcPts val="0"/>
              </a:spcAft>
              <a:buFont typeface="Wingdings 2"/>
              <a:buNone/>
              <a:defRPr/>
            </a:pPr>
            <a:endParaRPr lang="en-US" dirty="0" smtClean="0"/>
          </a:p>
          <a:p>
            <a:pPr marL="342900" indent="-342900" fontAlgn="auto">
              <a:spcAft>
                <a:spcPts val="0"/>
              </a:spcAft>
              <a:buFont typeface="Wingdings 2"/>
              <a:buNone/>
              <a:defRPr/>
            </a:pPr>
            <a:endParaRPr lang="en-US" dirty="0" smtClean="0"/>
          </a:p>
          <a:p>
            <a:pPr marL="342900" indent="-342900" fontAlgn="auto">
              <a:spcAft>
                <a:spcPts val="0"/>
              </a:spcAft>
              <a:buFont typeface="Wingdings 2"/>
              <a:buNone/>
              <a:defRPr/>
            </a:pP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Footer Placeholder 4"/>
          <p:cNvSpPr>
            <a:spLocks noGrp="1"/>
          </p:cNvSpPr>
          <p:nvPr>
            <p:ph type="ftr"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smtClean="0">
                <a:cs typeface="Arial" charset="0"/>
              </a:rPr>
              <a:t>Copyright © 2009 Pearson Prentice Hall. All rights reserved.</a:t>
            </a:r>
          </a:p>
        </p:txBody>
      </p:sp>
      <p:sp>
        <p:nvSpPr>
          <p:cNvPr id="6" name="Slide Number Placeholder 5"/>
          <p:cNvSpPr>
            <a:spLocks noGrp="1"/>
          </p:cNvSpPr>
          <p:nvPr>
            <p:ph type="sldNum" sz="quarter" idx="11"/>
          </p:nvPr>
        </p:nvSpPr>
        <p:spPr/>
        <p:txBody>
          <a:bodyPr>
            <a:normAutofit fontScale="70000" lnSpcReduction="20000"/>
          </a:bodyPr>
          <a:lstStyle/>
          <a:p>
            <a:pPr>
              <a:defRPr/>
            </a:pPr>
            <a:r>
              <a:rPr lang="en-US"/>
              <a:t>13-</a:t>
            </a:r>
            <a:fld id="{DD181E03-DE8B-4E00-8E09-43557E8557F3}" type="slidenum">
              <a:rPr lang="en-US"/>
              <a:pPr>
                <a:defRPr/>
              </a:pPr>
              <a:t>10</a:t>
            </a:fld>
            <a:endParaRPr lang="en-US"/>
          </a:p>
        </p:txBody>
      </p:sp>
      <p:pic>
        <p:nvPicPr>
          <p:cNvPr id="88067" name="Picture 2" descr="C13P404"/>
          <p:cNvPicPr preferRelativeResize="0">
            <a:picLocks noChangeAspect="1" noChangeArrowheads="1"/>
          </p:cNvPicPr>
          <p:nvPr/>
        </p:nvPicPr>
        <p:blipFill>
          <a:blip r:embed="rId3" cstate="print"/>
          <a:srcRect b="24605"/>
          <a:stretch>
            <a:fillRect/>
          </a:stretch>
        </p:blipFill>
        <p:spPr bwMode="auto">
          <a:xfrm>
            <a:off x="2209800" y="1295400"/>
            <a:ext cx="4721225" cy="3417888"/>
          </a:xfrm>
          <a:prstGeom prst="rect">
            <a:avLst/>
          </a:prstGeom>
          <a:noFill/>
          <a:ln w="9525">
            <a:noFill/>
            <a:miter lim="800000"/>
            <a:headEnd/>
            <a:tailEnd/>
          </a:ln>
        </p:spPr>
      </p:pic>
      <p:sp>
        <p:nvSpPr>
          <p:cNvPr id="16387" name="Rectangle 3"/>
          <p:cNvSpPr>
            <a:spLocks noGrp="1" noChangeArrowheads="1"/>
          </p:cNvSpPr>
          <p:nvPr>
            <p:ph type="title"/>
          </p:nvPr>
        </p:nvSpPr>
        <p:spPr>
          <a:xfrm>
            <a:off x="304800" y="76200"/>
            <a:ext cx="8458200" cy="1066800"/>
          </a:xfrm>
        </p:spPr>
        <p:txBody>
          <a:bodyPr>
            <a:normAutofit fontScale="90000"/>
          </a:bodyPr>
          <a:lstStyle/>
          <a:p>
            <a:pPr fontAlgn="auto">
              <a:spcAft>
                <a:spcPts val="0"/>
              </a:spcAft>
              <a:defRPr/>
            </a:pPr>
            <a:r>
              <a:rPr lang="en-US" dirty="0" smtClean="0">
                <a:solidFill>
                  <a:schemeClr val="accent3">
                    <a:shade val="75000"/>
                  </a:schemeClr>
                </a:solidFill>
              </a:rPr>
              <a:t>Excess </a:t>
            </a:r>
            <a:r>
              <a:rPr lang="en-US" dirty="0">
                <a:solidFill>
                  <a:schemeClr val="accent3">
                    <a:shade val="75000"/>
                  </a:schemeClr>
                </a:solidFill>
              </a:rPr>
              <a:t>Return of Book-to-Market Portfolios, 1926–2005</a:t>
            </a:r>
            <a:endParaRPr lang="en-US" dirty="0">
              <a:solidFill>
                <a:schemeClr val="tx1"/>
              </a:solidFill>
            </a:endParaRPr>
          </a:p>
        </p:txBody>
      </p:sp>
      <p:sp>
        <p:nvSpPr>
          <p:cNvPr id="16390" name="Rectangle 6"/>
          <p:cNvSpPr>
            <a:spLocks noGrp="1" noChangeArrowheads="1"/>
          </p:cNvSpPr>
          <p:nvPr>
            <p:ph type="body" sz="half" idx="2"/>
          </p:nvPr>
        </p:nvSpPr>
        <p:spPr>
          <a:xfrm>
            <a:off x="304800" y="4686300"/>
            <a:ext cx="8458200" cy="1790700"/>
          </a:xfrm>
        </p:spPr>
        <p:txBody>
          <a:bodyPr>
            <a:normAutofit lnSpcReduction="10000"/>
          </a:bodyPr>
          <a:lstStyle/>
          <a:p>
            <a:pPr marL="0" indent="0" fontAlgn="auto">
              <a:lnSpc>
                <a:spcPct val="90000"/>
              </a:lnSpc>
              <a:spcAft>
                <a:spcPts val="0"/>
              </a:spcAft>
              <a:buFont typeface="Times" pitchFamily="1" charset="0"/>
              <a:buNone/>
              <a:defRPr/>
            </a:pPr>
            <a:r>
              <a:rPr lang="en-US" sz="1800" dirty="0"/>
              <a:t>The plot shows the average excess return (the return minus the three-month risk-free rate) for ten portfolios formed in each month over 80 years using the stocks’ book-to-market ratios. The average excess return of each portfolio is plotted as a function of the portfolio’s beta (estimated over the same time period). The black line is the security market line. If the market portfolio is efficient and there is no measurement error, all portfolios would plot along this line. The error bars mark the 95% confidence bands of the beta and expected excess return estimates.</a:t>
            </a:r>
          </a:p>
        </p:txBody>
      </p:sp>
      <p:sp>
        <p:nvSpPr>
          <p:cNvPr id="7" name="Slide Number Placeholder 2"/>
          <p:cNvSpPr txBox="1">
            <a:spLocks/>
          </p:cNvSpPr>
          <p:nvPr/>
        </p:nvSpPr>
        <p:spPr>
          <a:xfrm>
            <a:off x="4343400" y="1027113"/>
            <a:ext cx="457200" cy="441325"/>
          </a:xfrm>
          <a:prstGeom prst="rect">
            <a:avLst/>
          </a:prstGeom>
        </p:spPr>
        <p:txBody>
          <a:bodyPr/>
          <a:lstStyle/>
          <a:p>
            <a:pPr fontAlgn="auto">
              <a:spcBef>
                <a:spcPts val="0"/>
              </a:spcBef>
              <a:spcAft>
                <a:spcPts val="0"/>
              </a:spcAft>
              <a:defRPr/>
            </a:pPr>
            <a:r>
              <a:rPr lang="en-US" dirty="0">
                <a:latin typeface="+mn-lt"/>
                <a:cs typeface="+mn-cs"/>
              </a:rPr>
              <a:t> </a:t>
            </a:r>
            <a:fld id="{1E042A47-A88E-4A68-9AB2-AC7E41089B8B}" type="slidenum">
              <a:rPr lang="en-US">
                <a:solidFill>
                  <a:schemeClr val="accent3">
                    <a:lumMod val="75000"/>
                  </a:schemeClr>
                </a:solidFill>
                <a:latin typeface="+mn-lt"/>
                <a:cs typeface="+mn-cs"/>
              </a:rPr>
              <a:pPr fontAlgn="auto">
                <a:spcBef>
                  <a:spcPts val="0"/>
                </a:spcBef>
                <a:spcAft>
                  <a:spcPts val="0"/>
                </a:spcAft>
                <a:defRPr/>
              </a:pPr>
              <a:t>10</a:t>
            </a:fld>
            <a:endParaRPr lang="en-US" dirty="0">
              <a:solidFill>
                <a:schemeClr val="accent3">
                  <a:lumMod val="75000"/>
                </a:schemeClr>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Risk and the Market Value of Equity</a:t>
            </a:r>
            <a:endParaRPr lang="en-US" dirty="0"/>
          </a:p>
        </p:txBody>
      </p:sp>
      <p:sp>
        <p:nvSpPr>
          <p:cNvPr id="3" name="Slide Number Placeholder 2"/>
          <p:cNvSpPr>
            <a:spLocks noGrp="1"/>
          </p:cNvSpPr>
          <p:nvPr>
            <p:ph type="sldNum" sz="quarter" idx="16"/>
          </p:nvPr>
        </p:nvSpPr>
        <p:spPr/>
        <p:txBody>
          <a:bodyPr/>
          <a:lstStyle/>
          <a:p>
            <a:pPr>
              <a:defRPr/>
            </a:pPr>
            <a:fld id="{73E2B246-F2FD-4076-8B4D-286A503F4689}" type="slidenum">
              <a:rPr lang="en-US"/>
              <a:pPr>
                <a:defRPr/>
              </a:pPr>
              <a:t>11</a:t>
            </a:fld>
            <a:endParaRPr lang="en-US" dirty="0"/>
          </a:p>
        </p:txBody>
      </p:sp>
      <p:pic>
        <p:nvPicPr>
          <p:cNvPr id="90115" name="Picture 2" descr="C13P405-exp"/>
          <p:cNvPicPr preferRelativeResize="0">
            <a:picLocks noGrp="1" noChangeAspect="1" noChangeArrowheads="1"/>
          </p:cNvPicPr>
          <p:nvPr>
            <p:ph sz="quarter" idx="13"/>
          </p:nvPr>
        </p:nvPicPr>
        <p:blipFill>
          <a:blip r:embed="rId3" cstate="print"/>
          <a:srcRect l="23334" t="29092" r="415"/>
          <a:stretch>
            <a:fillRect/>
          </a:stretch>
        </p:blipFill>
        <p:spPr>
          <a:xfrm>
            <a:off x="0" y="2971800"/>
            <a:ext cx="8966200" cy="2693988"/>
          </a:xfrm>
        </p:spPr>
      </p:pic>
      <p:sp>
        <p:nvSpPr>
          <p:cNvPr id="6" name="Content Placeholder 3"/>
          <p:cNvSpPr txBox="1">
            <a:spLocks/>
          </p:cNvSpPr>
          <p:nvPr/>
        </p:nvSpPr>
        <p:spPr>
          <a:xfrm>
            <a:off x="228600" y="1524000"/>
            <a:ext cx="8504238" cy="1066800"/>
          </a:xfrm>
          <a:prstGeom prst="rect">
            <a:avLst/>
          </a:prstGeom>
        </p:spPr>
        <p:txBody>
          <a:bodyPr>
            <a:normAutofit fontScale="77500" lnSpcReduction="20000"/>
          </a:bodyPr>
          <a:lstStyle/>
          <a:p>
            <a:pPr marL="274320" indent="-274320" fontAlgn="auto">
              <a:lnSpc>
                <a:spcPct val="120000"/>
              </a:lnSpc>
              <a:spcBef>
                <a:spcPct val="20000"/>
              </a:spcBef>
              <a:spcAft>
                <a:spcPts val="0"/>
              </a:spcAft>
              <a:buClr>
                <a:schemeClr val="accent1"/>
              </a:buClr>
              <a:buSzPct val="85000"/>
              <a:buFont typeface="Wingdings 2"/>
              <a:buChar char=""/>
              <a:defRPr/>
            </a:pPr>
            <a:r>
              <a:rPr lang="en-US" sz="2700" dirty="0">
                <a:latin typeface="+mn-lt"/>
                <a:cs typeface="+mn-cs"/>
              </a:rPr>
              <a:t>This can be seen by looking at the following example, where the true costs of capital of two firms differ, but we mistakenly believe them to be the same.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Risk and the Market Value of Equity</a:t>
            </a:r>
            <a:endParaRPr lang="en-US" dirty="0"/>
          </a:p>
        </p:txBody>
      </p:sp>
      <p:sp>
        <p:nvSpPr>
          <p:cNvPr id="3" name="Slide Number Placeholder 2"/>
          <p:cNvSpPr>
            <a:spLocks noGrp="1"/>
          </p:cNvSpPr>
          <p:nvPr>
            <p:ph type="sldNum" sz="quarter" idx="16"/>
          </p:nvPr>
        </p:nvSpPr>
        <p:spPr/>
        <p:txBody>
          <a:bodyPr/>
          <a:lstStyle/>
          <a:p>
            <a:pPr>
              <a:defRPr/>
            </a:pPr>
            <a:fld id="{D5F14237-A778-431F-BD7F-3EFBE542A796}" type="slidenum">
              <a:rPr lang="en-US"/>
              <a:pPr>
                <a:defRPr/>
              </a:pPr>
              <a:t>12</a:t>
            </a:fld>
            <a:endParaRPr lang="en-US" dirty="0"/>
          </a:p>
        </p:txBody>
      </p:sp>
      <p:pic>
        <p:nvPicPr>
          <p:cNvPr id="92163" name="Picture 2" descr="C13P405-exs"/>
          <p:cNvPicPr preferRelativeResize="0">
            <a:picLocks noGrp="1" noChangeAspect="1" noChangeArrowheads="1"/>
          </p:cNvPicPr>
          <p:nvPr>
            <p:ph sz="quarter" idx="13"/>
          </p:nvPr>
        </p:nvPicPr>
        <p:blipFill>
          <a:blip r:embed="rId3" cstate="print"/>
          <a:srcRect b="3201"/>
          <a:stretch>
            <a:fillRect/>
          </a:stretch>
        </p:blipFill>
        <p:spPr>
          <a:xfrm>
            <a:off x="1295400" y="1524000"/>
            <a:ext cx="7086600" cy="50165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Momentum Anomalies</a:t>
            </a:r>
            <a:endParaRPr lang="en-US" dirty="0"/>
          </a:p>
        </p:txBody>
      </p:sp>
      <p:sp>
        <p:nvSpPr>
          <p:cNvPr id="3" name="Slide Number Placeholder 2"/>
          <p:cNvSpPr>
            <a:spLocks noGrp="1"/>
          </p:cNvSpPr>
          <p:nvPr>
            <p:ph type="sldNum" sz="quarter" idx="16"/>
          </p:nvPr>
        </p:nvSpPr>
        <p:spPr/>
        <p:txBody>
          <a:bodyPr/>
          <a:lstStyle/>
          <a:p>
            <a:pPr>
              <a:defRPr/>
            </a:pPr>
            <a:fld id="{06CE0C9A-92AF-4897-95E9-77C4CA3BE2A4}" type="slidenum">
              <a:rPr lang="en-US"/>
              <a:pPr>
                <a:defRPr/>
              </a:pPr>
              <a:t>13</a:t>
            </a:fld>
            <a:endParaRPr lang="en-US" dirty="0"/>
          </a:p>
        </p:txBody>
      </p:sp>
      <p:sp>
        <p:nvSpPr>
          <p:cNvPr id="4" name="Content Placeholder 3"/>
          <p:cNvSpPr>
            <a:spLocks noGrp="1"/>
          </p:cNvSpPr>
          <p:nvPr>
            <p:ph sz="quarter" idx="13"/>
          </p:nvPr>
        </p:nvSpPr>
        <p:spPr>
          <a:xfrm>
            <a:off x="304800" y="1447800"/>
            <a:ext cx="8504238" cy="4803775"/>
          </a:xfrm>
        </p:spPr>
        <p:txBody>
          <a:bodyPr>
            <a:normAutofit/>
          </a:bodyPr>
          <a:lstStyle/>
          <a:p>
            <a:pPr>
              <a:lnSpc>
                <a:spcPct val="80000"/>
              </a:lnSpc>
            </a:pPr>
            <a:r>
              <a:rPr lang="en-US" sz="2500" smtClean="0"/>
              <a:t>Jegadeesh and Titman showed, furthermore, that momentum strategies seemed to provide positive alphas (abnormal returns) when they adjusted are only for CAPM beta risk.</a:t>
            </a:r>
          </a:p>
          <a:p>
            <a:pPr>
              <a:lnSpc>
                <a:spcPct val="80000"/>
              </a:lnSpc>
            </a:pPr>
            <a:r>
              <a:rPr lang="en-US" sz="2500" smtClean="0"/>
              <a:t>This can only happen if, either the market is inefficient or if the CAPM does not hold.</a:t>
            </a:r>
          </a:p>
          <a:p>
            <a:pPr>
              <a:lnSpc>
                <a:spcPct val="80000"/>
              </a:lnSpc>
            </a:pPr>
            <a:r>
              <a:rPr lang="en-US" sz="2500" smtClean="0"/>
              <a:t>Since momentum strategies are available to all investors, it is more likely that the CAPM does not hold and that the positive alphas are spurious.</a:t>
            </a:r>
          </a:p>
          <a:p>
            <a:pPr>
              <a:lnSpc>
                <a:spcPct val="80000"/>
              </a:lnSpc>
            </a:pPr>
            <a:r>
              <a:rPr lang="en-US" sz="2500" smtClean="0"/>
              <a:t>In other words, we must conclude that the market portfolio is indeed not efficient and there are risk measures other than the CAPM beta that the market takes into account, then we have to ask what those risk measures might be.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Why is the market inefficient?</a:t>
            </a:r>
            <a:endParaRPr lang="en-US" dirty="0"/>
          </a:p>
        </p:txBody>
      </p:sp>
      <p:sp>
        <p:nvSpPr>
          <p:cNvPr id="3" name="Slide Number Placeholder 2"/>
          <p:cNvSpPr>
            <a:spLocks noGrp="1"/>
          </p:cNvSpPr>
          <p:nvPr>
            <p:ph type="sldNum" sz="quarter" idx="16"/>
          </p:nvPr>
        </p:nvSpPr>
        <p:spPr/>
        <p:txBody>
          <a:bodyPr/>
          <a:lstStyle/>
          <a:p>
            <a:pPr>
              <a:defRPr/>
            </a:pPr>
            <a:fld id="{D075B89F-79B1-474C-B873-A813D51AAB7E}" type="slidenum">
              <a:rPr lang="en-US"/>
              <a:pPr>
                <a:defRPr/>
              </a:pPr>
              <a:t>14</a:t>
            </a:fld>
            <a:endParaRPr lang="en-US" dirty="0"/>
          </a:p>
        </p:txBody>
      </p:sp>
      <p:sp>
        <p:nvSpPr>
          <p:cNvPr id="96259" name="Content Placeholder 3"/>
          <p:cNvSpPr>
            <a:spLocks noGrp="1"/>
          </p:cNvSpPr>
          <p:nvPr>
            <p:ph sz="quarter" idx="13"/>
          </p:nvPr>
        </p:nvSpPr>
        <p:spPr>
          <a:xfrm>
            <a:off x="304800" y="1371600"/>
            <a:ext cx="8504238" cy="4803775"/>
          </a:xfrm>
        </p:spPr>
        <p:txBody>
          <a:bodyPr/>
          <a:lstStyle/>
          <a:p>
            <a:r>
              <a:rPr lang="en-US" smtClean="0"/>
              <a:t>There are two reasons why the market portfolio may be inefficient (and market-risk adjusted betas may not reflect all risk that investors care about).</a:t>
            </a:r>
          </a:p>
          <a:p>
            <a:r>
              <a:rPr lang="en-US" smtClean="0"/>
              <a:t>One, the proxy for the market portfolio that we use may not be the correct measure.</a:t>
            </a:r>
          </a:p>
          <a:p>
            <a:r>
              <a:rPr lang="en-US" smtClean="0"/>
              <a:t>Two, even the true market portfolio may be inefficient and investors care about sources of risk, other than correlation with the market portfolio.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Proxy Error</a:t>
            </a:r>
            <a:endParaRPr lang="en-US" dirty="0"/>
          </a:p>
        </p:txBody>
      </p:sp>
      <p:sp>
        <p:nvSpPr>
          <p:cNvPr id="3" name="Slide Number Placeholder 2"/>
          <p:cNvSpPr>
            <a:spLocks noGrp="1"/>
          </p:cNvSpPr>
          <p:nvPr>
            <p:ph type="sldNum" sz="quarter" idx="16"/>
          </p:nvPr>
        </p:nvSpPr>
        <p:spPr/>
        <p:txBody>
          <a:bodyPr/>
          <a:lstStyle/>
          <a:p>
            <a:pPr>
              <a:defRPr/>
            </a:pPr>
            <a:fld id="{3AF4329C-6867-40DD-B9EA-52EADEFC7BF1}" type="slidenum">
              <a:rPr lang="en-US"/>
              <a:pPr>
                <a:defRPr/>
              </a:pPr>
              <a:t>15</a:t>
            </a:fld>
            <a:endParaRPr lang="en-US" dirty="0"/>
          </a:p>
        </p:txBody>
      </p:sp>
      <p:sp>
        <p:nvSpPr>
          <p:cNvPr id="4" name="Content Placeholder 3"/>
          <p:cNvSpPr>
            <a:spLocks noGrp="1"/>
          </p:cNvSpPr>
          <p:nvPr>
            <p:ph sz="quarter" idx="13"/>
          </p:nvPr>
        </p:nvSpPr>
        <p:spPr>
          <a:xfrm>
            <a:off x="381000" y="1447800"/>
            <a:ext cx="8504238" cy="4803775"/>
          </a:xfrm>
        </p:spPr>
        <p:txBody>
          <a:bodyPr>
            <a:normAutofit fontScale="85000" lnSpcReduction="20000"/>
          </a:bodyPr>
          <a:lstStyle/>
          <a:p>
            <a:pPr marL="274320" indent="-274320" fontAlgn="auto">
              <a:spcAft>
                <a:spcPts val="0"/>
              </a:spcAft>
              <a:buFont typeface="Wingdings 2"/>
              <a:buChar char=""/>
              <a:defRPr/>
            </a:pPr>
            <a:r>
              <a:rPr lang="en-US" dirty="0" smtClean="0"/>
              <a:t>We normally use a broad portfolio of stocks to measure the market.</a:t>
            </a:r>
          </a:p>
          <a:p>
            <a:pPr marL="274320" indent="-274320" fontAlgn="auto">
              <a:spcAft>
                <a:spcPts val="0"/>
              </a:spcAft>
              <a:buFont typeface="Wingdings 2"/>
              <a:buChar char=""/>
              <a:defRPr/>
            </a:pPr>
            <a:r>
              <a:rPr lang="en-US" dirty="0" smtClean="0"/>
              <a:t>However, in principle the market portfolio should consist of all available assets, including real estate, bonds, art, previous metals, etc. – not  just stocks.</a:t>
            </a:r>
          </a:p>
          <a:p>
            <a:pPr marL="274320" indent="-274320" fontAlgn="auto">
              <a:spcAft>
                <a:spcPts val="0"/>
              </a:spcAft>
              <a:buFont typeface="Wingdings 2"/>
              <a:buChar char=""/>
              <a:defRPr/>
            </a:pPr>
            <a:r>
              <a:rPr lang="en-US" dirty="0" smtClean="0"/>
              <a:t>It’s difficult to get return data on all of these other assets since they don’t trade on liquid markets.  Researchers use a broad-based equity index like the S&amp;P 500, assuming that it’s highly correlated with the “true” market and should suffice as a proxy.</a:t>
            </a:r>
          </a:p>
          <a:p>
            <a:pPr marL="274320" indent="-274320" fontAlgn="auto">
              <a:spcAft>
                <a:spcPts val="0"/>
              </a:spcAft>
              <a:buFont typeface="Wingdings 2"/>
              <a:buChar char=""/>
              <a:defRPr/>
            </a:pPr>
            <a:r>
              <a:rPr lang="en-US" dirty="0" smtClean="0"/>
              <a:t>But what if this assumption is not true?</a:t>
            </a:r>
          </a:p>
          <a:p>
            <a:pPr marL="274320" indent="-274320" fontAlgn="auto">
              <a:spcAft>
                <a:spcPts val="0"/>
              </a:spcAft>
              <a:buFont typeface="Wingdings 2"/>
              <a:buChar char=""/>
              <a:defRPr/>
            </a:pPr>
            <a:r>
              <a:rPr lang="en-US" dirty="0" smtClean="0"/>
              <a:t>Then the estimated betas might be in error and the true alphas (computed with betas relative to the true market) might be zero even if the empirical versions show positive alphas.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Other risk sources: non-tradable wealth</a:t>
            </a:r>
            <a:endParaRPr lang="en-US" dirty="0"/>
          </a:p>
        </p:txBody>
      </p:sp>
      <p:sp>
        <p:nvSpPr>
          <p:cNvPr id="3" name="Slide Number Placeholder 2"/>
          <p:cNvSpPr>
            <a:spLocks noGrp="1"/>
          </p:cNvSpPr>
          <p:nvPr>
            <p:ph type="sldNum" sz="quarter" idx="16"/>
          </p:nvPr>
        </p:nvSpPr>
        <p:spPr/>
        <p:txBody>
          <a:bodyPr/>
          <a:lstStyle/>
          <a:p>
            <a:pPr>
              <a:defRPr/>
            </a:pPr>
            <a:fld id="{759061E3-EA8B-43E3-808D-3BEB68CF2E56}" type="slidenum">
              <a:rPr lang="en-US"/>
              <a:pPr>
                <a:defRPr/>
              </a:pPr>
              <a:t>16</a:t>
            </a:fld>
            <a:endParaRPr lang="en-US" dirty="0"/>
          </a:p>
        </p:txBody>
      </p:sp>
      <p:sp>
        <p:nvSpPr>
          <p:cNvPr id="4" name="Content Placeholder 3"/>
          <p:cNvSpPr>
            <a:spLocks noGrp="1"/>
          </p:cNvSpPr>
          <p:nvPr>
            <p:ph sz="quarter" idx="13"/>
          </p:nvPr>
        </p:nvSpPr>
        <p:spPr>
          <a:xfrm>
            <a:off x="304800" y="1371600"/>
            <a:ext cx="8504238" cy="5105400"/>
          </a:xfrm>
        </p:spPr>
        <p:txBody>
          <a:bodyPr>
            <a:normAutofit fontScale="77500" lnSpcReduction="20000"/>
          </a:bodyPr>
          <a:lstStyle/>
          <a:p>
            <a:pPr marL="274320" indent="-274320" fontAlgn="auto">
              <a:lnSpc>
                <a:spcPct val="110000"/>
              </a:lnSpc>
              <a:spcAft>
                <a:spcPts val="0"/>
              </a:spcAft>
              <a:buFont typeface="Wingdings 2"/>
              <a:buChar char=""/>
              <a:defRPr/>
            </a:pPr>
            <a:r>
              <a:rPr lang="en-US" dirty="0" smtClean="0"/>
              <a:t>Another possibility is that investors might care about characteristics other than the expected return and volatility of their portfolio – another assumption that we made implicitly in our arguments – they might care about the skewness of the distribution of returns as well.</a:t>
            </a:r>
          </a:p>
          <a:p>
            <a:pPr marL="274320" indent="-274320" fontAlgn="auto">
              <a:lnSpc>
                <a:spcPct val="110000"/>
              </a:lnSpc>
              <a:spcAft>
                <a:spcPts val="0"/>
              </a:spcAft>
              <a:buFont typeface="Wingdings 2"/>
              <a:buChar char=""/>
              <a:defRPr/>
            </a:pPr>
            <a:r>
              <a:rPr lang="en-US" dirty="0" smtClean="0"/>
              <a:t>Alternatively, they might have significant wealth invested in non-tradable assets.  Such a person would try to hold a portfolio of all her assets that is efficient.  But the tradable portion of her portfolio might not be efficient.  If this is true for a lot of people, then the market portfolio of trade assets would not be efficient and the CAPM would not work.</a:t>
            </a:r>
          </a:p>
          <a:p>
            <a:pPr marL="274320" indent="-274320" fontAlgn="auto">
              <a:lnSpc>
                <a:spcPct val="110000"/>
              </a:lnSpc>
              <a:spcAft>
                <a:spcPts val="0"/>
              </a:spcAft>
              <a:buFont typeface="Wingdings 2"/>
              <a:buChar char=""/>
              <a:defRPr/>
            </a:pPr>
            <a:r>
              <a:rPr lang="en-US" dirty="0" smtClean="0"/>
              <a:t>An important example of non-tradable wealth is human capital.</a:t>
            </a:r>
          </a:p>
          <a:p>
            <a:pPr marL="274320" indent="-274320" fontAlgn="auto">
              <a:lnSpc>
                <a:spcPct val="110000"/>
              </a:lnSpc>
              <a:spcAft>
                <a:spcPts val="0"/>
              </a:spcAft>
              <a:buFont typeface="Wingdings 2"/>
              <a:buChar char=""/>
              <a:defRPr/>
            </a:pPr>
            <a:r>
              <a:rPr lang="en-US" dirty="0" smtClean="0"/>
              <a:t>Researchers have indeed discovered that the anomalies disappear or become less acute when human capital is taken into account.</a:t>
            </a:r>
          </a:p>
          <a:p>
            <a:pPr marL="274320" indent="-274320" fontAlgn="auto">
              <a:lnSpc>
                <a:spcPct val="110000"/>
              </a:lnSpc>
              <a:spcAft>
                <a:spcPts val="0"/>
              </a:spcAft>
              <a:buFont typeface="Wingdings 2"/>
              <a:buChar char=""/>
              <a:defRPr/>
            </a:pPr>
            <a:r>
              <a:rPr lang="en-US" dirty="0" smtClean="0"/>
              <a:t>Considering the evidence that the market portfolio is not efficient, researchers have developed multi-factor models of asset pricing.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Multifactor Models of Risk</a:t>
            </a:r>
            <a:endParaRPr lang="en-US" dirty="0"/>
          </a:p>
        </p:txBody>
      </p:sp>
      <p:sp>
        <p:nvSpPr>
          <p:cNvPr id="3" name="Slide Number Placeholder 2"/>
          <p:cNvSpPr>
            <a:spLocks noGrp="1"/>
          </p:cNvSpPr>
          <p:nvPr>
            <p:ph type="sldNum" sz="quarter" idx="16"/>
          </p:nvPr>
        </p:nvSpPr>
        <p:spPr/>
        <p:txBody>
          <a:bodyPr/>
          <a:lstStyle/>
          <a:p>
            <a:pPr>
              <a:defRPr/>
            </a:pPr>
            <a:fld id="{0D5E2645-9A43-407E-895B-EF15B1A0E97D}" type="slidenum">
              <a:rPr lang="en-US"/>
              <a:pPr>
                <a:defRPr/>
              </a:pPr>
              <a:t>17</a:t>
            </a:fld>
            <a:endParaRPr lang="en-US" dirty="0"/>
          </a:p>
        </p:txBody>
      </p:sp>
      <p:sp>
        <p:nvSpPr>
          <p:cNvPr id="4" name="Content Placeholder 3"/>
          <p:cNvSpPr>
            <a:spLocks noGrp="1"/>
          </p:cNvSpPr>
          <p:nvPr>
            <p:ph sz="quarter" idx="13"/>
          </p:nvPr>
        </p:nvSpPr>
        <p:spPr>
          <a:xfrm>
            <a:off x="301625" y="1295400"/>
            <a:ext cx="8504238" cy="4800600"/>
          </a:xfrm>
        </p:spPr>
        <p:txBody>
          <a:bodyPr>
            <a:normAutofit fontScale="85000" lnSpcReduction="10000"/>
          </a:bodyPr>
          <a:lstStyle/>
          <a:p>
            <a:pPr marL="274320" indent="-274320" fontAlgn="auto">
              <a:lnSpc>
                <a:spcPct val="110000"/>
              </a:lnSpc>
              <a:spcAft>
                <a:spcPts val="0"/>
              </a:spcAft>
              <a:buFont typeface="Wingdings 2"/>
              <a:buChar char=""/>
              <a:defRPr/>
            </a:pPr>
            <a:r>
              <a:rPr lang="en-US" dirty="0" smtClean="0"/>
              <a:t>We saw previously that the expected return on any marketable security can be written as a function of the expected return on an efficient portfolio.</a:t>
            </a:r>
            <a:br>
              <a:rPr lang="en-US" dirty="0" smtClean="0"/>
            </a:br>
            <a:endParaRPr lang="en-US" dirty="0" smtClean="0"/>
          </a:p>
          <a:p>
            <a:pPr marL="274320" indent="-274320" fontAlgn="auto">
              <a:lnSpc>
                <a:spcPct val="110000"/>
              </a:lnSpc>
              <a:spcAft>
                <a:spcPts val="0"/>
              </a:spcAft>
              <a:buFont typeface="Wingdings 2"/>
              <a:buChar char=""/>
              <a:defRPr/>
            </a:pPr>
            <a:endParaRPr lang="en-US" dirty="0" smtClean="0"/>
          </a:p>
          <a:p>
            <a:pPr marL="274320" indent="-274320" fontAlgn="auto">
              <a:lnSpc>
                <a:spcPct val="110000"/>
              </a:lnSpc>
              <a:spcAft>
                <a:spcPts val="0"/>
              </a:spcAft>
              <a:buFont typeface="Wingdings 2"/>
              <a:buChar char=""/>
              <a:defRPr/>
            </a:pPr>
            <a:r>
              <a:rPr lang="en-US" dirty="0" smtClean="0"/>
              <a:t>If the market portfolio is not efficient, we have to find a way to identify an alternative efficient portfolio.</a:t>
            </a:r>
          </a:p>
          <a:p>
            <a:pPr marL="274320" indent="-274320" fontAlgn="auto">
              <a:lnSpc>
                <a:spcPct val="110000"/>
              </a:lnSpc>
              <a:spcAft>
                <a:spcPts val="0"/>
              </a:spcAft>
              <a:buFont typeface="Wingdings 2"/>
              <a:buChar char=""/>
              <a:defRPr/>
            </a:pPr>
            <a:r>
              <a:rPr lang="en-US" dirty="0" smtClean="0"/>
              <a:t>However, we can also use the above relationship if we find several portfolios that are themselves not efficient but that can then be combined to form efficient portfolios.</a:t>
            </a:r>
          </a:p>
          <a:p>
            <a:pPr marL="274320" indent="-274320" fontAlgn="auto">
              <a:lnSpc>
                <a:spcPct val="110000"/>
              </a:lnSpc>
              <a:spcAft>
                <a:spcPts val="0"/>
              </a:spcAft>
              <a:buFont typeface="Wingdings 2"/>
              <a:buChar char=""/>
              <a:defRPr/>
            </a:pPr>
            <a:r>
              <a:rPr lang="en-US" dirty="0" smtClean="0"/>
              <a:t>Suppose the efficient portfolio can be formed by combining two portfolios F1 and F2 called factor portfolios.</a:t>
            </a:r>
          </a:p>
          <a:p>
            <a:pPr marL="274320" indent="-274320" fontAlgn="auto">
              <a:spcAft>
                <a:spcPts val="0"/>
              </a:spcAft>
              <a:buFont typeface="Wingdings 2"/>
              <a:buChar char=""/>
              <a:defRPr/>
            </a:pPr>
            <a:endParaRPr lang="en-US" dirty="0" smtClean="0"/>
          </a:p>
          <a:p>
            <a:pPr marL="274320" indent="-274320" fontAlgn="auto">
              <a:spcAft>
                <a:spcPts val="0"/>
              </a:spcAft>
              <a:buFont typeface="Wingdings 2"/>
              <a:buChar char=""/>
              <a:defRPr/>
            </a:pPr>
            <a:endParaRPr lang="en-US" dirty="0"/>
          </a:p>
        </p:txBody>
      </p:sp>
      <p:pic>
        <p:nvPicPr>
          <p:cNvPr id="102404" name="Picture 2" descr="C13P409a"/>
          <p:cNvPicPr preferRelativeResize="0">
            <a:picLocks noChangeAspect="1" noChangeArrowheads="1"/>
          </p:cNvPicPr>
          <p:nvPr/>
        </p:nvPicPr>
        <p:blipFill>
          <a:blip r:embed="rId3" cstate="print"/>
          <a:srcRect r="39166"/>
          <a:stretch>
            <a:fillRect/>
          </a:stretch>
        </p:blipFill>
        <p:spPr bwMode="auto">
          <a:xfrm>
            <a:off x="2286000" y="2514600"/>
            <a:ext cx="3962400" cy="636588"/>
          </a:xfrm>
          <a:prstGeom prst="rect">
            <a:avLst/>
          </a:prstGeom>
          <a:noFill/>
          <a:ln w="9525">
            <a:noFill/>
            <a:miter lim="800000"/>
            <a:headEnd/>
            <a:tailEnd/>
          </a:ln>
        </p:spPr>
      </p:pic>
      <p:pic>
        <p:nvPicPr>
          <p:cNvPr id="102405" name="Picture 2" descr="C13P409b"/>
          <p:cNvPicPr preferRelativeResize="0">
            <a:picLocks noChangeAspect="1" noChangeArrowheads="1"/>
          </p:cNvPicPr>
          <p:nvPr/>
        </p:nvPicPr>
        <p:blipFill>
          <a:blip r:embed="rId4" cstate="print"/>
          <a:srcRect r="51666"/>
          <a:stretch>
            <a:fillRect/>
          </a:stretch>
        </p:blipFill>
        <p:spPr bwMode="auto">
          <a:xfrm>
            <a:off x="2743200" y="5867400"/>
            <a:ext cx="3429000" cy="7588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Multifactor Models of Risk</a:t>
            </a:r>
            <a:endParaRPr lang="en-US" dirty="0"/>
          </a:p>
        </p:txBody>
      </p:sp>
      <p:sp>
        <p:nvSpPr>
          <p:cNvPr id="3" name="Slide Number Placeholder 2"/>
          <p:cNvSpPr>
            <a:spLocks noGrp="1"/>
          </p:cNvSpPr>
          <p:nvPr>
            <p:ph type="sldNum" sz="quarter" idx="16"/>
          </p:nvPr>
        </p:nvSpPr>
        <p:spPr/>
        <p:txBody>
          <a:bodyPr/>
          <a:lstStyle/>
          <a:p>
            <a:pPr>
              <a:defRPr/>
            </a:pPr>
            <a:fld id="{152EACCF-73EE-4A2F-A0CB-68F1D0CD1E78}" type="slidenum">
              <a:rPr lang="en-US"/>
              <a:pPr>
                <a:defRPr/>
              </a:pPr>
              <a:t>18</a:t>
            </a:fld>
            <a:endParaRPr lang="en-US" dirty="0"/>
          </a:p>
        </p:txBody>
      </p:sp>
      <p:sp>
        <p:nvSpPr>
          <p:cNvPr id="104451" name="Content Placeholder 3"/>
          <p:cNvSpPr>
            <a:spLocks noGrp="1"/>
          </p:cNvSpPr>
          <p:nvPr>
            <p:ph sz="quarter" idx="13"/>
          </p:nvPr>
        </p:nvSpPr>
        <p:spPr>
          <a:xfrm>
            <a:off x="301625" y="1295400"/>
            <a:ext cx="8504238" cy="4803775"/>
          </a:xfrm>
        </p:spPr>
        <p:txBody>
          <a:bodyPr/>
          <a:lstStyle/>
          <a:p>
            <a:r>
              <a:rPr lang="en-US" smtClean="0"/>
              <a:t>Now, let us regress the excess return (return in excess of the risk-free rate) on an arbitrary security </a:t>
            </a:r>
            <a:r>
              <a:rPr lang="en-US" i="1" smtClean="0"/>
              <a:t>s</a:t>
            </a:r>
            <a:r>
              <a:rPr lang="en-US" smtClean="0"/>
              <a:t> on the factor portfolios.</a:t>
            </a:r>
          </a:p>
          <a:p>
            <a:endParaRPr lang="en-US" smtClean="0"/>
          </a:p>
          <a:p>
            <a:r>
              <a:rPr lang="en-US" smtClean="0"/>
              <a:t>We will show next that </a:t>
            </a:r>
            <a:r>
              <a:rPr lang="en-US" smtClean="0">
                <a:latin typeface="Symbol" pitchFamily="18" charset="2"/>
              </a:rPr>
              <a:t>a</a:t>
            </a:r>
            <a:r>
              <a:rPr lang="en-US" baseline="-25000" smtClean="0"/>
              <a:t>s</a:t>
            </a:r>
            <a:r>
              <a:rPr lang="en-US" smtClean="0"/>
              <a:t> must be equal to zero.</a:t>
            </a:r>
          </a:p>
          <a:p>
            <a:r>
              <a:rPr lang="en-US" smtClean="0"/>
              <a:t>To do this, consider a portfolio, P, where you first buy stock s sell a fraction </a:t>
            </a:r>
            <a:r>
              <a:rPr lang="en-US" smtClean="0">
                <a:latin typeface="Symbol" pitchFamily="18" charset="2"/>
              </a:rPr>
              <a:t>b</a:t>
            </a:r>
            <a:r>
              <a:rPr lang="en-US" baseline="-25000" smtClean="0"/>
              <a:t>s</a:t>
            </a:r>
            <a:r>
              <a:rPr lang="en-US" baseline="30000" smtClean="0"/>
              <a:t>F1</a:t>
            </a:r>
            <a:r>
              <a:rPr lang="en-US" smtClean="0"/>
              <a:t> in factor portfolio 1 and a fraction </a:t>
            </a:r>
            <a:r>
              <a:rPr lang="en-US" smtClean="0">
                <a:latin typeface="Symbol" pitchFamily="18" charset="2"/>
              </a:rPr>
              <a:t>b</a:t>
            </a:r>
            <a:r>
              <a:rPr lang="en-US" baseline="-25000" smtClean="0"/>
              <a:t>s</a:t>
            </a:r>
            <a:r>
              <a:rPr lang="en-US" baseline="30000" smtClean="0"/>
              <a:t>F2</a:t>
            </a:r>
            <a:r>
              <a:rPr lang="en-US" smtClean="0"/>
              <a:t> in factor portfolio 2 and invest the proceeds in the risk-free asset.  The return on this portfolio would be  </a:t>
            </a:r>
            <a:endParaRPr lang="en-US" baseline="30000" smtClean="0"/>
          </a:p>
        </p:txBody>
      </p:sp>
      <p:pic>
        <p:nvPicPr>
          <p:cNvPr id="104452" name="Picture 2" descr="C13P409c"/>
          <p:cNvPicPr preferRelativeResize="0">
            <a:picLocks noChangeAspect="1" noChangeArrowheads="1"/>
          </p:cNvPicPr>
          <p:nvPr/>
        </p:nvPicPr>
        <p:blipFill>
          <a:blip r:embed="rId3" cstate="print"/>
          <a:srcRect r="20833"/>
          <a:stretch>
            <a:fillRect/>
          </a:stretch>
        </p:blipFill>
        <p:spPr bwMode="auto">
          <a:xfrm>
            <a:off x="2286000" y="2514600"/>
            <a:ext cx="5486400" cy="649288"/>
          </a:xfrm>
          <a:prstGeom prst="rect">
            <a:avLst/>
          </a:prstGeom>
          <a:noFill/>
          <a:ln w="9525">
            <a:noFill/>
            <a:miter lim="800000"/>
            <a:headEnd/>
            <a:tailEnd/>
          </a:ln>
        </p:spPr>
      </p:pic>
      <p:pic>
        <p:nvPicPr>
          <p:cNvPr id="104453" name="Picture 2" descr="C13P410a"/>
          <p:cNvPicPr preferRelativeResize="0">
            <a:picLocks noChangeAspect="1" noChangeArrowheads="1"/>
          </p:cNvPicPr>
          <p:nvPr/>
        </p:nvPicPr>
        <p:blipFill>
          <a:blip r:embed="rId4" cstate="print"/>
          <a:srcRect r="25000"/>
          <a:stretch>
            <a:fillRect/>
          </a:stretch>
        </p:blipFill>
        <p:spPr bwMode="auto">
          <a:xfrm>
            <a:off x="3581400" y="5334000"/>
            <a:ext cx="5257800" cy="11445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Multifactor Models of Risk</a:t>
            </a:r>
            <a:endParaRPr lang="en-US" dirty="0"/>
          </a:p>
        </p:txBody>
      </p:sp>
      <p:sp>
        <p:nvSpPr>
          <p:cNvPr id="3" name="Slide Number Placeholder 2"/>
          <p:cNvSpPr>
            <a:spLocks noGrp="1"/>
          </p:cNvSpPr>
          <p:nvPr>
            <p:ph type="sldNum" sz="quarter" idx="16"/>
          </p:nvPr>
        </p:nvSpPr>
        <p:spPr/>
        <p:txBody>
          <a:bodyPr/>
          <a:lstStyle/>
          <a:p>
            <a:pPr>
              <a:defRPr/>
            </a:pPr>
            <a:fld id="{F0C2A1DA-3634-451D-8B03-E14BE91C3970}" type="slidenum">
              <a:rPr lang="en-US"/>
              <a:pPr>
                <a:defRPr/>
              </a:pPr>
              <a:t>19</a:t>
            </a:fld>
            <a:endParaRPr lang="en-US" dirty="0"/>
          </a:p>
        </p:txBody>
      </p:sp>
      <p:sp>
        <p:nvSpPr>
          <p:cNvPr id="4" name="Content Placeholder 3"/>
          <p:cNvSpPr>
            <a:spLocks noGrp="1"/>
          </p:cNvSpPr>
          <p:nvPr>
            <p:ph sz="quarter" idx="13"/>
          </p:nvPr>
        </p:nvSpPr>
        <p:spPr>
          <a:xfrm>
            <a:off x="301625" y="1295400"/>
            <a:ext cx="8504238" cy="4803775"/>
          </a:xfrm>
        </p:spPr>
        <p:txBody>
          <a:bodyPr>
            <a:normAutofit lnSpcReduction="10000"/>
          </a:bodyPr>
          <a:lstStyle/>
          <a:p>
            <a:pPr marL="274320" indent="-274320" fontAlgn="auto">
              <a:spcAft>
                <a:spcPts val="0"/>
              </a:spcAft>
              <a:buFont typeface="Wingdings 2"/>
              <a:buChar char=""/>
              <a:defRPr/>
            </a:pPr>
            <a:r>
              <a:rPr lang="en-US" dirty="0" smtClean="0"/>
              <a:t>Using the regression equation, we can simplify this to </a:t>
            </a:r>
          </a:p>
          <a:p>
            <a:pPr marL="274320" indent="-274320" fontAlgn="auto">
              <a:spcAft>
                <a:spcPts val="0"/>
              </a:spcAft>
              <a:buFont typeface="Wingdings 2"/>
              <a:buChar char=""/>
              <a:defRPr/>
            </a:pPr>
            <a:r>
              <a:rPr lang="en-US" dirty="0" smtClean="0"/>
              <a:t>Now the uncertain part of this return, </a:t>
            </a:r>
            <a:r>
              <a:rPr lang="en-US" dirty="0" err="1" smtClean="0">
                <a:latin typeface="Symbol" pitchFamily="18" charset="2"/>
              </a:rPr>
              <a:t>e</a:t>
            </a:r>
            <a:r>
              <a:rPr lang="en-US" baseline="-25000" dirty="0" err="1" smtClean="0"/>
              <a:t>s</a:t>
            </a:r>
            <a:r>
              <a:rPr lang="en-US" dirty="0" smtClean="0"/>
              <a:t>, must be uncorrelated with the factor portfolios F1 and F2 and hence with the efficient portfolio.  Consequently, the uncertain part of the return, </a:t>
            </a:r>
            <a:r>
              <a:rPr lang="en-US" dirty="0" err="1" smtClean="0">
                <a:latin typeface="Symbol" pitchFamily="18" charset="2"/>
              </a:rPr>
              <a:t>e</a:t>
            </a:r>
            <a:r>
              <a:rPr lang="en-US" baseline="-25000" dirty="0" err="1" smtClean="0"/>
              <a:t>s</a:t>
            </a:r>
            <a:r>
              <a:rPr lang="en-US" dirty="0" smtClean="0"/>
              <a:t>, needs no compensation and does not require a risk premium.</a:t>
            </a:r>
          </a:p>
          <a:p>
            <a:pPr marL="274320" indent="-274320" fontAlgn="auto">
              <a:spcAft>
                <a:spcPts val="0"/>
              </a:spcAft>
              <a:buFont typeface="Wingdings 2"/>
              <a:buChar char=""/>
              <a:defRPr/>
            </a:pPr>
            <a:r>
              <a:rPr lang="en-US" dirty="0" smtClean="0"/>
              <a:t>Hence the expected return on the portfolio P must simply be the risk-free rate and, therefore, </a:t>
            </a:r>
            <a:r>
              <a:rPr lang="en-US" dirty="0" smtClean="0">
                <a:latin typeface="Symbol" pitchFamily="18" charset="2"/>
              </a:rPr>
              <a:t>a</a:t>
            </a:r>
            <a:r>
              <a:rPr lang="en-US" baseline="-25000" dirty="0" smtClean="0"/>
              <a:t>s</a:t>
            </a:r>
            <a:r>
              <a:rPr lang="en-US" dirty="0" smtClean="0"/>
              <a:t> = 0.</a:t>
            </a:r>
          </a:p>
          <a:p>
            <a:pPr marL="274320" indent="-274320" fontAlgn="auto">
              <a:spcAft>
                <a:spcPts val="0"/>
              </a:spcAft>
              <a:buFont typeface="Wingdings 2"/>
              <a:buChar char=""/>
              <a:defRPr/>
            </a:pPr>
            <a:r>
              <a:rPr lang="en-US" dirty="0" smtClean="0"/>
              <a:t>Now if we go back to the regression equation and take the expected value of both sides, we see that </a:t>
            </a:r>
            <a:r>
              <a:rPr lang="en-US" baseline="-25000" dirty="0" smtClean="0"/>
              <a:t> </a:t>
            </a:r>
            <a:endParaRPr lang="en-US" dirty="0"/>
          </a:p>
        </p:txBody>
      </p:sp>
      <p:pic>
        <p:nvPicPr>
          <p:cNvPr id="106500" name="Picture 2" descr="C13P410b"/>
          <p:cNvPicPr preferRelativeResize="0">
            <a:picLocks noChangeAspect="1" noChangeArrowheads="1"/>
          </p:cNvPicPr>
          <p:nvPr/>
        </p:nvPicPr>
        <p:blipFill>
          <a:blip r:embed="rId3" cstate="print"/>
          <a:srcRect r="55000"/>
          <a:stretch>
            <a:fillRect/>
          </a:stretch>
        </p:blipFill>
        <p:spPr bwMode="auto">
          <a:xfrm>
            <a:off x="1600200" y="1704975"/>
            <a:ext cx="2514600" cy="476250"/>
          </a:xfrm>
          <a:prstGeom prst="rect">
            <a:avLst/>
          </a:prstGeom>
          <a:noFill/>
          <a:ln w="9525">
            <a:noFill/>
            <a:miter lim="800000"/>
            <a:headEnd/>
            <a:tailEnd/>
          </a:ln>
        </p:spPr>
      </p:pic>
      <p:pic>
        <p:nvPicPr>
          <p:cNvPr id="106501" name="Picture 2" descr="C13P410d"/>
          <p:cNvPicPr preferRelativeResize="0">
            <a:picLocks noChangeAspect="1" noChangeArrowheads="1"/>
          </p:cNvPicPr>
          <p:nvPr/>
        </p:nvPicPr>
        <p:blipFill>
          <a:blip r:embed="rId4" cstate="print"/>
          <a:srcRect r="19167"/>
          <a:stretch>
            <a:fillRect/>
          </a:stretch>
        </p:blipFill>
        <p:spPr bwMode="auto">
          <a:xfrm>
            <a:off x="762000" y="5715000"/>
            <a:ext cx="7391400" cy="7651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The Market Model</a:t>
            </a:r>
            <a:endParaRPr lang="en-US" dirty="0"/>
          </a:p>
        </p:txBody>
      </p:sp>
      <p:sp>
        <p:nvSpPr>
          <p:cNvPr id="3" name="Slide Number Placeholder 2"/>
          <p:cNvSpPr>
            <a:spLocks noGrp="1"/>
          </p:cNvSpPr>
          <p:nvPr>
            <p:ph type="sldNum" sz="quarter" idx="16"/>
          </p:nvPr>
        </p:nvSpPr>
        <p:spPr/>
        <p:txBody>
          <a:bodyPr/>
          <a:lstStyle/>
          <a:p>
            <a:pPr>
              <a:defRPr/>
            </a:pPr>
            <a:fld id="{0C87AEB0-46F2-4309-B1A3-5322E0C2FA0E}" type="slidenum">
              <a:rPr lang="en-US"/>
              <a:pPr>
                <a:defRPr/>
              </a:pPr>
              <a:t>2</a:t>
            </a:fld>
            <a:endParaRPr lang="en-US" dirty="0"/>
          </a:p>
        </p:txBody>
      </p:sp>
      <p:sp>
        <p:nvSpPr>
          <p:cNvPr id="4" name="Content Placeholder 3"/>
          <p:cNvSpPr>
            <a:spLocks noGrp="1"/>
          </p:cNvSpPr>
          <p:nvPr>
            <p:ph sz="quarter" idx="13"/>
          </p:nvPr>
        </p:nvSpPr>
        <p:spPr>
          <a:xfrm>
            <a:off x="301625" y="1295400"/>
            <a:ext cx="8504238" cy="381000"/>
          </a:xfrm>
        </p:spPr>
        <p:txBody>
          <a:bodyPr>
            <a:normAutofit fontScale="85000" lnSpcReduction="20000"/>
          </a:bodyPr>
          <a:lstStyle/>
          <a:p>
            <a:pPr marL="274320" indent="-274320" fontAlgn="auto">
              <a:spcAft>
                <a:spcPts val="0"/>
              </a:spcAft>
              <a:buFont typeface="Wingdings 2"/>
              <a:buChar char=""/>
              <a:defRPr/>
            </a:pPr>
            <a:r>
              <a:rPr lang="en-US" dirty="0" smtClean="0"/>
              <a:t>Previously, we assumed that we could write:</a:t>
            </a:r>
            <a:endParaRPr lang="en-US" dirty="0"/>
          </a:p>
        </p:txBody>
      </p:sp>
      <p:sp>
        <p:nvSpPr>
          <p:cNvPr id="5" name="Content Placeholder 3"/>
          <p:cNvSpPr txBox="1">
            <a:spLocks/>
          </p:cNvSpPr>
          <p:nvPr/>
        </p:nvSpPr>
        <p:spPr>
          <a:xfrm>
            <a:off x="228600" y="1981200"/>
            <a:ext cx="8504238" cy="3810000"/>
          </a:xfrm>
          <a:prstGeom prst="rect">
            <a:avLst/>
          </a:prstGeom>
        </p:spPr>
        <p:txBody>
          <a:bodyPr>
            <a:normAutofit fontScale="77500" lnSpcReduction="20000"/>
          </a:bodyPr>
          <a:lstStyle/>
          <a:p>
            <a:pPr marL="274320" indent="-274320" fontAlgn="auto">
              <a:spcBef>
                <a:spcPct val="20000"/>
              </a:spcBef>
              <a:spcAft>
                <a:spcPts val="0"/>
              </a:spcAft>
              <a:buClr>
                <a:schemeClr val="accent1"/>
              </a:buClr>
              <a:buSzPct val="85000"/>
              <a:buFont typeface="Wingdings 2"/>
              <a:buChar char=""/>
              <a:defRPr/>
            </a:pPr>
            <a:r>
              <a:rPr lang="en-US" sz="2800" dirty="0">
                <a:latin typeface="+mn-lt"/>
                <a:cs typeface="+mn-cs"/>
              </a:rPr>
              <a:t>That is, the asset return has two components – one component, </a:t>
            </a:r>
            <a:r>
              <a:rPr lang="en-US" sz="2800" dirty="0" err="1">
                <a:latin typeface="+mn-lt"/>
                <a:cs typeface="+mn-cs"/>
              </a:rPr>
              <a:t>a</a:t>
            </a:r>
            <a:r>
              <a:rPr lang="en-US" sz="2800" baseline="-25000" dirty="0" err="1">
                <a:latin typeface="+mn-lt"/>
                <a:cs typeface="+mn-cs"/>
              </a:rPr>
              <a:t>i</a:t>
            </a:r>
            <a:r>
              <a:rPr lang="en-US" sz="2800" dirty="0">
                <a:latin typeface="+mn-lt"/>
                <a:cs typeface="+mn-cs"/>
              </a:rPr>
              <a:t> + </a:t>
            </a:r>
            <a:r>
              <a:rPr lang="en-US" sz="2800" dirty="0" err="1">
                <a:latin typeface="+mn-lt"/>
                <a:cs typeface="+mn-cs"/>
              </a:rPr>
              <a:t>b</a:t>
            </a:r>
            <a:r>
              <a:rPr lang="en-US" sz="2800" baseline="-25000" dirty="0" err="1">
                <a:latin typeface="+mn-lt"/>
                <a:cs typeface="+mn-cs"/>
              </a:rPr>
              <a:t>i</a:t>
            </a:r>
            <a:r>
              <a:rPr lang="en-US" sz="2800" dirty="0" err="1">
                <a:latin typeface="+mn-lt"/>
                <a:cs typeface="+mn-cs"/>
              </a:rPr>
              <a:t>R</a:t>
            </a:r>
            <a:r>
              <a:rPr lang="en-US" sz="2800" baseline="-25000" dirty="0" err="1">
                <a:latin typeface="+mn-lt"/>
                <a:cs typeface="+mn-cs"/>
              </a:rPr>
              <a:t>m</a:t>
            </a:r>
            <a:r>
              <a:rPr lang="en-US" sz="2800" dirty="0">
                <a:latin typeface="+mn-lt"/>
                <a:cs typeface="+mn-cs"/>
              </a:rPr>
              <a:t> related to the market return, </a:t>
            </a:r>
            <a:r>
              <a:rPr lang="en-US" sz="2800" dirty="0" err="1">
                <a:latin typeface="+mn-lt"/>
                <a:cs typeface="+mn-cs"/>
              </a:rPr>
              <a:t>R</a:t>
            </a:r>
            <a:r>
              <a:rPr lang="en-US" sz="2800" baseline="-25000" dirty="0" err="1">
                <a:latin typeface="+mn-lt"/>
                <a:cs typeface="+mn-cs"/>
              </a:rPr>
              <a:t>m</a:t>
            </a:r>
            <a:r>
              <a:rPr lang="en-US" sz="2800" dirty="0">
                <a:latin typeface="+mn-lt"/>
                <a:cs typeface="+mn-cs"/>
              </a:rPr>
              <a:t>, and a second component, </a:t>
            </a:r>
            <a:r>
              <a:rPr lang="en-US" sz="2800" dirty="0" err="1">
                <a:latin typeface="+mn-lt"/>
                <a:cs typeface="+mn-cs"/>
              </a:rPr>
              <a:t>e</a:t>
            </a:r>
            <a:r>
              <a:rPr lang="en-US" sz="2800" baseline="-25000" dirty="0" err="1">
                <a:latin typeface="+mn-lt"/>
                <a:cs typeface="+mn-cs"/>
              </a:rPr>
              <a:t>i</a:t>
            </a:r>
            <a:r>
              <a:rPr lang="en-US" sz="2800" dirty="0">
                <a:latin typeface="+mn-lt"/>
                <a:cs typeface="+mn-cs"/>
              </a:rPr>
              <a:t>, that is zero on average, unrelated to the market return and uncorrelated across assets.</a:t>
            </a:r>
          </a:p>
          <a:p>
            <a:pPr marL="274320" indent="-274320" fontAlgn="auto">
              <a:spcBef>
                <a:spcPct val="20000"/>
              </a:spcBef>
              <a:spcAft>
                <a:spcPts val="0"/>
              </a:spcAft>
              <a:buClr>
                <a:schemeClr val="accent1"/>
              </a:buClr>
              <a:buSzPct val="85000"/>
              <a:buFont typeface="Wingdings 2"/>
              <a:buChar char=""/>
              <a:defRPr/>
            </a:pPr>
            <a:r>
              <a:rPr lang="en-US" sz="2800" dirty="0">
                <a:latin typeface="+mn-lt"/>
                <a:cs typeface="+mn-cs"/>
              </a:rPr>
              <a:t>If this is true, an investor could avoid all risk unrelated to the market by holding the market portfolio alone.</a:t>
            </a:r>
          </a:p>
          <a:p>
            <a:pPr marL="274320" indent="-274320" fontAlgn="auto">
              <a:spcBef>
                <a:spcPct val="20000"/>
              </a:spcBef>
              <a:spcAft>
                <a:spcPts val="0"/>
              </a:spcAft>
              <a:buClr>
                <a:schemeClr val="accent1"/>
              </a:buClr>
              <a:buSzPct val="85000"/>
              <a:buFont typeface="Wingdings 2"/>
              <a:buChar char=""/>
              <a:defRPr/>
            </a:pPr>
            <a:r>
              <a:rPr lang="en-US" sz="2800" dirty="0">
                <a:latin typeface="+mn-lt"/>
                <a:cs typeface="+mn-cs"/>
              </a:rPr>
              <a:t>If the only source of risk that is relevant to investors is risk related to the market, then this is the best possible strategy for all investors.</a:t>
            </a:r>
          </a:p>
          <a:p>
            <a:pPr marL="274320" indent="-274320" fontAlgn="auto">
              <a:spcBef>
                <a:spcPct val="20000"/>
              </a:spcBef>
              <a:spcAft>
                <a:spcPts val="0"/>
              </a:spcAft>
              <a:buClr>
                <a:schemeClr val="accent1"/>
              </a:buClr>
              <a:buSzPct val="85000"/>
              <a:buFont typeface="Wingdings 2"/>
              <a:buChar char=""/>
              <a:defRPr/>
            </a:pPr>
            <a:r>
              <a:rPr lang="en-US" sz="2800" dirty="0">
                <a:latin typeface="+mn-lt"/>
                <a:cs typeface="+mn-cs"/>
              </a:rPr>
              <a:t>If this is true, then we argued that the CAPM holds, i.e. if we compute betas for each asset with respect to the market portfolio, then the expected returns on each asset are proportional to their market betas.</a:t>
            </a:r>
            <a:endParaRPr lang="en-US" sz="2700" dirty="0">
              <a:latin typeface="+mn-lt"/>
              <a:cs typeface="+mn-cs"/>
            </a:endParaRPr>
          </a:p>
        </p:txBody>
      </p:sp>
      <p:graphicFrame>
        <p:nvGraphicFramePr>
          <p:cNvPr id="58370" name="Object 2"/>
          <p:cNvGraphicFramePr>
            <a:graphicFrameLocks noChangeAspect="1"/>
          </p:cNvGraphicFramePr>
          <p:nvPr/>
        </p:nvGraphicFramePr>
        <p:xfrm>
          <a:off x="2362200" y="1524000"/>
          <a:ext cx="2184400" cy="457200"/>
        </p:xfrm>
        <a:graphic>
          <a:graphicData uri="http://schemas.openxmlformats.org/presentationml/2006/ole">
            <mc:AlternateContent xmlns:mc="http://schemas.openxmlformats.org/markup-compatibility/2006">
              <mc:Choice xmlns:v="urn:schemas-microsoft-com:vml" Requires="v">
                <p:oleObj spid="_x0000_s58373" name="Equation" r:id="rId4" imgW="1091880" imgH="228600" progId="Equation.3">
                  <p:embed/>
                </p:oleObj>
              </mc:Choice>
              <mc:Fallback>
                <p:oleObj name="Equation" r:id="rId4" imgW="109188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524000"/>
                        <a:ext cx="2184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8375" name="Picture 2" descr="C10P310"/>
          <p:cNvPicPr preferRelativeResize="0">
            <a:picLocks noChangeAspect="1" noChangeArrowheads="1"/>
          </p:cNvPicPr>
          <p:nvPr/>
        </p:nvPicPr>
        <p:blipFill>
          <a:blip r:embed="rId6" cstate="print"/>
          <a:srcRect l="10834" t="34483" r="25000"/>
          <a:stretch>
            <a:fillRect/>
          </a:stretch>
        </p:blipFill>
        <p:spPr bwMode="auto">
          <a:xfrm>
            <a:off x="2438400" y="5486400"/>
            <a:ext cx="5334000" cy="87788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The </a:t>
            </a:r>
            <a:r>
              <a:rPr lang="en-US" dirty="0" err="1" smtClean="0"/>
              <a:t>Fama</a:t>
            </a:r>
            <a:r>
              <a:rPr lang="en-US" dirty="0" smtClean="0"/>
              <a:t>-French-</a:t>
            </a:r>
            <a:r>
              <a:rPr lang="en-US" dirty="0" err="1" smtClean="0"/>
              <a:t>Carhart</a:t>
            </a:r>
            <a:r>
              <a:rPr lang="en-US" dirty="0" smtClean="0"/>
              <a:t> model</a:t>
            </a:r>
            <a:endParaRPr lang="en-US" dirty="0"/>
          </a:p>
        </p:txBody>
      </p:sp>
      <p:sp>
        <p:nvSpPr>
          <p:cNvPr id="3" name="Slide Number Placeholder 2"/>
          <p:cNvSpPr>
            <a:spLocks noGrp="1"/>
          </p:cNvSpPr>
          <p:nvPr>
            <p:ph type="sldNum" sz="quarter" idx="16"/>
          </p:nvPr>
        </p:nvSpPr>
        <p:spPr/>
        <p:txBody>
          <a:bodyPr/>
          <a:lstStyle/>
          <a:p>
            <a:pPr>
              <a:defRPr/>
            </a:pPr>
            <a:fld id="{C2340AF9-21C7-470B-ABD8-2F081761CC97}" type="slidenum">
              <a:rPr lang="en-US"/>
              <a:pPr>
                <a:defRPr/>
              </a:pPr>
              <a:t>20</a:t>
            </a:fld>
            <a:endParaRPr lang="en-US" dirty="0"/>
          </a:p>
        </p:txBody>
      </p:sp>
      <p:sp>
        <p:nvSpPr>
          <p:cNvPr id="4" name="Content Placeholder 3"/>
          <p:cNvSpPr>
            <a:spLocks noGrp="1"/>
          </p:cNvSpPr>
          <p:nvPr>
            <p:ph sz="quarter" idx="13"/>
          </p:nvPr>
        </p:nvSpPr>
        <p:spPr>
          <a:xfrm>
            <a:off x="301625" y="1295400"/>
            <a:ext cx="8504238" cy="5181600"/>
          </a:xfrm>
        </p:spPr>
        <p:txBody>
          <a:bodyPr>
            <a:normAutofit/>
          </a:bodyPr>
          <a:lstStyle/>
          <a:p>
            <a:pPr>
              <a:lnSpc>
                <a:spcPct val="90000"/>
              </a:lnSpc>
            </a:pPr>
            <a:r>
              <a:rPr lang="en-US" sz="2100" smtClean="0"/>
              <a:t>The next question is – how do we select the factor portfolios?</a:t>
            </a:r>
          </a:p>
          <a:p>
            <a:pPr>
              <a:lnSpc>
                <a:spcPct val="90000"/>
              </a:lnSpc>
            </a:pPr>
            <a:r>
              <a:rPr lang="en-US" sz="2100" smtClean="0"/>
              <a:t>The Fama-French-Carhart (FFC) model is an empirical model which specifies four different factor portfolios.</a:t>
            </a:r>
          </a:p>
          <a:p>
            <a:pPr lvl="1">
              <a:lnSpc>
                <a:spcPct val="80000"/>
              </a:lnSpc>
            </a:pPr>
            <a:r>
              <a:rPr lang="en-US" sz="1700" smtClean="0"/>
              <a:t>The market portfolio</a:t>
            </a:r>
          </a:p>
          <a:p>
            <a:pPr lvl="1">
              <a:lnSpc>
                <a:spcPct val="80000"/>
              </a:lnSpc>
            </a:pPr>
            <a:r>
              <a:rPr lang="en-US" sz="1700" smtClean="0"/>
              <a:t>A self-financing portfolio consisting of long positions in small stocks financed by short positions in large stocks – the SMB (small-minus-big) portfolio.</a:t>
            </a:r>
          </a:p>
          <a:p>
            <a:pPr lvl="1">
              <a:lnSpc>
                <a:spcPct val="80000"/>
              </a:lnSpc>
            </a:pPr>
            <a:r>
              <a:rPr lang="en-US" sz="1700" smtClean="0"/>
              <a:t>A self-financing portfolio consisting of long positions in stocks with high book-to-market ratios financed by short positions in stocks with low book-to-market ratios – the HML (high-minus-low) portfolio.</a:t>
            </a:r>
          </a:p>
          <a:p>
            <a:pPr lvl="1">
              <a:lnSpc>
                <a:spcPct val="80000"/>
              </a:lnSpc>
            </a:pPr>
            <a:r>
              <a:rPr lang="en-US" sz="1700" smtClean="0"/>
              <a:t>A self-financing portfolio consisting of long positions in the top 30% of stocks that did well the previous year financed by short positions the bottom 30% stocks – the PR1YR (prior 1-yr momentum) portfolio.</a:t>
            </a:r>
          </a:p>
          <a:p>
            <a:pPr>
              <a:lnSpc>
                <a:spcPct val="90000"/>
              </a:lnSpc>
            </a:pPr>
            <a:r>
              <a:rPr lang="en-US" sz="2100" smtClean="0"/>
              <a:t>The resulting factor-pricing equation is:</a:t>
            </a:r>
          </a:p>
          <a:p>
            <a:pPr>
              <a:lnSpc>
                <a:spcPct val="90000"/>
              </a:lnSpc>
              <a:buFont typeface="Wingdings 2" pitchFamily="18" charset="2"/>
              <a:buNone/>
            </a:pPr>
            <a:endParaRPr lang="en-US" sz="2100" smtClean="0"/>
          </a:p>
          <a:p>
            <a:pPr>
              <a:lnSpc>
                <a:spcPct val="90000"/>
              </a:lnSpc>
              <a:buFont typeface="Wingdings 2" pitchFamily="18" charset="2"/>
              <a:buNone/>
            </a:pPr>
            <a:endParaRPr lang="en-US" sz="2100" smtClean="0"/>
          </a:p>
          <a:p>
            <a:pPr>
              <a:lnSpc>
                <a:spcPct val="90000"/>
              </a:lnSpc>
            </a:pPr>
            <a:endParaRPr lang="en-US" sz="2100" smtClean="0"/>
          </a:p>
          <a:p>
            <a:pPr>
              <a:lnSpc>
                <a:spcPct val="90000"/>
              </a:lnSpc>
            </a:pPr>
            <a:r>
              <a:rPr lang="en-US" sz="2100" smtClean="0"/>
              <a:t>Since the last three portfolios are self-financing, there is no investment and the risk-free return does not figure in the formula.</a:t>
            </a:r>
          </a:p>
          <a:p>
            <a:pPr lvl="1">
              <a:lnSpc>
                <a:spcPct val="80000"/>
              </a:lnSpc>
            </a:pPr>
            <a:endParaRPr lang="en-US" sz="1700" smtClean="0"/>
          </a:p>
          <a:p>
            <a:pPr lvl="1">
              <a:lnSpc>
                <a:spcPct val="80000"/>
              </a:lnSpc>
            </a:pPr>
            <a:endParaRPr lang="en-US" sz="1700" smtClean="0"/>
          </a:p>
        </p:txBody>
      </p:sp>
      <p:pic>
        <p:nvPicPr>
          <p:cNvPr id="108548" name="Picture 2" descr="C13P413"/>
          <p:cNvPicPr preferRelativeResize="0">
            <a:picLocks noChangeAspect="1" noChangeArrowheads="1"/>
          </p:cNvPicPr>
          <p:nvPr/>
        </p:nvPicPr>
        <p:blipFill>
          <a:blip r:embed="rId3" cstate="print"/>
          <a:srcRect t="28915" r="23334"/>
          <a:stretch>
            <a:fillRect/>
          </a:stretch>
        </p:blipFill>
        <p:spPr bwMode="auto">
          <a:xfrm>
            <a:off x="1143000" y="4800600"/>
            <a:ext cx="5334000" cy="9969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Using the FFC Model</a:t>
            </a:r>
            <a:endParaRPr lang="en-US" dirty="0"/>
          </a:p>
        </p:txBody>
      </p:sp>
      <p:sp>
        <p:nvSpPr>
          <p:cNvPr id="3" name="Slide Number Placeholder 2"/>
          <p:cNvSpPr>
            <a:spLocks noGrp="1"/>
          </p:cNvSpPr>
          <p:nvPr>
            <p:ph type="sldNum" sz="quarter" idx="16"/>
          </p:nvPr>
        </p:nvSpPr>
        <p:spPr/>
        <p:txBody>
          <a:bodyPr/>
          <a:lstStyle/>
          <a:p>
            <a:pPr>
              <a:defRPr/>
            </a:pPr>
            <a:fld id="{2E043A1E-7AB6-43ED-93C4-8EC94BB02E3E}" type="slidenum">
              <a:rPr lang="en-US"/>
              <a:pPr>
                <a:defRPr/>
              </a:pPr>
              <a:t>21</a:t>
            </a:fld>
            <a:endParaRPr lang="en-US" dirty="0"/>
          </a:p>
        </p:txBody>
      </p:sp>
      <p:sp>
        <p:nvSpPr>
          <p:cNvPr id="4" name="Content Placeholder 3"/>
          <p:cNvSpPr>
            <a:spLocks noGrp="1"/>
          </p:cNvSpPr>
          <p:nvPr>
            <p:ph sz="quarter" idx="13"/>
          </p:nvPr>
        </p:nvSpPr>
        <p:spPr>
          <a:xfrm>
            <a:off x="228600" y="3657600"/>
            <a:ext cx="8504238" cy="1219200"/>
          </a:xfrm>
        </p:spPr>
        <p:txBody>
          <a:bodyPr>
            <a:normAutofit fontScale="77500" lnSpcReduction="20000"/>
          </a:bodyPr>
          <a:lstStyle/>
          <a:p>
            <a:pPr marL="274320" indent="-274320" fontAlgn="auto">
              <a:spcAft>
                <a:spcPts val="0"/>
              </a:spcAft>
              <a:buFont typeface="Wingdings 2"/>
              <a:buChar char=""/>
              <a:defRPr/>
            </a:pPr>
            <a:r>
              <a:rPr lang="en-US" dirty="0" smtClean="0"/>
              <a:t>We see above estimates of expected risk premiums for the four FFC factors.</a:t>
            </a:r>
          </a:p>
          <a:p>
            <a:pPr marL="274320" indent="-274320" fontAlgn="auto">
              <a:spcAft>
                <a:spcPts val="0"/>
              </a:spcAft>
              <a:buFont typeface="Wingdings 2"/>
              <a:buChar char=""/>
              <a:defRPr/>
            </a:pPr>
            <a:r>
              <a:rPr lang="en-US" dirty="0" smtClean="0"/>
              <a:t>Let us now consider how to use the FFC model in practice.  Suppose you find yourself in the situation described below:</a:t>
            </a:r>
            <a:endParaRPr lang="en-US" dirty="0"/>
          </a:p>
        </p:txBody>
      </p:sp>
      <p:pic>
        <p:nvPicPr>
          <p:cNvPr id="112644" name="Picture 2" descr="C13P414b-exp"/>
          <p:cNvPicPr preferRelativeResize="0">
            <a:picLocks noChangeAspect="1" noChangeArrowheads="1"/>
          </p:cNvPicPr>
          <p:nvPr/>
        </p:nvPicPr>
        <p:blipFill>
          <a:blip r:embed="rId3" cstate="print"/>
          <a:srcRect l="24167" t="52773"/>
          <a:stretch>
            <a:fillRect/>
          </a:stretch>
        </p:blipFill>
        <p:spPr bwMode="auto">
          <a:xfrm>
            <a:off x="228600" y="5105400"/>
            <a:ext cx="8686800" cy="990600"/>
          </a:xfrm>
          <a:prstGeom prst="rect">
            <a:avLst/>
          </a:prstGeom>
          <a:noFill/>
          <a:ln w="9525">
            <a:noFill/>
            <a:miter lim="800000"/>
            <a:headEnd/>
            <a:tailEnd/>
          </a:ln>
        </p:spPr>
      </p:pic>
      <p:pic>
        <p:nvPicPr>
          <p:cNvPr id="112645" name="Picture 2" descr="C13P414a"/>
          <p:cNvPicPr preferRelativeResize="0">
            <a:picLocks noChangeAspect="1" noChangeArrowheads="1"/>
          </p:cNvPicPr>
          <p:nvPr/>
        </p:nvPicPr>
        <p:blipFill>
          <a:blip r:embed="rId4" cstate="print"/>
          <a:srcRect l="9166" t="22139" r="8333" b="6485"/>
          <a:stretch>
            <a:fillRect/>
          </a:stretch>
        </p:blipFill>
        <p:spPr bwMode="auto">
          <a:xfrm>
            <a:off x="1447800" y="1447800"/>
            <a:ext cx="5791200" cy="210661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Using the FFC Model</a:t>
            </a:r>
            <a:endParaRPr lang="en-US" dirty="0"/>
          </a:p>
        </p:txBody>
      </p:sp>
      <p:sp>
        <p:nvSpPr>
          <p:cNvPr id="3" name="Slide Number Placeholder 2"/>
          <p:cNvSpPr>
            <a:spLocks noGrp="1"/>
          </p:cNvSpPr>
          <p:nvPr>
            <p:ph type="sldNum" sz="quarter" idx="16"/>
          </p:nvPr>
        </p:nvSpPr>
        <p:spPr/>
        <p:txBody>
          <a:bodyPr/>
          <a:lstStyle/>
          <a:p>
            <a:pPr>
              <a:defRPr/>
            </a:pPr>
            <a:fld id="{607ABF27-B9B1-4D69-BDCC-24BD23679B34}" type="slidenum">
              <a:rPr lang="en-US"/>
              <a:pPr>
                <a:defRPr/>
              </a:pPr>
              <a:t>22</a:t>
            </a:fld>
            <a:endParaRPr lang="en-US" dirty="0"/>
          </a:p>
        </p:txBody>
      </p:sp>
      <p:pic>
        <p:nvPicPr>
          <p:cNvPr id="114691" name="Picture 2" descr="C13P414b-exs"/>
          <p:cNvPicPr preferRelativeResize="0">
            <a:picLocks noChangeAspect="1" noChangeArrowheads="1"/>
          </p:cNvPicPr>
          <p:nvPr/>
        </p:nvPicPr>
        <p:blipFill>
          <a:blip r:embed="rId3" cstate="print"/>
          <a:srcRect b="5760"/>
          <a:stretch>
            <a:fillRect/>
          </a:stretch>
        </p:blipFill>
        <p:spPr bwMode="auto">
          <a:xfrm>
            <a:off x="914400" y="1447800"/>
            <a:ext cx="7391400" cy="51228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Footer Placeholder 4"/>
          <p:cNvSpPr>
            <a:spLocks noGrp="1"/>
          </p:cNvSpPr>
          <p:nvPr>
            <p:ph type="ftr"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smtClean="0">
                <a:cs typeface="Arial" charset="0"/>
              </a:rPr>
              <a:t>Copyright © 2009 Pearson Prentice Hall. All rights reserved.</a:t>
            </a:r>
          </a:p>
        </p:txBody>
      </p:sp>
      <p:sp>
        <p:nvSpPr>
          <p:cNvPr id="6" name="Slide Number Placeholder 5"/>
          <p:cNvSpPr>
            <a:spLocks noGrp="1"/>
          </p:cNvSpPr>
          <p:nvPr>
            <p:ph type="sldNum" sz="quarter" idx="11"/>
          </p:nvPr>
        </p:nvSpPr>
        <p:spPr/>
        <p:txBody>
          <a:bodyPr>
            <a:normAutofit fontScale="70000" lnSpcReduction="20000"/>
          </a:bodyPr>
          <a:lstStyle/>
          <a:p>
            <a:pPr>
              <a:defRPr/>
            </a:pPr>
            <a:r>
              <a:rPr lang="en-US"/>
              <a:t>13-</a:t>
            </a:r>
            <a:fld id="{BAACC92D-75AB-4465-B755-68BED167C9CC}" type="slidenum">
              <a:rPr lang="en-US"/>
              <a:pPr>
                <a:defRPr/>
              </a:pPr>
              <a:t>23</a:t>
            </a:fld>
            <a:endParaRPr lang="en-US"/>
          </a:p>
        </p:txBody>
      </p:sp>
      <p:pic>
        <p:nvPicPr>
          <p:cNvPr id="116739" name="Picture 2" descr="C13P420"/>
          <p:cNvPicPr preferRelativeResize="0">
            <a:picLocks noChangeAspect="1" noChangeArrowheads="1"/>
          </p:cNvPicPr>
          <p:nvPr/>
        </p:nvPicPr>
        <p:blipFill>
          <a:blip r:embed="rId3" cstate="print"/>
          <a:srcRect b="32222"/>
          <a:stretch>
            <a:fillRect/>
          </a:stretch>
        </p:blipFill>
        <p:spPr bwMode="auto">
          <a:xfrm>
            <a:off x="1219200" y="1371600"/>
            <a:ext cx="6596063" cy="3379788"/>
          </a:xfrm>
          <a:prstGeom prst="rect">
            <a:avLst/>
          </a:prstGeom>
          <a:noFill/>
          <a:ln w="9525">
            <a:noFill/>
            <a:miter lim="800000"/>
            <a:headEnd/>
            <a:tailEnd/>
          </a:ln>
        </p:spPr>
      </p:pic>
      <p:sp>
        <p:nvSpPr>
          <p:cNvPr id="39939" name="Rectangle 3"/>
          <p:cNvSpPr>
            <a:spLocks noGrp="1" noChangeArrowheads="1"/>
          </p:cNvSpPr>
          <p:nvPr>
            <p:ph type="title"/>
          </p:nvPr>
        </p:nvSpPr>
        <p:spPr>
          <a:xfrm>
            <a:off x="304800" y="76200"/>
            <a:ext cx="8458200" cy="990600"/>
          </a:xfrm>
        </p:spPr>
        <p:txBody>
          <a:bodyPr/>
          <a:lstStyle/>
          <a:p>
            <a:pPr fontAlgn="auto">
              <a:spcAft>
                <a:spcPts val="0"/>
              </a:spcAft>
              <a:defRPr/>
            </a:pPr>
            <a:r>
              <a:rPr lang="en-US" dirty="0" smtClean="0">
                <a:solidFill>
                  <a:schemeClr val="accent3">
                    <a:shade val="75000"/>
                  </a:schemeClr>
                </a:solidFill>
              </a:rPr>
              <a:t>How </a:t>
            </a:r>
            <a:r>
              <a:rPr lang="en-US" dirty="0">
                <a:solidFill>
                  <a:schemeClr val="accent3">
                    <a:shade val="75000"/>
                  </a:schemeClr>
                </a:solidFill>
              </a:rPr>
              <a:t>Firms Calculate the Cost of Capital</a:t>
            </a:r>
            <a:endParaRPr lang="en-US" dirty="0">
              <a:solidFill>
                <a:schemeClr val="tx1"/>
              </a:solidFill>
            </a:endParaRPr>
          </a:p>
        </p:txBody>
      </p:sp>
      <p:sp>
        <p:nvSpPr>
          <p:cNvPr id="39941" name="Rectangle 5"/>
          <p:cNvSpPr>
            <a:spLocks noGrp="1" noChangeArrowheads="1"/>
          </p:cNvSpPr>
          <p:nvPr>
            <p:ph type="body" sz="half" idx="2"/>
          </p:nvPr>
        </p:nvSpPr>
        <p:spPr>
          <a:xfrm>
            <a:off x="304800" y="4724400"/>
            <a:ext cx="8458200" cy="1600200"/>
          </a:xfrm>
        </p:spPr>
        <p:txBody>
          <a:bodyPr>
            <a:normAutofit lnSpcReduction="10000"/>
          </a:bodyPr>
          <a:lstStyle/>
          <a:p>
            <a:pPr marL="0" indent="0" fontAlgn="auto">
              <a:lnSpc>
                <a:spcPct val="90000"/>
              </a:lnSpc>
              <a:spcAft>
                <a:spcPts val="0"/>
              </a:spcAft>
              <a:buFont typeface="Times" pitchFamily="1" charset="0"/>
              <a:buNone/>
              <a:defRPr/>
            </a:pPr>
            <a:r>
              <a:rPr lang="en-US" sz="1800" dirty="0"/>
              <a:t>The figure shows the percentage of firms that use the CAPM, multifactor models, the historical average return, and the dividend discount model. Because practitioners often refer to characteristic variable models as factor models, the multifactor model characterization includes characteristic variable models. The dividend discount model is presented in Chapter 9.</a:t>
            </a:r>
          </a:p>
          <a:p>
            <a:pPr marL="0" indent="0" fontAlgn="auto">
              <a:lnSpc>
                <a:spcPct val="90000"/>
              </a:lnSpc>
              <a:spcAft>
                <a:spcPts val="0"/>
              </a:spcAft>
              <a:buFont typeface="Times" pitchFamily="1" charset="0"/>
              <a:buNone/>
              <a:defRPr/>
            </a:pPr>
            <a:r>
              <a:rPr lang="en-US" sz="1200" i="1" dirty="0"/>
              <a:t>Source</a:t>
            </a:r>
            <a:r>
              <a:rPr lang="en-US" sz="1200" dirty="0"/>
              <a:t>: J. R. Graham and C. R. Harvey, “The Theory and Practice of Corporate Finance: Evidence from the Field,” </a:t>
            </a:r>
            <a:r>
              <a:rPr lang="en-US" sz="1200" i="1" dirty="0"/>
              <a:t>Journal of Financial Economics</a:t>
            </a:r>
            <a:r>
              <a:rPr lang="en-US" sz="1200" dirty="0"/>
              <a:t> 60 (2001): 187–243.</a:t>
            </a:r>
            <a:endParaRPr lang="en-US" sz="1800" dirty="0"/>
          </a:p>
        </p:txBody>
      </p:sp>
      <p:sp>
        <p:nvSpPr>
          <p:cNvPr id="7" name="Slide Number Placeholder 2"/>
          <p:cNvSpPr txBox="1">
            <a:spLocks/>
          </p:cNvSpPr>
          <p:nvPr/>
        </p:nvSpPr>
        <p:spPr>
          <a:xfrm>
            <a:off x="4343400" y="1027113"/>
            <a:ext cx="457200" cy="441325"/>
          </a:xfrm>
          <a:prstGeom prst="rect">
            <a:avLst/>
          </a:prstGeom>
        </p:spPr>
        <p:txBody>
          <a:bodyPr/>
          <a:lstStyle/>
          <a:p>
            <a:pPr fontAlgn="auto">
              <a:spcBef>
                <a:spcPts val="0"/>
              </a:spcBef>
              <a:spcAft>
                <a:spcPts val="0"/>
              </a:spcAft>
              <a:defRPr/>
            </a:pPr>
            <a:fld id="{40C01B06-A1E4-4C06-8970-BC0BD7F1578D}" type="slidenum">
              <a:rPr lang="en-US">
                <a:solidFill>
                  <a:schemeClr val="accent3">
                    <a:lumMod val="75000"/>
                  </a:schemeClr>
                </a:solidFill>
                <a:latin typeface="+mn-lt"/>
                <a:cs typeface="+mn-cs"/>
              </a:rPr>
              <a:pPr fontAlgn="auto">
                <a:spcBef>
                  <a:spcPts val="0"/>
                </a:spcBef>
                <a:spcAft>
                  <a:spcPts val="0"/>
                </a:spcAft>
                <a:defRPr/>
              </a:pPr>
              <a:t>23</a:t>
            </a:fld>
            <a:endParaRPr lang="en-US" dirty="0">
              <a:solidFill>
                <a:schemeClr val="accent3">
                  <a:lumMod val="75000"/>
                </a:schemeClr>
              </a:solidFill>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Efficiency of the Market Model</a:t>
            </a:r>
            <a:endParaRPr lang="en-US" dirty="0"/>
          </a:p>
        </p:txBody>
      </p:sp>
      <p:sp>
        <p:nvSpPr>
          <p:cNvPr id="3" name="Slide Number Placeholder 2"/>
          <p:cNvSpPr>
            <a:spLocks noGrp="1"/>
          </p:cNvSpPr>
          <p:nvPr>
            <p:ph type="sldNum" sz="quarter" idx="16"/>
          </p:nvPr>
        </p:nvSpPr>
        <p:spPr/>
        <p:txBody>
          <a:bodyPr/>
          <a:lstStyle/>
          <a:p>
            <a:pPr>
              <a:defRPr/>
            </a:pPr>
            <a:fld id="{1166D82B-1047-45AD-8145-C55AEACF879C}" type="slidenum">
              <a:rPr lang="en-US"/>
              <a:pPr>
                <a:defRPr/>
              </a:pPr>
              <a:t>3</a:t>
            </a:fld>
            <a:endParaRPr lang="en-US" dirty="0"/>
          </a:p>
        </p:txBody>
      </p:sp>
      <p:sp>
        <p:nvSpPr>
          <p:cNvPr id="4" name="Content Placeholder 3"/>
          <p:cNvSpPr>
            <a:spLocks noGrp="1"/>
          </p:cNvSpPr>
          <p:nvPr>
            <p:ph sz="quarter" idx="13"/>
          </p:nvPr>
        </p:nvSpPr>
        <p:spPr>
          <a:xfrm>
            <a:off x="152400" y="1447800"/>
            <a:ext cx="8839200" cy="5029200"/>
          </a:xfrm>
        </p:spPr>
        <p:txBody>
          <a:bodyPr>
            <a:normAutofit fontScale="92500"/>
          </a:bodyPr>
          <a:lstStyle/>
          <a:p>
            <a:pPr marL="274320" indent="-274320" fontAlgn="auto">
              <a:spcAft>
                <a:spcPts val="0"/>
              </a:spcAft>
              <a:buFont typeface="Wingdings 2"/>
              <a:buChar char=""/>
              <a:defRPr/>
            </a:pPr>
            <a:r>
              <a:rPr lang="en-US" dirty="0" smtClean="0"/>
              <a:t>However, our results are crucially dependent on the assumption that market risk is the only source of risk that is relevant to investors.  In this case, holding the market portfolio allows investors to avoid all irrelevant risk.  Such a portfolio that has no “irrelevant” risk is called an efficient portfolio.  </a:t>
            </a:r>
          </a:p>
          <a:p>
            <a:pPr marL="274320" indent="-274320" fontAlgn="auto">
              <a:spcAft>
                <a:spcPts val="0"/>
              </a:spcAft>
              <a:buFont typeface="Wingdings 2"/>
              <a:buChar char=""/>
              <a:defRPr/>
            </a:pPr>
            <a:r>
              <a:rPr lang="en-US" dirty="0" smtClean="0"/>
              <a:t>Investors will clearly try to hold only efficient portfolios.  And if the market portfolio is efficient, the CAPM holds.</a:t>
            </a:r>
          </a:p>
          <a:p>
            <a:pPr marL="274320" indent="-274320" fontAlgn="auto">
              <a:spcAft>
                <a:spcPts val="0"/>
              </a:spcAft>
              <a:buFont typeface="Wingdings 2"/>
              <a:buChar char=""/>
              <a:defRPr/>
            </a:pPr>
            <a:r>
              <a:rPr lang="en-US" dirty="0" smtClean="0"/>
              <a:t>But what if the market portfolio is not efficient?</a:t>
            </a:r>
          </a:p>
          <a:p>
            <a:pPr marL="274320" indent="-274320" fontAlgn="auto">
              <a:spcAft>
                <a:spcPts val="0"/>
              </a:spcAft>
              <a:buFont typeface="Wingdings 2"/>
              <a:buChar char=""/>
              <a:defRPr/>
            </a:pPr>
            <a:r>
              <a:rPr lang="en-US" dirty="0" smtClean="0"/>
              <a:t>We will show below that a CAPM-like relation holds for any portfolio without irrelevant risk.  That is, for any portfolio that has the highest reward-return tradeoff.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Risk vs. return in an efficient portfolio</a:t>
            </a:r>
            <a:endParaRPr lang="en-US" dirty="0"/>
          </a:p>
        </p:txBody>
      </p:sp>
      <p:sp>
        <p:nvSpPr>
          <p:cNvPr id="3" name="Slide Number Placeholder 2"/>
          <p:cNvSpPr>
            <a:spLocks noGrp="1"/>
          </p:cNvSpPr>
          <p:nvPr>
            <p:ph type="sldNum" sz="quarter" idx="16"/>
          </p:nvPr>
        </p:nvSpPr>
        <p:spPr/>
        <p:txBody>
          <a:bodyPr/>
          <a:lstStyle/>
          <a:p>
            <a:pPr>
              <a:defRPr/>
            </a:pPr>
            <a:fld id="{F89C693B-266C-4F7A-8FD6-A227C60983B1}" type="slidenum">
              <a:rPr lang="en-US"/>
              <a:pPr>
                <a:defRPr/>
              </a:pPr>
              <a:t>4</a:t>
            </a:fld>
            <a:endParaRPr lang="en-US" dirty="0"/>
          </a:p>
        </p:txBody>
      </p:sp>
      <p:sp>
        <p:nvSpPr>
          <p:cNvPr id="4" name="Content Placeholder 3"/>
          <p:cNvSpPr>
            <a:spLocks noGrp="1"/>
          </p:cNvSpPr>
          <p:nvPr>
            <p:ph sz="quarter" idx="13"/>
          </p:nvPr>
        </p:nvSpPr>
        <p:spPr>
          <a:xfrm>
            <a:off x="304800" y="1447800"/>
            <a:ext cx="8504238" cy="5029200"/>
          </a:xfrm>
        </p:spPr>
        <p:txBody>
          <a:bodyPr>
            <a:normAutofit fontScale="92500" lnSpcReduction="20000"/>
          </a:bodyPr>
          <a:lstStyle/>
          <a:p>
            <a:pPr marL="274320" indent="-274320" fontAlgn="auto">
              <a:spcAft>
                <a:spcPts val="0"/>
              </a:spcAft>
              <a:buFont typeface="Wingdings 2"/>
              <a:buChar char=""/>
              <a:defRPr/>
            </a:pPr>
            <a:r>
              <a:rPr lang="en-US" dirty="0" smtClean="0"/>
              <a:t>We can write the variance of returns on a portfolio P as</a:t>
            </a:r>
            <a:br>
              <a:rPr lang="en-US" dirty="0" smtClean="0"/>
            </a:br>
            <a:endParaRPr lang="en-US" dirty="0" smtClean="0"/>
          </a:p>
          <a:p>
            <a:pPr marL="274320" indent="-274320" fontAlgn="auto">
              <a:spcAft>
                <a:spcPts val="0"/>
              </a:spcAft>
              <a:buFont typeface="Wingdings 2"/>
              <a:buNone/>
              <a:defRPr/>
            </a:pPr>
            <a:endParaRPr lang="en-US" dirty="0" smtClean="0"/>
          </a:p>
          <a:p>
            <a:pPr marL="274320" indent="-274320" fontAlgn="auto">
              <a:spcAft>
                <a:spcPts val="0"/>
              </a:spcAft>
              <a:buFont typeface="Wingdings 2"/>
              <a:buChar char=""/>
              <a:defRPr/>
            </a:pPr>
            <a:r>
              <a:rPr lang="en-US" dirty="0" smtClean="0"/>
              <a:t>Since the covariance between two random variables equals the correlation between them multiplied by the product of their standard deviations, we can also write:</a:t>
            </a:r>
            <a:br>
              <a:rPr lang="en-US" dirty="0" smtClean="0"/>
            </a:br>
            <a:endParaRPr lang="en-US" dirty="0" smtClean="0"/>
          </a:p>
          <a:p>
            <a:pPr marL="274320" indent="-274320" fontAlgn="auto">
              <a:spcAft>
                <a:spcPts val="0"/>
              </a:spcAft>
              <a:buFont typeface="Wingdings 2"/>
              <a:buNone/>
              <a:defRPr/>
            </a:pPr>
            <a:endParaRPr lang="en-US" dirty="0" smtClean="0"/>
          </a:p>
          <a:p>
            <a:pPr marL="274320" indent="-274320" fontAlgn="auto">
              <a:spcAft>
                <a:spcPts val="0"/>
              </a:spcAft>
              <a:buFont typeface="Wingdings 2"/>
              <a:buChar char=""/>
              <a:defRPr/>
            </a:pPr>
            <a:r>
              <a:rPr lang="en-US" dirty="0" smtClean="0"/>
              <a:t>Dividing  by both sides, we get:</a:t>
            </a:r>
          </a:p>
          <a:p>
            <a:pPr marL="274320" indent="-274320" fontAlgn="auto">
              <a:spcAft>
                <a:spcPts val="0"/>
              </a:spcAft>
              <a:buFont typeface="Wingdings 2"/>
              <a:buChar char=""/>
              <a:defRPr/>
            </a:pPr>
            <a:endParaRPr lang="en-US" dirty="0" smtClean="0"/>
          </a:p>
          <a:p>
            <a:pPr marL="274320" indent="-274320" fontAlgn="auto">
              <a:spcAft>
                <a:spcPts val="0"/>
              </a:spcAft>
              <a:buFont typeface="Wingdings 2"/>
              <a:buNone/>
              <a:defRPr/>
            </a:pPr>
            <a:endParaRPr lang="en-US" dirty="0" smtClean="0"/>
          </a:p>
          <a:p>
            <a:pPr marL="274320" indent="-274320" fontAlgn="auto">
              <a:spcAft>
                <a:spcPts val="0"/>
              </a:spcAft>
              <a:buFont typeface="Wingdings 2"/>
              <a:buChar char=""/>
              <a:defRPr/>
            </a:pPr>
            <a:r>
              <a:rPr lang="en-US" dirty="0" smtClean="0"/>
              <a:t>We see from this equation that an increase in the proportion </a:t>
            </a:r>
            <a:r>
              <a:rPr lang="en-US" i="1" dirty="0" smtClean="0"/>
              <a:t>x</a:t>
            </a:r>
            <a:r>
              <a:rPr lang="en-US" baseline="-25000" dirty="0" smtClean="0"/>
              <a:t>i </a:t>
            </a:r>
            <a:r>
              <a:rPr lang="en-US" dirty="0" smtClean="0"/>
              <a:t>would increase the volatility of the portfolio P at the rate of </a:t>
            </a:r>
            <a:r>
              <a:rPr lang="en-US" dirty="0" smtClean="0">
                <a:latin typeface="Symbol" pitchFamily="18" charset="2"/>
              </a:rPr>
              <a:t>s</a:t>
            </a:r>
            <a:r>
              <a:rPr lang="en-US" dirty="0" smtClean="0"/>
              <a:t>(</a:t>
            </a:r>
            <a:r>
              <a:rPr lang="en-US" dirty="0" err="1" smtClean="0"/>
              <a:t>R</a:t>
            </a:r>
            <a:r>
              <a:rPr lang="en-US" baseline="-25000" dirty="0" err="1" smtClean="0"/>
              <a:t>i</a:t>
            </a:r>
            <a:r>
              <a:rPr lang="en-US" dirty="0" smtClean="0"/>
              <a:t>) x </a:t>
            </a:r>
            <a:r>
              <a:rPr lang="en-US" dirty="0" smtClean="0">
                <a:latin typeface="Symbol" pitchFamily="18" charset="2"/>
              </a:rPr>
              <a:t>r</a:t>
            </a:r>
            <a:r>
              <a:rPr lang="en-US" dirty="0" smtClean="0"/>
              <a:t>(</a:t>
            </a:r>
            <a:r>
              <a:rPr lang="en-US" dirty="0" err="1" smtClean="0"/>
              <a:t>R</a:t>
            </a:r>
            <a:r>
              <a:rPr lang="en-US" baseline="-25000" dirty="0" err="1" smtClean="0"/>
              <a:t>i</a:t>
            </a:r>
            <a:r>
              <a:rPr lang="en-US" dirty="0" err="1" smtClean="0"/>
              <a:t>,R</a:t>
            </a:r>
            <a:r>
              <a:rPr lang="en-US" baseline="-25000" dirty="0" err="1" smtClean="0"/>
              <a:t>p</a:t>
            </a:r>
            <a:r>
              <a:rPr lang="en-US" dirty="0" smtClean="0"/>
              <a:t>).</a:t>
            </a:r>
          </a:p>
          <a:p>
            <a:pPr marL="274320" indent="-274320" fontAlgn="auto">
              <a:spcAft>
                <a:spcPts val="0"/>
              </a:spcAft>
              <a:buFont typeface="Wingdings 2"/>
              <a:buChar char=""/>
              <a:defRPr/>
            </a:pPr>
            <a:endParaRPr lang="en-US" dirty="0"/>
          </a:p>
        </p:txBody>
      </p:sp>
      <p:pic>
        <p:nvPicPr>
          <p:cNvPr id="77830" name="Picture 2" descr="C11P332a"/>
          <p:cNvPicPr preferRelativeResize="0">
            <a:picLocks noChangeAspect="1" noChangeArrowheads="1"/>
          </p:cNvPicPr>
          <p:nvPr/>
        </p:nvPicPr>
        <p:blipFill>
          <a:blip r:embed="rId4" cstate="print"/>
          <a:srcRect r="14166"/>
          <a:stretch>
            <a:fillRect/>
          </a:stretch>
        </p:blipFill>
        <p:spPr bwMode="auto">
          <a:xfrm>
            <a:off x="1447800" y="1784350"/>
            <a:ext cx="6553200" cy="681038"/>
          </a:xfrm>
          <a:prstGeom prst="rect">
            <a:avLst/>
          </a:prstGeom>
          <a:noFill/>
          <a:ln w="9525">
            <a:noFill/>
            <a:miter lim="800000"/>
            <a:headEnd/>
            <a:tailEnd/>
          </a:ln>
        </p:spPr>
      </p:pic>
      <p:graphicFrame>
        <p:nvGraphicFramePr>
          <p:cNvPr id="77826" name="Object 2"/>
          <p:cNvGraphicFramePr>
            <a:graphicFrameLocks noChangeAspect="1"/>
          </p:cNvGraphicFramePr>
          <p:nvPr/>
        </p:nvGraphicFramePr>
        <p:xfrm>
          <a:off x="1981200" y="3505200"/>
          <a:ext cx="5359400" cy="685800"/>
        </p:xfrm>
        <a:graphic>
          <a:graphicData uri="http://schemas.openxmlformats.org/presentationml/2006/ole">
            <mc:AlternateContent xmlns:mc="http://schemas.openxmlformats.org/markup-compatibility/2006">
              <mc:Choice xmlns:v="urn:schemas-microsoft-com:vml" Requires="v">
                <p:oleObj spid="_x0000_s77829" name="Equation" r:id="rId5" imgW="2679480" imgH="342720" progId="Equation.3">
                  <p:embed/>
                </p:oleObj>
              </mc:Choice>
              <mc:Fallback>
                <p:oleObj name="Equation" r:id="rId5" imgW="2679480" imgH="34272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505200"/>
                        <a:ext cx="5359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7831" name="Picture 2" descr="C11P335a"/>
          <p:cNvPicPr preferRelativeResize="0">
            <a:picLocks noChangeAspect="1" noChangeArrowheads="1"/>
          </p:cNvPicPr>
          <p:nvPr/>
        </p:nvPicPr>
        <p:blipFill>
          <a:blip r:embed="rId7" cstate="print"/>
          <a:srcRect t="42975" r="22807" b="36662"/>
          <a:stretch>
            <a:fillRect/>
          </a:stretch>
        </p:blipFill>
        <p:spPr bwMode="auto">
          <a:xfrm>
            <a:off x="2057400" y="4724400"/>
            <a:ext cx="5029200" cy="457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Risk vs. return in an efficient portfolio</a:t>
            </a:r>
            <a:endParaRPr lang="en-US" dirty="0"/>
          </a:p>
        </p:txBody>
      </p:sp>
      <p:sp>
        <p:nvSpPr>
          <p:cNvPr id="3" name="Slide Number Placeholder 2"/>
          <p:cNvSpPr>
            <a:spLocks noGrp="1"/>
          </p:cNvSpPr>
          <p:nvPr>
            <p:ph type="sldNum" sz="quarter" idx="16"/>
          </p:nvPr>
        </p:nvSpPr>
        <p:spPr/>
        <p:txBody>
          <a:bodyPr/>
          <a:lstStyle/>
          <a:p>
            <a:pPr>
              <a:defRPr/>
            </a:pPr>
            <a:fld id="{F74CC93F-1207-4158-B5DC-7CDC670B092E}" type="slidenum">
              <a:rPr lang="en-US"/>
              <a:pPr>
                <a:defRPr/>
              </a:pPr>
              <a:t>5</a:t>
            </a:fld>
            <a:endParaRPr lang="en-US" dirty="0"/>
          </a:p>
        </p:txBody>
      </p:sp>
      <p:sp>
        <p:nvSpPr>
          <p:cNvPr id="4" name="Content Placeholder 3"/>
          <p:cNvSpPr>
            <a:spLocks noGrp="1"/>
          </p:cNvSpPr>
          <p:nvPr>
            <p:ph sz="quarter" idx="13"/>
          </p:nvPr>
        </p:nvSpPr>
        <p:spPr>
          <a:xfrm>
            <a:off x="152400" y="1905000"/>
            <a:ext cx="8839200" cy="4800600"/>
          </a:xfrm>
        </p:spPr>
        <p:txBody>
          <a:bodyPr>
            <a:normAutofit/>
          </a:bodyPr>
          <a:lstStyle/>
          <a:p>
            <a:pPr>
              <a:lnSpc>
                <a:spcPct val="80000"/>
              </a:lnSpc>
            </a:pPr>
            <a:r>
              <a:rPr lang="en-US" sz="1900" dirty="0" smtClean="0"/>
              <a:t>Suppose now we have an efficient portfolio P – i.e. the portfolio that has the highest reward-risk ratio (Sharpe Ratio): the ratio of the risk premium to the standard deviation of returns on that portfolio.  </a:t>
            </a:r>
          </a:p>
          <a:p>
            <a:pPr>
              <a:lnSpc>
                <a:spcPct val="80000"/>
              </a:lnSpc>
            </a:pPr>
            <a:r>
              <a:rPr lang="en-US" sz="1900" dirty="0" smtClean="0"/>
              <a:t>Note that since this is by definition an efficient portfolio, all the volatility represents relevant risk.)</a:t>
            </a:r>
          </a:p>
          <a:p>
            <a:pPr>
              <a:lnSpc>
                <a:spcPct val="80000"/>
              </a:lnSpc>
            </a:pPr>
            <a:r>
              <a:rPr lang="en-US" sz="1900" dirty="0" smtClean="0"/>
              <a:t>Consider modifying this portfolio by increasing investment in a single asset </a:t>
            </a:r>
            <a:r>
              <a:rPr lang="en-US" sz="1900" i="1" dirty="0" err="1" smtClean="0"/>
              <a:t>i</a:t>
            </a:r>
            <a:r>
              <a:rPr lang="en-US" sz="1900" dirty="0" smtClean="0"/>
              <a:t>.  This would increase the risk premium at the rate of E(</a:t>
            </a:r>
            <a:r>
              <a:rPr lang="en-US" sz="1900" dirty="0" err="1" smtClean="0"/>
              <a:t>R</a:t>
            </a:r>
            <a:r>
              <a:rPr lang="en-US" sz="1900" baseline="-25000" dirty="0" err="1" smtClean="0"/>
              <a:t>i</a:t>
            </a:r>
            <a:r>
              <a:rPr lang="en-US" sz="1900" dirty="0" smtClean="0"/>
              <a:t>)-</a:t>
            </a:r>
            <a:r>
              <a:rPr lang="en-US" sz="1900" dirty="0" err="1" smtClean="0"/>
              <a:t>r</a:t>
            </a:r>
            <a:r>
              <a:rPr lang="en-US" sz="1900" baseline="-25000" dirty="0" err="1" smtClean="0"/>
              <a:t>f</a:t>
            </a:r>
            <a:r>
              <a:rPr lang="en-US" sz="1900" dirty="0" smtClean="0"/>
              <a:t>, or the risk premium on asset </a:t>
            </a:r>
            <a:r>
              <a:rPr lang="en-US" sz="1900" i="1" dirty="0" err="1" smtClean="0"/>
              <a:t>i</a:t>
            </a:r>
            <a:r>
              <a:rPr lang="en-US" sz="1900" dirty="0" smtClean="0"/>
              <a:t>.  On the other hand, this would increase volatility at the rate of </a:t>
            </a:r>
            <a:r>
              <a:rPr lang="en-US" sz="1900" dirty="0" smtClean="0">
                <a:latin typeface="Symbol" pitchFamily="18" charset="2"/>
              </a:rPr>
              <a:t>s</a:t>
            </a:r>
            <a:r>
              <a:rPr lang="en-US" sz="1900" dirty="0" smtClean="0"/>
              <a:t>(</a:t>
            </a:r>
            <a:r>
              <a:rPr lang="en-US" sz="1900" dirty="0" err="1" smtClean="0"/>
              <a:t>R</a:t>
            </a:r>
            <a:r>
              <a:rPr lang="en-US" sz="1900" baseline="-25000" dirty="0" err="1" smtClean="0"/>
              <a:t>i</a:t>
            </a:r>
            <a:r>
              <a:rPr lang="en-US" sz="1900" dirty="0" smtClean="0"/>
              <a:t>)</a:t>
            </a:r>
            <a:r>
              <a:rPr lang="en-US" sz="1900" dirty="0" err="1" smtClean="0"/>
              <a:t>x</a:t>
            </a:r>
            <a:r>
              <a:rPr lang="en-US" sz="1900" dirty="0" err="1" smtClean="0">
                <a:latin typeface="Symbol" pitchFamily="18" charset="2"/>
              </a:rPr>
              <a:t>r</a:t>
            </a:r>
            <a:r>
              <a:rPr lang="en-US" sz="1900" dirty="0" smtClean="0"/>
              <a:t>(</a:t>
            </a:r>
            <a:r>
              <a:rPr lang="en-US" sz="1900" dirty="0" err="1" smtClean="0"/>
              <a:t>R</a:t>
            </a:r>
            <a:r>
              <a:rPr lang="en-US" sz="1900" baseline="-25000" dirty="0" err="1" smtClean="0"/>
              <a:t>i</a:t>
            </a:r>
            <a:r>
              <a:rPr lang="en-US" sz="1900" dirty="0" err="1" smtClean="0"/>
              <a:t>,R</a:t>
            </a:r>
            <a:r>
              <a:rPr lang="en-US" sz="1900" baseline="-25000" dirty="0" err="1" smtClean="0"/>
              <a:t>p</a:t>
            </a:r>
            <a:r>
              <a:rPr lang="en-US" sz="1900" dirty="0" smtClean="0"/>
              <a:t>).  </a:t>
            </a:r>
          </a:p>
          <a:p>
            <a:pPr>
              <a:lnSpc>
                <a:spcPct val="80000"/>
              </a:lnSpc>
            </a:pPr>
            <a:r>
              <a:rPr lang="en-US" sz="1900" dirty="0" smtClean="0"/>
              <a:t>Hence the ratio of the incremental return to the incremental volatility is [E(</a:t>
            </a:r>
            <a:r>
              <a:rPr lang="en-US" sz="1900" dirty="0" err="1" smtClean="0"/>
              <a:t>R</a:t>
            </a:r>
            <a:r>
              <a:rPr lang="en-US" sz="1900" baseline="-25000" dirty="0" err="1" smtClean="0"/>
              <a:t>i</a:t>
            </a:r>
            <a:r>
              <a:rPr lang="en-US" sz="1900" dirty="0" smtClean="0"/>
              <a:t>)-</a:t>
            </a:r>
            <a:r>
              <a:rPr lang="en-US" sz="1900" dirty="0" err="1" smtClean="0"/>
              <a:t>r</a:t>
            </a:r>
            <a:r>
              <a:rPr lang="en-US" sz="1900" baseline="-25000" dirty="0" err="1" smtClean="0"/>
              <a:t>f</a:t>
            </a:r>
            <a:r>
              <a:rPr lang="en-US" sz="1900" dirty="0" smtClean="0"/>
              <a:t>]/</a:t>
            </a:r>
            <a:r>
              <a:rPr lang="en-US" sz="1900" dirty="0" smtClean="0">
                <a:latin typeface="Symbol" pitchFamily="18" charset="2"/>
              </a:rPr>
              <a:t>s</a:t>
            </a:r>
            <a:r>
              <a:rPr lang="en-US" sz="1900" dirty="0" smtClean="0"/>
              <a:t>(</a:t>
            </a:r>
            <a:r>
              <a:rPr lang="en-US" sz="1900" dirty="0" err="1" smtClean="0"/>
              <a:t>R</a:t>
            </a:r>
            <a:r>
              <a:rPr lang="en-US" sz="1900" baseline="-25000" dirty="0" err="1" smtClean="0"/>
              <a:t>i</a:t>
            </a:r>
            <a:r>
              <a:rPr lang="en-US" sz="1900" dirty="0" smtClean="0"/>
              <a:t>)</a:t>
            </a:r>
            <a:r>
              <a:rPr lang="en-US" sz="1900" dirty="0" err="1" smtClean="0"/>
              <a:t>x</a:t>
            </a:r>
            <a:r>
              <a:rPr lang="en-US" sz="1900" dirty="0" err="1" smtClean="0">
                <a:latin typeface="Symbol" pitchFamily="18" charset="2"/>
              </a:rPr>
              <a:t>r</a:t>
            </a:r>
            <a:r>
              <a:rPr lang="en-US" sz="1900" dirty="0" smtClean="0"/>
              <a:t>(</a:t>
            </a:r>
            <a:r>
              <a:rPr lang="en-US" sz="1900" dirty="0" err="1" smtClean="0"/>
              <a:t>R</a:t>
            </a:r>
            <a:r>
              <a:rPr lang="en-US" sz="1900" baseline="-25000" dirty="0" err="1" smtClean="0"/>
              <a:t>i</a:t>
            </a:r>
            <a:r>
              <a:rPr lang="en-US" sz="1900" dirty="0" err="1" smtClean="0"/>
              <a:t>,R</a:t>
            </a:r>
            <a:r>
              <a:rPr lang="en-US" sz="1900" baseline="-25000" dirty="0" err="1" smtClean="0"/>
              <a:t>p</a:t>
            </a:r>
            <a:r>
              <a:rPr lang="en-US" sz="19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Risk vs. return in an efficient portfolio</a:t>
            </a:r>
            <a:endParaRPr lang="en-US" dirty="0"/>
          </a:p>
        </p:txBody>
      </p:sp>
      <p:sp>
        <p:nvSpPr>
          <p:cNvPr id="3" name="Slide Number Placeholder 2"/>
          <p:cNvSpPr>
            <a:spLocks noGrp="1"/>
          </p:cNvSpPr>
          <p:nvPr>
            <p:ph type="sldNum" sz="quarter" idx="16"/>
          </p:nvPr>
        </p:nvSpPr>
        <p:spPr/>
        <p:txBody>
          <a:bodyPr/>
          <a:lstStyle/>
          <a:p>
            <a:pPr>
              <a:defRPr/>
            </a:pPr>
            <a:fld id="{F74CC93F-1207-4158-B5DC-7CDC670B092E}" type="slidenum">
              <a:rPr lang="en-US"/>
              <a:pPr>
                <a:defRPr/>
              </a:pPr>
              <a:t>6</a:t>
            </a:fld>
            <a:endParaRPr lang="en-US" dirty="0"/>
          </a:p>
        </p:txBody>
      </p:sp>
      <p:sp>
        <p:nvSpPr>
          <p:cNvPr id="4" name="Content Placeholder 3"/>
          <p:cNvSpPr>
            <a:spLocks noGrp="1"/>
          </p:cNvSpPr>
          <p:nvPr>
            <p:ph sz="quarter" idx="13"/>
          </p:nvPr>
        </p:nvSpPr>
        <p:spPr>
          <a:xfrm>
            <a:off x="152400" y="1981200"/>
            <a:ext cx="8839200" cy="3657600"/>
          </a:xfrm>
        </p:spPr>
        <p:txBody>
          <a:bodyPr>
            <a:normAutofit/>
          </a:bodyPr>
          <a:lstStyle/>
          <a:p>
            <a:pPr>
              <a:lnSpc>
                <a:spcPct val="80000"/>
              </a:lnSpc>
            </a:pPr>
            <a:r>
              <a:rPr lang="en-US" sz="1900" dirty="0" smtClean="0"/>
              <a:t>Increasing investment in asset </a:t>
            </a:r>
            <a:r>
              <a:rPr lang="en-US" sz="1900" i="1" dirty="0" err="1" smtClean="0"/>
              <a:t>i</a:t>
            </a:r>
            <a:r>
              <a:rPr lang="en-US" sz="1900" dirty="0" smtClean="0"/>
              <a:t> would thus improve the Sharpe-ratio if the above ratio is greater than the existing Sharpe-ratio of portfolio P, which is [E(</a:t>
            </a:r>
            <a:r>
              <a:rPr lang="en-US" sz="1900" dirty="0" err="1" smtClean="0"/>
              <a:t>R</a:t>
            </a:r>
            <a:r>
              <a:rPr lang="en-US" sz="1900" baseline="-25000" dirty="0" err="1" smtClean="0"/>
              <a:t>p</a:t>
            </a:r>
            <a:r>
              <a:rPr lang="en-US" sz="1900" dirty="0" smtClean="0"/>
              <a:t>)-</a:t>
            </a:r>
            <a:r>
              <a:rPr lang="en-US" sz="1900" dirty="0" err="1" smtClean="0"/>
              <a:t>r</a:t>
            </a:r>
            <a:r>
              <a:rPr lang="en-US" sz="1900" baseline="-25000" dirty="0" err="1" smtClean="0"/>
              <a:t>f</a:t>
            </a:r>
            <a:r>
              <a:rPr lang="en-US" sz="1900" dirty="0" smtClean="0"/>
              <a:t>]/</a:t>
            </a:r>
            <a:r>
              <a:rPr lang="en-US" sz="1900" dirty="0" smtClean="0">
                <a:latin typeface="Symbol" pitchFamily="18" charset="2"/>
              </a:rPr>
              <a:t>s</a:t>
            </a:r>
            <a:r>
              <a:rPr lang="en-US" sz="1900" dirty="0" smtClean="0"/>
              <a:t>(</a:t>
            </a:r>
            <a:r>
              <a:rPr lang="en-US" sz="1900" dirty="0" err="1" smtClean="0"/>
              <a:t>R</a:t>
            </a:r>
            <a:r>
              <a:rPr lang="en-US" sz="1900" baseline="-25000" dirty="0" err="1" smtClean="0"/>
              <a:t>p</a:t>
            </a:r>
            <a:r>
              <a:rPr lang="en-US" sz="1900" dirty="0" smtClean="0"/>
              <a:t>).</a:t>
            </a:r>
          </a:p>
          <a:p>
            <a:pPr>
              <a:lnSpc>
                <a:spcPct val="80000"/>
              </a:lnSpc>
            </a:pPr>
            <a:r>
              <a:rPr lang="en-US" sz="1900" dirty="0" smtClean="0"/>
              <a:t>However, if P is indeed an efficient portfolio, the Sharpe-ratio cannot be improved.  Hence the two expressions must be the same. </a:t>
            </a:r>
          </a:p>
          <a:p>
            <a:pPr>
              <a:lnSpc>
                <a:spcPct val="80000"/>
              </a:lnSpc>
            </a:pPr>
            <a:r>
              <a:rPr lang="en-US" sz="1900" dirty="0" smtClean="0"/>
              <a:t>That is, E(</a:t>
            </a:r>
            <a:r>
              <a:rPr lang="en-US" sz="1900" dirty="0" err="1" smtClean="0"/>
              <a:t>R</a:t>
            </a:r>
            <a:r>
              <a:rPr lang="en-US" sz="1900" baseline="-25000" dirty="0" err="1" smtClean="0"/>
              <a:t>i</a:t>
            </a:r>
            <a:r>
              <a:rPr lang="en-US" sz="1900" dirty="0" smtClean="0"/>
              <a:t>)-</a:t>
            </a:r>
            <a:r>
              <a:rPr lang="en-US" sz="1900" dirty="0" err="1" smtClean="0"/>
              <a:t>r</a:t>
            </a:r>
            <a:r>
              <a:rPr lang="en-US" sz="1900" baseline="-25000" dirty="0" err="1" smtClean="0"/>
              <a:t>f</a:t>
            </a:r>
            <a:r>
              <a:rPr lang="en-US" sz="1900" dirty="0" smtClean="0"/>
              <a:t>] must equal [E(</a:t>
            </a:r>
            <a:r>
              <a:rPr lang="en-US" sz="1900" dirty="0" err="1" smtClean="0"/>
              <a:t>R</a:t>
            </a:r>
            <a:r>
              <a:rPr lang="en-US" sz="1900" baseline="-25000" dirty="0" err="1" smtClean="0"/>
              <a:t>p</a:t>
            </a:r>
            <a:r>
              <a:rPr lang="en-US" sz="1900" dirty="0" smtClean="0"/>
              <a:t>)-</a:t>
            </a:r>
            <a:r>
              <a:rPr lang="en-US" sz="1900" dirty="0" err="1" smtClean="0"/>
              <a:t>r</a:t>
            </a:r>
            <a:r>
              <a:rPr lang="en-US" sz="1900" baseline="-25000" dirty="0" err="1" smtClean="0"/>
              <a:t>f</a:t>
            </a:r>
            <a:r>
              <a:rPr lang="en-US" sz="1900" dirty="0" smtClean="0"/>
              <a:t>] times </a:t>
            </a:r>
            <a:r>
              <a:rPr lang="en-US" sz="1900" dirty="0" smtClean="0">
                <a:latin typeface="Symbol" pitchFamily="18" charset="2"/>
              </a:rPr>
              <a:t>r</a:t>
            </a:r>
            <a:r>
              <a:rPr lang="en-US" sz="1900" dirty="0" smtClean="0"/>
              <a:t>(</a:t>
            </a:r>
            <a:r>
              <a:rPr lang="en-US" sz="1900" dirty="0" err="1" smtClean="0"/>
              <a:t>R</a:t>
            </a:r>
            <a:r>
              <a:rPr lang="en-US" sz="1900" baseline="-25000" dirty="0" err="1" smtClean="0"/>
              <a:t>i</a:t>
            </a:r>
            <a:r>
              <a:rPr lang="en-US" sz="1900" dirty="0" err="1" smtClean="0"/>
              <a:t>,R</a:t>
            </a:r>
            <a:r>
              <a:rPr lang="en-US" sz="1900" baseline="-25000" dirty="0" err="1" smtClean="0"/>
              <a:t>p</a:t>
            </a:r>
            <a:r>
              <a:rPr lang="en-US" sz="1900" dirty="0" smtClean="0"/>
              <a:t>)x[</a:t>
            </a:r>
            <a:r>
              <a:rPr lang="en-US" sz="1900" dirty="0" smtClean="0">
                <a:latin typeface="Symbol" pitchFamily="18" charset="2"/>
              </a:rPr>
              <a:t>s</a:t>
            </a:r>
            <a:r>
              <a:rPr lang="en-US" sz="1900" dirty="0" smtClean="0"/>
              <a:t>(</a:t>
            </a:r>
            <a:r>
              <a:rPr lang="en-US" sz="1900" dirty="0" err="1" smtClean="0"/>
              <a:t>R</a:t>
            </a:r>
            <a:r>
              <a:rPr lang="en-US" sz="1900" baseline="-25000" dirty="0" err="1" smtClean="0"/>
              <a:t>i</a:t>
            </a:r>
            <a:r>
              <a:rPr lang="en-US" sz="1900" dirty="0" smtClean="0"/>
              <a:t>)/</a:t>
            </a:r>
            <a:r>
              <a:rPr lang="en-US" sz="1900" dirty="0" smtClean="0">
                <a:latin typeface="Symbol" pitchFamily="18" charset="2"/>
              </a:rPr>
              <a:t>s</a:t>
            </a:r>
            <a:r>
              <a:rPr lang="en-US" sz="1900" dirty="0" smtClean="0"/>
              <a:t>(</a:t>
            </a:r>
            <a:r>
              <a:rPr lang="en-US" sz="1900" dirty="0" err="1" smtClean="0"/>
              <a:t>R</a:t>
            </a:r>
            <a:r>
              <a:rPr lang="en-US" sz="1900" baseline="-25000" dirty="0" err="1" smtClean="0"/>
              <a:t>p</a:t>
            </a:r>
            <a:r>
              <a:rPr lang="en-US" sz="1900" dirty="0" smtClean="0"/>
              <a:t>)].</a:t>
            </a:r>
            <a:endParaRPr lang="en-US" sz="1900" dirty="0" smtClean="0"/>
          </a:p>
          <a:p>
            <a:pPr>
              <a:lnSpc>
                <a:spcPct val="80000"/>
              </a:lnSpc>
            </a:pPr>
            <a:r>
              <a:rPr lang="en-US" sz="1900" dirty="0" smtClean="0"/>
              <a:t>The sensitivity of </a:t>
            </a:r>
            <a:r>
              <a:rPr lang="en-US" sz="1900" dirty="0" err="1" smtClean="0"/>
              <a:t>R</a:t>
            </a:r>
            <a:r>
              <a:rPr lang="en-US" sz="1900" baseline="-25000" dirty="0" err="1" smtClean="0"/>
              <a:t>p</a:t>
            </a:r>
            <a:r>
              <a:rPr lang="en-US" sz="1900" dirty="0" smtClean="0"/>
              <a:t> to changes in </a:t>
            </a:r>
            <a:r>
              <a:rPr lang="en-US" sz="1900" dirty="0" err="1" smtClean="0"/>
              <a:t>R</a:t>
            </a:r>
            <a:r>
              <a:rPr lang="en-US" sz="1900" baseline="-25000" dirty="0" err="1" smtClean="0"/>
              <a:t>i</a:t>
            </a:r>
            <a:r>
              <a:rPr lang="en-US" sz="1900" dirty="0" smtClean="0"/>
              <a:t>, or alternatively, the value of b</a:t>
            </a:r>
            <a:r>
              <a:rPr lang="en-US" sz="1900" baseline="-25000" dirty="0" smtClean="0"/>
              <a:t>i</a:t>
            </a:r>
            <a:r>
              <a:rPr lang="en-US" sz="1900" dirty="0" smtClean="0"/>
              <a:t> in the relation </a:t>
            </a:r>
            <a:r>
              <a:rPr lang="en-US" sz="1900" dirty="0" err="1" smtClean="0"/>
              <a:t>R</a:t>
            </a:r>
            <a:r>
              <a:rPr lang="en-US" sz="1900" baseline="-25000" dirty="0" err="1" smtClean="0"/>
              <a:t>i</a:t>
            </a:r>
            <a:r>
              <a:rPr lang="en-US" sz="1900" dirty="0" smtClean="0"/>
              <a:t> = </a:t>
            </a:r>
            <a:r>
              <a:rPr lang="en-US" sz="1900" dirty="0" err="1" smtClean="0"/>
              <a:t>a</a:t>
            </a:r>
            <a:r>
              <a:rPr lang="en-US" sz="1900" baseline="-25000" dirty="0" err="1" smtClean="0"/>
              <a:t>i</a:t>
            </a:r>
            <a:r>
              <a:rPr lang="en-US" sz="1900" dirty="0" smtClean="0"/>
              <a:t> + </a:t>
            </a:r>
            <a:r>
              <a:rPr lang="en-US" sz="1900" dirty="0" err="1" smtClean="0"/>
              <a:t>b</a:t>
            </a:r>
            <a:r>
              <a:rPr lang="en-US" sz="1900" baseline="-25000" dirty="0" err="1" smtClean="0"/>
              <a:t>i</a:t>
            </a:r>
            <a:r>
              <a:rPr lang="en-US" sz="1900" dirty="0" err="1" smtClean="0"/>
              <a:t>R</a:t>
            </a:r>
            <a:r>
              <a:rPr lang="en-US" sz="1900" baseline="-25000" dirty="0" err="1" smtClean="0"/>
              <a:t>p</a:t>
            </a:r>
            <a:r>
              <a:rPr lang="en-US" sz="1900" dirty="0" smtClean="0"/>
              <a:t> + </a:t>
            </a:r>
            <a:r>
              <a:rPr lang="en-US" sz="1900" dirty="0" err="1" smtClean="0"/>
              <a:t>e</a:t>
            </a:r>
            <a:r>
              <a:rPr lang="en-US" sz="1900" baseline="-25000" dirty="0" err="1" smtClean="0"/>
              <a:t>i</a:t>
            </a:r>
            <a:r>
              <a:rPr lang="en-US" sz="1900" dirty="0" smtClean="0"/>
              <a:t> can be shown to be exactly this expression </a:t>
            </a:r>
            <a:r>
              <a:rPr lang="en-US" sz="1900" dirty="0" smtClean="0">
                <a:latin typeface="Symbol" pitchFamily="18" charset="2"/>
              </a:rPr>
              <a:t>r</a:t>
            </a:r>
            <a:r>
              <a:rPr lang="en-US" sz="1900" dirty="0" smtClean="0"/>
              <a:t>(</a:t>
            </a:r>
            <a:r>
              <a:rPr lang="en-US" sz="1900" dirty="0" err="1" smtClean="0"/>
              <a:t>R</a:t>
            </a:r>
            <a:r>
              <a:rPr lang="en-US" sz="1900" baseline="-25000" dirty="0" err="1" smtClean="0"/>
              <a:t>i</a:t>
            </a:r>
            <a:r>
              <a:rPr lang="en-US" sz="1900" dirty="0" err="1" smtClean="0"/>
              <a:t>,R</a:t>
            </a:r>
            <a:r>
              <a:rPr lang="en-US" sz="1900" baseline="-25000" dirty="0" err="1" smtClean="0"/>
              <a:t>p</a:t>
            </a:r>
            <a:r>
              <a:rPr lang="en-US" sz="1900" dirty="0" smtClean="0"/>
              <a:t>)x[</a:t>
            </a:r>
            <a:r>
              <a:rPr lang="en-US" sz="1900" dirty="0" smtClean="0">
                <a:latin typeface="Symbol" pitchFamily="18" charset="2"/>
              </a:rPr>
              <a:t>s</a:t>
            </a:r>
            <a:r>
              <a:rPr lang="en-US" sz="1900" dirty="0" smtClean="0"/>
              <a:t>(</a:t>
            </a:r>
            <a:r>
              <a:rPr lang="en-US" sz="1900" dirty="0" err="1" smtClean="0"/>
              <a:t>R</a:t>
            </a:r>
            <a:r>
              <a:rPr lang="en-US" sz="1900" baseline="-25000" dirty="0" err="1" smtClean="0"/>
              <a:t>i</a:t>
            </a:r>
            <a:r>
              <a:rPr lang="en-US" sz="1900" dirty="0" smtClean="0"/>
              <a:t>)/</a:t>
            </a:r>
            <a:r>
              <a:rPr lang="en-US" sz="1900" dirty="0" smtClean="0">
                <a:latin typeface="Symbol" pitchFamily="18" charset="2"/>
              </a:rPr>
              <a:t>s</a:t>
            </a:r>
            <a:r>
              <a:rPr lang="en-US" sz="1900" dirty="0" smtClean="0"/>
              <a:t>(</a:t>
            </a:r>
            <a:r>
              <a:rPr lang="en-US" sz="1900" dirty="0" err="1" smtClean="0"/>
              <a:t>R</a:t>
            </a:r>
            <a:r>
              <a:rPr lang="en-US" sz="1900" baseline="-25000" dirty="0" err="1" smtClean="0"/>
              <a:t>p</a:t>
            </a:r>
            <a:r>
              <a:rPr lang="en-US" sz="1900" dirty="0" smtClean="0"/>
              <a:t>)].</a:t>
            </a:r>
            <a:endParaRPr lang="en-US" sz="1900" dirty="0" smtClean="0"/>
          </a:p>
          <a:p>
            <a:pPr>
              <a:lnSpc>
                <a:spcPct val="80000"/>
              </a:lnSpc>
            </a:pPr>
            <a:r>
              <a:rPr lang="en-US" sz="1900" dirty="0" smtClean="0"/>
              <a:t>In other words, using the notation that we developed before, we have shown that E(</a:t>
            </a:r>
            <a:r>
              <a:rPr lang="en-US" sz="1900" dirty="0" err="1" smtClean="0"/>
              <a:t>R</a:t>
            </a:r>
            <a:r>
              <a:rPr lang="en-US" sz="1900" baseline="-25000" dirty="0" err="1" smtClean="0"/>
              <a:t>i</a:t>
            </a:r>
            <a:r>
              <a:rPr lang="en-US" sz="1900" dirty="0" smtClean="0"/>
              <a:t>)=</a:t>
            </a:r>
            <a:r>
              <a:rPr lang="en-US" sz="1900" dirty="0" err="1" smtClean="0"/>
              <a:t>r</a:t>
            </a:r>
            <a:r>
              <a:rPr lang="en-US" sz="1900" baseline="-25000" dirty="0" err="1" smtClean="0"/>
              <a:t>f</a:t>
            </a:r>
            <a:r>
              <a:rPr lang="en-US" sz="1900" baseline="-25000" dirty="0" smtClean="0"/>
              <a:t> </a:t>
            </a:r>
            <a:r>
              <a:rPr lang="en-US" sz="1900" dirty="0" smtClean="0"/>
              <a:t>+ </a:t>
            </a:r>
            <a:r>
              <a:rPr lang="en-US" sz="1900" dirty="0" smtClean="0">
                <a:latin typeface="Symbol" pitchFamily="18" charset="2"/>
              </a:rPr>
              <a:t>b</a:t>
            </a:r>
            <a:r>
              <a:rPr lang="en-US" sz="1900" baseline="-25000" dirty="0" smtClean="0"/>
              <a:t>i</a:t>
            </a:r>
            <a:r>
              <a:rPr lang="en-US" sz="1900" dirty="0" smtClean="0">
                <a:latin typeface="Symbol" pitchFamily="18" charset="2"/>
              </a:rPr>
              <a:t>[</a:t>
            </a:r>
            <a:r>
              <a:rPr lang="en-US" sz="1900" dirty="0" smtClean="0"/>
              <a:t>E(</a:t>
            </a:r>
            <a:r>
              <a:rPr lang="en-US" sz="1900" dirty="0" err="1" smtClean="0"/>
              <a:t>R</a:t>
            </a:r>
            <a:r>
              <a:rPr lang="en-US" sz="1900" baseline="-25000" dirty="0" err="1" smtClean="0"/>
              <a:t>m</a:t>
            </a:r>
            <a:r>
              <a:rPr lang="en-US" sz="1900" dirty="0" smtClean="0"/>
              <a:t>)-</a:t>
            </a:r>
            <a:r>
              <a:rPr lang="en-US" sz="1900" dirty="0" err="1" smtClean="0"/>
              <a:t>r</a:t>
            </a:r>
            <a:r>
              <a:rPr lang="en-US" sz="1900" baseline="-25000" dirty="0" err="1" smtClean="0"/>
              <a:t>f</a:t>
            </a:r>
            <a:r>
              <a:rPr lang="en-US" sz="1900" dirty="0" smtClean="0"/>
              <a:t>], where </a:t>
            </a:r>
            <a:r>
              <a:rPr lang="en-US" sz="1900" dirty="0" smtClean="0">
                <a:latin typeface="Symbol" pitchFamily="18" charset="2"/>
              </a:rPr>
              <a:t>b</a:t>
            </a:r>
            <a:r>
              <a:rPr lang="en-US" sz="1900" baseline="-25000" dirty="0" smtClean="0"/>
              <a:t>i</a:t>
            </a:r>
            <a:r>
              <a:rPr lang="en-US" sz="1900" dirty="0" smtClean="0">
                <a:latin typeface="Symbol" pitchFamily="18" charset="2"/>
              </a:rPr>
              <a:t> </a:t>
            </a:r>
            <a:r>
              <a:rPr lang="en-US" sz="1900" dirty="0" smtClean="0"/>
              <a:t>is measured with respect to the efficient portfolio 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Efficiency of the Market Model</a:t>
            </a:r>
            <a:endParaRPr lang="en-US" dirty="0"/>
          </a:p>
        </p:txBody>
      </p:sp>
      <p:sp>
        <p:nvSpPr>
          <p:cNvPr id="3" name="Slide Number Placeholder 2"/>
          <p:cNvSpPr>
            <a:spLocks noGrp="1"/>
          </p:cNvSpPr>
          <p:nvPr>
            <p:ph type="sldNum" sz="quarter" idx="16"/>
          </p:nvPr>
        </p:nvSpPr>
        <p:spPr/>
        <p:txBody>
          <a:bodyPr/>
          <a:lstStyle/>
          <a:p>
            <a:pPr>
              <a:defRPr/>
            </a:pPr>
            <a:fld id="{C36F9015-25F2-4D9D-A746-14CA53CB5288}" type="slidenum">
              <a:rPr lang="en-US"/>
              <a:pPr>
                <a:defRPr/>
              </a:pPr>
              <a:t>7</a:t>
            </a:fld>
            <a:endParaRPr lang="en-US" dirty="0"/>
          </a:p>
        </p:txBody>
      </p:sp>
      <p:sp>
        <p:nvSpPr>
          <p:cNvPr id="4" name="Content Placeholder 3"/>
          <p:cNvSpPr>
            <a:spLocks noGrp="1"/>
          </p:cNvSpPr>
          <p:nvPr>
            <p:ph sz="quarter" idx="13"/>
          </p:nvPr>
        </p:nvSpPr>
        <p:spPr>
          <a:xfrm>
            <a:off x="301625" y="1295400"/>
            <a:ext cx="8504238" cy="5257800"/>
          </a:xfrm>
        </p:spPr>
        <p:txBody>
          <a:bodyPr>
            <a:normAutofit fontScale="77500" lnSpcReduction="20000"/>
          </a:bodyPr>
          <a:lstStyle/>
          <a:p>
            <a:pPr marL="274320" indent="-274320" fontAlgn="auto">
              <a:spcAft>
                <a:spcPts val="0"/>
              </a:spcAft>
              <a:buFont typeface="Wingdings 2"/>
              <a:buChar char=""/>
              <a:defRPr/>
            </a:pPr>
            <a:endParaRPr lang="en-US" dirty="0" smtClean="0"/>
          </a:p>
          <a:p>
            <a:pPr marL="274320" indent="-274320" fontAlgn="auto">
              <a:spcAft>
                <a:spcPts val="0"/>
              </a:spcAft>
              <a:buFont typeface="Wingdings 2"/>
              <a:buChar char=""/>
              <a:defRPr/>
            </a:pPr>
            <a:r>
              <a:rPr lang="en-US" dirty="0" smtClean="0"/>
              <a:t>If the market portfolio is efficient, then we get a similar equation with the market portfolio replacing portfolio P.  The expected return equation in this case is exactly the CAPM.</a:t>
            </a:r>
          </a:p>
          <a:p>
            <a:pPr marL="274320" indent="-274320" fontAlgn="auto">
              <a:spcAft>
                <a:spcPts val="0"/>
              </a:spcAft>
              <a:buFont typeface="Wingdings 2"/>
              <a:buChar char=""/>
              <a:defRPr/>
            </a:pPr>
            <a:r>
              <a:rPr lang="en-US" dirty="0" smtClean="0"/>
              <a:t>Even though it is not unreasonable to assume that the market portfolio is efficient, since market risk is pervasive and unavoidable, this is not logically necessary.  Hence we have to check whether the market portfolio is, in fact, efficient.  </a:t>
            </a:r>
          </a:p>
          <a:p>
            <a:pPr marL="274320" indent="-274320" fontAlgn="auto">
              <a:spcAft>
                <a:spcPts val="0"/>
              </a:spcAft>
              <a:buFont typeface="Wingdings 2"/>
              <a:buChar char=""/>
              <a:defRPr/>
            </a:pPr>
            <a:r>
              <a:rPr lang="en-US" dirty="0" smtClean="0"/>
              <a:t>One way to check this out is to look at whether the expected returns on assets are linearly related to their betas, i.e. does the CAPM hold?</a:t>
            </a:r>
          </a:p>
          <a:p>
            <a:pPr marL="274320" indent="-274320" fontAlgn="auto">
              <a:spcAft>
                <a:spcPts val="0"/>
              </a:spcAft>
              <a:buFont typeface="Wingdings 2"/>
              <a:buChar char=""/>
              <a:defRPr/>
            </a:pPr>
            <a:r>
              <a:rPr lang="en-US" dirty="0" smtClean="0"/>
              <a:t>Furthermore, if the CAPM holds for single assets, this relationship must hold for portfolios of assets as well.</a:t>
            </a:r>
          </a:p>
          <a:p>
            <a:pPr marL="274320" indent="-274320" fontAlgn="auto">
              <a:spcAft>
                <a:spcPts val="0"/>
              </a:spcAft>
              <a:buFont typeface="Wingdings 2"/>
              <a:buChar char=""/>
              <a:defRPr/>
            </a:pPr>
            <a:r>
              <a:rPr lang="en-US" dirty="0" smtClean="0"/>
              <a:t>Researchers (e.g. </a:t>
            </a:r>
            <a:r>
              <a:rPr lang="en-US" dirty="0" err="1" smtClean="0"/>
              <a:t>Banz</a:t>
            </a:r>
            <a:r>
              <a:rPr lang="en-US" dirty="0" smtClean="0"/>
              <a:t>) constructed portfolios of stocks and ordered them by the size of the stocks they contained and checked to see if all such portfolios lay on the Security Market Line.</a:t>
            </a:r>
          </a:p>
          <a:p>
            <a:pPr marL="274320" indent="-274320" fontAlgn="auto">
              <a:spcAft>
                <a:spcPts val="0"/>
              </a:spcAft>
              <a:buFont typeface="Wingdings 2"/>
              <a:buChar char=""/>
              <a:defRPr/>
            </a:pPr>
            <a:r>
              <a:rPr lang="en-US" dirty="0" smtClean="0"/>
              <a:t>They found that they did not – portfolios of small stocks tended, on average, to earn higher returns than portfolios of larger stocks.</a:t>
            </a:r>
          </a:p>
          <a:p>
            <a:pPr marL="274320" indent="-274320" fontAlgn="auto">
              <a:spcAft>
                <a:spcPts val="0"/>
              </a:spcAft>
              <a:buFont typeface="Wingdings 2"/>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Footer Placeholder 4"/>
          <p:cNvSpPr>
            <a:spLocks noGrp="1"/>
          </p:cNvSpPr>
          <p:nvPr>
            <p:ph type="ftr"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smtClean="0">
                <a:cs typeface="Arial" charset="0"/>
              </a:rPr>
              <a:t>Copyright © 2009 Pearson Prentice Hall. All rights reserved.</a:t>
            </a:r>
          </a:p>
        </p:txBody>
      </p:sp>
      <p:sp>
        <p:nvSpPr>
          <p:cNvPr id="7" name="Slide Number Placeholder 5"/>
          <p:cNvSpPr>
            <a:spLocks noGrp="1"/>
          </p:cNvSpPr>
          <p:nvPr>
            <p:ph type="sldNum" sz="quarter" idx="11"/>
          </p:nvPr>
        </p:nvSpPr>
        <p:spPr/>
        <p:txBody>
          <a:bodyPr>
            <a:normAutofit fontScale="70000" lnSpcReduction="20000"/>
          </a:bodyPr>
          <a:lstStyle/>
          <a:p>
            <a:pPr>
              <a:defRPr/>
            </a:pPr>
            <a:r>
              <a:rPr lang="en-US"/>
              <a:t>13-</a:t>
            </a:r>
            <a:fld id="{765F8028-7DD0-4764-B273-2443D8B999DD}" type="slidenum">
              <a:rPr lang="en-US"/>
              <a:pPr>
                <a:defRPr/>
              </a:pPr>
              <a:t>8</a:t>
            </a:fld>
            <a:endParaRPr lang="en-US"/>
          </a:p>
        </p:txBody>
      </p:sp>
      <p:sp>
        <p:nvSpPr>
          <p:cNvPr id="83971" name="Rectangle 4"/>
          <p:cNvSpPr>
            <a:spLocks noChangeAspect="1" noChangeArrowheads="1"/>
          </p:cNvSpPr>
          <p:nvPr/>
        </p:nvSpPr>
        <p:spPr bwMode="auto">
          <a:xfrm>
            <a:off x="304800" y="1295400"/>
            <a:ext cx="8116888" cy="4856163"/>
          </a:xfrm>
          <a:prstGeom prst="rect">
            <a:avLst/>
          </a:prstGeom>
          <a:noFill/>
          <a:ln w="9525">
            <a:noFill/>
            <a:miter lim="800000"/>
            <a:headEnd/>
            <a:tailEnd/>
          </a:ln>
        </p:spPr>
        <p:txBody>
          <a:bodyPr wrap="none" anchor="ctr"/>
          <a:lstStyle/>
          <a:p>
            <a:endParaRPr lang="en-US">
              <a:latin typeface="Georgia" pitchFamily="18" charset="0"/>
            </a:endParaRPr>
          </a:p>
        </p:txBody>
      </p:sp>
      <p:pic>
        <p:nvPicPr>
          <p:cNvPr id="83972" name="Picture 5" descr="C13P403"/>
          <p:cNvPicPr preferRelativeResize="0">
            <a:picLocks noChangeAspect="1" noChangeArrowheads="1"/>
          </p:cNvPicPr>
          <p:nvPr/>
        </p:nvPicPr>
        <p:blipFill>
          <a:blip r:embed="rId3" cstate="print"/>
          <a:srcRect b="25258"/>
          <a:stretch>
            <a:fillRect/>
          </a:stretch>
        </p:blipFill>
        <p:spPr bwMode="auto">
          <a:xfrm>
            <a:off x="2362200" y="1447800"/>
            <a:ext cx="4452938" cy="3222625"/>
          </a:xfrm>
          <a:prstGeom prst="rect">
            <a:avLst/>
          </a:prstGeom>
          <a:noFill/>
          <a:ln w="9525">
            <a:noFill/>
            <a:miter lim="800000"/>
            <a:headEnd/>
            <a:tailEnd/>
          </a:ln>
        </p:spPr>
      </p:pic>
      <p:sp>
        <p:nvSpPr>
          <p:cNvPr id="7174" name="Rectangle 6"/>
          <p:cNvSpPr>
            <a:spLocks noGrp="1" noChangeArrowheads="1"/>
          </p:cNvSpPr>
          <p:nvPr>
            <p:ph type="title"/>
          </p:nvPr>
        </p:nvSpPr>
        <p:spPr>
          <a:xfrm>
            <a:off x="304800" y="76200"/>
            <a:ext cx="8458200" cy="1066800"/>
          </a:xfrm>
        </p:spPr>
        <p:txBody>
          <a:bodyPr/>
          <a:lstStyle/>
          <a:p>
            <a:pPr fontAlgn="auto">
              <a:spcAft>
                <a:spcPts val="0"/>
              </a:spcAft>
              <a:defRPr/>
            </a:pPr>
            <a:r>
              <a:rPr lang="en-US" dirty="0" smtClean="0">
                <a:solidFill>
                  <a:schemeClr val="accent3">
                    <a:shade val="75000"/>
                  </a:schemeClr>
                </a:solidFill>
              </a:rPr>
              <a:t>Excess </a:t>
            </a:r>
            <a:r>
              <a:rPr lang="en-US" dirty="0">
                <a:solidFill>
                  <a:schemeClr val="accent3">
                    <a:shade val="75000"/>
                  </a:schemeClr>
                </a:solidFill>
              </a:rPr>
              <a:t>Return of Size Portfolios, 1926–2005</a:t>
            </a:r>
            <a:endParaRPr lang="en-US" dirty="0">
              <a:solidFill>
                <a:schemeClr val="tx1"/>
              </a:solidFill>
            </a:endParaRPr>
          </a:p>
        </p:txBody>
      </p:sp>
      <p:sp>
        <p:nvSpPr>
          <p:cNvPr id="7176" name="Rectangle 8"/>
          <p:cNvSpPr>
            <a:spLocks noGrp="1" noChangeArrowheads="1"/>
          </p:cNvSpPr>
          <p:nvPr>
            <p:ph type="body" sz="half" idx="2"/>
          </p:nvPr>
        </p:nvSpPr>
        <p:spPr>
          <a:xfrm>
            <a:off x="304800" y="4648200"/>
            <a:ext cx="8458200" cy="1676400"/>
          </a:xfrm>
        </p:spPr>
        <p:txBody>
          <a:bodyPr>
            <a:normAutofit lnSpcReduction="10000"/>
          </a:bodyPr>
          <a:lstStyle/>
          <a:p>
            <a:pPr marL="0" indent="0" fontAlgn="auto">
              <a:lnSpc>
                <a:spcPct val="90000"/>
              </a:lnSpc>
              <a:spcAft>
                <a:spcPts val="0"/>
              </a:spcAft>
              <a:buFont typeface="Times" pitchFamily="1" charset="0"/>
              <a:buNone/>
              <a:defRPr/>
            </a:pPr>
            <a:r>
              <a:rPr lang="en-US" sz="1800" dirty="0"/>
              <a:t>The plot shows the average excess return (the return minus the three-month risk-free rate) for ten portfolios formed in each month over 80 years using the firms’ market capitalizations. The average excess return of each portfolio is plotted as a function of the portfolio’s beta (estimated over the same time period). The black line is the security market line. If the market portfolio is efficient and there is no measurement error, all portfolios would plot along this line. The error bars mark the 95% confidence bands of the beta and expected excess return estimates.</a:t>
            </a:r>
          </a:p>
        </p:txBody>
      </p:sp>
      <p:sp>
        <p:nvSpPr>
          <p:cNvPr id="8" name="Slide Number Placeholder 2"/>
          <p:cNvSpPr txBox="1">
            <a:spLocks/>
          </p:cNvSpPr>
          <p:nvPr/>
        </p:nvSpPr>
        <p:spPr>
          <a:xfrm>
            <a:off x="4343400" y="1027113"/>
            <a:ext cx="457200" cy="441325"/>
          </a:xfrm>
          <a:prstGeom prst="rect">
            <a:avLst/>
          </a:prstGeom>
        </p:spPr>
        <p:txBody>
          <a:bodyPr/>
          <a:lstStyle/>
          <a:p>
            <a:pPr fontAlgn="auto">
              <a:spcBef>
                <a:spcPts val="0"/>
              </a:spcBef>
              <a:spcAft>
                <a:spcPts val="0"/>
              </a:spcAft>
              <a:defRPr/>
            </a:pPr>
            <a:r>
              <a:rPr lang="en-US" dirty="0">
                <a:latin typeface="+mn-lt"/>
                <a:cs typeface="+mn-cs"/>
              </a:rPr>
              <a:t> </a:t>
            </a:r>
            <a:fld id="{2811D1BB-9685-4BDB-8597-16C6DAFDBFB1}" type="slidenum">
              <a:rPr lang="en-US">
                <a:solidFill>
                  <a:schemeClr val="accent3">
                    <a:lumMod val="75000"/>
                  </a:schemeClr>
                </a:solidFill>
                <a:latin typeface="+mn-lt"/>
                <a:cs typeface="+mn-cs"/>
              </a:rPr>
              <a:pPr fontAlgn="auto">
                <a:spcBef>
                  <a:spcPts val="0"/>
                </a:spcBef>
                <a:spcAft>
                  <a:spcPts val="0"/>
                </a:spcAft>
                <a:defRPr/>
              </a:pPr>
              <a:t>8</a:t>
            </a:fld>
            <a:endParaRPr lang="en-US" dirty="0">
              <a:solidFill>
                <a:schemeClr val="accent3">
                  <a:lumMod val="75000"/>
                </a:schemeClr>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pPr fontAlgn="auto">
              <a:spcAft>
                <a:spcPts val="0"/>
              </a:spcAft>
              <a:defRPr/>
            </a:pPr>
            <a:r>
              <a:rPr lang="en-US" dirty="0" smtClean="0"/>
              <a:t>Size Anomalies</a:t>
            </a:r>
            <a:endParaRPr lang="en-US" dirty="0"/>
          </a:p>
        </p:txBody>
      </p:sp>
      <p:sp>
        <p:nvSpPr>
          <p:cNvPr id="3" name="Slide Number Placeholder 2"/>
          <p:cNvSpPr>
            <a:spLocks noGrp="1"/>
          </p:cNvSpPr>
          <p:nvPr>
            <p:ph type="sldNum" sz="quarter" idx="16"/>
          </p:nvPr>
        </p:nvSpPr>
        <p:spPr/>
        <p:txBody>
          <a:bodyPr/>
          <a:lstStyle/>
          <a:p>
            <a:pPr>
              <a:defRPr/>
            </a:pPr>
            <a:fld id="{A568C9BB-DC2D-4A30-ABE5-B8CEE572AA41}" type="slidenum">
              <a:rPr lang="en-US"/>
              <a:pPr>
                <a:defRPr/>
              </a:pPr>
              <a:t>9</a:t>
            </a:fld>
            <a:endParaRPr lang="en-US" dirty="0"/>
          </a:p>
        </p:txBody>
      </p:sp>
      <p:sp>
        <p:nvSpPr>
          <p:cNvPr id="4" name="Content Placeholder 3"/>
          <p:cNvSpPr>
            <a:spLocks noGrp="1"/>
          </p:cNvSpPr>
          <p:nvPr>
            <p:ph sz="quarter" idx="13"/>
          </p:nvPr>
        </p:nvSpPr>
        <p:spPr>
          <a:xfrm>
            <a:off x="301625" y="1295400"/>
            <a:ext cx="8504238" cy="5105400"/>
          </a:xfrm>
        </p:spPr>
        <p:txBody>
          <a:bodyPr>
            <a:normAutofit fontScale="85000" lnSpcReduction="20000"/>
          </a:bodyPr>
          <a:lstStyle/>
          <a:p>
            <a:pPr marL="274320" indent="-274320" fontAlgn="auto">
              <a:spcAft>
                <a:spcPts val="0"/>
              </a:spcAft>
              <a:buFont typeface="Wingdings 2"/>
              <a:buChar char=""/>
              <a:defRPr/>
            </a:pPr>
            <a:r>
              <a:rPr lang="en-US" dirty="0" smtClean="0"/>
              <a:t>Why should there be such a pattern?</a:t>
            </a:r>
          </a:p>
          <a:p>
            <a:pPr marL="274320" indent="-274320" fontAlgn="auto">
              <a:spcAft>
                <a:spcPts val="0"/>
              </a:spcAft>
              <a:buFont typeface="Wingdings 2"/>
              <a:buChar char=""/>
              <a:defRPr/>
            </a:pPr>
            <a:r>
              <a:rPr lang="en-US" dirty="0" smtClean="0"/>
              <a:t>One answer is that it’s due to data-snooping – that is, given enough characteristics, it will always be possible ex-post to find some characteristic that by pure chance happens to be correlated with the estimation error of average returns.</a:t>
            </a:r>
          </a:p>
          <a:p>
            <a:pPr marL="274320" indent="-274320" fontAlgn="auto">
              <a:spcAft>
                <a:spcPts val="0"/>
              </a:spcAft>
              <a:buFont typeface="Wingdings 2"/>
              <a:buChar char=""/>
              <a:defRPr/>
            </a:pPr>
            <a:r>
              <a:rPr lang="en-US" dirty="0" smtClean="0"/>
              <a:t>Another answer is that if the market portfolio is inefficient, then some assets would be overpriced and some assets would be underpriced.  The overpriced assets would tend to be larger since their market values are larger than what they should be according to the CAPM.  Similarly, underpriced assets would tend to be smaller.  Since underpriced (overpriced) assets would tend over time to realize higher (lower) returns, we would expect to see patterns like those of </a:t>
            </a:r>
            <a:r>
              <a:rPr lang="en-US" dirty="0" err="1" smtClean="0"/>
              <a:t>Banz</a:t>
            </a:r>
            <a:r>
              <a:rPr lang="en-US" dirty="0" smtClean="0"/>
              <a:t>.</a:t>
            </a:r>
          </a:p>
          <a:p>
            <a:pPr marL="274320" indent="-274320" fontAlgn="auto">
              <a:spcAft>
                <a:spcPts val="0"/>
              </a:spcAft>
              <a:buFont typeface="Wingdings 2"/>
              <a:buChar char=""/>
              <a:defRPr/>
            </a:pPr>
            <a:r>
              <a:rPr lang="en-US" dirty="0" smtClean="0"/>
              <a:t>In fact, it turned out that portfolios consisting of stocks that had high book-to-market ratios (i.e. underpriced stocks) had higher average returns than portfolios consisting of stocks with low book-to-market ratios.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2354</Words>
  <Application>Microsoft Office PowerPoint</Application>
  <PresentationFormat>On-screen Show (4:3)</PresentationFormat>
  <Paragraphs>163</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Process diagram</vt:lpstr>
      <vt:lpstr>Equation</vt:lpstr>
      <vt:lpstr> Alternative Models of Systematic Risk</vt:lpstr>
      <vt:lpstr>The Market Model</vt:lpstr>
      <vt:lpstr>Efficiency of the Market Model</vt:lpstr>
      <vt:lpstr>Risk vs. return in an efficient portfolio</vt:lpstr>
      <vt:lpstr>Risk vs. return in an efficient portfolio</vt:lpstr>
      <vt:lpstr>Risk vs. return in an efficient portfolio</vt:lpstr>
      <vt:lpstr>Efficiency of the Market Model</vt:lpstr>
      <vt:lpstr>Excess Return of Size Portfolios, 1926–2005</vt:lpstr>
      <vt:lpstr>Size Anomalies</vt:lpstr>
      <vt:lpstr>Excess Return of Book-to-Market Portfolios, 1926–2005</vt:lpstr>
      <vt:lpstr>Risk and the Market Value of Equity</vt:lpstr>
      <vt:lpstr>Risk and the Market Value of Equity</vt:lpstr>
      <vt:lpstr>Momentum Anomalies</vt:lpstr>
      <vt:lpstr>Why is the market inefficient?</vt:lpstr>
      <vt:lpstr>Proxy Error</vt:lpstr>
      <vt:lpstr>Other risk sources: non-tradable wealth</vt:lpstr>
      <vt:lpstr>Multifactor Models of Risk</vt:lpstr>
      <vt:lpstr>Multifactor Models of Risk</vt:lpstr>
      <vt:lpstr>Multifactor Models of Risk</vt:lpstr>
      <vt:lpstr>The Fama-French-Carhart model</vt:lpstr>
      <vt:lpstr>Using the FFC Model</vt:lpstr>
      <vt:lpstr>Using the FFC Model</vt:lpstr>
      <vt:lpstr>How Firms Calculate the Cost of Capital</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2</cp:revision>
  <dcterms:created xsi:type="dcterms:W3CDTF">2009-02-05T02:09:49Z</dcterms:created>
  <dcterms:modified xsi:type="dcterms:W3CDTF">2012-11-05T21:07:15Z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