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6.xml" ContentType="application/vnd.openxmlformats-officedocument.presentationml.notesSlide+xml"/>
  <Override PartName="/ppt/charts/chart2.xml" ContentType="application/vnd.openxmlformats-officedocument.drawingml.chart+xml"/>
  <Override PartName="/ppt/notesSlides/notesSlide7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80"/>
  </p:notesMasterIdLst>
  <p:handoutMasterIdLst>
    <p:handoutMasterId r:id="rId81"/>
  </p:handoutMasterIdLst>
  <p:sldIdLst>
    <p:sldId id="260" r:id="rId2"/>
    <p:sldId id="325" r:id="rId3"/>
    <p:sldId id="261" r:id="rId4"/>
    <p:sldId id="331" r:id="rId5"/>
    <p:sldId id="333" r:id="rId6"/>
    <p:sldId id="259" r:id="rId7"/>
    <p:sldId id="263" r:id="rId8"/>
    <p:sldId id="262" r:id="rId9"/>
    <p:sldId id="264" r:id="rId10"/>
    <p:sldId id="265" r:id="rId11"/>
    <p:sldId id="266" r:id="rId12"/>
    <p:sldId id="330" r:id="rId13"/>
    <p:sldId id="267" r:id="rId14"/>
    <p:sldId id="270" r:id="rId15"/>
    <p:sldId id="271" r:id="rId16"/>
    <p:sldId id="273" r:id="rId17"/>
    <p:sldId id="274" r:id="rId18"/>
    <p:sldId id="275" r:id="rId19"/>
    <p:sldId id="276" r:id="rId20"/>
    <p:sldId id="334" r:id="rId21"/>
    <p:sldId id="345" r:id="rId22"/>
    <p:sldId id="335" r:id="rId23"/>
    <p:sldId id="272" r:id="rId24"/>
    <p:sldId id="277" r:id="rId25"/>
    <p:sldId id="323" r:id="rId26"/>
    <p:sldId id="268" r:id="rId27"/>
    <p:sldId id="320" r:id="rId28"/>
    <p:sldId id="321" r:id="rId29"/>
    <p:sldId id="324"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36" r:id="rId70"/>
    <p:sldId id="327" r:id="rId71"/>
    <p:sldId id="328" r:id="rId72"/>
    <p:sldId id="340" r:id="rId73"/>
    <p:sldId id="341" r:id="rId74"/>
    <p:sldId id="342" r:id="rId75"/>
    <p:sldId id="338" r:id="rId76"/>
    <p:sldId id="343" r:id="rId77"/>
    <p:sldId id="344" r:id="rId78"/>
    <p:sldId id="329" r:id="rId79"/>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47" autoAdjust="0"/>
    <p:restoredTop sz="94660"/>
  </p:normalViewPr>
  <p:slideViewPr>
    <p:cSldViewPr>
      <p:cViewPr varScale="1">
        <p:scale>
          <a:sx n="81" d="100"/>
          <a:sy n="81" d="100"/>
        </p:scale>
        <p:origin x="101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Book7"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Sheet1!$B$13</c:f>
              <c:strCache>
                <c:ptCount val="1"/>
                <c:pt idx="0">
                  <c:v>3/3/2014</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Sheet1!$A$14:$A$24</c:f>
              <c:strCache>
                <c:ptCount val="11"/>
                <c:pt idx="0">
                  <c:v>1mo</c:v>
                </c:pt>
                <c:pt idx="1">
                  <c:v>3mo</c:v>
                </c:pt>
                <c:pt idx="2">
                  <c:v>6mo</c:v>
                </c:pt>
                <c:pt idx="3">
                  <c:v>1yr</c:v>
                </c:pt>
                <c:pt idx="4">
                  <c:v>2yr</c:v>
                </c:pt>
                <c:pt idx="5">
                  <c:v>3yr</c:v>
                </c:pt>
                <c:pt idx="6">
                  <c:v>5yr</c:v>
                </c:pt>
                <c:pt idx="7">
                  <c:v>7yr</c:v>
                </c:pt>
                <c:pt idx="8">
                  <c:v>10yr</c:v>
                </c:pt>
                <c:pt idx="9">
                  <c:v>20yr</c:v>
                </c:pt>
                <c:pt idx="10">
                  <c:v>30yr</c:v>
                </c:pt>
              </c:strCache>
            </c:strRef>
          </c:cat>
          <c:val>
            <c:numRef>
              <c:f>Sheet1!$B$14:$B$24</c:f>
              <c:numCache>
                <c:formatCode>General</c:formatCode>
                <c:ptCount val="11"/>
                <c:pt idx="0">
                  <c:v>0.04</c:v>
                </c:pt>
                <c:pt idx="1">
                  <c:v>0.05</c:v>
                </c:pt>
                <c:pt idx="2">
                  <c:v>0.08</c:v>
                </c:pt>
                <c:pt idx="3">
                  <c:v>0.12</c:v>
                </c:pt>
                <c:pt idx="4">
                  <c:v>0.32</c:v>
                </c:pt>
                <c:pt idx="5">
                  <c:v>0.66</c:v>
                </c:pt>
                <c:pt idx="6">
                  <c:v>1.46</c:v>
                </c:pt>
                <c:pt idx="7">
                  <c:v>2.0699999999999998</c:v>
                </c:pt>
                <c:pt idx="8">
                  <c:v>2.6</c:v>
                </c:pt>
                <c:pt idx="9">
                  <c:v>3.27</c:v>
                </c:pt>
                <c:pt idx="10">
                  <c:v>3.55</c:v>
                </c:pt>
              </c:numCache>
            </c:numRef>
          </c:val>
          <c:smooth val="0"/>
        </c:ser>
        <c:ser>
          <c:idx val="1"/>
          <c:order val="1"/>
          <c:tx>
            <c:strRef>
              <c:f>Sheet1!$C$13</c:f>
              <c:strCache>
                <c:ptCount val="1"/>
                <c:pt idx="0">
                  <c:v>3/4/2014</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Sheet1!$A$14:$A$24</c:f>
              <c:strCache>
                <c:ptCount val="11"/>
                <c:pt idx="0">
                  <c:v>1mo</c:v>
                </c:pt>
                <c:pt idx="1">
                  <c:v>3mo</c:v>
                </c:pt>
                <c:pt idx="2">
                  <c:v>6mo</c:v>
                </c:pt>
                <c:pt idx="3">
                  <c:v>1yr</c:v>
                </c:pt>
                <c:pt idx="4">
                  <c:v>2yr</c:v>
                </c:pt>
                <c:pt idx="5">
                  <c:v>3yr</c:v>
                </c:pt>
                <c:pt idx="6">
                  <c:v>5yr</c:v>
                </c:pt>
                <c:pt idx="7">
                  <c:v>7yr</c:v>
                </c:pt>
                <c:pt idx="8">
                  <c:v>10yr</c:v>
                </c:pt>
                <c:pt idx="9">
                  <c:v>20yr</c:v>
                </c:pt>
                <c:pt idx="10">
                  <c:v>30yr</c:v>
                </c:pt>
              </c:strCache>
            </c:strRef>
          </c:cat>
          <c:val>
            <c:numRef>
              <c:f>Sheet1!$C$14:$C$24</c:f>
              <c:numCache>
                <c:formatCode>General</c:formatCode>
                <c:ptCount val="11"/>
                <c:pt idx="0">
                  <c:v>0.06</c:v>
                </c:pt>
                <c:pt idx="1">
                  <c:v>0.05</c:v>
                </c:pt>
                <c:pt idx="2">
                  <c:v>0.08</c:v>
                </c:pt>
                <c:pt idx="3">
                  <c:v>0.12</c:v>
                </c:pt>
                <c:pt idx="4">
                  <c:v>0.33</c:v>
                </c:pt>
                <c:pt idx="5">
                  <c:v>0.71</c:v>
                </c:pt>
                <c:pt idx="6">
                  <c:v>1.54</c:v>
                </c:pt>
                <c:pt idx="7">
                  <c:v>2.17</c:v>
                </c:pt>
                <c:pt idx="8">
                  <c:v>2.7</c:v>
                </c:pt>
                <c:pt idx="9">
                  <c:v>3.36</c:v>
                </c:pt>
                <c:pt idx="10">
                  <c:v>3.64</c:v>
                </c:pt>
              </c:numCache>
            </c:numRef>
          </c:val>
          <c:smooth val="0"/>
        </c:ser>
        <c:ser>
          <c:idx val="2"/>
          <c:order val="2"/>
          <c:tx>
            <c:strRef>
              <c:f>Sheet1!$D$13</c:f>
              <c:strCache>
                <c:ptCount val="1"/>
                <c:pt idx="0">
                  <c:v>3/5/2014</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Sheet1!$A$14:$A$24</c:f>
              <c:strCache>
                <c:ptCount val="11"/>
                <c:pt idx="0">
                  <c:v>1mo</c:v>
                </c:pt>
                <c:pt idx="1">
                  <c:v>3mo</c:v>
                </c:pt>
                <c:pt idx="2">
                  <c:v>6mo</c:v>
                </c:pt>
                <c:pt idx="3">
                  <c:v>1yr</c:v>
                </c:pt>
                <c:pt idx="4">
                  <c:v>2yr</c:v>
                </c:pt>
                <c:pt idx="5">
                  <c:v>3yr</c:v>
                </c:pt>
                <c:pt idx="6">
                  <c:v>5yr</c:v>
                </c:pt>
                <c:pt idx="7">
                  <c:v>7yr</c:v>
                </c:pt>
                <c:pt idx="8">
                  <c:v>10yr</c:v>
                </c:pt>
                <c:pt idx="9">
                  <c:v>20yr</c:v>
                </c:pt>
                <c:pt idx="10">
                  <c:v>30yr</c:v>
                </c:pt>
              </c:strCache>
            </c:strRef>
          </c:cat>
          <c:val>
            <c:numRef>
              <c:f>Sheet1!$D$14:$D$24</c:f>
              <c:numCache>
                <c:formatCode>General</c:formatCode>
                <c:ptCount val="11"/>
                <c:pt idx="0">
                  <c:v>0.06</c:v>
                </c:pt>
                <c:pt idx="1">
                  <c:v>0.06</c:v>
                </c:pt>
                <c:pt idx="2">
                  <c:v>0.09</c:v>
                </c:pt>
                <c:pt idx="3">
                  <c:v>0.13</c:v>
                </c:pt>
                <c:pt idx="4">
                  <c:v>0.33</c:v>
                </c:pt>
                <c:pt idx="5">
                  <c:v>0.71</c:v>
                </c:pt>
                <c:pt idx="6">
                  <c:v>1.54</c:v>
                </c:pt>
                <c:pt idx="7">
                  <c:v>2.16</c:v>
                </c:pt>
                <c:pt idx="8">
                  <c:v>2.7</c:v>
                </c:pt>
                <c:pt idx="9">
                  <c:v>3.36</c:v>
                </c:pt>
                <c:pt idx="10">
                  <c:v>3.64</c:v>
                </c:pt>
              </c:numCache>
            </c:numRef>
          </c:val>
          <c:smooth val="0"/>
        </c:ser>
        <c:ser>
          <c:idx val="3"/>
          <c:order val="3"/>
          <c:tx>
            <c:strRef>
              <c:f>Sheet1!$E$13</c:f>
              <c:strCache>
                <c:ptCount val="1"/>
                <c:pt idx="0">
                  <c:v>3/6/2014</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strRef>
              <c:f>Sheet1!$A$14:$A$24</c:f>
              <c:strCache>
                <c:ptCount val="11"/>
                <c:pt idx="0">
                  <c:v>1mo</c:v>
                </c:pt>
                <c:pt idx="1">
                  <c:v>3mo</c:v>
                </c:pt>
                <c:pt idx="2">
                  <c:v>6mo</c:v>
                </c:pt>
                <c:pt idx="3">
                  <c:v>1yr</c:v>
                </c:pt>
                <c:pt idx="4">
                  <c:v>2yr</c:v>
                </c:pt>
                <c:pt idx="5">
                  <c:v>3yr</c:v>
                </c:pt>
                <c:pt idx="6">
                  <c:v>5yr</c:v>
                </c:pt>
                <c:pt idx="7">
                  <c:v>7yr</c:v>
                </c:pt>
                <c:pt idx="8">
                  <c:v>10yr</c:v>
                </c:pt>
                <c:pt idx="9">
                  <c:v>20yr</c:v>
                </c:pt>
                <c:pt idx="10">
                  <c:v>30yr</c:v>
                </c:pt>
              </c:strCache>
            </c:strRef>
          </c:cat>
          <c:val>
            <c:numRef>
              <c:f>Sheet1!$E$14:$E$24</c:f>
              <c:numCache>
                <c:formatCode>General</c:formatCode>
                <c:ptCount val="11"/>
                <c:pt idx="0">
                  <c:v>0.06</c:v>
                </c:pt>
                <c:pt idx="1">
                  <c:v>0.05</c:v>
                </c:pt>
                <c:pt idx="2">
                  <c:v>0.08</c:v>
                </c:pt>
                <c:pt idx="3">
                  <c:v>0.12</c:v>
                </c:pt>
                <c:pt idx="4">
                  <c:v>0.37</c:v>
                </c:pt>
                <c:pt idx="5">
                  <c:v>0.73</c:v>
                </c:pt>
                <c:pt idx="6">
                  <c:v>1.57</c:v>
                </c:pt>
                <c:pt idx="7">
                  <c:v>2.2000000000000002</c:v>
                </c:pt>
                <c:pt idx="8">
                  <c:v>2.74</c:v>
                </c:pt>
                <c:pt idx="9">
                  <c:v>3.4</c:v>
                </c:pt>
                <c:pt idx="10">
                  <c:v>3.68</c:v>
                </c:pt>
              </c:numCache>
            </c:numRef>
          </c:val>
          <c:smooth val="0"/>
        </c:ser>
        <c:ser>
          <c:idx val="4"/>
          <c:order val="4"/>
          <c:tx>
            <c:strRef>
              <c:f>Sheet1!$F$13</c:f>
              <c:strCache>
                <c:ptCount val="1"/>
                <c:pt idx="0">
                  <c:v>3/7/2014</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strRef>
              <c:f>Sheet1!$A$14:$A$24</c:f>
              <c:strCache>
                <c:ptCount val="11"/>
                <c:pt idx="0">
                  <c:v>1mo</c:v>
                </c:pt>
                <c:pt idx="1">
                  <c:v>3mo</c:v>
                </c:pt>
                <c:pt idx="2">
                  <c:v>6mo</c:v>
                </c:pt>
                <c:pt idx="3">
                  <c:v>1yr</c:v>
                </c:pt>
                <c:pt idx="4">
                  <c:v>2yr</c:v>
                </c:pt>
                <c:pt idx="5">
                  <c:v>3yr</c:v>
                </c:pt>
                <c:pt idx="6">
                  <c:v>5yr</c:v>
                </c:pt>
                <c:pt idx="7">
                  <c:v>7yr</c:v>
                </c:pt>
                <c:pt idx="8">
                  <c:v>10yr</c:v>
                </c:pt>
                <c:pt idx="9">
                  <c:v>20yr</c:v>
                </c:pt>
                <c:pt idx="10">
                  <c:v>30yr</c:v>
                </c:pt>
              </c:strCache>
            </c:strRef>
          </c:cat>
          <c:val>
            <c:numRef>
              <c:f>Sheet1!$F$14:$F$24</c:f>
              <c:numCache>
                <c:formatCode>General</c:formatCode>
                <c:ptCount val="11"/>
                <c:pt idx="0">
                  <c:v>0.06</c:v>
                </c:pt>
                <c:pt idx="1">
                  <c:v>0.06</c:v>
                </c:pt>
                <c:pt idx="2">
                  <c:v>0.09</c:v>
                </c:pt>
                <c:pt idx="3">
                  <c:v>0.13</c:v>
                </c:pt>
                <c:pt idx="4">
                  <c:v>0.38</c:v>
                </c:pt>
                <c:pt idx="5">
                  <c:v>0.79</c:v>
                </c:pt>
                <c:pt idx="6">
                  <c:v>1.65</c:v>
                </c:pt>
                <c:pt idx="7">
                  <c:v>2.27</c:v>
                </c:pt>
                <c:pt idx="8">
                  <c:v>2.8</c:v>
                </c:pt>
                <c:pt idx="9">
                  <c:v>3.45</c:v>
                </c:pt>
                <c:pt idx="10">
                  <c:v>3.72</c:v>
                </c:pt>
              </c:numCache>
            </c:numRef>
          </c:val>
          <c:smooth val="0"/>
        </c:ser>
        <c:ser>
          <c:idx val="5"/>
          <c:order val="5"/>
          <c:tx>
            <c:strRef>
              <c:f>Sheet1!$G$13</c:f>
              <c:strCache>
                <c:ptCount val="1"/>
                <c:pt idx="0">
                  <c:v>3/10/2014</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strRef>
              <c:f>Sheet1!$A$14:$A$24</c:f>
              <c:strCache>
                <c:ptCount val="11"/>
                <c:pt idx="0">
                  <c:v>1mo</c:v>
                </c:pt>
                <c:pt idx="1">
                  <c:v>3mo</c:v>
                </c:pt>
                <c:pt idx="2">
                  <c:v>6mo</c:v>
                </c:pt>
                <c:pt idx="3">
                  <c:v>1yr</c:v>
                </c:pt>
                <c:pt idx="4">
                  <c:v>2yr</c:v>
                </c:pt>
                <c:pt idx="5">
                  <c:v>3yr</c:v>
                </c:pt>
                <c:pt idx="6">
                  <c:v>5yr</c:v>
                </c:pt>
                <c:pt idx="7">
                  <c:v>7yr</c:v>
                </c:pt>
                <c:pt idx="8">
                  <c:v>10yr</c:v>
                </c:pt>
                <c:pt idx="9">
                  <c:v>20yr</c:v>
                </c:pt>
                <c:pt idx="10">
                  <c:v>30yr</c:v>
                </c:pt>
              </c:strCache>
            </c:strRef>
          </c:cat>
          <c:val>
            <c:numRef>
              <c:f>Sheet1!$G$14:$G$24</c:f>
              <c:numCache>
                <c:formatCode>General</c:formatCode>
                <c:ptCount val="11"/>
                <c:pt idx="0">
                  <c:v>0.05</c:v>
                </c:pt>
                <c:pt idx="1">
                  <c:v>0.05</c:v>
                </c:pt>
                <c:pt idx="2">
                  <c:v>0.08</c:v>
                </c:pt>
                <c:pt idx="3">
                  <c:v>0.12</c:v>
                </c:pt>
                <c:pt idx="4">
                  <c:v>0.37</c:v>
                </c:pt>
                <c:pt idx="5">
                  <c:v>0.79</c:v>
                </c:pt>
                <c:pt idx="6">
                  <c:v>1.64</c:v>
                </c:pt>
                <c:pt idx="7">
                  <c:v>2.2599999999999998</c:v>
                </c:pt>
                <c:pt idx="8">
                  <c:v>2.79</c:v>
                </c:pt>
                <c:pt idx="9">
                  <c:v>3.45</c:v>
                </c:pt>
                <c:pt idx="10">
                  <c:v>3.73</c:v>
                </c:pt>
              </c:numCache>
            </c:numRef>
          </c:val>
          <c:smooth val="0"/>
        </c:ser>
        <c:ser>
          <c:idx val="6"/>
          <c:order val="6"/>
          <c:tx>
            <c:strRef>
              <c:f>Sheet1!$H$13</c:f>
              <c:strCache>
                <c:ptCount val="1"/>
                <c:pt idx="0">
                  <c:v>3/11/2014</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cat>
            <c:strRef>
              <c:f>Sheet1!$A$14:$A$24</c:f>
              <c:strCache>
                <c:ptCount val="11"/>
                <c:pt idx="0">
                  <c:v>1mo</c:v>
                </c:pt>
                <c:pt idx="1">
                  <c:v>3mo</c:v>
                </c:pt>
                <c:pt idx="2">
                  <c:v>6mo</c:v>
                </c:pt>
                <c:pt idx="3">
                  <c:v>1yr</c:v>
                </c:pt>
                <c:pt idx="4">
                  <c:v>2yr</c:v>
                </c:pt>
                <c:pt idx="5">
                  <c:v>3yr</c:v>
                </c:pt>
                <c:pt idx="6">
                  <c:v>5yr</c:v>
                </c:pt>
                <c:pt idx="7">
                  <c:v>7yr</c:v>
                </c:pt>
                <c:pt idx="8">
                  <c:v>10yr</c:v>
                </c:pt>
                <c:pt idx="9">
                  <c:v>20yr</c:v>
                </c:pt>
                <c:pt idx="10">
                  <c:v>30yr</c:v>
                </c:pt>
              </c:strCache>
            </c:strRef>
          </c:cat>
          <c:val>
            <c:numRef>
              <c:f>Sheet1!$H$14:$H$24</c:f>
              <c:numCache>
                <c:formatCode>General</c:formatCode>
                <c:ptCount val="11"/>
                <c:pt idx="0">
                  <c:v>0.06</c:v>
                </c:pt>
                <c:pt idx="1">
                  <c:v>0.05</c:v>
                </c:pt>
                <c:pt idx="2">
                  <c:v>0.08</c:v>
                </c:pt>
                <c:pt idx="3">
                  <c:v>0.13</c:v>
                </c:pt>
                <c:pt idx="4">
                  <c:v>0.37</c:v>
                </c:pt>
                <c:pt idx="5">
                  <c:v>0.79</c:v>
                </c:pt>
                <c:pt idx="6">
                  <c:v>1.62</c:v>
                </c:pt>
                <c:pt idx="7">
                  <c:v>2.25</c:v>
                </c:pt>
                <c:pt idx="8">
                  <c:v>2.77</c:v>
                </c:pt>
                <c:pt idx="9">
                  <c:v>3.43</c:v>
                </c:pt>
                <c:pt idx="10">
                  <c:v>3.7</c:v>
                </c:pt>
              </c:numCache>
            </c:numRef>
          </c:val>
          <c:smooth val="0"/>
        </c:ser>
        <c:ser>
          <c:idx val="7"/>
          <c:order val="7"/>
          <c:tx>
            <c:strRef>
              <c:f>Sheet1!$I$13</c:f>
              <c:strCache>
                <c:ptCount val="1"/>
                <c:pt idx="0">
                  <c:v>3/12/2014</c:v>
                </c:pt>
              </c:strCache>
            </c:strRef>
          </c:tx>
          <c:spPr>
            <a:ln w="28575" cap="rnd">
              <a:solidFill>
                <a:schemeClr val="accent2">
                  <a:lumMod val="60000"/>
                </a:schemeClr>
              </a:solidFill>
              <a:round/>
            </a:ln>
            <a:effectLst/>
          </c:spPr>
          <c:marker>
            <c:symbol val="circle"/>
            <c:size val="5"/>
            <c:spPr>
              <a:solidFill>
                <a:schemeClr val="accent2">
                  <a:lumMod val="60000"/>
                </a:schemeClr>
              </a:solidFill>
              <a:ln w="9525">
                <a:solidFill>
                  <a:schemeClr val="accent2">
                    <a:lumMod val="60000"/>
                  </a:schemeClr>
                </a:solidFill>
              </a:ln>
              <a:effectLst/>
            </c:spPr>
          </c:marker>
          <c:cat>
            <c:strRef>
              <c:f>Sheet1!$A$14:$A$24</c:f>
              <c:strCache>
                <c:ptCount val="11"/>
                <c:pt idx="0">
                  <c:v>1mo</c:v>
                </c:pt>
                <c:pt idx="1">
                  <c:v>3mo</c:v>
                </c:pt>
                <c:pt idx="2">
                  <c:v>6mo</c:v>
                </c:pt>
                <c:pt idx="3">
                  <c:v>1yr</c:v>
                </c:pt>
                <c:pt idx="4">
                  <c:v>2yr</c:v>
                </c:pt>
                <c:pt idx="5">
                  <c:v>3yr</c:v>
                </c:pt>
                <c:pt idx="6">
                  <c:v>5yr</c:v>
                </c:pt>
                <c:pt idx="7">
                  <c:v>7yr</c:v>
                </c:pt>
                <c:pt idx="8">
                  <c:v>10yr</c:v>
                </c:pt>
                <c:pt idx="9">
                  <c:v>20yr</c:v>
                </c:pt>
                <c:pt idx="10">
                  <c:v>30yr</c:v>
                </c:pt>
              </c:strCache>
            </c:strRef>
          </c:cat>
          <c:val>
            <c:numRef>
              <c:f>Sheet1!$I$14:$I$24</c:f>
              <c:numCache>
                <c:formatCode>General</c:formatCode>
                <c:ptCount val="11"/>
                <c:pt idx="0">
                  <c:v>0.05</c:v>
                </c:pt>
                <c:pt idx="1">
                  <c:v>0.05</c:v>
                </c:pt>
                <c:pt idx="2">
                  <c:v>0.08</c:v>
                </c:pt>
                <c:pt idx="3">
                  <c:v>0.12</c:v>
                </c:pt>
                <c:pt idx="4">
                  <c:v>0.37</c:v>
                </c:pt>
                <c:pt idx="5">
                  <c:v>0.78</c:v>
                </c:pt>
                <c:pt idx="6">
                  <c:v>1.59</c:v>
                </c:pt>
                <c:pt idx="7">
                  <c:v>2.2000000000000002</c:v>
                </c:pt>
                <c:pt idx="8">
                  <c:v>2.73</c:v>
                </c:pt>
                <c:pt idx="9">
                  <c:v>3.38</c:v>
                </c:pt>
                <c:pt idx="10">
                  <c:v>3.66</c:v>
                </c:pt>
              </c:numCache>
            </c:numRef>
          </c:val>
          <c:smooth val="0"/>
        </c:ser>
        <c:dLbls>
          <c:showLegendKey val="0"/>
          <c:showVal val="0"/>
          <c:showCatName val="0"/>
          <c:showSerName val="0"/>
          <c:showPercent val="0"/>
          <c:showBubbleSize val="0"/>
        </c:dLbls>
        <c:marker val="1"/>
        <c:smooth val="0"/>
        <c:axId val="-1328858320"/>
        <c:axId val="-1328871920"/>
      </c:lineChart>
      <c:catAx>
        <c:axId val="-132885832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28871920"/>
        <c:crosses val="autoZero"/>
        <c:auto val="1"/>
        <c:lblAlgn val="ctr"/>
        <c:lblOffset val="100"/>
        <c:noMultiLvlLbl val="0"/>
      </c:catAx>
      <c:valAx>
        <c:axId val="-13288719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28858320"/>
        <c:crosses val="autoZero"/>
        <c:crossBetween val="between"/>
      </c:valAx>
      <c:spPr>
        <a:noFill/>
        <a:ln>
          <a:noFill/>
        </a:ln>
        <a:effectLst/>
      </c:spPr>
    </c:plotArea>
    <c:legend>
      <c:legendPos val="b"/>
      <c:layout>
        <c:manualLayout>
          <c:xMode val="edge"/>
          <c:yMode val="edge"/>
          <c:x val="5.9765589646121824E-2"/>
          <c:y val="0.15607187139579345"/>
          <c:w val="0.37759525748936557"/>
          <c:h val="0.2130032105136087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314768001554052E-2"/>
          <c:y val="3.900709219858161E-2"/>
          <c:w val="0.92048294038807477"/>
          <c:h val="0.84475557167552584"/>
        </c:manualLayout>
      </c:layout>
      <c:scatterChart>
        <c:scatterStyle val="lineMarker"/>
        <c:varyColors val="0"/>
        <c:ser>
          <c:idx val="0"/>
          <c:order val="0"/>
          <c:tx>
            <c:strRef>
              <c:f>Sheet1!$A$2</c:f>
              <c:strCache>
                <c:ptCount val="1"/>
                <c:pt idx="0">
                  <c:v>2/1/2008</c:v>
                </c:pt>
              </c:strCache>
            </c:strRef>
          </c:tx>
          <c:xVal>
            <c:numRef>
              <c:f>Sheet1!$B$1:$L$1</c:f>
              <c:numCache>
                <c:formatCode>0.00</c:formatCode>
                <c:ptCount val="11"/>
                <c:pt idx="0">
                  <c:v>8.3333333333333509E-2</c:v>
                </c:pt>
                <c:pt idx="1">
                  <c:v>0.25</c:v>
                </c:pt>
                <c:pt idx="2">
                  <c:v>0.5</c:v>
                </c:pt>
                <c:pt idx="3">
                  <c:v>1</c:v>
                </c:pt>
                <c:pt idx="4">
                  <c:v>2</c:v>
                </c:pt>
                <c:pt idx="5">
                  <c:v>3</c:v>
                </c:pt>
                <c:pt idx="6">
                  <c:v>5</c:v>
                </c:pt>
                <c:pt idx="7">
                  <c:v>7</c:v>
                </c:pt>
                <c:pt idx="8">
                  <c:v>10</c:v>
                </c:pt>
                <c:pt idx="9">
                  <c:v>20</c:v>
                </c:pt>
                <c:pt idx="10">
                  <c:v>30</c:v>
                </c:pt>
              </c:numCache>
            </c:numRef>
          </c:xVal>
          <c:yVal>
            <c:numRef>
              <c:f>Sheet1!$B$2:$L$2</c:f>
              <c:numCache>
                <c:formatCode>General</c:formatCode>
                <c:ptCount val="11"/>
                <c:pt idx="0">
                  <c:v>1.750000000000002</c:v>
                </c:pt>
                <c:pt idx="1">
                  <c:v>2.1</c:v>
                </c:pt>
                <c:pt idx="2">
                  <c:v>2.15</c:v>
                </c:pt>
                <c:pt idx="3">
                  <c:v>2.13</c:v>
                </c:pt>
                <c:pt idx="4">
                  <c:v>2.09</c:v>
                </c:pt>
                <c:pt idx="5">
                  <c:v>2.2200000000000002</c:v>
                </c:pt>
                <c:pt idx="6">
                  <c:v>2.75</c:v>
                </c:pt>
                <c:pt idx="7">
                  <c:v>3.13</c:v>
                </c:pt>
                <c:pt idx="8">
                  <c:v>3.62</c:v>
                </c:pt>
                <c:pt idx="9">
                  <c:v>4.3099999999999996</c:v>
                </c:pt>
                <c:pt idx="10">
                  <c:v>4.3199999999999985</c:v>
                </c:pt>
              </c:numCache>
            </c:numRef>
          </c:yVal>
          <c:smooth val="0"/>
        </c:ser>
        <c:ser>
          <c:idx val="1"/>
          <c:order val="1"/>
          <c:tx>
            <c:strRef>
              <c:f>Sheet1!$A$3</c:f>
              <c:strCache>
                <c:ptCount val="1"/>
                <c:pt idx="0">
                  <c:v>2/4/2008</c:v>
                </c:pt>
              </c:strCache>
            </c:strRef>
          </c:tx>
          <c:xVal>
            <c:numRef>
              <c:f>Sheet1!$B$1:$L$1</c:f>
              <c:numCache>
                <c:formatCode>0.00</c:formatCode>
                <c:ptCount val="11"/>
                <c:pt idx="0">
                  <c:v>8.3333333333333509E-2</c:v>
                </c:pt>
                <c:pt idx="1">
                  <c:v>0.25</c:v>
                </c:pt>
                <c:pt idx="2">
                  <c:v>0.5</c:v>
                </c:pt>
                <c:pt idx="3">
                  <c:v>1</c:v>
                </c:pt>
                <c:pt idx="4">
                  <c:v>2</c:v>
                </c:pt>
                <c:pt idx="5">
                  <c:v>3</c:v>
                </c:pt>
                <c:pt idx="6">
                  <c:v>5</c:v>
                </c:pt>
                <c:pt idx="7">
                  <c:v>7</c:v>
                </c:pt>
                <c:pt idx="8">
                  <c:v>10</c:v>
                </c:pt>
                <c:pt idx="9">
                  <c:v>20</c:v>
                </c:pt>
                <c:pt idx="10">
                  <c:v>30</c:v>
                </c:pt>
              </c:numCache>
            </c:numRef>
          </c:xVal>
          <c:yVal>
            <c:numRef>
              <c:f>Sheet1!$B$3:$L$3</c:f>
              <c:numCache>
                <c:formatCode>General</c:formatCode>
                <c:ptCount val="11"/>
                <c:pt idx="0">
                  <c:v>2.15</c:v>
                </c:pt>
                <c:pt idx="1">
                  <c:v>2.27</c:v>
                </c:pt>
                <c:pt idx="2">
                  <c:v>2.2200000000000002</c:v>
                </c:pt>
                <c:pt idx="3">
                  <c:v>2.17</c:v>
                </c:pt>
                <c:pt idx="4">
                  <c:v>2.08</c:v>
                </c:pt>
                <c:pt idx="5">
                  <c:v>2.23</c:v>
                </c:pt>
                <c:pt idx="6">
                  <c:v>2.7800000000000002</c:v>
                </c:pt>
                <c:pt idx="7">
                  <c:v>3.18</c:v>
                </c:pt>
                <c:pt idx="8">
                  <c:v>3.68</c:v>
                </c:pt>
                <c:pt idx="9">
                  <c:v>4.37</c:v>
                </c:pt>
                <c:pt idx="10">
                  <c:v>4.37</c:v>
                </c:pt>
              </c:numCache>
            </c:numRef>
          </c:yVal>
          <c:smooth val="0"/>
        </c:ser>
        <c:ser>
          <c:idx val="2"/>
          <c:order val="2"/>
          <c:tx>
            <c:strRef>
              <c:f>Sheet1!$A$4</c:f>
              <c:strCache>
                <c:ptCount val="1"/>
                <c:pt idx="0">
                  <c:v>2/5/2008</c:v>
                </c:pt>
              </c:strCache>
            </c:strRef>
          </c:tx>
          <c:xVal>
            <c:numRef>
              <c:f>Sheet1!$B$1:$L$1</c:f>
              <c:numCache>
                <c:formatCode>0.00</c:formatCode>
                <c:ptCount val="11"/>
                <c:pt idx="0">
                  <c:v>8.3333333333333509E-2</c:v>
                </c:pt>
                <c:pt idx="1">
                  <c:v>0.25</c:v>
                </c:pt>
                <c:pt idx="2">
                  <c:v>0.5</c:v>
                </c:pt>
                <c:pt idx="3">
                  <c:v>1</c:v>
                </c:pt>
                <c:pt idx="4">
                  <c:v>2</c:v>
                </c:pt>
                <c:pt idx="5">
                  <c:v>3</c:v>
                </c:pt>
                <c:pt idx="6">
                  <c:v>5</c:v>
                </c:pt>
                <c:pt idx="7">
                  <c:v>7</c:v>
                </c:pt>
                <c:pt idx="8">
                  <c:v>10</c:v>
                </c:pt>
                <c:pt idx="9">
                  <c:v>20</c:v>
                </c:pt>
                <c:pt idx="10">
                  <c:v>30</c:v>
                </c:pt>
              </c:numCache>
            </c:numRef>
          </c:xVal>
          <c:yVal>
            <c:numRef>
              <c:f>Sheet1!$B$4:$L$4</c:f>
              <c:numCache>
                <c:formatCode>General</c:formatCode>
                <c:ptCount val="11"/>
                <c:pt idx="0">
                  <c:v>2.2200000000000002</c:v>
                </c:pt>
                <c:pt idx="1">
                  <c:v>2.19</c:v>
                </c:pt>
                <c:pt idx="2">
                  <c:v>2.13</c:v>
                </c:pt>
                <c:pt idx="3">
                  <c:v>2.06</c:v>
                </c:pt>
                <c:pt idx="4">
                  <c:v>1.9300000000000002</c:v>
                </c:pt>
                <c:pt idx="5">
                  <c:v>2.08</c:v>
                </c:pt>
                <c:pt idx="6">
                  <c:v>2.66</c:v>
                </c:pt>
                <c:pt idx="7">
                  <c:v>3.08</c:v>
                </c:pt>
                <c:pt idx="8">
                  <c:v>3.61</c:v>
                </c:pt>
                <c:pt idx="9">
                  <c:v>4.3199999999999985</c:v>
                </c:pt>
                <c:pt idx="10">
                  <c:v>4.33</c:v>
                </c:pt>
              </c:numCache>
            </c:numRef>
          </c:yVal>
          <c:smooth val="0"/>
        </c:ser>
        <c:ser>
          <c:idx val="3"/>
          <c:order val="3"/>
          <c:tx>
            <c:strRef>
              <c:f>Sheet1!$A$5</c:f>
              <c:strCache>
                <c:ptCount val="1"/>
                <c:pt idx="0">
                  <c:v>2/6/2008</c:v>
                </c:pt>
              </c:strCache>
            </c:strRef>
          </c:tx>
          <c:xVal>
            <c:numRef>
              <c:f>Sheet1!$B$1:$L$1</c:f>
              <c:numCache>
                <c:formatCode>0.00</c:formatCode>
                <c:ptCount val="11"/>
                <c:pt idx="0">
                  <c:v>8.3333333333333509E-2</c:v>
                </c:pt>
                <c:pt idx="1">
                  <c:v>0.25</c:v>
                </c:pt>
                <c:pt idx="2">
                  <c:v>0.5</c:v>
                </c:pt>
                <c:pt idx="3">
                  <c:v>1</c:v>
                </c:pt>
                <c:pt idx="4">
                  <c:v>2</c:v>
                </c:pt>
                <c:pt idx="5">
                  <c:v>3</c:v>
                </c:pt>
                <c:pt idx="6">
                  <c:v>5</c:v>
                </c:pt>
                <c:pt idx="7">
                  <c:v>7</c:v>
                </c:pt>
                <c:pt idx="8">
                  <c:v>10</c:v>
                </c:pt>
                <c:pt idx="9">
                  <c:v>20</c:v>
                </c:pt>
                <c:pt idx="10">
                  <c:v>30</c:v>
                </c:pt>
              </c:numCache>
            </c:numRef>
          </c:xVal>
          <c:yVal>
            <c:numRef>
              <c:f>Sheet1!$B$5:$L$5</c:f>
              <c:numCache>
                <c:formatCode>General</c:formatCode>
                <c:ptCount val="11"/>
                <c:pt idx="0">
                  <c:v>2.12</c:v>
                </c:pt>
                <c:pt idx="1">
                  <c:v>2.1</c:v>
                </c:pt>
                <c:pt idx="2">
                  <c:v>2.1</c:v>
                </c:pt>
                <c:pt idx="3">
                  <c:v>2.0499999999999998</c:v>
                </c:pt>
                <c:pt idx="4">
                  <c:v>1.9600000000000002</c:v>
                </c:pt>
                <c:pt idx="5">
                  <c:v>2.11</c:v>
                </c:pt>
                <c:pt idx="6">
                  <c:v>2.67</c:v>
                </c:pt>
                <c:pt idx="7">
                  <c:v>3.08</c:v>
                </c:pt>
                <c:pt idx="8">
                  <c:v>3.61</c:v>
                </c:pt>
                <c:pt idx="9">
                  <c:v>4.3599999999999985</c:v>
                </c:pt>
                <c:pt idx="10">
                  <c:v>4.37</c:v>
                </c:pt>
              </c:numCache>
            </c:numRef>
          </c:yVal>
          <c:smooth val="0"/>
        </c:ser>
        <c:ser>
          <c:idx val="4"/>
          <c:order val="4"/>
          <c:tx>
            <c:strRef>
              <c:f>Sheet1!$A$6</c:f>
              <c:strCache>
                <c:ptCount val="1"/>
                <c:pt idx="0">
                  <c:v>2/7/2008</c:v>
                </c:pt>
              </c:strCache>
            </c:strRef>
          </c:tx>
          <c:xVal>
            <c:numRef>
              <c:f>Sheet1!$B$1:$L$1</c:f>
              <c:numCache>
                <c:formatCode>0.00</c:formatCode>
                <c:ptCount val="11"/>
                <c:pt idx="0">
                  <c:v>8.3333333333333509E-2</c:v>
                </c:pt>
                <c:pt idx="1">
                  <c:v>0.25</c:v>
                </c:pt>
                <c:pt idx="2">
                  <c:v>0.5</c:v>
                </c:pt>
                <c:pt idx="3">
                  <c:v>1</c:v>
                </c:pt>
                <c:pt idx="4">
                  <c:v>2</c:v>
                </c:pt>
                <c:pt idx="5">
                  <c:v>3</c:v>
                </c:pt>
                <c:pt idx="6">
                  <c:v>5</c:v>
                </c:pt>
                <c:pt idx="7">
                  <c:v>7</c:v>
                </c:pt>
                <c:pt idx="8">
                  <c:v>10</c:v>
                </c:pt>
                <c:pt idx="9">
                  <c:v>20</c:v>
                </c:pt>
                <c:pt idx="10">
                  <c:v>30</c:v>
                </c:pt>
              </c:numCache>
            </c:numRef>
          </c:xVal>
          <c:yVal>
            <c:numRef>
              <c:f>Sheet1!$B$6:$L$6</c:f>
              <c:numCache>
                <c:formatCode>General</c:formatCode>
                <c:ptCount val="11"/>
                <c:pt idx="0">
                  <c:v>2.19</c:v>
                </c:pt>
                <c:pt idx="1">
                  <c:v>2.17</c:v>
                </c:pt>
                <c:pt idx="2">
                  <c:v>2.13</c:v>
                </c:pt>
                <c:pt idx="3">
                  <c:v>2.08</c:v>
                </c:pt>
                <c:pt idx="4">
                  <c:v>1.9900000000000002</c:v>
                </c:pt>
                <c:pt idx="5">
                  <c:v>2.21</c:v>
                </c:pt>
                <c:pt idx="6">
                  <c:v>2.79</c:v>
                </c:pt>
                <c:pt idx="7">
                  <c:v>3.21</c:v>
                </c:pt>
                <c:pt idx="8">
                  <c:v>3.74</c:v>
                </c:pt>
                <c:pt idx="9">
                  <c:v>4.5</c:v>
                </c:pt>
                <c:pt idx="10">
                  <c:v>4.51</c:v>
                </c:pt>
              </c:numCache>
            </c:numRef>
          </c:yVal>
          <c:smooth val="0"/>
        </c:ser>
        <c:ser>
          <c:idx val="5"/>
          <c:order val="5"/>
          <c:tx>
            <c:strRef>
              <c:f>Sheet1!$A$7</c:f>
              <c:strCache>
                <c:ptCount val="1"/>
                <c:pt idx="0">
                  <c:v>2/8/2008</c:v>
                </c:pt>
              </c:strCache>
            </c:strRef>
          </c:tx>
          <c:xVal>
            <c:numRef>
              <c:f>Sheet1!$B$1:$L$1</c:f>
              <c:numCache>
                <c:formatCode>0.00</c:formatCode>
                <c:ptCount val="11"/>
                <c:pt idx="0">
                  <c:v>8.3333333333333509E-2</c:v>
                </c:pt>
                <c:pt idx="1">
                  <c:v>0.25</c:v>
                </c:pt>
                <c:pt idx="2">
                  <c:v>0.5</c:v>
                </c:pt>
                <c:pt idx="3">
                  <c:v>1</c:v>
                </c:pt>
                <c:pt idx="4">
                  <c:v>2</c:v>
                </c:pt>
                <c:pt idx="5">
                  <c:v>3</c:v>
                </c:pt>
                <c:pt idx="6">
                  <c:v>5</c:v>
                </c:pt>
                <c:pt idx="7">
                  <c:v>7</c:v>
                </c:pt>
                <c:pt idx="8">
                  <c:v>10</c:v>
                </c:pt>
                <c:pt idx="9">
                  <c:v>20</c:v>
                </c:pt>
                <c:pt idx="10">
                  <c:v>30</c:v>
                </c:pt>
              </c:numCache>
            </c:numRef>
          </c:xVal>
          <c:yVal>
            <c:numRef>
              <c:f>Sheet1!$B$7:$L$7</c:f>
              <c:numCache>
                <c:formatCode>General</c:formatCode>
                <c:ptCount val="11"/>
                <c:pt idx="0">
                  <c:v>2.2400000000000002</c:v>
                </c:pt>
                <c:pt idx="1">
                  <c:v>2.23</c:v>
                </c:pt>
                <c:pt idx="2">
                  <c:v>2.12</c:v>
                </c:pt>
                <c:pt idx="3">
                  <c:v>2.0499999999999998</c:v>
                </c:pt>
                <c:pt idx="4">
                  <c:v>1.9300000000000002</c:v>
                </c:pt>
                <c:pt idx="5">
                  <c:v>2.1</c:v>
                </c:pt>
                <c:pt idx="6">
                  <c:v>2.69</c:v>
                </c:pt>
                <c:pt idx="7">
                  <c:v>3.11</c:v>
                </c:pt>
                <c:pt idx="8">
                  <c:v>3.64</c:v>
                </c:pt>
                <c:pt idx="9">
                  <c:v>4.41</c:v>
                </c:pt>
                <c:pt idx="10">
                  <c:v>4.4300000000000024</c:v>
                </c:pt>
              </c:numCache>
            </c:numRef>
          </c:yVal>
          <c:smooth val="0"/>
        </c:ser>
        <c:ser>
          <c:idx val="6"/>
          <c:order val="6"/>
          <c:tx>
            <c:strRef>
              <c:f>Sheet1!$A$8</c:f>
              <c:strCache>
                <c:ptCount val="1"/>
                <c:pt idx="0">
                  <c:v>2/11/2008</c:v>
                </c:pt>
              </c:strCache>
            </c:strRef>
          </c:tx>
          <c:xVal>
            <c:numRef>
              <c:f>Sheet1!$B$1:$L$1</c:f>
              <c:numCache>
                <c:formatCode>0.00</c:formatCode>
                <c:ptCount val="11"/>
                <c:pt idx="0">
                  <c:v>8.3333333333333509E-2</c:v>
                </c:pt>
                <c:pt idx="1">
                  <c:v>0.25</c:v>
                </c:pt>
                <c:pt idx="2">
                  <c:v>0.5</c:v>
                </c:pt>
                <c:pt idx="3">
                  <c:v>1</c:v>
                </c:pt>
                <c:pt idx="4">
                  <c:v>2</c:v>
                </c:pt>
                <c:pt idx="5">
                  <c:v>3</c:v>
                </c:pt>
                <c:pt idx="6">
                  <c:v>5</c:v>
                </c:pt>
                <c:pt idx="7">
                  <c:v>7</c:v>
                </c:pt>
                <c:pt idx="8">
                  <c:v>10</c:v>
                </c:pt>
                <c:pt idx="9">
                  <c:v>20</c:v>
                </c:pt>
                <c:pt idx="10">
                  <c:v>30</c:v>
                </c:pt>
              </c:numCache>
            </c:numRef>
          </c:xVal>
          <c:yVal>
            <c:numRef>
              <c:f>Sheet1!$B$8:$L$8</c:f>
              <c:numCache>
                <c:formatCode>General</c:formatCode>
                <c:ptCount val="11"/>
                <c:pt idx="0">
                  <c:v>2.3499999999999988</c:v>
                </c:pt>
                <c:pt idx="1">
                  <c:v>2.3099999999999987</c:v>
                </c:pt>
                <c:pt idx="2">
                  <c:v>2.13</c:v>
                </c:pt>
                <c:pt idx="3">
                  <c:v>2.06</c:v>
                </c:pt>
                <c:pt idx="4">
                  <c:v>1.9300000000000002</c:v>
                </c:pt>
                <c:pt idx="5">
                  <c:v>2.1</c:v>
                </c:pt>
                <c:pt idx="6">
                  <c:v>2.67</c:v>
                </c:pt>
                <c:pt idx="7">
                  <c:v>3.09</c:v>
                </c:pt>
                <c:pt idx="8">
                  <c:v>3.62</c:v>
                </c:pt>
                <c:pt idx="9">
                  <c:v>4.38</c:v>
                </c:pt>
                <c:pt idx="10">
                  <c:v>4.41</c:v>
                </c:pt>
              </c:numCache>
            </c:numRef>
          </c:yVal>
          <c:smooth val="0"/>
        </c:ser>
        <c:ser>
          <c:idx val="7"/>
          <c:order val="7"/>
          <c:tx>
            <c:strRef>
              <c:f>Sheet1!$A$9</c:f>
              <c:strCache>
                <c:ptCount val="1"/>
                <c:pt idx="0">
                  <c:v>2/12/2008</c:v>
                </c:pt>
              </c:strCache>
            </c:strRef>
          </c:tx>
          <c:xVal>
            <c:numRef>
              <c:f>Sheet1!$B$1:$L$1</c:f>
              <c:numCache>
                <c:formatCode>0.00</c:formatCode>
                <c:ptCount val="11"/>
                <c:pt idx="0">
                  <c:v>8.3333333333333509E-2</c:v>
                </c:pt>
                <c:pt idx="1">
                  <c:v>0.25</c:v>
                </c:pt>
                <c:pt idx="2">
                  <c:v>0.5</c:v>
                </c:pt>
                <c:pt idx="3">
                  <c:v>1</c:v>
                </c:pt>
                <c:pt idx="4">
                  <c:v>2</c:v>
                </c:pt>
                <c:pt idx="5">
                  <c:v>3</c:v>
                </c:pt>
                <c:pt idx="6">
                  <c:v>5</c:v>
                </c:pt>
                <c:pt idx="7">
                  <c:v>7</c:v>
                </c:pt>
                <c:pt idx="8">
                  <c:v>10</c:v>
                </c:pt>
                <c:pt idx="9">
                  <c:v>20</c:v>
                </c:pt>
                <c:pt idx="10">
                  <c:v>30</c:v>
                </c:pt>
              </c:numCache>
            </c:numRef>
          </c:xVal>
          <c:yVal>
            <c:numRef>
              <c:f>Sheet1!$B$9:$L$9</c:f>
              <c:numCache>
                <c:formatCode>General</c:formatCode>
                <c:ptCount val="11"/>
                <c:pt idx="0">
                  <c:v>2.5499999999999998</c:v>
                </c:pt>
                <c:pt idx="1">
                  <c:v>2.3099999999999987</c:v>
                </c:pt>
                <c:pt idx="2">
                  <c:v>2.12</c:v>
                </c:pt>
                <c:pt idx="3">
                  <c:v>2.06</c:v>
                </c:pt>
                <c:pt idx="4">
                  <c:v>1.9400000000000002</c:v>
                </c:pt>
                <c:pt idx="5">
                  <c:v>2.13</c:v>
                </c:pt>
                <c:pt idx="6">
                  <c:v>2.71</c:v>
                </c:pt>
                <c:pt idx="7">
                  <c:v>3.13</c:v>
                </c:pt>
                <c:pt idx="8">
                  <c:v>3.66</c:v>
                </c:pt>
                <c:pt idx="9">
                  <c:v>4.4300000000000024</c:v>
                </c:pt>
                <c:pt idx="10">
                  <c:v>4.46</c:v>
                </c:pt>
              </c:numCache>
            </c:numRef>
          </c:yVal>
          <c:smooth val="0"/>
        </c:ser>
        <c:dLbls>
          <c:showLegendKey val="0"/>
          <c:showVal val="0"/>
          <c:showCatName val="0"/>
          <c:showSerName val="0"/>
          <c:showPercent val="0"/>
          <c:showBubbleSize val="0"/>
        </c:dLbls>
        <c:axId val="-1328867024"/>
        <c:axId val="-1328861584"/>
      </c:scatterChart>
      <c:valAx>
        <c:axId val="-1328867024"/>
        <c:scaling>
          <c:orientation val="minMax"/>
          <c:max val="30"/>
          <c:min val="0"/>
        </c:scaling>
        <c:delete val="0"/>
        <c:axPos val="b"/>
        <c:numFmt formatCode="0.00" sourceLinked="1"/>
        <c:majorTickMark val="out"/>
        <c:minorTickMark val="none"/>
        <c:tickLblPos val="nextTo"/>
        <c:crossAx val="-1328861584"/>
        <c:crosses val="autoZero"/>
        <c:crossBetween val="midCat"/>
      </c:valAx>
      <c:valAx>
        <c:axId val="-1328861584"/>
        <c:scaling>
          <c:orientation val="minMax"/>
          <c:max val="4.8"/>
          <c:min val="1.5"/>
        </c:scaling>
        <c:delete val="0"/>
        <c:axPos val="l"/>
        <c:majorGridlines/>
        <c:numFmt formatCode="General" sourceLinked="1"/>
        <c:majorTickMark val="out"/>
        <c:minorTickMark val="none"/>
        <c:tickLblPos val="nextTo"/>
        <c:crossAx val="-1328867024"/>
        <c:crosses val="autoZero"/>
        <c:crossBetween val="midCat"/>
      </c:valAx>
    </c:plotArea>
    <c:legend>
      <c:legendPos val="r"/>
      <c:layout>
        <c:manualLayout>
          <c:xMode val="edge"/>
          <c:yMode val="edge"/>
          <c:x val="0.69883145321191775"/>
          <c:y val="0.44931101398132611"/>
          <c:w val="0.27130108541176762"/>
          <c:h val="0.20041161710441971"/>
        </c:manualLayout>
      </c:layout>
      <c:overlay val="0"/>
    </c:legend>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rtlCol="0"/>
          <a:lstStyle>
            <a:lvl1pPr algn="r">
              <a:defRPr sz="1200"/>
            </a:lvl1pPr>
          </a:lstStyle>
          <a:p>
            <a:fld id="{ACCD1767-73A9-4933-BAEA-6DDCC58002A7}" type="datetimeFigureOut">
              <a:rPr lang="en-US" smtClean="0"/>
              <a:pPr/>
              <a:t>5/26/2014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lstStyle>
          <a:p>
            <a:fld id="{E03A1734-4FFB-4FB2-A08B-70701407F3C2}" type="slidenum">
              <a:rPr lang="en-US" smtClean="0"/>
              <a:pPr/>
              <a:t>‹#›</a:t>
            </a:fld>
            <a:endParaRPr lang="en-US"/>
          </a:p>
        </p:txBody>
      </p:sp>
    </p:spTree>
    <p:extLst>
      <p:ext uri="{BB962C8B-B14F-4D97-AF65-F5344CB8AC3E}">
        <p14:creationId xmlns:p14="http://schemas.microsoft.com/office/powerpoint/2010/main" val="750047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CFA4115B-A961-4E78-80F8-A8921D03BAA4}" type="datetimeFigureOut">
              <a:rPr lang="en-US" smtClean="0"/>
              <a:pPr/>
              <a:t>5/26/2014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44F2AB2A-AC47-46F5-B6D6-821EE801CC66}" type="slidenum">
              <a:rPr lang="en-US" smtClean="0"/>
              <a:pPr/>
              <a:t>‹#›</a:t>
            </a:fld>
            <a:endParaRPr lang="en-US"/>
          </a:p>
        </p:txBody>
      </p:sp>
    </p:spTree>
    <p:extLst>
      <p:ext uri="{BB962C8B-B14F-4D97-AF65-F5344CB8AC3E}">
        <p14:creationId xmlns:p14="http://schemas.microsoft.com/office/powerpoint/2010/main" val="2612754918"/>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150466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10</a:t>
            </a:fld>
            <a:endParaRPr lang="en-US"/>
          </a:p>
        </p:txBody>
      </p:sp>
    </p:spTree>
    <p:extLst>
      <p:ext uri="{BB962C8B-B14F-4D97-AF65-F5344CB8AC3E}">
        <p14:creationId xmlns:p14="http://schemas.microsoft.com/office/powerpoint/2010/main" val="358659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11</a:t>
            </a:fld>
            <a:endParaRPr lang="en-US"/>
          </a:p>
        </p:txBody>
      </p:sp>
    </p:spTree>
    <p:extLst>
      <p:ext uri="{BB962C8B-B14F-4D97-AF65-F5344CB8AC3E}">
        <p14:creationId xmlns:p14="http://schemas.microsoft.com/office/powerpoint/2010/main" val="2077986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12</a:t>
            </a:fld>
            <a:endParaRPr lang="en-US"/>
          </a:p>
        </p:txBody>
      </p:sp>
    </p:spTree>
    <p:extLst>
      <p:ext uri="{BB962C8B-B14F-4D97-AF65-F5344CB8AC3E}">
        <p14:creationId xmlns:p14="http://schemas.microsoft.com/office/powerpoint/2010/main" val="973665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ETFs</a:t>
            </a:r>
            <a:endParaRPr lang="en-US" dirty="0"/>
          </a:p>
        </p:txBody>
      </p:sp>
      <p:sp>
        <p:nvSpPr>
          <p:cNvPr id="4" name="Slide Number Placeholder 3"/>
          <p:cNvSpPr>
            <a:spLocks noGrp="1"/>
          </p:cNvSpPr>
          <p:nvPr>
            <p:ph type="sldNum" sz="quarter" idx="10"/>
          </p:nvPr>
        </p:nvSpPr>
        <p:spPr/>
        <p:txBody>
          <a:bodyPr/>
          <a:lstStyle/>
          <a:p>
            <a:fld id="{44F2AB2A-AC47-46F5-B6D6-821EE801CC66}" type="slidenum">
              <a:rPr lang="en-US" smtClean="0"/>
              <a:pPr/>
              <a:t>13</a:t>
            </a:fld>
            <a:endParaRPr lang="en-US"/>
          </a:p>
        </p:txBody>
      </p:sp>
    </p:spTree>
    <p:extLst>
      <p:ext uri="{BB962C8B-B14F-4D97-AF65-F5344CB8AC3E}">
        <p14:creationId xmlns:p14="http://schemas.microsoft.com/office/powerpoint/2010/main" val="29728797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14</a:t>
            </a:fld>
            <a:endParaRPr lang="en-US"/>
          </a:p>
        </p:txBody>
      </p:sp>
    </p:spTree>
    <p:extLst>
      <p:ext uri="{BB962C8B-B14F-4D97-AF65-F5344CB8AC3E}">
        <p14:creationId xmlns:p14="http://schemas.microsoft.com/office/powerpoint/2010/main" val="18170686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15</a:t>
            </a:fld>
            <a:endParaRPr lang="en-US"/>
          </a:p>
        </p:txBody>
      </p:sp>
    </p:spTree>
    <p:extLst>
      <p:ext uri="{BB962C8B-B14F-4D97-AF65-F5344CB8AC3E}">
        <p14:creationId xmlns:p14="http://schemas.microsoft.com/office/powerpoint/2010/main" val="7843509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7458" name="Rectangle 2"/>
          <p:cNvSpPr>
            <a:spLocks noGrp="1" noRot="1" noChangeAspect="1" noChangeArrowheads="1" noTextEdit="1"/>
          </p:cNvSpPr>
          <p:nvPr>
            <p:ph type="sldImg"/>
          </p:nvPr>
        </p:nvSpPr>
        <p:spPr>
          <a:ln/>
        </p:spPr>
      </p:sp>
      <p:sp>
        <p:nvSpPr>
          <p:cNvPr id="7874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227032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9506" name="Rectangle 2"/>
          <p:cNvSpPr>
            <a:spLocks noGrp="1" noRot="1" noChangeAspect="1" noChangeArrowheads="1" noTextEdit="1"/>
          </p:cNvSpPr>
          <p:nvPr>
            <p:ph type="sldImg"/>
          </p:nvPr>
        </p:nvSpPr>
        <p:spPr>
          <a:ln/>
        </p:spPr>
      </p:sp>
      <p:sp>
        <p:nvSpPr>
          <p:cNvPr id="7895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795979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1554" name="Rectangle 2"/>
          <p:cNvSpPr>
            <a:spLocks noGrp="1" noRot="1" noChangeAspect="1" noChangeArrowheads="1" noTextEdit="1"/>
          </p:cNvSpPr>
          <p:nvPr>
            <p:ph type="sldImg"/>
          </p:nvPr>
        </p:nvSpPr>
        <p:spPr>
          <a:ln/>
        </p:spPr>
      </p:sp>
      <p:sp>
        <p:nvSpPr>
          <p:cNvPr id="7915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423255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3602" name="Rectangle 2"/>
          <p:cNvSpPr>
            <a:spLocks noGrp="1" noRot="1" noChangeAspect="1" noChangeArrowheads="1" noTextEdit="1"/>
          </p:cNvSpPr>
          <p:nvPr>
            <p:ph type="sldImg"/>
          </p:nvPr>
        </p:nvSpPr>
        <p:spPr>
          <a:ln/>
        </p:spPr>
      </p:sp>
      <p:sp>
        <p:nvSpPr>
          <p:cNvPr id="793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32625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a:t>
            </a:fld>
            <a:endParaRPr lang="en-US"/>
          </a:p>
        </p:txBody>
      </p:sp>
    </p:spTree>
    <p:extLst>
      <p:ext uri="{BB962C8B-B14F-4D97-AF65-F5344CB8AC3E}">
        <p14:creationId xmlns:p14="http://schemas.microsoft.com/office/powerpoint/2010/main" val="14946829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20</a:t>
            </a:fld>
            <a:endParaRPr lang="en-US"/>
          </a:p>
        </p:txBody>
      </p:sp>
    </p:spTree>
    <p:extLst>
      <p:ext uri="{BB962C8B-B14F-4D97-AF65-F5344CB8AC3E}">
        <p14:creationId xmlns:p14="http://schemas.microsoft.com/office/powerpoint/2010/main" val="31058244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22</a:t>
            </a:fld>
            <a:endParaRPr lang="en-US"/>
          </a:p>
        </p:txBody>
      </p:sp>
    </p:spTree>
    <p:extLst>
      <p:ext uri="{BB962C8B-B14F-4D97-AF65-F5344CB8AC3E}">
        <p14:creationId xmlns:p14="http://schemas.microsoft.com/office/powerpoint/2010/main" val="29368856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23</a:t>
            </a:fld>
            <a:endParaRPr lang="en-US"/>
          </a:p>
        </p:txBody>
      </p:sp>
    </p:spTree>
    <p:extLst>
      <p:ext uri="{BB962C8B-B14F-4D97-AF65-F5344CB8AC3E}">
        <p14:creationId xmlns:p14="http://schemas.microsoft.com/office/powerpoint/2010/main" val="33925611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24</a:t>
            </a:fld>
            <a:endParaRPr lang="en-US"/>
          </a:p>
        </p:txBody>
      </p:sp>
    </p:spTree>
    <p:extLst>
      <p:ext uri="{BB962C8B-B14F-4D97-AF65-F5344CB8AC3E}">
        <p14:creationId xmlns:p14="http://schemas.microsoft.com/office/powerpoint/2010/main" val="15703359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25</a:t>
            </a:fld>
            <a:endParaRPr lang="en-US"/>
          </a:p>
        </p:txBody>
      </p:sp>
    </p:spTree>
    <p:extLst>
      <p:ext uri="{BB962C8B-B14F-4D97-AF65-F5344CB8AC3E}">
        <p14:creationId xmlns:p14="http://schemas.microsoft.com/office/powerpoint/2010/main" val="39843699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26</a:t>
            </a:fld>
            <a:endParaRPr lang="en-US"/>
          </a:p>
        </p:txBody>
      </p:sp>
    </p:spTree>
    <p:extLst>
      <p:ext uri="{BB962C8B-B14F-4D97-AF65-F5344CB8AC3E}">
        <p14:creationId xmlns:p14="http://schemas.microsoft.com/office/powerpoint/2010/main" val="41102181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27</a:t>
            </a:fld>
            <a:endParaRPr lang="en-US"/>
          </a:p>
        </p:txBody>
      </p:sp>
    </p:spTree>
    <p:extLst>
      <p:ext uri="{BB962C8B-B14F-4D97-AF65-F5344CB8AC3E}">
        <p14:creationId xmlns:p14="http://schemas.microsoft.com/office/powerpoint/2010/main" val="24765310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28</a:t>
            </a:fld>
            <a:endParaRPr lang="en-US"/>
          </a:p>
        </p:txBody>
      </p:sp>
    </p:spTree>
    <p:extLst>
      <p:ext uri="{BB962C8B-B14F-4D97-AF65-F5344CB8AC3E}">
        <p14:creationId xmlns:p14="http://schemas.microsoft.com/office/powerpoint/2010/main" val="22978854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29</a:t>
            </a:fld>
            <a:endParaRPr lang="en-US"/>
          </a:p>
        </p:txBody>
      </p:sp>
    </p:spTree>
    <p:extLst>
      <p:ext uri="{BB962C8B-B14F-4D97-AF65-F5344CB8AC3E}">
        <p14:creationId xmlns:p14="http://schemas.microsoft.com/office/powerpoint/2010/main" val="39639919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05507"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dirty="0"/>
              <a:t>It’s important to point out that there are many different ways to refer to the interest rate that we use in time value of money calculations.  Students often get confused with the terminology, especially since they tend to think of an “interest rate” only in terms of loans and savings accounts.</a:t>
            </a:r>
          </a:p>
        </p:txBody>
      </p:sp>
    </p:spTree>
    <p:extLst>
      <p:ext uri="{BB962C8B-B14F-4D97-AF65-F5344CB8AC3E}">
        <p14:creationId xmlns:p14="http://schemas.microsoft.com/office/powerpoint/2010/main" val="573969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Rot="1" noChangeAspect="1" noChangeArrowheads="1" noTextEdit="1"/>
          </p:cNvSpPr>
          <p:nvPr>
            <p:ph type="sldImg"/>
          </p:nvPr>
        </p:nvSpPr>
        <p:spPr>
          <a:xfrm>
            <a:off x="1152525" y="693738"/>
            <a:ext cx="4552950" cy="3414712"/>
          </a:xfrm>
          <a:ln/>
        </p:spPr>
      </p:sp>
      <p:sp>
        <p:nvSpPr>
          <p:cNvPr id="3123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995127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Rectangle 2"/>
          <p:cNvSpPr>
            <a:spLocks noGrp="1" noRot="1" noChangeAspect="1" noChangeArrowheads="1" noTextEdit="1"/>
          </p:cNvSpPr>
          <p:nvPr>
            <p:ph type="sldImg"/>
          </p:nvPr>
        </p:nvSpPr>
        <p:spPr>
          <a:ln/>
        </p:spPr>
      </p:sp>
      <p:sp>
        <p:nvSpPr>
          <p:cNvPr id="470019" name="Rectangle 3"/>
          <p:cNvSpPr>
            <a:spLocks noGrp="1" noChangeArrowheads="1"/>
          </p:cNvSpPr>
          <p:nvPr>
            <p:ph type="body" idx="1"/>
          </p:nvPr>
        </p:nvSpPr>
        <p:spPr/>
        <p:txBody>
          <a:bodyPr lIns="89538" tIns="44769" rIns="89538" bIns="44769"/>
          <a:lstStyle/>
          <a:p>
            <a:endParaRPr lang="en-US"/>
          </a:p>
        </p:txBody>
      </p:sp>
    </p:spTree>
    <p:extLst>
      <p:ext uri="{BB962C8B-B14F-4D97-AF65-F5344CB8AC3E}">
        <p14:creationId xmlns:p14="http://schemas.microsoft.com/office/powerpoint/2010/main" val="8028876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2"/>
          <p:cNvSpPr>
            <a:spLocks noGrp="1" noRot="1" noChangeAspect="1" noChangeArrowheads="1" noTextEdit="1"/>
          </p:cNvSpPr>
          <p:nvPr>
            <p:ph type="sldImg"/>
          </p:nvPr>
        </p:nvSpPr>
        <p:spPr>
          <a:ln/>
        </p:spPr>
      </p:sp>
      <p:sp>
        <p:nvSpPr>
          <p:cNvPr id="471043" name="Rectangle 3"/>
          <p:cNvSpPr>
            <a:spLocks noGrp="1" noChangeArrowheads="1"/>
          </p:cNvSpPr>
          <p:nvPr>
            <p:ph type="body" idx="1"/>
          </p:nvPr>
        </p:nvSpPr>
        <p:spPr/>
        <p:txBody>
          <a:bodyPr lIns="89538" tIns="44769" rIns="89538" bIns="44769"/>
          <a:lstStyle/>
          <a:p>
            <a:endParaRPr lang="en-US"/>
          </a:p>
        </p:txBody>
      </p:sp>
    </p:spTree>
    <p:extLst>
      <p:ext uri="{BB962C8B-B14F-4D97-AF65-F5344CB8AC3E}">
        <p14:creationId xmlns:p14="http://schemas.microsoft.com/office/powerpoint/2010/main" val="3135986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07555"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a:t>Point out that we are just using algebra when deriving the FV formula.  We have 1000(1) + 1000(.05) = 1000(1+.05)</a:t>
            </a:r>
          </a:p>
        </p:txBody>
      </p:sp>
    </p:spTree>
    <p:extLst>
      <p:ext uri="{BB962C8B-B14F-4D97-AF65-F5344CB8AC3E}">
        <p14:creationId xmlns:p14="http://schemas.microsoft.com/office/powerpoint/2010/main" val="38863387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Rectangle 2"/>
          <p:cNvSpPr>
            <a:spLocks noGrp="1" noRot="1" noChangeAspect="1" noChangeArrowheads="1" noTextEdit="1"/>
          </p:cNvSpPr>
          <p:nvPr>
            <p:ph type="sldImg"/>
          </p:nvPr>
        </p:nvSpPr>
        <p:spPr>
          <a:ln/>
        </p:spPr>
      </p:sp>
      <p:sp>
        <p:nvSpPr>
          <p:cNvPr id="473091" name="Rectangle 3"/>
          <p:cNvSpPr>
            <a:spLocks noGrp="1" noChangeArrowheads="1"/>
          </p:cNvSpPr>
          <p:nvPr>
            <p:ph type="body" idx="1"/>
          </p:nvPr>
        </p:nvSpPr>
        <p:spPr/>
        <p:txBody>
          <a:bodyPr lIns="89538" tIns="44769" rIns="89538" bIns="44769"/>
          <a:lstStyle/>
          <a:p>
            <a:endParaRPr lang="en-US"/>
          </a:p>
        </p:txBody>
      </p:sp>
    </p:spTree>
    <p:extLst>
      <p:ext uri="{BB962C8B-B14F-4D97-AF65-F5344CB8AC3E}">
        <p14:creationId xmlns:p14="http://schemas.microsoft.com/office/powerpoint/2010/main" val="15305281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Rectangle 2"/>
          <p:cNvSpPr>
            <a:spLocks noGrp="1" noRot="1" noChangeAspect="1" noChangeArrowheads="1" noTextEdit="1"/>
          </p:cNvSpPr>
          <p:nvPr>
            <p:ph type="sldImg"/>
          </p:nvPr>
        </p:nvSpPr>
        <p:spPr>
          <a:ln/>
        </p:spPr>
      </p:sp>
      <p:sp>
        <p:nvSpPr>
          <p:cNvPr id="474115" name="Rectangle 3"/>
          <p:cNvSpPr>
            <a:spLocks noGrp="1" noChangeArrowheads="1"/>
          </p:cNvSpPr>
          <p:nvPr>
            <p:ph type="body" idx="1"/>
          </p:nvPr>
        </p:nvSpPr>
        <p:spPr/>
        <p:txBody>
          <a:bodyPr lIns="89538" tIns="44769" rIns="89538" bIns="44769"/>
          <a:lstStyle/>
          <a:p>
            <a:endParaRPr lang="en-US"/>
          </a:p>
        </p:txBody>
      </p:sp>
    </p:spTree>
    <p:extLst>
      <p:ext uri="{BB962C8B-B14F-4D97-AF65-F5344CB8AC3E}">
        <p14:creationId xmlns:p14="http://schemas.microsoft.com/office/powerpoint/2010/main" val="6688221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138" name="Rectangle 2"/>
          <p:cNvSpPr>
            <a:spLocks noGrp="1" noRot="1" noChangeAspect="1" noChangeArrowheads="1" noTextEdit="1"/>
          </p:cNvSpPr>
          <p:nvPr>
            <p:ph type="sldImg"/>
          </p:nvPr>
        </p:nvSpPr>
        <p:spPr>
          <a:ln/>
        </p:spPr>
      </p:sp>
      <p:sp>
        <p:nvSpPr>
          <p:cNvPr id="475139" name="Rectangle 3"/>
          <p:cNvSpPr>
            <a:spLocks noGrp="1" noChangeArrowheads="1"/>
          </p:cNvSpPr>
          <p:nvPr>
            <p:ph type="body" idx="1"/>
          </p:nvPr>
        </p:nvSpPr>
        <p:spPr/>
        <p:txBody>
          <a:bodyPr lIns="89538" tIns="44769" rIns="89538" bIns="44769"/>
          <a:lstStyle/>
          <a:p>
            <a:endParaRPr lang="en-US" dirty="0"/>
          </a:p>
        </p:txBody>
      </p:sp>
    </p:spTree>
    <p:extLst>
      <p:ext uri="{BB962C8B-B14F-4D97-AF65-F5344CB8AC3E}">
        <p14:creationId xmlns:p14="http://schemas.microsoft.com/office/powerpoint/2010/main" val="38085143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Rectangle 2"/>
          <p:cNvSpPr>
            <a:spLocks noGrp="1" noRot="1" noChangeAspect="1" noChangeArrowheads="1" noTextEdit="1"/>
          </p:cNvSpPr>
          <p:nvPr>
            <p:ph type="sldImg"/>
          </p:nvPr>
        </p:nvSpPr>
        <p:spPr>
          <a:ln/>
        </p:spPr>
      </p:sp>
      <p:sp>
        <p:nvSpPr>
          <p:cNvPr id="476163" name="Rectangle 3"/>
          <p:cNvSpPr>
            <a:spLocks noGrp="1" noChangeArrowheads="1"/>
          </p:cNvSpPr>
          <p:nvPr>
            <p:ph type="body" idx="1"/>
          </p:nvPr>
        </p:nvSpPr>
        <p:spPr/>
        <p:txBody>
          <a:bodyPr lIns="89538" tIns="44769" rIns="89538" bIns="44769"/>
          <a:lstStyle/>
          <a:p>
            <a:endParaRPr lang="en-US"/>
          </a:p>
        </p:txBody>
      </p:sp>
    </p:spTree>
    <p:extLst>
      <p:ext uri="{BB962C8B-B14F-4D97-AF65-F5344CB8AC3E}">
        <p14:creationId xmlns:p14="http://schemas.microsoft.com/office/powerpoint/2010/main" val="34580577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15747"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a:t>It is important at this point to discuss the sign convention in the calculator.  The calculator is programmed so that cash outflows are entered as negative and inflows are entered as positive.  If you enter the PV as positive, the calculator assumes that you have received a loan that you will have to repay at some point.  The negative sign on the future value indicates that you would have to repay 1276.28 in 5 years.  Show the students that if they enter the 1000 as negative, the FV will compute as a positive number.</a:t>
            </a:r>
          </a:p>
          <a:p>
            <a:endParaRPr lang="en-US"/>
          </a:p>
          <a:p>
            <a:r>
              <a:rPr lang="en-US"/>
              <a:t>Also, you may want to point out the change sign key on the calculator.  There seem to be a few students each semester that have never had to use it before.</a:t>
            </a:r>
          </a:p>
          <a:p>
            <a:endParaRPr lang="en-US"/>
          </a:p>
          <a:p>
            <a:r>
              <a:rPr lang="en-US"/>
              <a:t>Calculator: N = 5; I/Y = 5; PV = 1000; CPT FV = -1276.28</a:t>
            </a:r>
          </a:p>
        </p:txBody>
      </p:sp>
    </p:spTree>
    <p:extLst>
      <p:ext uri="{BB962C8B-B14F-4D97-AF65-F5344CB8AC3E}">
        <p14:creationId xmlns:p14="http://schemas.microsoft.com/office/powerpoint/2010/main" val="144906367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17795"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a:t>Calculator: N = 200; I/Y = 5.5; PV = 10; CPT FV = -447,198.84</a:t>
            </a:r>
          </a:p>
        </p:txBody>
      </p:sp>
    </p:spTree>
    <p:extLst>
      <p:ext uri="{BB962C8B-B14F-4D97-AF65-F5344CB8AC3E}">
        <p14:creationId xmlns:p14="http://schemas.microsoft.com/office/powerpoint/2010/main" val="345597017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19843"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a:t>Calculator: N = 5; I/Y = 15; PV = 3,000,000 CPT FV = -6,034,072</a:t>
            </a:r>
          </a:p>
        </p:txBody>
      </p:sp>
    </p:spTree>
    <p:extLst>
      <p:ext uri="{BB962C8B-B14F-4D97-AF65-F5344CB8AC3E}">
        <p14:creationId xmlns:p14="http://schemas.microsoft.com/office/powerpoint/2010/main" val="3417165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4</a:t>
            </a:fld>
            <a:endParaRPr lang="en-US"/>
          </a:p>
        </p:txBody>
      </p:sp>
    </p:spTree>
    <p:extLst>
      <p:ext uri="{BB962C8B-B14F-4D97-AF65-F5344CB8AC3E}">
        <p14:creationId xmlns:p14="http://schemas.microsoft.com/office/powerpoint/2010/main" val="24530006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23939"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a:t>Point out that the PV interest factor = 1 / (1 + r)</a:t>
            </a:r>
            <a:r>
              <a:rPr lang="en-US" baseline="30000"/>
              <a:t>t</a:t>
            </a:r>
            <a:endParaRPr lang="en-US"/>
          </a:p>
        </p:txBody>
      </p:sp>
    </p:spTree>
    <p:extLst>
      <p:ext uri="{BB962C8B-B14F-4D97-AF65-F5344CB8AC3E}">
        <p14:creationId xmlns:p14="http://schemas.microsoft.com/office/powerpoint/2010/main" val="266819029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25987"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a:t>The remaining examples will just use the calculator keys.</a:t>
            </a:r>
          </a:p>
        </p:txBody>
      </p:sp>
    </p:spTree>
    <p:extLst>
      <p:ext uri="{BB962C8B-B14F-4D97-AF65-F5344CB8AC3E}">
        <p14:creationId xmlns:p14="http://schemas.microsoft.com/office/powerpoint/2010/main" val="284943409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28035"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a:t>Key strokes: 1.08 y</a:t>
            </a:r>
            <a:r>
              <a:rPr lang="en-US" baseline="30000"/>
              <a:t>x</a:t>
            </a:r>
            <a:r>
              <a:rPr lang="en-US"/>
              <a:t> 17 +/- = x 150,000 = </a:t>
            </a:r>
          </a:p>
          <a:p>
            <a:endParaRPr lang="en-US"/>
          </a:p>
          <a:p>
            <a:r>
              <a:rPr lang="en-US"/>
              <a:t>Calculator: N = 17; I/Y = 8; FV = 150,000; CPT PV = -40,540.34</a:t>
            </a:r>
          </a:p>
        </p:txBody>
      </p:sp>
    </p:spTree>
    <p:extLst>
      <p:ext uri="{BB962C8B-B14F-4D97-AF65-F5344CB8AC3E}">
        <p14:creationId xmlns:p14="http://schemas.microsoft.com/office/powerpoint/2010/main" val="277502075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30083"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a:t>The actual number computes to –9999.998.  This is a good place to remind the students to pay attention to what the question asked and be reasonable in their answers.  A little common sense should tell them that the original amount was 10,000 and that the calculation doesn’t come out exactly because the future value is rounded to cents.</a:t>
            </a:r>
          </a:p>
          <a:p>
            <a:endParaRPr lang="en-US"/>
          </a:p>
          <a:p>
            <a:r>
              <a:rPr lang="en-US"/>
              <a:t>Calculator: N = 10; I/Y = 7; FV = 19,671.51; CPT PV = -10,000</a:t>
            </a:r>
          </a:p>
        </p:txBody>
      </p:sp>
    </p:spTree>
    <p:extLst>
      <p:ext uri="{BB962C8B-B14F-4D97-AF65-F5344CB8AC3E}">
        <p14:creationId xmlns:p14="http://schemas.microsoft.com/office/powerpoint/2010/main" val="416372223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32131"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a:t>Calculator: 5 years: N = 5; I/Y = 10; FV = 500; CPT PV = -310.46</a:t>
            </a:r>
          </a:p>
          <a:p>
            <a:r>
              <a:rPr lang="en-US"/>
              <a:t>N = 10; I/Y = 10; FV = 500; CPT PV = -192.77</a:t>
            </a:r>
          </a:p>
        </p:txBody>
      </p:sp>
    </p:spTree>
    <p:extLst>
      <p:ext uri="{BB962C8B-B14F-4D97-AF65-F5344CB8AC3E}">
        <p14:creationId xmlns:p14="http://schemas.microsoft.com/office/powerpoint/2010/main" val="412036621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34179"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a:t>Calculator: 10%: N = 5; I/Y = 10; FV = 500; CPT PV = 310.46</a:t>
            </a:r>
          </a:p>
          <a:p>
            <a:r>
              <a:rPr lang="en-US"/>
              <a:t>15%: N = 5; I/Y = 15; FV = 500; CPT PV = 248.58</a:t>
            </a:r>
          </a:p>
        </p:txBody>
      </p:sp>
    </p:spTree>
    <p:extLst>
      <p:ext uri="{BB962C8B-B14F-4D97-AF65-F5344CB8AC3E}">
        <p14:creationId xmlns:p14="http://schemas.microsoft.com/office/powerpoint/2010/main" val="24045737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p:cNvSpPr>
            <a:spLocks noGrp="1" noRot="1" noChangeAspect="1" noChangeArrowheads="1" noTextEdit="1"/>
          </p:cNvSpPr>
          <p:nvPr>
            <p:ph type="sldImg"/>
          </p:nvPr>
        </p:nvSpPr>
        <p:spPr>
          <a:ln/>
        </p:spPr>
      </p:sp>
      <p:sp>
        <p:nvSpPr>
          <p:cNvPr id="478211" name="Rectangle 3"/>
          <p:cNvSpPr>
            <a:spLocks noGrp="1" noChangeArrowheads="1"/>
          </p:cNvSpPr>
          <p:nvPr>
            <p:ph type="body" idx="1"/>
          </p:nvPr>
        </p:nvSpPr>
        <p:spPr/>
        <p:txBody>
          <a:bodyPr lIns="89538" tIns="44769" rIns="89538" bIns="44769"/>
          <a:lstStyle/>
          <a:p>
            <a:endParaRPr lang="en-US"/>
          </a:p>
        </p:txBody>
      </p:sp>
    </p:spTree>
    <p:extLst>
      <p:ext uri="{BB962C8B-B14F-4D97-AF65-F5344CB8AC3E}">
        <p14:creationId xmlns:p14="http://schemas.microsoft.com/office/powerpoint/2010/main" val="124469092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41347"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a:t>It is very important at this point to make sure that the students have more than 2 decimal places visible on their calculator.</a:t>
            </a:r>
          </a:p>
          <a:p>
            <a:endParaRPr lang="en-US"/>
          </a:p>
          <a:p>
            <a:r>
              <a:rPr lang="en-US"/>
              <a:t>Efficient key strokes for formula: 1200 / 1000 = y</a:t>
            </a:r>
            <a:r>
              <a:rPr lang="en-US" baseline="30000"/>
              <a:t>x</a:t>
            </a:r>
            <a:r>
              <a:rPr lang="en-US"/>
              <a:t> 5  1/x = - 1 = .03714</a:t>
            </a:r>
          </a:p>
          <a:p>
            <a:endParaRPr lang="en-US"/>
          </a:p>
          <a:p>
            <a:r>
              <a:rPr lang="en-US"/>
              <a:t>If they receive an error when they try to use the financial keys, they probably forgot to enter one of the numbers as a negative.</a:t>
            </a:r>
          </a:p>
        </p:txBody>
      </p:sp>
    </p:spTree>
    <p:extLst>
      <p:ext uri="{BB962C8B-B14F-4D97-AF65-F5344CB8AC3E}">
        <p14:creationId xmlns:p14="http://schemas.microsoft.com/office/powerpoint/2010/main" val="122337666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43395"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a:t>Calculator: N = 6; FV = 20,000; PV = 10,000; CPT I/Y = 12.25%</a:t>
            </a:r>
          </a:p>
        </p:txBody>
      </p:sp>
    </p:spTree>
    <p:extLst>
      <p:ext uri="{BB962C8B-B14F-4D97-AF65-F5344CB8AC3E}">
        <p14:creationId xmlns:p14="http://schemas.microsoft.com/office/powerpoint/2010/main" val="165872871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45443"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a:t>Calculator: N = 17; FV = 75,000; PV = 5,000; CPT I/Y = 17.27%</a:t>
            </a:r>
          </a:p>
          <a:p>
            <a:endParaRPr lang="en-US"/>
          </a:p>
          <a:p>
            <a:r>
              <a:rPr lang="en-US"/>
              <a:t>This is a great problem to illustrate how TVM can help you set realistic financial goals and maybe adjust your expectations based on what you can currently afford to save.</a:t>
            </a:r>
          </a:p>
        </p:txBody>
      </p:sp>
    </p:spTree>
    <p:extLst>
      <p:ext uri="{BB962C8B-B14F-4D97-AF65-F5344CB8AC3E}">
        <p14:creationId xmlns:p14="http://schemas.microsoft.com/office/powerpoint/2010/main" val="2856753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lIns="84408" tIns="42204" rIns="84408" bIns="42204"/>
          <a:lstStyle/>
          <a:p>
            <a:fld id="{672F7281-046A-4410-94DC-462A1B29A106}" type="slidenum">
              <a:rPr lang="en-US"/>
              <a:pPr/>
              <a:t>5</a:t>
            </a:fld>
            <a:endParaRPr lang="en-US"/>
          </a:p>
        </p:txBody>
      </p:sp>
      <p:sp>
        <p:nvSpPr>
          <p:cNvPr id="1802242" name="Rectangle 2"/>
          <p:cNvSpPr>
            <a:spLocks noChangeArrowheads="1"/>
          </p:cNvSpPr>
          <p:nvPr/>
        </p:nvSpPr>
        <p:spPr bwMode="auto">
          <a:xfrm>
            <a:off x="3885996" y="0"/>
            <a:ext cx="2972004" cy="456704"/>
          </a:xfrm>
          <a:prstGeom prst="rect">
            <a:avLst/>
          </a:prstGeom>
          <a:noFill/>
          <a:ln w="12700">
            <a:noFill/>
            <a:miter lim="800000"/>
            <a:headEnd/>
            <a:tailEnd/>
          </a:ln>
          <a:effectLst/>
        </p:spPr>
        <p:txBody>
          <a:bodyPr wrap="none" lIns="84408" tIns="42204" rIns="84408" bIns="42204" anchor="ctr"/>
          <a:lstStyle/>
          <a:p>
            <a:endParaRPr lang="en-US"/>
          </a:p>
        </p:txBody>
      </p:sp>
      <p:sp>
        <p:nvSpPr>
          <p:cNvPr id="1802243" name="Rectangle 3"/>
          <p:cNvSpPr>
            <a:spLocks noChangeArrowheads="1"/>
          </p:cNvSpPr>
          <p:nvPr/>
        </p:nvSpPr>
        <p:spPr bwMode="auto">
          <a:xfrm>
            <a:off x="3885996" y="8687297"/>
            <a:ext cx="2972004" cy="456704"/>
          </a:xfrm>
          <a:prstGeom prst="rect">
            <a:avLst/>
          </a:prstGeom>
          <a:noFill/>
          <a:ln w="12700">
            <a:noFill/>
            <a:miter lim="800000"/>
            <a:headEnd/>
            <a:tailEnd/>
          </a:ln>
          <a:effectLst/>
        </p:spPr>
        <p:txBody>
          <a:bodyPr lIns="90479" tIns="44445" rIns="90479" bIns="44445" anchor="b"/>
          <a:lstStyle/>
          <a:p>
            <a:pPr algn="r" defTabSz="914423"/>
            <a:r>
              <a:rPr lang="en-US" sz="1200" dirty="0">
                <a:latin typeface="Times New Roman" pitchFamily="18" charset="0"/>
              </a:rPr>
              <a:t>106</a:t>
            </a:r>
          </a:p>
        </p:txBody>
      </p:sp>
      <p:sp>
        <p:nvSpPr>
          <p:cNvPr id="1802244" name="Rectangle 4"/>
          <p:cNvSpPr>
            <a:spLocks noChangeArrowheads="1"/>
          </p:cNvSpPr>
          <p:nvPr/>
        </p:nvSpPr>
        <p:spPr bwMode="auto">
          <a:xfrm>
            <a:off x="1" y="8687297"/>
            <a:ext cx="2972004" cy="456704"/>
          </a:xfrm>
          <a:prstGeom prst="rect">
            <a:avLst/>
          </a:prstGeom>
          <a:noFill/>
          <a:ln w="12700">
            <a:noFill/>
            <a:miter lim="800000"/>
            <a:headEnd/>
            <a:tailEnd/>
          </a:ln>
          <a:effectLst/>
        </p:spPr>
        <p:txBody>
          <a:bodyPr wrap="none" lIns="84408" tIns="42204" rIns="84408" bIns="42204" anchor="ctr"/>
          <a:lstStyle/>
          <a:p>
            <a:endParaRPr lang="en-US"/>
          </a:p>
        </p:txBody>
      </p:sp>
      <p:sp>
        <p:nvSpPr>
          <p:cNvPr id="1802245" name="Rectangle 5"/>
          <p:cNvSpPr>
            <a:spLocks noChangeArrowheads="1"/>
          </p:cNvSpPr>
          <p:nvPr/>
        </p:nvSpPr>
        <p:spPr bwMode="auto">
          <a:xfrm>
            <a:off x="1" y="0"/>
            <a:ext cx="2972004" cy="456704"/>
          </a:xfrm>
          <a:prstGeom prst="rect">
            <a:avLst/>
          </a:prstGeom>
          <a:noFill/>
          <a:ln w="12700">
            <a:noFill/>
            <a:miter lim="800000"/>
            <a:headEnd/>
            <a:tailEnd/>
          </a:ln>
          <a:effectLst/>
        </p:spPr>
        <p:txBody>
          <a:bodyPr wrap="none" lIns="84408" tIns="42204" rIns="84408" bIns="42204" anchor="ctr"/>
          <a:lstStyle/>
          <a:p>
            <a:endParaRPr lang="en-US"/>
          </a:p>
        </p:txBody>
      </p:sp>
      <p:sp>
        <p:nvSpPr>
          <p:cNvPr id="1802246" name="Rectangle 6"/>
          <p:cNvSpPr>
            <a:spLocks noGrp="1" noRot="1" noChangeAspect="1" noChangeArrowheads="1" noTextEdit="1"/>
          </p:cNvSpPr>
          <p:nvPr>
            <p:ph type="sldImg"/>
          </p:nvPr>
        </p:nvSpPr>
        <p:spPr>
          <a:xfrm>
            <a:off x="1150938" y="692150"/>
            <a:ext cx="4556125" cy="3416300"/>
          </a:xfrm>
          <a:ln w="12700" cap="flat"/>
        </p:spPr>
      </p:sp>
      <p:sp>
        <p:nvSpPr>
          <p:cNvPr id="1802247" name="Rectangle 7"/>
          <p:cNvSpPr>
            <a:spLocks noGrp="1" noChangeArrowheads="1"/>
          </p:cNvSpPr>
          <p:nvPr>
            <p:ph type="body" idx="1"/>
          </p:nvPr>
        </p:nvSpPr>
        <p:spPr>
          <a:xfrm>
            <a:off x="913991" y="4342939"/>
            <a:ext cx="5030018" cy="4114587"/>
          </a:xfrm>
          <a:ln/>
        </p:spPr>
        <p:txBody>
          <a:bodyPr lIns="90479" tIns="44445" rIns="90479" bIns="44445"/>
          <a:lstStyle/>
          <a:p>
            <a:endParaRPr lang="en-US"/>
          </a:p>
        </p:txBody>
      </p:sp>
    </p:spTree>
    <p:extLst>
      <p:ext uri="{BB962C8B-B14F-4D97-AF65-F5344CB8AC3E}">
        <p14:creationId xmlns:p14="http://schemas.microsoft.com/office/powerpoint/2010/main" val="236404531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49539"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a:t>Remind the students that ln is the natural logarithm and can be found on the calculator.</a:t>
            </a:r>
          </a:p>
          <a:p>
            <a:endParaRPr lang="en-US"/>
          </a:p>
          <a:p>
            <a:r>
              <a:rPr lang="en-US"/>
              <a:t>The rule of 72 is a quick way to estimate how long it will take to double your money. # years to double = 72 / r where r is a percent.</a:t>
            </a:r>
          </a:p>
        </p:txBody>
      </p:sp>
    </p:spTree>
    <p:extLst>
      <p:ext uri="{BB962C8B-B14F-4D97-AF65-F5344CB8AC3E}">
        <p14:creationId xmlns:p14="http://schemas.microsoft.com/office/powerpoint/2010/main" val="263542395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51587"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a:t>Calculator: I/Y = 10; FV = 20,000; PV = 15,000; CPT N = 3.02 years</a:t>
            </a:r>
          </a:p>
        </p:txBody>
      </p:sp>
    </p:spTree>
    <p:extLst>
      <p:ext uri="{BB962C8B-B14F-4D97-AF65-F5344CB8AC3E}">
        <p14:creationId xmlns:p14="http://schemas.microsoft.com/office/powerpoint/2010/main" val="410878449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lIns="89538" tIns="44769" rIns="89538" bIns="44769"/>
          <a:lstStyle/>
          <a:p>
            <a:endParaRPr lang="en-US"/>
          </a:p>
        </p:txBody>
      </p:sp>
    </p:spTree>
    <p:extLst>
      <p:ext uri="{BB962C8B-B14F-4D97-AF65-F5344CB8AC3E}">
        <p14:creationId xmlns:p14="http://schemas.microsoft.com/office/powerpoint/2010/main" val="151698193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54659"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a:t>Point out that the closing costs are only paid on the loan amount, not on the total amount paid for the house.</a:t>
            </a:r>
          </a:p>
        </p:txBody>
      </p:sp>
    </p:spTree>
    <p:extLst>
      <p:ext uri="{BB962C8B-B14F-4D97-AF65-F5344CB8AC3E}">
        <p14:creationId xmlns:p14="http://schemas.microsoft.com/office/powerpoint/2010/main" val="134236074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p:cNvSpPr>
            <a:spLocks noGrp="1" noRot="1" noChangeAspect="1" noChangeArrowheads="1" noTextEdit="1"/>
          </p:cNvSpPr>
          <p:nvPr>
            <p:ph type="sldImg"/>
          </p:nvPr>
        </p:nvSpPr>
        <p:spPr>
          <a:ln/>
        </p:spPr>
      </p:sp>
      <p:sp>
        <p:nvSpPr>
          <p:cNvPr id="487427" name="Rectangle 3"/>
          <p:cNvSpPr>
            <a:spLocks noGrp="1" noChangeArrowheads="1"/>
          </p:cNvSpPr>
          <p:nvPr>
            <p:ph type="body" idx="1"/>
          </p:nvPr>
        </p:nvSpPr>
        <p:spPr/>
        <p:txBody>
          <a:bodyPr lIns="89538" tIns="44769" rIns="89538" bIns="44769"/>
          <a:lstStyle/>
          <a:p>
            <a:endParaRPr lang="en-US"/>
          </a:p>
        </p:txBody>
      </p:sp>
    </p:spTree>
    <p:extLst>
      <p:ext uri="{BB962C8B-B14F-4D97-AF65-F5344CB8AC3E}">
        <p14:creationId xmlns:p14="http://schemas.microsoft.com/office/powerpoint/2010/main" val="9805080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Grp="1" noRot="1" noChangeAspect="1" noChangeArrowheads="1" noTextEdit="1"/>
          </p:cNvSpPr>
          <p:nvPr>
            <p:ph type="sldImg"/>
          </p:nvPr>
        </p:nvSpPr>
        <p:spPr>
          <a:xfrm>
            <a:off x="1143000" y="685800"/>
            <a:ext cx="4572000" cy="3429000"/>
          </a:xfrm>
          <a:ln/>
        </p:spPr>
      </p:sp>
      <p:sp>
        <p:nvSpPr>
          <p:cNvPr id="483331" name="Rectangle 3"/>
          <p:cNvSpPr>
            <a:spLocks noGrp="1" noChangeArrowheads="1"/>
          </p:cNvSpPr>
          <p:nvPr>
            <p:ph type="body" idx="1"/>
          </p:nvPr>
        </p:nvSpPr>
        <p:spPr/>
        <p:txBody>
          <a:bodyPr lIns="91437" tIns="45718" rIns="91437" bIns="45718"/>
          <a:lstStyle/>
          <a:p>
            <a:r>
              <a:rPr lang="en-US"/>
              <a:t>The loan sharks of yesteryear were on to something when they charged daily rates… A 1% daily rate translates into an annual rate of 3678%. </a:t>
            </a:r>
          </a:p>
        </p:txBody>
      </p:sp>
    </p:spTree>
    <p:extLst>
      <p:ext uri="{BB962C8B-B14F-4D97-AF65-F5344CB8AC3E}">
        <p14:creationId xmlns:p14="http://schemas.microsoft.com/office/powerpoint/2010/main" val="63455656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2"/>
          <p:cNvSpPr>
            <a:spLocks noGrp="1" noRot="1" noChangeAspect="1" noChangeArrowheads="1" noTextEdit="1"/>
          </p:cNvSpPr>
          <p:nvPr>
            <p:ph type="sldImg"/>
          </p:nvPr>
        </p:nvSpPr>
        <p:spPr>
          <a:ln/>
        </p:spPr>
      </p:sp>
      <p:sp>
        <p:nvSpPr>
          <p:cNvPr id="485379" name="Rectangle 3"/>
          <p:cNvSpPr>
            <a:spLocks noGrp="1" noChangeArrowheads="1"/>
          </p:cNvSpPr>
          <p:nvPr>
            <p:ph type="body" idx="1"/>
          </p:nvPr>
        </p:nvSpPr>
        <p:spPr/>
        <p:txBody>
          <a:bodyPr lIns="89538" tIns="44769" rIns="89538" bIns="44769"/>
          <a:lstStyle/>
          <a:p>
            <a:endParaRPr lang="en-US"/>
          </a:p>
        </p:txBody>
      </p:sp>
    </p:spTree>
    <p:extLst>
      <p:ext uri="{BB962C8B-B14F-4D97-AF65-F5344CB8AC3E}">
        <p14:creationId xmlns:p14="http://schemas.microsoft.com/office/powerpoint/2010/main" val="90180791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p:cNvSpPr>
            <a:spLocks noGrp="1" noRot="1" noChangeAspect="1" noChangeArrowheads="1" noTextEdit="1"/>
          </p:cNvSpPr>
          <p:nvPr>
            <p:ph type="sldImg"/>
          </p:nvPr>
        </p:nvSpPr>
        <p:spPr>
          <a:xfrm>
            <a:off x="1143000" y="685800"/>
            <a:ext cx="4572000" cy="3429000"/>
          </a:xfrm>
          <a:ln/>
        </p:spPr>
      </p:sp>
      <p:sp>
        <p:nvSpPr>
          <p:cNvPr id="489475" name="Rectangle 3"/>
          <p:cNvSpPr>
            <a:spLocks noGrp="1" noChangeArrowheads="1"/>
          </p:cNvSpPr>
          <p:nvPr>
            <p:ph type="body" idx="1"/>
          </p:nvPr>
        </p:nvSpPr>
        <p:spPr/>
        <p:txBody>
          <a:bodyPr lIns="91437" tIns="45718" rIns="91437" bIns="45718"/>
          <a:lstStyle/>
          <a:p>
            <a:r>
              <a:rPr lang="en-US"/>
              <a:t>Good place to link up to the financial calculator. The present value button does wonders…</a:t>
            </a:r>
          </a:p>
        </p:txBody>
      </p:sp>
    </p:spTree>
    <p:extLst>
      <p:ext uri="{BB962C8B-B14F-4D97-AF65-F5344CB8AC3E}">
        <p14:creationId xmlns:p14="http://schemas.microsoft.com/office/powerpoint/2010/main" val="387615935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Rot="1" noChangeAspect="1" noChangeArrowheads="1" noTextEdit="1"/>
          </p:cNvSpPr>
          <p:nvPr>
            <p:ph type="sldImg"/>
          </p:nvPr>
        </p:nvSpPr>
        <p:spPr>
          <a:xfrm>
            <a:off x="1143000" y="685800"/>
            <a:ext cx="4572000" cy="3429000"/>
          </a:xfrm>
          <a:ln/>
        </p:spPr>
      </p:sp>
      <p:sp>
        <p:nvSpPr>
          <p:cNvPr id="491523" name="Rectangle 3"/>
          <p:cNvSpPr>
            <a:spLocks noGrp="1" noChangeArrowheads="1"/>
          </p:cNvSpPr>
          <p:nvPr>
            <p:ph type="body" idx="1"/>
          </p:nvPr>
        </p:nvSpPr>
        <p:spPr/>
        <p:txBody>
          <a:bodyPr lIns="91437" tIns="45718" rIns="91437" bIns="45718"/>
          <a:lstStyle/>
          <a:p>
            <a:r>
              <a:rPr lang="en-US"/>
              <a:t>May help to separate the second term in the equation and state it as a present value factor.</a:t>
            </a:r>
          </a:p>
          <a:p>
            <a:r>
              <a:rPr lang="en-US"/>
              <a:t>In the example above, the present value factor is 3.791. For those using present value tables, this makes the link to the present value equation.</a:t>
            </a:r>
          </a:p>
          <a:p>
            <a:r>
              <a:rPr lang="en-US"/>
              <a:t>What if the cash flows had been at the beginning of each year?</a:t>
            </a:r>
          </a:p>
          <a:p>
            <a:r>
              <a:rPr lang="en-US"/>
              <a:t>Present value = $ 1000 + $ 1000 (PV(A, 10%, 4 years) = $ 3,791 (1.1)</a:t>
            </a:r>
          </a:p>
        </p:txBody>
      </p:sp>
    </p:spTree>
    <p:extLst>
      <p:ext uri="{BB962C8B-B14F-4D97-AF65-F5344CB8AC3E}">
        <p14:creationId xmlns:p14="http://schemas.microsoft.com/office/powerpoint/2010/main" val="94325863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2"/>
          <p:cNvSpPr>
            <a:spLocks noGrp="1" noRot="1" noChangeAspect="1" noChangeArrowheads="1" noTextEdit="1"/>
          </p:cNvSpPr>
          <p:nvPr>
            <p:ph type="sldImg"/>
          </p:nvPr>
        </p:nvSpPr>
        <p:spPr>
          <a:xfrm>
            <a:off x="1143000" y="685800"/>
            <a:ext cx="4572000" cy="3429000"/>
          </a:xfrm>
          <a:ln/>
        </p:spPr>
      </p:sp>
      <p:sp>
        <p:nvSpPr>
          <p:cNvPr id="493571" name="Rectangle 3"/>
          <p:cNvSpPr>
            <a:spLocks noGrp="1" noChangeArrowheads="1"/>
          </p:cNvSpPr>
          <p:nvPr>
            <p:ph type="body" idx="1"/>
          </p:nvPr>
        </p:nvSpPr>
        <p:spPr/>
        <p:txBody>
          <a:bodyPr lIns="91437" tIns="45718" rIns="91437" bIns="45718"/>
          <a:lstStyle/>
          <a:p>
            <a:r>
              <a:rPr lang="en-US"/>
              <a:t>Reverses the process. Here, we look for an annuity given a present value (Examples: Figuring out the monthly payment on a mortgage)</a:t>
            </a:r>
          </a:p>
        </p:txBody>
      </p:sp>
    </p:spTree>
    <p:extLst>
      <p:ext uri="{BB962C8B-B14F-4D97-AF65-F5344CB8AC3E}">
        <p14:creationId xmlns:p14="http://schemas.microsoft.com/office/powerpoint/2010/main" val="2203522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73967095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Rectangle 2"/>
          <p:cNvSpPr>
            <a:spLocks noGrp="1" noRot="1" noChangeAspect="1" noChangeArrowheads="1" noTextEdit="1"/>
          </p:cNvSpPr>
          <p:nvPr>
            <p:ph type="sldImg"/>
          </p:nvPr>
        </p:nvSpPr>
        <p:spPr>
          <a:xfrm>
            <a:off x="1143000" y="685800"/>
            <a:ext cx="4572000" cy="3429000"/>
          </a:xfrm>
          <a:ln/>
        </p:spPr>
      </p:sp>
      <p:sp>
        <p:nvSpPr>
          <p:cNvPr id="495619" name="Rectangle 3"/>
          <p:cNvSpPr>
            <a:spLocks noGrp="1" noChangeArrowheads="1"/>
          </p:cNvSpPr>
          <p:nvPr>
            <p:ph type="body" idx="1"/>
          </p:nvPr>
        </p:nvSpPr>
        <p:spPr/>
        <p:txBody>
          <a:bodyPr lIns="91437" tIns="45718" rIns="91437" bIns="45718"/>
          <a:lstStyle/>
          <a:p>
            <a:pPr marL="223845" indent="-223845"/>
            <a:r>
              <a:rPr lang="en-US" dirty="0"/>
              <a:t>Follow-up questions:</a:t>
            </a:r>
          </a:p>
          <a:p>
            <a:pPr marL="223845" indent="-223845">
              <a:buFontTx/>
              <a:buChar char="•"/>
            </a:pPr>
            <a:r>
              <a:rPr lang="en-US" dirty="0"/>
              <a:t>If you pay at the beginning of each month, rather than the end, how much could you shorten the mortgage period?</a:t>
            </a:r>
          </a:p>
          <a:p>
            <a:pPr marL="671535" lvl="1" indent="-223845">
              <a:buFontTx/>
              <a:buChar char="•"/>
            </a:pPr>
            <a:r>
              <a:rPr lang="en-US" dirty="0"/>
              <a:t>$1473 + 1473(PV(A,.67%,n)) = 200000; Trial and error yields n=350: Save 10 months of payments</a:t>
            </a:r>
          </a:p>
        </p:txBody>
      </p:sp>
    </p:spTree>
    <p:extLst>
      <p:ext uri="{BB962C8B-B14F-4D97-AF65-F5344CB8AC3E}">
        <p14:creationId xmlns:p14="http://schemas.microsoft.com/office/powerpoint/2010/main" val="261282097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p:cNvSpPr>
            <a:spLocks noGrp="1" noRot="1" noChangeAspect="1" noChangeArrowheads="1" noTextEdit="1"/>
          </p:cNvSpPr>
          <p:nvPr>
            <p:ph type="sldImg"/>
          </p:nvPr>
        </p:nvSpPr>
        <p:spPr>
          <a:xfrm>
            <a:off x="1143000" y="685800"/>
            <a:ext cx="4572000" cy="3429000"/>
          </a:xfrm>
          <a:ln/>
        </p:spPr>
      </p:sp>
      <p:sp>
        <p:nvSpPr>
          <p:cNvPr id="497667" name="Rectangle 3"/>
          <p:cNvSpPr>
            <a:spLocks noGrp="1" noChangeArrowheads="1"/>
          </p:cNvSpPr>
          <p:nvPr>
            <p:ph type="body" idx="1"/>
          </p:nvPr>
        </p:nvSpPr>
        <p:spPr/>
        <p:txBody>
          <a:bodyPr lIns="91437" tIns="45718" rIns="91437" bIns="45718"/>
          <a:lstStyle/>
          <a:p>
            <a:r>
              <a:rPr lang="en-US"/>
              <a:t>This is how much the value will be on the last day (when the last annuity comes due)</a:t>
            </a:r>
          </a:p>
        </p:txBody>
      </p:sp>
    </p:spTree>
    <p:extLst>
      <p:ext uri="{BB962C8B-B14F-4D97-AF65-F5344CB8AC3E}">
        <p14:creationId xmlns:p14="http://schemas.microsoft.com/office/powerpoint/2010/main" val="140091077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4" name="Rectangle 2"/>
          <p:cNvSpPr>
            <a:spLocks noGrp="1" noRot="1" noChangeAspect="1" noChangeArrowheads="1" noTextEdit="1"/>
          </p:cNvSpPr>
          <p:nvPr>
            <p:ph type="sldImg"/>
          </p:nvPr>
        </p:nvSpPr>
        <p:spPr>
          <a:xfrm>
            <a:off x="1143000" y="685800"/>
            <a:ext cx="4572000" cy="3429000"/>
          </a:xfrm>
          <a:ln/>
        </p:spPr>
      </p:sp>
      <p:sp>
        <p:nvSpPr>
          <p:cNvPr id="499715" name="Rectangle 3"/>
          <p:cNvSpPr>
            <a:spLocks noGrp="1" noChangeArrowheads="1"/>
          </p:cNvSpPr>
          <p:nvPr>
            <p:ph type="body" idx="1"/>
          </p:nvPr>
        </p:nvSpPr>
        <p:spPr/>
        <p:txBody>
          <a:bodyPr lIns="91437" tIns="45718" rIns="91437" bIns="45718"/>
          <a:lstStyle/>
          <a:p>
            <a:r>
              <a:rPr lang="en-US"/>
              <a:t>Again, worth asking how much the future value would be if the cash flows were at the beginning of each year.</a:t>
            </a:r>
          </a:p>
        </p:txBody>
      </p:sp>
    </p:spTree>
    <p:extLst>
      <p:ext uri="{BB962C8B-B14F-4D97-AF65-F5344CB8AC3E}">
        <p14:creationId xmlns:p14="http://schemas.microsoft.com/office/powerpoint/2010/main" val="382921276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2" name="Rectangle 2"/>
          <p:cNvSpPr>
            <a:spLocks noGrp="1" noRot="1" noChangeAspect="1" noChangeArrowheads="1" noTextEdit="1"/>
          </p:cNvSpPr>
          <p:nvPr>
            <p:ph type="sldImg"/>
          </p:nvPr>
        </p:nvSpPr>
        <p:spPr>
          <a:xfrm>
            <a:off x="1143000" y="685800"/>
            <a:ext cx="4572000" cy="3429000"/>
          </a:xfrm>
          <a:ln/>
        </p:spPr>
      </p:sp>
      <p:sp>
        <p:nvSpPr>
          <p:cNvPr id="501763" name="Rectangle 3"/>
          <p:cNvSpPr>
            <a:spLocks noGrp="1" noChangeArrowheads="1"/>
          </p:cNvSpPr>
          <p:nvPr>
            <p:ph type="body" idx="1"/>
          </p:nvPr>
        </p:nvSpPr>
        <p:spPr/>
        <p:txBody>
          <a:bodyPr lIns="91437" tIns="45718" rIns="91437" bIns="45718"/>
          <a:lstStyle/>
          <a:p>
            <a:r>
              <a:rPr lang="en-US"/>
              <a:t>Reverses the problem</a:t>
            </a:r>
          </a:p>
        </p:txBody>
      </p:sp>
    </p:spTree>
    <p:extLst>
      <p:ext uri="{BB962C8B-B14F-4D97-AF65-F5344CB8AC3E}">
        <p14:creationId xmlns:p14="http://schemas.microsoft.com/office/powerpoint/2010/main" val="322707154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0" name="Rectangle 2"/>
          <p:cNvSpPr>
            <a:spLocks noGrp="1" noRot="1" noChangeAspect="1" noChangeArrowheads="1" noTextEdit="1"/>
          </p:cNvSpPr>
          <p:nvPr>
            <p:ph type="sldImg"/>
          </p:nvPr>
        </p:nvSpPr>
        <p:spPr>
          <a:xfrm>
            <a:off x="1143000" y="685800"/>
            <a:ext cx="4572000" cy="3429000"/>
          </a:xfrm>
          <a:ln/>
        </p:spPr>
      </p:sp>
      <p:sp>
        <p:nvSpPr>
          <p:cNvPr id="503811" name="Rectangle 3"/>
          <p:cNvSpPr>
            <a:spLocks noGrp="1" noChangeArrowheads="1"/>
          </p:cNvSpPr>
          <p:nvPr>
            <p:ph type="body" idx="1"/>
          </p:nvPr>
        </p:nvSpPr>
        <p:spPr/>
        <p:txBody>
          <a:bodyPr lIns="91437" tIns="45718" rIns="91437" bIns="45718"/>
          <a:lstStyle/>
          <a:p>
            <a:r>
              <a:rPr lang="en-US"/>
              <a:t>The assumptions of constant tuition each year for 4 years, and that the payments are made at the end of each year (no university will accept that payment plan) are purely for simplicity. </a:t>
            </a:r>
          </a:p>
        </p:txBody>
      </p:sp>
    </p:spTree>
    <p:extLst>
      <p:ext uri="{BB962C8B-B14F-4D97-AF65-F5344CB8AC3E}">
        <p14:creationId xmlns:p14="http://schemas.microsoft.com/office/powerpoint/2010/main" val="231414748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Rectangle 2"/>
          <p:cNvSpPr>
            <a:spLocks noGrp="1" noRot="1" noChangeAspect="1" noChangeArrowheads="1" noTextEdit="1"/>
          </p:cNvSpPr>
          <p:nvPr>
            <p:ph type="sldImg"/>
          </p:nvPr>
        </p:nvSpPr>
        <p:spPr>
          <a:xfrm>
            <a:off x="1143000" y="685800"/>
            <a:ext cx="4572000" cy="3429000"/>
          </a:xfrm>
          <a:ln/>
        </p:spPr>
      </p:sp>
      <p:sp>
        <p:nvSpPr>
          <p:cNvPr id="505859" name="Rectangle 3"/>
          <p:cNvSpPr>
            <a:spLocks noGrp="1" noChangeArrowheads="1"/>
          </p:cNvSpPr>
          <p:nvPr>
            <p:ph type="body" idx="1"/>
          </p:nvPr>
        </p:nvSpPr>
        <p:spPr/>
        <p:txBody>
          <a:bodyPr lIns="91437" tIns="45718" rIns="91437" bIns="45718"/>
          <a:lstStyle/>
          <a:p>
            <a:r>
              <a:rPr lang="en-US"/>
              <a:t>A straight bond is a combination of an annuity and a simple cash flow. The interest rate used should reflect the risk of the bond. If it is a government bond, it will be a default-free interest rate. If it is a corporate bond, it should be a rate that reflects the default risk.</a:t>
            </a:r>
          </a:p>
          <a:p>
            <a:endParaRPr lang="en-US"/>
          </a:p>
          <a:p>
            <a:r>
              <a:rPr lang="en-US"/>
              <a:t>We have used one interest rate to discount all of the cash flows. A more precise valuation may be obtained by discounting each cash flow at a rate that reflects when that cash flow comes in.. A 1-year rate for the 1-year cash flow, a 2-year rate for the 2-year cash flow…</a:t>
            </a:r>
          </a:p>
        </p:txBody>
      </p:sp>
    </p:spTree>
    <p:extLst>
      <p:ext uri="{BB962C8B-B14F-4D97-AF65-F5344CB8AC3E}">
        <p14:creationId xmlns:p14="http://schemas.microsoft.com/office/powerpoint/2010/main" val="149533994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8" name="Rectangle 2"/>
          <p:cNvSpPr>
            <a:spLocks noGrp="1" noRot="1" noChangeAspect="1" noChangeArrowheads="1" noTextEdit="1"/>
          </p:cNvSpPr>
          <p:nvPr>
            <p:ph type="sldImg"/>
          </p:nvPr>
        </p:nvSpPr>
        <p:spPr>
          <a:xfrm>
            <a:off x="1143000" y="685800"/>
            <a:ext cx="4572000" cy="3429000"/>
          </a:xfrm>
          <a:ln/>
        </p:spPr>
      </p:sp>
      <p:sp>
        <p:nvSpPr>
          <p:cNvPr id="516099" name="Rectangle 3"/>
          <p:cNvSpPr>
            <a:spLocks noGrp="1" noChangeArrowheads="1"/>
          </p:cNvSpPr>
          <p:nvPr>
            <p:ph type="body" idx="1"/>
          </p:nvPr>
        </p:nvSpPr>
        <p:spPr/>
        <p:txBody>
          <a:bodyPr lIns="91437" tIns="45718" rIns="91437" bIns="45718"/>
          <a:lstStyle/>
          <a:p>
            <a:r>
              <a:rPr lang="en-US"/>
              <a:t>There are British and Canadian console bonds still in existence…</a:t>
            </a:r>
          </a:p>
          <a:p>
            <a:endParaRPr lang="en-US"/>
          </a:p>
        </p:txBody>
      </p:sp>
    </p:spTree>
    <p:extLst>
      <p:ext uri="{BB962C8B-B14F-4D97-AF65-F5344CB8AC3E}">
        <p14:creationId xmlns:p14="http://schemas.microsoft.com/office/powerpoint/2010/main" val="62702208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Rectangle 2"/>
          <p:cNvSpPr>
            <a:spLocks noGrp="1" noRot="1" noChangeAspect="1" noChangeArrowheads="1" noTextEdit="1"/>
          </p:cNvSpPr>
          <p:nvPr>
            <p:ph type="sldImg"/>
          </p:nvPr>
        </p:nvSpPr>
        <p:spPr>
          <a:xfrm>
            <a:off x="1143000" y="685800"/>
            <a:ext cx="4572000" cy="3429000"/>
          </a:xfrm>
          <a:ln/>
        </p:spPr>
      </p:sp>
      <p:sp>
        <p:nvSpPr>
          <p:cNvPr id="518147" name="Rectangle 3"/>
          <p:cNvSpPr>
            <a:spLocks noGrp="1" noChangeArrowheads="1"/>
          </p:cNvSpPr>
          <p:nvPr>
            <p:ph type="body" idx="1"/>
          </p:nvPr>
        </p:nvSpPr>
        <p:spPr/>
        <p:txBody>
          <a:bodyPr lIns="91437" tIns="45718" rIns="91437" bIns="45718"/>
          <a:lstStyle/>
          <a:p>
            <a:r>
              <a:rPr lang="en-US"/>
              <a:t>This is a cash flow growing at a constant rate forever. Here, g&lt;r. Since the growth rate is forever, it is constrained to be less than or equal to the growth rate of the economy. If we allow for that constraint, g will always be less than r.</a:t>
            </a:r>
          </a:p>
        </p:txBody>
      </p:sp>
    </p:spTree>
    <p:extLst>
      <p:ext uri="{BB962C8B-B14F-4D97-AF65-F5344CB8AC3E}">
        <p14:creationId xmlns:p14="http://schemas.microsoft.com/office/powerpoint/2010/main" val="267024564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57988104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70</a:t>
            </a:fld>
            <a:endParaRPr lang="en-US"/>
          </a:p>
        </p:txBody>
      </p:sp>
    </p:spTree>
    <p:extLst>
      <p:ext uri="{BB962C8B-B14F-4D97-AF65-F5344CB8AC3E}">
        <p14:creationId xmlns:p14="http://schemas.microsoft.com/office/powerpoint/2010/main" val="22755084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lIns="84408" tIns="42204" rIns="84408" bIns="42204"/>
          <a:lstStyle/>
          <a:p>
            <a:fld id="{672F7281-046A-4410-94DC-462A1B29A106}" type="slidenum">
              <a:rPr lang="en-US"/>
              <a:pPr/>
              <a:t>7</a:t>
            </a:fld>
            <a:endParaRPr lang="en-US"/>
          </a:p>
        </p:txBody>
      </p:sp>
      <p:sp>
        <p:nvSpPr>
          <p:cNvPr id="1802242" name="Rectangle 2"/>
          <p:cNvSpPr>
            <a:spLocks noChangeArrowheads="1"/>
          </p:cNvSpPr>
          <p:nvPr/>
        </p:nvSpPr>
        <p:spPr bwMode="auto">
          <a:xfrm>
            <a:off x="3885996" y="0"/>
            <a:ext cx="2972004" cy="456704"/>
          </a:xfrm>
          <a:prstGeom prst="rect">
            <a:avLst/>
          </a:prstGeom>
          <a:noFill/>
          <a:ln w="12700">
            <a:noFill/>
            <a:miter lim="800000"/>
            <a:headEnd/>
            <a:tailEnd/>
          </a:ln>
          <a:effectLst/>
        </p:spPr>
        <p:txBody>
          <a:bodyPr wrap="none" lIns="84408" tIns="42204" rIns="84408" bIns="42204" anchor="ctr"/>
          <a:lstStyle/>
          <a:p>
            <a:endParaRPr lang="en-US"/>
          </a:p>
        </p:txBody>
      </p:sp>
      <p:sp>
        <p:nvSpPr>
          <p:cNvPr id="1802243" name="Rectangle 3"/>
          <p:cNvSpPr>
            <a:spLocks noChangeArrowheads="1"/>
          </p:cNvSpPr>
          <p:nvPr/>
        </p:nvSpPr>
        <p:spPr bwMode="auto">
          <a:xfrm>
            <a:off x="3885996" y="8687297"/>
            <a:ext cx="2972004" cy="456704"/>
          </a:xfrm>
          <a:prstGeom prst="rect">
            <a:avLst/>
          </a:prstGeom>
          <a:noFill/>
          <a:ln w="12700">
            <a:noFill/>
            <a:miter lim="800000"/>
            <a:headEnd/>
            <a:tailEnd/>
          </a:ln>
          <a:effectLst/>
        </p:spPr>
        <p:txBody>
          <a:bodyPr lIns="90479" tIns="44445" rIns="90479" bIns="44445" anchor="b"/>
          <a:lstStyle/>
          <a:p>
            <a:pPr algn="r" defTabSz="914423"/>
            <a:r>
              <a:rPr lang="en-US" sz="1200" dirty="0">
                <a:latin typeface="Times New Roman" pitchFamily="18" charset="0"/>
              </a:rPr>
              <a:t>106</a:t>
            </a:r>
          </a:p>
        </p:txBody>
      </p:sp>
      <p:sp>
        <p:nvSpPr>
          <p:cNvPr id="1802244" name="Rectangle 4"/>
          <p:cNvSpPr>
            <a:spLocks noChangeArrowheads="1"/>
          </p:cNvSpPr>
          <p:nvPr/>
        </p:nvSpPr>
        <p:spPr bwMode="auto">
          <a:xfrm>
            <a:off x="1" y="8687297"/>
            <a:ext cx="2972004" cy="456704"/>
          </a:xfrm>
          <a:prstGeom prst="rect">
            <a:avLst/>
          </a:prstGeom>
          <a:noFill/>
          <a:ln w="12700">
            <a:noFill/>
            <a:miter lim="800000"/>
            <a:headEnd/>
            <a:tailEnd/>
          </a:ln>
          <a:effectLst/>
        </p:spPr>
        <p:txBody>
          <a:bodyPr wrap="none" lIns="84408" tIns="42204" rIns="84408" bIns="42204" anchor="ctr"/>
          <a:lstStyle/>
          <a:p>
            <a:endParaRPr lang="en-US"/>
          </a:p>
        </p:txBody>
      </p:sp>
      <p:sp>
        <p:nvSpPr>
          <p:cNvPr id="1802245" name="Rectangle 5"/>
          <p:cNvSpPr>
            <a:spLocks noChangeArrowheads="1"/>
          </p:cNvSpPr>
          <p:nvPr/>
        </p:nvSpPr>
        <p:spPr bwMode="auto">
          <a:xfrm>
            <a:off x="1" y="0"/>
            <a:ext cx="2972004" cy="456704"/>
          </a:xfrm>
          <a:prstGeom prst="rect">
            <a:avLst/>
          </a:prstGeom>
          <a:noFill/>
          <a:ln w="12700">
            <a:noFill/>
            <a:miter lim="800000"/>
            <a:headEnd/>
            <a:tailEnd/>
          </a:ln>
          <a:effectLst/>
        </p:spPr>
        <p:txBody>
          <a:bodyPr wrap="none" lIns="84408" tIns="42204" rIns="84408" bIns="42204" anchor="ctr"/>
          <a:lstStyle/>
          <a:p>
            <a:endParaRPr lang="en-US"/>
          </a:p>
        </p:txBody>
      </p:sp>
      <p:sp>
        <p:nvSpPr>
          <p:cNvPr id="1802246" name="Rectangle 6"/>
          <p:cNvSpPr>
            <a:spLocks noGrp="1" noRot="1" noChangeAspect="1" noChangeArrowheads="1" noTextEdit="1"/>
          </p:cNvSpPr>
          <p:nvPr>
            <p:ph type="sldImg"/>
          </p:nvPr>
        </p:nvSpPr>
        <p:spPr>
          <a:xfrm>
            <a:off x="1150938" y="692150"/>
            <a:ext cx="4556125" cy="3416300"/>
          </a:xfrm>
          <a:ln w="12700" cap="flat"/>
        </p:spPr>
      </p:sp>
      <p:sp>
        <p:nvSpPr>
          <p:cNvPr id="1802247" name="Rectangle 7"/>
          <p:cNvSpPr>
            <a:spLocks noGrp="1" noChangeArrowheads="1"/>
          </p:cNvSpPr>
          <p:nvPr>
            <p:ph type="body" idx="1"/>
          </p:nvPr>
        </p:nvSpPr>
        <p:spPr>
          <a:xfrm>
            <a:off x="913991" y="4342939"/>
            <a:ext cx="5030018" cy="4114587"/>
          </a:xfrm>
          <a:ln/>
        </p:spPr>
        <p:txBody>
          <a:bodyPr lIns="90479" tIns="44445" rIns="90479" bIns="44445"/>
          <a:lstStyle/>
          <a:p>
            <a:endParaRPr lang="en-US"/>
          </a:p>
        </p:txBody>
      </p:sp>
    </p:spTree>
    <p:extLst>
      <p:ext uri="{BB962C8B-B14F-4D97-AF65-F5344CB8AC3E}">
        <p14:creationId xmlns:p14="http://schemas.microsoft.com/office/powerpoint/2010/main" val="256408489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71</a:t>
            </a:fld>
            <a:endParaRPr lang="en-US"/>
          </a:p>
        </p:txBody>
      </p:sp>
    </p:spTree>
    <p:extLst>
      <p:ext uri="{BB962C8B-B14F-4D97-AF65-F5344CB8AC3E}">
        <p14:creationId xmlns:p14="http://schemas.microsoft.com/office/powerpoint/2010/main" val="11111137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1794" name="Rectangle 2"/>
          <p:cNvSpPr>
            <a:spLocks noGrp="1" noRot="1" noChangeAspect="1" noChangeArrowheads="1" noTextEdit="1"/>
          </p:cNvSpPr>
          <p:nvPr>
            <p:ph type="sldImg"/>
          </p:nvPr>
        </p:nvSpPr>
        <p:spPr>
          <a:ln/>
        </p:spPr>
      </p:sp>
      <p:sp>
        <p:nvSpPr>
          <p:cNvPr id="8017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4905047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4118706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74</a:t>
            </a:fld>
            <a:endParaRPr lang="en-US"/>
          </a:p>
        </p:txBody>
      </p:sp>
    </p:spTree>
    <p:extLst>
      <p:ext uri="{BB962C8B-B14F-4D97-AF65-F5344CB8AC3E}">
        <p14:creationId xmlns:p14="http://schemas.microsoft.com/office/powerpoint/2010/main" val="151728008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986" name="Rectangle 2"/>
          <p:cNvSpPr>
            <a:spLocks noGrp="1" noRot="1" noChangeAspect="1" noChangeArrowheads="1" noTextEdit="1"/>
          </p:cNvSpPr>
          <p:nvPr>
            <p:ph type="sldImg"/>
          </p:nvPr>
        </p:nvSpPr>
        <p:spPr>
          <a:ln/>
        </p:spPr>
      </p:sp>
      <p:sp>
        <p:nvSpPr>
          <p:cNvPr id="8099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220270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76</a:t>
            </a:fld>
            <a:endParaRPr lang="en-US"/>
          </a:p>
        </p:txBody>
      </p:sp>
    </p:spTree>
    <p:extLst>
      <p:ext uri="{BB962C8B-B14F-4D97-AF65-F5344CB8AC3E}">
        <p14:creationId xmlns:p14="http://schemas.microsoft.com/office/powerpoint/2010/main" val="390120207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77</a:t>
            </a:fld>
            <a:endParaRPr lang="en-US"/>
          </a:p>
        </p:txBody>
      </p:sp>
    </p:spTree>
    <p:extLst>
      <p:ext uri="{BB962C8B-B14F-4D97-AF65-F5344CB8AC3E}">
        <p14:creationId xmlns:p14="http://schemas.microsoft.com/office/powerpoint/2010/main" val="108924074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78</a:t>
            </a:fld>
            <a:endParaRPr lang="en-US"/>
          </a:p>
        </p:txBody>
      </p:sp>
    </p:spTree>
    <p:extLst>
      <p:ext uri="{BB962C8B-B14F-4D97-AF65-F5344CB8AC3E}">
        <p14:creationId xmlns:p14="http://schemas.microsoft.com/office/powerpoint/2010/main" val="3494006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8</a:t>
            </a:fld>
            <a:endParaRPr lang="en-US"/>
          </a:p>
        </p:txBody>
      </p:sp>
    </p:spTree>
    <p:extLst>
      <p:ext uri="{BB962C8B-B14F-4D97-AF65-F5344CB8AC3E}">
        <p14:creationId xmlns:p14="http://schemas.microsoft.com/office/powerpoint/2010/main" val="2884771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9</a:t>
            </a:fld>
            <a:endParaRPr lang="en-US"/>
          </a:p>
        </p:txBody>
      </p:sp>
    </p:spTree>
    <p:extLst>
      <p:ext uri="{BB962C8B-B14F-4D97-AF65-F5344CB8AC3E}">
        <p14:creationId xmlns:p14="http://schemas.microsoft.com/office/powerpoint/2010/main" val="3670241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smtClean="0"/>
              <a:t>P.V. Viswanath</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155448"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B534A1-6402-488B-A652-E469620D7916}" type="slidenum">
              <a:rPr lang="en-US" smtClean="0">
                <a:solidFill>
                  <a:schemeClr val="accent3">
                    <a:shade val="75000"/>
                  </a:schemeClr>
                </a:solidFill>
              </a:rPr>
              <a:pPr/>
              <a:t>‹#›</a:t>
            </a:fld>
            <a:endParaRPr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73787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1752600"/>
            <a:ext cx="7958138" cy="3881438"/>
          </a:xfrm>
        </p:spPr>
        <p:txBody>
          <a:bodyPr/>
          <a:lstStyle/>
          <a:p>
            <a:endParaRPr lang="en-US"/>
          </a:p>
        </p:txBody>
      </p:sp>
      <p:sp>
        <p:nvSpPr>
          <p:cNvPr id="4" name="Date Placeholder 3"/>
          <p:cNvSpPr>
            <a:spLocks noGrp="1"/>
          </p:cNvSpPr>
          <p:nvPr>
            <p:ph type="dt" sz="half" idx="10"/>
          </p:nvPr>
        </p:nvSpPr>
        <p:spPr>
          <a:xfrm>
            <a:off x="809625" y="6373813"/>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32138" y="6376988"/>
            <a:ext cx="3086100" cy="457200"/>
          </a:xfrm>
        </p:spPr>
        <p:txBody>
          <a:bodyPr/>
          <a:lstStyle>
            <a:lvl1pPr>
              <a:defRPr/>
            </a:lvl1pPr>
          </a:lstStyle>
          <a:p>
            <a:r>
              <a:rPr lang="en-US"/>
              <a:t>P.V. Viswanath</a:t>
            </a:r>
          </a:p>
        </p:txBody>
      </p:sp>
      <p:sp>
        <p:nvSpPr>
          <p:cNvPr id="6" name="Slide Number Placeholder 5"/>
          <p:cNvSpPr>
            <a:spLocks noGrp="1"/>
          </p:cNvSpPr>
          <p:nvPr>
            <p:ph type="sldNum" sz="quarter" idx="12"/>
          </p:nvPr>
        </p:nvSpPr>
        <p:spPr>
          <a:xfrm>
            <a:off x="6589713" y="6376988"/>
            <a:ext cx="2193925" cy="457200"/>
          </a:xfrm>
        </p:spPr>
        <p:txBody>
          <a:bodyPr/>
          <a:lstStyle>
            <a:lvl1pPr>
              <a:defRPr/>
            </a:lvl1pPr>
          </a:lstStyle>
          <a:p>
            <a:fld id="{C1FA7145-1CA6-40BE-AF4D-437CB8A9885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6" name="Slide Number Placeholder 5"/>
          <p:cNvSpPr>
            <a:spLocks noGrp="1"/>
          </p:cNvSpPr>
          <p:nvPr>
            <p:ph type="sldNum" sz="quarter" idx="12"/>
          </p:nvPr>
        </p:nvSpPr>
        <p:spPr/>
        <p:txBody>
          <a:bodyPr/>
          <a:lstStyle/>
          <a:p>
            <a:fld id="{E8C80D2A-EA4E-4A37-A9DF-772D0EA46EC5}" type="slidenum">
              <a:rPr lang="en-US" smtClean="0"/>
              <a:pPr/>
              <a:t>‹#›</a:t>
            </a:fld>
            <a:endParaRPr lang="en-US" dirty="0"/>
          </a:p>
        </p:txBody>
      </p:sp>
      <p:sp>
        <p:nvSpPr>
          <p:cNvPr id="8" name="Content Placeholder 7"/>
          <p:cNvSpPr>
            <a:spLocks noGrp="1"/>
          </p:cNvSpPr>
          <p:nvPr>
            <p:ph sz="quarter" idx="13"/>
          </p:nvPr>
        </p:nvSpPr>
        <p:spPr>
          <a:xfrm>
            <a:off x="301752" y="1295400"/>
            <a:ext cx="8503920" cy="4803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nchor="t"/>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Rectangle 13"/>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6" name="Slide Number Placeholder 5"/>
          <p:cNvSpPr>
            <a:spLocks noGrp="1"/>
          </p:cNvSpPr>
          <p:nvPr>
            <p:ph type="sldNum" sz="quarter" idx="12"/>
          </p:nvPr>
        </p:nvSpPr>
        <p:spPr>
          <a:xfrm>
            <a:off x="4343400" y="2177976"/>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r>
              <a:rPr lang="en-US" smtClean="0"/>
              <a:t>P.V. Viswanath</a:t>
            </a:r>
            <a:endParaRPr lang="en-US" dirty="0"/>
          </a:p>
        </p:txBody>
      </p:sp>
      <p:sp>
        <p:nvSpPr>
          <p:cNvPr id="7" name="Slide Number Placeholder 6"/>
          <p:cNvSpPr>
            <a:spLocks noGrp="1"/>
          </p:cNvSpPr>
          <p:nvPr>
            <p:ph type="sldNum" sz="quarter" idx="12"/>
          </p:nvPr>
        </p:nvSpPr>
        <p:spPr/>
        <p:txBody>
          <a:bodyPr/>
          <a:lstStyle/>
          <a:p>
            <a:fld id="{E8C80D2A-EA4E-4A37-A9DF-772D0EA46EC5}" type="slidenum">
              <a:rPr lang="en-US" smtClean="0"/>
              <a:pPr/>
              <a:t>‹#›</a:t>
            </a:fld>
            <a:endParaRPr lang="en-US"/>
          </a:p>
        </p:txBody>
      </p:sp>
      <p:sp>
        <p:nvSpPr>
          <p:cNvPr id="8" name="Straight Connector 7"/>
          <p:cNvSpPr>
            <a:spLocks noChangeShapeType="1"/>
          </p:cNvSpPr>
          <p:nvPr/>
        </p:nvSpPr>
        <p:spPr bwMode="auto">
          <a:xfrm flipV="1">
            <a:off x="4572000" y="1548889"/>
            <a:ext cx="0" cy="4846320"/>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1" name="Rectangle 2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2" name="Rectangle 2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1" name="Rectangle 10"/>
          <p:cNvSpPr/>
          <p:nvPr/>
        </p:nvSpPr>
        <p:spPr>
          <a:xfrm>
            <a:off x="152400" y="1304731"/>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6" name="Oval 15"/>
          <p:cNvSpPr/>
          <p:nvPr/>
        </p:nvSpPr>
        <p:spPr>
          <a:xfrm>
            <a:off x="4264152" y="91595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5923" y="6383319"/>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P.V. Viswanath</a:t>
            </a:r>
            <a:endParaRPr lang="en-US"/>
          </a:p>
        </p:txBody>
      </p:sp>
      <p:sp>
        <p:nvSpPr>
          <p:cNvPr id="15" name="Straight Connector 14"/>
          <p:cNvSpPr>
            <a:spLocks noChangeShapeType="1"/>
          </p:cNvSpPr>
          <p:nvPr/>
        </p:nvSpPr>
        <p:spPr bwMode="auto">
          <a:xfrm>
            <a:off x="152400" y="122075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7" name="Oval 16"/>
          <p:cNvSpPr/>
          <p:nvPr/>
        </p:nvSpPr>
        <p:spPr>
          <a:xfrm>
            <a:off x="4358640" y="101044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Title 1"/>
          <p:cNvSpPr>
            <a:spLocks noGrp="1"/>
          </p:cNvSpPr>
          <p:nvPr>
            <p:ph type="title"/>
          </p:nvPr>
        </p:nvSpPr>
        <p:spPr>
          <a:xfrm>
            <a:off x="304800" y="228600"/>
            <a:ext cx="8531352" cy="758952"/>
          </a:xfrm>
        </p:spPr>
        <p:txBody>
          <a:bodyPr anchor="b"/>
          <a:lstStyle>
            <a:lvl1pPr>
              <a:defRPr/>
            </a:lvl1pPr>
          </a:lstStyle>
          <a:p>
            <a:r>
              <a:rPr lang="en-US" smtClean="0"/>
              <a:t>Click to edit Master title style</a:t>
            </a:r>
            <a:endParaRPr lang="en-US" dirty="0"/>
          </a:p>
        </p:txBody>
      </p:sp>
      <p:sp>
        <p:nvSpPr>
          <p:cNvPr id="9" name="Slide Number Placeholder 8"/>
          <p:cNvSpPr>
            <a:spLocks noGrp="1"/>
          </p:cNvSpPr>
          <p:nvPr>
            <p:ph type="sldNum" sz="quarter" idx="12"/>
          </p:nvPr>
        </p:nvSpPr>
        <p:spPr>
          <a:xfrm>
            <a:off x="4340352" y="1000090"/>
            <a:ext cx="457200" cy="441325"/>
          </a:xfrm>
        </p:spPr>
        <p:txBody>
          <a:bodyPr/>
          <a:lstStyle>
            <a:lvl1pPr algn="ctr">
              <a:defRPr/>
            </a:lvl1pPr>
          </a:lstStyle>
          <a:p>
            <a:pPr algn="ctr"/>
            <a:fld id="{E8C80D2A-EA4E-4A37-A9DF-772D0EA46EC5}" type="slidenum">
              <a:rPr lang="en-US" smtClean="0"/>
              <a:pPr algn="ctr"/>
              <a:t>‹#›</a:t>
            </a:fld>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6" name="Rectangle 5"/>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P.V. Viswanath</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C80D2A-EA4E-4A37-A9DF-772D0EA46EC5}" type="slidenum">
              <a:rPr lang="en-US" smtClean="0">
                <a:solidFill>
                  <a:srgbClr val="FFFFFF"/>
                </a:solidFill>
              </a:rPr>
              <a:pPr/>
              <a:t>‹#›</a:t>
            </a:fld>
            <a:endParaRPr lang="en-US" dirty="0">
              <a:solidFill>
                <a:srgbClr val="FFFFFF"/>
              </a:solidFill>
            </a:endParaRPr>
          </a:p>
        </p:txBody>
      </p:sp>
      <p:sp>
        <p:nvSpPr>
          <p:cNvPr id="7" name="Rectangle 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a:spLocks noChangeArrowheads="1"/>
          </p:cNvSpPr>
          <p:nvPr/>
        </p:nvSpPr>
        <p:spPr bwMode="auto">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a:spLocks noChangeArrowheads="1"/>
          </p:cNvSpPr>
          <p:nvPr/>
        </p:nvSpPr>
        <p:spPr bwMode="auto">
          <a:xfrm>
            <a:off x="152400" y="6430944"/>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81000" y="6410848"/>
            <a:ext cx="2895600" cy="365125"/>
          </a:xfrm>
        </p:spPr>
        <p:txBody>
          <a:bodyPr/>
          <a:lstStyle/>
          <a:p>
            <a:r>
              <a:rPr lang="en-US" smtClean="0"/>
              <a:t>P.V. Viswanath</a:t>
            </a:r>
            <a:endParaRPr lang="en-US"/>
          </a:p>
        </p:txBody>
      </p:sp>
      <p:sp>
        <p:nvSpPr>
          <p:cNvPr id="8" name="Rectangle 7"/>
          <p:cNvSpPr>
            <a:spLocks noChangeArrowheads="1"/>
          </p:cNvSpPr>
          <p:nvPr/>
        </p:nvSpPr>
        <p:spPr bwMode="auto">
          <a:xfrm>
            <a:off x="155448" y="118872"/>
            <a:ext cx="8833104"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20" name="Content Placeholder 19"/>
          <p:cNvSpPr>
            <a:spLocks noGrp="1"/>
          </p:cNvSpPr>
          <p:nvPr>
            <p:ph sz="quarter" idx="13"/>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4800"/>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0" name="Rectangle 19"/>
          <p:cNvSpPr>
            <a:spLocks noChangeArrowheads="1"/>
          </p:cNvSpPr>
          <p:nvPr/>
        </p:nvSpPr>
        <p:spPr bwMode="auto">
          <a:xfrm>
            <a:off x="152400" y="152400"/>
            <a:ext cx="8833104" cy="381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4" name="Rectangle 13"/>
          <p:cNvSpPr>
            <a:spLocks noChangeArrowheads="1"/>
          </p:cNvSpPr>
          <p:nvPr/>
        </p:nvSpPr>
        <p:spPr bwMode="auto">
          <a:xfrm>
            <a:off x="152400" y="6387533"/>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P.V. Viswanath</a:t>
            </a:r>
            <a:endParaRPr lang="en-US" dirty="0"/>
          </a:p>
        </p:txBody>
      </p:sp>
      <p:sp>
        <p:nvSpPr>
          <p:cNvPr id="11" name="Straight Connector 10"/>
          <p:cNvSpPr>
            <a:spLocks noChangeShapeType="1"/>
          </p:cNvSpPr>
          <p:nvPr/>
        </p:nvSpPr>
        <p:spPr bwMode="auto">
          <a:xfrm>
            <a:off x="162448" y="527536"/>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8984"/>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a:defRPr sz="1400">
                <a:solidFill>
                  <a:srgbClr val="FFFFFF"/>
                </a:solidFill>
              </a:defRPr>
            </a:lvl1pPr>
          </a:lstStyle>
          <a:p>
            <a:pPr algn="r"/>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a:defRPr sz="1200">
                <a:solidFill>
                  <a:srgbClr val="FFFFFF"/>
                </a:solidFill>
              </a:defRPr>
            </a:lvl1pPr>
          </a:lstStyle>
          <a:p>
            <a:pPr algn="l"/>
            <a:r>
              <a:rPr lang="en-US" smtClean="0">
                <a:solidFill>
                  <a:srgbClr val="FFFFFF"/>
                </a:solidFill>
              </a:rPr>
              <a:t>P.V. Viswanath</a:t>
            </a:r>
            <a:endParaRPr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0" name="Straight Connector 9"/>
          <p:cNvSpPr>
            <a:spLocks noChangeShapeType="1"/>
          </p:cNvSpPr>
          <p:nvPr/>
        </p:nvSpPr>
        <p:spPr bwMode="auto">
          <a:xfrm>
            <a:off x="152400" y="125497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4343400" y="1026372"/>
            <a:ext cx="457200" cy="441325"/>
          </a:xfrm>
          <a:prstGeom prst="rect">
            <a:avLst/>
          </a:prstGeom>
        </p:spPr>
        <p:txBody>
          <a:bodyPr vert="horz" lIns="45720" rIns="45720" anchor="ctr">
            <a:normAutofit/>
          </a:bodyPr>
          <a:lstStyle>
            <a:lvl1pPr algn="ctr">
              <a:defRPr sz="1600">
                <a:solidFill>
                  <a:schemeClr val="accent3">
                    <a:shade val="75000"/>
                  </a:schemeClr>
                </a:solidFill>
              </a:defRPr>
            </a:lvl1pPr>
          </a:lstStyle>
          <a:p>
            <a:pPr algn="ctr"/>
            <a:fld id="{EAB534A1-6402-488B-A652-E469620D7916}" type="slidenum">
              <a:rPr lang="en-US" sz="1600" smtClean="0">
                <a:solidFill>
                  <a:schemeClr val="accent3">
                    <a:shade val="75000"/>
                  </a:schemeClr>
                </a:solidFill>
              </a:rPr>
              <a:pPr algn="ctr"/>
              <a:t>‹#›</a:t>
            </a:fld>
            <a:endParaRPr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scene3d>
              <a:camera prst="orthographicFront"/>
              <a:lightRig rig="threePt" dir="t"/>
            </a:scene3d>
            <a:sp3d extrusionH="57150">
              <a:bevelT w="38100" h="38100"/>
            </a:sp3d>
          </a:bodyPr>
          <a:lstStyle/>
          <a:p>
            <a:r>
              <a:rPr lang="en-US" smtClean="0"/>
              <a:t>Click to edit Master title style</a:t>
            </a:r>
            <a:endParaRPr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ctr" rtl="0" eaLnBrk="1" latinLnBrk="0" hangingPunct="1">
        <a:spcBef>
          <a:spcPct val="0"/>
        </a:spcBef>
        <a:buNone/>
        <a:defRPr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Microsoft_Word_97_-_2003_Document1.doc"/></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8.wmf"/><Relationship Id="rId4" Type="http://schemas.openxmlformats.org/officeDocument/2006/relationships/oleObject" Target="../embeddings/oleObject3.bin"/></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9.wmf"/><Relationship Id="rId4" Type="http://schemas.openxmlformats.org/officeDocument/2006/relationships/oleObject" Target="../embeddings/oleObject4.bin"/></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61.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0.wmf"/><Relationship Id="rId4" Type="http://schemas.openxmlformats.org/officeDocument/2006/relationships/oleObject" Target="../embeddings/Microsoft_Word_97_-_2003_Document2.doc"/></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62.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1.wmf"/><Relationship Id="rId4" Type="http://schemas.openxmlformats.org/officeDocument/2006/relationships/oleObject" Target="../embeddings/oleObject5.bin"/></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63.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2.wmf"/><Relationship Id="rId4" Type="http://schemas.openxmlformats.org/officeDocument/2006/relationships/oleObject" Target="../embeddings/oleObject6.bin"/></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67.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3.wmf"/><Relationship Id="rId4" Type="http://schemas.openxmlformats.org/officeDocument/2006/relationships/oleObject" Target="../embeddings/oleObject7.bin"/></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0.xml"/></Relationships>
</file>

<file path=ppt/slides/_rels/slide7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noFill/>
        </p:spPr>
        <p:txBody>
          <a:bodyPr lIns="90487" tIns="44450" rIns="90487" bIns="44450"/>
          <a:lstStyle/>
          <a:p>
            <a:pPr eaLnBrk="1" hangingPunct="1"/>
            <a:r>
              <a:rPr lang="en-US" sz="4000" dirty="0" smtClean="0"/>
              <a:t>Arbitrage, Financial Decisions and The Time Value of Money</a:t>
            </a:r>
          </a:p>
        </p:txBody>
      </p:sp>
      <p:sp>
        <p:nvSpPr>
          <p:cNvPr id="4099" name="Rectangle 3"/>
          <p:cNvSpPr>
            <a:spLocks noGrp="1" noChangeArrowheads="1"/>
          </p:cNvSpPr>
          <p:nvPr>
            <p:ph type="subTitle" idx="1"/>
          </p:nvPr>
        </p:nvSpPr>
        <p:spPr>
          <a:noFill/>
        </p:spPr>
        <p:txBody>
          <a:bodyPr lIns="90487" tIns="44450" rIns="90487" bIns="44450"/>
          <a:lstStyle/>
          <a:p>
            <a:pPr marL="342900" indent="-342900" eaLnBrk="1" hangingPunct="1"/>
            <a:r>
              <a:rPr lang="en-US" smtClean="0"/>
              <a:t>P.V. Viswanath</a:t>
            </a:r>
          </a:p>
          <a:p>
            <a:pPr marL="342900" indent="-342900" eaLnBrk="1" hangingPunct="1"/>
            <a:endParaRPr lang="en-US" smtClean="0"/>
          </a:p>
          <a:p>
            <a:pPr marL="342900" indent="-342900" eaLnBrk="1" hangingPunct="1"/>
            <a:endParaRPr lang="en-US" smtClean="0"/>
          </a:p>
          <a:p>
            <a:pPr marL="342900" indent="-342900" eaLnBrk="1" hangingPunct="1"/>
            <a:r>
              <a:rPr lang="en-US" smtClean="0"/>
              <a:t>For a First Course in Finance</a:t>
            </a:r>
          </a:p>
          <a:p>
            <a:pPr marL="342900" indent="-342900" eaLnBrk="1" hangingPunct="1"/>
            <a:endParaRPr lang="en-US" smtClean="0"/>
          </a:p>
        </p:txBody>
      </p:sp>
      <p:sp>
        <p:nvSpPr>
          <p:cNvPr id="4" name="Slide Number Placeholder 3"/>
          <p:cNvSpPr>
            <a:spLocks noGrp="1"/>
          </p:cNvSpPr>
          <p:nvPr>
            <p:ph type="sldNum" sz="quarter" idx="12"/>
          </p:nvPr>
        </p:nvSpPr>
        <p:spPr/>
        <p:txBody>
          <a:bodyPr/>
          <a:lstStyle/>
          <a:p>
            <a:fld id="{EAB534A1-6402-488B-A652-E469620D7916}" type="slidenum">
              <a:rPr lang="en-US" smtClean="0">
                <a:solidFill>
                  <a:schemeClr val="accent3">
                    <a:shade val="75000"/>
                  </a:schemeClr>
                </a:solidFill>
              </a:rPr>
              <a:pPr/>
              <a:t>1</a:t>
            </a:fld>
            <a:endParaRPr lang="en-US" dirty="0">
              <a:solidFill>
                <a:schemeClr val="accent3">
                  <a:shade val="75000"/>
                </a:schemeClr>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Prices without frictions</a:t>
            </a:r>
            <a:endParaRPr lang="en-US" dirty="0"/>
          </a:p>
        </p:txBody>
      </p:sp>
      <p:sp>
        <p:nvSpPr>
          <p:cNvPr id="3" name="Content Placeholder 2"/>
          <p:cNvSpPr>
            <a:spLocks noGrp="1"/>
          </p:cNvSpPr>
          <p:nvPr>
            <p:ph sz="quarter" idx="13"/>
          </p:nvPr>
        </p:nvSpPr>
        <p:spPr>
          <a:xfrm>
            <a:off x="301752" y="1295400"/>
            <a:ext cx="8689848" cy="5105400"/>
          </a:xfrm>
        </p:spPr>
        <p:txBody>
          <a:bodyPr>
            <a:normAutofit fontScale="92500" lnSpcReduction="10000"/>
          </a:bodyPr>
          <a:lstStyle/>
          <a:p>
            <a:r>
              <a:rPr lang="en-US" dirty="0" smtClean="0"/>
              <a:t>How about if there is a single (bid/ask) price P</a:t>
            </a:r>
            <a:r>
              <a:rPr lang="en-US" baseline="-25000" dirty="0" smtClean="0"/>
              <a:t>0</a:t>
            </a:r>
            <a:r>
              <a:rPr lang="en-US" dirty="0" smtClean="0"/>
              <a:t>, and one seller increases his ask price to P</a:t>
            </a:r>
            <a:r>
              <a:rPr lang="en-US" baseline="-25000" dirty="0" smtClean="0"/>
              <a:t>1</a:t>
            </a:r>
            <a:r>
              <a:rPr lang="en-US" dirty="0" smtClean="0"/>
              <a:t> &gt; P</a:t>
            </a:r>
            <a:r>
              <a:rPr lang="en-US" baseline="-25000" dirty="0" smtClean="0"/>
              <a:t>0</a:t>
            </a:r>
            <a:r>
              <a:rPr lang="en-US" dirty="0" smtClean="0"/>
              <a:t>? That is, he sells at P</a:t>
            </a:r>
            <a:r>
              <a:rPr lang="en-US" baseline="-25000" dirty="0" smtClean="0"/>
              <a:t>1</a:t>
            </a:r>
            <a:r>
              <a:rPr lang="en-US" dirty="0" smtClean="0"/>
              <a:t> and buys at P</a:t>
            </a:r>
            <a:r>
              <a:rPr lang="en-US" baseline="-25000" dirty="0" smtClean="0"/>
              <a:t>0</a:t>
            </a:r>
            <a:r>
              <a:rPr lang="en-US" dirty="0" smtClean="0"/>
              <a:t>. </a:t>
            </a:r>
          </a:p>
          <a:p>
            <a:r>
              <a:rPr lang="en-US" dirty="0" smtClean="0"/>
              <a:t>There is no arbitrage possibility, now, so these prices might remain for a while.  Some buyers might even buy from him at the higher price P</a:t>
            </a:r>
            <a:r>
              <a:rPr lang="en-US" baseline="-25000" dirty="0" smtClean="0"/>
              <a:t>1</a:t>
            </a:r>
            <a:r>
              <a:rPr lang="en-US" dirty="0" smtClean="0"/>
              <a:t>.</a:t>
            </a:r>
          </a:p>
          <a:p>
            <a:r>
              <a:rPr lang="en-US" dirty="0" smtClean="0"/>
              <a:t>However, eventually, prices will converge to a single price.</a:t>
            </a:r>
          </a:p>
          <a:p>
            <a:r>
              <a:rPr lang="en-US" dirty="0" smtClean="0"/>
              <a:t>In financial markets, transactions costs are small enough that for many purposes, we can ignore them.</a:t>
            </a:r>
          </a:p>
          <a:p>
            <a:r>
              <a:rPr lang="en-US" dirty="0" smtClean="0"/>
              <a:t>This means that we can act as if there is a single price at which financial goods (assets) are traded.</a:t>
            </a:r>
          </a:p>
          <a:p>
            <a:r>
              <a:rPr lang="en-US" dirty="0" smtClean="0"/>
              <a:t>Arbitrage will ensure that there is a single price for every asset.</a:t>
            </a:r>
            <a:endParaRPr lang="en-US" dirty="0"/>
          </a:p>
        </p:txBody>
      </p:sp>
      <p:sp>
        <p:nvSpPr>
          <p:cNvPr id="4" name="Slide Number Placeholder 3"/>
          <p:cNvSpPr>
            <a:spLocks noGrp="1"/>
          </p:cNvSpPr>
          <p:nvPr>
            <p:ph type="sldNum" sz="quarter" idx="12"/>
          </p:nvPr>
        </p:nvSpPr>
        <p:spPr/>
        <p:txBody>
          <a:bodyPr/>
          <a:lstStyle/>
          <a:p>
            <a:fld id="{E8C80D2A-EA4E-4A37-A9DF-772D0EA46EC5}"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One Price and Financial Assets</a:t>
            </a:r>
            <a:endParaRPr lang="en-US" dirty="0"/>
          </a:p>
        </p:txBody>
      </p:sp>
      <p:sp>
        <p:nvSpPr>
          <p:cNvPr id="3" name="Content Placeholder 2"/>
          <p:cNvSpPr>
            <a:spLocks noGrp="1"/>
          </p:cNvSpPr>
          <p:nvPr>
            <p:ph sz="quarter" idx="13"/>
          </p:nvPr>
        </p:nvSpPr>
        <p:spPr>
          <a:xfrm>
            <a:off x="304800" y="1524000"/>
            <a:ext cx="8503920" cy="5029200"/>
          </a:xfrm>
        </p:spPr>
        <p:txBody>
          <a:bodyPr>
            <a:normAutofit fontScale="85000" lnSpcReduction="10000"/>
          </a:bodyPr>
          <a:lstStyle/>
          <a:p>
            <a:r>
              <a:rPr lang="en-US" dirty="0" smtClean="0"/>
              <a:t>What is an asset?  An (financial) asset is one that generates future cashflows.  In finance, we assume that these cashflows are the only relevant characteristic of an asset.</a:t>
            </a:r>
          </a:p>
          <a:p>
            <a:r>
              <a:rPr lang="en-US" dirty="0" smtClean="0"/>
              <a:t>Combined with the law of one price, this assumption allows for some powerful pricing techniques.</a:t>
            </a:r>
          </a:p>
          <a:p>
            <a:r>
              <a:rPr lang="en-US" dirty="0" smtClean="0"/>
              <a:t>Assume for now that cashflows are riskless.</a:t>
            </a:r>
          </a:p>
          <a:p>
            <a:r>
              <a:rPr lang="en-US" dirty="0" smtClean="0"/>
              <a:t>Denote by p</a:t>
            </a:r>
            <a:r>
              <a:rPr lang="en-US" baseline="-25000" dirty="0" smtClean="0"/>
              <a:t>t</a:t>
            </a:r>
            <a:r>
              <a:rPr lang="en-US" dirty="0" smtClean="0"/>
              <a:t>, the price today (t=0) of an asset that pays of exactly $1 at time t and zero at all other times; let’s call these primary assets.</a:t>
            </a:r>
          </a:p>
          <a:p>
            <a:r>
              <a:rPr lang="en-US" dirty="0" smtClean="0"/>
              <a:t>Thus p</a:t>
            </a:r>
            <a:r>
              <a:rPr lang="en-US" baseline="-25000" dirty="0" smtClean="0"/>
              <a:t>20</a:t>
            </a:r>
            <a:r>
              <a:rPr lang="en-US" dirty="0" smtClean="0"/>
              <a:t> will be the price at t=0 of an asset that will have a </a:t>
            </a:r>
            <a:r>
              <a:rPr lang="en-US" dirty="0" err="1" smtClean="0"/>
              <a:t>cashflow</a:t>
            </a:r>
            <a:r>
              <a:rPr lang="en-US" dirty="0" smtClean="0"/>
              <a:t> of $1 at t=20 and $0 at all other times.</a:t>
            </a:r>
          </a:p>
          <a:p>
            <a:r>
              <a:rPr lang="en-US" dirty="0" smtClean="0"/>
              <a:t>The price of this asset at t=19 and at all other times will be positive, but less than one.  In particular, its price p</a:t>
            </a:r>
            <a:r>
              <a:rPr lang="en-US" baseline="-25000" dirty="0" smtClean="0"/>
              <a:t>20</a:t>
            </a:r>
            <a:r>
              <a:rPr lang="en-US" dirty="0" smtClean="0"/>
              <a:t> at t=0 will also be positive, but less </a:t>
            </a:r>
            <a:r>
              <a:rPr lang="en-US" smtClean="0"/>
              <a:t>than one.</a:t>
            </a:r>
            <a:endParaRPr lang="en-US" dirty="0" smtClean="0"/>
          </a:p>
        </p:txBody>
      </p:sp>
      <p:sp>
        <p:nvSpPr>
          <p:cNvPr id="4" name="Slide Number Placeholder 3"/>
          <p:cNvSpPr>
            <a:spLocks noGrp="1"/>
          </p:cNvSpPr>
          <p:nvPr>
            <p:ph type="sldNum" sz="quarter" idx="12"/>
          </p:nvPr>
        </p:nvSpPr>
        <p:spPr/>
        <p:txBody>
          <a:bodyPr/>
          <a:lstStyle/>
          <a:p>
            <a:fld id="{E8C80D2A-EA4E-4A37-A9DF-772D0EA46EC5}"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One Price and Financial Assets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12</a:t>
            </a:fld>
            <a:endParaRPr lang="en-US" dirty="0"/>
          </a:p>
        </p:txBody>
      </p:sp>
      <p:sp>
        <p:nvSpPr>
          <p:cNvPr id="4" name="Content Placeholder 3"/>
          <p:cNvSpPr>
            <a:spLocks noGrp="1"/>
          </p:cNvSpPr>
          <p:nvPr>
            <p:ph sz="quarter" idx="13"/>
          </p:nvPr>
        </p:nvSpPr>
        <p:spPr>
          <a:xfrm>
            <a:off x="304800" y="1524000"/>
            <a:ext cx="8503920" cy="4803648"/>
          </a:xfrm>
        </p:spPr>
        <p:txBody>
          <a:bodyPr>
            <a:normAutofit fontScale="92500"/>
          </a:bodyPr>
          <a:lstStyle/>
          <a:p>
            <a:r>
              <a:rPr lang="en-US" dirty="0" smtClean="0"/>
              <a:t>Then the number of primary assets that need to be priced is exactly the number of time periods.</a:t>
            </a:r>
          </a:p>
          <a:p>
            <a:r>
              <a:rPr lang="en-US" dirty="0" smtClean="0"/>
              <a:t>The prices of these primary assets are assumed to be determined in financial markets and are taken to be known.  </a:t>
            </a:r>
          </a:p>
          <a:p>
            <a:r>
              <a:rPr lang="en-US" dirty="0" smtClean="0"/>
              <a:t>We will now consider how primary asset prices can be used to price financial assets, other than primary assets.</a:t>
            </a:r>
          </a:p>
          <a:p>
            <a:r>
              <a:rPr lang="en-US" dirty="0" smtClean="0"/>
              <a:t>Denote by </a:t>
            </a:r>
            <a:r>
              <a:rPr lang="en-US" dirty="0" err="1" smtClean="0"/>
              <a:t>c</a:t>
            </a:r>
            <a:r>
              <a:rPr lang="en-US" baseline="-25000" dirty="0" err="1" smtClean="0"/>
              <a:t>tj</a:t>
            </a:r>
            <a:r>
              <a:rPr lang="en-US" dirty="0" smtClean="0"/>
              <a:t>, t=1,…,T, the amount of the </a:t>
            </a:r>
            <a:r>
              <a:rPr lang="en-US" dirty="0" err="1" smtClean="0"/>
              <a:t>cashflow</a:t>
            </a:r>
            <a:r>
              <a:rPr lang="en-US" dirty="0" smtClean="0"/>
              <a:t> that asset </a:t>
            </a:r>
            <a:r>
              <a:rPr lang="en-US" i="1" dirty="0" smtClean="0"/>
              <a:t>j</a:t>
            </a:r>
            <a:r>
              <a:rPr lang="en-US" dirty="0" smtClean="0"/>
              <a:t> will pay off at time t=1,…,T.</a:t>
            </a:r>
          </a:p>
          <a:p>
            <a:r>
              <a:rPr lang="en-US" dirty="0" smtClean="0"/>
              <a:t>Then the price of the asset </a:t>
            </a:r>
            <a:r>
              <a:rPr lang="en-US" i="1" dirty="0" smtClean="0"/>
              <a:t>j</a:t>
            </a:r>
            <a:r>
              <a:rPr lang="en-US" dirty="0" smtClean="0"/>
              <a:t> will be exactly </a:t>
            </a:r>
            <a:r>
              <a:rPr lang="en-US" dirty="0" err="1" smtClean="0"/>
              <a:t>P</a:t>
            </a:r>
            <a:r>
              <a:rPr lang="en-US" baseline="-25000" dirty="0" err="1" smtClean="0"/>
              <a:t>j</a:t>
            </a:r>
            <a:r>
              <a:rPr lang="en-US" dirty="0" smtClean="0"/>
              <a:t> = </a:t>
            </a:r>
            <a:r>
              <a:rPr lang="en-US" dirty="0" smtClean="0">
                <a:latin typeface="Symbol" pitchFamily="18" charset="2"/>
              </a:rPr>
              <a:t>S</a:t>
            </a:r>
            <a:r>
              <a:rPr lang="en-US" baseline="-25000" dirty="0" smtClean="0"/>
              <a:t>t=1,..,T</a:t>
            </a:r>
            <a:r>
              <a:rPr lang="en-US" dirty="0" smtClean="0"/>
              <a:t>c</a:t>
            </a:r>
            <a:r>
              <a:rPr lang="en-US" baseline="-25000" dirty="0" smtClean="0"/>
              <a:t>tj</a:t>
            </a:r>
            <a:r>
              <a:rPr lang="en-US" dirty="0" smtClean="0"/>
              <a:t>p</a:t>
            </a:r>
            <a:r>
              <a:rPr lang="en-US" baseline="-25000" dirty="0" smtClean="0"/>
              <a:t>t</a:t>
            </a:r>
            <a:endParaRPr lang="en-US" dirty="0" smtClean="0">
              <a:latin typeface="Symbol" pitchFamily="18" charset="2"/>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Arbitrage</a:t>
            </a:r>
            <a:endParaRPr lang="en-US" dirty="0"/>
          </a:p>
        </p:txBody>
      </p:sp>
      <p:sp>
        <p:nvSpPr>
          <p:cNvPr id="3" name="Content Placeholder 2"/>
          <p:cNvSpPr>
            <a:spLocks noGrp="1"/>
          </p:cNvSpPr>
          <p:nvPr>
            <p:ph sz="quarter" idx="13"/>
          </p:nvPr>
        </p:nvSpPr>
        <p:spPr>
          <a:xfrm>
            <a:off x="228600" y="1600200"/>
            <a:ext cx="8686800" cy="5257800"/>
          </a:xfrm>
        </p:spPr>
        <p:txBody>
          <a:bodyPr>
            <a:normAutofit fontScale="77500" lnSpcReduction="20000"/>
          </a:bodyPr>
          <a:lstStyle/>
          <a:p>
            <a:r>
              <a:rPr lang="en-US" dirty="0" smtClean="0"/>
              <a:t>If the primary assets are traded in frictionless markets, then the law of one price will ensure that they all sell at the same price.</a:t>
            </a:r>
          </a:p>
          <a:p>
            <a:r>
              <a:rPr lang="en-US" dirty="0" smtClean="0"/>
              <a:t>But what about other assets, such as asset </a:t>
            </a:r>
            <a:r>
              <a:rPr lang="en-US" i="1" dirty="0" smtClean="0"/>
              <a:t>j </a:t>
            </a:r>
            <a:r>
              <a:rPr lang="en-US" dirty="0" smtClean="0"/>
              <a:t>with cashflows {</a:t>
            </a:r>
            <a:r>
              <a:rPr lang="en-US" dirty="0" err="1" smtClean="0"/>
              <a:t>c</a:t>
            </a:r>
            <a:r>
              <a:rPr lang="en-US" baseline="-25000" dirty="0" err="1" smtClean="0"/>
              <a:t>tj</a:t>
            </a:r>
            <a:r>
              <a:rPr lang="en-US" dirty="0" smtClean="0"/>
              <a:t>, t=1,…,T}?</a:t>
            </a:r>
          </a:p>
          <a:p>
            <a:r>
              <a:rPr lang="en-US" dirty="0" smtClean="0"/>
              <a:t>Even if markets for these other assets are illiquid, the law of one price will hold for them as well!</a:t>
            </a:r>
          </a:p>
          <a:p>
            <a:r>
              <a:rPr lang="en-US" dirty="0" smtClean="0"/>
              <a:t>The reason is that any such asset can be created as a portfolio of the primary assets.  </a:t>
            </a:r>
          </a:p>
          <a:p>
            <a:r>
              <a:rPr lang="en-US" dirty="0" smtClean="0"/>
              <a:t>Thus asset </a:t>
            </a:r>
            <a:r>
              <a:rPr lang="en-US" i="1" dirty="0" smtClean="0"/>
              <a:t>j </a:t>
            </a:r>
            <a:r>
              <a:rPr lang="en-US" dirty="0" smtClean="0"/>
              <a:t>{with cashflows </a:t>
            </a:r>
            <a:r>
              <a:rPr lang="en-US" dirty="0" err="1" smtClean="0"/>
              <a:t>c</a:t>
            </a:r>
            <a:r>
              <a:rPr lang="en-US" baseline="-25000" dirty="0" err="1" smtClean="0"/>
              <a:t>tj</a:t>
            </a:r>
            <a:r>
              <a:rPr lang="en-US" dirty="0" smtClean="0"/>
              <a:t>, t=1,…,n} can be synthesized by putting c</a:t>
            </a:r>
            <a:r>
              <a:rPr lang="en-US" baseline="-25000" dirty="0" smtClean="0"/>
              <a:t>1j</a:t>
            </a:r>
            <a:r>
              <a:rPr lang="en-US" dirty="0" smtClean="0"/>
              <a:t> units of primary asset 1, c</a:t>
            </a:r>
            <a:r>
              <a:rPr lang="en-US" baseline="-25000" dirty="0" smtClean="0"/>
              <a:t>2j</a:t>
            </a:r>
            <a:r>
              <a:rPr lang="en-US" dirty="0" smtClean="0"/>
              <a:t> units of primary asset 2, etc. and so on into a synthetic portfolio.  </a:t>
            </a:r>
          </a:p>
          <a:p>
            <a:r>
              <a:rPr lang="en-US" dirty="0" smtClean="0"/>
              <a:t>This means that the original asset </a:t>
            </a:r>
            <a:r>
              <a:rPr lang="en-US" i="1" dirty="0" smtClean="0"/>
              <a:t>j </a:t>
            </a:r>
            <a:r>
              <a:rPr lang="en-US" dirty="0" smtClean="0"/>
              <a:t>must trade at the price </a:t>
            </a:r>
            <a:r>
              <a:rPr lang="en-US" dirty="0" err="1" smtClean="0"/>
              <a:t>P</a:t>
            </a:r>
            <a:r>
              <a:rPr lang="en-US" baseline="-25000" dirty="0" err="1" smtClean="0"/>
              <a:t>j</a:t>
            </a:r>
            <a:r>
              <a:rPr lang="en-US" dirty="0" smtClean="0"/>
              <a:t>.  </a:t>
            </a:r>
          </a:p>
          <a:p>
            <a:pPr lvl="1"/>
            <a:r>
              <a:rPr lang="en-US" dirty="0" smtClean="0"/>
              <a:t>If it traded at a higher price, people would create the synthetic portfolio for a cost of </a:t>
            </a:r>
            <a:r>
              <a:rPr lang="en-US" dirty="0" err="1" smtClean="0"/>
              <a:t>P</a:t>
            </a:r>
            <a:r>
              <a:rPr lang="en-US" baseline="-25000" dirty="0" err="1" smtClean="0"/>
              <a:t>j</a:t>
            </a:r>
            <a:r>
              <a:rPr lang="en-US" baseline="-25000" dirty="0" smtClean="0"/>
              <a:t> </a:t>
            </a:r>
            <a:r>
              <a:rPr lang="en-US" dirty="0" smtClean="0"/>
              <a:t> and sell it in the market for asset </a:t>
            </a:r>
            <a:r>
              <a:rPr lang="en-US" i="1" dirty="0" smtClean="0"/>
              <a:t>j</a:t>
            </a:r>
            <a:r>
              <a:rPr lang="en-US" dirty="0" smtClean="0"/>
              <a:t> at the higher price and thus make money.</a:t>
            </a:r>
          </a:p>
          <a:p>
            <a:pPr lvl="1"/>
            <a:r>
              <a:rPr lang="en-US" dirty="0" smtClean="0"/>
              <a:t>If it traded at a lower price, people would buy asset </a:t>
            </a:r>
            <a:r>
              <a:rPr lang="en-US" i="1" dirty="0" smtClean="0"/>
              <a:t>j</a:t>
            </a:r>
            <a:r>
              <a:rPr lang="en-US" dirty="0" smtClean="0"/>
              <a:t> and using it as collateral, create the corresponding primary assets and sell them for a collective higher price of </a:t>
            </a:r>
            <a:r>
              <a:rPr lang="en-US" dirty="0" err="1" smtClean="0"/>
              <a:t>P</a:t>
            </a:r>
            <a:r>
              <a:rPr lang="en-US" i="1" dirty="0" err="1" smtClean="0"/>
              <a:t>j</a:t>
            </a:r>
            <a:r>
              <a:rPr lang="en-US" dirty="0" smtClean="0"/>
              <a:t> and thus make money.</a:t>
            </a:r>
          </a:p>
          <a:p>
            <a:r>
              <a:rPr lang="en-US" dirty="0" smtClean="0"/>
              <a:t>Think of ETFs!</a:t>
            </a:r>
          </a:p>
        </p:txBody>
      </p:sp>
      <p:sp>
        <p:nvSpPr>
          <p:cNvPr id="4" name="Slide Number Placeholder 3"/>
          <p:cNvSpPr>
            <a:spLocks noGrp="1"/>
          </p:cNvSpPr>
          <p:nvPr>
            <p:ph type="sldNum" sz="quarter" idx="12"/>
          </p:nvPr>
        </p:nvSpPr>
        <p:spPr/>
        <p:txBody>
          <a:bodyPr/>
          <a:lstStyle/>
          <a:p>
            <a:fld id="{E8C80D2A-EA4E-4A37-A9DF-772D0EA46EC5}"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3752" cy="758952"/>
          </a:xfrm>
        </p:spPr>
        <p:txBody>
          <a:bodyPr>
            <a:normAutofit fontScale="90000"/>
          </a:bodyPr>
          <a:lstStyle/>
          <a:p>
            <a:r>
              <a:rPr lang="en-US" dirty="0" smtClean="0"/>
              <a:t>More about prices of Primary Financial Assets</a:t>
            </a:r>
            <a:endParaRPr lang="en-US" dirty="0"/>
          </a:p>
        </p:txBody>
      </p:sp>
      <p:sp>
        <p:nvSpPr>
          <p:cNvPr id="3" name="Content Placeholder 2"/>
          <p:cNvSpPr>
            <a:spLocks noGrp="1"/>
          </p:cNvSpPr>
          <p:nvPr>
            <p:ph sz="quarter" idx="13"/>
          </p:nvPr>
        </p:nvSpPr>
        <p:spPr>
          <a:xfrm>
            <a:off x="304800" y="1447800"/>
            <a:ext cx="8503920" cy="4803648"/>
          </a:xfrm>
        </p:spPr>
        <p:txBody>
          <a:bodyPr>
            <a:normAutofit fontScale="92500" lnSpcReduction="10000"/>
          </a:bodyPr>
          <a:lstStyle/>
          <a:p>
            <a:r>
              <a:rPr lang="en-US" dirty="0" smtClean="0"/>
              <a:t>Consider an asset that pays exactly $1 at time t=1 and zero at all other times.  In our notation, the price of this asset is p</a:t>
            </a:r>
            <a:r>
              <a:rPr lang="en-US" baseline="-25000" dirty="0" smtClean="0"/>
              <a:t>1</a:t>
            </a:r>
            <a:r>
              <a:rPr lang="en-US" dirty="0" smtClean="0"/>
              <a:t>.</a:t>
            </a:r>
          </a:p>
          <a:p>
            <a:r>
              <a:rPr lang="en-US" dirty="0" smtClean="0"/>
              <a:t>What is this asset?  This is the right to a dollar, but one that you will only get (and be able to spend) one period hence (t=1); we could call this a t=1 dollar; similarly we could have t=2 dollars, etc.</a:t>
            </a:r>
          </a:p>
          <a:p>
            <a:pPr>
              <a:lnSpc>
                <a:spcPct val="90000"/>
              </a:lnSpc>
            </a:pPr>
            <a:r>
              <a:rPr lang="en-US" dirty="0" smtClean="0"/>
              <a:t>Just as we might say that the price of a book is $10, the price of a subway token is $2 and the price of a cup of Starbucks coffee is $3.50, we could also say:</a:t>
            </a:r>
          </a:p>
          <a:p>
            <a:pPr lvl="1">
              <a:lnSpc>
                <a:spcPct val="90000"/>
              </a:lnSpc>
            </a:pPr>
            <a:r>
              <a:rPr lang="en-US" dirty="0" smtClean="0"/>
              <a:t>The price of a t=1 dollar is $0.90, the price of a t=2 dollar is $0.7831 and the price of a t=3 dollar is $0.675, where these prices are denominated in today’s dollars, i.e. dollars that you can spend immediately.</a:t>
            </a:r>
            <a:endParaRPr lang="en-US" dirty="0"/>
          </a:p>
        </p:txBody>
      </p:sp>
      <p:sp>
        <p:nvSpPr>
          <p:cNvPr id="4" name="Slide Number Placeholder 3"/>
          <p:cNvSpPr>
            <a:spLocks noGrp="1"/>
          </p:cNvSpPr>
          <p:nvPr>
            <p:ph type="sldNum" sz="quarter" idx="12"/>
          </p:nvPr>
        </p:nvSpPr>
        <p:spPr/>
        <p:txBody>
          <a:bodyPr/>
          <a:lstStyle/>
          <a:p>
            <a:fld id="{E8C80D2A-EA4E-4A37-A9DF-772D0EA46EC5}"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Different ways to describe coffee prices</a:t>
            </a:r>
            <a:endParaRPr lang="en-US" dirty="0"/>
          </a:p>
        </p:txBody>
      </p:sp>
      <p:sp>
        <p:nvSpPr>
          <p:cNvPr id="3" name="Content Placeholder 2"/>
          <p:cNvSpPr>
            <a:spLocks noGrp="1"/>
          </p:cNvSpPr>
          <p:nvPr>
            <p:ph sz="quarter" idx="13"/>
          </p:nvPr>
        </p:nvSpPr>
        <p:spPr>
          <a:xfrm>
            <a:off x="301752" y="1524000"/>
            <a:ext cx="8503920" cy="4575048"/>
          </a:xfrm>
        </p:spPr>
        <p:txBody>
          <a:bodyPr>
            <a:normAutofit fontScale="85000" lnSpcReduction="20000"/>
          </a:bodyPr>
          <a:lstStyle/>
          <a:p>
            <a:r>
              <a:rPr lang="en-US" sz="2800" dirty="0" smtClean="0"/>
              <a:t>We are used to hearing that the price of a cup of coffee is a certain number of dollars, say $3.50.  </a:t>
            </a:r>
          </a:p>
          <a:p>
            <a:r>
              <a:rPr lang="en-US" sz="2800" dirty="0" smtClean="0"/>
              <a:t>Let us consider another way to denote this same price.  Suppose Starbucks required everybody to play the following game in order to figure out the price of its offering.</a:t>
            </a:r>
          </a:p>
          <a:p>
            <a:r>
              <a:rPr lang="en-US" sz="2800" dirty="0" smtClean="0"/>
              <a:t>Suppose they took the actual dollar price of a coffee multiplied it by 2 and added 3 to it and called it java units (J).</a:t>
            </a:r>
          </a:p>
          <a:p>
            <a:r>
              <a:rPr lang="en-US" sz="2800" dirty="0" smtClean="0"/>
              <a:t>A cup of coffee that normally cost $3.5 would be listed as costing 10J.</a:t>
            </a:r>
          </a:p>
          <a:p>
            <a:r>
              <a:rPr lang="en-US" sz="2800" dirty="0" smtClean="0"/>
              <a:t>Then if we saw a cappuccino listed at 13J, we would simply subtract 3 to get 10, then divide by 2 to get a price of $5.</a:t>
            </a:r>
          </a:p>
          <a:p>
            <a:r>
              <a:rPr lang="en-US" sz="2800" dirty="0" smtClean="0"/>
              <a:t>It would be a little weird, but nothing substantive would change.</a:t>
            </a:r>
          </a:p>
          <a:p>
            <a:endParaRPr lang="en-US" dirty="0"/>
          </a:p>
        </p:txBody>
      </p:sp>
      <p:sp>
        <p:nvSpPr>
          <p:cNvPr id="4" name="Slide Number Placeholder 3"/>
          <p:cNvSpPr>
            <a:spLocks noGrp="1"/>
          </p:cNvSpPr>
          <p:nvPr>
            <p:ph type="sldNum" sz="quarter" idx="12"/>
          </p:nvPr>
        </p:nvSpPr>
        <p:spPr/>
        <p:txBody>
          <a:bodyPr/>
          <a:lstStyle/>
          <a:p>
            <a:fld id="{E8C80D2A-EA4E-4A37-A9DF-772D0EA46EC5}"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46979FE-EB7B-409A-A7EC-469434CCD462}" type="slidenum">
              <a:rPr lang="en-US"/>
              <a:pPr/>
              <a:t>16</a:t>
            </a:fld>
            <a:endParaRPr lang="en-US"/>
          </a:p>
        </p:txBody>
      </p:sp>
      <p:sp>
        <p:nvSpPr>
          <p:cNvPr id="786434" name="Rectangle 2"/>
          <p:cNvSpPr>
            <a:spLocks noGrp="1" noChangeArrowheads="1"/>
          </p:cNvSpPr>
          <p:nvPr>
            <p:ph type="title"/>
          </p:nvPr>
        </p:nvSpPr>
        <p:spPr/>
        <p:txBody>
          <a:bodyPr>
            <a:normAutofit fontScale="90000"/>
          </a:bodyPr>
          <a:lstStyle/>
          <a:p>
            <a:r>
              <a:rPr lang="en-US" dirty="0" smtClean="0"/>
              <a:t>Different ways to denote primary asset prices</a:t>
            </a:r>
            <a:endParaRPr lang="en-US" dirty="0"/>
          </a:p>
        </p:txBody>
      </p:sp>
      <p:sp>
        <p:nvSpPr>
          <p:cNvPr id="786435" name="Rectangle 3"/>
          <p:cNvSpPr>
            <a:spLocks noGrp="1" noChangeArrowheads="1"/>
          </p:cNvSpPr>
          <p:nvPr>
            <p:ph type="body" idx="4294967295"/>
          </p:nvPr>
        </p:nvSpPr>
        <p:spPr>
          <a:xfrm>
            <a:off x="533400" y="1752600"/>
            <a:ext cx="8262938" cy="4267200"/>
          </a:xfrm>
          <a:prstGeom prst="rect">
            <a:avLst/>
          </a:prstGeom>
        </p:spPr>
        <p:txBody>
          <a:bodyPr>
            <a:normAutofit fontScale="92500"/>
          </a:bodyPr>
          <a:lstStyle/>
          <a:p>
            <a:pPr>
              <a:lnSpc>
                <a:spcPct val="80000"/>
              </a:lnSpc>
            </a:pPr>
            <a:r>
              <a:rPr lang="en-US" sz="2400" dirty="0" smtClean="0"/>
              <a:t>Let’s </a:t>
            </a:r>
            <a:r>
              <a:rPr lang="en-US" sz="2400" dirty="0"/>
              <a:t>go back to the price of money: we said that the </a:t>
            </a:r>
            <a:r>
              <a:rPr lang="en-US" sz="2400" dirty="0" smtClean="0"/>
              <a:t>price, p</a:t>
            </a:r>
            <a:r>
              <a:rPr lang="en-US" sz="2400" baseline="-25000" dirty="0" smtClean="0"/>
              <a:t>1</a:t>
            </a:r>
            <a:r>
              <a:rPr lang="en-US" sz="2400" dirty="0" smtClean="0"/>
              <a:t>, of </a:t>
            </a:r>
            <a:r>
              <a:rPr lang="en-US" sz="2400" dirty="0"/>
              <a:t>a t=1 dollar was $0.90, and that the </a:t>
            </a:r>
            <a:r>
              <a:rPr lang="en-US" sz="2400" dirty="0" smtClean="0"/>
              <a:t>price, p</a:t>
            </a:r>
            <a:r>
              <a:rPr lang="en-US" sz="2400" baseline="-25000" dirty="0" smtClean="0"/>
              <a:t>1</a:t>
            </a:r>
            <a:r>
              <a:rPr lang="en-US" sz="2400" dirty="0" smtClean="0"/>
              <a:t>, of </a:t>
            </a:r>
            <a:r>
              <a:rPr lang="en-US" sz="2400" dirty="0"/>
              <a:t>a t=2 dollar was $0.7831.</a:t>
            </a:r>
          </a:p>
          <a:p>
            <a:pPr>
              <a:lnSpc>
                <a:spcPct val="80000"/>
              </a:lnSpc>
            </a:pPr>
            <a:r>
              <a:rPr lang="en-US" sz="2400" dirty="0"/>
              <a:t>Now clearly the price of a t=1 dollar, which is $0.90 today, will rise to $1 at </a:t>
            </a:r>
            <a:r>
              <a:rPr lang="en-US" sz="2400" dirty="0" smtClean="0"/>
              <a:t>t=1 (because at that point you can spend it immediately).</a:t>
            </a:r>
            <a:endParaRPr lang="en-US" sz="2400" dirty="0"/>
          </a:p>
          <a:p>
            <a:pPr>
              <a:lnSpc>
                <a:spcPct val="80000"/>
              </a:lnSpc>
            </a:pPr>
            <a:r>
              <a:rPr lang="en-US" sz="2400" dirty="0"/>
              <a:t>Hence providing today’s price of a t=1 dollar is equivalent to providing the rate of change of the price over the coming </a:t>
            </a:r>
            <a:r>
              <a:rPr lang="en-US" sz="2400" dirty="0" smtClean="0"/>
              <a:t>period – I have </a:t>
            </a:r>
            <a:r>
              <a:rPr lang="en-US" sz="2400" dirty="0"/>
              <a:t>exactly the same information in each case.</a:t>
            </a:r>
          </a:p>
          <a:p>
            <a:pPr>
              <a:lnSpc>
                <a:spcPct val="80000"/>
              </a:lnSpc>
            </a:pPr>
            <a:r>
              <a:rPr lang="en-US" sz="2400" dirty="0"/>
              <a:t>This rate of change is also my rate of </a:t>
            </a:r>
            <a:r>
              <a:rPr lang="en-US" sz="2400" dirty="0" smtClean="0"/>
              <a:t>return, r</a:t>
            </a:r>
            <a:r>
              <a:rPr lang="en-US" sz="2400" baseline="-25000" dirty="0" smtClean="0"/>
              <a:t>1</a:t>
            </a:r>
            <a:r>
              <a:rPr lang="en-US" sz="2400" dirty="0" smtClean="0"/>
              <a:t>, </a:t>
            </a:r>
            <a:r>
              <a:rPr lang="en-US" sz="2400" dirty="0"/>
              <a:t>over the next year if I buy a t=1 dollar, today, and is also known as the interest rate.</a:t>
            </a:r>
          </a:p>
          <a:p>
            <a:pPr>
              <a:lnSpc>
                <a:spcPct val="80000"/>
              </a:lnSpc>
            </a:pPr>
            <a:r>
              <a:rPr lang="en-US" sz="2400" dirty="0"/>
              <a:t>In our example, this works out to (1-0.90)/0.90 or 11.11</a:t>
            </a:r>
            <a:r>
              <a:rPr lang="en-US" sz="2400" dirty="0" smtClean="0"/>
              <a:t>%.</a:t>
            </a:r>
          </a:p>
          <a:p>
            <a:pPr>
              <a:lnSpc>
                <a:spcPct val="80000"/>
              </a:lnSpc>
            </a:pPr>
            <a:r>
              <a:rPr lang="en-US" sz="2400" dirty="0" smtClean="0"/>
              <a:t>That is, r</a:t>
            </a:r>
            <a:r>
              <a:rPr lang="en-US" sz="2400" baseline="-25000" dirty="0" smtClean="0"/>
              <a:t>1</a:t>
            </a:r>
            <a:r>
              <a:rPr lang="en-US" sz="2400" dirty="0" smtClean="0"/>
              <a:t> = (1- p</a:t>
            </a:r>
            <a:r>
              <a:rPr lang="en-US" sz="2400" baseline="-25000" dirty="0" smtClean="0"/>
              <a:t>1</a:t>
            </a:r>
            <a:r>
              <a:rPr lang="en-US" sz="2400" dirty="0" smtClean="0"/>
              <a:t> )/ p</a:t>
            </a:r>
            <a:r>
              <a:rPr lang="en-US" sz="2400" baseline="-25000" dirty="0" smtClean="0"/>
              <a:t>1</a:t>
            </a:r>
            <a:r>
              <a:rPr lang="en-US" sz="2400" dirty="0" smtClean="0"/>
              <a:t> and p</a:t>
            </a:r>
            <a:r>
              <a:rPr lang="en-US" sz="2400" baseline="-25000" dirty="0" smtClean="0"/>
              <a:t>1</a:t>
            </a:r>
            <a:r>
              <a:rPr lang="en-US" sz="2400" dirty="0" smtClean="0"/>
              <a:t> = 1/(1+r</a:t>
            </a:r>
            <a:r>
              <a:rPr lang="en-US" sz="2400" baseline="-25000" dirty="0" smtClean="0"/>
              <a:t>1</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A6504DB-FA89-4221-A2D1-A3422BD6CB04}" type="slidenum">
              <a:rPr lang="en-US"/>
              <a:pPr/>
              <a:t>17</a:t>
            </a:fld>
            <a:endParaRPr lang="en-US"/>
          </a:p>
        </p:txBody>
      </p:sp>
      <p:sp>
        <p:nvSpPr>
          <p:cNvPr id="788482" name="Rectangle 2"/>
          <p:cNvSpPr>
            <a:spLocks noGrp="1" noChangeArrowheads="1"/>
          </p:cNvSpPr>
          <p:nvPr>
            <p:ph type="title"/>
          </p:nvPr>
        </p:nvSpPr>
        <p:spPr/>
        <p:txBody>
          <a:bodyPr/>
          <a:lstStyle/>
          <a:p>
            <a:r>
              <a:rPr lang="en-US"/>
              <a:t>Rates</a:t>
            </a:r>
          </a:p>
        </p:txBody>
      </p:sp>
      <p:sp>
        <p:nvSpPr>
          <p:cNvPr id="788483" name="Rectangle 3"/>
          <p:cNvSpPr>
            <a:spLocks noGrp="1" noChangeArrowheads="1"/>
          </p:cNvSpPr>
          <p:nvPr>
            <p:ph type="body" idx="4294967295"/>
          </p:nvPr>
        </p:nvSpPr>
        <p:spPr>
          <a:xfrm>
            <a:off x="821531" y="1752600"/>
            <a:ext cx="7958138" cy="4495800"/>
          </a:xfrm>
          <a:prstGeom prst="rect">
            <a:avLst/>
          </a:prstGeom>
        </p:spPr>
        <p:txBody>
          <a:bodyPr>
            <a:normAutofit fontScale="92500" lnSpcReduction="20000"/>
          </a:bodyPr>
          <a:lstStyle/>
          <a:p>
            <a:r>
              <a:rPr lang="en-US" sz="2400" dirty="0"/>
              <a:t>What about the price of a t=2 dollar, which we said was $0.7831?</a:t>
            </a:r>
          </a:p>
          <a:p>
            <a:r>
              <a:rPr lang="en-US" sz="2400" dirty="0"/>
              <a:t>Once again, the price of this t=2 dollar would be $1 at t=2 (in t=2 dollars, of course).  </a:t>
            </a:r>
          </a:p>
          <a:p>
            <a:r>
              <a:rPr lang="en-US" sz="2400" dirty="0"/>
              <a:t>We could compute the gross return on this investment, in the same way, as 1/0.7831 = 1.277 or a return of 27.70%.  </a:t>
            </a:r>
          </a:p>
          <a:p>
            <a:r>
              <a:rPr lang="en-US" sz="2400" dirty="0"/>
              <a:t>But this is a return over two periods, and we cannot compare it directly to the 11.11% that we computed earlier</a:t>
            </a:r>
            <a:r>
              <a:rPr lang="en-US" sz="2400" dirty="0" smtClean="0"/>
              <a:t>.  </a:t>
            </a:r>
            <a:r>
              <a:rPr lang="en-US" sz="2400" dirty="0" smtClean="0"/>
              <a:t>Right now, we really don’t have any reason to make such a comparison, but when we start talking about the yield curve, we may want to make such comparison.  So why not express the two-period return in a form that is comparable to the one-period return.  The question is: how?</a:t>
            </a:r>
            <a:endParaRPr lang="en-US" sz="2400" dirty="0"/>
          </a:p>
          <a:p>
            <a:r>
              <a:rPr lang="en-US" sz="2400" dirty="0"/>
              <a:t>The solution to this problem is to annualize the two-period return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560481C-183B-43C5-980B-7A5AC6319B0E}" type="slidenum">
              <a:rPr lang="en-US"/>
              <a:pPr/>
              <a:t>18</a:t>
            </a:fld>
            <a:endParaRPr lang="en-US"/>
          </a:p>
        </p:txBody>
      </p:sp>
      <p:sp>
        <p:nvSpPr>
          <p:cNvPr id="790530" name="Rectangle 2"/>
          <p:cNvSpPr>
            <a:spLocks noGrp="1" noChangeArrowheads="1"/>
          </p:cNvSpPr>
          <p:nvPr>
            <p:ph type="title"/>
          </p:nvPr>
        </p:nvSpPr>
        <p:spPr/>
        <p:txBody>
          <a:bodyPr/>
          <a:lstStyle/>
          <a:p>
            <a:r>
              <a:rPr lang="en-US"/>
              <a:t>Computing Annualized Rates</a:t>
            </a:r>
          </a:p>
        </p:txBody>
      </p:sp>
      <p:sp>
        <p:nvSpPr>
          <p:cNvPr id="790531" name="Rectangle 3"/>
          <p:cNvSpPr>
            <a:spLocks noGrp="1" noChangeArrowheads="1"/>
          </p:cNvSpPr>
          <p:nvPr>
            <p:ph type="body" idx="4294967295"/>
          </p:nvPr>
        </p:nvSpPr>
        <p:spPr>
          <a:xfrm>
            <a:off x="838200" y="1752600"/>
            <a:ext cx="7958138" cy="4419600"/>
          </a:xfrm>
          <a:prstGeom prst="rect">
            <a:avLst/>
          </a:prstGeom>
        </p:spPr>
        <p:txBody>
          <a:bodyPr>
            <a:normAutofit lnSpcReduction="10000"/>
          </a:bodyPr>
          <a:lstStyle/>
          <a:p>
            <a:pPr>
              <a:lnSpc>
                <a:spcPct val="90000"/>
              </a:lnSpc>
            </a:pPr>
            <a:r>
              <a:rPr lang="en-US" sz="2400"/>
              <a:t>We computed the return on buying a t=2 dollar at 27.70%.  </a:t>
            </a:r>
          </a:p>
          <a:p>
            <a:pPr>
              <a:lnSpc>
                <a:spcPct val="90000"/>
              </a:lnSpc>
            </a:pPr>
            <a:r>
              <a:rPr lang="en-US" sz="2400"/>
              <a:t>Suppose the one-period return on this is r%; that is, the return from holding this t=2 dollar from now until t=1 is r%.  Then, every dollar invested in this specialized investment could be sold at $(1+r) at t=1.  </a:t>
            </a:r>
          </a:p>
          <a:p>
            <a:pPr>
              <a:lnSpc>
                <a:spcPct val="90000"/>
              </a:lnSpc>
            </a:pPr>
            <a:r>
              <a:rPr lang="en-US" sz="2400"/>
              <a:t>Now, if we assume the return on this t=2 dollar if held from t=1 to t=2 is also r%, then the $(1+r) value of our outlay of one t=0 dollar in this investment would be $(1+r)(1+r) or (1+r)</a:t>
            </a:r>
            <a:r>
              <a:rPr lang="en-US" sz="2400" baseline="30000"/>
              <a:t>2</a:t>
            </a:r>
            <a:r>
              <a:rPr lang="en-US" sz="2400"/>
              <a:t>.</a:t>
            </a:r>
          </a:p>
          <a:p>
            <a:pPr>
              <a:lnSpc>
                <a:spcPct val="90000"/>
              </a:lnSpc>
            </a:pPr>
            <a:r>
              <a:rPr lang="en-US" sz="2400"/>
              <a:t>But we already know from our return computation, that this is exactly 1.277 (that is 1 plus the 27.7%).</a:t>
            </a:r>
          </a:p>
          <a:p>
            <a:pPr>
              <a:lnSpc>
                <a:spcPct val="90000"/>
              </a:lnSpc>
            </a:pPr>
            <a:r>
              <a:rPr lang="en-US" sz="2400"/>
              <a:t>Hence we equate (1+r)</a:t>
            </a:r>
            <a:r>
              <a:rPr lang="en-US" sz="2400" baseline="30000"/>
              <a:t>2 </a:t>
            </a:r>
            <a:r>
              <a:rPr lang="en-US" sz="2400"/>
              <a:t>to 1.277 and solve for </a:t>
            </a:r>
            <a:r>
              <a:rPr lang="en-US" sz="2400" i="1"/>
              <a:t>r</a:t>
            </a:r>
            <a:r>
              <a:rPr lang="en-US" sz="2400"/>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25CB681-E1D8-4BD6-A049-58BE30A8339E}" type="slidenum">
              <a:rPr lang="en-US"/>
              <a:pPr/>
              <a:t>19</a:t>
            </a:fld>
            <a:endParaRPr lang="en-US"/>
          </a:p>
        </p:txBody>
      </p:sp>
      <p:sp>
        <p:nvSpPr>
          <p:cNvPr id="792578" name="Rectangle 2"/>
          <p:cNvSpPr>
            <a:spLocks noGrp="1" noChangeArrowheads="1"/>
          </p:cNvSpPr>
          <p:nvPr>
            <p:ph type="title"/>
          </p:nvPr>
        </p:nvSpPr>
        <p:spPr/>
        <p:txBody>
          <a:bodyPr/>
          <a:lstStyle/>
          <a:p>
            <a:r>
              <a:rPr lang="en-US"/>
              <a:t>Annualized Rates</a:t>
            </a:r>
          </a:p>
        </p:txBody>
      </p:sp>
      <p:sp>
        <p:nvSpPr>
          <p:cNvPr id="792579" name="Rectangle 3"/>
          <p:cNvSpPr>
            <a:spLocks noGrp="1" noChangeArrowheads="1"/>
          </p:cNvSpPr>
          <p:nvPr>
            <p:ph type="body" idx="4294967295"/>
          </p:nvPr>
        </p:nvSpPr>
        <p:spPr>
          <a:xfrm>
            <a:off x="589883" y="1521757"/>
            <a:ext cx="7958138" cy="4648200"/>
          </a:xfrm>
          <a:prstGeom prst="rect">
            <a:avLst/>
          </a:prstGeom>
        </p:spPr>
        <p:txBody>
          <a:bodyPr>
            <a:normAutofit fontScale="92500" lnSpcReduction="10000"/>
          </a:bodyPr>
          <a:lstStyle/>
          <a:p>
            <a:pPr>
              <a:lnSpc>
                <a:spcPct val="80000"/>
              </a:lnSpc>
            </a:pPr>
            <a:endParaRPr lang="en-US" sz="2400" dirty="0"/>
          </a:p>
          <a:p>
            <a:pPr>
              <a:lnSpc>
                <a:spcPct val="80000"/>
              </a:lnSpc>
            </a:pPr>
            <a:r>
              <a:rPr lang="en-US" sz="2400" dirty="0"/>
              <a:t>This involves simply taking the square-root of 1.277, which is 13%.</a:t>
            </a:r>
          </a:p>
          <a:p>
            <a:pPr>
              <a:lnSpc>
                <a:spcPct val="80000"/>
              </a:lnSpc>
            </a:pPr>
            <a:r>
              <a:rPr lang="en-US" sz="2400" dirty="0"/>
              <a:t>Of course, we won’t get exactly 13% in </a:t>
            </a:r>
            <a:r>
              <a:rPr lang="en-US" sz="2400" i="1" dirty="0"/>
              <a:t>each</a:t>
            </a:r>
            <a:r>
              <a:rPr lang="en-US" sz="2400" dirty="0"/>
              <a:t> of the two periods.</a:t>
            </a:r>
          </a:p>
          <a:p>
            <a:pPr>
              <a:lnSpc>
                <a:spcPct val="80000"/>
              </a:lnSpc>
            </a:pPr>
            <a:r>
              <a:rPr lang="en-US" sz="2400" dirty="0"/>
              <a:t>The 13% rate is, rather, a sort of average return over the two periods, that results in a 27.7% over the two years.</a:t>
            </a:r>
          </a:p>
          <a:p>
            <a:pPr>
              <a:lnSpc>
                <a:spcPct val="90000"/>
              </a:lnSpc>
            </a:pPr>
            <a:r>
              <a:rPr lang="en-US" sz="2400" dirty="0"/>
              <a:t>We can now take $0.675, the price of a t=3 dollar and also convert it to a rate of return. </a:t>
            </a:r>
          </a:p>
          <a:p>
            <a:pPr>
              <a:lnSpc>
                <a:spcPct val="90000"/>
              </a:lnSpc>
            </a:pPr>
            <a:r>
              <a:rPr lang="en-US" sz="2400" dirty="0"/>
              <a:t>In this case, we take the cube root of (1/0.675</a:t>
            </a:r>
            <a:r>
              <a:rPr lang="en-US" sz="2400" dirty="0" smtClean="0"/>
              <a:t>) and subtract 1, </a:t>
            </a:r>
            <a:r>
              <a:rPr lang="en-US" sz="2400" dirty="0"/>
              <a:t>which </a:t>
            </a:r>
            <a:r>
              <a:rPr lang="en-US" sz="2400" dirty="0" smtClean="0"/>
              <a:t>gives us </a:t>
            </a:r>
            <a:r>
              <a:rPr lang="en-US" sz="2400" dirty="0"/>
              <a:t>14</a:t>
            </a:r>
            <a:r>
              <a:rPr lang="en-US" sz="2400" dirty="0" smtClean="0"/>
              <a:t>%.</a:t>
            </a:r>
          </a:p>
          <a:p>
            <a:pPr>
              <a:lnSpc>
                <a:spcPct val="90000"/>
              </a:lnSpc>
            </a:pPr>
            <a:r>
              <a:rPr lang="en-US" sz="2400" dirty="0" smtClean="0"/>
              <a:t>In these examples, we took a return earned over more than one year and expressed it in terms of an annualized return</a:t>
            </a:r>
            <a:r>
              <a:rPr lang="en-US" sz="2400" dirty="0" smtClean="0"/>
              <a:t>.</a:t>
            </a:r>
          </a:p>
          <a:p>
            <a:pPr>
              <a:lnSpc>
                <a:spcPct val="90000"/>
              </a:lnSpc>
            </a:pPr>
            <a:r>
              <a:rPr lang="en-US" sz="2400" dirty="0" smtClean="0"/>
              <a:t>We now take a brief digression to talk about how to take</a:t>
            </a:r>
            <a:r>
              <a:rPr lang="en-US" sz="2400" dirty="0" smtClean="0"/>
              <a:t> </a:t>
            </a:r>
            <a:r>
              <a:rPr lang="en-US" sz="2400" dirty="0" smtClean="0"/>
              <a:t>a return earned over less than one year and express it in terms of an annualized return.</a:t>
            </a:r>
            <a:endParaRPr lang="en-US" sz="2400" dirty="0"/>
          </a:p>
          <a:p>
            <a:pPr>
              <a:lnSpc>
                <a:spcPct val="80000"/>
              </a:lnSpc>
            </a:pP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a:t>
            </a:fld>
            <a:endParaRPr lang="en-US" dirty="0"/>
          </a:p>
        </p:txBody>
      </p:sp>
      <p:sp>
        <p:nvSpPr>
          <p:cNvPr id="4" name="Content Placeholder 3"/>
          <p:cNvSpPr>
            <a:spLocks noGrp="1"/>
          </p:cNvSpPr>
          <p:nvPr>
            <p:ph sz="quarter" idx="13"/>
          </p:nvPr>
        </p:nvSpPr>
        <p:spPr/>
        <p:txBody>
          <a:bodyPr>
            <a:normAutofit fontScale="92500" lnSpcReduction="10000"/>
          </a:bodyPr>
          <a:lstStyle/>
          <a:p>
            <a:r>
              <a:rPr lang="en-US" dirty="0" smtClean="0"/>
              <a:t>Law of One Price, Equilibrium and Arbitrage</a:t>
            </a:r>
          </a:p>
          <a:p>
            <a:pPr lvl="1"/>
            <a:r>
              <a:rPr lang="en-US" dirty="0" smtClean="0"/>
              <a:t>What is the relationship between prices at different locations</a:t>
            </a:r>
          </a:p>
          <a:p>
            <a:r>
              <a:rPr lang="en-US" dirty="0" smtClean="0"/>
              <a:t>Prices and Rates</a:t>
            </a:r>
          </a:p>
          <a:p>
            <a:pPr lvl="1"/>
            <a:r>
              <a:rPr lang="en-US" dirty="0" smtClean="0"/>
              <a:t>Where do we get interest rates from?</a:t>
            </a:r>
          </a:p>
          <a:p>
            <a:r>
              <a:rPr lang="en-US" dirty="0" smtClean="0"/>
              <a:t>Annualizing Rates – APR and EAR</a:t>
            </a:r>
          </a:p>
          <a:p>
            <a:pPr lvl="1"/>
            <a:r>
              <a:rPr lang="en-US" dirty="0" smtClean="0"/>
              <a:t>How do we annualize rates?</a:t>
            </a:r>
          </a:p>
          <a:p>
            <a:r>
              <a:rPr lang="en-US" dirty="0" smtClean="0"/>
              <a:t>NPV and IRR</a:t>
            </a:r>
          </a:p>
          <a:p>
            <a:pPr lvl="1"/>
            <a:r>
              <a:rPr lang="en-US" dirty="0" smtClean="0"/>
              <a:t>How do we decide to invest in a project or not?</a:t>
            </a:r>
          </a:p>
          <a:p>
            <a:r>
              <a:rPr lang="en-US" dirty="0" smtClean="0"/>
              <a:t>Using the Annuity Formula</a:t>
            </a:r>
          </a:p>
          <a:p>
            <a:pPr lvl="1"/>
            <a:r>
              <a:rPr lang="en-US" dirty="0" smtClean="0"/>
              <a:t>Valuing Mortgages and Similar payment plans</a:t>
            </a:r>
          </a:p>
          <a:p>
            <a:r>
              <a:rPr lang="en-US" dirty="0" smtClean="0"/>
              <a:t>What are the determinants of expected returns?</a:t>
            </a:r>
          </a:p>
          <a:p>
            <a:r>
              <a:rPr lang="en-US" dirty="0" smtClean="0"/>
              <a:t>What are yield curves and what can we </a:t>
            </a:r>
            <a:r>
              <a:rPr lang="en-US" smtClean="0"/>
              <a:t>learn from them?</a:t>
            </a:r>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Annual Rate</a:t>
            </a:r>
            <a:endParaRPr lang="en-US" dirty="0"/>
          </a:p>
        </p:txBody>
      </p:sp>
      <p:sp>
        <p:nvSpPr>
          <p:cNvPr id="3" name="Content Placeholder 2"/>
          <p:cNvSpPr>
            <a:spLocks noGrp="1"/>
          </p:cNvSpPr>
          <p:nvPr>
            <p:ph sz="quarter" idx="13"/>
          </p:nvPr>
        </p:nvSpPr>
        <p:spPr>
          <a:xfrm>
            <a:off x="301752" y="1295400"/>
            <a:ext cx="8503920" cy="5257800"/>
          </a:xfrm>
        </p:spPr>
        <p:txBody>
          <a:bodyPr>
            <a:normAutofit lnSpcReduction="10000"/>
          </a:bodyPr>
          <a:lstStyle/>
          <a:p>
            <a:r>
              <a:rPr lang="en-US" dirty="0" smtClean="0"/>
              <a:t>Suppose you borrow $1 for 1 year; under the terms of the agreement, you are to pay $1.12 at the end of the year.</a:t>
            </a:r>
          </a:p>
          <a:p>
            <a:r>
              <a:rPr lang="en-US" dirty="0" smtClean="0"/>
              <a:t>The rate of return obtained by the lender, (1.12-1.0)/1.0 = 12% is called the effective annual rate.</a:t>
            </a:r>
          </a:p>
          <a:p>
            <a:r>
              <a:rPr lang="en-US" dirty="0" smtClean="0"/>
              <a:t>Suppose you borrow $1 for 1 month; under the terms of the agreement, you are to pay $1.01 at the end of the period.</a:t>
            </a:r>
          </a:p>
          <a:p>
            <a:r>
              <a:rPr lang="en-US" dirty="0" smtClean="0"/>
              <a:t>The rate of return obtained by the lender, (1.12-1.0/1.0 = 1% is called the effective monthly return (EMR).</a:t>
            </a:r>
          </a:p>
          <a:p>
            <a:r>
              <a:rPr lang="en-US" dirty="0" smtClean="0"/>
              <a:t>How do we annualize this monthly return</a:t>
            </a:r>
            <a:r>
              <a:rPr lang="en-US" dirty="0" smtClean="0"/>
              <a:t>?</a:t>
            </a:r>
            <a:endParaRPr lang="en-US" dirty="0"/>
          </a:p>
        </p:txBody>
      </p:sp>
      <p:sp>
        <p:nvSpPr>
          <p:cNvPr id="4" name="Slide Number Placeholder 3"/>
          <p:cNvSpPr>
            <a:spLocks noGrp="1"/>
          </p:cNvSpPr>
          <p:nvPr>
            <p:ph type="sldNum" sz="quarter" idx="12"/>
          </p:nvPr>
        </p:nvSpPr>
        <p:spPr/>
        <p:txBody>
          <a:bodyPr/>
          <a:lstStyle/>
          <a:p>
            <a:fld id="{E8C80D2A-EA4E-4A37-A9DF-772D0EA46EC5}"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Annual Rate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21</a:t>
            </a:fld>
            <a:endParaRPr lang="en-US" dirty="0"/>
          </a:p>
        </p:txBody>
      </p:sp>
      <p:sp>
        <p:nvSpPr>
          <p:cNvPr id="4" name="Content Placeholder 3"/>
          <p:cNvSpPr>
            <a:spLocks noGrp="1"/>
          </p:cNvSpPr>
          <p:nvPr>
            <p:ph sz="quarter" idx="13"/>
          </p:nvPr>
        </p:nvSpPr>
        <p:spPr/>
        <p:txBody>
          <a:bodyPr>
            <a:normAutofit fontScale="92500" lnSpcReduction="20000"/>
          </a:bodyPr>
          <a:lstStyle/>
          <a:p>
            <a:endParaRPr lang="en-US" dirty="0"/>
          </a:p>
          <a:p>
            <a:r>
              <a:rPr lang="en-US" dirty="0"/>
              <a:t>One way is to ask what would be the return of the lender over a whole year if the monthly rate of interest continued to be 1% for all 12 months.</a:t>
            </a:r>
          </a:p>
          <a:p>
            <a:r>
              <a:rPr lang="en-US" dirty="0"/>
              <a:t>We know the amount to be paid after one month is 1.01</a:t>
            </a:r>
          </a:p>
          <a:p>
            <a:r>
              <a:rPr lang="en-US" dirty="0"/>
              <a:t>Hence, for the second month, the borrower has to pay interest at the same rate of 0.01 times principal or (1.01)(0.01) of interest for a total of 1.01 of principal plus + (1.01)(0.01) of interest, i.e. (1+.01)(1.01) = (1.01)</a:t>
            </a:r>
            <a:r>
              <a:rPr lang="en-US" baseline="30000" dirty="0"/>
              <a:t>2</a:t>
            </a:r>
            <a:r>
              <a:rPr lang="en-US" dirty="0"/>
              <a:t>.  </a:t>
            </a:r>
          </a:p>
          <a:p>
            <a:r>
              <a:rPr lang="en-US" dirty="0"/>
              <a:t>In general, if $K are owed at the end of period </a:t>
            </a:r>
            <a:r>
              <a:rPr lang="en-US" i="1" dirty="0"/>
              <a:t>i</a:t>
            </a:r>
            <a:r>
              <a:rPr lang="en-US" dirty="0"/>
              <a:t>, $K(1+r) will be owed at the end of period </a:t>
            </a:r>
            <a:r>
              <a:rPr lang="en-US" i="1" dirty="0"/>
              <a:t>i</a:t>
            </a:r>
            <a:r>
              <a:rPr lang="en-US" dirty="0"/>
              <a:t>+1.  </a:t>
            </a:r>
          </a:p>
          <a:p>
            <a:r>
              <a:rPr lang="en-US" dirty="0"/>
              <a:t>After 12 months, the borrower will owe (1.01)</a:t>
            </a:r>
            <a:r>
              <a:rPr lang="en-US" baseline="30000" dirty="0"/>
              <a:t>12</a:t>
            </a:r>
            <a:r>
              <a:rPr lang="en-US" dirty="0"/>
              <a:t> = 1.12685.  Hence the one-year rate of return for the lender or the effective annual rate of interest is 12.685%</a:t>
            </a:r>
          </a:p>
          <a:p>
            <a:endParaRPr lang="en-US" dirty="0"/>
          </a:p>
        </p:txBody>
      </p:sp>
    </p:spTree>
    <p:extLst>
      <p:ext uri="{BB962C8B-B14F-4D97-AF65-F5344CB8AC3E}">
        <p14:creationId xmlns:p14="http://schemas.microsoft.com/office/powerpoint/2010/main" val="35623262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 and APR</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22</a:t>
            </a:fld>
            <a:endParaRPr lang="en-US" dirty="0"/>
          </a:p>
        </p:txBody>
      </p:sp>
      <p:sp>
        <p:nvSpPr>
          <p:cNvPr id="4" name="Content Placeholder 3"/>
          <p:cNvSpPr>
            <a:spLocks noGrp="1"/>
          </p:cNvSpPr>
          <p:nvPr>
            <p:ph sz="quarter" idx="13"/>
          </p:nvPr>
        </p:nvSpPr>
        <p:spPr>
          <a:xfrm>
            <a:off x="228600" y="1506517"/>
            <a:ext cx="8686800" cy="4970483"/>
          </a:xfrm>
        </p:spPr>
        <p:txBody>
          <a:bodyPr>
            <a:normAutofit fontScale="70000" lnSpcReduction="20000"/>
          </a:bodyPr>
          <a:lstStyle/>
          <a:p>
            <a:r>
              <a:rPr lang="en-US" dirty="0" smtClean="0"/>
              <a:t>The second way of annualizing is to simply take the EMR of 1% and multiply by the number of periods, which is 12 in this case to get an annualized interest rate of 12%.  </a:t>
            </a:r>
            <a:r>
              <a:rPr lang="en-US" dirty="0" smtClean="0"/>
              <a:t>This </a:t>
            </a:r>
            <a:r>
              <a:rPr lang="en-US" dirty="0" smtClean="0"/>
              <a:t>is called the APR.</a:t>
            </a:r>
          </a:p>
          <a:p>
            <a:r>
              <a:rPr lang="en-US" dirty="0" smtClean="0"/>
              <a:t>However, note that 12% is not the yearly rate of return obtained by the lender!</a:t>
            </a:r>
          </a:p>
          <a:p>
            <a:r>
              <a:rPr lang="en-US" dirty="0" smtClean="0"/>
              <a:t>The APR is often used when there is not just one terminal payment over a period less than a year, but a number of equally spaced payments within a year. </a:t>
            </a:r>
          </a:p>
          <a:p>
            <a:r>
              <a:rPr lang="en-US" dirty="0" smtClean="0"/>
              <a:t>Thus, the borrower might agree to pay $1 at the end of every month for a year at an APR of 12%</a:t>
            </a:r>
          </a:p>
          <a:p>
            <a:r>
              <a:rPr lang="en-US" dirty="0" smtClean="0"/>
              <a:t>We can convert the APR to an EAR, but in order to do that we need to know the frequency of payment.  </a:t>
            </a:r>
          </a:p>
          <a:p>
            <a:r>
              <a:rPr lang="en-US" dirty="0" smtClean="0"/>
              <a:t>Given an APR of 12% with monthly payments, we first compute the EMR of 12/12 = 1%; this can then be used to compute the EAR as (1.01)</a:t>
            </a:r>
            <a:r>
              <a:rPr lang="en-US" baseline="30000" dirty="0" smtClean="0"/>
              <a:t>12</a:t>
            </a:r>
            <a:r>
              <a:rPr lang="en-US" dirty="0" smtClean="0"/>
              <a:t> -1 = 1. 12685 -1 or 12.685%</a:t>
            </a:r>
          </a:p>
          <a:p>
            <a:r>
              <a:rPr lang="en-US" dirty="0" smtClean="0"/>
              <a:t>Later, we will learn how to value a sequence of equally-spaced payments (also called an annuity</a:t>
            </a:r>
            <a:r>
              <a:rPr lang="en-US" dirty="0" smtClean="0"/>
              <a:t>).  Now back to rates and primary asset prices.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Rates</a:t>
            </a:r>
            <a:endParaRPr lang="en-US" dirty="0"/>
          </a:p>
        </p:txBody>
      </p:sp>
      <p:sp>
        <p:nvSpPr>
          <p:cNvPr id="3" name="Content Placeholder 2"/>
          <p:cNvSpPr>
            <a:spLocks noGrp="1"/>
          </p:cNvSpPr>
          <p:nvPr>
            <p:ph sz="quarter" idx="13"/>
          </p:nvPr>
        </p:nvSpPr>
        <p:spPr>
          <a:xfrm>
            <a:off x="301752" y="1524000"/>
            <a:ext cx="8503920" cy="4575048"/>
          </a:xfrm>
        </p:spPr>
        <p:txBody>
          <a:bodyPr>
            <a:normAutofit fontScale="92500" lnSpcReduction="20000"/>
          </a:bodyPr>
          <a:lstStyle/>
          <a:p>
            <a:r>
              <a:rPr lang="en-US" dirty="0" smtClean="0"/>
              <a:t>Suppose we have a security that gives us the right to obtain $20 at t=1.  What is its price today?</a:t>
            </a:r>
          </a:p>
          <a:p>
            <a:r>
              <a:rPr lang="en-US" dirty="0" smtClean="0"/>
              <a:t>We know that the price today of $1 at t=1 is 0.90.  Hence the price of the security is 20(0.90) = $18.</a:t>
            </a:r>
          </a:p>
          <a:p>
            <a:r>
              <a:rPr lang="en-US" dirty="0" smtClean="0"/>
              <a:t>But there’s another way to get at this price.</a:t>
            </a:r>
          </a:p>
          <a:p>
            <a:r>
              <a:rPr lang="en-US" dirty="0" smtClean="0"/>
              <a:t>We know that 0.90 = (1/1.11); hence we can also compute 20(1/1.11) or 20/1.11 to get $18.</a:t>
            </a:r>
          </a:p>
          <a:p>
            <a:r>
              <a:rPr lang="en-US" dirty="0" smtClean="0"/>
              <a:t>And in general, if we have a security paying $c at time 1, (which is equivalent to having c primary securities paying $1 at time 1), its price is c/1+r</a:t>
            </a:r>
            <a:r>
              <a:rPr lang="en-US" baseline="-25000" dirty="0" smtClean="0"/>
              <a:t>1</a:t>
            </a:r>
            <a:r>
              <a:rPr lang="en-US" dirty="0" smtClean="0"/>
              <a:t>.</a:t>
            </a:r>
          </a:p>
          <a:p>
            <a:r>
              <a:rPr lang="en-US" dirty="0" smtClean="0"/>
              <a:t>And if we have a security paying $c at time t, (which is equivalent to having c primary securities paying $1 at time t), its price today is c/(1+r</a:t>
            </a:r>
            <a:r>
              <a:rPr lang="en-US" baseline="-25000" dirty="0" smtClean="0"/>
              <a:t>t</a:t>
            </a:r>
            <a:r>
              <a:rPr lang="en-US" dirty="0" smtClean="0"/>
              <a:t>)</a:t>
            </a:r>
            <a:r>
              <a:rPr lang="en-US" baseline="30000" dirty="0" smtClean="0"/>
              <a:t>t</a:t>
            </a:r>
            <a:r>
              <a:rPr lang="en-US" dirty="0" smtClean="0"/>
              <a:t>.</a:t>
            </a:r>
            <a:endParaRPr lang="en-US" baseline="30000" dirty="0"/>
          </a:p>
        </p:txBody>
      </p:sp>
      <p:sp>
        <p:nvSpPr>
          <p:cNvPr id="4" name="Slide Number Placeholder 3"/>
          <p:cNvSpPr>
            <a:spLocks noGrp="1"/>
          </p:cNvSpPr>
          <p:nvPr>
            <p:ph type="sldNum" sz="quarter" idx="12"/>
          </p:nvPr>
        </p:nvSpPr>
        <p:spPr/>
        <p:txBody>
          <a:bodyPr/>
          <a:lstStyle/>
          <a:p>
            <a:fld id="{E8C80D2A-EA4E-4A37-A9DF-772D0EA46EC5}"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NPV rule</a:t>
            </a:r>
            <a:endParaRPr lang="en-US" dirty="0"/>
          </a:p>
        </p:txBody>
      </p:sp>
      <p:sp>
        <p:nvSpPr>
          <p:cNvPr id="3" name="Content Placeholder 2"/>
          <p:cNvSpPr>
            <a:spLocks noGrp="1"/>
          </p:cNvSpPr>
          <p:nvPr>
            <p:ph sz="quarter" idx="13"/>
          </p:nvPr>
        </p:nvSpPr>
        <p:spPr>
          <a:xfrm>
            <a:off x="152400" y="1447800"/>
            <a:ext cx="8763000" cy="5029200"/>
          </a:xfrm>
        </p:spPr>
        <p:txBody>
          <a:bodyPr>
            <a:normAutofit fontScale="77500" lnSpcReduction="20000"/>
          </a:bodyPr>
          <a:lstStyle/>
          <a:p>
            <a:pPr>
              <a:lnSpc>
                <a:spcPct val="120000"/>
              </a:lnSpc>
            </a:pPr>
            <a:r>
              <a:rPr lang="en-US" dirty="0" smtClean="0"/>
              <a:t>Similarly, if we have an asset with cashflows {</a:t>
            </a:r>
            <a:r>
              <a:rPr lang="en-US" dirty="0" err="1" smtClean="0"/>
              <a:t>c</a:t>
            </a:r>
            <a:r>
              <a:rPr lang="en-US" baseline="-25000" dirty="0" err="1" smtClean="0"/>
              <a:t>tj</a:t>
            </a:r>
            <a:r>
              <a:rPr lang="en-US" dirty="0" smtClean="0"/>
              <a:t>, t=1,…,T}, its price can be computed as </a:t>
            </a:r>
            <a:r>
              <a:rPr lang="en-US" dirty="0" err="1" smtClean="0"/>
              <a:t>P</a:t>
            </a:r>
            <a:r>
              <a:rPr lang="en-US" baseline="-25000" dirty="0" err="1" smtClean="0"/>
              <a:t>j</a:t>
            </a:r>
            <a:r>
              <a:rPr lang="en-US" dirty="0" smtClean="0"/>
              <a:t> = </a:t>
            </a:r>
            <a:r>
              <a:rPr lang="en-US" dirty="0" smtClean="0">
                <a:latin typeface="Symbol" pitchFamily="18" charset="2"/>
              </a:rPr>
              <a:t>S</a:t>
            </a:r>
            <a:r>
              <a:rPr lang="en-US" baseline="-25000" dirty="0" smtClean="0"/>
              <a:t>t=1,..,T</a:t>
            </a:r>
            <a:r>
              <a:rPr lang="en-US" dirty="0" smtClean="0"/>
              <a:t>c</a:t>
            </a:r>
            <a:r>
              <a:rPr lang="en-US" baseline="-25000" dirty="0" smtClean="0"/>
              <a:t>tj</a:t>
            </a:r>
            <a:r>
              <a:rPr lang="en-US" dirty="0" smtClean="0"/>
              <a:t>/(1+r</a:t>
            </a:r>
            <a:r>
              <a:rPr lang="en-US" baseline="-25000" dirty="0" smtClean="0"/>
              <a:t>t</a:t>
            </a:r>
            <a:r>
              <a:rPr lang="en-US" dirty="0" smtClean="0"/>
              <a:t>)</a:t>
            </a:r>
            <a:r>
              <a:rPr lang="en-US" baseline="30000" dirty="0" smtClean="0"/>
              <a:t>t</a:t>
            </a:r>
            <a:r>
              <a:rPr lang="en-US" dirty="0" smtClean="0"/>
              <a:t>.</a:t>
            </a:r>
          </a:p>
          <a:p>
            <a:r>
              <a:rPr lang="en-US" dirty="0" smtClean="0"/>
              <a:t>As we saw before, this depends upon the no-arbitrage rule, which, in turn, depended upon the existence of a liquid market for primary securities.</a:t>
            </a:r>
          </a:p>
          <a:p>
            <a:r>
              <a:rPr lang="en-US" dirty="0" smtClean="0"/>
              <a:t>What if the primary securities were not traded?</a:t>
            </a:r>
          </a:p>
          <a:p>
            <a:pPr>
              <a:lnSpc>
                <a:spcPct val="120000"/>
              </a:lnSpc>
            </a:pPr>
            <a:r>
              <a:rPr lang="en-US" dirty="0" smtClean="0"/>
              <a:t>In that case, we could still imagine prices p</a:t>
            </a:r>
            <a:r>
              <a:rPr lang="en-US" baseline="-25000" dirty="0" smtClean="0"/>
              <a:t>t</a:t>
            </a:r>
            <a:r>
              <a:rPr lang="en-US" dirty="0" smtClean="0"/>
              <a:t> for the primary securities underlying the prices of other financial assets.  And if the prices of the financial assets {</a:t>
            </a:r>
            <a:r>
              <a:rPr lang="en-US" dirty="0" err="1" smtClean="0"/>
              <a:t>c</a:t>
            </a:r>
            <a:r>
              <a:rPr lang="en-US" baseline="-25000" dirty="0" err="1" smtClean="0"/>
              <a:t>tj</a:t>
            </a:r>
            <a:r>
              <a:rPr lang="en-US" dirty="0" smtClean="0"/>
              <a:t>, t=1,…,T} implied very different primary security prices, there would be an incentive for traders to create these primary securities from the existing financial assets, as discussed above.</a:t>
            </a:r>
          </a:p>
          <a:p>
            <a:r>
              <a:rPr lang="en-US" dirty="0" smtClean="0"/>
              <a:t>Furthermore, since creating financial assets is relatively easy and costless, even if the primary securities weren’t actually traded, we could price financial assets, as if they were traded.</a:t>
            </a:r>
            <a:endParaRPr lang="en-US" dirty="0"/>
          </a:p>
        </p:txBody>
      </p:sp>
      <p:sp>
        <p:nvSpPr>
          <p:cNvPr id="4" name="Slide Number Placeholder 3"/>
          <p:cNvSpPr>
            <a:spLocks noGrp="1"/>
          </p:cNvSpPr>
          <p:nvPr>
            <p:ph type="sldNum" sz="quarter" idx="12"/>
          </p:nvPr>
        </p:nvSpPr>
        <p:spPr/>
        <p:txBody>
          <a:bodyPr/>
          <a:lstStyle/>
          <a:p>
            <a:fld id="{E8C80D2A-EA4E-4A37-A9DF-772D0EA46EC5}"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NPV Rule and Primary Asset Prices </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25</a:t>
            </a:fld>
            <a:endParaRPr lang="en-US" dirty="0"/>
          </a:p>
        </p:txBody>
      </p:sp>
      <p:sp>
        <p:nvSpPr>
          <p:cNvPr id="4" name="Content Placeholder 3"/>
          <p:cNvSpPr>
            <a:spLocks noGrp="1"/>
          </p:cNvSpPr>
          <p:nvPr>
            <p:ph sz="quarter" idx="13"/>
          </p:nvPr>
        </p:nvSpPr>
        <p:spPr>
          <a:xfrm>
            <a:off x="301752" y="1295400"/>
            <a:ext cx="8503920" cy="4953000"/>
          </a:xfrm>
        </p:spPr>
        <p:txBody>
          <a:bodyPr>
            <a:normAutofit fontScale="77500" lnSpcReduction="20000"/>
          </a:bodyPr>
          <a:lstStyle/>
          <a:p>
            <a:endParaRPr lang="en-US" dirty="0" smtClean="0"/>
          </a:p>
          <a:p>
            <a:pPr>
              <a:lnSpc>
                <a:spcPct val="120000"/>
              </a:lnSpc>
            </a:pPr>
            <a:r>
              <a:rPr lang="en-US" dirty="0" smtClean="0"/>
              <a:t>Now if a manager had the opportunity to invest in a project that generated cashflows {</a:t>
            </a:r>
            <a:r>
              <a:rPr lang="en-US" dirty="0" err="1" smtClean="0"/>
              <a:t>c</a:t>
            </a:r>
            <a:r>
              <a:rPr lang="en-US" baseline="-25000" dirty="0" err="1" smtClean="0"/>
              <a:t>tj</a:t>
            </a:r>
            <a:r>
              <a:rPr lang="en-US" dirty="0" smtClean="0"/>
              <a:t>, t=1,…,T}.  We know that its “price” in the open market would be </a:t>
            </a:r>
            <a:r>
              <a:rPr lang="en-US" dirty="0" err="1" smtClean="0"/>
              <a:t>P</a:t>
            </a:r>
            <a:r>
              <a:rPr lang="en-US" baseline="-25000" dirty="0" err="1" smtClean="0"/>
              <a:t>j</a:t>
            </a:r>
            <a:r>
              <a:rPr lang="en-US" dirty="0" smtClean="0"/>
              <a:t> .  Hence as long as he could obtain the right to invest in that project for less than </a:t>
            </a:r>
            <a:r>
              <a:rPr lang="en-US" dirty="0" err="1" smtClean="0"/>
              <a:t>P</a:t>
            </a:r>
            <a:r>
              <a:rPr lang="en-US" baseline="-25000" dirty="0" err="1" smtClean="0"/>
              <a:t>j</a:t>
            </a:r>
            <a:r>
              <a:rPr lang="en-US" dirty="0" smtClean="0"/>
              <a:t> , the project would be worthwhile.</a:t>
            </a:r>
          </a:p>
          <a:p>
            <a:pPr>
              <a:lnSpc>
                <a:spcPct val="120000"/>
              </a:lnSpc>
            </a:pPr>
            <a:r>
              <a:rPr lang="en-US" dirty="0" smtClean="0"/>
              <a:t>The initial required investment, c</a:t>
            </a:r>
            <a:r>
              <a:rPr lang="en-US" baseline="-25000" dirty="0" smtClean="0"/>
              <a:t>0</a:t>
            </a:r>
            <a:r>
              <a:rPr lang="en-US" dirty="0" smtClean="0"/>
              <a:t> in a project is essentially the cost of the right to invest in the project.  Hence the manager should invest in the project if </a:t>
            </a:r>
            <a:r>
              <a:rPr lang="en-US" dirty="0" err="1" smtClean="0"/>
              <a:t>P</a:t>
            </a:r>
            <a:r>
              <a:rPr lang="en-US" baseline="-25000" dirty="0" err="1" smtClean="0"/>
              <a:t>j</a:t>
            </a:r>
            <a:r>
              <a:rPr lang="en-US" dirty="0" smtClean="0"/>
              <a:t> = </a:t>
            </a:r>
            <a:r>
              <a:rPr lang="en-US" dirty="0" smtClean="0">
                <a:latin typeface="Symbol" pitchFamily="18" charset="2"/>
              </a:rPr>
              <a:t>S</a:t>
            </a:r>
            <a:r>
              <a:rPr lang="en-US" baseline="-25000" dirty="0" smtClean="0"/>
              <a:t>t=1,..,T</a:t>
            </a:r>
            <a:r>
              <a:rPr lang="en-US" dirty="0" smtClean="0"/>
              <a:t>c</a:t>
            </a:r>
            <a:r>
              <a:rPr lang="en-US" baseline="-25000" dirty="0" smtClean="0"/>
              <a:t>tj</a:t>
            </a:r>
            <a:r>
              <a:rPr lang="en-US" dirty="0" smtClean="0"/>
              <a:t>/(1+r</a:t>
            </a:r>
            <a:r>
              <a:rPr lang="en-US" baseline="-25000" dirty="0" smtClean="0"/>
              <a:t>t</a:t>
            </a:r>
            <a:r>
              <a:rPr lang="en-US" dirty="0" smtClean="0"/>
              <a:t>)</a:t>
            </a:r>
            <a:r>
              <a:rPr lang="en-US" baseline="30000" dirty="0" smtClean="0"/>
              <a:t>t </a:t>
            </a:r>
            <a:r>
              <a:rPr lang="en-US" dirty="0" smtClean="0"/>
              <a:t> &gt; c</a:t>
            </a:r>
            <a:r>
              <a:rPr lang="en-US" baseline="-25000" dirty="0" smtClean="0"/>
              <a:t>0</a:t>
            </a:r>
            <a:r>
              <a:rPr lang="en-US" dirty="0" smtClean="0"/>
              <a:t>; i.e. if NPV = </a:t>
            </a:r>
            <a:r>
              <a:rPr lang="en-US" dirty="0" smtClean="0">
                <a:latin typeface="Symbol" pitchFamily="18" charset="2"/>
              </a:rPr>
              <a:t>S</a:t>
            </a:r>
            <a:r>
              <a:rPr lang="en-US" baseline="-25000" dirty="0" smtClean="0"/>
              <a:t>t=1,..,T</a:t>
            </a:r>
            <a:r>
              <a:rPr lang="en-US" dirty="0" smtClean="0"/>
              <a:t>c</a:t>
            </a:r>
            <a:r>
              <a:rPr lang="en-US" baseline="-25000" dirty="0" smtClean="0"/>
              <a:t>tj</a:t>
            </a:r>
            <a:r>
              <a:rPr lang="en-US" dirty="0" smtClean="0"/>
              <a:t>/(1+r</a:t>
            </a:r>
            <a:r>
              <a:rPr lang="en-US" baseline="-25000" dirty="0" smtClean="0"/>
              <a:t>t</a:t>
            </a:r>
            <a:r>
              <a:rPr lang="en-US" dirty="0" smtClean="0"/>
              <a:t>)</a:t>
            </a:r>
            <a:r>
              <a:rPr lang="en-US" baseline="30000" dirty="0" smtClean="0"/>
              <a:t>t </a:t>
            </a:r>
            <a:r>
              <a:rPr lang="en-US" dirty="0" smtClean="0"/>
              <a:t> - c</a:t>
            </a:r>
            <a:r>
              <a:rPr lang="en-US" baseline="-25000" dirty="0" smtClean="0"/>
              <a:t>0</a:t>
            </a:r>
            <a:r>
              <a:rPr lang="en-US" dirty="0" smtClean="0"/>
              <a:t> &gt;0.  This is called the NPV rule.</a:t>
            </a:r>
          </a:p>
          <a:p>
            <a:pPr>
              <a:lnSpc>
                <a:spcPct val="120000"/>
              </a:lnSpc>
            </a:pPr>
            <a:r>
              <a:rPr lang="en-US" dirty="0" smtClean="0"/>
              <a:t>How can we find out the prices of primary assets?</a:t>
            </a:r>
          </a:p>
          <a:p>
            <a:pPr>
              <a:lnSpc>
                <a:spcPct val="120000"/>
              </a:lnSpc>
            </a:pPr>
            <a:r>
              <a:rPr lang="en-US" dirty="0" smtClean="0"/>
              <a:t>Some primary assets, such as treasury bills are traded.</a:t>
            </a:r>
          </a:p>
          <a:p>
            <a:pPr>
              <a:lnSpc>
                <a:spcPct val="120000"/>
              </a:lnSpc>
            </a:pPr>
            <a:r>
              <a:rPr lang="en-US" dirty="0" smtClean="0"/>
              <a:t>Thus, we can simply look up the prices of these primary assets in the financial newspapers or on the internet.</a:t>
            </a:r>
          </a:p>
          <a:p>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Estimating interest rates</a:t>
            </a:r>
            <a:endParaRPr lang="en-US" dirty="0"/>
          </a:p>
        </p:txBody>
      </p:sp>
      <p:sp>
        <p:nvSpPr>
          <p:cNvPr id="3" name="Content Placeholder 2"/>
          <p:cNvSpPr>
            <a:spLocks noGrp="1"/>
          </p:cNvSpPr>
          <p:nvPr>
            <p:ph sz="quarter" idx="13"/>
          </p:nvPr>
        </p:nvSpPr>
        <p:spPr>
          <a:xfrm>
            <a:off x="301752" y="1295400"/>
            <a:ext cx="8842248" cy="5334000"/>
          </a:xfrm>
        </p:spPr>
        <p:txBody>
          <a:bodyPr>
            <a:normAutofit fontScale="77500" lnSpcReduction="20000"/>
          </a:bodyPr>
          <a:lstStyle/>
          <a:p>
            <a:pPr>
              <a:lnSpc>
                <a:spcPct val="120000"/>
              </a:lnSpc>
            </a:pPr>
            <a:r>
              <a:rPr lang="en-US" dirty="0" smtClean="0"/>
              <a:t>However, </a:t>
            </a:r>
            <a:r>
              <a:rPr lang="en-US" dirty="0" smtClean="0"/>
              <a:t>as we noted above, not </a:t>
            </a:r>
            <a:r>
              <a:rPr lang="en-US" dirty="0" smtClean="0"/>
              <a:t>all primary assets are traded.  </a:t>
            </a:r>
            <a:r>
              <a:rPr lang="en-US" dirty="0" smtClean="0"/>
              <a:t>In this case, we can </a:t>
            </a:r>
            <a:r>
              <a:rPr lang="en-US" smtClean="0"/>
              <a:t>estimate the </a:t>
            </a:r>
            <a:r>
              <a:rPr lang="en-US" dirty="0" smtClean="0"/>
              <a:t>implicit prices or interest </a:t>
            </a:r>
            <a:r>
              <a:rPr lang="en-US" smtClean="0"/>
              <a:t>rates </a:t>
            </a:r>
            <a:r>
              <a:rPr lang="en-US" smtClean="0"/>
              <a:t>as </a:t>
            </a:r>
            <a:r>
              <a:rPr lang="en-US" dirty="0" smtClean="0"/>
              <a:t>follows:</a:t>
            </a:r>
          </a:p>
          <a:p>
            <a:pPr>
              <a:lnSpc>
                <a:spcPct val="120000"/>
              </a:lnSpc>
            </a:pPr>
            <a:r>
              <a:rPr lang="en-US" dirty="0" smtClean="0"/>
              <a:t>Suppose we have K different traded financial assets generating cashflows, {</a:t>
            </a:r>
            <a:r>
              <a:rPr lang="en-US" dirty="0" err="1" smtClean="0"/>
              <a:t>c</a:t>
            </a:r>
            <a:r>
              <a:rPr lang="en-US" baseline="-25000" dirty="0" err="1" smtClean="0"/>
              <a:t>tj</a:t>
            </a:r>
            <a:r>
              <a:rPr lang="en-US" dirty="0" smtClean="0"/>
              <a:t>, t=1,…,T, j=1,…,K}.  We have the prices of these K assets – call them P</a:t>
            </a:r>
            <a:r>
              <a:rPr lang="en-US" baseline="-25000" dirty="0" smtClean="0"/>
              <a:t>k</a:t>
            </a:r>
            <a:r>
              <a:rPr lang="en-US" dirty="0" smtClean="0"/>
              <a:t>.</a:t>
            </a:r>
          </a:p>
          <a:p>
            <a:pPr>
              <a:lnSpc>
                <a:spcPct val="120000"/>
              </a:lnSpc>
            </a:pPr>
            <a:r>
              <a:rPr lang="en-US" dirty="0" smtClean="0"/>
              <a:t>Then we have the K equations </a:t>
            </a:r>
            <a:r>
              <a:rPr lang="en-US" dirty="0" err="1" smtClean="0"/>
              <a:t>P</a:t>
            </a:r>
            <a:r>
              <a:rPr lang="en-US" baseline="-25000" dirty="0" err="1" smtClean="0"/>
              <a:t>k</a:t>
            </a:r>
            <a:r>
              <a:rPr lang="en-US" dirty="0" smtClean="0"/>
              <a:t> = </a:t>
            </a:r>
            <a:r>
              <a:rPr lang="en-US" dirty="0" smtClean="0">
                <a:latin typeface="Symbol" pitchFamily="18" charset="2"/>
              </a:rPr>
              <a:t>S</a:t>
            </a:r>
            <a:r>
              <a:rPr lang="en-US" baseline="-25000" dirty="0" smtClean="0"/>
              <a:t>t=1,..,T</a:t>
            </a:r>
            <a:r>
              <a:rPr lang="en-US" dirty="0" smtClean="0"/>
              <a:t>c</a:t>
            </a:r>
            <a:r>
              <a:rPr lang="en-US" baseline="-25000" dirty="0" smtClean="0"/>
              <a:t>tk</a:t>
            </a:r>
            <a:r>
              <a:rPr lang="en-US" dirty="0" smtClean="0"/>
              <a:t>p</a:t>
            </a:r>
            <a:r>
              <a:rPr lang="en-US" baseline="-25000" dirty="0" smtClean="0"/>
              <a:t>t</a:t>
            </a:r>
            <a:r>
              <a:rPr lang="en-US" dirty="0" smtClean="0"/>
              <a:t>.</a:t>
            </a:r>
          </a:p>
          <a:p>
            <a:pPr>
              <a:lnSpc>
                <a:spcPct val="120000"/>
              </a:lnSpc>
            </a:pPr>
            <a:r>
              <a:rPr lang="en-US" dirty="0" smtClean="0"/>
              <a:t>If K=T, then we have a system of equations that we can solve for the primary asset prices p</a:t>
            </a:r>
            <a:r>
              <a:rPr lang="en-US" baseline="-25000" dirty="0" smtClean="0"/>
              <a:t>t</a:t>
            </a:r>
            <a:r>
              <a:rPr lang="en-US" dirty="0" smtClean="0"/>
              <a:t>, t=1,…,T and then work back to get the interest rates, </a:t>
            </a:r>
            <a:r>
              <a:rPr lang="en-US" dirty="0" err="1" smtClean="0"/>
              <a:t>r</a:t>
            </a:r>
            <a:r>
              <a:rPr lang="en-US" baseline="-25000" dirty="0" err="1" smtClean="0"/>
              <a:t>t</a:t>
            </a:r>
            <a:r>
              <a:rPr lang="en-US" dirty="0" smtClean="0"/>
              <a:t>, t=1,…,T.</a:t>
            </a:r>
          </a:p>
          <a:p>
            <a:pPr>
              <a:lnSpc>
                <a:spcPct val="110000"/>
              </a:lnSpc>
            </a:pPr>
            <a:r>
              <a:rPr lang="en-US" dirty="0" smtClean="0"/>
              <a:t>If K &lt; T, then there are many solutions to this system of equations.  In that case, some assumptions are made about how </a:t>
            </a:r>
            <a:r>
              <a:rPr lang="en-US" dirty="0" err="1" smtClean="0"/>
              <a:t>r</a:t>
            </a:r>
            <a:r>
              <a:rPr lang="en-US" baseline="-25000" dirty="0" err="1" smtClean="0"/>
              <a:t>t</a:t>
            </a:r>
            <a:r>
              <a:rPr lang="en-US" dirty="0" smtClean="0"/>
              <a:t> varies as t changes.  For example, presumably there will be some continuity – r</a:t>
            </a:r>
            <a:r>
              <a:rPr lang="en-US" baseline="-25000" dirty="0" smtClean="0"/>
              <a:t>2</a:t>
            </a:r>
            <a:r>
              <a:rPr lang="en-US" dirty="0" smtClean="0"/>
              <a:t> will probably be close to r</a:t>
            </a:r>
            <a:r>
              <a:rPr lang="en-US" baseline="-25000" dirty="0" smtClean="0"/>
              <a:t>1</a:t>
            </a:r>
            <a:r>
              <a:rPr lang="en-US" dirty="0" smtClean="0"/>
              <a:t> etc.</a:t>
            </a:r>
          </a:p>
          <a:p>
            <a:r>
              <a:rPr lang="en-US" dirty="0" smtClean="0"/>
              <a:t>We will assume, henceforth that we know the interest rates, </a:t>
            </a:r>
            <a:r>
              <a:rPr lang="en-US" dirty="0" err="1" smtClean="0"/>
              <a:t>r</a:t>
            </a:r>
            <a:r>
              <a:rPr lang="en-US" baseline="-25000" dirty="0" err="1" smtClean="0"/>
              <a:t>t</a:t>
            </a:r>
            <a:r>
              <a:rPr lang="en-US" dirty="0" smtClean="0"/>
              <a:t>, corresponding to the prices of primary securities.</a:t>
            </a:r>
          </a:p>
          <a:p>
            <a:r>
              <a:rPr lang="en-US" dirty="0" smtClean="0"/>
              <a:t>We will come back to this question later.</a:t>
            </a:r>
            <a:endParaRPr lang="en-US" dirty="0"/>
          </a:p>
        </p:txBody>
      </p:sp>
      <p:sp>
        <p:nvSpPr>
          <p:cNvPr id="4" name="Slide Number Placeholder 3"/>
          <p:cNvSpPr>
            <a:spLocks noGrp="1"/>
          </p:cNvSpPr>
          <p:nvPr>
            <p:ph type="sldNum" sz="quarter" idx="12"/>
          </p:nvPr>
        </p:nvSpPr>
        <p:spPr/>
        <p:txBody>
          <a:bodyPr/>
          <a:lstStyle/>
          <a:p>
            <a:fld id="{E8C80D2A-EA4E-4A37-A9DF-772D0EA46EC5}"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NPV and the Internal Rate of Return</a:t>
            </a:r>
            <a:endParaRPr lang="en-US" dirty="0"/>
          </a:p>
        </p:txBody>
      </p:sp>
      <p:sp>
        <p:nvSpPr>
          <p:cNvPr id="3" name="Content Placeholder 2"/>
          <p:cNvSpPr>
            <a:spLocks noGrp="1"/>
          </p:cNvSpPr>
          <p:nvPr>
            <p:ph sz="quarter" idx="13"/>
          </p:nvPr>
        </p:nvSpPr>
        <p:spPr>
          <a:xfrm>
            <a:off x="304800" y="1371600"/>
            <a:ext cx="8503920" cy="4803648"/>
          </a:xfrm>
        </p:spPr>
        <p:txBody>
          <a:bodyPr>
            <a:normAutofit fontScale="92500"/>
          </a:bodyPr>
          <a:lstStyle/>
          <a:p>
            <a:r>
              <a:rPr lang="en-US" dirty="0" smtClean="0"/>
              <a:t>The NPV decision rule says: Accept a project if NPV&gt;0.</a:t>
            </a:r>
          </a:p>
          <a:p>
            <a:r>
              <a:rPr lang="en-US" dirty="0" smtClean="0"/>
              <a:t>There is another decision rule based on the Internal Rate of Return (IRR). </a:t>
            </a:r>
          </a:p>
          <a:p>
            <a:r>
              <a:rPr lang="en-US" dirty="0" smtClean="0"/>
              <a:t>The IRR is the rate of return that makes the NPV = 0.</a:t>
            </a:r>
          </a:p>
          <a:p>
            <a:r>
              <a:rPr lang="en-US" dirty="0" smtClean="0"/>
              <a:t>To understand what the IRR is, we can use the concept of the NPV profile.</a:t>
            </a:r>
          </a:p>
          <a:p>
            <a:r>
              <a:rPr lang="en-US" dirty="0" smtClean="0"/>
              <a:t>The NPV profile is the function that shows the NPV of the project for different discount rates.</a:t>
            </a:r>
          </a:p>
          <a:p>
            <a:r>
              <a:rPr lang="en-US" dirty="0" smtClean="0"/>
              <a:t>Then, the IRR is simply the discount rate where the NPV profile intersects the X-axis.</a:t>
            </a:r>
          </a:p>
          <a:p>
            <a:r>
              <a:rPr lang="en-US" dirty="0" smtClean="0"/>
              <a:t>That is, the discount rate for which the NPV is zero.</a:t>
            </a:r>
          </a:p>
          <a:p>
            <a:endParaRPr lang="en-US" dirty="0"/>
          </a:p>
        </p:txBody>
      </p:sp>
      <p:sp>
        <p:nvSpPr>
          <p:cNvPr id="4" name="Slide Number Placeholder 3"/>
          <p:cNvSpPr>
            <a:spLocks noGrp="1"/>
          </p:cNvSpPr>
          <p:nvPr>
            <p:ph type="sldNum" sz="quarter" idx="12"/>
          </p:nvPr>
        </p:nvSpPr>
        <p:spPr/>
        <p:txBody>
          <a:bodyPr/>
          <a:lstStyle/>
          <a:p>
            <a:fld id="{E8C80D2A-EA4E-4A37-A9DF-772D0EA46EC5}"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Rate of Return</a:t>
            </a:r>
            <a:endParaRPr lang="en-US" dirty="0"/>
          </a:p>
        </p:txBody>
      </p:sp>
      <p:sp>
        <p:nvSpPr>
          <p:cNvPr id="3" name="Content Placeholder 2"/>
          <p:cNvSpPr>
            <a:spLocks noGrp="1"/>
          </p:cNvSpPr>
          <p:nvPr>
            <p:ph sz="quarter" idx="13"/>
          </p:nvPr>
        </p:nvSpPr>
        <p:spPr>
          <a:xfrm>
            <a:off x="301752" y="1524000"/>
            <a:ext cx="8503920" cy="4575048"/>
          </a:xfrm>
        </p:spPr>
        <p:txBody>
          <a:bodyPr>
            <a:normAutofit fontScale="92500" lnSpcReduction="10000"/>
          </a:bodyPr>
          <a:lstStyle/>
          <a:p>
            <a:pPr>
              <a:lnSpc>
                <a:spcPct val="90000"/>
              </a:lnSpc>
            </a:pPr>
            <a:r>
              <a:rPr lang="en-US" dirty="0" smtClean="0"/>
              <a:t>Suppose we are looking at a new project and you have estimated the following cash flows:</a:t>
            </a:r>
          </a:p>
          <a:p>
            <a:pPr lvl="1">
              <a:lnSpc>
                <a:spcPct val="90000"/>
              </a:lnSpc>
            </a:pPr>
            <a:r>
              <a:rPr lang="en-US" dirty="0" smtClean="0"/>
              <a:t>Year 0:	-165,000 (required initial investment)</a:t>
            </a:r>
          </a:p>
          <a:p>
            <a:pPr lvl="1">
              <a:lnSpc>
                <a:spcPct val="90000"/>
              </a:lnSpc>
            </a:pPr>
            <a:r>
              <a:rPr lang="en-US" dirty="0" smtClean="0"/>
              <a:t>Year 1:	63,120</a:t>
            </a:r>
          </a:p>
          <a:p>
            <a:pPr lvl="1">
              <a:lnSpc>
                <a:spcPct val="90000"/>
              </a:lnSpc>
            </a:pPr>
            <a:r>
              <a:rPr lang="en-US" dirty="0" smtClean="0"/>
              <a:t>Year 2:	70,800</a:t>
            </a:r>
          </a:p>
          <a:p>
            <a:pPr lvl="1">
              <a:lnSpc>
                <a:spcPct val="90000"/>
              </a:lnSpc>
            </a:pPr>
            <a:r>
              <a:rPr lang="en-US" dirty="0" smtClean="0"/>
              <a:t>Year 3:	91,080</a:t>
            </a:r>
          </a:p>
          <a:p>
            <a:pPr>
              <a:lnSpc>
                <a:spcPct val="90000"/>
              </a:lnSpc>
            </a:pPr>
            <a:r>
              <a:rPr lang="en-US" dirty="0" smtClean="0"/>
              <a:t>Suppose the required rate of return is 12%.  Then we can compute the NPV as the sum of the discounted present values of these cashflows.</a:t>
            </a:r>
          </a:p>
          <a:p>
            <a:pPr>
              <a:lnSpc>
                <a:spcPct val="90000"/>
              </a:lnSpc>
            </a:pPr>
            <a:r>
              <a:rPr lang="en-US" dirty="0" smtClean="0"/>
              <a:t>NPV = -165000 + 63120/(1.12) + 70,800/(1.12)</a:t>
            </a:r>
            <a:r>
              <a:rPr lang="en-US" baseline="30000" dirty="0" smtClean="0"/>
              <a:t>2</a:t>
            </a:r>
            <a:r>
              <a:rPr lang="en-US" dirty="0" smtClean="0"/>
              <a:t> + 91080/(1.12)</a:t>
            </a:r>
            <a:r>
              <a:rPr lang="en-US" baseline="30000" dirty="0" smtClean="0"/>
              <a:t>3</a:t>
            </a:r>
            <a:r>
              <a:rPr lang="en-US" dirty="0" smtClean="0"/>
              <a:t> = 12,627.42</a:t>
            </a:r>
            <a:endParaRPr lang="en-US" baseline="30000" dirty="0" smtClean="0"/>
          </a:p>
          <a:p>
            <a:pPr>
              <a:lnSpc>
                <a:spcPct val="90000"/>
              </a:lnSpc>
            </a:pPr>
            <a:r>
              <a:rPr lang="en-US" dirty="0" smtClean="0"/>
              <a:t>If we use different discount rates, we will get different NPVs, as shown in the next graph.</a:t>
            </a:r>
          </a:p>
        </p:txBody>
      </p:sp>
      <p:sp>
        <p:nvSpPr>
          <p:cNvPr id="4" name="Slide Number Placeholder 3"/>
          <p:cNvSpPr>
            <a:spLocks noGrp="1"/>
          </p:cNvSpPr>
          <p:nvPr>
            <p:ph type="sldNum" sz="quarter" idx="12"/>
          </p:nvPr>
        </p:nvSpPr>
        <p:spPr/>
        <p:txBody>
          <a:bodyPr/>
          <a:lstStyle/>
          <a:p>
            <a:fld id="{E8C80D2A-EA4E-4A37-A9DF-772D0EA46EC5}"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NPV Profile For The Project</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29</a:t>
            </a:fld>
            <a:endParaRPr lang="en-US" dirty="0"/>
          </a:p>
        </p:txBody>
      </p:sp>
      <p:sp>
        <p:nvSpPr>
          <p:cNvPr id="4" name="Content Placeholder 3"/>
          <p:cNvSpPr>
            <a:spLocks noGrp="1"/>
          </p:cNvSpPr>
          <p:nvPr>
            <p:ph sz="quarter" idx="13"/>
          </p:nvPr>
        </p:nvSpPr>
        <p:spPr>
          <a:xfrm>
            <a:off x="301752" y="5562600"/>
            <a:ext cx="8503920" cy="685800"/>
          </a:xfrm>
        </p:spPr>
        <p:txBody>
          <a:bodyPr>
            <a:normAutofit fontScale="85000" lnSpcReduction="20000"/>
          </a:bodyPr>
          <a:lstStyle/>
          <a:p>
            <a:r>
              <a:rPr lang="en-US" dirty="0" smtClean="0"/>
              <a:t>Clearly, the IRR decision rule corresponding to the NPV rule is: Accept a project if the IRR &gt; Required Rate of Return. </a:t>
            </a:r>
          </a:p>
          <a:p>
            <a:endParaRPr lang="en-US" dirty="0"/>
          </a:p>
        </p:txBody>
      </p:sp>
      <p:graphicFrame>
        <p:nvGraphicFramePr>
          <p:cNvPr id="11266" name="Object 2"/>
          <p:cNvGraphicFramePr>
            <a:graphicFrameLocks noChangeAspect="1"/>
          </p:cNvGraphicFramePr>
          <p:nvPr/>
        </p:nvGraphicFramePr>
        <p:xfrm>
          <a:off x="838200" y="1752600"/>
          <a:ext cx="7956550" cy="3881438"/>
        </p:xfrm>
        <a:graphic>
          <a:graphicData uri="http://schemas.openxmlformats.org/presentationml/2006/ole">
            <mc:AlternateContent xmlns:mc="http://schemas.openxmlformats.org/markup-compatibility/2006">
              <mc:Choice xmlns:v="urn:schemas-microsoft-com:vml" Requires="v">
                <p:oleObj spid="_x0000_s11280" name="Chart" r:id="rId4" imgW="8210550" imgH="4572000" progId="MSGraph.Chart.8">
                  <p:embed followColorScheme="full"/>
                </p:oleObj>
              </mc:Choice>
              <mc:Fallback>
                <p:oleObj name="Chart" r:id="rId4" imgW="8210550" imgH="4572000" progId="MSGraph.Chart.8">
                  <p:embed followColorScheme="full"/>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1752600"/>
                        <a:ext cx="7956550" cy="3881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609ABD4-1C43-4129-BCE5-579E8E8C5059}" type="slidenum">
              <a:rPr lang="en-US"/>
              <a:pPr/>
              <a:t>3</a:t>
            </a:fld>
            <a:endParaRPr lang="en-US"/>
          </a:p>
        </p:txBody>
      </p:sp>
      <p:sp>
        <p:nvSpPr>
          <p:cNvPr id="309250" name="Rectangle 2"/>
          <p:cNvSpPr>
            <a:spLocks noGrp="1" noChangeArrowheads="1"/>
          </p:cNvSpPr>
          <p:nvPr>
            <p:ph type="title"/>
          </p:nvPr>
        </p:nvSpPr>
        <p:spPr/>
        <p:txBody>
          <a:bodyPr/>
          <a:lstStyle/>
          <a:p>
            <a:r>
              <a:rPr lang="en-US"/>
              <a:t>Law of One Price</a:t>
            </a:r>
          </a:p>
        </p:txBody>
      </p:sp>
      <p:sp>
        <p:nvSpPr>
          <p:cNvPr id="309251" name="Rectangle 3"/>
          <p:cNvSpPr>
            <a:spLocks noGrp="1" noChangeArrowheads="1"/>
          </p:cNvSpPr>
          <p:nvPr>
            <p:ph type="body" idx="4294967295"/>
          </p:nvPr>
        </p:nvSpPr>
        <p:spPr>
          <a:xfrm>
            <a:off x="381000" y="1524000"/>
            <a:ext cx="8415338" cy="4724400"/>
          </a:xfrm>
          <a:prstGeom prst="rect">
            <a:avLst/>
          </a:prstGeom>
        </p:spPr>
        <p:txBody>
          <a:bodyPr>
            <a:normAutofit lnSpcReduction="10000"/>
          </a:bodyPr>
          <a:lstStyle/>
          <a:p>
            <a:r>
              <a:rPr lang="en-US" sz="2400" dirty="0"/>
              <a:t>In the absence of frictions, the same good will sell for the same price in two different locations.</a:t>
            </a:r>
          </a:p>
          <a:p>
            <a:pPr lvl="1"/>
            <a:r>
              <a:rPr lang="en-US" sz="2000" dirty="0"/>
              <a:t>Either because of two-way arbitrage or</a:t>
            </a:r>
          </a:p>
          <a:p>
            <a:pPr lvl="1"/>
            <a:r>
              <a:rPr lang="en-US" sz="2000" dirty="0"/>
              <a:t>Because buyers will simply go to the lower cost </a:t>
            </a:r>
            <a:r>
              <a:rPr lang="en-US" sz="2000" dirty="0" smtClean="0"/>
              <a:t>seller and sellers will sell to the person offering the highest price.</a:t>
            </a:r>
            <a:endParaRPr lang="en-US" sz="2000" dirty="0"/>
          </a:p>
          <a:p>
            <a:r>
              <a:rPr lang="en-US" sz="2400" dirty="0" smtClean="0"/>
              <a:t>If a pair of shoes trades at one location for $100, it must trade at all locations for the same $100.</a:t>
            </a:r>
          </a:p>
          <a:p>
            <a:r>
              <a:rPr lang="en-US" sz="2400" dirty="0" smtClean="0"/>
              <a:t>If </a:t>
            </a:r>
            <a:r>
              <a:rPr lang="en-US" sz="2400" dirty="0"/>
              <a:t>goods are sold in different locations using different currencies, then</a:t>
            </a:r>
          </a:p>
          <a:p>
            <a:pPr lvl="1"/>
            <a:r>
              <a:rPr lang="en-US" sz="2000" dirty="0"/>
              <a:t>The law of one price says: after conversion into a common currency, a given good will sell for the same price in each country.</a:t>
            </a:r>
          </a:p>
          <a:p>
            <a:pPr lvl="1"/>
            <a:r>
              <a:rPr lang="en-US" sz="1900" dirty="0"/>
              <a:t>If $1=£0.8 (£1=$1.25), and a bushel of wheat sells for $15, it must sell for (15)(0.8) or £12 in the UK.</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 name="Slide Number Placeholder 5"/>
          <p:cNvSpPr>
            <a:spLocks noGrp="1"/>
          </p:cNvSpPr>
          <p:nvPr>
            <p:ph type="sldNum" sz="quarter" idx="12"/>
          </p:nvPr>
        </p:nvSpPr>
        <p:spPr/>
        <p:txBody>
          <a:bodyPr/>
          <a:lstStyle/>
          <a:p>
            <a:fld id="{C6FF58C6-4AD2-4E57-AAA0-47DF31A4CDAD}" type="slidenum">
              <a:rPr lang="en-US"/>
              <a:pPr/>
              <a:t>30</a:t>
            </a:fld>
            <a:endParaRPr lang="en-US"/>
          </a:p>
        </p:txBody>
      </p:sp>
      <p:sp>
        <p:nvSpPr>
          <p:cNvPr id="404482" name="Rectangle 2"/>
          <p:cNvSpPr>
            <a:spLocks noGrp="1" noChangeArrowheads="1"/>
          </p:cNvSpPr>
          <p:nvPr>
            <p:ph type="title"/>
          </p:nvPr>
        </p:nvSpPr>
        <p:spPr/>
        <p:txBody>
          <a:bodyPr/>
          <a:lstStyle/>
          <a:p>
            <a:r>
              <a:rPr lang="en-US" dirty="0" smtClean="0"/>
              <a:t>Terminology: Present </a:t>
            </a:r>
            <a:r>
              <a:rPr lang="en-US" dirty="0"/>
              <a:t>and Future Value</a:t>
            </a:r>
          </a:p>
        </p:txBody>
      </p:sp>
      <p:sp>
        <p:nvSpPr>
          <p:cNvPr id="404483" name="Rectangle 3"/>
          <p:cNvSpPr>
            <a:spLocks noGrp="1" noChangeArrowheads="1"/>
          </p:cNvSpPr>
          <p:nvPr>
            <p:ph type="body" idx="4294967295"/>
          </p:nvPr>
        </p:nvSpPr>
        <p:spPr>
          <a:xfrm>
            <a:off x="838200" y="1676400"/>
            <a:ext cx="7958138" cy="762000"/>
          </a:xfrm>
          <a:prstGeom prst="rect">
            <a:avLst/>
          </a:prstGeom>
        </p:spPr>
        <p:txBody>
          <a:bodyPr/>
          <a:lstStyle/>
          <a:p>
            <a:pPr>
              <a:lnSpc>
                <a:spcPct val="90000"/>
              </a:lnSpc>
            </a:pPr>
            <a:r>
              <a:rPr lang="en-US" sz="2200"/>
              <a:t>Present Value – earlier money on a time line</a:t>
            </a:r>
          </a:p>
          <a:p>
            <a:pPr>
              <a:lnSpc>
                <a:spcPct val="90000"/>
              </a:lnSpc>
            </a:pPr>
            <a:r>
              <a:rPr lang="en-US" sz="2200"/>
              <a:t>Future Value – later money on a time line</a:t>
            </a:r>
          </a:p>
        </p:txBody>
      </p:sp>
      <p:grpSp>
        <p:nvGrpSpPr>
          <p:cNvPr id="2" name="Group 8"/>
          <p:cNvGrpSpPr>
            <a:grpSpLocks/>
          </p:cNvGrpSpPr>
          <p:nvPr/>
        </p:nvGrpSpPr>
        <p:grpSpPr bwMode="auto">
          <a:xfrm>
            <a:off x="1295400" y="2895600"/>
            <a:ext cx="1143000" cy="136525"/>
            <a:chOff x="864" y="2544"/>
            <a:chExt cx="720" cy="86"/>
          </a:xfrm>
        </p:grpSpPr>
        <p:sp>
          <p:nvSpPr>
            <p:cNvPr id="404484" name="Line 4"/>
            <p:cNvSpPr>
              <a:spLocks noChangeShapeType="1"/>
            </p:cNvSpPr>
            <p:nvPr/>
          </p:nvSpPr>
          <p:spPr bwMode="auto">
            <a:xfrm>
              <a:off x="912" y="2592"/>
              <a:ext cx="672" cy="0"/>
            </a:xfrm>
            <a:prstGeom prst="line">
              <a:avLst/>
            </a:prstGeom>
            <a:noFill/>
            <a:ln w="12700">
              <a:solidFill>
                <a:schemeClr val="tx1"/>
              </a:solidFill>
              <a:round/>
              <a:headEnd/>
              <a:tailEnd/>
            </a:ln>
            <a:effectLst/>
          </p:spPr>
          <p:txBody>
            <a:bodyPr wrap="none"/>
            <a:lstStyle/>
            <a:p>
              <a:endParaRPr lang="en-US"/>
            </a:p>
          </p:txBody>
        </p:sp>
        <p:pic>
          <p:nvPicPr>
            <p:cNvPr id="404485" name="Picture 5" descr="BD10254_"/>
            <p:cNvPicPr>
              <a:picLocks noChangeAspect="1" noChangeArrowheads="1"/>
            </p:cNvPicPr>
            <p:nvPr/>
          </p:nvPicPr>
          <p:blipFill>
            <a:blip r:embed="rId3" cstate="print"/>
            <a:srcRect/>
            <a:stretch>
              <a:fillRect/>
            </a:stretch>
          </p:blipFill>
          <p:spPr bwMode="auto">
            <a:xfrm>
              <a:off x="864" y="2544"/>
              <a:ext cx="86" cy="86"/>
            </a:xfrm>
            <a:prstGeom prst="rect">
              <a:avLst/>
            </a:prstGeom>
            <a:noFill/>
          </p:spPr>
        </p:pic>
      </p:grpSp>
      <p:pic>
        <p:nvPicPr>
          <p:cNvPr id="404486" name="Picture 6" descr="BD10254_"/>
          <p:cNvPicPr>
            <a:picLocks noChangeAspect="1" noChangeArrowheads="1"/>
          </p:cNvPicPr>
          <p:nvPr/>
        </p:nvPicPr>
        <p:blipFill>
          <a:blip r:embed="rId3" cstate="print"/>
          <a:srcRect/>
          <a:stretch>
            <a:fillRect/>
          </a:stretch>
        </p:blipFill>
        <p:spPr bwMode="auto">
          <a:xfrm>
            <a:off x="7620000" y="2895600"/>
            <a:ext cx="136525" cy="136525"/>
          </a:xfrm>
          <a:prstGeom prst="rect">
            <a:avLst/>
          </a:prstGeom>
          <a:noFill/>
        </p:spPr>
      </p:pic>
      <p:grpSp>
        <p:nvGrpSpPr>
          <p:cNvPr id="3" name="Group 9"/>
          <p:cNvGrpSpPr>
            <a:grpSpLocks/>
          </p:cNvGrpSpPr>
          <p:nvPr/>
        </p:nvGrpSpPr>
        <p:grpSpPr bwMode="auto">
          <a:xfrm>
            <a:off x="2362200" y="2895600"/>
            <a:ext cx="1143000" cy="136525"/>
            <a:chOff x="864" y="2544"/>
            <a:chExt cx="720" cy="86"/>
          </a:xfrm>
        </p:grpSpPr>
        <p:sp>
          <p:nvSpPr>
            <p:cNvPr id="404490" name="Line 10"/>
            <p:cNvSpPr>
              <a:spLocks noChangeShapeType="1"/>
            </p:cNvSpPr>
            <p:nvPr/>
          </p:nvSpPr>
          <p:spPr bwMode="auto">
            <a:xfrm>
              <a:off x="912" y="2592"/>
              <a:ext cx="672" cy="0"/>
            </a:xfrm>
            <a:prstGeom prst="line">
              <a:avLst/>
            </a:prstGeom>
            <a:noFill/>
            <a:ln w="12700">
              <a:solidFill>
                <a:schemeClr val="tx1"/>
              </a:solidFill>
              <a:round/>
              <a:headEnd/>
              <a:tailEnd/>
            </a:ln>
            <a:effectLst/>
          </p:spPr>
          <p:txBody>
            <a:bodyPr wrap="none"/>
            <a:lstStyle/>
            <a:p>
              <a:endParaRPr lang="en-US"/>
            </a:p>
          </p:txBody>
        </p:sp>
        <p:pic>
          <p:nvPicPr>
            <p:cNvPr id="404491" name="Picture 11" descr="BD10254_"/>
            <p:cNvPicPr>
              <a:picLocks noChangeAspect="1" noChangeArrowheads="1"/>
            </p:cNvPicPr>
            <p:nvPr/>
          </p:nvPicPr>
          <p:blipFill>
            <a:blip r:embed="rId3" cstate="print"/>
            <a:srcRect/>
            <a:stretch>
              <a:fillRect/>
            </a:stretch>
          </p:blipFill>
          <p:spPr bwMode="auto">
            <a:xfrm>
              <a:off x="864" y="2544"/>
              <a:ext cx="86" cy="86"/>
            </a:xfrm>
            <a:prstGeom prst="rect">
              <a:avLst/>
            </a:prstGeom>
            <a:noFill/>
          </p:spPr>
        </p:pic>
      </p:grpSp>
      <p:grpSp>
        <p:nvGrpSpPr>
          <p:cNvPr id="4" name="Group 12"/>
          <p:cNvGrpSpPr>
            <a:grpSpLocks/>
          </p:cNvGrpSpPr>
          <p:nvPr/>
        </p:nvGrpSpPr>
        <p:grpSpPr bwMode="auto">
          <a:xfrm>
            <a:off x="3352800" y="2895600"/>
            <a:ext cx="1143000" cy="136525"/>
            <a:chOff x="864" y="2544"/>
            <a:chExt cx="720" cy="86"/>
          </a:xfrm>
        </p:grpSpPr>
        <p:sp>
          <p:nvSpPr>
            <p:cNvPr id="404493" name="Line 13"/>
            <p:cNvSpPr>
              <a:spLocks noChangeShapeType="1"/>
            </p:cNvSpPr>
            <p:nvPr/>
          </p:nvSpPr>
          <p:spPr bwMode="auto">
            <a:xfrm>
              <a:off x="912" y="2592"/>
              <a:ext cx="672" cy="0"/>
            </a:xfrm>
            <a:prstGeom prst="line">
              <a:avLst/>
            </a:prstGeom>
            <a:noFill/>
            <a:ln w="12700">
              <a:solidFill>
                <a:schemeClr val="tx1"/>
              </a:solidFill>
              <a:round/>
              <a:headEnd/>
              <a:tailEnd/>
            </a:ln>
            <a:effectLst/>
          </p:spPr>
          <p:txBody>
            <a:bodyPr wrap="none"/>
            <a:lstStyle/>
            <a:p>
              <a:endParaRPr lang="en-US"/>
            </a:p>
          </p:txBody>
        </p:sp>
        <p:pic>
          <p:nvPicPr>
            <p:cNvPr id="404494" name="Picture 14" descr="BD10254_"/>
            <p:cNvPicPr>
              <a:picLocks noChangeAspect="1" noChangeArrowheads="1"/>
            </p:cNvPicPr>
            <p:nvPr/>
          </p:nvPicPr>
          <p:blipFill>
            <a:blip r:embed="rId3" cstate="print"/>
            <a:srcRect/>
            <a:stretch>
              <a:fillRect/>
            </a:stretch>
          </p:blipFill>
          <p:spPr bwMode="auto">
            <a:xfrm>
              <a:off x="864" y="2544"/>
              <a:ext cx="86" cy="86"/>
            </a:xfrm>
            <a:prstGeom prst="rect">
              <a:avLst/>
            </a:prstGeom>
            <a:noFill/>
          </p:spPr>
        </p:pic>
      </p:grpSp>
      <p:grpSp>
        <p:nvGrpSpPr>
          <p:cNvPr id="5" name="Group 15"/>
          <p:cNvGrpSpPr>
            <a:grpSpLocks/>
          </p:cNvGrpSpPr>
          <p:nvPr/>
        </p:nvGrpSpPr>
        <p:grpSpPr bwMode="auto">
          <a:xfrm>
            <a:off x="4419600" y="2895600"/>
            <a:ext cx="1143000" cy="136525"/>
            <a:chOff x="864" y="2544"/>
            <a:chExt cx="720" cy="86"/>
          </a:xfrm>
        </p:grpSpPr>
        <p:sp>
          <p:nvSpPr>
            <p:cNvPr id="404496" name="Line 16"/>
            <p:cNvSpPr>
              <a:spLocks noChangeShapeType="1"/>
            </p:cNvSpPr>
            <p:nvPr/>
          </p:nvSpPr>
          <p:spPr bwMode="auto">
            <a:xfrm>
              <a:off x="912" y="2592"/>
              <a:ext cx="672" cy="0"/>
            </a:xfrm>
            <a:prstGeom prst="line">
              <a:avLst/>
            </a:prstGeom>
            <a:noFill/>
            <a:ln w="12700">
              <a:solidFill>
                <a:schemeClr val="tx1"/>
              </a:solidFill>
              <a:round/>
              <a:headEnd/>
              <a:tailEnd/>
            </a:ln>
            <a:effectLst/>
          </p:spPr>
          <p:txBody>
            <a:bodyPr wrap="none"/>
            <a:lstStyle/>
            <a:p>
              <a:endParaRPr lang="en-US"/>
            </a:p>
          </p:txBody>
        </p:sp>
        <p:pic>
          <p:nvPicPr>
            <p:cNvPr id="404497" name="Picture 17" descr="BD10254_"/>
            <p:cNvPicPr>
              <a:picLocks noChangeAspect="1" noChangeArrowheads="1"/>
            </p:cNvPicPr>
            <p:nvPr/>
          </p:nvPicPr>
          <p:blipFill>
            <a:blip r:embed="rId3" cstate="print"/>
            <a:srcRect/>
            <a:stretch>
              <a:fillRect/>
            </a:stretch>
          </p:blipFill>
          <p:spPr bwMode="auto">
            <a:xfrm>
              <a:off x="864" y="2544"/>
              <a:ext cx="86" cy="86"/>
            </a:xfrm>
            <a:prstGeom prst="rect">
              <a:avLst/>
            </a:prstGeom>
            <a:noFill/>
          </p:spPr>
        </p:pic>
      </p:grpSp>
      <p:grpSp>
        <p:nvGrpSpPr>
          <p:cNvPr id="6" name="Group 18"/>
          <p:cNvGrpSpPr>
            <a:grpSpLocks/>
          </p:cNvGrpSpPr>
          <p:nvPr/>
        </p:nvGrpSpPr>
        <p:grpSpPr bwMode="auto">
          <a:xfrm>
            <a:off x="5486400" y="2895600"/>
            <a:ext cx="1143000" cy="136525"/>
            <a:chOff x="864" y="2544"/>
            <a:chExt cx="720" cy="86"/>
          </a:xfrm>
        </p:grpSpPr>
        <p:sp>
          <p:nvSpPr>
            <p:cNvPr id="404499" name="Line 19"/>
            <p:cNvSpPr>
              <a:spLocks noChangeShapeType="1"/>
            </p:cNvSpPr>
            <p:nvPr/>
          </p:nvSpPr>
          <p:spPr bwMode="auto">
            <a:xfrm>
              <a:off x="912" y="2592"/>
              <a:ext cx="672" cy="0"/>
            </a:xfrm>
            <a:prstGeom prst="line">
              <a:avLst/>
            </a:prstGeom>
            <a:noFill/>
            <a:ln w="12700">
              <a:solidFill>
                <a:schemeClr val="tx1"/>
              </a:solidFill>
              <a:round/>
              <a:headEnd/>
              <a:tailEnd/>
            </a:ln>
            <a:effectLst/>
          </p:spPr>
          <p:txBody>
            <a:bodyPr wrap="none"/>
            <a:lstStyle/>
            <a:p>
              <a:endParaRPr lang="en-US"/>
            </a:p>
          </p:txBody>
        </p:sp>
        <p:pic>
          <p:nvPicPr>
            <p:cNvPr id="404500" name="Picture 20" descr="BD10254_"/>
            <p:cNvPicPr>
              <a:picLocks noChangeAspect="1" noChangeArrowheads="1"/>
            </p:cNvPicPr>
            <p:nvPr/>
          </p:nvPicPr>
          <p:blipFill>
            <a:blip r:embed="rId3" cstate="print"/>
            <a:srcRect/>
            <a:stretch>
              <a:fillRect/>
            </a:stretch>
          </p:blipFill>
          <p:spPr bwMode="auto">
            <a:xfrm>
              <a:off x="864" y="2544"/>
              <a:ext cx="86" cy="86"/>
            </a:xfrm>
            <a:prstGeom prst="rect">
              <a:avLst/>
            </a:prstGeom>
            <a:noFill/>
          </p:spPr>
        </p:pic>
      </p:grpSp>
      <p:grpSp>
        <p:nvGrpSpPr>
          <p:cNvPr id="7" name="Group 21"/>
          <p:cNvGrpSpPr>
            <a:grpSpLocks/>
          </p:cNvGrpSpPr>
          <p:nvPr/>
        </p:nvGrpSpPr>
        <p:grpSpPr bwMode="auto">
          <a:xfrm>
            <a:off x="6553200" y="2895600"/>
            <a:ext cx="1143000" cy="136525"/>
            <a:chOff x="864" y="2544"/>
            <a:chExt cx="720" cy="86"/>
          </a:xfrm>
        </p:grpSpPr>
        <p:sp>
          <p:nvSpPr>
            <p:cNvPr id="404502" name="Line 22"/>
            <p:cNvSpPr>
              <a:spLocks noChangeShapeType="1"/>
            </p:cNvSpPr>
            <p:nvPr/>
          </p:nvSpPr>
          <p:spPr bwMode="auto">
            <a:xfrm>
              <a:off x="912" y="2592"/>
              <a:ext cx="672" cy="0"/>
            </a:xfrm>
            <a:prstGeom prst="line">
              <a:avLst/>
            </a:prstGeom>
            <a:noFill/>
            <a:ln w="12700">
              <a:solidFill>
                <a:schemeClr val="tx1"/>
              </a:solidFill>
              <a:round/>
              <a:headEnd/>
              <a:tailEnd/>
            </a:ln>
            <a:effectLst/>
          </p:spPr>
          <p:txBody>
            <a:bodyPr wrap="none"/>
            <a:lstStyle/>
            <a:p>
              <a:endParaRPr lang="en-US"/>
            </a:p>
          </p:txBody>
        </p:sp>
        <p:pic>
          <p:nvPicPr>
            <p:cNvPr id="404503" name="Picture 23" descr="BD10254_"/>
            <p:cNvPicPr>
              <a:picLocks noChangeAspect="1" noChangeArrowheads="1"/>
            </p:cNvPicPr>
            <p:nvPr/>
          </p:nvPicPr>
          <p:blipFill>
            <a:blip r:embed="rId3" cstate="print"/>
            <a:srcRect/>
            <a:stretch>
              <a:fillRect/>
            </a:stretch>
          </p:blipFill>
          <p:spPr bwMode="auto">
            <a:xfrm>
              <a:off x="864" y="2544"/>
              <a:ext cx="86" cy="86"/>
            </a:xfrm>
            <a:prstGeom prst="rect">
              <a:avLst/>
            </a:prstGeom>
            <a:noFill/>
          </p:spPr>
        </p:pic>
      </p:grpSp>
      <p:grpSp>
        <p:nvGrpSpPr>
          <p:cNvPr id="8" name="Group 41"/>
          <p:cNvGrpSpPr>
            <a:grpSpLocks/>
          </p:cNvGrpSpPr>
          <p:nvPr/>
        </p:nvGrpSpPr>
        <p:grpSpPr bwMode="auto">
          <a:xfrm>
            <a:off x="1219200" y="3048000"/>
            <a:ext cx="6629400" cy="396875"/>
            <a:chOff x="816" y="2640"/>
            <a:chExt cx="4176" cy="250"/>
          </a:xfrm>
        </p:grpSpPr>
        <p:sp>
          <p:nvSpPr>
            <p:cNvPr id="404511" name="Text Box 31"/>
            <p:cNvSpPr txBox="1">
              <a:spLocks noChangeArrowheads="1"/>
            </p:cNvSpPr>
            <p:nvPr/>
          </p:nvSpPr>
          <p:spPr bwMode="auto">
            <a:xfrm>
              <a:off x="816" y="2640"/>
              <a:ext cx="192" cy="250"/>
            </a:xfrm>
            <a:prstGeom prst="rect">
              <a:avLst/>
            </a:prstGeom>
            <a:noFill/>
            <a:ln w="12700">
              <a:noFill/>
              <a:miter lim="800000"/>
              <a:headEnd/>
              <a:tailEnd/>
            </a:ln>
            <a:effectLst/>
          </p:spPr>
          <p:txBody>
            <a:bodyPr>
              <a:spAutoFit/>
            </a:bodyPr>
            <a:lstStyle/>
            <a:p>
              <a:pPr>
                <a:spcBef>
                  <a:spcPct val="50000"/>
                </a:spcBef>
              </a:pPr>
              <a:r>
                <a:rPr lang="en-US"/>
                <a:t>0</a:t>
              </a:r>
            </a:p>
          </p:txBody>
        </p:sp>
        <p:sp>
          <p:nvSpPr>
            <p:cNvPr id="404512" name="Text Box 32"/>
            <p:cNvSpPr txBox="1">
              <a:spLocks noChangeArrowheads="1"/>
            </p:cNvSpPr>
            <p:nvPr/>
          </p:nvSpPr>
          <p:spPr bwMode="auto">
            <a:xfrm>
              <a:off x="2112" y="2640"/>
              <a:ext cx="192" cy="250"/>
            </a:xfrm>
            <a:prstGeom prst="rect">
              <a:avLst/>
            </a:prstGeom>
            <a:noFill/>
            <a:ln w="12700">
              <a:noFill/>
              <a:miter lim="800000"/>
              <a:headEnd/>
              <a:tailEnd/>
            </a:ln>
            <a:effectLst/>
          </p:spPr>
          <p:txBody>
            <a:bodyPr>
              <a:spAutoFit/>
            </a:bodyPr>
            <a:lstStyle/>
            <a:p>
              <a:pPr>
                <a:spcBef>
                  <a:spcPct val="50000"/>
                </a:spcBef>
              </a:pPr>
              <a:r>
                <a:rPr lang="en-US"/>
                <a:t>2</a:t>
              </a:r>
            </a:p>
          </p:txBody>
        </p:sp>
        <p:sp>
          <p:nvSpPr>
            <p:cNvPr id="404513" name="Text Box 33"/>
            <p:cNvSpPr txBox="1">
              <a:spLocks noChangeArrowheads="1"/>
            </p:cNvSpPr>
            <p:nvPr/>
          </p:nvSpPr>
          <p:spPr bwMode="auto">
            <a:xfrm>
              <a:off x="2784" y="2640"/>
              <a:ext cx="192" cy="250"/>
            </a:xfrm>
            <a:prstGeom prst="rect">
              <a:avLst/>
            </a:prstGeom>
            <a:noFill/>
            <a:ln w="12700">
              <a:noFill/>
              <a:miter lim="800000"/>
              <a:headEnd/>
              <a:tailEnd/>
            </a:ln>
            <a:effectLst/>
          </p:spPr>
          <p:txBody>
            <a:bodyPr>
              <a:spAutoFit/>
            </a:bodyPr>
            <a:lstStyle/>
            <a:p>
              <a:pPr>
                <a:spcBef>
                  <a:spcPct val="50000"/>
                </a:spcBef>
              </a:pPr>
              <a:r>
                <a:rPr lang="en-US"/>
                <a:t>3</a:t>
              </a:r>
            </a:p>
          </p:txBody>
        </p:sp>
        <p:sp>
          <p:nvSpPr>
            <p:cNvPr id="404514" name="Text Box 34"/>
            <p:cNvSpPr txBox="1">
              <a:spLocks noChangeArrowheads="1"/>
            </p:cNvSpPr>
            <p:nvPr/>
          </p:nvSpPr>
          <p:spPr bwMode="auto">
            <a:xfrm>
              <a:off x="4128" y="2640"/>
              <a:ext cx="192" cy="250"/>
            </a:xfrm>
            <a:prstGeom prst="rect">
              <a:avLst/>
            </a:prstGeom>
            <a:noFill/>
            <a:ln w="12700">
              <a:noFill/>
              <a:miter lim="800000"/>
              <a:headEnd/>
              <a:tailEnd/>
            </a:ln>
            <a:effectLst/>
          </p:spPr>
          <p:txBody>
            <a:bodyPr>
              <a:spAutoFit/>
            </a:bodyPr>
            <a:lstStyle/>
            <a:p>
              <a:pPr>
                <a:spcBef>
                  <a:spcPct val="50000"/>
                </a:spcBef>
              </a:pPr>
              <a:r>
                <a:rPr lang="en-US"/>
                <a:t>5</a:t>
              </a:r>
            </a:p>
          </p:txBody>
        </p:sp>
        <p:sp>
          <p:nvSpPr>
            <p:cNvPr id="404515" name="Text Box 35"/>
            <p:cNvSpPr txBox="1">
              <a:spLocks noChangeArrowheads="1"/>
            </p:cNvSpPr>
            <p:nvPr/>
          </p:nvSpPr>
          <p:spPr bwMode="auto">
            <a:xfrm>
              <a:off x="3456" y="2640"/>
              <a:ext cx="192" cy="250"/>
            </a:xfrm>
            <a:prstGeom prst="rect">
              <a:avLst/>
            </a:prstGeom>
            <a:noFill/>
            <a:ln w="12700">
              <a:noFill/>
              <a:miter lim="800000"/>
              <a:headEnd/>
              <a:tailEnd/>
            </a:ln>
            <a:effectLst/>
          </p:spPr>
          <p:txBody>
            <a:bodyPr>
              <a:spAutoFit/>
            </a:bodyPr>
            <a:lstStyle/>
            <a:p>
              <a:pPr>
                <a:spcBef>
                  <a:spcPct val="50000"/>
                </a:spcBef>
              </a:pPr>
              <a:r>
                <a:rPr lang="en-US"/>
                <a:t>4</a:t>
              </a:r>
            </a:p>
          </p:txBody>
        </p:sp>
        <p:sp>
          <p:nvSpPr>
            <p:cNvPr id="404516" name="Text Box 36"/>
            <p:cNvSpPr txBox="1">
              <a:spLocks noChangeArrowheads="1"/>
            </p:cNvSpPr>
            <p:nvPr/>
          </p:nvSpPr>
          <p:spPr bwMode="auto">
            <a:xfrm>
              <a:off x="4800" y="2640"/>
              <a:ext cx="192" cy="250"/>
            </a:xfrm>
            <a:prstGeom prst="rect">
              <a:avLst/>
            </a:prstGeom>
            <a:noFill/>
            <a:ln w="12700">
              <a:noFill/>
              <a:miter lim="800000"/>
              <a:headEnd/>
              <a:tailEnd/>
            </a:ln>
            <a:effectLst/>
          </p:spPr>
          <p:txBody>
            <a:bodyPr>
              <a:spAutoFit/>
            </a:bodyPr>
            <a:lstStyle/>
            <a:p>
              <a:pPr>
                <a:spcBef>
                  <a:spcPct val="50000"/>
                </a:spcBef>
              </a:pPr>
              <a:r>
                <a:rPr lang="en-US"/>
                <a:t>6</a:t>
              </a:r>
            </a:p>
          </p:txBody>
        </p:sp>
        <p:sp>
          <p:nvSpPr>
            <p:cNvPr id="404520" name="Text Box 40"/>
            <p:cNvSpPr txBox="1">
              <a:spLocks noChangeArrowheads="1"/>
            </p:cNvSpPr>
            <p:nvPr/>
          </p:nvSpPr>
          <p:spPr bwMode="auto">
            <a:xfrm>
              <a:off x="1488" y="2640"/>
              <a:ext cx="192" cy="250"/>
            </a:xfrm>
            <a:prstGeom prst="rect">
              <a:avLst/>
            </a:prstGeom>
            <a:noFill/>
            <a:ln w="12700">
              <a:noFill/>
              <a:miter lim="800000"/>
              <a:headEnd/>
              <a:tailEnd/>
            </a:ln>
            <a:effectLst/>
          </p:spPr>
          <p:txBody>
            <a:bodyPr>
              <a:spAutoFit/>
            </a:bodyPr>
            <a:lstStyle/>
            <a:p>
              <a:pPr>
                <a:spcBef>
                  <a:spcPct val="50000"/>
                </a:spcBef>
              </a:pPr>
              <a:r>
                <a:rPr lang="en-US"/>
                <a:t>1</a:t>
              </a:r>
            </a:p>
          </p:txBody>
        </p:sp>
      </p:grpSp>
      <p:sp>
        <p:nvSpPr>
          <p:cNvPr id="404524" name="Text Box 44"/>
          <p:cNvSpPr txBox="1">
            <a:spLocks noChangeArrowheads="1"/>
          </p:cNvSpPr>
          <p:nvPr/>
        </p:nvSpPr>
        <p:spPr bwMode="auto">
          <a:xfrm>
            <a:off x="3276600" y="2362200"/>
            <a:ext cx="609600" cy="396875"/>
          </a:xfrm>
          <a:prstGeom prst="rect">
            <a:avLst/>
          </a:prstGeom>
          <a:noFill/>
          <a:ln w="12700">
            <a:noFill/>
            <a:miter lim="800000"/>
            <a:headEnd/>
            <a:tailEnd/>
          </a:ln>
          <a:effectLst/>
        </p:spPr>
        <p:txBody>
          <a:bodyPr>
            <a:spAutoFit/>
          </a:bodyPr>
          <a:lstStyle/>
          <a:p>
            <a:pPr>
              <a:spcBef>
                <a:spcPct val="50000"/>
              </a:spcBef>
            </a:pPr>
            <a:r>
              <a:rPr lang="en-US"/>
              <a:t>100</a:t>
            </a:r>
          </a:p>
        </p:txBody>
      </p:sp>
      <p:sp>
        <p:nvSpPr>
          <p:cNvPr id="404525" name="Text Box 45"/>
          <p:cNvSpPr txBox="1">
            <a:spLocks noChangeArrowheads="1"/>
          </p:cNvSpPr>
          <p:nvPr/>
        </p:nvSpPr>
        <p:spPr bwMode="auto">
          <a:xfrm>
            <a:off x="4343400" y="2362200"/>
            <a:ext cx="685800" cy="396875"/>
          </a:xfrm>
          <a:prstGeom prst="rect">
            <a:avLst/>
          </a:prstGeom>
          <a:noFill/>
          <a:ln w="12700">
            <a:noFill/>
            <a:miter lim="800000"/>
            <a:headEnd/>
            <a:tailEnd/>
          </a:ln>
          <a:effectLst/>
        </p:spPr>
        <p:txBody>
          <a:bodyPr>
            <a:spAutoFit/>
          </a:bodyPr>
          <a:lstStyle/>
          <a:p>
            <a:pPr>
              <a:spcBef>
                <a:spcPct val="50000"/>
              </a:spcBef>
            </a:pPr>
            <a:r>
              <a:rPr lang="en-US"/>
              <a:t>100</a:t>
            </a:r>
          </a:p>
        </p:txBody>
      </p:sp>
      <p:sp>
        <p:nvSpPr>
          <p:cNvPr id="404526" name="Text Box 46"/>
          <p:cNvSpPr txBox="1">
            <a:spLocks noChangeArrowheads="1"/>
          </p:cNvSpPr>
          <p:nvPr/>
        </p:nvSpPr>
        <p:spPr bwMode="auto">
          <a:xfrm>
            <a:off x="6477000" y="2362200"/>
            <a:ext cx="609600" cy="396875"/>
          </a:xfrm>
          <a:prstGeom prst="rect">
            <a:avLst/>
          </a:prstGeom>
          <a:noFill/>
          <a:ln w="12700">
            <a:noFill/>
            <a:miter lim="800000"/>
            <a:headEnd/>
            <a:tailEnd/>
          </a:ln>
          <a:effectLst/>
        </p:spPr>
        <p:txBody>
          <a:bodyPr>
            <a:spAutoFit/>
          </a:bodyPr>
          <a:lstStyle/>
          <a:p>
            <a:pPr>
              <a:spcBef>
                <a:spcPct val="50000"/>
              </a:spcBef>
            </a:pPr>
            <a:r>
              <a:rPr lang="en-US"/>
              <a:t>100</a:t>
            </a:r>
          </a:p>
        </p:txBody>
      </p:sp>
      <p:sp>
        <p:nvSpPr>
          <p:cNvPr id="404527" name="Text Box 47"/>
          <p:cNvSpPr txBox="1">
            <a:spLocks noChangeArrowheads="1"/>
          </p:cNvSpPr>
          <p:nvPr/>
        </p:nvSpPr>
        <p:spPr bwMode="auto">
          <a:xfrm>
            <a:off x="5410200" y="2362200"/>
            <a:ext cx="685800" cy="396875"/>
          </a:xfrm>
          <a:prstGeom prst="rect">
            <a:avLst/>
          </a:prstGeom>
          <a:noFill/>
          <a:ln w="12700">
            <a:noFill/>
            <a:miter lim="800000"/>
            <a:headEnd/>
            <a:tailEnd/>
          </a:ln>
          <a:effectLst/>
        </p:spPr>
        <p:txBody>
          <a:bodyPr>
            <a:spAutoFit/>
          </a:bodyPr>
          <a:lstStyle/>
          <a:p>
            <a:pPr>
              <a:spcBef>
                <a:spcPct val="50000"/>
              </a:spcBef>
            </a:pPr>
            <a:r>
              <a:rPr lang="en-US"/>
              <a:t>100</a:t>
            </a:r>
          </a:p>
        </p:txBody>
      </p:sp>
      <p:sp>
        <p:nvSpPr>
          <p:cNvPr id="404528" name="Text Box 48"/>
          <p:cNvSpPr txBox="1">
            <a:spLocks noChangeArrowheads="1"/>
          </p:cNvSpPr>
          <p:nvPr/>
        </p:nvSpPr>
        <p:spPr bwMode="auto">
          <a:xfrm>
            <a:off x="7543800" y="2362200"/>
            <a:ext cx="685800" cy="396875"/>
          </a:xfrm>
          <a:prstGeom prst="rect">
            <a:avLst/>
          </a:prstGeom>
          <a:noFill/>
          <a:ln w="12700">
            <a:noFill/>
            <a:miter lim="800000"/>
            <a:headEnd/>
            <a:tailEnd/>
          </a:ln>
          <a:effectLst/>
        </p:spPr>
        <p:txBody>
          <a:bodyPr>
            <a:spAutoFit/>
          </a:bodyPr>
          <a:lstStyle/>
          <a:p>
            <a:pPr>
              <a:spcBef>
                <a:spcPct val="50000"/>
              </a:spcBef>
            </a:pPr>
            <a:r>
              <a:rPr lang="en-US"/>
              <a:t>100</a:t>
            </a:r>
          </a:p>
        </p:txBody>
      </p:sp>
      <p:sp>
        <p:nvSpPr>
          <p:cNvPr id="404529" name="Text Box 49"/>
          <p:cNvSpPr txBox="1">
            <a:spLocks noChangeArrowheads="1"/>
          </p:cNvSpPr>
          <p:nvPr/>
        </p:nvSpPr>
        <p:spPr bwMode="auto">
          <a:xfrm>
            <a:off x="2286000" y="2362200"/>
            <a:ext cx="609600" cy="396875"/>
          </a:xfrm>
          <a:prstGeom prst="rect">
            <a:avLst/>
          </a:prstGeom>
          <a:noFill/>
          <a:ln w="12700">
            <a:noFill/>
            <a:miter lim="800000"/>
            <a:headEnd/>
            <a:tailEnd/>
          </a:ln>
          <a:effectLst/>
        </p:spPr>
        <p:txBody>
          <a:bodyPr>
            <a:spAutoFit/>
          </a:bodyPr>
          <a:lstStyle/>
          <a:p>
            <a:pPr>
              <a:spcBef>
                <a:spcPct val="50000"/>
              </a:spcBef>
            </a:pPr>
            <a:r>
              <a:rPr lang="en-US"/>
              <a:t>100</a:t>
            </a:r>
          </a:p>
        </p:txBody>
      </p:sp>
      <p:sp>
        <p:nvSpPr>
          <p:cNvPr id="404530" name="Rectangle 50"/>
          <p:cNvSpPr>
            <a:spLocks noChangeArrowheads="1"/>
          </p:cNvSpPr>
          <p:nvPr/>
        </p:nvSpPr>
        <p:spPr bwMode="auto">
          <a:xfrm>
            <a:off x="533400" y="3352800"/>
            <a:ext cx="8610600" cy="1219200"/>
          </a:xfrm>
          <a:prstGeom prst="rect">
            <a:avLst/>
          </a:prstGeom>
          <a:noFill/>
          <a:ln w="9525">
            <a:noFill/>
            <a:miter lim="800000"/>
            <a:headEnd/>
            <a:tailEnd/>
          </a:ln>
          <a:effectLst/>
        </p:spPr>
        <p:txBody>
          <a:bodyPr/>
          <a:lstStyle/>
          <a:p>
            <a:pPr marL="342900" indent="-342900">
              <a:spcBef>
                <a:spcPct val="20000"/>
              </a:spcBef>
              <a:buClr>
                <a:schemeClr val="accent2"/>
              </a:buClr>
              <a:buFont typeface="Wingdings" pitchFamily="2" charset="2"/>
              <a:buChar char="w"/>
            </a:pPr>
            <a:r>
              <a:rPr lang="en-US" sz="2200" dirty="0"/>
              <a:t>If a project yields $100 a year for 6 years, we may want to know the value of those flows as of year 1; then the year 1 value would be a present value.</a:t>
            </a:r>
          </a:p>
          <a:p>
            <a:pPr marL="342900" indent="-342900">
              <a:spcBef>
                <a:spcPct val="20000"/>
              </a:spcBef>
              <a:buClr>
                <a:schemeClr val="accent2"/>
              </a:buClr>
              <a:buFont typeface="Wingdings" pitchFamily="2" charset="2"/>
              <a:buChar char="w"/>
            </a:pPr>
            <a:r>
              <a:rPr lang="en-US" sz="2200" dirty="0"/>
              <a:t>If we want to know the value of those flows as of year 6, that year 6 value would be a future value.</a:t>
            </a:r>
          </a:p>
          <a:p>
            <a:pPr marL="342900" indent="-342900">
              <a:spcBef>
                <a:spcPct val="20000"/>
              </a:spcBef>
              <a:buClr>
                <a:schemeClr val="accent2"/>
              </a:buClr>
              <a:buFont typeface="Wingdings" pitchFamily="2" charset="2"/>
              <a:buChar char="w"/>
            </a:pPr>
            <a:r>
              <a:rPr lang="en-US" sz="2200" dirty="0"/>
              <a:t>If we wanted to know the value of the year 4 payment of $100 as of year 2, then we are thinking of the year 4 money as future value, and the year 2 dollars as present value.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4483">
                                            <p:txEl>
                                              <p:pRg st="0" end="0"/>
                                            </p:txEl>
                                          </p:spTgt>
                                        </p:tgtEl>
                                        <p:attrNameLst>
                                          <p:attrName>style.visibility</p:attrName>
                                        </p:attrNameLst>
                                      </p:cBhvr>
                                      <p:to>
                                        <p:strVal val="visible"/>
                                      </p:to>
                                    </p:set>
                                    <p:anim calcmode="lin" valueType="num">
                                      <p:cBhvr additive="base">
                                        <p:cTn id="7" dur="500" fill="hold"/>
                                        <p:tgtEl>
                                          <p:spTgt spid="4044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448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4483">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4483">
                                            <p:txEl>
                                              <p:pRg st="1" end="1"/>
                                            </p:txEl>
                                          </p:spTgt>
                                        </p:tgtEl>
                                        <p:attrNameLst>
                                          <p:attrName>style.visibility</p:attrName>
                                        </p:attrNameLst>
                                      </p:cBhvr>
                                      <p:to>
                                        <p:strVal val="visible"/>
                                      </p:to>
                                    </p:set>
                                    <p:anim calcmode="lin" valueType="num">
                                      <p:cBhvr additive="base">
                                        <p:cTn id="13" dur="500" fill="hold"/>
                                        <p:tgtEl>
                                          <p:spTgt spid="4044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448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4483">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4530">
                                            <p:txEl>
                                              <p:pRg st="0" end="0"/>
                                            </p:txEl>
                                          </p:spTgt>
                                        </p:tgtEl>
                                        <p:attrNameLst>
                                          <p:attrName>style.visibility</p:attrName>
                                        </p:attrNameLst>
                                      </p:cBhvr>
                                      <p:to>
                                        <p:strVal val="visible"/>
                                      </p:to>
                                    </p:set>
                                    <p:anim calcmode="lin" valueType="num">
                                      <p:cBhvr additive="base">
                                        <p:cTn id="19" dur="500" fill="hold"/>
                                        <p:tgtEl>
                                          <p:spTgt spid="404530">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4530">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4530">
                                            <p:txEl>
                                              <p:pRg st="0" end="0"/>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4530">
                                            <p:txEl>
                                              <p:pRg st="1" end="1"/>
                                            </p:txEl>
                                          </p:spTgt>
                                        </p:tgtEl>
                                        <p:attrNameLst>
                                          <p:attrName>style.visibility</p:attrName>
                                        </p:attrNameLst>
                                      </p:cBhvr>
                                      <p:to>
                                        <p:strVal val="visible"/>
                                      </p:to>
                                    </p:set>
                                    <p:anim calcmode="lin" valueType="num">
                                      <p:cBhvr additive="base">
                                        <p:cTn id="25" dur="500" fill="hold"/>
                                        <p:tgtEl>
                                          <p:spTgt spid="404530">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4530">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4530">
                                            <p:txEl>
                                              <p:pRg st="1" end="1"/>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4530">
                                            <p:txEl>
                                              <p:pRg st="2" end="2"/>
                                            </p:txEl>
                                          </p:spTgt>
                                        </p:tgtEl>
                                        <p:attrNameLst>
                                          <p:attrName>style.visibility</p:attrName>
                                        </p:attrNameLst>
                                      </p:cBhvr>
                                      <p:to>
                                        <p:strVal val="visible"/>
                                      </p:to>
                                    </p:set>
                                    <p:anim calcmode="lin" valueType="num">
                                      <p:cBhvr additive="base">
                                        <p:cTn id="31" dur="500" fill="hold"/>
                                        <p:tgtEl>
                                          <p:spTgt spid="404530">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4530">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4530">
                                            <p:txEl>
                                              <p:pRg st="2" end="2"/>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483" grpId="0" build="p" autoUpdateAnimBg="0"/>
      <p:bldP spid="404530"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9CE8764-7F81-436C-ACF6-DB8DBD20789C}" type="slidenum">
              <a:rPr lang="en-US"/>
              <a:pPr/>
              <a:t>31</a:t>
            </a:fld>
            <a:endParaRPr lang="en-US"/>
          </a:p>
        </p:txBody>
      </p:sp>
      <p:sp>
        <p:nvSpPr>
          <p:cNvPr id="462850" name="Rectangle 2"/>
          <p:cNvSpPr>
            <a:spLocks noGrp="1" noChangeArrowheads="1"/>
          </p:cNvSpPr>
          <p:nvPr>
            <p:ph type="title"/>
          </p:nvPr>
        </p:nvSpPr>
        <p:spPr/>
        <p:txBody>
          <a:bodyPr/>
          <a:lstStyle/>
          <a:p>
            <a:r>
              <a:rPr lang="en-US"/>
              <a:t>Rate Terminology</a:t>
            </a:r>
          </a:p>
        </p:txBody>
      </p:sp>
      <p:sp>
        <p:nvSpPr>
          <p:cNvPr id="462851" name="Rectangle 3"/>
          <p:cNvSpPr>
            <a:spLocks noGrp="1" noChangeArrowheads="1"/>
          </p:cNvSpPr>
          <p:nvPr>
            <p:ph type="body" idx="4294967295"/>
          </p:nvPr>
        </p:nvSpPr>
        <p:spPr>
          <a:xfrm>
            <a:off x="301752" y="1600200"/>
            <a:ext cx="8415338" cy="4800600"/>
          </a:xfrm>
          <a:prstGeom prst="rect">
            <a:avLst/>
          </a:prstGeom>
        </p:spPr>
        <p:txBody>
          <a:bodyPr>
            <a:normAutofit fontScale="85000" lnSpcReduction="20000"/>
          </a:bodyPr>
          <a:lstStyle/>
          <a:p>
            <a:pPr>
              <a:lnSpc>
                <a:spcPct val="90000"/>
              </a:lnSpc>
            </a:pPr>
            <a:r>
              <a:rPr lang="en-US" sz="2400" dirty="0"/>
              <a:t>Interest rate – “exchange rate” between earlier money and later money (normally the later money is certain).</a:t>
            </a:r>
          </a:p>
          <a:p>
            <a:pPr>
              <a:lnSpc>
                <a:spcPct val="90000"/>
              </a:lnSpc>
            </a:pPr>
            <a:r>
              <a:rPr lang="en-US" sz="2400" dirty="0"/>
              <a:t>Discount Rate – rate used to convert future value to present value.</a:t>
            </a:r>
          </a:p>
          <a:p>
            <a:pPr>
              <a:lnSpc>
                <a:spcPct val="90000"/>
              </a:lnSpc>
            </a:pPr>
            <a:r>
              <a:rPr lang="en-US" sz="2400" dirty="0"/>
              <a:t>Compounding rate – rate used to convert present value to future value.</a:t>
            </a:r>
          </a:p>
          <a:p>
            <a:pPr>
              <a:lnSpc>
                <a:spcPct val="90000"/>
              </a:lnSpc>
            </a:pPr>
            <a:r>
              <a:rPr lang="en-US" sz="2400" dirty="0"/>
              <a:t>Required rate of return – the rate of return that investors demand for providing the firm with funds for investment</a:t>
            </a:r>
            <a:r>
              <a:rPr lang="en-US" sz="2400" dirty="0" smtClean="0"/>
              <a:t>.  This is from the investors’ point of view.  The higher the rate of return available, the more investors are willing to supply.</a:t>
            </a:r>
            <a:endParaRPr lang="en-US" sz="2400" dirty="0"/>
          </a:p>
          <a:p>
            <a:pPr>
              <a:lnSpc>
                <a:spcPct val="90000"/>
              </a:lnSpc>
            </a:pPr>
            <a:r>
              <a:rPr lang="en-US" sz="2400" dirty="0" smtClean="0"/>
              <a:t>Cost </a:t>
            </a:r>
            <a:r>
              <a:rPr lang="en-US" sz="2400" dirty="0"/>
              <a:t>of capital – the rate at which the firm obtains funds for </a:t>
            </a:r>
            <a:r>
              <a:rPr lang="en-US" sz="2400" dirty="0" smtClean="0"/>
              <a:t>investment; this is from the firm’s point of view</a:t>
            </a:r>
            <a:r>
              <a:rPr lang="en-US" sz="2400" dirty="0"/>
              <a:t>. The lower the rate that firms have to pay, the more funds they will demand since more investment projects will meet the hurdle rate of return, i.e. the cost of firms’ funds.</a:t>
            </a:r>
          </a:p>
          <a:p>
            <a:pPr>
              <a:lnSpc>
                <a:spcPct val="90000"/>
              </a:lnSpc>
            </a:pPr>
            <a:r>
              <a:rPr lang="en-US" sz="2400" dirty="0"/>
              <a:t>The total amount of funds that will be lent will be equal to the amount at which the investors’ required rate of return will equal the amount that the firms is willing to pay</a:t>
            </a:r>
            <a:r>
              <a:rPr lang="en-US" sz="2400" dirty="0" smtClean="0"/>
              <a:t>.  Hence in equilibrium, the cost of capital will be equal to the investors’ required rate of return. </a:t>
            </a:r>
          </a:p>
          <a:p>
            <a:pPr>
              <a:lnSpc>
                <a:spcPct val="90000"/>
              </a:lnSpc>
            </a:pPr>
            <a:r>
              <a:rPr lang="en-US" sz="2400" dirty="0" smtClean="0"/>
              <a:t>Opportunity </a:t>
            </a:r>
            <a:r>
              <a:rPr lang="en-US" sz="2400" dirty="0"/>
              <a:t>cost of capital – the rate that the firm has to pay investors in order to obtain an additional $ of </a:t>
            </a:r>
            <a:r>
              <a:rPr lang="en-US" sz="2400" dirty="0" smtClean="0"/>
              <a:t>funds, i.e. this is the marginal cost of capital.</a:t>
            </a:r>
            <a:endParaRPr lang="en-US" sz="2400" dirty="0"/>
          </a:p>
          <a:p>
            <a:pPr>
              <a:lnSpc>
                <a:spcPct val="90000"/>
              </a:lnSpc>
            </a:pPr>
            <a:endParaRPr lang="en-U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0BC8939-B120-4834-A3B2-C873BA2BF04E}" type="slidenum">
              <a:rPr lang="en-US"/>
              <a:pPr/>
              <a:t>32</a:t>
            </a:fld>
            <a:endParaRPr lang="en-US"/>
          </a:p>
        </p:txBody>
      </p:sp>
      <p:sp>
        <p:nvSpPr>
          <p:cNvPr id="463874" name="Rectangle 2"/>
          <p:cNvSpPr>
            <a:spLocks noGrp="1" noChangeArrowheads="1"/>
          </p:cNvSpPr>
          <p:nvPr>
            <p:ph type="title"/>
          </p:nvPr>
        </p:nvSpPr>
        <p:spPr/>
        <p:txBody>
          <a:bodyPr/>
          <a:lstStyle/>
          <a:p>
            <a:r>
              <a:rPr lang="en-US"/>
              <a:t>Relation between rates</a:t>
            </a:r>
          </a:p>
        </p:txBody>
      </p:sp>
      <p:sp>
        <p:nvSpPr>
          <p:cNvPr id="463875" name="Rectangle 3"/>
          <p:cNvSpPr>
            <a:spLocks noGrp="1" noChangeArrowheads="1"/>
          </p:cNvSpPr>
          <p:nvPr>
            <p:ph type="body" idx="4294967295"/>
          </p:nvPr>
        </p:nvSpPr>
        <p:spPr>
          <a:xfrm>
            <a:off x="838200" y="1752600"/>
            <a:ext cx="7958138" cy="4114800"/>
          </a:xfrm>
          <a:prstGeom prst="rect">
            <a:avLst/>
          </a:prstGeom>
        </p:spPr>
        <p:txBody>
          <a:bodyPr>
            <a:normAutofit lnSpcReduction="10000"/>
          </a:bodyPr>
          <a:lstStyle/>
          <a:p>
            <a:pPr>
              <a:lnSpc>
                <a:spcPct val="90000"/>
              </a:lnSpc>
            </a:pPr>
            <a:r>
              <a:rPr lang="en-US" dirty="0"/>
              <a:t>If capital markets are in equilibrium, the rate that the firm has to pay to obtain additional funds will be equal to the rate that investors will demand for providing those funds.  This will be “the” market rate.</a:t>
            </a:r>
          </a:p>
          <a:p>
            <a:pPr>
              <a:lnSpc>
                <a:spcPct val="90000"/>
              </a:lnSpc>
            </a:pPr>
            <a:r>
              <a:rPr lang="en-US" dirty="0"/>
              <a:t>Hence this is the </a:t>
            </a:r>
            <a:r>
              <a:rPr lang="en-US" dirty="0" smtClean="0"/>
              <a:t>single rate </a:t>
            </a:r>
            <a:r>
              <a:rPr lang="en-US" dirty="0"/>
              <a:t>that should be used to convert future values to present values and vice-versa.</a:t>
            </a:r>
          </a:p>
          <a:p>
            <a:pPr>
              <a:lnSpc>
                <a:spcPct val="90000"/>
              </a:lnSpc>
            </a:pPr>
            <a:r>
              <a:rPr lang="en-US" dirty="0"/>
              <a:t>Hence this should be the discount rate used to convert future project (or security) cashflows into present values.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D1691DB-D2A7-4524-8491-6947E75B5C51}" type="slidenum">
              <a:rPr lang="en-US"/>
              <a:pPr/>
              <a:t>33</a:t>
            </a:fld>
            <a:endParaRPr lang="en-US"/>
          </a:p>
        </p:txBody>
      </p:sp>
      <p:sp>
        <p:nvSpPr>
          <p:cNvPr id="406530" name="Rectangle 2"/>
          <p:cNvSpPr>
            <a:spLocks noGrp="1" noChangeArrowheads="1"/>
          </p:cNvSpPr>
          <p:nvPr>
            <p:ph type="title"/>
          </p:nvPr>
        </p:nvSpPr>
        <p:spPr/>
        <p:txBody>
          <a:bodyPr/>
          <a:lstStyle/>
          <a:p>
            <a:r>
              <a:rPr lang="en-US"/>
              <a:t>Future Values</a:t>
            </a:r>
          </a:p>
        </p:txBody>
      </p:sp>
      <p:sp>
        <p:nvSpPr>
          <p:cNvPr id="406531" name="Rectangle 3"/>
          <p:cNvSpPr>
            <a:spLocks noGrp="1" noChangeArrowheads="1"/>
          </p:cNvSpPr>
          <p:nvPr>
            <p:ph type="body" idx="4294967295"/>
          </p:nvPr>
        </p:nvSpPr>
        <p:spPr>
          <a:xfrm>
            <a:off x="381000" y="1752600"/>
            <a:ext cx="8610600" cy="3605213"/>
          </a:xfrm>
          <a:prstGeom prst="rect">
            <a:avLst/>
          </a:prstGeom>
        </p:spPr>
        <p:txBody>
          <a:bodyPr>
            <a:normAutofit fontScale="92500" lnSpcReduction="20000"/>
          </a:bodyPr>
          <a:lstStyle/>
          <a:p>
            <a:pPr marL="258763" indent="-258763">
              <a:lnSpc>
                <a:spcPct val="90000"/>
              </a:lnSpc>
            </a:pPr>
            <a:r>
              <a:rPr lang="en-US" sz="2400" dirty="0"/>
              <a:t>Suppose you invest $1000 for one year at 5% per year.  What is the future value in one year?</a:t>
            </a:r>
          </a:p>
          <a:p>
            <a:pPr marL="644525" lvl="1" indent="-257175">
              <a:lnSpc>
                <a:spcPct val="90000"/>
              </a:lnSpc>
            </a:pPr>
            <a:r>
              <a:rPr lang="en-US" sz="2200" dirty="0"/>
              <a:t>The compounding rate is given as 5%.  Hence the value of current dollars in terms of future dollars is 1.05 future dollars per current dollar.</a:t>
            </a:r>
          </a:p>
          <a:p>
            <a:pPr marL="644525" lvl="1" indent="-257175">
              <a:lnSpc>
                <a:spcPct val="90000"/>
              </a:lnSpc>
            </a:pPr>
            <a:r>
              <a:rPr lang="en-US" sz="2200" dirty="0"/>
              <a:t>Hence the future value is 1000(1.05) = $1050. </a:t>
            </a:r>
          </a:p>
          <a:p>
            <a:pPr marL="258763" indent="-258763">
              <a:lnSpc>
                <a:spcPct val="90000"/>
              </a:lnSpc>
            </a:pPr>
            <a:r>
              <a:rPr lang="en-US" sz="2400" dirty="0"/>
              <a:t>Suppose you leave the money in for another year.  How much will you have two years from now?</a:t>
            </a:r>
          </a:p>
          <a:p>
            <a:pPr marL="644525" lvl="1" indent="-257175">
              <a:lnSpc>
                <a:spcPct val="90000"/>
              </a:lnSpc>
            </a:pPr>
            <a:r>
              <a:rPr lang="en-US" sz="2200" dirty="0"/>
              <a:t>Now think of money next year as present value and the money in two years as future value.  Hence the price of one-year-from-now money in terms of two-years-from-now money is 1.05.  </a:t>
            </a:r>
          </a:p>
          <a:p>
            <a:pPr marL="644525" lvl="1" indent="-257175">
              <a:lnSpc>
                <a:spcPct val="90000"/>
              </a:lnSpc>
            </a:pPr>
            <a:r>
              <a:rPr lang="en-US" sz="2200" dirty="0"/>
              <a:t>Hence 1050 of one-year-from-now dollars in terms of two years-from-now dollars is  1050(1.05) = 1000 (1.05)(1.05) = 1000(1.05)</a:t>
            </a:r>
            <a:r>
              <a:rPr lang="en-US" sz="2200" baseline="30000" dirty="0"/>
              <a:t>2</a:t>
            </a:r>
            <a:r>
              <a:rPr lang="en-US" sz="2200" dirty="0"/>
              <a:t> = 1102.50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6531">
                                            <p:txEl>
                                              <p:pRg st="0" end="0"/>
                                            </p:txEl>
                                          </p:spTgt>
                                        </p:tgtEl>
                                        <p:attrNameLst>
                                          <p:attrName>style.visibility</p:attrName>
                                        </p:attrNameLst>
                                      </p:cBhvr>
                                      <p:to>
                                        <p:strVal val="visible"/>
                                      </p:to>
                                    </p:set>
                                    <p:anim calcmode="lin" valueType="num">
                                      <p:cBhvr additive="base">
                                        <p:cTn id="7" dur="500" fill="hold"/>
                                        <p:tgtEl>
                                          <p:spTgt spid="4065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653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6531">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6531">
                                            <p:txEl>
                                              <p:pRg st="1" end="1"/>
                                            </p:txEl>
                                          </p:spTgt>
                                        </p:tgtEl>
                                        <p:attrNameLst>
                                          <p:attrName>style.visibility</p:attrName>
                                        </p:attrNameLst>
                                      </p:cBhvr>
                                      <p:to>
                                        <p:strVal val="visible"/>
                                      </p:to>
                                    </p:set>
                                    <p:anim calcmode="lin" valueType="num">
                                      <p:cBhvr additive="base">
                                        <p:cTn id="13" dur="500" fill="hold"/>
                                        <p:tgtEl>
                                          <p:spTgt spid="4065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653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6531">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6531">
                                            <p:txEl>
                                              <p:pRg st="2" end="2"/>
                                            </p:txEl>
                                          </p:spTgt>
                                        </p:tgtEl>
                                        <p:attrNameLst>
                                          <p:attrName>style.visibility</p:attrName>
                                        </p:attrNameLst>
                                      </p:cBhvr>
                                      <p:to>
                                        <p:strVal val="visible"/>
                                      </p:to>
                                    </p:set>
                                    <p:anim calcmode="lin" valueType="num">
                                      <p:cBhvr additive="base">
                                        <p:cTn id="19" dur="500" fill="hold"/>
                                        <p:tgtEl>
                                          <p:spTgt spid="40653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653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6531">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6531">
                                            <p:txEl>
                                              <p:pRg st="3" end="3"/>
                                            </p:txEl>
                                          </p:spTgt>
                                        </p:tgtEl>
                                        <p:attrNameLst>
                                          <p:attrName>style.visibility</p:attrName>
                                        </p:attrNameLst>
                                      </p:cBhvr>
                                      <p:to>
                                        <p:strVal val="visible"/>
                                      </p:to>
                                    </p:set>
                                    <p:anim calcmode="lin" valueType="num">
                                      <p:cBhvr additive="base">
                                        <p:cTn id="25" dur="500" fill="hold"/>
                                        <p:tgtEl>
                                          <p:spTgt spid="40653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6531">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6531">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6531">
                                            <p:txEl>
                                              <p:pRg st="4" end="4"/>
                                            </p:txEl>
                                          </p:spTgt>
                                        </p:tgtEl>
                                        <p:attrNameLst>
                                          <p:attrName>style.visibility</p:attrName>
                                        </p:attrNameLst>
                                      </p:cBhvr>
                                      <p:to>
                                        <p:strVal val="visible"/>
                                      </p:to>
                                    </p:set>
                                    <p:anim calcmode="lin" valueType="num">
                                      <p:cBhvr additive="base">
                                        <p:cTn id="31" dur="500" fill="hold"/>
                                        <p:tgtEl>
                                          <p:spTgt spid="40653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6531">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6531">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6531">
                                            <p:txEl>
                                              <p:pRg st="5" end="5"/>
                                            </p:txEl>
                                          </p:spTgt>
                                        </p:tgtEl>
                                        <p:attrNameLst>
                                          <p:attrName>style.visibility</p:attrName>
                                        </p:attrNameLst>
                                      </p:cBhvr>
                                      <p:to>
                                        <p:strVal val="visible"/>
                                      </p:to>
                                    </p:set>
                                    <p:anim calcmode="lin" valueType="num">
                                      <p:cBhvr additive="base">
                                        <p:cTn id="37" dur="500" fill="hold"/>
                                        <p:tgtEl>
                                          <p:spTgt spid="40653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6531">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6531">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6531" grpId="0" build="p" bldLvl="2"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D05EA9C-2571-4765-825B-924BD23EDDF9}" type="slidenum">
              <a:rPr lang="en-US"/>
              <a:pPr/>
              <a:t>34</a:t>
            </a:fld>
            <a:endParaRPr lang="en-US"/>
          </a:p>
        </p:txBody>
      </p:sp>
      <p:sp>
        <p:nvSpPr>
          <p:cNvPr id="408578" name="Rectangle 2"/>
          <p:cNvSpPr>
            <a:spLocks noGrp="1" noChangeArrowheads="1"/>
          </p:cNvSpPr>
          <p:nvPr>
            <p:ph type="title"/>
          </p:nvPr>
        </p:nvSpPr>
        <p:spPr/>
        <p:txBody>
          <a:bodyPr/>
          <a:lstStyle/>
          <a:p>
            <a:r>
              <a:rPr lang="en-US"/>
              <a:t>Future Values: General Formula</a:t>
            </a:r>
          </a:p>
        </p:txBody>
      </p:sp>
      <p:sp>
        <p:nvSpPr>
          <p:cNvPr id="408579" name="Rectangle 3"/>
          <p:cNvSpPr>
            <a:spLocks noGrp="1" noChangeArrowheads="1"/>
          </p:cNvSpPr>
          <p:nvPr>
            <p:ph type="body" idx="4294967295"/>
          </p:nvPr>
        </p:nvSpPr>
        <p:spPr>
          <a:xfrm>
            <a:off x="838200" y="1752600"/>
            <a:ext cx="7958138" cy="3881438"/>
          </a:xfrm>
          <a:prstGeom prst="rect">
            <a:avLst/>
          </a:prstGeom>
        </p:spPr>
        <p:txBody>
          <a:bodyPr/>
          <a:lstStyle/>
          <a:p>
            <a:r>
              <a:rPr lang="en-US"/>
              <a:t>FV = PV(1 + r)</a:t>
            </a:r>
            <a:r>
              <a:rPr lang="en-US" baseline="30000"/>
              <a:t>t</a:t>
            </a:r>
            <a:endParaRPr lang="en-US"/>
          </a:p>
          <a:p>
            <a:pPr lvl="1"/>
            <a:r>
              <a:rPr lang="en-US"/>
              <a:t>FV = future value</a:t>
            </a:r>
          </a:p>
          <a:p>
            <a:pPr lvl="1"/>
            <a:r>
              <a:rPr lang="en-US"/>
              <a:t>PV = present value</a:t>
            </a:r>
          </a:p>
          <a:p>
            <a:pPr lvl="1"/>
            <a:r>
              <a:rPr lang="en-US"/>
              <a:t>r = period interest rate, expressed as a decimal</a:t>
            </a:r>
          </a:p>
          <a:p>
            <a:pPr lvl="1"/>
            <a:r>
              <a:rPr lang="en-US"/>
              <a:t>T = number of periods</a:t>
            </a:r>
          </a:p>
          <a:p>
            <a:r>
              <a:rPr lang="en-US"/>
              <a:t>Future value interest factor = (1 + r)</a:t>
            </a:r>
            <a:r>
              <a:rPr lang="en-US" baseline="30000"/>
              <a:t>t</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8579">
                                            <p:txEl>
                                              <p:pRg st="0" end="0"/>
                                            </p:txEl>
                                          </p:spTgt>
                                        </p:tgtEl>
                                        <p:attrNameLst>
                                          <p:attrName>style.visibility</p:attrName>
                                        </p:attrNameLst>
                                      </p:cBhvr>
                                      <p:to>
                                        <p:strVal val="visible"/>
                                      </p:to>
                                    </p:set>
                                    <p:anim calcmode="lin" valueType="num">
                                      <p:cBhvr additive="base">
                                        <p:cTn id="7" dur="500" fill="hold"/>
                                        <p:tgtEl>
                                          <p:spTgt spid="4085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857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8579">
                                            <p:txEl>
                                              <p:pRg st="0" end="0"/>
                                            </p:txEl>
                                          </p:spTgt>
                                        </p:tgtEl>
                                        <p:attrNameLst>
                                          <p:attrName>ppt_c</p:attrName>
                                        </p:attrNameLst>
                                      </p:cBhvr>
                                      <p:to>
                                        <a:schemeClr val="tx2"/>
                                      </p:to>
                                    </p:animClr>
                                  </p:subTnLst>
                                </p:cTn>
                              </p:par>
                              <p:par>
                                <p:cTn id="9" presetID="2" presetClass="entr" presetSubtype="8" fill="hold" grpId="0" nodeType="withEffect">
                                  <p:stCondLst>
                                    <p:cond delay="0"/>
                                  </p:stCondLst>
                                  <p:childTnLst>
                                    <p:set>
                                      <p:cBhvr>
                                        <p:cTn id="10" dur="1" fill="hold">
                                          <p:stCondLst>
                                            <p:cond delay="0"/>
                                          </p:stCondLst>
                                        </p:cTn>
                                        <p:tgtEl>
                                          <p:spTgt spid="408579">
                                            <p:txEl>
                                              <p:pRg st="1" end="1"/>
                                            </p:txEl>
                                          </p:spTgt>
                                        </p:tgtEl>
                                        <p:attrNameLst>
                                          <p:attrName>style.visibility</p:attrName>
                                        </p:attrNameLst>
                                      </p:cBhvr>
                                      <p:to>
                                        <p:strVal val="visible"/>
                                      </p:to>
                                    </p:set>
                                    <p:anim calcmode="lin" valueType="num">
                                      <p:cBhvr additive="base">
                                        <p:cTn id="11" dur="500" fill="hold"/>
                                        <p:tgtEl>
                                          <p:spTgt spid="40857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0857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8579">
                                            <p:txEl>
                                              <p:pRg st="1" end="1"/>
                                            </p:txEl>
                                          </p:spTgt>
                                        </p:tgtEl>
                                        <p:attrNameLst>
                                          <p:attrName>ppt_c</p:attrName>
                                        </p:attrNameLst>
                                      </p:cBhvr>
                                      <p:to>
                                        <a:schemeClr val="tx2"/>
                                      </p:to>
                                    </p:animClr>
                                  </p:subTnLst>
                                </p:cTn>
                              </p:par>
                              <p:par>
                                <p:cTn id="13" presetID="2" presetClass="entr" presetSubtype="8" fill="hold" grpId="0" nodeType="withEffect">
                                  <p:stCondLst>
                                    <p:cond delay="0"/>
                                  </p:stCondLst>
                                  <p:childTnLst>
                                    <p:set>
                                      <p:cBhvr>
                                        <p:cTn id="14" dur="1" fill="hold">
                                          <p:stCondLst>
                                            <p:cond delay="0"/>
                                          </p:stCondLst>
                                        </p:cTn>
                                        <p:tgtEl>
                                          <p:spTgt spid="408579">
                                            <p:txEl>
                                              <p:pRg st="2" end="2"/>
                                            </p:txEl>
                                          </p:spTgt>
                                        </p:tgtEl>
                                        <p:attrNameLst>
                                          <p:attrName>style.visibility</p:attrName>
                                        </p:attrNameLst>
                                      </p:cBhvr>
                                      <p:to>
                                        <p:strVal val="visible"/>
                                      </p:to>
                                    </p:set>
                                    <p:anim calcmode="lin" valueType="num">
                                      <p:cBhvr additive="base">
                                        <p:cTn id="15" dur="500" fill="hold"/>
                                        <p:tgtEl>
                                          <p:spTgt spid="408579">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0857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8579">
                                            <p:txEl>
                                              <p:pRg st="2" end="2"/>
                                            </p:txEl>
                                          </p:spTgt>
                                        </p:tgtEl>
                                        <p:attrNameLst>
                                          <p:attrName>ppt_c</p:attrName>
                                        </p:attrNameLst>
                                      </p:cBhvr>
                                      <p:to>
                                        <a:schemeClr val="tx2"/>
                                      </p:to>
                                    </p:animClr>
                                  </p:subTnLst>
                                </p:cTn>
                              </p:par>
                              <p:par>
                                <p:cTn id="17" presetID="2" presetClass="entr" presetSubtype="8" fill="hold" grpId="0" nodeType="withEffect">
                                  <p:stCondLst>
                                    <p:cond delay="0"/>
                                  </p:stCondLst>
                                  <p:childTnLst>
                                    <p:set>
                                      <p:cBhvr>
                                        <p:cTn id="18" dur="1" fill="hold">
                                          <p:stCondLst>
                                            <p:cond delay="0"/>
                                          </p:stCondLst>
                                        </p:cTn>
                                        <p:tgtEl>
                                          <p:spTgt spid="408579">
                                            <p:txEl>
                                              <p:pRg st="3" end="3"/>
                                            </p:txEl>
                                          </p:spTgt>
                                        </p:tgtEl>
                                        <p:attrNameLst>
                                          <p:attrName>style.visibility</p:attrName>
                                        </p:attrNameLst>
                                      </p:cBhvr>
                                      <p:to>
                                        <p:strVal val="visible"/>
                                      </p:to>
                                    </p:set>
                                    <p:anim calcmode="lin" valueType="num">
                                      <p:cBhvr additive="base">
                                        <p:cTn id="19" dur="500" fill="hold"/>
                                        <p:tgtEl>
                                          <p:spTgt spid="40857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857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8579">
                                            <p:txEl>
                                              <p:pRg st="3" end="3"/>
                                            </p:txEl>
                                          </p:spTgt>
                                        </p:tgtEl>
                                        <p:attrNameLst>
                                          <p:attrName>ppt_c</p:attrName>
                                        </p:attrNameLst>
                                      </p:cBhvr>
                                      <p:to>
                                        <a:schemeClr val="tx2"/>
                                      </p:to>
                                    </p:animClr>
                                  </p:subTnLst>
                                </p:cTn>
                              </p:par>
                              <p:par>
                                <p:cTn id="21" presetID="2" presetClass="entr" presetSubtype="8" fill="hold" grpId="0" nodeType="withEffect">
                                  <p:stCondLst>
                                    <p:cond delay="0"/>
                                  </p:stCondLst>
                                  <p:childTnLst>
                                    <p:set>
                                      <p:cBhvr>
                                        <p:cTn id="22" dur="1" fill="hold">
                                          <p:stCondLst>
                                            <p:cond delay="0"/>
                                          </p:stCondLst>
                                        </p:cTn>
                                        <p:tgtEl>
                                          <p:spTgt spid="408579">
                                            <p:txEl>
                                              <p:pRg st="4" end="4"/>
                                            </p:txEl>
                                          </p:spTgt>
                                        </p:tgtEl>
                                        <p:attrNameLst>
                                          <p:attrName>style.visibility</p:attrName>
                                        </p:attrNameLst>
                                      </p:cBhvr>
                                      <p:to>
                                        <p:strVal val="visible"/>
                                      </p:to>
                                    </p:set>
                                    <p:anim calcmode="lin" valueType="num">
                                      <p:cBhvr additive="base">
                                        <p:cTn id="23" dur="500" fill="hold"/>
                                        <p:tgtEl>
                                          <p:spTgt spid="408579">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0857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8579">
                                            <p:txEl>
                                              <p:pRg st="4" end="4"/>
                                            </p:txEl>
                                          </p:spTgt>
                                        </p:tgtEl>
                                        <p:attrNameLst>
                                          <p:attrName>ppt_c</p:attrName>
                                        </p:attrNameLst>
                                      </p:cBhvr>
                                      <p:to>
                                        <a:schemeClr val="tx2"/>
                                      </p:to>
                                    </p:animClr>
                                  </p:sub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408579">
                                            <p:txEl>
                                              <p:pRg st="5" end="5"/>
                                            </p:txEl>
                                          </p:spTgt>
                                        </p:tgtEl>
                                        <p:attrNameLst>
                                          <p:attrName>style.visibility</p:attrName>
                                        </p:attrNameLst>
                                      </p:cBhvr>
                                      <p:to>
                                        <p:strVal val="visible"/>
                                      </p:to>
                                    </p:set>
                                    <p:anim calcmode="lin" valueType="num">
                                      <p:cBhvr additive="base">
                                        <p:cTn id="29" dur="500" fill="hold"/>
                                        <p:tgtEl>
                                          <p:spTgt spid="408579">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408579">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8579">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8579"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DA71FA8-DE1E-4843-AB08-4C715B11818D}" type="slidenum">
              <a:rPr lang="en-US"/>
              <a:pPr/>
              <a:t>35</a:t>
            </a:fld>
            <a:endParaRPr lang="en-US"/>
          </a:p>
        </p:txBody>
      </p:sp>
      <p:sp>
        <p:nvSpPr>
          <p:cNvPr id="409602" name="Rectangle 2"/>
          <p:cNvSpPr>
            <a:spLocks noGrp="1" noChangeArrowheads="1"/>
          </p:cNvSpPr>
          <p:nvPr>
            <p:ph type="title"/>
          </p:nvPr>
        </p:nvSpPr>
        <p:spPr/>
        <p:txBody>
          <a:bodyPr/>
          <a:lstStyle/>
          <a:p>
            <a:r>
              <a:rPr lang="en-US"/>
              <a:t>Effects of Compounding</a:t>
            </a:r>
          </a:p>
        </p:txBody>
      </p:sp>
      <p:sp>
        <p:nvSpPr>
          <p:cNvPr id="409603" name="Rectangle 3"/>
          <p:cNvSpPr>
            <a:spLocks noGrp="1" noChangeArrowheads="1"/>
          </p:cNvSpPr>
          <p:nvPr>
            <p:ph type="body" idx="4294967295"/>
          </p:nvPr>
        </p:nvSpPr>
        <p:spPr>
          <a:xfrm>
            <a:off x="304800" y="1600200"/>
            <a:ext cx="8534400" cy="4648200"/>
          </a:xfrm>
          <a:prstGeom prst="rect">
            <a:avLst/>
          </a:prstGeom>
        </p:spPr>
        <p:txBody>
          <a:bodyPr>
            <a:normAutofit fontScale="70000" lnSpcReduction="20000"/>
          </a:bodyPr>
          <a:lstStyle/>
          <a:p>
            <a:pPr>
              <a:lnSpc>
                <a:spcPct val="120000"/>
              </a:lnSpc>
            </a:pPr>
            <a:r>
              <a:rPr lang="en-US" sz="2400" dirty="0"/>
              <a:t>Simple interest </a:t>
            </a:r>
          </a:p>
          <a:p>
            <a:pPr>
              <a:lnSpc>
                <a:spcPct val="120000"/>
              </a:lnSpc>
            </a:pPr>
            <a:r>
              <a:rPr lang="en-US" sz="2400" dirty="0"/>
              <a:t>Compound interest</a:t>
            </a:r>
          </a:p>
          <a:p>
            <a:pPr>
              <a:lnSpc>
                <a:spcPct val="120000"/>
              </a:lnSpc>
            </a:pPr>
            <a:r>
              <a:rPr lang="en-US" sz="2400" dirty="0"/>
              <a:t>The notion of compound interest is relevant when money is invested for more than one period.</a:t>
            </a:r>
          </a:p>
          <a:p>
            <a:pPr>
              <a:lnSpc>
                <a:spcPct val="120000"/>
              </a:lnSpc>
            </a:pPr>
            <a:r>
              <a:rPr lang="en-US" sz="2400" dirty="0"/>
              <a:t>After one period, the original amount increases by the amount of the interest paid for the use of the money over that period.</a:t>
            </a:r>
          </a:p>
          <a:p>
            <a:pPr>
              <a:lnSpc>
                <a:spcPct val="120000"/>
              </a:lnSpc>
            </a:pPr>
            <a:r>
              <a:rPr lang="en-US" sz="2400" dirty="0"/>
              <a:t>After two periods, the borrower has the use of both the original amount invested </a:t>
            </a:r>
            <a:r>
              <a:rPr lang="en-US" sz="2400" i="1" dirty="0"/>
              <a:t>and</a:t>
            </a:r>
            <a:r>
              <a:rPr lang="en-US" sz="2400" dirty="0"/>
              <a:t> the interest accrued for the first period.  Hence interest is paid on both quantities</a:t>
            </a:r>
            <a:r>
              <a:rPr lang="en-US" sz="2400" dirty="0" smtClean="0"/>
              <a:t>.</a:t>
            </a:r>
          </a:p>
          <a:p>
            <a:pPr>
              <a:lnSpc>
                <a:spcPct val="120000"/>
              </a:lnSpc>
            </a:pPr>
            <a:r>
              <a:rPr lang="en-US" sz="2400" dirty="0" smtClean="0"/>
              <a:t>This is why if the interest rate is r% per period, then a $1 today grows to $(1+r) tomorrow and $(1+r)</a:t>
            </a:r>
            <a:r>
              <a:rPr lang="en-US" sz="2400" baseline="30000" dirty="0" smtClean="0"/>
              <a:t>2</a:t>
            </a:r>
            <a:r>
              <a:rPr lang="en-US" sz="2400" dirty="0" smtClean="0"/>
              <a:t> in two periods.</a:t>
            </a:r>
          </a:p>
          <a:p>
            <a:pPr>
              <a:lnSpc>
                <a:spcPct val="120000"/>
              </a:lnSpc>
            </a:pPr>
            <a:r>
              <a:rPr lang="en-US" sz="2400" dirty="0" smtClean="0"/>
              <a:t>(1+r)</a:t>
            </a:r>
            <a:r>
              <a:rPr lang="en-US" sz="2400" baseline="30000" dirty="0" smtClean="0"/>
              <a:t>2 </a:t>
            </a:r>
            <a:r>
              <a:rPr lang="en-US" sz="2400" dirty="0" smtClean="0"/>
              <a:t> = 1+2r+r</a:t>
            </a:r>
            <a:r>
              <a:rPr lang="en-US" sz="2400" baseline="30000" dirty="0" smtClean="0"/>
              <a:t>2</a:t>
            </a:r>
            <a:r>
              <a:rPr lang="en-US" sz="2400" dirty="0" smtClean="0"/>
              <a:t> .  The 2r is the “simple” interest for each of the two periods and the r</a:t>
            </a:r>
            <a:r>
              <a:rPr lang="en-US" sz="2400" baseline="30000" dirty="0" smtClean="0"/>
              <a:t>2</a:t>
            </a:r>
            <a:r>
              <a:rPr lang="en-US" sz="2400" dirty="0" smtClean="0"/>
              <a:t> = r x r is the interest for the second period on the $r of interest earned in the first period.</a:t>
            </a:r>
          </a:p>
          <a:p>
            <a:pPr>
              <a:lnSpc>
                <a:spcPct val="120000"/>
              </a:lnSpc>
            </a:pPr>
            <a:r>
              <a:rPr lang="en-US" sz="2400" dirty="0" smtClean="0"/>
              <a:t>This computation is done automatically when we use the formula FV(C in t periods) = C(1+r)</a:t>
            </a:r>
            <a:r>
              <a:rPr lang="en-US" sz="2400" baseline="30000" dirty="0" smtClean="0"/>
              <a:t>t</a:t>
            </a:r>
            <a:endParaRPr lang="en-US" sz="2400" baseline="30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603">
                                            <p:txEl>
                                              <p:pRg st="0" end="0"/>
                                            </p:txEl>
                                          </p:spTgt>
                                        </p:tgtEl>
                                        <p:attrNameLst>
                                          <p:attrName>style.visibility</p:attrName>
                                        </p:attrNameLst>
                                      </p:cBhvr>
                                      <p:to>
                                        <p:strVal val="visible"/>
                                      </p:to>
                                    </p:set>
                                    <p:anim calcmode="lin" valueType="num">
                                      <p:cBhvr additive="base">
                                        <p:cTn id="7" dur="500" fill="hold"/>
                                        <p:tgtEl>
                                          <p:spTgt spid="409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60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9603">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603">
                                            <p:txEl>
                                              <p:pRg st="1" end="1"/>
                                            </p:txEl>
                                          </p:spTgt>
                                        </p:tgtEl>
                                        <p:attrNameLst>
                                          <p:attrName>style.visibility</p:attrName>
                                        </p:attrNameLst>
                                      </p:cBhvr>
                                      <p:to>
                                        <p:strVal val="visible"/>
                                      </p:to>
                                    </p:set>
                                    <p:anim calcmode="lin" valueType="num">
                                      <p:cBhvr additive="base">
                                        <p:cTn id="13" dur="500" fill="hold"/>
                                        <p:tgtEl>
                                          <p:spTgt spid="4096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60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9603">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603">
                                            <p:txEl>
                                              <p:pRg st="2" end="2"/>
                                            </p:txEl>
                                          </p:spTgt>
                                        </p:tgtEl>
                                        <p:attrNameLst>
                                          <p:attrName>style.visibility</p:attrName>
                                        </p:attrNameLst>
                                      </p:cBhvr>
                                      <p:to>
                                        <p:strVal val="visible"/>
                                      </p:to>
                                    </p:set>
                                    <p:anim calcmode="lin" valueType="num">
                                      <p:cBhvr additive="base">
                                        <p:cTn id="19" dur="500" fill="hold"/>
                                        <p:tgtEl>
                                          <p:spTgt spid="40960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60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9603">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9603">
                                            <p:txEl>
                                              <p:pRg st="3" end="3"/>
                                            </p:txEl>
                                          </p:spTgt>
                                        </p:tgtEl>
                                        <p:attrNameLst>
                                          <p:attrName>style.visibility</p:attrName>
                                        </p:attrNameLst>
                                      </p:cBhvr>
                                      <p:to>
                                        <p:strVal val="visible"/>
                                      </p:to>
                                    </p:set>
                                    <p:anim calcmode="lin" valueType="num">
                                      <p:cBhvr additive="base">
                                        <p:cTn id="25" dur="500" fill="hold"/>
                                        <p:tgtEl>
                                          <p:spTgt spid="40960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603">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9603">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9603">
                                            <p:txEl>
                                              <p:pRg st="4" end="4"/>
                                            </p:txEl>
                                          </p:spTgt>
                                        </p:tgtEl>
                                        <p:attrNameLst>
                                          <p:attrName>style.visibility</p:attrName>
                                        </p:attrNameLst>
                                      </p:cBhvr>
                                      <p:to>
                                        <p:strVal val="visible"/>
                                      </p:to>
                                    </p:set>
                                    <p:anim calcmode="lin" valueType="num">
                                      <p:cBhvr additive="base">
                                        <p:cTn id="31" dur="500" fill="hold"/>
                                        <p:tgtEl>
                                          <p:spTgt spid="40960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9603">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9603">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9603">
                                            <p:txEl>
                                              <p:pRg st="5" end="5"/>
                                            </p:txEl>
                                          </p:spTgt>
                                        </p:tgtEl>
                                        <p:attrNameLst>
                                          <p:attrName>style.visibility</p:attrName>
                                        </p:attrNameLst>
                                      </p:cBhvr>
                                      <p:to>
                                        <p:strVal val="visible"/>
                                      </p:to>
                                    </p:set>
                                    <p:anim calcmode="lin" valueType="num">
                                      <p:cBhvr additive="base">
                                        <p:cTn id="37" dur="500" fill="hold"/>
                                        <p:tgtEl>
                                          <p:spTgt spid="40960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9603">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9603">
                                            <p:txEl>
                                              <p:pRg st="5" end="5"/>
                                            </p:txEl>
                                          </p:spTgt>
                                        </p:tgtEl>
                                        <p:attrNameLst>
                                          <p:attrName>ppt_c</p:attrName>
                                        </p:attrNameLst>
                                      </p:cBhvr>
                                      <p:to>
                                        <a:schemeClr val="tx2"/>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09603">
                                            <p:txEl>
                                              <p:pRg st="6" end="6"/>
                                            </p:txEl>
                                          </p:spTgt>
                                        </p:tgtEl>
                                        <p:attrNameLst>
                                          <p:attrName>style.visibility</p:attrName>
                                        </p:attrNameLst>
                                      </p:cBhvr>
                                      <p:to>
                                        <p:strVal val="visible"/>
                                      </p:to>
                                    </p:set>
                                    <p:anim calcmode="lin" valueType="num">
                                      <p:cBhvr additive="base">
                                        <p:cTn id="43" dur="500" fill="hold"/>
                                        <p:tgtEl>
                                          <p:spTgt spid="40960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09603">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9603">
                                            <p:txEl>
                                              <p:pRg st="6" end="6"/>
                                            </p:txEl>
                                          </p:spTgt>
                                        </p:tgtEl>
                                        <p:attrNameLst>
                                          <p:attrName>ppt_c</p:attrName>
                                        </p:attrNameLst>
                                      </p:cBhvr>
                                      <p:to>
                                        <a:schemeClr val="tx2"/>
                                      </p:to>
                                    </p:animClr>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09603">
                                            <p:txEl>
                                              <p:pRg st="7" end="7"/>
                                            </p:txEl>
                                          </p:spTgt>
                                        </p:tgtEl>
                                        <p:attrNameLst>
                                          <p:attrName>style.visibility</p:attrName>
                                        </p:attrNameLst>
                                      </p:cBhvr>
                                      <p:to>
                                        <p:strVal val="visible"/>
                                      </p:to>
                                    </p:set>
                                    <p:anim calcmode="lin" valueType="num">
                                      <p:cBhvr additive="base">
                                        <p:cTn id="49" dur="500" fill="hold"/>
                                        <p:tgtEl>
                                          <p:spTgt spid="40960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09603">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9603">
                                            <p:txEl>
                                              <p:pRg st="7" end="7"/>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03" grpId="0" build="p" bldLvl="2"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B2E1099-D645-4B00-84FE-C3715CDF182B}" type="slidenum">
              <a:rPr lang="en-US"/>
              <a:pPr/>
              <a:t>36</a:t>
            </a:fld>
            <a:endParaRPr lang="en-US"/>
          </a:p>
        </p:txBody>
      </p:sp>
      <p:sp>
        <p:nvSpPr>
          <p:cNvPr id="410626" name="Rectangle 2"/>
          <p:cNvSpPr>
            <a:spLocks noGrp="1" noChangeArrowheads="1"/>
          </p:cNvSpPr>
          <p:nvPr>
            <p:ph type="title"/>
          </p:nvPr>
        </p:nvSpPr>
        <p:spPr/>
        <p:txBody>
          <a:bodyPr/>
          <a:lstStyle/>
          <a:p>
            <a:r>
              <a:rPr lang="en-US" dirty="0" smtClean="0"/>
              <a:t>Growth of $100 over time</a:t>
            </a:r>
            <a:endParaRPr lang="en-US" dirty="0"/>
          </a:p>
        </p:txBody>
      </p:sp>
      <p:pic>
        <p:nvPicPr>
          <p:cNvPr id="410627" name="Picture 3" descr="ros10765_0401"/>
          <p:cNvPicPr>
            <a:picLocks noGrp="1" noChangeAspect="1" noChangeArrowheads="1"/>
          </p:cNvPicPr>
          <p:nvPr>
            <p:ph idx="4294967295"/>
          </p:nvPr>
        </p:nvPicPr>
        <p:blipFill>
          <a:blip r:embed="rId3" cstate="print"/>
          <a:srcRect/>
          <a:stretch>
            <a:fillRect/>
          </a:stretch>
        </p:blipFill>
        <p:spPr>
          <a:xfrm>
            <a:off x="838200" y="1752600"/>
            <a:ext cx="7670800" cy="3881438"/>
          </a:xfrm>
          <a:prstGeom prst="rect">
            <a:avLst/>
          </a:prstGeom>
          <a:noFill/>
          <a:ln/>
        </p:spPr>
      </p:pic>
      <p:sp>
        <p:nvSpPr>
          <p:cNvPr id="6" name="TextBox 5"/>
          <p:cNvSpPr txBox="1"/>
          <p:nvPr/>
        </p:nvSpPr>
        <p:spPr>
          <a:xfrm>
            <a:off x="990600" y="5943600"/>
            <a:ext cx="7315200" cy="369332"/>
          </a:xfrm>
          <a:prstGeom prst="rect">
            <a:avLst/>
          </a:prstGeom>
          <a:noFill/>
        </p:spPr>
        <p:txBody>
          <a:bodyPr wrap="square" rtlCol="0">
            <a:spAutoFit/>
          </a:bodyPr>
          <a:lstStyle/>
          <a:p>
            <a:r>
              <a:rPr lang="en-US" dirty="0" smtClean="0"/>
              <a:t>From </a:t>
            </a:r>
            <a:r>
              <a:rPr lang="en-US" dirty="0" err="1" smtClean="0"/>
              <a:t>Brealey</a:t>
            </a:r>
            <a:r>
              <a:rPr lang="en-US" dirty="0" smtClean="0"/>
              <a:t>, Myers and Allen, “Principles of Corporate Finance”</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E6651A9-A9B4-471E-A6EB-8EABFA14A8FB}" type="slidenum">
              <a:rPr lang="en-US"/>
              <a:pPr/>
              <a:t>37</a:t>
            </a:fld>
            <a:endParaRPr lang="en-US"/>
          </a:p>
        </p:txBody>
      </p:sp>
      <p:sp>
        <p:nvSpPr>
          <p:cNvPr id="411650" name="Rectangle 2"/>
          <p:cNvSpPr>
            <a:spLocks noGrp="1" noChangeArrowheads="1"/>
          </p:cNvSpPr>
          <p:nvPr>
            <p:ph type="title"/>
          </p:nvPr>
        </p:nvSpPr>
        <p:spPr/>
        <p:txBody>
          <a:bodyPr>
            <a:normAutofit fontScale="90000"/>
          </a:bodyPr>
          <a:lstStyle/>
          <a:p>
            <a:r>
              <a:rPr lang="en-US" dirty="0" smtClean="0"/>
              <a:t>Growth of principal at different rates of interest</a:t>
            </a:r>
            <a:endParaRPr lang="en-US" dirty="0"/>
          </a:p>
        </p:txBody>
      </p:sp>
      <p:pic>
        <p:nvPicPr>
          <p:cNvPr id="411651" name="Picture 3" descr="ros10765_0402"/>
          <p:cNvPicPr>
            <a:picLocks noGrp="1" noChangeAspect="1" noChangeArrowheads="1"/>
          </p:cNvPicPr>
          <p:nvPr>
            <p:ph idx="4294967295"/>
          </p:nvPr>
        </p:nvPicPr>
        <p:blipFill>
          <a:blip r:embed="rId3" cstate="print"/>
          <a:srcRect/>
          <a:stretch>
            <a:fillRect/>
          </a:stretch>
        </p:blipFill>
        <p:spPr>
          <a:xfrm>
            <a:off x="909638" y="1803400"/>
            <a:ext cx="7743825" cy="3778250"/>
          </a:xfrm>
          <a:prstGeom prst="rect">
            <a:avLst/>
          </a:prstGeom>
          <a:noFill/>
          <a:ln/>
        </p:spPr>
      </p:pic>
      <p:sp>
        <p:nvSpPr>
          <p:cNvPr id="6" name="TextBox 5"/>
          <p:cNvSpPr txBox="1"/>
          <p:nvPr/>
        </p:nvSpPr>
        <p:spPr>
          <a:xfrm>
            <a:off x="990600" y="5943600"/>
            <a:ext cx="7315200" cy="369332"/>
          </a:xfrm>
          <a:prstGeom prst="rect">
            <a:avLst/>
          </a:prstGeom>
          <a:noFill/>
        </p:spPr>
        <p:txBody>
          <a:bodyPr wrap="square" rtlCol="0">
            <a:spAutoFit/>
          </a:bodyPr>
          <a:lstStyle/>
          <a:p>
            <a:r>
              <a:rPr lang="en-US" dirty="0" smtClean="0"/>
              <a:t>From </a:t>
            </a:r>
            <a:r>
              <a:rPr lang="en-US" dirty="0" err="1" smtClean="0"/>
              <a:t>Brealey</a:t>
            </a:r>
            <a:r>
              <a:rPr lang="en-US" dirty="0" smtClean="0"/>
              <a:t>, Myers and Allen, “Principles of Corporate Finance”</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7A098A5-27D0-4D52-8CD4-6719322CE167}" type="slidenum">
              <a:rPr lang="en-US"/>
              <a:pPr/>
              <a:t>38</a:t>
            </a:fld>
            <a:endParaRPr lang="en-US"/>
          </a:p>
        </p:txBody>
      </p:sp>
      <p:sp>
        <p:nvSpPr>
          <p:cNvPr id="414722" name="Rectangle 2"/>
          <p:cNvSpPr>
            <a:spLocks noGrp="1" noChangeArrowheads="1"/>
          </p:cNvSpPr>
          <p:nvPr>
            <p:ph type="title"/>
          </p:nvPr>
        </p:nvSpPr>
        <p:spPr/>
        <p:txBody>
          <a:bodyPr/>
          <a:lstStyle/>
          <a:p>
            <a:r>
              <a:rPr lang="en-US"/>
              <a:t>Future Values – Example 2</a:t>
            </a:r>
          </a:p>
        </p:txBody>
      </p:sp>
      <p:sp>
        <p:nvSpPr>
          <p:cNvPr id="414723" name="Rectangle 3"/>
          <p:cNvSpPr>
            <a:spLocks noGrp="1" noChangeArrowheads="1"/>
          </p:cNvSpPr>
          <p:nvPr>
            <p:ph type="body" idx="4294967295"/>
          </p:nvPr>
        </p:nvSpPr>
        <p:spPr>
          <a:xfrm>
            <a:off x="838200" y="1752600"/>
            <a:ext cx="7958138" cy="3881438"/>
          </a:xfrm>
          <a:prstGeom prst="rect">
            <a:avLst/>
          </a:prstGeom>
        </p:spPr>
        <p:txBody>
          <a:bodyPr/>
          <a:lstStyle/>
          <a:p>
            <a:pPr marL="258763" indent="-258763"/>
            <a:r>
              <a:rPr lang="en-US"/>
              <a:t>Suppose you invest the $1000 from the previous example for 5 years. How much would you have?</a:t>
            </a:r>
          </a:p>
          <a:p>
            <a:pPr marL="644525" lvl="1" indent="-257175"/>
            <a:r>
              <a:rPr lang="en-US"/>
              <a:t>FV = 1000(1.05)</a:t>
            </a:r>
            <a:r>
              <a:rPr lang="en-US" baseline="30000"/>
              <a:t>5</a:t>
            </a:r>
            <a:r>
              <a:rPr lang="en-US"/>
              <a:t> = 1276.28</a:t>
            </a:r>
          </a:p>
          <a:p>
            <a:pPr marL="258763" indent="-258763"/>
            <a:r>
              <a:rPr lang="en-US"/>
              <a:t>The effect of compounding is small for a small number of periods, but increases as the number of periods increases. (Simple interest would have a future value of $1250, for a difference of $26.28.)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4723">
                                            <p:txEl>
                                              <p:pRg st="0" end="0"/>
                                            </p:txEl>
                                          </p:spTgt>
                                        </p:tgtEl>
                                        <p:attrNameLst>
                                          <p:attrName>style.visibility</p:attrName>
                                        </p:attrNameLst>
                                      </p:cBhvr>
                                      <p:to>
                                        <p:strVal val="visible"/>
                                      </p:to>
                                    </p:set>
                                    <p:anim calcmode="lin" valueType="num">
                                      <p:cBhvr additive="base">
                                        <p:cTn id="7" dur="500" fill="hold"/>
                                        <p:tgtEl>
                                          <p:spTgt spid="4147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472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14723">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4723">
                                            <p:txEl>
                                              <p:pRg st="1" end="1"/>
                                            </p:txEl>
                                          </p:spTgt>
                                        </p:tgtEl>
                                        <p:attrNameLst>
                                          <p:attrName>style.visibility</p:attrName>
                                        </p:attrNameLst>
                                      </p:cBhvr>
                                      <p:to>
                                        <p:strVal val="visible"/>
                                      </p:to>
                                    </p:set>
                                    <p:anim calcmode="lin" valueType="num">
                                      <p:cBhvr additive="base">
                                        <p:cTn id="13" dur="500" fill="hold"/>
                                        <p:tgtEl>
                                          <p:spTgt spid="4147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472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14723">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4723">
                                            <p:txEl>
                                              <p:pRg st="2" end="2"/>
                                            </p:txEl>
                                          </p:spTgt>
                                        </p:tgtEl>
                                        <p:attrNameLst>
                                          <p:attrName>style.visibility</p:attrName>
                                        </p:attrNameLst>
                                      </p:cBhvr>
                                      <p:to>
                                        <p:strVal val="visible"/>
                                      </p:to>
                                    </p:set>
                                    <p:anim calcmode="lin" valueType="num">
                                      <p:cBhvr additive="base">
                                        <p:cTn id="19" dur="500" fill="hold"/>
                                        <p:tgtEl>
                                          <p:spTgt spid="4147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472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14723">
                                            <p:txEl>
                                              <p:pRg st="2" end="2"/>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4723" grpId="0" build="p" bldLvl="2"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984D951-CCA3-4710-B354-4A875E55A828}" type="slidenum">
              <a:rPr lang="en-US"/>
              <a:pPr/>
              <a:t>39</a:t>
            </a:fld>
            <a:endParaRPr lang="en-US"/>
          </a:p>
        </p:txBody>
      </p:sp>
      <p:sp>
        <p:nvSpPr>
          <p:cNvPr id="416770" name="Rectangle 2"/>
          <p:cNvSpPr>
            <a:spLocks noGrp="1" noChangeArrowheads="1"/>
          </p:cNvSpPr>
          <p:nvPr>
            <p:ph type="title"/>
          </p:nvPr>
        </p:nvSpPr>
        <p:spPr/>
        <p:txBody>
          <a:bodyPr/>
          <a:lstStyle/>
          <a:p>
            <a:r>
              <a:rPr lang="en-US"/>
              <a:t>Future Values – Example 3</a:t>
            </a:r>
          </a:p>
        </p:txBody>
      </p:sp>
      <p:sp>
        <p:nvSpPr>
          <p:cNvPr id="416771" name="Rectangle 3"/>
          <p:cNvSpPr>
            <a:spLocks noGrp="1" noChangeArrowheads="1"/>
          </p:cNvSpPr>
          <p:nvPr>
            <p:ph type="body" idx="4294967295"/>
          </p:nvPr>
        </p:nvSpPr>
        <p:spPr>
          <a:xfrm>
            <a:off x="838200" y="1752600"/>
            <a:ext cx="7958138" cy="4038600"/>
          </a:xfrm>
          <a:prstGeom prst="rect">
            <a:avLst/>
          </a:prstGeom>
        </p:spPr>
        <p:txBody>
          <a:bodyPr/>
          <a:lstStyle/>
          <a:p>
            <a:pPr>
              <a:lnSpc>
                <a:spcPct val="90000"/>
              </a:lnSpc>
            </a:pPr>
            <a:r>
              <a:rPr lang="en-US"/>
              <a:t>Suppose you had a relative deposit $10 at 5.5% interest 200 years ago. How much would the investment be worth today?</a:t>
            </a:r>
          </a:p>
          <a:p>
            <a:pPr lvl="1">
              <a:lnSpc>
                <a:spcPct val="90000"/>
              </a:lnSpc>
            </a:pPr>
            <a:r>
              <a:rPr lang="en-US"/>
              <a:t>FV = 10(1.055)</a:t>
            </a:r>
            <a:r>
              <a:rPr lang="en-US" baseline="30000"/>
              <a:t>200</a:t>
            </a:r>
            <a:r>
              <a:rPr lang="en-US"/>
              <a:t> = 447,189.84</a:t>
            </a:r>
          </a:p>
          <a:p>
            <a:pPr>
              <a:lnSpc>
                <a:spcPct val="90000"/>
              </a:lnSpc>
            </a:pPr>
            <a:r>
              <a:rPr lang="en-US"/>
              <a:t>What is the effect of compounding?</a:t>
            </a:r>
          </a:p>
          <a:p>
            <a:pPr lvl="1">
              <a:lnSpc>
                <a:spcPct val="90000"/>
              </a:lnSpc>
            </a:pPr>
            <a:r>
              <a:rPr lang="en-US"/>
              <a:t>Without compounding the future value would have been the original $10 plus the accrued interest of 10(0.055)(200), or 10 + 110 = $120.</a:t>
            </a:r>
          </a:p>
          <a:p>
            <a:pPr lvl="1">
              <a:lnSpc>
                <a:spcPct val="90000"/>
              </a:lnSpc>
            </a:pPr>
            <a:r>
              <a:rPr lang="en-US"/>
              <a:t>Compounding caused the future value to be higher by an amount of $447,069.84!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6771">
                                            <p:txEl>
                                              <p:pRg st="0" end="0"/>
                                            </p:txEl>
                                          </p:spTgt>
                                        </p:tgtEl>
                                        <p:attrNameLst>
                                          <p:attrName>style.visibility</p:attrName>
                                        </p:attrNameLst>
                                      </p:cBhvr>
                                      <p:to>
                                        <p:strVal val="visible"/>
                                      </p:to>
                                    </p:set>
                                    <p:anim calcmode="lin" valueType="num">
                                      <p:cBhvr additive="base">
                                        <p:cTn id="7" dur="500" fill="hold"/>
                                        <p:tgtEl>
                                          <p:spTgt spid="4167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677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16771">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6771">
                                            <p:txEl>
                                              <p:pRg st="1" end="1"/>
                                            </p:txEl>
                                          </p:spTgt>
                                        </p:tgtEl>
                                        <p:attrNameLst>
                                          <p:attrName>style.visibility</p:attrName>
                                        </p:attrNameLst>
                                      </p:cBhvr>
                                      <p:to>
                                        <p:strVal val="visible"/>
                                      </p:to>
                                    </p:set>
                                    <p:anim calcmode="lin" valueType="num">
                                      <p:cBhvr additive="base">
                                        <p:cTn id="13" dur="500" fill="hold"/>
                                        <p:tgtEl>
                                          <p:spTgt spid="4167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677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16771">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6771">
                                            <p:txEl>
                                              <p:pRg st="2" end="2"/>
                                            </p:txEl>
                                          </p:spTgt>
                                        </p:tgtEl>
                                        <p:attrNameLst>
                                          <p:attrName>style.visibility</p:attrName>
                                        </p:attrNameLst>
                                      </p:cBhvr>
                                      <p:to>
                                        <p:strVal val="visible"/>
                                      </p:to>
                                    </p:set>
                                    <p:anim calcmode="lin" valueType="num">
                                      <p:cBhvr additive="base">
                                        <p:cTn id="19" dur="500" fill="hold"/>
                                        <p:tgtEl>
                                          <p:spTgt spid="4167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677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16771">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16771">
                                            <p:txEl>
                                              <p:pRg st="3" end="3"/>
                                            </p:txEl>
                                          </p:spTgt>
                                        </p:tgtEl>
                                        <p:attrNameLst>
                                          <p:attrName>style.visibility</p:attrName>
                                        </p:attrNameLst>
                                      </p:cBhvr>
                                      <p:to>
                                        <p:strVal val="visible"/>
                                      </p:to>
                                    </p:set>
                                    <p:anim calcmode="lin" valueType="num">
                                      <p:cBhvr additive="base">
                                        <p:cTn id="25" dur="500" fill="hold"/>
                                        <p:tgtEl>
                                          <p:spTgt spid="4167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16771">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16771">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16771">
                                            <p:txEl>
                                              <p:pRg st="4" end="4"/>
                                            </p:txEl>
                                          </p:spTgt>
                                        </p:tgtEl>
                                        <p:attrNameLst>
                                          <p:attrName>style.visibility</p:attrName>
                                        </p:attrNameLst>
                                      </p:cBhvr>
                                      <p:to>
                                        <p:strVal val="visible"/>
                                      </p:to>
                                    </p:set>
                                    <p:anim calcmode="lin" valueType="num">
                                      <p:cBhvr additive="base">
                                        <p:cTn id="31" dur="500" fill="hold"/>
                                        <p:tgtEl>
                                          <p:spTgt spid="41677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16771">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16771">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6771"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Equilibrium</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a:t>
            </a:fld>
            <a:endParaRPr lang="en-US" dirty="0"/>
          </a:p>
        </p:txBody>
      </p:sp>
      <p:sp>
        <p:nvSpPr>
          <p:cNvPr id="4" name="Content Placeholder 3"/>
          <p:cNvSpPr>
            <a:spLocks noGrp="1"/>
          </p:cNvSpPr>
          <p:nvPr>
            <p:ph sz="quarter" idx="13"/>
          </p:nvPr>
        </p:nvSpPr>
        <p:spPr>
          <a:xfrm>
            <a:off x="301752" y="1295400"/>
            <a:ext cx="8503920" cy="4953000"/>
          </a:xfrm>
        </p:spPr>
        <p:txBody>
          <a:bodyPr>
            <a:normAutofit fontScale="70000" lnSpcReduction="20000"/>
          </a:bodyPr>
          <a:lstStyle/>
          <a:p>
            <a:r>
              <a:rPr lang="en-US" dirty="0" smtClean="0"/>
              <a:t>How are prices of goods determined?</a:t>
            </a:r>
          </a:p>
          <a:p>
            <a:r>
              <a:rPr lang="en-US" dirty="0" smtClean="0"/>
              <a:t>At any given price for a good, there will be some number of individuals who will be willing to buy the good (demand the good).</a:t>
            </a:r>
          </a:p>
          <a:p>
            <a:r>
              <a:rPr lang="en-US" dirty="0" smtClean="0"/>
              <a:t>This number will increase as the price drops.</a:t>
            </a:r>
          </a:p>
          <a:p>
            <a:r>
              <a:rPr lang="en-US" dirty="0" smtClean="0"/>
              <a:t>The locus of these [price, demand] pairs gives us the demand schedule (or curve), D.</a:t>
            </a:r>
          </a:p>
          <a:p>
            <a:r>
              <a:rPr lang="en-US" dirty="0" smtClean="0"/>
              <a:t>Similarly, at any given price, there will be some number of individuals willing to sell the good (supply the good). </a:t>
            </a:r>
          </a:p>
          <a:p>
            <a:r>
              <a:rPr lang="en-US" dirty="0" smtClean="0"/>
              <a:t>This number will decrease as the price drops.</a:t>
            </a:r>
          </a:p>
          <a:p>
            <a:r>
              <a:rPr lang="en-US" dirty="0" smtClean="0"/>
              <a:t>The locus of these price, demand pairs gives us the supply schedule (or curve), S.</a:t>
            </a:r>
          </a:p>
          <a:p>
            <a:r>
              <a:rPr lang="en-US" dirty="0" smtClean="0"/>
              <a:t>The intersection of these two curves is the equilibrium price, P</a:t>
            </a:r>
            <a:r>
              <a:rPr lang="en-US" baseline="-25000" dirty="0" smtClean="0"/>
              <a:t>0</a:t>
            </a:r>
            <a:r>
              <a:rPr lang="en-US" dirty="0" smtClean="0"/>
              <a:t>.  At this price, the quantity demanded of the good is exactly equal to the quantity supplied.</a:t>
            </a:r>
          </a:p>
          <a:p>
            <a:r>
              <a:rPr lang="en-US" dirty="0" smtClean="0"/>
              <a:t>Furthermore, if the price for any reason is greater than P</a:t>
            </a:r>
            <a:r>
              <a:rPr lang="en-US" baseline="-25000" dirty="0" smtClean="0"/>
              <a:t>0</a:t>
            </a:r>
            <a:r>
              <a:rPr lang="en-US" dirty="0" smtClean="0"/>
              <a:t> (say P</a:t>
            </a:r>
            <a:r>
              <a:rPr lang="en-US" baseline="-25000" dirty="0" smtClean="0"/>
              <a:t>1</a:t>
            </a:r>
            <a:r>
              <a:rPr lang="en-US" dirty="0" smtClean="0"/>
              <a:t>), the supply will be greater than the demand; in order to sell the excess supply, suppliers will reduce the price until the price is once again P</a:t>
            </a:r>
            <a:r>
              <a:rPr lang="en-US" baseline="-25000" dirty="0" smtClean="0"/>
              <a:t>0</a:t>
            </a:r>
            <a:r>
              <a:rPr lang="en-US" dirty="0" smtClean="0"/>
              <a:t> and the market is in equilibrium.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5E2A277-3EE3-44CD-9264-9FCE105A6BEC}" type="slidenum">
              <a:rPr lang="en-US"/>
              <a:pPr/>
              <a:t>40</a:t>
            </a:fld>
            <a:endParaRPr lang="en-US"/>
          </a:p>
        </p:txBody>
      </p:sp>
      <p:sp>
        <p:nvSpPr>
          <p:cNvPr id="418818" name="Rectangle 2"/>
          <p:cNvSpPr>
            <a:spLocks noGrp="1" noChangeArrowheads="1"/>
          </p:cNvSpPr>
          <p:nvPr>
            <p:ph type="title"/>
          </p:nvPr>
        </p:nvSpPr>
        <p:spPr/>
        <p:txBody>
          <a:bodyPr/>
          <a:lstStyle/>
          <a:p>
            <a:r>
              <a:rPr lang="en-US"/>
              <a:t>Future Value as a General Growth Formula</a:t>
            </a:r>
          </a:p>
        </p:txBody>
      </p:sp>
      <p:sp>
        <p:nvSpPr>
          <p:cNvPr id="418819" name="Rectangle 3"/>
          <p:cNvSpPr>
            <a:spLocks noGrp="1" noChangeArrowheads="1"/>
          </p:cNvSpPr>
          <p:nvPr>
            <p:ph type="body" idx="4294967295"/>
          </p:nvPr>
        </p:nvSpPr>
        <p:spPr>
          <a:xfrm>
            <a:off x="838200" y="1752600"/>
            <a:ext cx="7958138" cy="3881438"/>
          </a:xfrm>
          <a:prstGeom prst="rect">
            <a:avLst/>
          </a:prstGeom>
        </p:spPr>
        <p:txBody>
          <a:bodyPr/>
          <a:lstStyle/>
          <a:p>
            <a:r>
              <a:rPr lang="en-US"/>
              <a:t>Suppose your company expects to increase unit sales of books by 15% per year for the next 5 years. If you currently sell 3 million books in one year, how many books do you expect to sell in 5 years?</a:t>
            </a:r>
          </a:p>
          <a:p>
            <a:pPr lvl="1"/>
            <a:r>
              <a:rPr lang="en-US"/>
              <a:t>FV = 3,000,000(1.15)</a:t>
            </a:r>
            <a:r>
              <a:rPr lang="en-US" baseline="30000"/>
              <a:t>5</a:t>
            </a:r>
            <a:r>
              <a:rPr lang="en-US"/>
              <a:t> = 6,034,072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8819">
                                            <p:txEl>
                                              <p:pRg st="0" end="0"/>
                                            </p:txEl>
                                          </p:spTgt>
                                        </p:tgtEl>
                                        <p:attrNameLst>
                                          <p:attrName>style.visibility</p:attrName>
                                        </p:attrNameLst>
                                      </p:cBhvr>
                                      <p:to>
                                        <p:strVal val="visible"/>
                                      </p:to>
                                    </p:set>
                                    <p:anim calcmode="lin" valueType="num">
                                      <p:cBhvr additive="base">
                                        <p:cTn id="7" dur="500" fill="hold"/>
                                        <p:tgtEl>
                                          <p:spTgt spid="4188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881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18819">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8819">
                                            <p:txEl>
                                              <p:pRg st="1" end="1"/>
                                            </p:txEl>
                                          </p:spTgt>
                                        </p:tgtEl>
                                        <p:attrNameLst>
                                          <p:attrName>style.visibility</p:attrName>
                                        </p:attrNameLst>
                                      </p:cBhvr>
                                      <p:to>
                                        <p:strVal val="visible"/>
                                      </p:to>
                                    </p:set>
                                    <p:anim calcmode="lin" valueType="num">
                                      <p:cBhvr additive="base">
                                        <p:cTn id="13" dur="500" fill="hold"/>
                                        <p:tgtEl>
                                          <p:spTgt spid="4188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881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18819">
                                            <p:txEl>
                                              <p:pRg st="1" end="1"/>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8819" grpId="0" build="p" bldLvl="2"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F67BBB9-B951-459D-9E5B-1D0AA892DAF5}" type="slidenum">
              <a:rPr lang="en-US"/>
              <a:pPr/>
              <a:t>41</a:t>
            </a:fld>
            <a:endParaRPr lang="en-US"/>
          </a:p>
        </p:txBody>
      </p:sp>
      <p:sp>
        <p:nvSpPr>
          <p:cNvPr id="422914" name="Rectangle 2"/>
          <p:cNvSpPr>
            <a:spLocks noGrp="1" noChangeArrowheads="1"/>
          </p:cNvSpPr>
          <p:nvPr>
            <p:ph type="title"/>
          </p:nvPr>
        </p:nvSpPr>
        <p:spPr/>
        <p:txBody>
          <a:bodyPr/>
          <a:lstStyle/>
          <a:p>
            <a:r>
              <a:rPr lang="en-US"/>
              <a:t>Present Values</a:t>
            </a:r>
          </a:p>
        </p:txBody>
      </p:sp>
      <p:sp>
        <p:nvSpPr>
          <p:cNvPr id="422915" name="Rectangle 3"/>
          <p:cNvSpPr>
            <a:spLocks noGrp="1" noChangeArrowheads="1"/>
          </p:cNvSpPr>
          <p:nvPr>
            <p:ph type="body" idx="4294967295"/>
          </p:nvPr>
        </p:nvSpPr>
        <p:spPr>
          <a:xfrm>
            <a:off x="838200" y="1752600"/>
            <a:ext cx="7958138" cy="3881438"/>
          </a:xfrm>
          <a:prstGeom prst="rect">
            <a:avLst/>
          </a:prstGeom>
        </p:spPr>
        <p:txBody>
          <a:bodyPr>
            <a:normAutofit lnSpcReduction="10000"/>
          </a:bodyPr>
          <a:lstStyle/>
          <a:p>
            <a:pPr marL="258763" indent="-258763">
              <a:lnSpc>
                <a:spcPct val="90000"/>
              </a:lnSpc>
            </a:pPr>
            <a:r>
              <a:rPr lang="en-US"/>
              <a:t>How much do I have to invest today to have some amount in the future?</a:t>
            </a:r>
          </a:p>
          <a:p>
            <a:pPr marL="644525" lvl="1" indent="-257175">
              <a:lnSpc>
                <a:spcPct val="90000"/>
              </a:lnSpc>
            </a:pPr>
            <a:r>
              <a:rPr lang="en-US" sz="2600"/>
              <a:t>FV = PV(1 + r)</a:t>
            </a:r>
            <a:r>
              <a:rPr lang="en-US" sz="2600" baseline="30000"/>
              <a:t>t</a:t>
            </a:r>
            <a:endParaRPr lang="en-US" sz="2600"/>
          </a:p>
          <a:p>
            <a:pPr marL="644525" lvl="1" indent="-257175">
              <a:lnSpc>
                <a:spcPct val="90000"/>
              </a:lnSpc>
            </a:pPr>
            <a:r>
              <a:rPr lang="en-US" sz="2600"/>
              <a:t>Rearrange to solve for PV = FV / (1 + r)</a:t>
            </a:r>
            <a:r>
              <a:rPr lang="en-US" sz="2600" baseline="30000"/>
              <a:t>t</a:t>
            </a:r>
            <a:endParaRPr lang="en-US" sz="2600"/>
          </a:p>
          <a:p>
            <a:pPr marL="258763" indent="-258763">
              <a:lnSpc>
                <a:spcPct val="90000"/>
              </a:lnSpc>
            </a:pPr>
            <a:r>
              <a:rPr lang="en-US"/>
              <a:t>When we talk about discounting, we mean finding the present value of some future amount.</a:t>
            </a:r>
          </a:p>
          <a:p>
            <a:pPr marL="258763" indent="-258763">
              <a:lnSpc>
                <a:spcPct val="90000"/>
              </a:lnSpc>
            </a:pPr>
            <a:r>
              <a:rPr lang="en-US"/>
              <a:t>When we talk about the “value” of something, we are talking about the present value unless we specifically indicate that we want the future value.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22915">
                                            <p:txEl>
                                              <p:pRg st="0" end="0"/>
                                            </p:txEl>
                                          </p:spTgt>
                                        </p:tgtEl>
                                        <p:attrNameLst>
                                          <p:attrName>style.visibility</p:attrName>
                                        </p:attrNameLst>
                                      </p:cBhvr>
                                      <p:to>
                                        <p:strVal val="visible"/>
                                      </p:to>
                                    </p:set>
                                    <p:anim calcmode="lin" valueType="num">
                                      <p:cBhvr additive="base">
                                        <p:cTn id="7" dur="500" fill="hold"/>
                                        <p:tgtEl>
                                          <p:spTgt spid="4229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2291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22915">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22915">
                                            <p:txEl>
                                              <p:pRg st="1" end="1"/>
                                            </p:txEl>
                                          </p:spTgt>
                                        </p:tgtEl>
                                        <p:attrNameLst>
                                          <p:attrName>style.visibility</p:attrName>
                                        </p:attrNameLst>
                                      </p:cBhvr>
                                      <p:to>
                                        <p:strVal val="visible"/>
                                      </p:to>
                                    </p:set>
                                    <p:anim calcmode="lin" valueType="num">
                                      <p:cBhvr additive="base">
                                        <p:cTn id="13" dur="500" fill="hold"/>
                                        <p:tgtEl>
                                          <p:spTgt spid="4229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2291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22915">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22915">
                                            <p:txEl>
                                              <p:pRg st="2" end="2"/>
                                            </p:txEl>
                                          </p:spTgt>
                                        </p:tgtEl>
                                        <p:attrNameLst>
                                          <p:attrName>style.visibility</p:attrName>
                                        </p:attrNameLst>
                                      </p:cBhvr>
                                      <p:to>
                                        <p:strVal val="visible"/>
                                      </p:to>
                                    </p:set>
                                    <p:anim calcmode="lin" valueType="num">
                                      <p:cBhvr additive="base">
                                        <p:cTn id="19" dur="500" fill="hold"/>
                                        <p:tgtEl>
                                          <p:spTgt spid="4229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2291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22915">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22915">
                                            <p:txEl>
                                              <p:pRg st="3" end="3"/>
                                            </p:txEl>
                                          </p:spTgt>
                                        </p:tgtEl>
                                        <p:attrNameLst>
                                          <p:attrName>style.visibility</p:attrName>
                                        </p:attrNameLst>
                                      </p:cBhvr>
                                      <p:to>
                                        <p:strVal val="visible"/>
                                      </p:to>
                                    </p:set>
                                    <p:anim calcmode="lin" valueType="num">
                                      <p:cBhvr additive="base">
                                        <p:cTn id="25" dur="500" fill="hold"/>
                                        <p:tgtEl>
                                          <p:spTgt spid="42291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22915">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22915">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22915">
                                            <p:txEl>
                                              <p:pRg st="4" end="4"/>
                                            </p:txEl>
                                          </p:spTgt>
                                        </p:tgtEl>
                                        <p:attrNameLst>
                                          <p:attrName>style.visibility</p:attrName>
                                        </p:attrNameLst>
                                      </p:cBhvr>
                                      <p:to>
                                        <p:strVal val="visible"/>
                                      </p:to>
                                    </p:set>
                                    <p:anim calcmode="lin" valueType="num">
                                      <p:cBhvr additive="base">
                                        <p:cTn id="31" dur="500" fill="hold"/>
                                        <p:tgtEl>
                                          <p:spTgt spid="42291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22915">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22915">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2915" grpId="0" build="p" bldLvl="2"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5AA7626-56AA-4741-BA57-6EC208363621}" type="slidenum">
              <a:rPr lang="en-US"/>
              <a:pPr/>
              <a:t>42</a:t>
            </a:fld>
            <a:endParaRPr lang="en-US"/>
          </a:p>
        </p:txBody>
      </p:sp>
      <p:sp>
        <p:nvSpPr>
          <p:cNvPr id="424962" name="Rectangle 2"/>
          <p:cNvSpPr>
            <a:spLocks noGrp="1" noChangeArrowheads="1"/>
          </p:cNvSpPr>
          <p:nvPr>
            <p:ph type="title"/>
          </p:nvPr>
        </p:nvSpPr>
        <p:spPr/>
        <p:txBody>
          <a:bodyPr/>
          <a:lstStyle/>
          <a:p>
            <a:r>
              <a:rPr lang="en-US"/>
              <a:t>PV – One Period Example</a:t>
            </a:r>
          </a:p>
        </p:txBody>
      </p:sp>
      <p:sp>
        <p:nvSpPr>
          <p:cNvPr id="424963" name="Rectangle 3"/>
          <p:cNvSpPr>
            <a:spLocks noGrp="1" noChangeArrowheads="1"/>
          </p:cNvSpPr>
          <p:nvPr>
            <p:ph type="body" idx="4294967295"/>
          </p:nvPr>
        </p:nvSpPr>
        <p:spPr>
          <a:xfrm>
            <a:off x="838200" y="1752600"/>
            <a:ext cx="7958138" cy="3881438"/>
          </a:xfrm>
          <a:prstGeom prst="rect">
            <a:avLst/>
          </a:prstGeom>
        </p:spPr>
        <p:txBody>
          <a:bodyPr/>
          <a:lstStyle/>
          <a:p>
            <a:pPr marL="258763" indent="-258763"/>
            <a:r>
              <a:rPr lang="en-US"/>
              <a:t>Suppose you need $10,000 in one year for the down payment on a new car. If you can earn 7% annually, how much do you need to invest today?</a:t>
            </a:r>
          </a:p>
          <a:p>
            <a:pPr marL="258763" indent="-258763"/>
            <a:r>
              <a:rPr lang="en-US"/>
              <a:t>PV = 10,000 / (1.07)</a:t>
            </a:r>
            <a:r>
              <a:rPr lang="en-US" baseline="30000"/>
              <a:t>1</a:t>
            </a:r>
            <a:r>
              <a:rPr lang="en-US"/>
              <a:t> = 9345.79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24963">
                                            <p:txEl>
                                              <p:pRg st="0" end="0"/>
                                            </p:txEl>
                                          </p:spTgt>
                                        </p:tgtEl>
                                        <p:attrNameLst>
                                          <p:attrName>style.visibility</p:attrName>
                                        </p:attrNameLst>
                                      </p:cBhvr>
                                      <p:to>
                                        <p:strVal val="visible"/>
                                      </p:to>
                                    </p:set>
                                    <p:anim calcmode="lin" valueType="num">
                                      <p:cBhvr additive="base">
                                        <p:cTn id="7" dur="500" fill="hold"/>
                                        <p:tgtEl>
                                          <p:spTgt spid="4249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2496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24963">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24963">
                                            <p:txEl>
                                              <p:pRg st="1" end="1"/>
                                            </p:txEl>
                                          </p:spTgt>
                                        </p:tgtEl>
                                        <p:attrNameLst>
                                          <p:attrName>style.visibility</p:attrName>
                                        </p:attrNameLst>
                                      </p:cBhvr>
                                      <p:to>
                                        <p:strVal val="visible"/>
                                      </p:to>
                                    </p:set>
                                    <p:anim calcmode="lin" valueType="num">
                                      <p:cBhvr additive="base">
                                        <p:cTn id="13" dur="500" fill="hold"/>
                                        <p:tgtEl>
                                          <p:spTgt spid="4249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2496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24963">
                                            <p:txEl>
                                              <p:pRg st="1" end="1"/>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4963"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C87F357-B81E-4D22-B331-54EAA08A5BD6}" type="slidenum">
              <a:rPr lang="en-US"/>
              <a:pPr/>
              <a:t>43</a:t>
            </a:fld>
            <a:endParaRPr lang="en-US"/>
          </a:p>
        </p:txBody>
      </p:sp>
      <p:sp>
        <p:nvSpPr>
          <p:cNvPr id="427010" name="Rectangle 2"/>
          <p:cNvSpPr>
            <a:spLocks noGrp="1" noChangeArrowheads="1"/>
          </p:cNvSpPr>
          <p:nvPr>
            <p:ph type="title"/>
          </p:nvPr>
        </p:nvSpPr>
        <p:spPr/>
        <p:txBody>
          <a:bodyPr/>
          <a:lstStyle/>
          <a:p>
            <a:r>
              <a:rPr lang="en-US"/>
              <a:t>Present Values – Example 2</a:t>
            </a:r>
          </a:p>
        </p:txBody>
      </p:sp>
      <p:sp>
        <p:nvSpPr>
          <p:cNvPr id="427011" name="Rectangle 3"/>
          <p:cNvSpPr>
            <a:spLocks noGrp="1" noChangeArrowheads="1"/>
          </p:cNvSpPr>
          <p:nvPr>
            <p:ph type="body" idx="4294967295"/>
          </p:nvPr>
        </p:nvSpPr>
        <p:spPr>
          <a:xfrm>
            <a:off x="838200" y="1752600"/>
            <a:ext cx="7958138" cy="3881438"/>
          </a:xfrm>
          <a:prstGeom prst="rect">
            <a:avLst/>
          </a:prstGeom>
        </p:spPr>
        <p:txBody>
          <a:bodyPr/>
          <a:lstStyle/>
          <a:p>
            <a:r>
              <a:rPr lang="en-US"/>
              <a:t>You want to begin saving for your daughter’s college education and you estimate that she will need $150,000 in 17 years.  If you feel confident that you can earn 8% per year, how much do you need to invest today?</a:t>
            </a:r>
          </a:p>
          <a:p>
            <a:pPr lvl="1"/>
            <a:r>
              <a:rPr lang="en-US"/>
              <a:t>PV = 150,000 / (1.08)</a:t>
            </a:r>
            <a:r>
              <a:rPr lang="en-US" baseline="30000"/>
              <a:t>17</a:t>
            </a:r>
            <a:r>
              <a:rPr lang="en-US"/>
              <a:t> = 40,540.34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27011">
                                            <p:txEl>
                                              <p:pRg st="0" end="0"/>
                                            </p:txEl>
                                          </p:spTgt>
                                        </p:tgtEl>
                                        <p:attrNameLst>
                                          <p:attrName>style.visibility</p:attrName>
                                        </p:attrNameLst>
                                      </p:cBhvr>
                                      <p:to>
                                        <p:strVal val="visible"/>
                                      </p:to>
                                    </p:set>
                                    <p:anim calcmode="lin" valueType="num">
                                      <p:cBhvr additive="base">
                                        <p:cTn id="7" dur="500" fill="hold"/>
                                        <p:tgtEl>
                                          <p:spTgt spid="4270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2701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27011">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27011">
                                            <p:txEl>
                                              <p:pRg st="1" end="1"/>
                                            </p:txEl>
                                          </p:spTgt>
                                        </p:tgtEl>
                                        <p:attrNameLst>
                                          <p:attrName>style.visibility</p:attrName>
                                        </p:attrNameLst>
                                      </p:cBhvr>
                                      <p:to>
                                        <p:strVal val="visible"/>
                                      </p:to>
                                    </p:set>
                                    <p:anim calcmode="lin" valueType="num">
                                      <p:cBhvr additive="base">
                                        <p:cTn id="13" dur="500" fill="hold"/>
                                        <p:tgtEl>
                                          <p:spTgt spid="4270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2701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27011">
                                            <p:txEl>
                                              <p:pRg st="1" end="1"/>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1" grpId="0" build="p" bldLvl="2"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0D1DF68-081B-4B0D-BE3C-40F83AFB4F76}" type="slidenum">
              <a:rPr lang="en-US"/>
              <a:pPr/>
              <a:t>44</a:t>
            </a:fld>
            <a:endParaRPr lang="en-US"/>
          </a:p>
        </p:txBody>
      </p:sp>
      <p:sp>
        <p:nvSpPr>
          <p:cNvPr id="429058" name="Rectangle 2"/>
          <p:cNvSpPr>
            <a:spLocks noGrp="1" noChangeArrowheads="1"/>
          </p:cNvSpPr>
          <p:nvPr>
            <p:ph type="title"/>
          </p:nvPr>
        </p:nvSpPr>
        <p:spPr/>
        <p:txBody>
          <a:bodyPr/>
          <a:lstStyle/>
          <a:p>
            <a:r>
              <a:rPr lang="en-US"/>
              <a:t>Present Values – Example 3</a:t>
            </a:r>
          </a:p>
        </p:txBody>
      </p:sp>
      <p:sp>
        <p:nvSpPr>
          <p:cNvPr id="429059" name="Rectangle 3"/>
          <p:cNvSpPr>
            <a:spLocks noGrp="1" noChangeArrowheads="1"/>
          </p:cNvSpPr>
          <p:nvPr>
            <p:ph type="body" idx="4294967295"/>
          </p:nvPr>
        </p:nvSpPr>
        <p:spPr>
          <a:xfrm>
            <a:off x="838200" y="1752600"/>
            <a:ext cx="7958138" cy="3881438"/>
          </a:xfrm>
          <a:prstGeom prst="rect">
            <a:avLst/>
          </a:prstGeom>
        </p:spPr>
        <p:txBody>
          <a:bodyPr/>
          <a:lstStyle/>
          <a:p>
            <a:r>
              <a:rPr lang="en-US"/>
              <a:t>Your parents set up a trust fund for you 10 years ago that is now worth $19,671.51. If the fund earned 7% per year, how much did your parents invest?</a:t>
            </a:r>
          </a:p>
          <a:p>
            <a:pPr lvl="1"/>
            <a:r>
              <a:rPr lang="en-US"/>
              <a:t>PV = 19,671.51 / (1.07)</a:t>
            </a:r>
            <a:r>
              <a:rPr lang="en-US" baseline="30000"/>
              <a:t>10</a:t>
            </a:r>
            <a:r>
              <a:rPr lang="en-US"/>
              <a:t> = 10,000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29059">
                                            <p:txEl>
                                              <p:pRg st="0" end="0"/>
                                            </p:txEl>
                                          </p:spTgt>
                                        </p:tgtEl>
                                        <p:attrNameLst>
                                          <p:attrName>style.visibility</p:attrName>
                                        </p:attrNameLst>
                                      </p:cBhvr>
                                      <p:to>
                                        <p:strVal val="visible"/>
                                      </p:to>
                                    </p:set>
                                    <p:anim calcmode="lin" valueType="num">
                                      <p:cBhvr additive="base">
                                        <p:cTn id="7" dur="500" fill="hold"/>
                                        <p:tgtEl>
                                          <p:spTgt spid="4290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2905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29059">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29059">
                                            <p:txEl>
                                              <p:pRg st="1" end="1"/>
                                            </p:txEl>
                                          </p:spTgt>
                                        </p:tgtEl>
                                        <p:attrNameLst>
                                          <p:attrName>style.visibility</p:attrName>
                                        </p:attrNameLst>
                                      </p:cBhvr>
                                      <p:to>
                                        <p:strVal val="visible"/>
                                      </p:to>
                                    </p:set>
                                    <p:anim calcmode="lin" valueType="num">
                                      <p:cBhvr additive="base">
                                        <p:cTn id="13" dur="500" fill="hold"/>
                                        <p:tgtEl>
                                          <p:spTgt spid="4290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2905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29059">
                                            <p:txEl>
                                              <p:pRg st="1" end="1"/>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59" grpId="0" build="p" bldLvl="2"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8C1B4BD-31B8-4871-9BEC-30A611C00E50}" type="slidenum">
              <a:rPr lang="en-US"/>
              <a:pPr/>
              <a:t>45</a:t>
            </a:fld>
            <a:endParaRPr lang="en-US"/>
          </a:p>
        </p:txBody>
      </p:sp>
      <p:sp>
        <p:nvSpPr>
          <p:cNvPr id="431106" name="Rectangle 2"/>
          <p:cNvSpPr>
            <a:spLocks noGrp="1" noChangeArrowheads="1"/>
          </p:cNvSpPr>
          <p:nvPr>
            <p:ph type="title"/>
          </p:nvPr>
        </p:nvSpPr>
        <p:spPr/>
        <p:txBody>
          <a:bodyPr/>
          <a:lstStyle/>
          <a:p>
            <a:r>
              <a:rPr lang="en-US"/>
              <a:t>PV – Important Relationship I</a:t>
            </a:r>
          </a:p>
        </p:txBody>
      </p:sp>
      <p:sp>
        <p:nvSpPr>
          <p:cNvPr id="431107" name="Rectangle 3"/>
          <p:cNvSpPr>
            <a:spLocks noGrp="1" noChangeArrowheads="1"/>
          </p:cNvSpPr>
          <p:nvPr>
            <p:ph type="body" idx="4294967295"/>
          </p:nvPr>
        </p:nvSpPr>
        <p:spPr>
          <a:xfrm>
            <a:off x="838200" y="1752600"/>
            <a:ext cx="7958138" cy="3881438"/>
          </a:xfrm>
          <a:prstGeom prst="rect">
            <a:avLst/>
          </a:prstGeom>
        </p:spPr>
        <p:txBody>
          <a:bodyPr/>
          <a:lstStyle/>
          <a:p>
            <a:r>
              <a:rPr lang="en-US"/>
              <a:t>For a given interest rate – the longer the time period, the lower the present value</a:t>
            </a:r>
          </a:p>
          <a:p>
            <a:pPr lvl="1"/>
            <a:r>
              <a:rPr lang="en-US"/>
              <a:t>What is the present value of $500 to be received in 5 years? 10 years? The discount rate is 10%</a:t>
            </a:r>
          </a:p>
          <a:p>
            <a:pPr lvl="1"/>
            <a:r>
              <a:rPr lang="en-US"/>
              <a:t>5 years: PV = 500 / (1.1)</a:t>
            </a:r>
            <a:r>
              <a:rPr lang="en-US" baseline="30000"/>
              <a:t>5</a:t>
            </a:r>
            <a:r>
              <a:rPr lang="en-US"/>
              <a:t> = 310.46</a:t>
            </a:r>
          </a:p>
          <a:p>
            <a:pPr lvl="1"/>
            <a:r>
              <a:rPr lang="en-US"/>
              <a:t>10 years: PV = 500 / (1.1)</a:t>
            </a:r>
            <a:r>
              <a:rPr lang="en-US" baseline="30000"/>
              <a:t>10</a:t>
            </a:r>
            <a:r>
              <a:rPr lang="en-US"/>
              <a:t> = 192.77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1107">
                                            <p:txEl>
                                              <p:pRg st="0" end="0"/>
                                            </p:txEl>
                                          </p:spTgt>
                                        </p:tgtEl>
                                        <p:attrNameLst>
                                          <p:attrName>style.visibility</p:attrName>
                                        </p:attrNameLst>
                                      </p:cBhvr>
                                      <p:to>
                                        <p:strVal val="visible"/>
                                      </p:to>
                                    </p:set>
                                    <p:anim calcmode="lin" valueType="num">
                                      <p:cBhvr additive="base">
                                        <p:cTn id="7" dur="500" fill="hold"/>
                                        <p:tgtEl>
                                          <p:spTgt spid="4311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110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31107">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1107">
                                            <p:txEl>
                                              <p:pRg st="1" end="1"/>
                                            </p:txEl>
                                          </p:spTgt>
                                        </p:tgtEl>
                                        <p:attrNameLst>
                                          <p:attrName>style.visibility</p:attrName>
                                        </p:attrNameLst>
                                      </p:cBhvr>
                                      <p:to>
                                        <p:strVal val="visible"/>
                                      </p:to>
                                    </p:set>
                                    <p:anim calcmode="lin" valueType="num">
                                      <p:cBhvr additive="base">
                                        <p:cTn id="13" dur="500" fill="hold"/>
                                        <p:tgtEl>
                                          <p:spTgt spid="4311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110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31107">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31107">
                                            <p:txEl>
                                              <p:pRg st="2" end="2"/>
                                            </p:txEl>
                                          </p:spTgt>
                                        </p:tgtEl>
                                        <p:attrNameLst>
                                          <p:attrName>style.visibility</p:attrName>
                                        </p:attrNameLst>
                                      </p:cBhvr>
                                      <p:to>
                                        <p:strVal val="visible"/>
                                      </p:to>
                                    </p:set>
                                    <p:anim calcmode="lin" valueType="num">
                                      <p:cBhvr additive="base">
                                        <p:cTn id="19" dur="500" fill="hold"/>
                                        <p:tgtEl>
                                          <p:spTgt spid="43110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3110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31107">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31107">
                                            <p:txEl>
                                              <p:pRg st="3" end="3"/>
                                            </p:txEl>
                                          </p:spTgt>
                                        </p:tgtEl>
                                        <p:attrNameLst>
                                          <p:attrName>style.visibility</p:attrName>
                                        </p:attrNameLst>
                                      </p:cBhvr>
                                      <p:to>
                                        <p:strVal val="visible"/>
                                      </p:to>
                                    </p:set>
                                    <p:anim calcmode="lin" valueType="num">
                                      <p:cBhvr additive="base">
                                        <p:cTn id="25" dur="500" fill="hold"/>
                                        <p:tgtEl>
                                          <p:spTgt spid="43110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3110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31107">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07" grpId="0" build="p" bldLvl="2"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0C819D3-B15F-4EB7-ADA8-BC75682E87E1}" type="slidenum">
              <a:rPr lang="en-US"/>
              <a:pPr/>
              <a:t>46</a:t>
            </a:fld>
            <a:endParaRPr lang="en-US"/>
          </a:p>
        </p:txBody>
      </p:sp>
      <p:sp>
        <p:nvSpPr>
          <p:cNvPr id="433154" name="Rectangle 2"/>
          <p:cNvSpPr>
            <a:spLocks noGrp="1" noChangeArrowheads="1"/>
          </p:cNvSpPr>
          <p:nvPr>
            <p:ph type="title"/>
          </p:nvPr>
        </p:nvSpPr>
        <p:spPr/>
        <p:txBody>
          <a:bodyPr/>
          <a:lstStyle/>
          <a:p>
            <a:r>
              <a:rPr lang="en-US"/>
              <a:t>PV – Important Relationship II</a:t>
            </a:r>
          </a:p>
        </p:txBody>
      </p:sp>
      <p:sp>
        <p:nvSpPr>
          <p:cNvPr id="433155" name="Rectangle 3"/>
          <p:cNvSpPr>
            <a:spLocks noGrp="1" noChangeArrowheads="1"/>
          </p:cNvSpPr>
          <p:nvPr>
            <p:ph type="body" idx="4294967295"/>
          </p:nvPr>
        </p:nvSpPr>
        <p:spPr>
          <a:xfrm>
            <a:off x="838200" y="1752600"/>
            <a:ext cx="7958138" cy="3881438"/>
          </a:xfrm>
          <a:prstGeom prst="rect">
            <a:avLst/>
          </a:prstGeom>
        </p:spPr>
        <p:txBody>
          <a:bodyPr/>
          <a:lstStyle/>
          <a:p>
            <a:r>
              <a:rPr lang="en-US"/>
              <a:t>For a given time period – the higher the interest rate, the smaller the present value</a:t>
            </a:r>
          </a:p>
          <a:p>
            <a:pPr lvl="1"/>
            <a:r>
              <a:rPr lang="en-US"/>
              <a:t>What is the present value of $500 received in 5 years if the interest rate is 10%? 15%?</a:t>
            </a:r>
          </a:p>
          <a:p>
            <a:pPr lvl="2"/>
            <a:r>
              <a:rPr lang="en-US"/>
              <a:t>Rate = 10%: PV = 500 / (1.1)</a:t>
            </a:r>
            <a:r>
              <a:rPr lang="en-US" baseline="30000"/>
              <a:t>5</a:t>
            </a:r>
            <a:r>
              <a:rPr lang="en-US"/>
              <a:t> = 310.46</a:t>
            </a:r>
          </a:p>
          <a:p>
            <a:pPr lvl="2"/>
            <a:r>
              <a:rPr lang="en-US"/>
              <a:t>Rate = 15%; PV = 500 / (1.15)</a:t>
            </a:r>
            <a:r>
              <a:rPr lang="en-US" baseline="30000"/>
              <a:t>5</a:t>
            </a:r>
            <a:r>
              <a:rPr lang="en-US"/>
              <a:t> = 248.58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3155">
                                            <p:txEl>
                                              <p:pRg st="0" end="0"/>
                                            </p:txEl>
                                          </p:spTgt>
                                        </p:tgtEl>
                                        <p:attrNameLst>
                                          <p:attrName>style.visibility</p:attrName>
                                        </p:attrNameLst>
                                      </p:cBhvr>
                                      <p:to>
                                        <p:strVal val="visible"/>
                                      </p:to>
                                    </p:set>
                                    <p:anim calcmode="lin" valueType="num">
                                      <p:cBhvr additive="base">
                                        <p:cTn id="7" dur="500" fill="hold"/>
                                        <p:tgtEl>
                                          <p:spTgt spid="4331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315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33155">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3155">
                                            <p:txEl>
                                              <p:pRg st="1" end="1"/>
                                            </p:txEl>
                                          </p:spTgt>
                                        </p:tgtEl>
                                        <p:attrNameLst>
                                          <p:attrName>style.visibility</p:attrName>
                                        </p:attrNameLst>
                                      </p:cBhvr>
                                      <p:to>
                                        <p:strVal val="visible"/>
                                      </p:to>
                                    </p:set>
                                    <p:anim calcmode="lin" valueType="num">
                                      <p:cBhvr additive="base">
                                        <p:cTn id="13" dur="500" fill="hold"/>
                                        <p:tgtEl>
                                          <p:spTgt spid="4331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315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33155">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33155">
                                            <p:txEl>
                                              <p:pRg st="2" end="2"/>
                                            </p:txEl>
                                          </p:spTgt>
                                        </p:tgtEl>
                                        <p:attrNameLst>
                                          <p:attrName>style.visibility</p:attrName>
                                        </p:attrNameLst>
                                      </p:cBhvr>
                                      <p:to>
                                        <p:strVal val="visible"/>
                                      </p:to>
                                    </p:set>
                                    <p:anim calcmode="lin" valueType="num">
                                      <p:cBhvr additive="base">
                                        <p:cTn id="19" dur="500" fill="hold"/>
                                        <p:tgtEl>
                                          <p:spTgt spid="43315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3315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33155">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33155">
                                            <p:txEl>
                                              <p:pRg st="3" end="3"/>
                                            </p:txEl>
                                          </p:spTgt>
                                        </p:tgtEl>
                                        <p:attrNameLst>
                                          <p:attrName>style.visibility</p:attrName>
                                        </p:attrNameLst>
                                      </p:cBhvr>
                                      <p:to>
                                        <p:strVal val="visible"/>
                                      </p:to>
                                    </p:set>
                                    <p:anim calcmode="lin" valueType="num">
                                      <p:cBhvr additive="base">
                                        <p:cTn id="25" dur="500" fill="hold"/>
                                        <p:tgtEl>
                                          <p:spTgt spid="43315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33155">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33155">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3155" grpId="0" build="p" bldLvl="3"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3B44B41-1C6C-49B3-A817-AC64604DFA26}" type="slidenum">
              <a:rPr lang="en-US"/>
              <a:pPr/>
              <a:t>47</a:t>
            </a:fld>
            <a:endParaRPr lang="en-US"/>
          </a:p>
        </p:txBody>
      </p:sp>
      <p:sp>
        <p:nvSpPr>
          <p:cNvPr id="438274" name="Rectangle 1026"/>
          <p:cNvSpPr>
            <a:spLocks noGrp="1" noChangeArrowheads="1"/>
          </p:cNvSpPr>
          <p:nvPr>
            <p:ph type="title"/>
          </p:nvPr>
        </p:nvSpPr>
        <p:spPr/>
        <p:txBody>
          <a:bodyPr/>
          <a:lstStyle/>
          <a:p>
            <a:r>
              <a:rPr lang="en-US"/>
              <a:t>The Basic PV Equation - Refresher</a:t>
            </a:r>
          </a:p>
        </p:txBody>
      </p:sp>
      <p:sp>
        <p:nvSpPr>
          <p:cNvPr id="438275" name="Rectangle 1027"/>
          <p:cNvSpPr>
            <a:spLocks noGrp="1" noChangeArrowheads="1"/>
          </p:cNvSpPr>
          <p:nvPr>
            <p:ph type="body" idx="4294967295"/>
          </p:nvPr>
        </p:nvSpPr>
        <p:spPr>
          <a:xfrm>
            <a:off x="838200" y="1752600"/>
            <a:ext cx="7958138" cy="3881438"/>
          </a:xfrm>
          <a:prstGeom prst="rect">
            <a:avLst/>
          </a:prstGeom>
        </p:spPr>
        <p:txBody>
          <a:bodyPr/>
          <a:lstStyle/>
          <a:p>
            <a:r>
              <a:rPr lang="en-US" dirty="0"/>
              <a:t>PV = FV / (1 + r)</a:t>
            </a:r>
            <a:r>
              <a:rPr lang="en-US" baseline="30000" dirty="0"/>
              <a:t>t</a:t>
            </a:r>
            <a:endParaRPr lang="en-US" dirty="0"/>
          </a:p>
          <a:p>
            <a:r>
              <a:rPr lang="en-US" dirty="0"/>
              <a:t>There are four parts to this equation</a:t>
            </a:r>
          </a:p>
          <a:p>
            <a:pPr lvl="1"/>
            <a:r>
              <a:rPr lang="en-US" dirty="0"/>
              <a:t>PV, FV, r and t</a:t>
            </a:r>
          </a:p>
          <a:p>
            <a:pPr lvl="1"/>
            <a:r>
              <a:rPr lang="en-US" dirty="0"/>
              <a:t>If we know any three, we can solve for the fourth</a:t>
            </a:r>
          </a:p>
          <a:p>
            <a:r>
              <a:rPr lang="en-US" dirty="0"/>
              <a:t>FV = PV(1+r) </a:t>
            </a:r>
            <a:r>
              <a:rPr lang="en-US" baseline="30000" dirty="0"/>
              <a:t>t</a:t>
            </a:r>
            <a:br>
              <a:rPr lang="en-US" baseline="30000" dirty="0"/>
            </a:br>
            <a:r>
              <a:rPr lang="en-US" dirty="0"/>
              <a:t>r = (</a:t>
            </a:r>
            <a:r>
              <a:rPr lang="en-US" dirty="0" smtClean="0"/>
              <a:t>FV/PV)</a:t>
            </a:r>
            <a:r>
              <a:rPr lang="en-US" baseline="30000" dirty="0" smtClean="0"/>
              <a:t>1/t</a:t>
            </a:r>
            <a:r>
              <a:rPr lang="en-US" dirty="0" smtClean="0"/>
              <a:t> </a:t>
            </a:r>
            <a:r>
              <a:rPr lang="en-US" dirty="0"/>
              <a:t>– 1</a:t>
            </a:r>
            <a:br>
              <a:rPr lang="en-US" dirty="0"/>
            </a:br>
            <a:r>
              <a:rPr lang="en-US" dirty="0"/>
              <a:t>t = </a:t>
            </a:r>
            <a:r>
              <a:rPr lang="en-US" dirty="0" err="1"/>
              <a:t>ln</a:t>
            </a:r>
            <a:r>
              <a:rPr lang="en-US" dirty="0"/>
              <a:t>(FV/PV) </a:t>
            </a:r>
            <a:r>
              <a:rPr lang="en-US" dirty="0">
                <a:sym typeface="Symbol" pitchFamily="18" charset="2"/>
              </a:rPr>
              <a:t> </a:t>
            </a:r>
            <a:r>
              <a:rPr lang="en-US" dirty="0" err="1"/>
              <a:t>ln</a:t>
            </a:r>
            <a:r>
              <a:rPr lang="en-US" dirty="0"/>
              <a:t>(1+r)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 calcmode="lin" valueType="num">
                                      <p:cBhvr additive="base">
                                        <p:cTn id="7" dur="500" fill="hold"/>
                                        <p:tgtEl>
                                          <p:spTgt spid="4382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827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38275">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8275">
                                            <p:txEl>
                                              <p:pRg st="1" end="1"/>
                                            </p:txEl>
                                          </p:spTgt>
                                        </p:tgtEl>
                                        <p:attrNameLst>
                                          <p:attrName>style.visibility</p:attrName>
                                        </p:attrNameLst>
                                      </p:cBhvr>
                                      <p:to>
                                        <p:strVal val="visible"/>
                                      </p:to>
                                    </p:set>
                                    <p:anim calcmode="lin" valueType="num">
                                      <p:cBhvr additive="base">
                                        <p:cTn id="13" dur="500" fill="hold"/>
                                        <p:tgtEl>
                                          <p:spTgt spid="4382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827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38275">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38275">
                                            <p:txEl>
                                              <p:pRg st="2" end="2"/>
                                            </p:txEl>
                                          </p:spTgt>
                                        </p:tgtEl>
                                        <p:attrNameLst>
                                          <p:attrName>style.visibility</p:attrName>
                                        </p:attrNameLst>
                                      </p:cBhvr>
                                      <p:to>
                                        <p:strVal val="visible"/>
                                      </p:to>
                                    </p:set>
                                    <p:anim calcmode="lin" valueType="num">
                                      <p:cBhvr additive="base">
                                        <p:cTn id="19" dur="500" fill="hold"/>
                                        <p:tgtEl>
                                          <p:spTgt spid="4382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3827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38275">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38275">
                                            <p:txEl>
                                              <p:pRg st="3" end="3"/>
                                            </p:txEl>
                                          </p:spTgt>
                                        </p:tgtEl>
                                        <p:attrNameLst>
                                          <p:attrName>style.visibility</p:attrName>
                                        </p:attrNameLst>
                                      </p:cBhvr>
                                      <p:to>
                                        <p:strVal val="visible"/>
                                      </p:to>
                                    </p:set>
                                    <p:anim calcmode="lin" valueType="num">
                                      <p:cBhvr additive="base">
                                        <p:cTn id="25" dur="500" fill="hold"/>
                                        <p:tgtEl>
                                          <p:spTgt spid="43827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38275">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38275">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38275">
                                            <p:txEl>
                                              <p:pRg st="4" end="4"/>
                                            </p:txEl>
                                          </p:spTgt>
                                        </p:tgtEl>
                                        <p:attrNameLst>
                                          <p:attrName>style.visibility</p:attrName>
                                        </p:attrNameLst>
                                      </p:cBhvr>
                                      <p:to>
                                        <p:strVal val="visible"/>
                                      </p:to>
                                    </p:set>
                                    <p:anim calcmode="lin" valueType="num">
                                      <p:cBhvr additive="base">
                                        <p:cTn id="31" dur="500" fill="hold"/>
                                        <p:tgtEl>
                                          <p:spTgt spid="43827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38275">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38275">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8275" grpId="0" build="p" bldLvl="2"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6CABC4D-F6DE-420C-B233-3F49AE044481}" type="slidenum">
              <a:rPr lang="en-US"/>
              <a:pPr/>
              <a:t>48</a:t>
            </a:fld>
            <a:endParaRPr lang="en-US"/>
          </a:p>
        </p:txBody>
      </p:sp>
      <p:sp>
        <p:nvSpPr>
          <p:cNvPr id="440322" name="Rectangle 2"/>
          <p:cNvSpPr>
            <a:spLocks noGrp="1" noChangeArrowheads="1"/>
          </p:cNvSpPr>
          <p:nvPr>
            <p:ph type="title"/>
          </p:nvPr>
        </p:nvSpPr>
        <p:spPr/>
        <p:txBody>
          <a:bodyPr/>
          <a:lstStyle/>
          <a:p>
            <a:r>
              <a:rPr lang="en-US"/>
              <a:t>Discount Rate – Example 1</a:t>
            </a:r>
          </a:p>
        </p:txBody>
      </p:sp>
      <p:sp>
        <p:nvSpPr>
          <p:cNvPr id="440323" name="Rectangle 3"/>
          <p:cNvSpPr>
            <a:spLocks noGrp="1" noChangeArrowheads="1"/>
          </p:cNvSpPr>
          <p:nvPr>
            <p:ph type="body" idx="4294967295"/>
          </p:nvPr>
        </p:nvSpPr>
        <p:spPr>
          <a:xfrm>
            <a:off x="838200" y="1752600"/>
            <a:ext cx="7958138" cy="3881438"/>
          </a:xfrm>
          <a:prstGeom prst="rect">
            <a:avLst/>
          </a:prstGeom>
        </p:spPr>
        <p:txBody>
          <a:bodyPr/>
          <a:lstStyle/>
          <a:p>
            <a:r>
              <a:rPr lang="en-US"/>
              <a:t>You are looking at an investment that will pay $1200 in 5 years if you invest $1000 today.  What is the implied rate of interest?</a:t>
            </a:r>
          </a:p>
          <a:p>
            <a:pPr lvl="1"/>
            <a:r>
              <a:rPr lang="en-US"/>
              <a:t>r = (1200 / 1000)</a:t>
            </a:r>
            <a:r>
              <a:rPr lang="en-US" baseline="30000"/>
              <a:t>1/5</a:t>
            </a:r>
            <a:r>
              <a:rPr lang="en-US"/>
              <a:t> – 1 = .03714 = 3.714%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 calcmode="lin" valueType="num">
                                      <p:cBhvr additive="base">
                                        <p:cTn id="7" dur="500" fill="hold"/>
                                        <p:tgtEl>
                                          <p:spTgt spid="4403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032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40323">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0323">
                                            <p:txEl>
                                              <p:pRg st="1" end="1"/>
                                            </p:txEl>
                                          </p:spTgt>
                                        </p:tgtEl>
                                        <p:attrNameLst>
                                          <p:attrName>style.visibility</p:attrName>
                                        </p:attrNameLst>
                                      </p:cBhvr>
                                      <p:to>
                                        <p:strVal val="visible"/>
                                      </p:to>
                                    </p:set>
                                    <p:anim calcmode="lin" valueType="num">
                                      <p:cBhvr additive="base">
                                        <p:cTn id="13" dur="500" fill="hold"/>
                                        <p:tgtEl>
                                          <p:spTgt spid="4403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032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40323">
                                            <p:txEl>
                                              <p:pRg st="1" end="1"/>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23" grpId="0" build="p" bldLvl="2"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718917D-7519-481E-90C0-5BDC6A8E0367}" type="slidenum">
              <a:rPr lang="en-US"/>
              <a:pPr/>
              <a:t>49</a:t>
            </a:fld>
            <a:endParaRPr lang="en-US"/>
          </a:p>
        </p:txBody>
      </p:sp>
      <p:sp>
        <p:nvSpPr>
          <p:cNvPr id="442370" name="Rectangle 2"/>
          <p:cNvSpPr>
            <a:spLocks noGrp="1" noChangeArrowheads="1"/>
          </p:cNvSpPr>
          <p:nvPr>
            <p:ph type="title"/>
          </p:nvPr>
        </p:nvSpPr>
        <p:spPr/>
        <p:txBody>
          <a:bodyPr/>
          <a:lstStyle/>
          <a:p>
            <a:r>
              <a:rPr lang="en-US"/>
              <a:t>Discount Rate – Example 2</a:t>
            </a:r>
          </a:p>
        </p:txBody>
      </p:sp>
      <p:sp>
        <p:nvSpPr>
          <p:cNvPr id="442371" name="Rectangle 3"/>
          <p:cNvSpPr>
            <a:spLocks noGrp="1" noChangeArrowheads="1"/>
          </p:cNvSpPr>
          <p:nvPr>
            <p:ph type="body" idx="4294967295"/>
          </p:nvPr>
        </p:nvSpPr>
        <p:spPr>
          <a:xfrm>
            <a:off x="838200" y="1752600"/>
            <a:ext cx="7958138" cy="3881438"/>
          </a:xfrm>
          <a:prstGeom prst="rect">
            <a:avLst/>
          </a:prstGeom>
        </p:spPr>
        <p:txBody>
          <a:bodyPr/>
          <a:lstStyle/>
          <a:p>
            <a:r>
              <a:rPr lang="en-US"/>
              <a:t>Suppose you are offered an investment that will allow you to double your money in 6 years.  You have $10,000 to invest. What is the implied rate of interest?</a:t>
            </a:r>
          </a:p>
          <a:p>
            <a:pPr lvl="1"/>
            <a:r>
              <a:rPr lang="en-US"/>
              <a:t>r = (20,000 / 10,000)</a:t>
            </a:r>
            <a:r>
              <a:rPr lang="en-US" baseline="30000"/>
              <a:t>1/6</a:t>
            </a:r>
            <a:r>
              <a:rPr lang="en-US"/>
              <a:t> – 1 = .122462 = 12.25%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2371">
                                            <p:txEl>
                                              <p:pRg st="0" end="0"/>
                                            </p:txEl>
                                          </p:spTgt>
                                        </p:tgtEl>
                                        <p:attrNameLst>
                                          <p:attrName>style.visibility</p:attrName>
                                        </p:attrNameLst>
                                      </p:cBhvr>
                                      <p:to>
                                        <p:strVal val="visible"/>
                                      </p:to>
                                    </p:set>
                                    <p:anim calcmode="lin" valueType="num">
                                      <p:cBhvr additive="base">
                                        <p:cTn id="7" dur="500" fill="hold"/>
                                        <p:tgtEl>
                                          <p:spTgt spid="4423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237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42371">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2371">
                                            <p:txEl>
                                              <p:pRg st="1" end="1"/>
                                            </p:txEl>
                                          </p:spTgt>
                                        </p:tgtEl>
                                        <p:attrNameLst>
                                          <p:attrName>style.visibility</p:attrName>
                                        </p:attrNameLst>
                                      </p:cBhvr>
                                      <p:to>
                                        <p:strVal val="visible"/>
                                      </p:to>
                                    </p:set>
                                    <p:anim calcmode="lin" valueType="num">
                                      <p:cBhvr additive="base">
                                        <p:cTn id="13" dur="500" fill="hold"/>
                                        <p:tgtEl>
                                          <p:spTgt spid="4423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237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42371">
                                            <p:txEl>
                                              <p:pRg st="1" end="1"/>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2371"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4"/>
          <p:cNvSpPr>
            <a:spLocks noGrp="1"/>
          </p:cNvSpPr>
          <p:nvPr>
            <p:ph type="sldNum" sz="quarter" idx="12"/>
          </p:nvPr>
        </p:nvSpPr>
        <p:spPr/>
        <p:txBody>
          <a:bodyPr/>
          <a:lstStyle/>
          <a:p>
            <a:fld id="{C474A9F8-6587-4926-B925-0E68CCC148FF}" type="slidenum">
              <a:rPr lang="en-US"/>
              <a:pPr/>
              <a:t>5</a:t>
            </a:fld>
            <a:endParaRPr lang="en-US"/>
          </a:p>
        </p:txBody>
      </p:sp>
      <p:sp>
        <p:nvSpPr>
          <p:cNvPr id="1801219" name="Rectangle 3"/>
          <p:cNvSpPr>
            <a:spLocks noGrp="1" noChangeArrowheads="1"/>
          </p:cNvSpPr>
          <p:nvPr>
            <p:ph type="title"/>
          </p:nvPr>
        </p:nvSpPr>
        <p:spPr>
          <a:noFill/>
          <a:ln/>
        </p:spPr>
        <p:txBody>
          <a:bodyPr lIns="90488" tIns="44450" rIns="90488" bIns="44450"/>
          <a:lstStyle/>
          <a:p>
            <a:r>
              <a:rPr lang="en-US" dirty="0" smtClean="0"/>
              <a:t>Buying and Selling Prices: Equilibrium</a:t>
            </a:r>
            <a:endParaRPr lang="en-US" dirty="0"/>
          </a:p>
        </p:txBody>
      </p:sp>
      <p:grpSp>
        <p:nvGrpSpPr>
          <p:cNvPr id="2" name="Group 4"/>
          <p:cNvGrpSpPr>
            <a:grpSpLocks/>
          </p:cNvGrpSpPr>
          <p:nvPr/>
        </p:nvGrpSpPr>
        <p:grpSpPr bwMode="auto">
          <a:xfrm>
            <a:off x="2651125" y="2363788"/>
            <a:ext cx="4530725" cy="3605212"/>
            <a:chOff x="1409" y="1489"/>
            <a:chExt cx="2854" cy="2271"/>
          </a:xfrm>
        </p:grpSpPr>
        <p:sp>
          <p:nvSpPr>
            <p:cNvPr id="1801221" name="Line 5"/>
            <p:cNvSpPr>
              <a:spLocks noChangeShapeType="1"/>
            </p:cNvSpPr>
            <p:nvPr/>
          </p:nvSpPr>
          <p:spPr bwMode="auto">
            <a:xfrm flipV="1">
              <a:off x="1409" y="1713"/>
              <a:ext cx="2559" cy="2047"/>
            </a:xfrm>
            <a:prstGeom prst="line">
              <a:avLst/>
            </a:prstGeom>
            <a:noFill/>
            <a:ln w="50800">
              <a:solidFill>
                <a:srgbClr val="993300"/>
              </a:solidFill>
              <a:round/>
              <a:headEnd/>
              <a:tailEnd/>
            </a:ln>
            <a:effectLst/>
          </p:spPr>
          <p:txBody>
            <a:bodyPr wrap="none" anchor="ctr"/>
            <a:lstStyle/>
            <a:p>
              <a:endParaRPr lang="en-US"/>
            </a:p>
          </p:txBody>
        </p:sp>
        <p:sp>
          <p:nvSpPr>
            <p:cNvPr id="1801222" name="Line 6"/>
            <p:cNvSpPr>
              <a:spLocks noChangeShapeType="1"/>
            </p:cNvSpPr>
            <p:nvPr/>
          </p:nvSpPr>
          <p:spPr bwMode="auto">
            <a:xfrm>
              <a:off x="1981" y="1553"/>
              <a:ext cx="2127" cy="1791"/>
            </a:xfrm>
            <a:prstGeom prst="line">
              <a:avLst/>
            </a:prstGeom>
            <a:noFill/>
            <a:ln w="50800">
              <a:solidFill>
                <a:srgbClr val="0033CC"/>
              </a:solidFill>
              <a:round/>
              <a:headEnd/>
              <a:tailEnd/>
            </a:ln>
            <a:effectLst/>
          </p:spPr>
          <p:txBody>
            <a:bodyPr wrap="none" anchor="ctr"/>
            <a:lstStyle/>
            <a:p>
              <a:endParaRPr lang="en-US"/>
            </a:p>
          </p:txBody>
        </p:sp>
        <p:sp>
          <p:nvSpPr>
            <p:cNvPr id="1801223" name="Rectangle 7"/>
            <p:cNvSpPr>
              <a:spLocks noChangeArrowheads="1"/>
            </p:cNvSpPr>
            <p:nvPr/>
          </p:nvSpPr>
          <p:spPr bwMode="auto">
            <a:xfrm>
              <a:off x="4033" y="3313"/>
              <a:ext cx="230" cy="248"/>
            </a:xfrm>
            <a:prstGeom prst="rect">
              <a:avLst/>
            </a:prstGeom>
            <a:noFill/>
            <a:ln w="12700">
              <a:noFill/>
              <a:miter lim="800000"/>
              <a:headEnd/>
              <a:tailEnd/>
            </a:ln>
            <a:effectLst/>
          </p:spPr>
          <p:txBody>
            <a:bodyPr wrap="none" lIns="90488" tIns="44450" rIns="90488" bIns="44450">
              <a:spAutoFit/>
            </a:bodyPr>
            <a:lstStyle/>
            <a:p>
              <a:r>
                <a:rPr lang="en-US" sz="2000" b="1" i="1">
                  <a:latin typeface="Arial" charset="0"/>
                </a:rPr>
                <a:t>D</a:t>
              </a:r>
            </a:p>
          </p:txBody>
        </p:sp>
        <p:sp>
          <p:nvSpPr>
            <p:cNvPr id="1801224" name="Rectangle 8"/>
            <p:cNvSpPr>
              <a:spLocks noChangeArrowheads="1"/>
            </p:cNvSpPr>
            <p:nvPr/>
          </p:nvSpPr>
          <p:spPr bwMode="auto">
            <a:xfrm>
              <a:off x="3937" y="1489"/>
              <a:ext cx="221" cy="248"/>
            </a:xfrm>
            <a:prstGeom prst="rect">
              <a:avLst/>
            </a:prstGeom>
            <a:noFill/>
            <a:ln w="12700">
              <a:noFill/>
              <a:miter lim="800000"/>
              <a:headEnd/>
              <a:tailEnd/>
            </a:ln>
            <a:effectLst/>
          </p:spPr>
          <p:txBody>
            <a:bodyPr wrap="none" lIns="90488" tIns="44450" rIns="90488" bIns="44450">
              <a:spAutoFit/>
            </a:bodyPr>
            <a:lstStyle/>
            <a:p>
              <a:r>
                <a:rPr lang="en-US" sz="2000" b="1" i="1">
                  <a:latin typeface="Arial" charset="0"/>
                </a:rPr>
                <a:t>S</a:t>
              </a:r>
            </a:p>
          </p:txBody>
        </p:sp>
      </p:grpSp>
      <p:sp>
        <p:nvSpPr>
          <p:cNvPr id="1801231" name="Line 15"/>
          <p:cNvSpPr>
            <a:spLocks noChangeShapeType="1"/>
          </p:cNvSpPr>
          <p:nvPr/>
        </p:nvSpPr>
        <p:spPr bwMode="auto">
          <a:xfrm>
            <a:off x="2624138" y="1716088"/>
            <a:ext cx="0" cy="4265612"/>
          </a:xfrm>
          <a:prstGeom prst="line">
            <a:avLst/>
          </a:prstGeom>
          <a:noFill/>
          <a:ln w="25400">
            <a:solidFill>
              <a:schemeClr val="tx1"/>
            </a:solidFill>
            <a:round/>
            <a:headEnd/>
            <a:tailEnd/>
          </a:ln>
          <a:effectLst/>
        </p:spPr>
        <p:txBody>
          <a:bodyPr wrap="none" anchor="ctr"/>
          <a:lstStyle/>
          <a:p>
            <a:endParaRPr lang="en-US"/>
          </a:p>
        </p:txBody>
      </p:sp>
      <p:sp>
        <p:nvSpPr>
          <p:cNvPr id="1801232" name="Line 16"/>
          <p:cNvSpPr>
            <a:spLocks noChangeShapeType="1"/>
          </p:cNvSpPr>
          <p:nvPr/>
        </p:nvSpPr>
        <p:spPr bwMode="auto">
          <a:xfrm>
            <a:off x="2617788" y="5972175"/>
            <a:ext cx="4276725" cy="0"/>
          </a:xfrm>
          <a:prstGeom prst="line">
            <a:avLst/>
          </a:prstGeom>
          <a:noFill/>
          <a:ln w="25400">
            <a:solidFill>
              <a:schemeClr val="tx1"/>
            </a:solidFill>
            <a:round/>
            <a:headEnd/>
            <a:tailEnd/>
          </a:ln>
          <a:effectLst/>
        </p:spPr>
        <p:txBody>
          <a:bodyPr wrap="none" anchor="ctr"/>
          <a:lstStyle/>
          <a:p>
            <a:endParaRPr lang="en-US"/>
          </a:p>
        </p:txBody>
      </p:sp>
      <p:sp>
        <p:nvSpPr>
          <p:cNvPr id="1801233" name="Rectangle 17"/>
          <p:cNvSpPr>
            <a:spLocks noChangeArrowheads="1"/>
          </p:cNvSpPr>
          <p:nvPr/>
        </p:nvSpPr>
        <p:spPr bwMode="auto">
          <a:xfrm>
            <a:off x="6257925" y="5938838"/>
            <a:ext cx="1108075" cy="363537"/>
          </a:xfrm>
          <a:prstGeom prst="rect">
            <a:avLst/>
          </a:prstGeom>
          <a:noFill/>
          <a:ln w="12700">
            <a:noFill/>
            <a:miter lim="800000"/>
            <a:headEnd/>
            <a:tailEnd/>
          </a:ln>
          <a:effectLst/>
        </p:spPr>
        <p:txBody>
          <a:bodyPr wrap="none" lIns="90488" tIns="44450" rIns="90488" bIns="44450">
            <a:spAutoFit/>
          </a:bodyPr>
          <a:lstStyle/>
          <a:p>
            <a:r>
              <a:rPr lang="en-US" b="1">
                <a:latin typeface="Arial" charset="0"/>
              </a:rPr>
              <a:t>Quantity</a:t>
            </a:r>
          </a:p>
        </p:txBody>
      </p:sp>
      <p:sp>
        <p:nvSpPr>
          <p:cNvPr id="1801234" name="Rectangle 18"/>
          <p:cNvSpPr>
            <a:spLocks noChangeArrowheads="1"/>
          </p:cNvSpPr>
          <p:nvPr/>
        </p:nvSpPr>
        <p:spPr bwMode="auto">
          <a:xfrm>
            <a:off x="1709738" y="1600200"/>
            <a:ext cx="739775" cy="363538"/>
          </a:xfrm>
          <a:prstGeom prst="rect">
            <a:avLst/>
          </a:prstGeom>
          <a:noFill/>
          <a:ln w="12700">
            <a:noFill/>
            <a:miter lim="800000"/>
            <a:headEnd/>
            <a:tailEnd/>
          </a:ln>
          <a:effectLst/>
        </p:spPr>
        <p:txBody>
          <a:bodyPr wrap="none" lIns="90488" tIns="44450" rIns="90488" bIns="44450">
            <a:spAutoFit/>
          </a:bodyPr>
          <a:lstStyle/>
          <a:p>
            <a:r>
              <a:rPr lang="en-US" b="1">
                <a:latin typeface="Arial" charset="0"/>
              </a:rPr>
              <a:t>Price</a:t>
            </a:r>
          </a:p>
        </p:txBody>
      </p:sp>
      <p:grpSp>
        <p:nvGrpSpPr>
          <p:cNvPr id="3" name="Group 19"/>
          <p:cNvGrpSpPr>
            <a:grpSpLocks/>
          </p:cNvGrpSpPr>
          <p:nvPr/>
        </p:nvGrpSpPr>
        <p:grpSpPr bwMode="auto">
          <a:xfrm>
            <a:off x="2168525" y="3659188"/>
            <a:ext cx="3289300" cy="2651125"/>
            <a:chOff x="1105" y="2305"/>
            <a:chExt cx="2072" cy="1670"/>
          </a:xfrm>
        </p:grpSpPr>
        <p:sp>
          <p:nvSpPr>
            <p:cNvPr id="1801236" name="Rectangle 20"/>
            <p:cNvSpPr>
              <a:spLocks noChangeArrowheads="1"/>
            </p:cNvSpPr>
            <p:nvPr/>
          </p:nvSpPr>
          <p:spPr bwMode="auto">
            <a:xfrm>
              <a:off x="1105" y="2305"/>
              <a:ext cx="279" cy="248"/>
            </a:xfrm>
            <a:prstGeom prst="rect">
              <a:avLst/>
            </a:prstGeom>
            <a:noFill/>
            <a:ln w="12700">
              <a:noFill/>
              <a:miter lim="800000"/>
              <a:headEnd/>
              <a:tailEnd/>
            </a:ln>
            <a:effectLst/>
          </p:spPr>
          <p:txBody>
            <a:bodyPr wrap="none" lIns="90488" tIns="44450" rIns="90488" bIns="44450">
              <a:spAutoFit/>
            </a:bodyPr>
            <a:lstStyle/>
            <a:p>
              <a:r>
                <a:rPr lang="en-US" sz="2000" b="1" i="1" dirty="0">
                  <a:latin typeface="Arial" charset="0"/>
                </a:rPr>
                <a:t>P</a:t>
              </a:r>
              <a:r>
                <a:rPr lang="en-US" sz="2000" b="1" i="1" baseline="-25000" dirty="0">
                  <a:latin typeface="Arial" charset="0"/>
                </a:rPr>
                <a:t>0</a:t>
              </a:r>
            </a:p>
          </p:txBody>
        </p:sp>
        <p:sp>
          <p:nvSpPr>
            <p:cNvPr id="1801237" name="Line 21"/>
            <p:cNvSpPr>
              <a:spLocks noChangeShapeType="1"/>
            </p:cNvSpPr>
            <p:nvPr/>
          </p:nvSpPr>
          <p:spPr bwMode="auto">
            <a:xfrm>
              <a:off x="1401" y="2448"/>
              <a:ext cx="1567" cy="0"/>
            </a:xfrm>
            <a:prstGeom prst="line">
              <a:avLst/>
            </a:prstGeom>
            <a:noFill/>
            <a:ln w="25400">
              <a:solidFill>
                <a:schemeClr val="tx1"/>
              </a:solidFill>
              <a:prstDash val="dash"/>
              <a:round/>
              <a:headEnd/>
              <a:tailEnd/>
            </a:ln>
            <a:effectLst/>
          </p:spPr>
          <p:txBody>
            <a:bodyPr wrap="none" anchor="ctr"/>
            <a:lstStyle/>
            <a:p>
              <a:endParaRPr lang="en-US"/>
            </a:p>
          </p:txBody>
        </p:sp>
        <p:sp>
          <p:nvSpPr>
            <p:cNvPr id="1801238" name="Line 22"/>
            <p:cNvSpPr>
              <a:spLocks noChangeShapeType="1"/>
            </p:cNvSpPr>
            <p:nvPr/>
          </p:nvSpPr>
          <p:spPr bwMode="auto">
            <a:xfrm>
              <a:off x="3024" y="2409"/>
              <a:ext cx="0" cy="1375"/>
            </a:xfrm>
            <a:prstGeom prst="line">
              <a:avLst/>
            </a:prstGeom>
            <a:noFill/>
            <a:ln w="25400">
              <a:solidFill>
                <a:schemeClr val="tx1"/>
              </a:solidFill>
              <a:prstDash val="dash"/>
              <a:round/>
              <a:headEnd/>
              <a:tailEnd/>
            </a:ln>
            <a:effectLst/>
          </p:spPr>
          <p:txBody>
            <a:bodyPr wrap="none" anchor="ctr"/>
            <a:lstStyle/>
            <a:p>
              <a:endParaRPr lang="en-US"/>
            </a:p>
          </p:txBody>
        </p:sp>
        <p:sp>
          <p:nvSpPr>
            <p:cNvPr id="1801239" name="Oval 23"/>
            <p:cNvSpPr>
              <a:spLocks noChangeArrowheads="1"/>
            </p:cNvSpPr>
            <p:nvPr/>
          </p:nvSpPr>
          <p:spPr bwMode="auto">
            <a:xfrm>
              <a:off x="2976" y="2400"/>
              <a:ext cx="96" cy="96"/>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1801240" name="Rectangle 24"/>
            <p:cNvSpPr>
              <a:spLocks noChangeArrowheads="1"/>
            </p:cNvSpPr>
            <p:nvPr/>
          </p:nvSpPr>
          <p:spPr bwMode="auto">
            <a:xfrm>
              <a:off x="2881" y="3727"/>
              <a:ext cx="296" cy="248"/>
            </a:xfrm>
            <a:prstGeom prst="rect">
              <a:avLst/>
            </a:prstGeom>
            <a:noFill/>
            <a:ln w="12700">
              <a:noFill/>
              <a:miter lim="800000"/>
              <a:headEnd/>
              <a:tailEnd/>
            </a:ln>
            <a:effectLst/>
          </p:spPr>
          <p:txBody>
            <a:bodyPr wrap="none" lIns="90488" tIns="44450" rIns="90488" bIns="44450">
              <a:spAutoFit/>
            </a:bodyPr>
            <a:lstStyle/>
            <a:p>
              <a:r>
                <a:rPr lang="en-US" sz="2000" b="1" i="1">
                  <a:latin typeface="Arial" charset="0"/>
                </a:rPr>
                <a:t>Q</a:t>
              </a:r>
              <a:r>
                <a:rPr lang="en-US" sz="2000" b="1" i="1" baseline="-25000">
                  <a:latin typeface="Arial" charset="0"/>
                </a:rPr>
                <a:t>0</a:t>
              </a:r>
            </a:p>
          </p:txBody>
        </p:sp>
      </p:grpSp>
      <p:grpSp>
        <p:nvGrpSpPr>
          <p:cNvPr id="4" name="Group 25"/>
          <p:cNvGrpSpPr>
            <a:grpSpLocks/>
          </p:cNvGrpSpPr>
          <p:nvPr/>
        </p:nvGrpSpPr>
        <p:grpSpPr bwMode="auto">
          <a:xfrm>
            <a:off x="4149725" y="3200400"/>
            <a:ext cx="469900" cy="3109913"/>
            <a:chOff x="2614" y="2016"/>
            <a:chExt cx="296" cy="1959"/>
          </a:xfrm>
        </p:grpSpPr>
        <p:sp>
          <p:nvSpPr>
            <p:cNvPr id="1801242" name="Oval 26"/>
            <p:cNvSpPr>
              <a:spLocks noChangeArrowheads="1"/>
            </p:cNvSpPr>
            <p:nvPr/>
          </p:nvSpPr>
          <p:spPr bwMode="auto">
            <a:xfrm>
              <a:off x="2757" y="2016"/>
              <a:ext cx="96" cy="96"/>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1801243" name="Oval 27"/>
            <p:cNvSpPr>
              <a:spLocks noChangeArrowheads="1"/>
            </p:cNvSpPr>
            <p:nvPr/>
          </p:nvSpPr>
          <p:spPr bwMode="auto">
            <a:xfrm>
              <a:off x="2757" y="2784"/>
              <a:ext cx="96" cy="96"/>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1801244" name="Line 28"/>
            <p:cNvSpPr>
              <a:spLocks noChangeShapeType="1"/>
            </p:cNvSpPr>
            <p:nvPr/>
          </p:nvSpPr>
          <p:spPr bwMode="auto">
            <a:xfrm>
              <a:off x="2805" y="2073"/>
              <a:ext cx="0" cy="1711"/>
            </a:xfrm>
            <a:prstGeom prst="line">
              <a:avLst/>
            </a:prstGeom>
            <a:noFill/>
            <a:ln w="25400">
              <a:solidFill>
                <a:schemeClr val="tx1"/>
              </a:solidFill>
              <a:prstDash val="dash"/>
              <a:round/>
              <a:headEnd/>
              <a:tailEnd/>
            </a:ln>
            <a:effectLst/>
          </p:spPr>
          <p:txBody>
            <a:bodyPr wrap="none" anchor="ctr"/>
            <a:lstStyle/>
            <a:p>
              <a:endParaRPr lang="en-US"/>
            </a:p>
          </p:txBody>
        </p:sp>
        <p:sp>
          <p:nvSpPr>
            <p:cNvPr id="1801245" name="Rectangle 29"/>
            <p:cNvSpPr>
              <a:spLocks noChangeArrowheads="1"/>
            </p:cNvSpPr>
            <p:nvPr/>
          </p:nvSpPr>
          <p:spPr bwMode="auto">
            <a:xfrm>
              <a:off x="2614" y="3727"/>
              <a:ext cx="296" cy="248"/>
            </a:xfrm>
            <a:prstGeom prst="rect">
              <a:avLst/>
            </a:prstGeom>
            <a:noFill/>
            <a:ln w="12700">
              <a:noFill/>
              <a:miter lim="800000"/>
              <a:headEnd/>
              <a:tailEnd/>
            </a:ln>
            <a:effectLst/>
          </p:spPr>
          <p:txBody>
            <a:bodyPr wrap="none" lIns="90488" tIns="44450" rIns="90488" bIns="44450">
              <a:spAutoFit/>
            </a:bodyPr>
            <a:lstStyle/>
            <a:p>
              <a:r>
                <a:rPr lang="en-US" sz="2000" b="1" i="1">
                  <a:latin typeface="Arial" charset="0"/>
                </a:rPr>
                <a:t>Q</a:t>
              </a:r>
              <a:r>
                <a:rPr lang="en-US" sz="2000" b="1" i="1" baseline="-25000">
                  <a:latin typeface="Arial" charset="0"/>
                </a:rPr>
                <a:t>1</a:t>
              </a:r>
            </a:p>
          </p:txBody>
        </p:sp>
      </p:grpSp>
      <p:sp>
        <p:nvSpPr>
          <p:cNvPr id="1801250" name="Line 34"/>
          <p:cNvSpPr>
            <a:spLocks noChangeShapeType="1"/>
          </p:cNvSpPr>
          <p:nvPr/>
        </p:nvSpPr>
        <p:spPr bwMode="auto">
          <a:xfrm>
            <a:off x="2638425" y="3276601"/>
            <a:ext cx="1725613" cy="0"/>
          </a:xfrm>
          <a:prstGeom prst="line">
            <a:avLst/>
          </a:prstGeom>
          <a:noFill/>
          <a:ln w="25400">
            <a:solidFill>
              <a:schemeClr val="tx1"/>
            </a:solidFill>
            <a:prstDash val="dash"/>
            <a:round/>
            <a:headEnd/>
            <a:tailEnd/>
          </a:ln>
          <a:effectLst/>
        </p:spPr>
        <p:txBody>
          <a:bodyPr wrap="none" anchor="ctr"/>
          <a:lstStyle/>
          <a:p>
            <a:endParaRPr lang="en-US"/>
          </a:p>
        </p:txBody>
      </p:sp>
      <p:sp>
        <p:nvSpPr>
          <p:cNvPr id="44" name="TextBox 43"/>
          <p:cNvSpPr txBox="1"/>
          <p:nvPr/>
        </p:nvSpPr>
        <p:spPr>
          <a:xfrm>
            <a:off x="6781800" y="2743200"/>
            <a:ext cx="1600200" cy="369332"/>
          </a:xfrm>
          <a:prstGeom prst="rect">
            <a:avLst/>
          </a:prstGeom>
          <a:noFill/>
        </p:spPr>
        <p:txBody>
          <a:bodyPr wrap="square" rtlCol="0">
            <a:spAutoFit/>
          </a:bodyPr>
          <a:lstStyle/>
          <a:p>
            <a:r>
              <a:rPr lang="en-US" dirty="0" smtClean="0"/>
              <a:t>Supply curve</a:t>
            </a:r>
            <a:endParaRPr lang="en-US" dirty="0"/>
          </a:p>
        </p:txBody>
      </p:sp>
      <p:sp>
        <p:nvSpPr>
          <p:cNvPr id="45" name="TextBox 44"/>
          <p:cNvSpPr txBox="1"/>
          <p:nvPr/>
        </p:nvSpPr>
        <p:spPr>
          <a:xfrm>
            <a:off x="6477000" y="4724400"/>
            <a:ext cx="1905000" cy="369332"/>
          </a:xfrm>
          <a:prstGeom prst="rect">
            <a:avLst/>
          </a:prstGeom>
          <a:noFill/>
        </p:spPr>
        <p:txBody>
          <a:bodyPr wrap="square" rtlCol="0">
            <a:spAutoFit/>
          </a:bodyPr>
          <a:lstStyle/>
          <a:p>
            <a:r>
              <a:rPr lang="en-US" dirty="0" smtClean="0"/>
              <a:t>Demand Curve</a:t>
            </a:r>
            <a:endParaRPr lang="en-US" dirty="0"/>
          </a:p>
        </p:txBody>
      </p:sp>
      <p:sp>
        <p:nvSpPr>
          <p:cNvPr id="35" name="Rectangle 20"/>
          <p:cNvSpPr>
            <a:spLocks noChangeArrowheads="1"/>
          </p:cNvSpPr>
          <p:nvPr/>
        </p:nvSpPr>
        <p:spPr bwMode="auto">
          <a:xfrm>
            <a:off x="2057400" y="3124200"/>
            <a:ext cx="448842" cy="397545"/>
          </a:xfrm>
          <a:prstGeom prst="rect">
            <a:avLst/>
          </a:prstGeom>
          <a:noFill/>
          <a:ln w="12700">
            <a:noFill/>
            <a:miter lim="800000"/>
            <a:headEnd/>
            <a:tailEnd/>
          </a:ln>
          <a:effectLst/>
        </p:spPr>
        <p:txBody>
          <a:bodyPr wrap="none" lIns="90488" tIns="44450" rIns="90488" bIns="44450">
            <a:spAutoFit/>
          </a:bodyPr>
          <a:lstStyle/>
          <a:p>
            <a:r>
              <a:rPr lang="en-US" sz="2000" b="1" i="1" dirty="0" smtClean="0">
                <a:latin typeface="Arial" charset="0"/>
              </a:rPr>
              <a:t>P</a:t>
            </a:r>
            <a:r>
              <a:rPr lang="en-US" sz="2000" b="1" i="1" baseline="-25000" dirty="0" smtClean="0">
                <a:latin typeface="Arial" charset="0"/>
              </a:rPr>
              <a:t>1</a:t>
            </a:r>
            <a:endParaRPr lang="en-US" sz="2000" b="1" i="1" baseline="-25000" dirty="0">
              <a:latin typeface="Arial"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F253BD9-C86C-4E89-AD68-1BFF9B2C9775}" type="slidenum">
              <a:rPr lang="en-US"/>
              <a:pPr/>
              <a:t>50</a:t>
            </a:fld>
            <a:endParaRPr lang="en-US"/>
          </a:p>
        </p:txBody>
      </p:sp>
      <p:sp>
        <p:nvSpPr>
          <p:cNvPr id="444418" name="Rectangle 2"/>
          <p:cNvSpPr>
            <a:spLocks noGrp="1" noChangeArrowheads="1"/>
          </p:cNvSpPr>
          <p:nvPr>
            <p:ph type="title"/>
          </p:nvPr>
        </p:nvSpPr>
        <p:spPr/>
        <p:txBody>
          <a:bodyPr/>
          <a:lstStyle/>
          <a:p>
            <a:r>
              <a:rPr lang="en-US"/>
              <a:t>Discount Rate – Example 3</a:t>
            </a:r>
          </a:p>
        </p:txBody>
      </p:sp>
      <p:sp>
        <p:nvSpPr>
          <p:cNvPr id="444419" name="Rectangle 3"/>
          <p:cNvSpPr>
            <a:spLocks noGrp="1" noChangeArrowheads="1"/>
          </p:cNvSpPr>
          <p:nvPr>
            <p:ph type="body" idx="4294967295"/>
          </p:nvPr>
        </p:nvSpPr>
        <p:spPr>
          <a:xfrm>
            <a:off x="838200" y="1752600"/>
            <a:ext cx="7958138" cy="3881438"/>
          </a:xfrm>
          <a:prstGeom prst="rect">
            <a:avLst/>
          </a:prstGeom>
        </p:spPr>
        <p:txBody>
          <a:bodyPr/>
          <a:lstStyle/>
          <a:p>
            <a:r>
              <a:rPr lang="en-US"/>
              <a:t>Suppose you have a 1-year old son and you want to provide $75,000 in 17 years towards his college education. You currently have $5000 to invest.  What interest rate must you earn to have the $75,000 when you need it?</a:t>
            </a:r>
          </a:p>
          <a:p>
            <a:pPr lvl="1"/>
            <a:r>
              <a:rPr lang="en-US"/>
              <a:t>r = (75,000 / 5,000)</a:t>
            </a:r>
            <a:r>
              <a:rPr lang="en-US" baseline="30000"/>
              <a:t>1/17</a:t>
            </a:r>
            <a:r>
              <a:rPr lang="en-US"/>
              <a:t> – 1 = .172688 = 17.27%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4419">
                                            <p:txEl>
                                              <p:pRg st="0" end="0"/>
                                            </p:txEl>
                                          </p:spTgt>
                                        </p:tgtEl>
                                        <p:attrNameLst>
                                          <p:attrName>style.visibility</p:attrName>
                                        </p:attrNameLst>
                                      </p:cBhvr>
                                      <p:to>
                                        <p:strVal val="visible"/>
                                      </p:to>
                                    </p:set>
                                    <p:anim calcmode="lin" valueType="num">
                                      <p:cBhvr additive="base">
                                        <p:cTn id="7" dur="500" fill="hold"/>
                                        <p:tgtEl>
                                          <p:spTgt spid="4444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441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44419">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4419">
                                            <p:txEl>
                                              <p:pRg st="1" end="1"/>
                                            </p:txEl>
                                          </p:spTgt>
                                        </p:tgtEl>
                                        <p:attrNameLst>
                                          <p:attrName>style.visibility</p:attrName>
                                        </p:attrNameLst>
                                      </p:cBhvr>
                                      <p:to>
                                        <p:strVal val="visible"/>
                                      </p:to>
                                    </p:set>
                                    <p:anim calcmode="lin" valueType="num">
                                      <p:cBhvr additive="base">
                                        <p:cTn id="13" dur="500" fill="hold"/>
                                        <p:tgtEl>
                                          <p:spTgt spid="4444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441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44419">
                                            <p:txEl>
                                              <p:pRg st="1" end="1"/>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4419" grpId="0" build="p" bldLvl="2"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C903E5A-DC48-436E-8C6C-6D84876D2A5F}" type="slidenum">
              <a:rPr lang="en-US"/>
              <a:pPr/>
              <a:t>51</a:t>
            </a:fld>
            <a:endParaRPr lang="en-US"/>
          </a:p>
        </p:txBody>
      </p:sp>
      <p:sp>
        <p:nvSpPr>
          <p:cNvPr id="448514" name="Rectangle 2"/>
          <p:cNvSpPr>
            <a:spLocks noGrp="1" noChangeArrowheads="1"/>
          </p:cNvSpPr>
          <p:nvPr>
            <p:ph type="title"/>
          </p:nvPr>
        </p:nvSpPr>
        <p:spPr/>
        <p:txBody>
          <a:bodyPr/>
          <a:lstStyle/>
          <a:p>
            <a:r>
              <a:rPr lang="en-US"/>
              <a:t>Finding the Number of Periods</a:t>
            </a:r>
          </a:p>
        </p:txBody>
      </p:sp>
      <p:sp>
        <p:nvSpPr>
          <p:cNvPr id="448515" name="Rectangle 3"/>
          <p:cNvSpPr>
            <a:spLocks noGrp="1" noChangeArrowheads="1"/>
          </p:cNvSpPr>
          <p:nvPr>
            <p:ph type="body" idx="4294967295"/>
          </p:nvPr>
        </p:nvSpPr>
        <p:spPr>
          <a:xfrm>
            <a:off x="838200" y="1752600"/>
            <a:ext cx="7958138" cy="3881438"/>
          </a:xfrm>
          <a:prstGeom prst="rect">
            <a:avLst/>
          </a:prstGeom>
        </p:spPr>
        <p:txBody>
          <a:bodyPr/>
          <a:lstStyle/>
          <a:p>
            <a:r>
              <a:rPr lang="en-US"/>
              <a:t>Start with basic equation and solve for t (remember your logs)</a:t>
            </a:r>
          </a:p>
          <a:p>
            <a:pPr lvl="1"/>
            <a:r>
              <a:rPr lang="en-US"/>
              <a:t>FV = PV(1 + r)</a:t>
            </a:r>
            <a:r>
              <a:rPr lang="en-US" baseline="30000"/>
              <a:t>t</a:t>
            </a:r>
            <a:endParaRPr lang="en-US"/>
          </a:p>
          <a:p>
            <a:pPr lvl="1"/>
            <a:r>
              <a:rPr lang="en-US"/>
              <a:t>t = ln(FV / PV) / ln(1 + 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8515">
                                            <p:txEl>
                                              <p:pRg st="0" end="0"/>
                                            </p:txEl>
                                          </p:spTgt>
                                        </p:tgtEl>
                                        <p:attrNameLst>
                                          <p:attrName>style.visibility</p:attrName>
                                        </p:attrNameLst>
                                      </p:cBhvr>
                                      <p:to>
                                        <p:strVal val="visible"/>
                                      </p:to>
                                    </p:set>
                                    <p:anim calcmode="lin" valueType="num">
                                      <p:cBhvr additive="base">
                                        <p:cTn id="7" dur="500" fill="hold"/>
                                        <p:tgtEl>
                                          <p:spTgt spid="4485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851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48515">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8515">
                                            <p:txEl>
                                              <p:pRg st="1" end="1"/>
                                            </p:txEl>
                                          </p:spTgt>
                                        </p:tgtEl>
                                        <p:attrNameLst>
                                          <p:attrName>style.visibility</p:attrName>
                                        </p:attrNameLst>
                                      </p:cBhvr>
                                      <p:to>
                                        <p:strVal val="visible"/>
                                      </p:to>
                                    </p:set>
                                    <p:anim calcmode="lin" valueType="num">
                                      <p:cBhvr additive="base">
                                        <p:cTn id="13" dur="500" fill="hold"/>
                                        <p:tgtEl>
                                          <p:spTgt spid="4485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851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48515">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8515">
                                            <p:txEl>
                                              <p:pRg st="2" end="2"/>
                                            </p:txEl>
                                          </p:spTgt>
                                        </p:tgtEl>
                                        <p:attrNameLst>
                                          <p:attrName>style.visibility</p:attrName>
                                        </p:attrNameLst>
                                      </p:cBhvr>
                                      <p:to>
                                        <p:strVal val="visible"/>
                                      </p:to>
                                    </p:set>
                                    <p:anim calcmode="lin" valueType="num">
                                      <p:cBhvr additive="base">
                                        <p:cTn id="19" dur="500" fill="hold"/>
                                        <p:tgtEl>
                                          <p:spTgt spid="4485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851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48515">
                                            <p:txEl>
                                              <p:pRg st="2" end="2"/>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515" grpId="0" build="p" bldLvl="2"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6B7CAFC-B520-4838-B7C7-2ED8CE8DEF73}" type="slidenum">
              <a:rPr lang="en-US"/>
              <a:pPr/>
              <a:t>52</a:t>
            </a:fld>
            <a:endParaRPr lang="en-US"/>
          </a:p>
        </p:txBody>
      </p:sp>
      <p:sp>
        <p:nvSpPr>
          <p:cNvPr id="450562" name="Rectangle 2"/>
          <p:cNvSpPr>
            <a:spLocks noGrp="1" noChangeArrowheads="1"/>
          </p:cNvSpPr>
          <p:nvPr>
            <p:ph type="title"/>
          </p:nvPr>
        </p:nvSpPr>
        <p:spPr/>
        <p:txBody>
          <a:bodyPr/>
          <a:lstStyle/>
          <a:p>
            <a:r>
              <a:rPr lang="en-US"/>
              <a:t>Number of Periods – Example 1</a:t>
            </a:r>
          </a:p>
        </p:txBody>
      </p:sp>
      <p:sp>
        <p:nvSpPr>
          <p:cNvPr id="450563" name="Rectangle 3"/>
          <p:cNvSpPr>
            <a:spLocks noGrp="1" noChangeArrowheads="1"/>
          </p:cNvSpPr>
          <p:nvPr>
            <p:ph type="body" idx="4294967295"/>
          </p:nvPr>
        </p:nvSpPr>
        <p:spPr>
          <a:xfrm>
            <a:off x="838200" y="1752600"/>
            <a:ext cx="7958138" cy="3881438"/>
          </a:xfrm>
          <a:prstGeom prst="rect">
            <a:avLst/>
          </a:prstGeom>
        </p:spPr>
        <p:txBody>
          <a:bodyPr/>
          <a:lstStyle/>
          <a:p>
            <a:r>
              <a:rPr lang="en-US"/>
              <a:t>You want to purchase a new car and you are willing to pay $20,000. If you can invest at 10% per year and you currently have $15,000, how long will it be before you have enough money to pay cash for the car?</a:t>
            </a:r>
          </a:p>
          <a:p>
            <a:pPr lvl="1"/>
            <a:r>
              <a:rPr lang="en-US"/>
              <a:t>t = ln(20,000/15,000) / ln(1.1) = 3.02 years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0563">
                                            <p:txEl>
                                              <p:pRg st="0" end="0"/>
                                            </p:txEl>
                                          </p:spTgt>
                                        </p:tgtEl>
                                        <p:attrNameLst>
                                          <p:attrName>style.visibility</p:attrName>
                                        </p:attrNameLst>
                                      </p:cBhvr>
                                      <p:to>
                                        <p:strVal val="visible"/>
                                      </p:to>
                                    </p:set>
                                    <p:anim calcmode="lin" valueType="num">
                                      <p:cBhvr additive="base">
                                        <p:cTn id="7" dur="500" fill="hold"/>
                                        <p:tgtEl>
                                          <p:spTgt spid="4505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056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50563">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50563">
                                            <p:txEl>
                                              <p:pRg st="1" end="1"/>
                                            </p:txEl>
                                          </p:spTgt>
                                        </p:tgtEl>
                                        <p:attrNameLst>
                                          <p:attrName>style.visibility</p:attrName>
                                        </p:attrNameLst>
                                      </p:cBhvr>
                                      <p:to>
                                        <p:strVal val="visible"/>
                                      </p:to>
                                    </p:set>
                                    <p:anim calcmode="lin" valueType="num">
                                      <p:cBhvr additive="base">
                                        <p:cTn id="13" dur="500" fill="hold"/>
                                        <p:tgtEl>
                                          <p:spTgt spid="4505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5056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50563">
                                            <p:txEl>
                                              <p:pRg st="1" end="1"/>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63" grpId="0" build="p" bldLvl="2"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A72DE35-5732-418D-BB10-490E9F372EE3}" type="slidenum">
              <a:rPr lang="en-US"/>
              <a:pPr/>
              <a:t>53</a:t>
            </a:fld>
            <a:endParaRPr lang="en-US"/>
          </a:p>
        </p:txBody>
      </p:sp>
      <p:sp>
        <p:nvSpPr>
          <p:cNvPr id="452610" name="Rectangle 2"/>
          <p:cNvSpPr>
            <a:spLocks noGrp="1" noChangeArrowheads="1"/>
          </p:cNvSpPr>
          <p:nvPr>
            <p:ph type="title"/>
          </p:nvPr>
        </p:nvSpPr>
        <p:spPr/>
        <p:txBody>
          <a:bodyPr/>
          <a:lstStyle/>
          <a:p>
            <a:r>
              <a:rPr lang="en-US"/>
              <a:t>Number of Periods – Example 2</a:t>
            </a:r>
          </a:p>
        </p:txBody>
      </p:sp>
      <p:sp>
        <p:nvSpPr>
          <p:cNvPr id="452611" name="Rectangle 3"/>
          <p:cNvSpPr>
            <a:spLocks noGrp="1" noChangeArrowheads="1"/>
          </p:cNvSpPr>
          <p:nvPr>
            <p:ph type="body" idx="4294967295"/>
          </p:nvPr>
        </p:nvSpPr>
        <p:spPr>
          <a:xfrm>
            <a:off x="838200" y="1752600"/>
            <a:ext cx="7958138" cy="3881438"/>
          </a:xfrm>
          <a:prstGeom prst="rect">
            <a:avLst/>
          </a:prstGeom>
        </p:spPr>
        <p:txBody>
          <a:bodyPr/>
          <a:lstStyle/>
          <a:p>
            <a:r>
              <a:rPr lang="en-US"/>
              <a:t>Suppose you want to buy a new house.  You currently have $15,000 and you figure you need to have a 10% down payment plus an additional 5% in closing costs.  If the type of house you want costs about $150,000 and you can earn 7.5% per year, how long will it be before you have enough money for the down payment and closing costs?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6624214-49C4-4BD9-A7B0-77C4C5EDF6C5}" type="slidenum">
              <a:rPr lang="en-US"/>
              <a:pPr/>
              <a:t>54</a:t>
            </a:fld>
            <a:endParaRPr lang="en-US"/>
          </a:p>
        </p:txBody>
      </p:sp>
      <p:sp>
        <p:nvSpPr>
          <p:cNvPr id="453634" name="Rectangle 2"/>
          <p:cNvSpPr>
            <a:spLocks noGrp="1" noChangeArrowheads="1"/>
          </p:cNvSpPr>
          <p:nvPr>
            <p:ph type="title"/>
          </p:nvPr>
        </p:nvSpPr>
        <p:spPr>
          <a:xfrm>
            <a:off x="900113" y="381000"/>
            <a:ext cx="8243887" cy="762000"/>
          </a:xfrm>
        </p:spPr>
        <p:txBody>
          <a:bodyPr/>
          <a:lstStyle/>
          <a:p>
            <a:r>
              <a:rPr lang="en-US" dirty="0"/>
              <a:t>Example 2 Continued</a:t>
            </a:r>
          </a:p>
        </p:txBody>
      </p:sp>
      <p:sp>
        <p:nvSpPr>
          <p:cNvPr id="453635" name="Rectangle 3"/>
          <p:cNvSpPr>
            <a:spLocks noGrp="1" noChangeArrowheads="1"/>
          </p:cNvSpPr>
          <p:nvPr>
            <p:ph type="body" idx="4294967295"/>
          </p:nvPr>
        </p:nvSpPr>
        <p:spPr>
          <a:xfrm>
            <a:off x="1289050" y="1866900"/>
            <a:ext cx="7443788" cy="3725863"/>
          </a:xfrm>
          <a:prstGeom prst="rect">
            <a:avLst/>
          </a:prstGeom>
        </p:spPr>
        <p:txBody>
          <a:bodyPr/>
          <a:lstStyle/>
          <a:p>
            <a:pPr marL="258763" indent="-258763"/>
            <a:r>
              <a:rPr lang="en-US" sz="2400"/>
              <a:t>How much do you need to have in the future?</a:t>
            </a:r>
          </a:p>
          <a:p>
            <a:pPr marL="644525" lvl="1" indent="-257175"/>
            <a:r>
              <a:rPr lang="en-US"/>
              <a:t>Down payment = .1(150,000) = 15,000</a:t>
            </a:r>
          </a:p>
          <a:p>
            <a:pPr marL="644525" lvl="1" indent="-257175"/>
            <a:r>
              <a:rPr lang="en-US"/>
              <a:t>Closing costs = .05(150,000 – 15,000) = 6,750</a:t>
            </a:r>
          </a:p>
          <a:p>
            <a:pPr marL="644525" lvl="1" indent="-257175"/>
            <a:r>
              <a:rPr lang="en-US"/>
              <a:t>Total needed = 15,000 + 6,750 = 21,750</a:t>
            </a:r>
          </a:p>
          <a:p>
            <a:pPr marL="258763" indent="-258763"/>
            <a:r>
              <a:rPr lang="en-US" sz="2400"/>
              <a:t>Using the formula</a:t>
            </a:r>
          </a:p>
          <a:p>
            <a:pPr marL="644525" lvl="1" indent="-257175"/>
            <a:r>
              <a:rPr lang="en-US"/>
              <a:t>t = ln(21,750/15,000) / ln(1.075) = 5.14 years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3635">
                                            <p:txEl>
                                              <p:pRg st="0" end="0"/>
                                            </p:txEl>
                                          </p:spTgt>
                                        </p:tgtEl>
                                        <p:attrNameLst>
                                          <p:attrName>style.visibility</p:attrName>
                                        </p:attrNameLst>
                                      </p:cBhvr>
                                      <p:to>
                                        <p:strVal val="visible"/>
                                      </p:to>
                                    </p:set>
                                    <p:anim calcmode="lin" valueType="num">
                                      <p:cBhvr additive="base">
                                        <p:cTn id="7" dur="500" fill="hold"/>
                                        <p:tgtEl>
                                          <p:spTgt spid="4536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363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53635">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53635">
                                            <p:txEl>
                                              <p:pRg st="1" end="1"/>
                                            </p:txEl>
                                          </p:spTgt>
                                        </p:tgtEl>
                                        <p:attrNameLst>
                                          <p:attrName>style.visibility</p:attrName>
                                        </p:attrNameLst>
                                      </p:cBhvr>
                                      <p:to>
                                        <p:strVal val="visible"/>
                                      </p:to>
                                    </p:set>
                                    <p:anim calcmode="lin" valueType="num">
                                      <p:cBhvr additive="base">
                                        <p:cTn id="13" dur="500" fill="hold"/>
                                        <p:tgtEl>
                                          <p:spTgt spid="4536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5363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53635">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53635">
                                            <p:txEl>
                                              <p:pRg st="2" end="2"/>
                                            </p:txEl>
                                          </p:spTgt>
                                        </p:tgtEl>
                                        <p:attrNameLst>
                                          <p:attrName>style.visibility</p:attrName>
                                        </p:attrNameLst>
                                      </p:cBhvr>
                                      <p:to>
                                        <p:strVal val="visible"/>
                                      </p:to>
                                    </p:set>
                                    <p:anim calcmode="lin" valueType="num">
                                      <p:cBhvr additive="base">
                                        <p:cTn id="19" dur="500" fill="hold"/>
                                        <p:tgtEl>
                                          <p:spTgt spid="4536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5363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53635">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53635">
                                            <p:txEl>
                                              <p:pRg st="3" end="3"/>
                                            </p:txEl>
                                          </p:spTgt>
                                        </p:tgtEl>
                                        <p:attrNameLst>
                                          <p:attrName>style.visibility</p:attrName>
                                        </p:attrNameLst>
                                      </p:cBhvr>
                                      <p:to>
                                        <p:strVal val="visible"/>
                                      </p:to>
                                    </p:set>
                                    <p:anim calcmode="lin" valueType="num">
                                      <p:cBhvr additive="base">
                                        <p:cTn id="25" dur="500" fill="hold"/>
                                        <p:tgtEl>
                                          <p:spTgt spid="45363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53635">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53635">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53635">
                                            <p:txEl>
                                              <p:pRg st="4" end="4"/>
                                            </p:txEl>
                                          </p:spTgt>
                                        </p:tgtEl>
                                        <p:attrNameLst>
                                          <p:attrName>style.visibility</p:attrName>
                                        </p:attrNameLst>
                                      </p:cBhvr>
                                      <p:to>
                                        <p:strVal val="visible"/>
                                      </p:to>
                                    </p:set>
                                    <p:anim calcmode="lin" valueType="num">
                                      <p:cBhvr additive="base">
                                        <p:cTn id="31" dur="500" fill="hold"/>
                                        <p:tgtEl>
                                          <p:spTgt spid="45363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53635">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53635">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53635">
                                            <p:txEl>
                                              <p:pRg st="5" end="5"/>
                                            </p:txEl>
                                          </p:spTgt>
                                        </p:tgtEl>
                                        <p:attrNameLst>
                                          <p:attrName>style.visibility</p:attrName>
                                        </p:attrNameLst>
                                      </p:cBhvr>
                                      <p:to>
                                        <p:strVal val="visible"/>
                                      </p:to>
                                    </p:set>
                                    <p:anim calcmode="lin" valueType="num">
                                      <p:cBhvr additive="base">
                                        <p:cTn id="37" dur="500" fill="hold"/>
                                        <p:tgtEl>
                                          <p:spTgt spid="45363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53635">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53635">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3635" grpId="0" build="p" bldLvl="2"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F337A8C-DEDE-4A2F-9798-28D227FD2472}" type="slidenum">
              <a:rPr lang="en-US"/>
              <a:pPr/>
              <a:t>55</a:t>
            </a:fld>
            <a:endParaRPr lang="en-US"/>
          </a:p>
        </p:txBody>
      </p:sp>
      <p:sp>
        <p:nvSpPr>
          <p:cNvPr id="486402" name="Rectangle 2"/>
          <p:cNvSpPr>
            <a:spLocks noGrp="1" noChangeArrowheads="1"/>
          </p:cNvSpPr>
          <p:nvPr>
            <p:ph type="title"/>
          </p:nvPr>
        </p:nvSpPr>
        <p:spPr/>
        <p:txBody>
          <a:bodyPr/>
          <a:lstStyle/>
          <a:p>
            <a:r>
              <a:rPr lang="en-US"/>
              <a:t>The Frequency of Compounding</a:t>
            </a:r>
          </a:p>
        </p:txBody>
      </p:sp>
      <p:sp>
        <p:nvSpPr>
          <p:cNvPr id="486403" name="Rectangle 3"/>
          <p:cNvSpPr>
            <a:spLocks noGrp="1" noChangeArrowheads="1"/>
          </p:cNvSpPr>
          <p:nvPr>
            <p:ph type="body" idx="4294967295"/>
          </p:nvPr>
        </p:nvSpPr>
        <p:spPr>
          <a:xfrm>
            <a:off x="838200" y="1752600"/>
            <a:ext cx="7958138" cy="3881438"/>
          </a:xfrm>
          <a:prstGeom prst="rect">
            <a:avLst/>
          </a:prstGeom>
        </p:spPr>
        <p:txBody>
          <a:bodyPr>
            <a:normAutofit fontScale="92500" lnSpcReduction="10000"/>
          </a:bodyPr>
          <a:lstStyle/>
          <a:p>
            <a:pPr>
              <a:lnSpc>
                <a:spcPct val="90000"/>
              </a:lnSpc>
            </a:pPr>
            <a:r>
              <a:rPr lang="en-US" sz="2400" dirty="0"/>
              <a:t>Banks frequently refer to interest rates on loans and deposits in the form of an annual percentage rate (APR) with a certain frequency of compounding.</a:t>
            </a:r>
          </a:p>
          <a:p>
            <a:pPr>
              <a:lnSpc>
                <a:spcPct val="90000"/>
              </a:lnSpc>
            </a:pPr>
            <a:r>
              <a:rPr lang="en-US" sz="2400" dirty="0"/>
              <a:t>For example, a loan might carry an APR of 18% per annum with monthly compounding.</a:t>
            </a:r>
          </a:p>
          <a:p>
            <a:pPr>
              <a:lnSpc>
                <a:spcPct val="90000"/>
              </a:lnSpc>
            </a:pPr>
            <a:r>
              <a:rPr lang="en-US" sz="2400" dirty="0"/>
              <a:t>This actually means that the loan will carry a monthly rate of interest of 18/12 = 1.5% per month.</a:t>
            </a:r>
          </a:p>
          <a:p>
            <a:pPr>
              <a:lnSpc>
                <a:spcPct val="90000"/>
              </a:lnSpc>
            </a:pPr>
            <a:r>
              <a:rPr lang="en-US" sz="2400" dirty="0"/>
              <a:t>The APR is also called the stated rate of interest in contrast to the Effective Rate of Interest, which is effectively the additional dollars the borrower will have to pay if the loan is repaid at the end of a year, over and above the initial principal, assuming no interim repayments.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DC415C2-2CA3-4E6C-A8CC-16EA5010ADE1}" type="slidenum">
              <a:rPr lang="en-US"/>
              <a:pPr/>
              <a:t>56</a:t>
            </a:fld>
            <a:endParaRPr lang="en-US"/>
          </a:p>
        </p:txBody>
      </p:sp>
      <p:sp>
        <p:nvSpPr>
          <p:cNvPr id="482306" name="Rectangle 2"/>
          <p:cNvSpPr>
            <a:spLocks noGrp="1" noChangeArrowheads="1"/>
          </p:cNvSpPr>
          <p:nvPr>
            <p:ph type="title"/>
          </p:nvPr>
        </p:nvSpPr>
        <p:spPr/>
        <p:txBody>
          <a:bodyPr/>
          <a:lstStyle/>
          <a:p>
            <a:r>
              <a:rPr lang="en-US"/>
              <a:t>The Frequency of Compounding</a:t>
            </a:r>
          </a:p>
        </p:txBody>
      </p:sp>
      <p:sp>
        <p:nvSpPr>
          <p:cNvPr id="482307" name="Rectangle 3"/>
          <p:cNvSpPr>
            <a:spLocks noGrp="1" noChangeArrowheads="1"/>
          </p:cNvSpPr>
          <p:nvPr>
            <p:ph type="body" idx="4294967295"/>
          </p:nvPr>
        </p:nvSpPr>
        <p:spPr>
          <a:xfrm>
            <a:off x="838200" y="1752600"/>
            <a:ext cx="7958138" cy="4419600"/>
          </a:xfrm>
          <a:prstGeom prst="rect">
            <a:avLst/>
          </a:prstGeom>
        </p:spPr>
        <p:txBody>
          <a:bodyPr/>
          <a:lstStyle/>
          <a:p>
            <a:pPr>
              <a:lnSpc>
                <a:spcPct val="90000"/>
              </a:lnSpc>
              <a:tabLst>
                <a:tab pos="1541463" algn="l"/>
                <a:tab pos="2743200" algn="l"/>
                <a:tab pos="3370263" algn="l"/>
                <a:tab pos="4978400" algn="l"/>
              </a:tabLst>
            </a:pPr>
            <a:r>
              <a:rPr lang="en-US" dirty="0"/>
              <a:t>The frequency of compounding affects the future and present values of cash flows. The stated interest rate can deviate significantly from the </a:t>
            </a:r>
            <a:r>
              <a:rPr lang="en-US" dirty="0" smtClean="0"/>
              <a:t>effective </a:t>
            </a:r>
            <a:r>
              <a:rPr lang="en-US" dirty="0"/>
              <a:t>interest rate –</a:t>
            </a:r>
          </a:p>
          <a:p>
            <a:pPr lvl="1">
              <a:lnSpc>
                <a:spcPct val="90000"/>
              </a:lnSpc>
              <a:tabLst>
                <a:tab pos="1541463" algn="l"/>
                <a:tab pos="2743200" algn="l"/>
                <a:tab pos="3370263" algn="l"/>
                <a:tab pos="4978400" algn="l"/>
              </a:tabLst>
            </a:pPr>
            <a:r>
              <a:rPr lang="en-US" dirty="0"/>
              <a:t>For instance, a 10% annual interest rate, if there is semiannual compounding, works out </a:t>
            </a:r>
            <a:r>
              <a:rPr lang="en-US" dirty="0" smtClean="0"/>
              <a:t>to an Effective </a:t>
            </a:r>
            <a:r>
              <a:rPr lang="en-US" dirty="0"/>
              <a:t>Interest Rate </a:t>
            </a:r>
            <a:r>
              <a:rPr lang="en-US" dirty="0" smtClean="0"/>
              <a:t>of </a:t>
            </a:r>
            <a:r>
              <a:rPr lang="en-US" dirty="0"/>
              <a:t>1.05</a:t>
            </a:r>
            <a:r>
              <a:rPr lang="en-US" baseline="30000" dirty="0"/>
              <a:t>2</a:t>
            </a:r>
            <a:r>
              <a:rPr lang="en-US" dirty="0"/>
              <a:t> - 1 = .10125 or 10.25%</a:t>
            </a:r>
          </a:p>
          <a:p>
            <a:pPr lvl="1">
              <a:lnSpc>
                <a:spcPct val="90000"/>
              </a:lnSpc>
              <a:tabLst>
                <a:tab pos="1541463" algn="l"/>
                <a:tab pos="2743200" algn="l"/>
                <a:tab pos="3370263" algn="l"/>
                <a:tab pos="4978400" algn="l"/>
              </a:tabLst>
            </a:pPr>
            <a:r>
              <a:rPr lang="en-US" dirty="0"/>
              <a:t>The general formula is</a:t>
            </a:r>
            <a:br>
              <a:rPr lang="en-US" dirty="0"/>
            </a:br>
            <a:r>
              <a:rPr lang="en-US" sz="2000" dirty="0"/>
              <a:t>Effective Annualized Rate = </a:t>
            </a:r>
            <a:r>
              <a:rPr lang="en-US" sz="2000" dirty="0">
                <a:latin typeface="Times" pitchFamily="18" charset="0"/>
              </a:rPr>
              <a:t>(1+r/m)</a:t>
            </a:r>
            <a:r>
              <a:rPr lang="en-US" sz="2000" baseline="30000" dirty="0">
                <a:latin typeface="Times" pitchFamily="18" charset="0"/>
              </a:rPr>
              <a:t>m</a:t>
            </a:r>
            <a:r>
              <a:rPr lang="en-US" sz="2000" dirty="0">
                <a:latin typeface="Times" pitchFamily="18" charset="0"/>
              </a:rPr>
              <a:t> </a:t>
            </a:r>
            <a:r>
              <a:rPr lang="en-US" sz="2000" dirty="0">
                <a:latin typeface="Arial"/>
              </a:rPr>
              <a:t>–</a:t>
            </a:r>
            <a:r>
              <a:rPr lang="en-US" sz="2000" dirty="0">
                <a:latin typeface="Times" pitchFamily="18" charset="0"/>
              </a:rPr>
              <a:t> 1</a:t>
            </a:r>
            <a:br>
              <a:rPr lang="en-US" sz="2000" dirty="0">
                <a:latin typeface="Times" pitchFamily="18" charset="0"/>
              </a:rPr>
            </a:br>
            <a:r>
              <a:rPr lang="en-US" sz="2000" dirty="0">
                <a:latin typeface="Times" pitchFamily="18" charset="0"/>
              </a:rPr>
              <a:t>where m is the frequency of compounding (# times per year), and</a:t>
            </a:r>
            <a:br>
              <a:rPr lang="en-US" sz="2000" dirty="0">
                <a:latin typeface="Times" pitchFamily="18" charset="0"/>
              </a:rPr>
            </a:br>
            <a:r>
              <a:rPr lang="en-US" sz="2000" dirty="0">
                <a:latin typeface="Times" pitchFamily="18" charset="0"/>
              </a:rPr>
              <a:t>r is the stated interest rate (or annualized percentage rate (APR) per year</a:t>
            </a:r>
            <a:endParaRPr lang="en-US" sz="2000" dirty="0"/>
          </a:p>
          <a:p>
            <a:pPr>
              <a:lnSpc>
                <a:spcPct val="90000"/>
              </a:lnSpc>
              <a:tabLst>
                <a:tab pos="1541463" algn="l"/>
                <a:tab pos="2743200" algn="l"/>
                <a:tab pos="3370263" algn="l"/>
                <a:tab pos="4978400" algn="l"/>
              </a:tabLst>
            </a:pPr>
            <a:endParaRPr lang="en-US" sz="20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5"/>
          <p:cNvSpPr>
            <a:spLocks noGrp="1"/>
          </p:cNvSpPr>
          <p:nvPr>
            <p:ph type="sldNum" sz="quarter" idx="12"/>
          </p:nvPr>
        </p:nvSpPr>
        <p:spPr/>
        <p:txBody>
          <a:bodyPr/>
          <a:lstStyle/>
          <a:p>
            <a:fld id="{FA6C71BD-90BC-45AC-AB24-0E660BDBBDB1}" type="slidenum">
              <a:rPr lang="en-US"/>
              <a:pPr/>
              <a:t>57</a:t>
            </a:fld>
            <a:endParaRPr lang="en-US"/>
          </a:p>
        </p:txBody>
      </p:sp>
      <p:sp>
        <p:nvSpPr>
          <p:cNvPr id="484354" name="Rectangle 2"/>
          <p:cNvSpPr>
            <a:spLocks noGrp="1" noChangeArrowheads="1"/>
          </p:cNvSpPr>
          <p:nvPr>
            <p:ph type="title"/>
          </p:nvPr>
        </p:nvSpPr>
        <p:spPr/>
        <p:txBody>
          <a:bodyPr/>
          <a:lstStyle/>
          <a:p>
            <a:r>
              <a:rPr lang="en-US"/>
              <a:t>The Frequency of Compounding</a:t>
            </a:r>
          </a:p>
        </p:txBody>
      </p:sp>
      <p:sp>
        <p:nvSpPr>
          <p:cNvPr id="484355" name="Rectangle 3"/>
          <p:cNvSpPr>
            <a:spLocks noGrp="1" noChangeArrowheads="1"/>
          </p:cNvSpPr>
          <p:nvPr>
            <p:ph type="body" idx="4294967295"/>
          </p:nvPr>
        </p:nvSpPr>
        <p:spPr>
          <a:xfrm>
            <a:off x="838200" y="1752600"/>
            <a:ext cx="7958138" cy="762000"/>
          </a:xfrm>
          <a:prstGeom prst="rect">
            <a:avLst/>
          </a:prstGeom>
        </p:spPr>
        <p:txBody>
          <a:bodyPr/>
          <a:lstStyle/>
          <a:p>
            <a:pPr>
              <a:buFont typeface="Wingdings" pitchFamily="2" charset="2"/>
              <a:buNone/>
            </a:pPr>
            <a:r>
              <a:rPr lang="en-US"/>
              <a:t> </a:t>
            </a:r>
          </a:p>
        </p:txBody>
      </p:sp>
      <p:grpSp>
        <p:nvGrpSpPr>
          <p:cNvPr id="2" name="Group 4"/>
          <p:cNvGrpSpPr>
            <a:grpSpLocks/>
          </p:cNvGrpSpPr>
          <p:nvPr/>
        </p:nvGrpSpPr>
        <p:grpSpPr bwMode="auto">
          <a:xfrm>
            <a:off x="1066800" y="2667000"/>
            <a:ext cx="7239000" cy="3048000"/>
            <a:chOff x="8" y="8"/>
            <a:chExt cx="2624" cy="2747"/>
          </a:xfrm>
        </p:grpSpPr>
        <p:sp>
          <p:nvSpPr>
            <p:cNvPr id="484357" name="Rectangle 5"/>
            <p:cNvSpPr>
              <a:spLocks noChangeArrowheads="1"/>
            </p:cNvSpPr>
            <p:nvPr/>
          </p:nvSpPr>
          <p:spPr bwMode="auto">
            <a:xfrm>
              <a:off x="8" y="8"/>
              <a:ext cx="551" cy="502"/>
            </a:xfrm>
            <a:prstGeom prst="rect">
              <a:avLst/>
            </a:prstGeom>
            <a:noFill/>
            <a:ln w="12700">
              <a:noFill/>
              <a:miter lim="800000"/>
              <a:headEnd/>
              <a:tailEnd/>
            </a:ln>
            <a:effectLst/>
          </p:spPr>
          <p:txBody>
            <a:bodyPr anchor="b"/>
            <a:lstStyle/>
            <a:p>
              <a:pPr eaLnBrk="0" hangingPunct="0"/>
              <a:r>
                <a:rPr lang="en-US" sz="1800" b="1">
                  <a:latin typeface="Times" pitchFamily="18" charset="0"/>
                </a:rPr>
                <a:t>Frequency </a:t>
              </a:r>
            </a:p>
            <a:p>
              <a:pPr eaLnBrk="0" hangingPunct="0"/>
              <a:endParaRPr lang="en-US" sz="1800">
                <a:latin typeface="Times" pitchFamily="18" charset="0"/>
              </a:endParaRPr>
            </a:p>
          </p:txBody>
        </p:sp>
        <p:sp>
          <p:nvSpPr>
            <p:cNvPr id="484358" name="Rectangle 6"/>
            <p:cNvSpPr>
              <a:spLocks noChangeArrowheads="1"/>
            </p:cNvSpPr>
            <p:nvPr/>
          </p:nvSpPr>
          <p:spPr bwMode="auto">
            <a:xfrm>
              <a:off x="559" y="8"/>
              <a:ext cx="336" cy="502"/>
            </a:xfrm>
            <a:prstGeom prst="rect">
              <a:avLst/>
            </a:prstGeom>
            <a:noFill/>
            <a:ln w="12700">
              <a:noFill/>
              <a:miter lim="800000"/>
              <a:headEnd/>
              <a:tailEnd/>
            </a:ln>
            <a:effectLst/>
          </p:spPr>
          <p:txBody>
            <a:bodyPr anchor="b"/>
            <a:lstStyle/>
            <a:p>
              <a:pPr eaLnBrk="0" hangingPunct="0"/>
              <a:r>
                <a:rPr lang="en-US" sz="1800" b="1">
                  <a:latin typeface="Times" pitchFamily="18" charset="0"/>
                </a:rPr>
                <a:t>Rate</a:t>
              </a:r>
            </a:p>
            <a:p>
              <a:pPr eaLnBrk="0" hangingPunct="0"/>
              <a:endParaRPr lang="en-US" sz="1800">
                <a:latin typeface="Times" pitchFamily="18" charset="0"/>
              </a:endParaRPr>
            </a:p>
          </p:txBody>
        </p:sp>
        <p:sp>
          <p:nvSpPr>
            <p:cNvPr id="484359" name="Rectangle 7"/>
            <p:cNvSpPr>
              <a:spLocks noChangeArrowheads="1"/>
            </p:cNvSpPr>
            <p:nvPr/>
          </p:nvSpPr>
          <p:spPr bwMode="auto">
            <a:xfrm>
              <a:off x="895" y="8"/>
              <a:ext cx="336" cy="502"/>
            </a:xfrm>
            <a:prstGeom prst="rect">
              <a:avLst/>
            </a:prstGeom>
            <a:noFill/>
            <a:ln w="12700">
              <a:noFill/>
              <a:miter lim="800000"/>
              <a:headEnd/>
              <a:tailEnd/>
            </a:ln>
            <a:effectLst/>
          </p:spPr>
          <p:txBody>
            <a:bodyPr anchor="b"/>
            <a:lstStyle/>
            <a:p>
              <a:pPr eaLnBrk="0" hangingPunct="0"/>
              <a:r>
                <a:rPr lang="en-US" sz="1800" b="1">
                  <a:latin typeface="Times" pitchFamily="18" charset="0"/>
                </a:rPr>
                <a:t>t</a:t>
              </a:r>
            </a:p>
            <a:p>
              <a:pPr eaLnBrk="0" hangingPunct="0"/>
              <a:endParaRPr lang="en-US" sz="1800">
                <a:latin typeface="Times" pitchFamily="18" charset="0"/>
              </a:endParaRPr>
            </a:p>
          </p:txBody>
        </p:sp>
        <p:sp>
          <p:nvSpPr>
            <p:cNvPr id="484360" name="Rectangle 8"/>
            <p:cNvSpPr>
              <a:spLocks noChangeArrowheads="1"/>
            </p:cNvSpPr>
            <p:nvPr/>
          </p:nvSpPr>
          <p:spPr bwMode="auto">
            <a:xfrm>
              <a:off x="1231" y="8"/>
              <a:ext cx="579" cy="502"/>
            </a:xfrm>
            <a:prstGeom prst="rect">
              <a:avLst/>
            </a:prstGeom>
            <a:noFill/>
            <a:ln w="12700">
              <a:noFill/>
              <a:miter lim="800000"/>
              <a:headEnd/>
              <a:tailEnd/>
            </a:ln>
            <a:effectLst/>
          </p:spPr>
          <p:txBody>
            <a:bodyPr anchor="b"/>
            <a:lstStyle/>
            <a:p>
              <a:pPr eaLnBrk="0" hangingPunct="0"/>
              <a:r>
                <a:rPr lang="en-US" sz="1800" b="1">
                  <a:latin typeface="Times" pitchFamily="18" charset="0"/>
                </a:rPr>
                <a:t>Formula</a:t>
              </a:r>
            </a:p>
            <a:p>
              <a:pPr eaLnBrk="0" hangingPunct="0"/>
              <a:endParaRPr lang="en-US" sz="1800">
                <a:latin typeface="Times" pitchFamily="18" charset="0"/>
              </a:endParaRPr>
            </a:p>
          </p:txBody>
        </p:sp>
        <p:sp>
          <p:nvSpPr>
            <p:cNvPr id="484361" name="Rectangle 9"/>
            <p:cNvSpPr>
              <a:spLocks noChangeArrowheads="1"/>
            </p:cNvSpPr>
            <p:nvPr/>
          </p:nvSpPr>
          <p:spPr bwMode="auto">
            <a:xfrm>
              <a:off x="1810" y="8"/>
              <a:ext cx="822" cy="502"/>
            </a:xfrm>
            <a:prstGeom prst="rect">
              <a:avLst/>
            </a:prstGeom>
            <a:noFill/>
            <a:ln w="12700">
              <a:noFill/>
              <a:miter lim="800000"/>
              <a:headEnd/>
              <a:tailEnd/>
            </a:ln>
            <a:effectLst/>
          </p:spPr>
          <p:txBody>
            <a:bodyPr anchor="b"/>
            <a:lstStyle/>
            <a:p>
              <a:pPr eaLnBrk="0" hangingPunct="0"/>
              <a:r>
                <a:rPr lang="en-US" sz="1800" b="1">
                  <a:latin typeface="Times" pitchFamily="18" charset="0"/>
                </a:rPr>
                <a:t>Effective Annual Rate</a:t>
              </a:r>
            </a:p>
            <a:p>
              <a:pPr eaLnBrk="0" hangingPunct="0"/>
              <a:endParaRPr lang="en-US" sz="1800">
                <a:latin typeface="Times" pitchFamily="18" charset="0"/>
              </a:endParaRPr>
            </a:p>
          </p:txBody>
        </p:sp>
        <p:sp>
          <p:nvSpPr>
            <p:cNvPr id="484362" name="Rectangle 10"/>
            <p:cNvSpPr>
              <a:spLocks noChangeArrowheads="1"/>
            </p:cNvSpPr>
            <p:nvPr/>
          </p:nvSpPr>
          <p:spPr bwMode="auto">
            <a:xfrm>
              <a:off x="8" y="526"/>
              <a:ext cx="551" cy="387"/>
            </a:xfrm>
            <a:prstGeom prst="rect">
              <a:avLst/>
            </a:prstGeom>
            <a:noFill/>
            <a:ln w="12700">
              <a:noFill/>
              <a:miter lim="800000"/>
              <a:headEnd/>
              <a:tailEnd/>
            </a:ln>
            <a:effectLst/>
          </p:spPr>
          <p:txBody>
            <a:bodyPr anchor="b"/>
            <a:lstStyle/>
            <a:p>
              <a:pPr eaLnBrk="0" hangingPunct="0"/>
              <a:r>
                <a:rPr lang="en-US" sz="1800">
                  <a:latin typeface="Times" pitchFamily="18" charset="0"/>
                </a:rPr>
                <a:t>Annual</a:t>
              </a:r>
            </a:p>
            <a:p>
              <a:pPr eaLnBrk="0" hangingPunct="0"/>
              <a:endParaRPr lang="en-US" sz="1800">
                <a:latin typeface="Times" pitchFamily="18" charset="0"/>
              </a:endParaRPr>
            </a:p>
          </p:txBody>
        </p:sp>
        <p:sp>
          <p:nvSpPr>
            <p:cNvPr id="484363" name="Rectangle 11"/>
            <p:cNvSpPr>
              <a:spLocks noChangeArrowheads="1"/>
            </p:cNvSpPr>
            <p:nvPr/>
          </p:nvSpPr>
          <p:spPr bwMode="auto">
            <a:xfrm>
              <a:off x="559" y="526"/>
              <a:ext cx="336" cy="387"/>
            </a:xfrm>
            <a:prstGeom prst="rect">
              <a:avLst/>
            </a:prstGeom>
            <a:noFill/>
            <a:ln w="12700">
              <a:noFill/>
              <a:miter lim="800000"/>
              <a:headEnd/>
              <a:tailEnd/>
            </a:ln>
            <a:effectLst/>
          </p:spPr>
          <p:txBody>
            <a:bodyPr anchor="b"/>
            <a:lstStyle/>
            <a:p>
              <a:pPr eaLnBrk="0" hangingPunct="0"/>
              <a:r>
                <a:rPr lang="en-US" sz="1800">
                  <a:latin typeface="Times" pitchFamily="18" charset="0"/>
                </a:rPr>
                <a:t>10%</a:t>
              </a:r>
            </a:p>
            <a:p>
              <a:pPr eaLnBrk="0" hangingPunct="0"/>
              <a:endParaRPr lang="en-US" sz="1800">
                <a:latin typeface="Times" pitchFamily="18" charset="0"/>
              </a:endParaRPr>
            </a:p>
          </p:txBody>
        </p:sp>
        <p:sp>
          <p:nvSpPr>
            <p:cNvPr id="484364" name="Rectangle 12"/>
            <p:cNvSpPr>
              <a:spLocks noChangeArrowheads="1"/>
            </p:cNvSpPr>
            <p:nvPr/>
          </p:nvSpPr>
          <p:spPr bwMode="auto">
            <a:xfrm>
              <a:off x="895" y="526"/>
              <a:ext cx="336" cy="387"/>
            </a:xfrm>
            <a:prstGeom prst="rect">
              <a:avLst/>
            </a:prstGeom>
            <a:noFill/>
            <a:ln w="12700">
              <a:noFill/>
              <a:miter lim="800000"/>
              <a:headEnd/>
              <a:tailEnd/>
            </a:ln>
            <a:effectLst/>
          </p:spPr>
          <p:txBody>
            <a:bodyPr anchor="b"/>
            <a:lstStyle/>
            <a:p>
              <a:pPr eaLnBrk="0" hangingPunct="0"/>
              <a:r>
                <a:rPr lang="en-US" sz="1800">
                  <a:latin typeface="Times" pitchFamily="18" charset="0"/>
                </a:rPr>
                <a:t>1</a:t>
              </a:r>
            </a:p>
            <a:p>
              <a:pPr eaLnBrk="0" hangingPunct="0"/>
              <a:endParaRPr lang="en-US" sz="1800">
                <a:latin typeface="Times" pitchFamily="18" charset="0"/>
              </a:endParaRPr>
            </a:p>
          </p:txBody>
        </p:sp>
        <p:sp>
          <p:nvSpPr>
            <p:cNvPr id="484365" name="Rectangle 13"/>
            <p:cNvSpPr>
              <a:spLocks noChangeArrowheads="1"/>
            </p:cNvSpPr>
            <p:nvPr/>
          </p:nvSpPr>
          <p:spPr bwMode="auto">
            <a:xfrm>
              <a:off x="1231" y="526"/>
              <a:ext cx="579" cy="387"/>
            </a:xfrm>
            <a:prstGeom prst="rect">
              <a:avLst/>
            </a:prstGeom>
            <a:noFill/>
            <a:ln w="12700">
              <a:noFill/>
              <a:miter lim="800000"/>
              <a:headEnd/>
              <a:tailEnd/>
            </a:ln>
            <a:effectLst/>
          </p:spPr>
          <p:txBody>
            <a:bodyPr anchor="b"/>
            <a:lstStyle/>
            <a:p>
              <a:pPr eaLnBrk="0" hangingPunct="0"/>
              <a:r>
                <a:rPr lang="en-US" sz="1800">
                  <a:latin typeface="Times" pitchFamily="18" charset="0"/>
                </a:rPr>
                <a:t>r</a:t>
              </a:r>
            </a:p>
            <a:p>
              <a:pPr eaLnBrk="0" hangingPunct="0"/>
              <a:endParaRPr lang="en-US" sz="1800">
                <a:latin typeface="Times" pitchFamily="18" charset="0"/>
              </a:endParaRPr>
            </a:p>
          </p:txBody>
        </p:sp>
        <p:sp>
          <p:nvSpPr>
            <p:cNvPr id="484366" name="Rectangle 14"/>
            <p:cNvSpPr>
              <a:spLocks noChangeArrowheads="1"/>
            </p:cNvSpPr>
            <p:nvPr/>
          </p:nvSpPr>
          <p:spPr bwMode="auto">
            <a:xfrm>
              <a:off x="1810" y="526"/>
              <a:ext cx="822" cy="387"/>
            </a:xfrm>
            <a:prstGeom prst="rect">
              <a:avLst/>
            </a:prstGeom>
            <a:noFill/>
            <a:ln w="12700">
              <a:noFill/>
              <a:miter lim="800000"/>
              <a:headEnd/>
              <a:tailEnd/>
            </a:ln>
            <a:effectLst/>
          </p:spPr>
          <p:txBody>
            <a:bodyPr anchor="b"/>
            <a:lstStyle/>
            <a:p>
              <a:pPr eaLnBrk="0" hangingPunct="0"/>
              <a:r>
                <a:rPr lang="en-US" sz="1800">
                  <a:latin typeface="Times" pitchFamily="18" charset="0"/>
                </a:rPr>
                <a:t>10.00%</a:t>
              </a:r>
            </a:p>
            <a:p>
              <a:pPr eaLnBrk="0" hangingPunct="0"/>
              <a:endParaRPr lang="en-US" sz="1800">
                <a:latin typeface="Times" pitchFamily="18" charset="0"/>
              </a:endParaRPr>
            </a:p>
          </p:txBody>
        </p:sp>
        <p:sp>
          <p:nvSpPr>
            <p:cNvPr id="484367" name="Rectangle 15"/>
            <p:cNvSpPr>
              <a:spLocks noChangeArrowheads="1"/>
            </p:cNvSpPr>
            <p:nvPr/>
          </p:nvSpPr>
          <p:spPr bwMode="auto">
            <a:xfrm>
              <a:off x="8" y="929"/>
              <a:ext cx="551" cy="502"/>
            </a:xfrm>
            <a:prstGeom prst="rect">
              <a:avLst/>
            </a:prstGeom>
            <a:noFill/>
            <a:ln w="12700">
              <a:noFill/>
              <a:miter lim="800000"/>
              <a:headEnd/>
              <a:tailEnd/>
            </a:ln>
            <a:effectLst/>
          </p:spPr>
          <p:txBody>
            <a:bodyPr anchor="b"/>
            <a:lstStyle/>
            <a:p>
              <a:pPr eaLnBrk="0" hangingPunct="0"/>
              <a:r>
                <a:rPr lang="en-US" sz="1800">
                  <a:latin typeface="Times" pitchFamily="18" charset="0"/>
                </a:rPr>
                <a:t>Semi-Annual</a:t>
              </a:r>
            </a:p>
            <a:p>
              <a:pPr eaLnBrk="0" hangingPunct="0"/>
              <a:endParaRPr lang="en-US" sz="1800">
                <a:latin typeface="Times" pitchFamily="18" charset="0"/>
              </a:endParaRPr>
            </a:p>
          </p:txBody>
        </p:sp>
        <p:sp>
          <p:nvSpPr>
            <p:cNvPr id="484368" name="Rectangle 16"/>
            <p:cNvSpPr>
              <a:spLocks noChangeArrowheads="1"/>
            </p:cNvSpPr>
            <p:nvPr/>
          </p:nvSpPr>
          <p:spPr bwMode="auto">
            <a:xfrm>
              <a:off x="559" y="929"/>
              <a:ext cx="336" cy="502"/>
            </a:xfrm>
            <a:prstGeom prst="rect">
              <a:avLst/>
            </a:prstGeom>
            <a:noFill/>
            <a:ln w="12700">
              <a:noFill/>
              <a:miter lim="800000"/>
              <a:headEnd/>
              <a:tailEnd/>
            </a:ln>
            <a:effectLst/>
          </p:spPr>
          <p:txBody>
            <a:bodyPr anchor="b"/>
            <a:lstStyle/>
            <a:p>
              <a:pPr eaLnBrk="0" hangingPunct="0"/>
              <a:r>
                <a:rPr lang="en-US" sz="1800">
                  <a:latin typeface="Times" pitchFamily="18" charset="0"/>
                </a:rPr>
                <a:t>10%</a:t>
              </a:r>
            </a:p>
            <a:p>
              <a:pPr eaLnBrk="0" hangingPunct="0"/>
              <a:endParaRPr lang="en-US" sz="1800">
                <a:latin typeface="Times" pitchFamily="18" charset="0"/>
              </a:endParaRPr>
            </a:p>
          </p:txBody>
        </p:sp>
        <p:sp>
          <p:nvSpPr>
            <p:cNvPr id="484369" name="Rectangle 17"/>
            <p:cNvSpPr>
              <a:spLocks noChangeArrowheads="1"/>
            </p:cNvSpPr>
            <p:nvPr/>
          </p:nvSpPr>
          <p:spPr bwMode="auto">
            <a:xfrm>
              <a:off x="895" y="929"/>
              <a:ext cx="336" cy="502"/>
            </a:xfrm>
            <a:prstGeom prst="rect">
              <a:avLst/>
            </a:prstGeom>
            <a:noFill/>
            <a:ln w="12700">
              <a:noFill/>
              <a:miter lim="800000"/>
              <a:headEnd/>
              <a:tailEnd/>
            </a:ln>
            <a:effectLst/>
          </p:spPr>
          <p:txBody>
            <a:bodyPr anchor="b"/>
            <a:lstStyle/>
            <a:p>
              <a:pPr eaLnBrk="0" hangingPunct="0"/>
              <a:r>
                <a:rPr lang="en-US" sz="1800">
                  <a:latin typeface="Times" pitchFamily="18" charset="0"/>
                </a:rPr>
                <a:t>2</a:t>
              </a:r>
            </a:p>
            <a:p>
              <a:pPr eaLnBrk="0" hangingPunct="0"/>
              <a:endParaRPr lang="en-US" sz="1800">
                <a:latin typeface="Times" pitchFamily="18" charset="0"/>
              </a:endParaRPr>
            </a:p>
          </p:txBody>
        </p:sp>
        <p:sp>
          <p:nvSpPr>
            <p:cNvPr id="484370" name="Rectangle 18"/>
            <p:cNvSpPr>
              <a:spLocks noChangeArrowheads="1"/>
            </p:cNvSpPr>
            <p:nvPr/>
          </p:nvSpPr>
          <p:spPr bwMode="auto">
            <a:xfrm>
              <a:off x="1231" y="929"/>
              <a:ext cx="579" cy="502"/>
            </a:xfrm>
            <a:prstGeom prst="rect">
              <a:avLst/>
            </a:prstGeom>
            <a:noFill/>
            <a:ln w="12700">
              <a:noFill/>
              <a:miter lim="800000"/>
              <a:headEnd/>
              <a:tailEnd/>
            </a:ln>
            <a:effectLst/>
          </p:spPr>
          <p:txBody>
            <a:bodyPr anchor="b"/>
            <a:lstStyle/>
            <a:p>
              <a:pPr eaLnBrk="0" hangingPunct="0"/>
              <a:r>
                <a:rPr lang="en-US" sz="1800">
                  <a:latin typeface="Times" pitchFamily="18" charset="0"/>
                </a:rPr>
                <a:t>(1+r/2)</a:t>
              </a:r>
              <a:r>
                <a:rPr lang="en-US" sz="1800" baseline="30000">
                  <a:latin typeface="Times" pitchFamily="18" charset="0"/>
                </a:rPr>
                <a:t>2</a:t>
              </a:r>
              <a:r>
                <a:rPr lang="en-US" sz="1800">
                  <a:latin typeface="Times" pitchFamily="18" charset="0"/>
                </a:rPr>
                <a:t>-1</a:t>
              </a:r>
            </a:p>
            <a:p>
              <a:pPr eaLnBrk="0" hangingPunct="0"/>
              <a:endParaRPr lang="en-US" sz="1800">
                <a:latin typeface="Times" pitchFamily="18" charset="0"/>
              </a:endParaRPr>
            </a:p>
          </p:txBody>
        </p:sp>
        <p:sp>
          <p:nvSpPr>
            <p:cNvPr id="484371" name="Rectangle 19"/>
            <p:cNvSpPr>
              <a:spLocks noChangeArrowheads="1"/>
            </p:cNvSpPr>
            <p:nvPr/>
          </p:nvSpPr>
          <p:spPr bwMode="auto">
            <a:xfrm>
              <a:off x="1810" y="929"/>
              <a:ext cx="822" cy="502"/>
            </a:xfrm>
            <a:prstGeom prst="rect">
              <a:avLst/>
            </a:prstGeom>
            <a:noFill/>
            <a:ln w="12700">
              <a:noFill/>
              <a:miter lim="800000"/>
              <a:headEnd/>
              <a:tailEnd/>
            </a:ln>
            <a:effectLst/>
          </p:spPr>
          <p:txBody>
            <a:bodyPr anchor="b"/>
            <a:lstStyle/>
            <a:p>
              <a:pPr eaLnBrk="0" hangingPunct="0"/>
              <a:r>
                <a:rPr lang="en-US" sz="1800">
                  <a:latin typeface="Times" pitchFamily="18" charset="0"/>
                </a:rPr>
                <a:t>10.25%</a:t>
              </a:r>
            </a:p>
            <a:p>
              <a:pPr eaLnBrk="0" hangingPunct="0"/>
              <a:endParaRPr lang="en-US" sz="1800">
                <a:latin typeface="Times" pitchFamily="18" charset="0"/>
              </a:endParaRPr>
            </a:p>
          </p:txBody>
        </p:sp>
        <p:sp>
          <p:nvSpPr>
            <p:cNvPr id="484372" name="Rectangle 20"/>
            <p:cNvSpPr>
              <a:spLocks noChangeArrowheads="1"/>
            </p:cNvSpPr>
            <p:nvPr/>
          </p:nvSpPr>
          <p:spPr bwMode="auto">
            <a:xfrm>
              <a:off x="8" y="1447"/>
              <a:ext cx="551" cy="387"/>
            </a:xfrm>
            <a:prstGeom prst="rect">
              <a:avLst/>
            </a:prstGeom>
            <a:noFill/>
            <a:ln w="12700">
              <a:noFill/>
              <a:miter lim="800000"/>
              <a:headEnd/>
              <a:tailEnd/>
            </a:ln>
            <a:effectLst/>
          </p:spPr>
          <p:txBody>
            <a:bodyPr anchor="b"/>
            <a:lstStyle/>
            <a:p>
              <a:pPr eaLnBrk="0" hangingPunct="0"/>
              <a:r>
                <a:rPr lang="en-US" sz="1800">
                  <a:latin typeface="Times" pitchFamily="18" charset="0"/>
                </a:rPr>
                <a:t>Monthly</a:t>
              </a:r>
            </a:p>
            <a:p>
              <a:pPr eaLnBrk="0" hangingPunct="0"/>
              <a:endParaRPr lang="en-US" sz="1800">
                <a:latin typeface="Times" pitchFamily="18" charset="0"/>
              </a:endParaRPr>
            </a:p>
          </p:txBody>
        </p:sp>
        <p:sp>
          <p:nvSpPr>
            <p:cNvPr id="484373" name="Rectangle 21"/>
            <p:cNvSpPr>
              <a:spLocks noChangeArrowheads="1"/>
            </p:cNvSpPr>
            <p:nvPr/>
          </p:nvSpPr>
          <p:spPr bwMode="auto">
            <a:xfrm>
              <a:off x="559" y="1447"/>
              <a:ext cx="336" cy="387"/>
            </a:xfrm>
            <a:prstGeom prst="rect">
              <a:avLst/>
            </a:prstGeom>
            <a:noFill/>
            <a:ln w="12700">
              <a:noFill/>
              <a:miter lim="800000"/>
              <a:headEnd/>
              <a:tailEnd/>
            </a:ln>
            <a:effectLst/>
          </p:spPr>
          <p:txBody>
            <a:bodyPr anchor="b"/>
            <a:lstStyle/>
            <a:p>
              <a:pPr eaLnBrk="0" hangingPunct="0"/>
              <a:r>
                <a:rPr lang="en-US" sz="1800">
                  <a:latin typeface="Times" pitchFamily="18" charset="0"/>
                </a:rPr>
                <a:t>10%</a:t>
              </a:r>
            </a:p>
            <a:p>
              <a:pPr eaLnBrk="0" hangingPunct="0"/>
              <a:endParaRPr lang="en-US" sz="1800">
                <a:latin typeface="Times" pitchFamily="18" charset="0"/>
              </a:endParaRPr>
            </a:p>
          </p:txBody>
        </p:sp>
        <p:sp>
          <p:nvSpPr>
            <p:cNvPr id="484374" name="Rectangle 22"/>
            <p:cNvSpPr>
              <a:spLocks noChangeArrowheads="1"/>
            </p:cNvSpPr>
            <p:nvPr/>
          </p:nvSpPr>
          <p:spPr bwMode="auto">
            <a:xfrm>
              <a:off x="895" y="1447"/>
              <a:ext cx="336" cy="387"/>
            </a:xfrm>
            <a:prstGeom prst="rect">
              <a:avLst/>
            </a:prstGeom>
            <a:noFill/>
            <a:ln w="12700">
              <a:noFill/>
              <a:miter lim="800000"/>
              <a:headEnd/>
              <a:tailEnd/>
            </a:ln>
            <a:effectLst/>
          </p:spPr>
          <p:txBody>
            <a:bodyPr anchor="b"/>
            <a:lstStyle/>
            <a:p>
              <a:pPr eaLnBrk="0" hangingPunct="0"/>
              <a:r>
                <a:rPr lang="en-US" sz="1800">
                  <a:latin typeface="Times" pitchFamily="18" charset="0"/>
                </a:rPr>
                <a:t>12</a:t>
              </a:r>
            </a:p>
            <a:p>
              <a:pPr eaLnBrk="0" hangingPunct="0"/>
              <a:endParaRPr lang="en-US" sz="1800">
                <a:latin typeface="Times" pitchFamily="18" charset="0"/>
              </a:endParaRPr>
            </a:p>
          </p:txBody>
        </p:sp>
        <p:sp>
          <p:nvSpPr>
            <p:cNvPr id="484375" name="Rectangle 23"/>
            <p:cNvSpPr>
              <a:spLocks noChangeArrowheads="1"/>
            </p:cNvSpPr>
            <p:nvPr/>
          </p:nvSpPr>
          <p:spPr bwMode="auto">
            <a:xfrm>
              <a:off x="1231" y="1447"/>
              <a:ext cx="579" cy="387"/>
            </a:xfrm>
            <a:prstGeom prst="rect">
              <a:avLst/>
            </a:prstGeom>
            <a:noFill/>
            <a:ln w="12700">
              <a:noFill/>
              <a:miter lim="800000"/>
              <a:headEnd/>
              <a:tailEnd/>
            </a:ln>
            <a:effectLst/>
          </p:spPr>
          <p:txBody>
            <a:bodyPr anchor="b"/>
            <a:lstStyle/>
            <a:p>
              <a:pPr eaLnBrk="0" hangingPunct="0"/>
              <a:r>
                <a:rPr lang="en-US" sz="1800">
                  <a:latin typeface="Times" pitchFamily="18" charset="0"/>
                </a:rPr>
                <a:t>(1+r/12)</a:t>
              </a:r>
              <a:r>
                <a:rPr lang="en-US" sz="1800" baseline="30000">
                  <a:latin typeface="Times" pitchFamily="18" charset="0"/>
                </a:rPr>
                <a:t>12</a:t>
              </a:r>
              <a:r>
                <a:rPr lang="en-US" sz="1800">
                  <a:latin typeface="Times" pitchFamily="18" charset="0"/>
                </a:rPr>
                <a:t>-1</a:t>
              </a:r>
            </a:p>
            <a:p>
              <a:pPr eaLnBrk="0" hangingPunct="0"/>
              <a:endParaRPr lang="en-US" sz="1800">
                <a:latin typeface="Times" pitchFamily="18" charset="0"/>
              </a:endParaRPr>
            </a:p>
          </p:txBody>
        </p:sp>
        <p:sp>
          <p:nvSpPr>
            <p:cNvPr id="484376" name="Rectangle 24"/>
            <p:cNvSpPr>
              <a:spLocks noChangeArrowheads="1"/>
            </p:cNvSpPr>
            <p:nvPr/>
          </p:nvSpPr>
          <p:spPr bwMode="auto">
            <a:xfrm>
              <a:off x="1810" y="1447"/>
              <a:ext cx="822" cy="387"/>
            </a:xfrm>
            <a:prstGeom prst="rect">
              <a:avLst/>
            </a:prstGeom>
            <a:noFill/>
            <a:ln w="12700">
              <a:noFill/>
              <a:miter lim="800000"/>
              <a:headEnd/>
              <a:tailEnd/>
            </a:ln>
            <a:effectLst/>
          </p:spPr>
          <p:txBody>
            <a:bodyPr anchor="b"/>
            <a:lstStyle/>
            <a:p>
              <a:pPr eaLnBrk="0" hangingPunct="0"/>
              <a:r>
                <a:rPr lang="en-US" sz="1800">
                  <a:latin typeface="Times" pitchFamily="18" charset="0"/>
                </a:rPr>
                <a:t>10.47%</a:t>
              </a:r>
            </a:p>
            <a:p>
              <a:pPr eaLnBrk="0" hangingPunct="0"/>
              <a:endParaRPr lang="en-US" sz="1800">
                <a:latin typeface="Times" pitchFamily="18" charset="0"/>
              </a:endParaRPr>
            </a:p>
          </p:txBody>
        </p:sp>
        <p:sp>
          <p:nvSpPr>
            <p:cNvPr id="484377" name="Rectangle 25"/>
            <p:cNvSpPr>
              <a:spLocks noChangeArrowheads="1"/>
            </p:cNvSpPr>
            <p:nvPr/>
          </p:nvSpPr>
          <p:spPr bwMode="auto">
            <a:xfrm>
              <a:off x="8" y="1850"/>
              <a:ext cx="551" cy="502"/>
            </a:xfrm>
            <a:prstGeom prst="rect">
              <a:avLst/>
            </a:prstGeom>
            <a:noFill/>
            <a:ln w="12700">
              <a:noFill/>
              <a:miter lim="800000"/>
              <a:headEnd/>
              <a:tailEnd/>
            </a:ln>
            <a:effectLst/>
          </p:spPr>
          <p:txBody>
            <a:bodyPr anchor="b"/>
            <a:lstStyle/>
            <a:p>
              <a:pPr eaLnBrk="0" hangingPunct="0"/>
              <a:r>
                <a:rPr lang="en-US" sz="1800">
                  <a:latin typeface="Times" pitchFamily="18" charset="0"/>
                </a:rPr>
                <a:t>Daily</a:t>
              </a:r>
            </a:p>
            <a:p>
              <a:pPr eaLnBrk="0" hangingPunct="0"/>
              <a:endParaRPr lang="en-US" sz="1800">
                <a:latin typeface="Times" pitchFamily="18" charset="0"/>
              </a:endParaRPr>
            </a:p>
          </p:txBody>
        </p:sp>
        <p:sp>
          <p:nvSpPr>
            <p:cNvPr id="484378" name="Rectangle 26"/>
            <p:cNvSpPr>
              <a:spLocks noChangeArrowheads="1"/>
            </p:cNvSpPr>
            <p:nvPr/>
          </p:nvSpPr>
          <p:spPr bwMode="auto">
            <a:xfrm>
              <a:off x="559" y="1850"/>
              <a:ext cx="336" cy="502"/>
            </a:xfrm>
            <a:prstGeom prst="rect">
              <a:avLst/>
            </a:prstGeom>
            <a:noFill/>
            <a:ln w="12700">
              <a:noFill/>
              <a:miter lim="800000"/>
              <a:headEnd/>
              <a:tailEnd/>
            </a:ln>
            <a:effectLst/>
          </p:spPr>
          <p:txBody>
            <a:bodyPr anchor="b"/>
            <a:lstStyle/>
            <a:p>
              <a:pPr eaLnBrk="0" hangingPunct="0"/>
              <a:r>
                <a:rPr lang="en-US" sz="1800">
                  <a:latin typeface="Times" pitchFamily="18" charset="0"/>
                </a:rPr>
                <a:t>10%</a:t>
              </a:r>
            </a:p>
            <a:p>
              <a:pPr eaLnBrk="0" hangingPunct="0"/>
              <a:endParaRPr lang="en-US" sz="1800">
                <a:latin typeface="Times" pitchFamily="18" charset="0"/>
              </a:endParaRPr>
            </a:p>
          </p:txBody>
        </p:sp>
        <p:sp>
          <p:nvSpPr>
            <p:cNvPr id="484379" name="Rectangle 27"/>
            <p:cNvSpPr>
              <a:spLocks noChangeArrowheads="1"/>
            </p:cNvSpPr>
            <p:nvPr/>
          </p:nvSpPr>
          <p:spPr bwMode="auto">
            <a:xfrm>
              <a:off x="895" y="1850"/>
              <a:ext cx="336" cy="502"/>
            </a:xfrm>
            <a:prstGeom prst="rect">
              <a:avLst/>
            </a:prstGeom>
            <a:noFill/>
            <a:ln w="12700">
              <a:noFill/>
              <a:miter lim="800000"/>
              <a:headEnd/>
              <a:tailEnd/>
            </a:ln>
            <a:effectLst/>
          </p:spPr>
          <p:txBody>
            <a:bodyPr anchor="b"/>
            <a:lstStyle/>
            <a:p>
              <a:pPr eaLnBrk="0" hangingPunct="0"/>
              <a:r>
                <a:rPr lang="en-US" sz="1800">
                  <a:latin typeface="Times" pitchFamily="18" charset="0"/>
                </a:rPr>
                <a:t>365</a:t>
              </a:r>
            </a:p>
            <a:p>
              <a:pPr eaLnBrk="0" hangingPunct="0"/>
              <a:endParaRPr lang="en-US" sz="1800">
                <a:latin typeface="Times" pitchFamily="18" charset="0"/>
              </a:endParaRPr>
            </a:p>
          </p:txBody>
        </p:sp>
        <p:sp>
          <p:nvSpPr>
            <p:cNvPr id="484380" name="Rectangle 28"/>
            <p:cNvSpPr>
              <a:spLocks noChangeArrowheads="1"/>
            </p:cNvSpPr>
            <p:nvPr/>
          </p:nvSpPr>
          <p:spPr bwMode="auto">
            <a:xfrm>
              <a:off x="1231" y="1850"/>
              <a:ext cx="579" cy="502"/>
            </a:xfrm>
            <a:prstGeom prst="rect">
              <a:avLst/>
            </a:prstGeom>
            <a:noFill/>
            <a:ln w="12700">
              <a:noFill/>
              <a:miter lim="800000"/>
              <a:headEnd/>
              <a:tailEnd/>
            </a:ln>
            <a:effectLst/>
          </p:spPr>
          <p:txBody>
            <a:bodyPr anchor="b"/>
            <a:lstStyle/>
            <a:p>
              <a:pPr eaLnBrk="0" hangingPunct="0"/>
              <a:r>
                <a:rPr lang="en-US" sz="1800">
                  <a:latin typeface="Times" pitchFamily="18" charset="0"/>
                </a:rPr>
                <a:t>(1+r/365)</a:t>
              </a:r>
              <a:r>
                <a:rPr lang="en-US" sz="1800" baseline="30000">
                  <a:latin typeface="Times" pitchFamily="18" charset="0"/>
                </a:rPr>
                <a:t>365</a:t>
              </a:r>
              <a:r>
                <a:rPr lang="en-US" sz="1800">
                  <a:latin typeface="Times" pitchFamily="18" charset="0"/>
                </a:rPr>
                <a:t>-1</a:t>
              </a:r>
            </a:p>
            <a:p>
              <a:pPr eaLnBrk="0" hangingPunct="0"/>
              <a:endParaRPr lang="en-US" sz="1800">
                <a:latin typeface="Times" pitchFamily="18" charset="0"/>
              </a:endParaRPr>
            </a:p>
          </p:txBody>
        </p:sp>
        <p:sp>
          <p:nvSpPr>
            <p:cNvPr id="484381" name="Rectangle 29"/>
            <p:cNvSpPr>
              <a:spLocks noChangeArrowheads="1"/>
            </p:cNvSpPr>
            <p:nvPr/>
          </p:nvSpPr>
          <p:spPr bwMode="auto">
            <a:xfrm>
              <a:off x="1810" y="1850"/>
              <a:ext cx="822" cy="502"/>
            </a:xfrm>
            <a:prstGeom prst="rect">
              <a:avLst/>
            </a:prstGeom>
            <a:noFill/>
            <a:ln w="12700">
              <a:noFill/>
              <a:miter lim="800000"/>
              <a:headEnd/>
              <a:tailEnd/>
            </a:ln>
            <a:effectLst/>
          </p:spPr>
          <p:txBody>
            <a:bodyPr anchor="b"/>
            <a:lstStyle/>
            <a:p>
              <a:pPr eaLnBrk="0" hangingPunct="0"/>
              <a:r>
                <a:rPr lang="en-US" sz="1800">
                  <a:latin typeface="Times" pitchFamily="18" charset="0"/>
                </a:rPr>
                <a:t>10.52%</a:t>
              </a:r>
            </a:p>
            <a:p>
              <a:pPr eaLnBrk="0" hangingPunct="0"/>
              <a:endParaRPr lang="en-US" sz="1800">
                <a:latin typeface="Times" pitchFamily="18" charset="0"/>
              </a:endParaRPr>
            </a:p>
          </p:txBody>
        </p:sp>
        <p:sp>
          <p:nvSpPr>
            <p:cNvPr id="484382" name="Rectangle 30"/>
            <p:cNvSpPr>
              <a:spLocks noChangeArrowheads="1"/>
            </p:cNvSpPr>
            <p:nvPr/>
          </p:nvSpPr>
          <p:spPr bwMode="auto">
            <a:xfrm>
              <a:off x="8" y="2368"/>
              <a:ext cx="551" cy="387"/>
            </a:xfrm>
            <a:prstGeom prst="rect">
              <a:avLst/>
            </a:prstGeom>
            <a:noFill/>
            <a:ln w="12700">
              <a:noFill/>
              <a:miter lim="800000"/>
              <a:headEnd/>
              <a:tailEnd/>
            </a:ln>
            <a:effectLst/>
          </p:spPr>
          <p:txBody>
            <a:bodyPr anchor="b"/>
            <a:lstStyle/>
            <a:p>
              <a:pPr eaLnBrk="0" hangingPunct="0"/>
              <a:r>
                <a:rPr lang="en-US" sz="1800">
                  <a:latin typeface="Times" pitchFamily="18" charset="0"/>
                </a:rPr>
                <a:t>Continuous</a:t>
              </a:r>
            </a:p>
            <a:p>
              <a:pPr eaLnBrk="0" hangingPunct="0"/>
              <a:endParaRPr lang="en-US" sz="1800">
                <a:latin typeface="Times" pitchFamily="18" charset="0"/>
              </a:endParaRPr>
            </a:p>
          </p:txBody>
        </p:sp>
        <p:sp>
          <p:nvSpPr>
            <p:cNvPr id="484383" name="Rectangle 31"/>
            <p:cNvSpPr>
              <a:spLocks noChangeArrowheads="1"/>
            </p:cNvSpPr>
            <p:nvPr/>
          </p:nvSpPr>
          <p:spPr bwMode="auto">
            <a:xfrm>
              <a:off x="559" y="2368"/>
              <a:ext cx="336" cy="387"/>
            </a:xfrm>
            <a:prstGeom prst="rect">
              <a:avLst/>
            </a:prstGeom>
            <a:noFill/>
            <a:ln w="12700">
              <a:noFill/>
              <a:miter lim="800000"/>
              <a:headEnd/>
              <a:tailEnd/>
            </a:ln>
            <a:effectLst/>
          </p:spPr>
          <p:txBody>
            <a:bodyPr anchor="b"/>
            <a:lstStyle/>
            <a:p>
              <a:pPr eaLnBrk="0" hangingPunct="0"/>
              <a:r>
                <a:rPr lang="en-US" sz="1800">
                  <a:latin typeface="Times" pitchFamily="18" charset="0"/>
                </a:rPr>
                <a:t>10%</a:t>
              </a:r>
            </a:p>
            <a:p>
              <a:pPr eaLnBrk="0" hangingPunct="0"/>
              <a:endParaRPr lang="en-US" sz="1800">
                <a:latin typeface="Times" pitchFamily="18" charset="0"/>
              </a:endParaRPr>
            </a:p>
          </p:txBody>
        </p:sp>
        <p:sp>
          <p:nvSpPr>
            <p:cNvPr id="484384" name="Rectangle 32"/>
            <p:cNvSpPr>
              <a:spLocks noChangeArrowheads="1"/>
            </p:cNvSpPr>
            <p:nvPr/>
          </p:nvSpPr>
          <p:spPr bwMode="auto">
            <a:xfrm>
              <a:off x="895" y="2368"/>
              <a:ext cx="336" cy="387"/>
            </a:xfrm>
            <a:prstGeom prst="rect">
              <a:avLst/>
            </a:prstGeom>
            <a:noFill/>
            <a:ln w="12700">
              <a:noFill/>
              <a:miter lim="800000"/>
              <a:headEnd/>
              <a:tailEnd/>
            </a:ln>
            <a:effectLst/>
          </p:spPr>
          <p:txBody>
            <a:bodyPr anchor="b"/>
            <a:lstStyle/>
            <a:p>
              <a:pPr eaLnBrk="0" hangingPunct="0"/>
              <a:r>
                <a:rPr lang="en-US" sz="1800">
                  <a:latin typeface="Times" pitchFamily="18" charset="0"/>
                </a:rPr>
                <a:t> </a:t>
              </a:r>
            </a:p>
            <a:p>
              <a:pPr eaLnBrk="0" hangingPunct="0"/>
              <a:endParaRPr lang="en-US" sz="1800">
                <a:latin typeface="Times" pitchFamily="18" charset="0"/>
              </a:endParaRPr>
            </a:p>
          </p:txBody>
        </p:sp>
        <p:sp>
          <p:nvSpPr>
            <p:cNvPr id="484385" name="Rectangle 33"/>
            <p:cNvSpPr>
              <a:spLocks noChangeArrowheads="1"/>
            </p:cNvSpPr>
            <p:nvPr/>
          </p:nvSpPr>
          <p:spPr bwMode="auto">
            <a:xfrm>
              <a:off x="1231" y="2368"/>
              <a:ext cx="579" cy="387"/>
            </a:xfrm>
            <a:prstGeom prst="rect">
              <a:avLst/>
            </a:prstGeom>
            <a:noFill/>
            <a:ln w="12700">
              <a:noFill/>
              <a:miter lim="800000"/>
              <a:headEnd/>
              <a:tailEnd/>
            </a:ln>
            <a:effectLst/>
          </p:spPr>
          <p:txBody>
            <a:bodyPr anchor="b"/>
            <a:lstStyle/>
            <a:p>
              <a:pPr eaLnBrk="0" hangingPunct="0"/>
              <a:r>
                <a:rPr lang="en-US" sz="1800">
                  <a:latin typeface="Times" pitchFamily="18" charset="0"/>
                </a:rPr>
                <a:t>e</a:t>
              </a:r>
              <a:r>
                <a:rPr lang="en-US" sz="1800" baseline="30000">
                  <a:latin typeface="Times" pitchFamily="18" charset="0"/>
                </a:rPr>
                <a:t>r</a:t>
              </a:r>
              <a:r>
                <a:rPr lang="en-US" sz="1800">
                  <a:latin typeface="Times" pitchFamily="18" charset="0"/>
                </a:rPr>
                <a:t>-1</a:t>
              </a:r>
            </a:p>
            <a:p>
              <a:pPr eaLnBrk="0" hangingPunct="0"/>
              <a:endParaRPr lang="en-US" sz="1800">
                <a:latin typeface="Times" pitchFamily="18" charset="0"/>
              </a:endParaRPr>
            </a:p>
          </p:txBody>
        </p:sp>
        <p:sp>
          <p:nvSpPr>
            <p:cNvPr id="484386" name="Rectangle 34"/>
            <p:cNvSpPr>
              <a:spLocks noChangeArrowheads="1"/>
            </p:cNvSpPr>
            <p:nvPr/>
          </p:nvSpPr>
          <p:spPr bwMode="auto">
            <a:xfrm>
              <a:off x="1810" y="2368"/>
              <a:ext cx="822" cy="387"/>
            </a:xfrm>
            <a:prstGeom prst="rect">
              <a:avLst/>
            </a:prstGeom>
            <a:noFill/>
            <a:ln w="12700">
              <a:noFill/>
              <a:miter lim="800000"/>
              <a:headEnd/>
              <a:tailEnd/>
            </a:ln>
            <a:effectLst/>
          </p:spPr>
          <p:txBody>
            <a:bodyPr anchor="b"/>
            <a:lstStyle/>
            <a:p>
              <a:pPr eaLnBrk="0" hangingPunct="0"/>
              <a:r>
                <a:rPr lang="en-US" sz="1800">
                  <a:latin typeface="Times" pitchFamily="18" charset="0"/>
                </a:rPr>
                <a:t>10.52%</a:t>
              </a:r>
            </a:p>
            <a:p>
              <a:pPr eaLnBrk="0" hangingPunct="0"/>
              <a:endParaRPr lang="en-US" sz="1800">
                <a:latin typeface="Times" pitchFamily="18" charset="0"/>
              </a:endParaRPr>
            </a:p>
          </p:txBody>
        </p:sp>
      </p:gr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278E8A0-2923-4C3F-B97F-516F75F1B690}" type="slidenum">
              <a:rPr lang="en-US"/>
              <a:pPr/>
              <a:t>58</a:t>
            </a:fld>
            <a:endParaRPr lang="en-US"/>
          </a:p>
        </p:txBody>
      </p:sp>
      <p:sp>
        <p:nvSpPr>
          <p:cNvPr id="488450" name="Rectangle 2"/>
          <p:cNvSpPr>
            <a:spLocks noGrp="1" noChangeArrowheads="1"/>
          </p:cNvSpPr>
          <p:nvPr>
            <p:ph type="title"/>
          </p:nvPr>
        </p:nvSpPr>
        <p:spPr/>
        <p:txBody>
          <a:bodyPr/>
          <a:lstStyle/>
          <a:p>
            <a:r>
              <a:rPr lang="en-US"/>
              <a:t>Present Value of an Annuity</a:t>
            </a:r>
          </a:p>
        </p:txBody>
      </p:sp>
      <p:sp>
        <p:nvSpPr>
          <p:cNvPr id="488451" name="Rectangle 3"/>
          <p:cNvSpPr>
            <a:spLocks noGrp="1" noChangeArrowheads="1"/>
          </p:cNvSpPr>
          <p:nvPr>
            <p:ph type="body" idx="4294967295"/>
          </p:nvPr>
        </p:nvSpPr>
        <p:spPr>
          <a:xfrm>
            <a:off x="457200" y="1828800"/>
            <a:ext cx="7958138" cy="2743200"/>
          </a:xfrm>
          <a:prstGeom prst="rect">
            <a:avLst/>
          </a:prstGeom>
        </p:spPr>
        <p:txBody>
          <a:bodyPr/>
          <a:lstStyle/>
          <a:p>
            <a:r>
              <a:rPr lang="en-US"/>
              <a:t>The present value of an annuity can be calculated by taking each cash flow and discounting it back to the present, and adding up the present values. Alternatively, there is a short cut that can be used in the calculation [A = Annuity; r = Discount Rate; n = Number of years]</a:t>
            </a:r>
          </a:p>
        </p:txBody>
      </p:sp>
      <p:graphicFrame>
        <p:nvGraphicFramePr>
          <p:cNvPr id="488452" name="Object 4"/>
          <p:cNvGraphicFramePr>
            <a:graphicFrameLocks noChangeAspect="1"/>
          </p:cNvGraphicFramePr>
          <p:nvPr/>
        </p:nvGraphicFramePr>
        <p:xfrm>
          <a:off x="762000" y="4724400"/>
          <a:ext cx="13487400" cy="1185863"/>
        </p:xfrm>
        <a:graphic>
          <a:graphicData uri="http://schemas.openxmlformats.org/presentationml/2006/ole">
            <mc:AlternateContent xmlns:mc="http://schemas.openxmlformats.org/markup-compatibility/2006">
              <mc:Choice xmlns:v="urn:schemas-microsoft-com:vml" Requires="v">
                <p:oleObj spid="_x0000_s1040" name="Document" r:id="rId4" imgW="5486400" imgH="482760" progId="Word.Document.8">
                  <p:embed/>
                </p:oleObj>
              </mc:Choice>
              <mc:Fallback>
                <p:oleObj name="Document" r:id="rId4" imgW="5486400" imgH="482760" progId="Word.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4724400"/>
                        <a:ext cx="13487400" cy="118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BAEA5B4-DAA7-499C-88BA-A28ADE6F66D6}" type="slidenum">
              <a:rPr lang="en-US"/>
              <a:pPr/>
              <a:t>59</a:t>
            </a:fld>
            <a:endParaRPr lang="en-US"/>
          </a:p>
        </p:txBody>
      </p:sp>
      <p:sp>
        <p:nvSpPr>
          <p:cNvPr id="490498" name="Rectangle 2"/>
          <p:cNvSpPr>
            <a:spLocks noGrp="1" noChangeArrowheads="1"/>
          </p:cNvSpPr>
          <p:nvPr>
            <p:ph type="title"/>
          </p:nvPr>
        </p:nvSpPr>
        <p:spPr/>
        <p:txBody>
          <a:bodyPr/>
          <a:lstStyle/>
          <a:p>
            <a:r>
              <a:rPr lang="en-US"/>
              <a:t>Example: PV of an Annuity</a:t>
            </a:r>
          </a:p>
        </p:txBody>
      </p:sp>
      <p:sp>
        <p:nvSpPr>
          <p:cNvPr id="490499" name="Rectangle 3"/>
          <p:cNvSpPr>
            <a:spLocks noGrp="1" noChangeArrowheads="1"/>
          </p:cNvSpPr>
          <p:nvPr>
            <p:ph type="body" idx="4294967295"/>
          </p:nvPr>
        </p:nvSpPr>
        <p:spPr>
          <a:xfrm>
            <a:off x="838200" y="1752600"/>
            <a:ext cx="7958138" cy="3881438"/>
          </a:xfrm>
          <a:prstGeom prst="rect">
            <a:avLst/>
          </a:prstGeom>
        </p:spPr>
        <p:txBody>
          <a:bodyPr/>
          <a:lstStyle/>
          <a:p>
            <a:r>
              <a:rPr lang="en-US"/>
              <a:t>The present value of an annuity of $1,000 at the end of each year for the next five years, assuming a discount rate of 10% is -</a:t>
            </a:r>
          </a:p>
          <a:p>
            <a:pPr algn="ctr"/>
            <a:endParaRPr lang="en-US"/>
          </a:p>
          <a:p>
            <a:endParaRPr lang="en-US"/>
          </a:p>
          <a:p>
            <a:endParaRPr lang="en-US"/>
          </a:p>
        </p:txBody>
      </p:sp>
      <p:graphicFrame>
        <p:nvGraphicFramePr>
          <p:cNvPr id="490500" name="Object 4"/>
          <p:cNvGraphicFramePr>
            <a:graphicFrameLocks noChangeAspect="1"/>
          </p:cNvGraphicFramePr>
          <p:nvPr/>
        </p:nvGraphicFramePr>
        <p:xfrm>
          <a:off x="1295400" y="3200400"/>
          <a:ext cx="6856413" cy="1190625"/>
        </p:xfrm>
        <a:graphic>
          <a:graphicData uri="http://schemas.openxmlformats.org/presentationml/2006/ole">
            <mc:AlternateContent xmlns:mc="http://schemas.openxmlformats.org/markup-compatibility/2006">
              <mc:Choice xmlns:v="urn:schemas-microsoft-com:vml" Requires="v">
                <p:oleObj spid="_x0000_s2064" name="Equation" r:id="rId4" imgW="4610100" imgH="800100" progId="Equation.3">
                  <p:embed/>
                </p:oleObj>
              </mc:Choice>
              <mc:Fallback>
                <p:oleObj name="Equation" r:id="rId4" imgW="4610100" imgH="8001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3200400"/>
                        <a:ext cx="6856413" cy="1190625"/>
                      </a:xfrm>
                      <a:prstGeom prst="rect">
                        <a:avLst/>
                      </a:prstGeom>
                      <a:solidFill>
                        <a:schemeClr val="accent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of One Price</a:t>
            </a:r>
            <a:endParaRPr lang="en-US" dirty="0"/>
          </a:p>
        </p:txBody>
      </p:sp>
      <p:sp>
        <p:nvSpPr>
          <p:cNvPr id="3" name="Content Placeholder 2"/>
          <p:cNvSpPr>
            <a:spLocks noGrp="1"/>
          </p:cNvSpPr>
          <p:nvPr>
            <p:ph idx="4294967295"/>
          </p:nvPr>
        </p:nvSpPr>
        <p:spPr>
          <a:xfrm>
            <a:off x="838200" y="1447800"/>
            <a:ext cx="7958138" cy="4800600"/>
          </a:xfrm>
          <a:prstGeom prst="rect">
            <a:avLst/>
          </a:prstGeom>
        </p:spPr>
        <p:txBody>
          <a:bodyPr>
            <a:normAutofit fontScale="92500" lnSpcReduction="10000"/>
          </a:bodyPr>
          <a:lstStyle/>
          <a:p>
            <a:r>
              <a:rPr lang="en-US" sz="2500" dirty="0" smtClean="0"/>
              <a:t>Why must a given pair of shoes trade at the same price everywhere?  Let us consider two cases – with and without frictions.</a:t>
            </a:r>
          </a:p>
          <a:p>
            <a:r>
              <a:rPr lang="en-US" sz="2500" dirty="0" smtClean="0"/>
              <a:t>If there are no frictions, then the price at which a good can be sold is the same as the price at which it can be bought.</a:t>
            </a:r>
          </a:p>
          <a:p>
            <a:r>
              <a:rPr lang="en-US" sz="2500" dirty="0" smtClean="0"/>
              <a:t>What are the frictions that can prevent this?</a:t>
            </a:r>
          </a:p>
          <a:p>
            <a:r>
              <a:rPr lang="en-US" sz="2500" dirty="0" smtClean="0"/>
              <a:t>Let’s suppose that there are operational costs of trading, e.g. if selling a good requires setting up a shop, or it requires tying up capital – let’s assume that this cost can be converted into a per unit value of $1, then the seller will not be willing to buy at the same price as his selling price.</a:t>
            </a:r>
          </a:p>
          <a:p>
            <a:endParaRPr lang="en-US" dirty="0"/>
          </a:p>
        </p:txBody>
      </p:sp>
      <p:sp>
        <p:nvSpPr>
          <p:cNvPr id="5" name="Slide Number Placeholder 4"/>
          <p:cNvSpPr>
            <a:spLocks noGrp="1"/>
          </p:cNvSpPr>
          <p:nvPr>
            <p:ph type="sldNum" sz="quarter" idx="12"/>
          </p:nvPr>
        </p:nvSpPr>
        <p:spPr/>
        <p:txBody>
          <a:bodyPr/>
          <a:lstStyle/>
          <a:p>
            <a:pPr>
              <a:defRPr/>
            </a:pPr>
            <a:fld id="{BB2AB713-6C37-4548-8448-E5C1137F0522}"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58E4598-579F-4F00-A167-83A3CCF648F4}" type="slidenum">
              <a:rPr lang="en-US"/>
              <a:pPr/>
              <a:t>60</a:t>
            </a:fld>
            <a:endParaRPr lang="en-US"/>
          </a:p>
        </p:txBody>
      </p:sp>
      <p:sp>
        <p:nvSpPr>
          <p:cNvPr id="492546" name="Rectangle 2"/>
          <p:cNvSpPr>
            <a:spLocks noGrp="1" noChangeArrowheads="1"/>
          </p:cNvSpPr>
          <p:nvPr>
            <p:ph type="title"/>
          </p:nvPr>
        </p:nvSpPr>
        <p:spPr/>
        <p:txBody>
          <a:bodyPr/>
          <a:lstStyle/>
          <a:p>
            <a:r>
              <a:rPr lang="en-US"/>
              <a:t>Annuity, given Present Value</a:t>
            </a:r>
          </a:p>
        </p:txBody>
      </p:sp>
      <p:sp>
        <p:nvSpPr>
          <p:cNvPr id="492547" name="Rectangle 3"/>
          <p:cNvSpPr>
            <a:spLocks noGrp="1" noChangeArrowheads="1"/>
          </p:cNvSpPr>
          <p:nvPr>
            <p:ph type="body" idx="4294967295"/>
          </p:nvPr>
        </p:nvSpPr>
        <p:spPr>
          <a:xfrm>
            <a:off x="838200" y="1752600"/>
            <a:ext cx="7958138" cy="3881438"/>
          </a:xfrm>
          <a:prstGeom prst="rect">
            <a:avLst/>
          </a:prstGeom>
        </p:spPr>
        <p:txBody>
          <a:bodyPr/>
          <a:lstStyle/>
          <a:p>
            <a:r>
              <a:rPr lang="en-US"/>
              <a:t>The reverse of this problem, is when the present value is known and the annuity is to be estimated - A(PV,r,n).</a:t>
            </a:r>
          </a:p>
          <a:p>
            <a:endParaRPr lang="en-US"/>
          </a:p>
        </p:txBody>
      </p:sp>
      <p:graphicFrame>
        <p:nvGraphicFramePr>
          <p:cNvPr id="492548" name="Object 4"/>
          <p:cNvGraphicFramePr>
            <a:graphicFrameLocks noChangeAspect="1"/>
          </p:cNvGraphicFramePr>
          <p:nvPr/>
        </p:nvGraphicFramePr>
        <p:xfrm>
          <a:off x="1546225" y="3429000"/>
          <a:ext cx="6051550" cy="1190625"/>
        </p:xfrm>
        <a:graphic>
          <a:graphicData uri="http://schemas.openxmlformats.org/presentationml/2006/ole">
            <mc:AlternateContent xmlns:mc="http://schemas.openxmlformats.org/markup-compatibility/2006">
              <mc:Choice xmlns:v="urn:schemas-microsoft-com:vml" Requires="v">
                <p:oleObj spid="_x0000_s3088" name="Equation" r:id="rId4" imgW="4064000" imgH="800100" progId="Equation.3">
                  <p:embed/>
                </p:oleObj>
              </mc:Choice>
              <mc:Fallback>
                <p:oleObj name="Equation" r:id="rId4" imgW="4064000" imgH="8001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6225" y="3429000"/>
                        <a:ext cx="6051550" cy="1190625"/>
                      </a:xfrm>
                      <a:prstGeom prst="rect">
                        <a:avLst/>
                      </a:prstGeom>
                      <a:solidFill>
                        <a:schemeClr val="accent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013C8AD-4687-4207-97B3-12A68E0E4F61}" type="slidenum">
              <a:rPr lang="en-US"/>
              <a:pPr/>
              <a:t>61</a:t>
            </a:fld>
            <a:endParaRPr lang="en-US"/>
          </a:p>
        </p:txBody>
      </p:sp>
      <p:sp>
        <p:nvSpPr>
          <p:cNvPr id="494594" name="Rectangle 2"/>
          <p:cNvSpPr>
            <a:spLocks noGrp="1" noChangeArrowheads="1"/>
          </p:cNvSpPr>
          <p:nvPr>
            <p:ph type="title"/>
          </p:nvPr>
        </p:nvSpPr>
        <p:spPr/>
        <p:txBody>
          <a:bodyPr/>
          <a:lstStyle/>
          <a:p>
            <a:r>
              <a:rPr lang="en-US"/>
              <a:t>Computing Monthly Payment on a Mortgage</a:t>
            </a:r>
          </a:p>
        </p:txBody>
      </p:sp>
      <p:sp>
        <p:nvSpPr>
          <p:cNvPr id="494595" name="Rectangle 3"/>
          <p:cNvSpPr>
            <a:spLocks noGrp="1" noChangeArrowheads="1"/>
          </p:cNvSpPr>
          <p:nvPr>
            <p:ph type="body" idx="4294967295"/>
          </p:nvPr>
        </p:nvSpPr>
        <p:spPr>
          <a:xfrm>
            <a:off x="838200" y="1752600"/>
            <a:ext cx="7958138" cy="3881438"/>
          </a:xfrm>
          <a:prstGeom prst="rect">
            <a:avLst/>
          </a:prstGeom>
        </p:spPr>
        <p:txBody>
          <a:bodyPr/>
          <a:lstStyle/>
          <a:p>
            <a:pPr algn="just">
              <a:spcBef>
                <a:spcPts val="1200"/>
              </a:spcBef>
            </a:pPr>
            <a:r>
              <a:rPr lang="en-US" dirty="0"/>
              <a:t>Suppose you borrow $200,000 to buy a house on a 30-year mortgage with monthly payments. The annual percentage rate on the loan is 8%. </a:t>
            </a:r>
          </a:p>
          <a:p>
            <a:pPr algn="just">
              <a:spcBef>
                <a:spcPts val="1200"/>
              </a:spcBef>
            </a:pPr>
            <a:r>
              <a:rPr lang="en-US" dirty="0"/>
              <a:t>The monthly payments on this loan, with the payments occurring at the end of each month, can be calculated using this equation:</a:t>
            </a:r>
          </a:p>
          <a:p>
            <a:pPr lvl="1" algn="just"/>
            <a:r>
              <a:rPr lang="en-US" dirty="0"/>
              <a:t>Monthly interest rate on loan = APR/12 = 0.08/12 = 0.0067</a:t>
            </a:r>
          </a:p>
        </p:txBody>
      </p:sp>
      <p:graphicFrame>
        <p:nvGraphicFramePr>
          <p:cNvPr id="494596" name="Object 4"/>
          <p:cNvGraphicFramePr>
            <a:graphicFrameLocks noChangeAspect="1"/>
          </p:cNvGraphicFramePr>
          <p:nvPr/>
        </p:nvGraphicFramePr>
        <p:xfrm>
          <a:off x="1600200" y="5181600"/>
          <a:ext cx="6554788" cy="1119188"/>
        </p:xfrm>
        <a:graphic>
          <a:graphicData uri="http://schemas.openxmlformats.org/presentationml/2006/ole">
            <mc:AlternateContent xmlns:mc="http://schemas.openxmlformats.org/markup-compatibility/2006">
              <mc:Choice xmlns:v="urn:schemas-microsoft-com:vml" Requires="v">
                <p:oleObj spid="_x0000_s4112" name="Equation" r:id="rId4" imgW="4686300" imgH="800100" progId="Equation.3">
                  <p:embed/>
                </p:oleObj>
              </mc:Choice>
              <mc:Fallback>
                <p:oleObj name="Equation" r:id="rId4" imgW="4686300" imgH="8001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5181600"/>
                        <a:ext cx="6554788" cy="1119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721257B-C7CA-424E-A9E8-DC09912A17B2}" type="slidenum">
              <a:rPr lang="en-US"/>
              <a:pPr/>
              <a:t>62</a:t>
            </a:fld>
            <a:endParaRPr lang="en-US"/>
          </a:p>
        </p:txBody>
      </p:sp>
      <p:sp>
        <p:nvSpPr>
          <p:cNvPr id="496642" name="Rectangle 2"/>
          <p:cNvSpPr>
            <a:spLocks noGrp="1" noChangeArrowheads="1"/>
          </p:cNvSpPr>
          <p:nvPr>
            <p:ph type="title"/>
          </p:nvPr>
        </p:nvSpPr>
        <p:spPr/>
        <p:txBody>
          <a:bodyPr/>
          <a:lstStyle/>
          <a:p>
            <a:r>
              <a:rPr lang="en-US"/>
              <a:t>Future Value of an Annuity</a:t>
            </a:r>
          </a:p>
        </p:txBody>
      </p:sp>
      <p:sp>
        <p:nvSpPr>
          <p:cNvPr id="496643" name="Rectangle 3"/>
          <p:cNvSpPr>
            <a:spLocks noGrp="1" noChangeArrowheads="1"/>
          </p:cNvSpPr>
          <p:nvPr>
            <p:ph type="body" idx="4294967295"/>
          </p:nvPr>
        </p:nvSpPr>
        <p:spPr>
          <a:xfrm>
            <a:off x="838200" y="1752600"/>
            <a:ext cx="7958138" cy="3881438"/>
          </a:xfrm>
          <a:prstGeom prst="rect">
            <a:avLst/>
          </a:prstGeom>
        </p:spPr>
        <p:txBody>
          <a:bodyPr/>
          <a:lstStyle/>
          <a:p>
            <a:r>
              <a:rPr lang="en-US"/>
              <a:t>The future value of an end-of-the-period annuity can also be calculated as follows-</a:t>
            </a:r>
          </a:p>
          <a:p>
            <a:pPr algn="ctr">
              <a:spcBef>
                <a:spcPts val="1200"/>
              </a:spcBef>
            </a:pPr>
            <a:endParaRPr lang="en-US"/>
          </a:p>
          <a:p>
            <a:endParaRPr lang="en-US"/>
          </a:p>
        </p:txBody>
      </p:sp>
      <p:graphicFrame>
        <p:nvGraphicFramePr>
          <p:cNvPr id="496644" name="Object 4"/>
          <p:cNvGraphicFramePr>
            <a:graphicFrameLocks noChangeAspect="1"/>
          </p:cNvGraphicFramePr>
          <p:nvPr/>
        </p:nvGraphicFramePr>
        <p:xfrm>
          <a:off x="1371600" y="3429000"/>
          <a:ext cx="6344024" cy="838200"/>
        </p:xfrm>
        <a:graphic>
          <a:graphicData uri="http://schemas.openxmlformats.org/presentationml/2006/ole">
            <mc:AlternateContent xmlns:mc="http://schemas.openxmlformats.org/markup-compatibility/2006">
              <mc:Choice xmlns:v="urn:schemas-microsoft-com:vml" Requires="v">
                <p:oleObj spid="_x0000_s5136" name="Document" r:id="rId4" imgW="4902200" imgH="647700" progId="Word.Document.8">
                  <p:embed/>
                </p:oleObj>
              </mc:Choice>
              <mc:Fallback>
                <p:oleObj name="Document" r:id="rId4" imgW="4902200" imgH="647700" progId="Word.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3429000"/>
                        <a:ext cx="6344024" cy="838200"/>
                      </a:xfrm>
                      <a:prstGeom prst="rect">
                        <a:avLst/>
                      </a:prstGeom>
                      <a:solidFill>
                        <a:schemeClr val="accent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F9C368C-705F-4F93-AEE9-C912A2CEE5C8}" type="slidenum">
              <a:rPr lang="en-US"/>
              <a:pPr/>
              <a:t>63</a:t>
            </a:fld>
            <a:endParaRPr lang="en-US"/>
          </a:p>
        </p:txBody>
      </p:sp>
      <p:sp>
        <p:nvSpPr>
          <p:cNvPr id="498690" name="Rectangle 2"/>
          <p:cNvSpPr>
            <a:spLocks noGrp="1" noChangeArrowheads="1"/>
          </p:cNvSpPr>
          <p:nvPr>
            <p:ph type="title"/>
          </p:nvPr>
        </p:nvSpPr>
        <p:spPr/>
        <p:txBody>
          <a:bodyPr/>
          <a:lstStyle/>
          <a:p>
            <a:r>
              <a:rPr lang="en-US"/>
              <a:t>An Example</a:t>
            </a:r>
          </a:p>
        </p:txBody>
      </p:sp>
      <p:sp>
        <p:nvSpPr>
          <p:cNvPr id="498691" name="Rectangle 3"/>
          <p:cNvSpPr>
            <a:spLocks noGrp="1" noChangeArrowheads="1"/>
          </p:cNvSpPr>
          <p:nvPr>
            <p:ph type="body" idx="4294967295"/>
          </p:nvPr>
        </p:nvSpPr>
        <p:spPr>
          <a:xfrm>
            <a:off x="838200" y="1752600"/>
            <a:ext cx="7958138" cy="3881438"/>
          </a:xfrm>
          <a:prstGeom prst="rect">
            <a:avLst/>
          </a:prstGeom>
        </p:spPr>
        <p:txBody>
          <a:bodyPr/>
          <a:lstStyle/>
          <a:p>
            <a:pPr>
              <a:spcBef>
                <a:spcPts val="1200"/>
              </a:spcBef>
            </a:pPr>
            <a:r>
              <a:rPr lang="en-US"/>
              <a:t>Thus, the future value of $1,000 at the end of each year for the next five years, at the end of the fifth year is (assuming a 10% discount rate) -</a:t>
            </a:r>
          </a:p>
          <a:p>
            <a:pPr algn="ctr">
              <a:spcBef>
                <a:spcPts val="1200"/>
              </a:spcBef>
            </a:pPr>
            <a:endParaRPr lang="en-US"/>
          </a:p>
          <a:p>
            <a:endParaRPr lang="en-US"/>
          </a:p>
          <a:p>
            <a:endParaRPr lang="en-US"/>
          </a:p>
          <a:p>
            <a:endParaRPr lang="en-US"/>
          </a:p>
          <a:p>
            <a:endParaRPr lang="en-US"/>
          </a:p>
        </p:txBody>
      </p:sp>
      <p:graphicFrame>
        <p:nvGraphicFramePr>
          <p:cNvPr id="498692" name="Object 4"/>
          <p:cNvGraphicFramePr>
            <a:graphicFrameLocks noChangeAspect="1"/>
          </p:cNvGraphicFramePr>
          <p:nvPr/>
        </p:nvGraphicFramePr>
        <p:xfrm>
          <a:off x="1219200" y="3429000"/>
          <a:ext cx="7398625" cy="685800"/>
        </p:xfrm>
        <a:graphic>
          <a:graphicData uri="http://schemas.openxmlformats.org/presentationml/2006/ole">
            <mc:AlternateContent xmlns:mc="http://schemas.openxmlformats.org/markup-compatibility/2006">
              <mc:Choice xmlns:v="urn:schemas-microsoft-com:vml" Requires="v">
                <p:oleObj spid="_x0000_s6160" name="Equation" r:id="rId4" imgW="4660900" imgH="431800" progId="Equation.3">
                  <p:embed/>
                </p:oleObj>
              </mc:Choice>
              <mc:Fallback>
                <p:oleObj name="Equation" r:id="rId4" imgW="4660900" imgH="4318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3429000"/>
                        <a:ext cx="7398625" cy="685800"/>
                      </a:xfrm>
                      <a:prstGeom prst="rect">
                        <a:avLst/>
                      </a:prstGeom>
                      <a:solidFill>
                        <a:schemeClr val="accent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C6529550-182F-4DC4-97F5-A411906C28DE}" type="slidenum">
              <a:rPr lang="en-US"/>
              <a:pPr/>
              <a:t>64</a:t>
            </a:fld>
            <a:endParaRPr lang="en-US"/>
          </a:p>
        </p:txBody>
      </p:sp>
      <p:sp>
        <p:nvSpPr>
          <p:cNvPr id="500738" name="Rectangle 2"/>
          <p:cNvSpPr>
            <a:spLocks noGrp="1" noChangeArrowheads="1"/>
          </p:cNvSpPr>
          <p:nvPr>
            <p:ph type="title"/>
          </p:nvPr>
        </p:nvSpPr>
        <p:spPr/>
        <p:txBody>
          <a:bodyPr/>
          <a:lstStyle/>
          <a:p>
            <a:r>
              <a:rPr lang="en-US"/>
              <a:t>Annuity, given Future Value</a:t>
            </a:r>
          </a:p>
        </p:txBody>
      </p:sp>
      <p:sp>
        <p:nvSpPr>
          <p:cNvPr id="500739" name="Rectangle 3"/>
          <p:cNvSpPr>
            <a:spLocks noGrp="1" noChangeArrowheads="1"/>
          </p:cNvSpPr>
          <p:nvPr>
            <p:ph type="body" idx="4294967295"/>
          </p:nvPr>
        </p:nvSpPr>
        <p:spPr>
          <a:xfrm>
            <a:off x="838200" y="1752600"/>
            <a:ext cx="7958138" cy="1447800"/>
          </a:xfrm>
          <a:prstGeom prst="rect">
            <a:avLst/>
          </a:prstGeom>
        </p:spPr>
        <p:txBody>
          <a:bodyPr/>
          <a:lstStyle/>
          <a:p>
            <a:pPr>
              <a:spcBef>
                <a:spcPts val="1200"/>
              </a:spcBef>
            </a:pPr>
            <a:r>
              <a:rPr lang="en-US"/>
              <a:t>If you are given the future value and you are looking for an annuity, you can use the following formula:</a:t>
            </a:r>
          </a:p>
          <a:p>
            <a:endParaRPr lang="en-US"/>
          </a:p>
        </p:txBody>
      </p:sp>
      <p:graphicFrame>
        <p:nvGraphicFramePr>
          <p:cNvPr id="500740" name="Object 4"/>
          <p:cNvGraphicFramePr>
            <a:graphicFrameLocks noChangeAspect="1"/>
          </p:cNvGraphicFramePr>
          <p:nvPr/>
        </p:nvGraphicFramePr>
        <p:xfrm>
          <a:off x="1219200" y="3429000"/>
          <a:ext cx="7013732" cy="762000"/>
        </p:xfrm>
        <a:graphic>
          <a:graphicData uri="http://schemas.openxmlformats.org/presentationml/2006/ole">
            <mc:AlternateContent xmlns:mc="http://schemas.openxmlformats.org/markup-compatibility/2006">
              <mc:Choice xmlns:v="urn:schemas-microsoft-com:vml" Requires="v">
                <p:oleObj spid="_x0000_s7184" name="Equation" r:id="rId4" imgW="3975100" imgH="431800" progId="Equation.3">
                  <p:embed/>
                </p:oleObj>
              </mc:Choice>
              <mc:Fallback>
                <p:oleObj name="Equation" r:id="rId4" imgW="3975100" imgH="4318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3429000"/>
                        <a:ext cx="7013732" cy="762000"/>
                      </a:xfrm>
                      <a:prstGeom prst="rect">
                        <a:avLst/>
                      </a:prstGeom>
                      <a:solidFill>
                        <a:schemeClr val="accent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00741" name="Text Box 5"/>
          <p:cNvSpPr txBox="1">
            <a:spLocks noChangeArrowheads="1"/>
          </p:cNvSpPr>
          <p:nvPr/>
        </p:nvSpPr>
        <p:spPr bwMode="auto">
          <a:xfrm>
            <a:off x="1295400" y="4495800"/>
            <a:ext cx="6934200" cy="1552575"/>
          </a:xfrm>
          <a:prstGeom prst="rect">
            <a:avLst/>
          </a:prstGeom>
          <a:noFill/>
          <a:ln w="12700">
            <a:noFill/>
            <a:miter lim="800000"/>
            <a:headEnd/>
            <a:tailEnd/>
          </a:ln>
          <a:effectLst/>
        </p:spPr>
        <p:txBody>
          <a:bodyPr>
            <a:spAutoFit/>
          </a:bodyPr>
          <a:lstStyle/>
          <a:p>
            <a:pPr>
              <a:spcBef>
                <a:spcPct val="50000"/>
              </a:spcBef>
            </a:pPr>
            <a:r>
              <a:rPr lang="en-US" sz="2400"/>
              <a:t>Note, however, that the two formulas, Annuity, given Future Value and Present Value, given annuity can be derived from each other, quite easily.  You may want to simply work with a single formula.</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5D68408-4907-4E8C-821C-27C4D511CC31}" type="slidenum">
              <a:rPr lang="en-US"/>
              <a:pPr/>
              <a:t>65</a:t>
            </a:fld>
            <a:endParaRPr lang="en-US"/>
          </a:p>
        </p:txBody>
      </p:sp>
      <p:sp>
        <p:nvSpPr>
          <p:cNvPr id="502786" name="Rectangle 2"/>
          <p:cNvSpPr>
            <a:spLocks noGrp="1" noChangeArrowheads="1"/>
          </p:cNvSpPr>
          <p:nvPr>
            <p:ph type="title"/>
          </p:nvPr>
        </p:nvSpPr>
        <p:spPr/>
        <p:txBody>
          <a:bodyPr/>
          <a:lstStyle/>
          <a:p>
            <a:r>
              <a:rPr lang="en-US"/>
              <a:t>Application : Saving for College Tuition</a:t>
            </a:r>
          </a:p>
        </p:txBody>
      </p:sp>
      <p:sp>
        <p:nvSpPr>
          <p:cNvPr id="502787" name="Rectangle 3"/>
          <p:cNvSpPr>
            <a:spLocks noGrp="1" noChangeArrowheads="1"/>
          </p:cNvSpPr>
          <p:nvPr>
            <p:ph type="body" idx="4294967295"/>
          </p:nvPr>
        </p:nvSpPr>
        <p:spPr>
          <a:xfrm>
            <a:off x="838200" y="1752600"/>
            <a:ext cx="7958138" cy="4114800"/>
          </a:xfrm>
          <a:prstGeom prst="rect">
            <a:avLst/>
          </a:prstGeom>
        </p:spPr>
        <p:txBody>
          <a:bodyPr>
            <a:normAutofit lnSpcReduction="10000"/>
          </a:bodyPr>
          <a:lstStyle/>
          <a:p>
            <a:r>
              <a:rPr lang="en-US" sz="2000" dirty="0"/>
              <a:t>Assume that you want to send your newborn child to a private college (when he gets to be 18 years old). The tuition costs are $16000/year now and that these costs are expected to rise 5%  a year for the next 18 years. Assume that you can invest, after taxes, at 8%.</a:t>
            </a:r>
          </a:p>
          <a:p>
            <a:pPr lvl="1"/>
            <a:r>
              <a:rPr lang="en-US" sz="1800" dirty="0"/>
              <a:t>Expected tuition cost/year 18 years from now = 16000*(1.05)</a:t>
            </a:r>
            <a:r>
              <a:rPr lang="en-US" sz="1800" baseline="30000" dirty="0"/>
              <a:t>18</a:t>
            </a:r>
            <a:r>
              <a:rPr lang="en-US" sz="1800" dirty="0"/>
              <a:t> = $38,506</a:t>
            </a:r>
          </a:p>
          <a:p>
            <a:pPr lvl="1"/>
            <a:r>
              <a:rPr lang="en-US" sz="1800" dirty="0"/>
              <a:t>PV of four years of tuition costs at $38,506/year = $38,506 * PV(A ,8%,4 years) = $127,537</a:t>
            </a:r>
          </a:p>
          <a:p>
            <a:r>
              <a:rPr lang="en-US" sz="2000" dirty="0"/>
              <a:t>If you need to set aside a lump sum now, the amount you would need to set aside would be -</a:t>
            </a:r>
          </a:p>
          <a:p>
            <a:pPr lvl="1"/>
            <a:r>
              <a:rPr lang="en-US" sz="1800" dirty="0"/>
              <a:t>Amount one needs to set apart now = $127,357/(1.08)</a:t>
            </a:r>
            <a:r>
              <a:rPr lang="en-US" sz="1800" baseline="30000" dirty="0"/>
              <a:t>18</a:t>
            </a:r>
            <a:r>
              <a:rPr lang="en-US" sz="1800" dirty="0"/>
              <a:t> = $31,916</a:t>
            </a:r>
          </a:p>
          <a:p>
            <a:r>
              <a:rPr lang="en-US" sz="2000" dirty="0"/>
              <a:t>If set aside as an annuity each year, starting one year from now -</a:t>
            </a:r>
          </a:p>
          <a:p>
            <a:pPr lvl="1"/>
            <a:r>
              <a:rPr lang="en-US" sz="1800" dirty="0"/>
              <a:t>If set apart as an annuity = $127,537 * A(FV,8%,18 years) = $3,405</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E9AA655-E17B-4837-9A1C-B3715184243F}" type="slidenum">
              <a:rPr lang="en-US"/>
              <a:pPr/>
              <a:t>66</a:t>
            </a:fld>
            <a:endParaRPr lang="en-US"/>
          </a:p>
        </p:txBody>
      </p:sp>
      <p:sp>
        <p:nvSpPr>
          <p:cNvPr id="504834" name="Rectangle 2"/>
          <p:cNvSpPr>
            <a:spLocks noGrp="1" noChangeArrowheads="1"/>
          </p:cNvSpPr>
          <p:nvPr>
            <p:ph type="title"/>
          </p:nvPr>
        </p:nvSpPr>
        <p:spPr/>
        <p:txBody>
          <a:bodyPr/>
          <a:lstStyle/>
          <a:p>
            <a:r>
              <a:rPr lang="en-US"/>
              <a:t>Valuing a Straight Bond</a:t>
            </a:r>
          </a:p>
        </p:txBody>
      </p:sp>
      <p:sp>
        <p:nvSpPr>
          <p:cNvPr id="504835" name="Rectangle 3"/>
          <p:cNvSpPr>
            <a:spLocks noGrp="1" noChangeArrowheads="1"/>
          </p:cNvSpPr>
          <p:nvPr>
            <p:ph type="body" idx="4294967295"/>
          </p:nvPr>
        </p:nvSpPr>
        <p:spPr>
          <a:xfrm>
            <a:off x="838200" y="1752600"/>
            <a:ext cx="7958138" cy="3881438"/>
          </a:xfrm>
          <a:prstGeom prst="rect">
            <a:avLst/>
          </a:prstGeom>
        </p:spPr>
        <p:txBody>
          <a:bodyPr>
            <a:normAutofit fontScale="92500" lnSpcReduction="10000"/>
          </a:bodyPr>
          <a:lstStyle/>
          <a:p>
            <a:pPr>
              <a:lnSpc>
                <a:spcPct val="90000"/>
              </a:lnSpc>
            </a:pPr>
            <a:r>
              <a:rPr lang="en-US" sz="2400"/>
              <a:t>You are trying to value a straight bond with a fifteen year maturity and a 10.75% coupon rate. The current interest rate on bonds of this risk level is 8.5%.</a:t>
            </a:r>
          </a:p>
          <a:p>
            <a:pPr lvl="1">
              <a:lnSpc>
                <a:spcPct val="90000"/>
              </a:lnSpc>
              <a:buFont typeface="Wingdings" pitchFamily="2" charset="2"/>
              <a:buNone/>
            </a:pPr>
            <a:r>
              <a:rPr lang="en-US" sz="2000"/>
              <a:t>PV of cash flows on bond = 107.50* PV(A,8.5%,15 years) + 1000/1.085</a:t>
            </a:r>
            <a:r>
              <a:rPr lang="en-US" sz="2000" baseline="30000"/>
              <a:t>15</a:t>
            </a:r>
            <a:r>
              <a:rPr lang="en-US" sz="2000"/>
              <a:t> = $ 1186.85</a:t>
            </a:r>
          </a:p>
          <a:p>
            <a:pPr>
              <a:lnSpc>
                <a:spcPct val="90000"/>
              </a:lnSpc>
            </a:pPr>
            <a:r>
              <a:rPr lang="en-US" sz="2400"/>
              <a:t>If interest rates rise to 10%,</a:t>
            </a:r>
          </a:p>
          <a:p>
            <a:pPr lvl="1">
              <a:lnSpc>
                <a:spcPct val="90000"/>
              </a:lnSpc>
              <a:buFont typeface="Wingdings" pitchFamily="2" charset="2"/>
              <a:buNone/>
            </a:pPr>
            <a:r>
              <a:rPr lang="en-US" sz="2000"/>
              <a:t>PV of cash flows on bond = 107.50* PV(A,10%,15 years)+ 1000/1.10</a:t>
            </a:r>
            <a:r>
              <a:rPr lang="en-US" sz="2000" baseline="30000"/>
              <a:t>15</a:t>
            </a:r>
            <a:r>
              <a:rPr lang="en-US" sz="2000"/>
              <a:t> = $1,057.05</a:t>
            </a:r>
          </a:p>
          <a:p>
            <a:pPr lvl="1">
              <a:lnSpc>
                <a:spcPct val="90000"/>
              </a:lnSpc>
              <a:buFont typeface="Wingdings" pitchFamily="2" charset="2"/>
              <a:buNone/>
            </a:pPr>
            <a:r>
              <a:rPr lang="en-US" sz="2000"/>
              <a:t>Percentage change in price = -10.94%</a:t>
            </a:r>
          </a:p>
          <a:p>
            <a:pPr>
              <a:lnSpc>
                <a:spcPct val="90000"/>
              </a:lnSpc>
            </a:pPr>
            <a:r>
              <a:rPr lang="en-US" sz="2400"/>
              <a:t>If interest rate fall to 7%,</a:t>
            </a:r>
          </a:p>
          <a:p>
            <a:pPr lvl="1">
              <a:lnSpc>
                <a:spcPct val="90000"/>
              </a:lnSpc>
              <a:buFont typeface="Wingdings" pitchFamily="2" charset="2"/>
              <a:buNone/>
            </a:pPr>
            <a:r>
              <a:rPr lang="en-US" sz="2000"/>
              <a:t>PV of cash flows on bond = 107.50* PV(A,7%,15 years)+ 1000/1.07</a:t>
            </a:r>
            <a:r>
              <a:rPr lang="en-US" sz="2000" baseline="30000"/>
              <a:t>15</a:t>
            </a:r>
            <a:r>
              <a:rPr lang="en-US" sz="2000"/>
              <a:t> = $1,341.55</a:t>
            </a:r>
          </a:p>
          <a:p>
            <a:pPr lvl="1">
              <a:lnSpc>
                <a:spcPct val="90000"/>
              </a:lnSpc>
              <a:buFont typeface="Wingdings" pitchFamily="2" charset="2"/>
              <a:buNone/>
            </a:pPr>
            <a:r>
              <a:rPr lang="en-US" sz="2000"/>
              <a:t>Percentage change in price = +13.03%</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A404F3B-DA59-4052-9860-2DFEBA68F9CC}" type="slidenum">
              <a:rPr lang="en-US"/>
              <a:pPr/>
              <a:t>67</a:t>
            </a:fld>
            <a:endParaRPr lang="en-US"/>
          </a:p>
        </p:txBody>
      </p:sp>
      <p:sp>
        <p:nvSpPr>
          <p:cNvPr id="515074" name="Rectangle 2"/>
          <p:cNvSpPr>
            <a:spLocks noGrp="1" noChangeArrowheads="1"/>
          </p:cNvSpPr>
          <p:nvPr>
            <p:ph type="title"/>
          </p:nvPr>
        </p:nvSpPr>
        <p:spPr/>
        <p:txBody>
          <a:bodyPr/>
          <a:lstStyle/>
          <a:p>
            <a:r>
              <a:rPr lang="en-US"/>
              <a:t>Valuing a Consol Bond</a:t>
            </a:r>
          </a:p>
        </p:txBody>
      </p:sp>
      <p:sp>
        <p:nvSpPr>
          <p:cNvPr id="515075" name="Rectangle 3"/>
          <p:cNvSpPr>
            <a:spLocks noGrp="1" noChangeArrowheads="1"/>
          </p:cNvSpPr>
          <p:nvPr>
            <p:ph type="body" idx="4294967295"/>
          </p:nvPr>
        </p:nvSpPr>
        <p:spPr>
          <a:xfrm>
            <a:off x="838200" y="1752600"/>
            <a:ext cx="7958138" cy="3881438"/>
          </a:xfrm>
          <a:prstGeom prst="rect">
            <a:avLst/>
          </a:prstGeom>
        </p:spPr>
        <p:txBody>
          <a:bodyPr/>
          <a:lstStyle/>
          <a:p>
            <a:r>
              <a:rPr lang="en-US"/>
              <a:t>A consol bond is a bond that has no maturity and pays a fixed coupon. Assume that you have a 6% coupon console bond. The value of this bond, if the interest rate is 9%, is as follows -</a:t>
            </a:r>
          </a:p>
          <a:p>
            <a:pPr algn="ctr">
              <a:buFont typeface="Wingdings" pitchFamily="2" charset="2"/>
              <a:buNone/>
            </a:pPr>
            <a:r>
              <a:rPr lang="en-US"/>
              <a:t>Value of Consol Bond = $60 / .09 = $667</a:t>
            </a:r>
          </a:p>
          <a:p>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C1A95F0-32C6-49FF-9173-0A4D30F10190}" type="slidenum">
              <a:rPr lang="en-US"/>
              <a:pPr/>
              <a:t>68</a:t>
            </a:fld>
            <a:endParaRPr lang="en-US"/>
          </a:p>
        </p:txBody>
      </p:sp>
      <p:sp>
        <p:nvSpPr>
          <p:cNvPr id="517122" name="Rectangle 2"/>
          <p:cNvSpPr>
            <a:spLocks noGrp="1" noChangeArrowheads="1"/>
          </p:cNvSpPr>
          <p:nvPr>
            <p:ph type="title"/>
          </p:nvPr>
        </p:nvSpPr>
        <p:spPr/>
        <p:txBody>
          <a:bodyPr/>
          <a:lstStyle/>
          <a:p>
            <a:r>
              <a:rPr lang="en-US"/>
              <a:t>V. Growing Perpetuities</a:t>
            </a:r>
          </a:p>
        </p:txBody>
      </p:sp>
      <p:sp>
        <p:nvSpPr>
          <p:cNvPr id="517123" name="Rectangle 3"/>
          <p:cNvSpPr>
            <a:spLocks noGrp="1" noChangeArrowheads="1"/>
          </p:cNvSpPr>
          <p:nvPr>
            <p:ph type="body" idx="4294967295"/>
          </p:nvPr>
        </p:nvSpPr>
        <p:spPr>
          <a:xfrm>
            <a:off x="838200" y="1752600"/>
            <a:ext cx="7958138" cy="3881438"/>
          </a:xfrm>
          <a:prstGeom prst="rect">
            <a:avLst/>
          </a:prstGeom>
        </p:spPr>
        <p:txBody>
          <a:bodyPr/>
          <a:lstStyle/>
          <a:p>
            <a:pPr>
              <a:lnSpc>
                <a:spcPct val="90000"/>
              </a:lnSpc>
              <a:spcBef>
                <a:spcPts val="1200"/>
              </a:spcBef>
            </a:pPr>
            <a:r>
              <a:rPr lang="en-US" sz="2400"/>
              <a:t>A growing perpetuity is a cash flow that is expected to grow at a </a:t>
            </a:r>
            <a:r>
              <a:rPr lang="en-US" sz="2400" u="sng"/>
              <a:t>constant rate</a:t>
            </a:r>
            <a:r>
              <a:rPr lang="en-US" sz="2400"/>
              <a:t> forever. The present value of a growing perpetuity is -</a:t>
            </a:r>
          </a:p>
          <a:p>
            <a:pPr algn="ctr">
              <a:lnSpc>
                <a:spcPct val="90000"/>
              </a:lnSpc>
              <a:spcBef>
                <a:spcPts val="1200"/>
              </a:spcBef>
            </a:pPr>
            <a:endParaRPr lang="en-US" sz="2400"/>
          </a:p>
          <a:p>
            <a:pPr>
              <a:lnSpc>
                <a:spcPct val="90000"/>
              </a:lnSpc>
              <a:buFont typeface="Wingdings" pitchFamily="2" charset="2"/>
              <a:buNone/>
            </a:pPr>
            <a:endParaRPr lang="en-US" sz="2400"/>
          </a:p>
          <a:p>
            <a:pPr>
              <a:lnSpc>
                <a:spcPct val="90000"/>
              </a:lnSpc>
              <a:buFont typeface="Wingdings" pitchFamily="2" charset="2"/>
              <a:buNone/>
            </a:pPr>
            <a:endParaRPr lang="en-US" sz="2400"/>
          </a:p>
          <a:p>
            <a:pPr>
              <a:lnSpc>
                <a:spcPct val="90000"/>
              </a:lnSpc>
              <a:buFont typeface="Wingdings" pitchFamily="2" charset="2"/>
              <a:buNone/>
            </a:pPr>
            <a:r>
              <a:rPr lang="en-US" sz="2400"/>
              <a:t>where</a:t>
            </a:r>
          </a:p>
          <a:p>
            <a:pPr lvl="1">
              <a:lnSpc>
                <a:spcPct val="90000"/>
              </a:lnSpc>
            </a:pPr>
            <a:r>
              <a:rPr lang="en-US" sz="2000"/>
              <a:t> CF</a:t>
            </a:r>
            <a:r>
              <a:rPr lang="en-US" sz="2000" baseline="-25000"/>
              <a:t>1 </a:t>
            </a:r>
            <a:r>
              <a:rPr lang="en-US" sz="2000"/>
              <a:t>is the expected cash flow next year, </a:t>
            </a:r>
          </a:p>
          <a:p>
            <a:pPr lvl="1">
              <a:lnSpc>
                <a:spcPct val="90000"/>
              </a:lnSpc>
            </a:pPr>
            <a:r>
              <a:rPr lang="en-US" sz="2000"/>
              <a:t> g is the constant growth rate and </a:t>
            </a:r>
          </a:p>
          <a:p>
            <a:pPr lvl="1">
              <a:lnSpc>
                <a:spcPct val="90000"/>
              </a:lnSpc>
            </a:pPr>
            <a:r>
              <a:rPr lang="en-US" sz="2000"/>
              <a:t> r is the discount rate.</a:t>
            </a:r>
          </a:p>
          <a:p>
            <a:pPr>
              <a:lnSpc>
                <a:spcPct val="90000"/>
              </a:lnSpc>
            </a:pPr>
            <a:endParaRPr lang="en-US" sz="2400"/>
          </a:p>
        </p:txBody>
      </p:sp>
      <p:graphicFrame>
        <p:nvGraphicFramePr>
          <p:cNvPr id="517124" name="Object 4"/>
          <p:cNvGraphicFramePr>
            <a:graphicFrameLocks noChangeAspect="1"/>
          </p:cNvGraphicFramePr>
          <p:nvPr/>
        </p:nvGraphicFramePr>
        <p:xfrm>
          <a:off x="2438400" y="3124200"/>
          <a:ext cx="4442477" cy="744537"/>
        </p:xfrm>
        <a:graphic>
          <a:graphicData uri="http://schemas.openxmlformats.org/presentationml/2006/ole">
            <mc:AlternateContent xmlns:mc="http://schemas.openxmlformats.org/markup-compatibility/2006">
              <mc:Choice xmlns:v="urn:schemas-microsoft-com:vml" Requires="v">
                <p:oleObj spid="_x0000_s8208" name="Equation" r:id="rId4" imgW="2273300" imgH="381000" progId="Equation.3">
                  <p:embed/>
                </p:oleObj>
              </mc:Choice>
              <mc:Fallback>
                <p:oleObj name="Equation" r:id="rId4" imgW="2273300" imgH="3810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3124200"/>
                        <a:ext cx="4442477"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Slide Number Placeholder 5"/>
          <p:cNvSpPr>
            <a:spLocks noGrp="1"/>
          </p:cNvSpPr>
          <p:nvPr>
            <p:ph type="sldNum" sz="quarter" idx="12"/>
          </p:nvPr>
        </p:nvSpPr>
        <p:spPr>
          <a:noFill/>
        </p:spPr>
        <p:txBody>
          <a:bodyPr/>
          <a:lstStyle/>
          <a:p>
            <a:fld id="{61E90E85-D15E-48B3-B80B-FA958E4B8058}" type="slidenum">
              <a:rPr lang="en-US" smtClean="0"/>
              <a:pPr/>
              <a:t>69</a:t>
            </a:fld>
            <a:endParaRPr lang="en-US" smtClean="0"/>
          </a:p>
        </p:txBody>
      </p:sp>
      <p:sp>
        <p:nvSpPr>
          <p:cNvPr id="32772" name="Rectangle 2"/>
          <p:cNvSpPr>
            <a:spLocks noGrp="1" noChangeArrowheads="1"/>
          </p:cNvSpPr>
          <p:nvPr>
            <p:ph type="title"/>
          </p:nvPr>
        </p:nvSpPr>
        <p:spPr/>
        <p:txBody>
          <a:bodyPr/>
          <a:lstStyle/>
          <a:p>
            <a:pPr eaLnBrk="1" hangingPunct="1"/>
            <a:r>
              <a:rPr lang="en-US" sz="3200" smtClean="0"/>
              <a:t>Determinants of Expected Rates of Return</a:t>
            </a:r>
          </a:p>
        </p:txBody>
      </p:sp>
      <p:sp>
        <p:nvSpPr>
          <p:cNvPr id="32773" name="Rectangle 3"/>
          <p:cNvSpPr>
            <a:spLocks noGrp="1" noChangeArrowheads="1"/>
          </p:cNvSpPr>
          <p:nvPr>
            <p:ph type="body" idx="4294967295"/>
          </p:nvPr>
        </p:nvSpPr>
        <p:spPr>
          <a:xfrm>
            <a:off x="533400" y="1676400"/>
            <a:ext cx="8458200" cy="4648200"/>
          </a:xfrm>
          <a:prstGeom prst="rect">
            <a:avLst/>
          </a:prstGeom>
        </p:spPr>
        <p:txBody>
          <a:bodyPr>
            <a:normAutofit lnSpcReduction="10000"/>
          </a:bodyPr>
          <a:lstStyle/>
          <a:p>
            <a:pPr eaLnBrk="1" hangingPunct="1">
              <a:lnSpc>
                <a:spcPct val="90000"/>
              </a:lnSpc>
            </a:pPr>
            <a:r>
              <a:rPr lang="en-US" sz="2400" dirty="0" smtClean="0"/>
              <a:t>The expected productivity of capital goods</a:t>
            </a:r>
          </a:p>
          <a:p>
            <a:pPr lvl="1" eaLnBrk="1" hangingPunct="1">
              <a:lnSpc>
                <a:spcPct val="90000"/>
              </a:lnSpc>
            </a:pPr>
            <a:r>
              <a:rPr lang="en-US" sz="2000" dirty="0" smtClean="0"/>
              <a:t>Capital goods, such as mines, roads, factories are more productive if an initial investment returns in more output at the end of the period</a:t>
            </a:r>
          </a:p>
          <a:p>
            <a:pPr eaLnBrk="1" hangingPunct="1">
              <a:lnSpc>
                <a:spcPct val="90000"/>
              </a:lnSpc>
            </a:pPr>
            <a:r>
              <a:rPr lang="en-US" sz="2400" dirty="0" smtClean="0"/>
              <a:t>The degree of uncertainty about the productivity of capital goods</a:t>
            </a:r>
          </a:p>
          <a:p>
            <a:pPr lvl="1" eaLnBrk="1" hangingPunct="1">
              <a:lnSpc>
                <a:spcPct val="90000"/>
              </a:lnSpc>
            </a:pPr>
            <a:r>
              <a:rPr lang="en-US" sz="2000" dirty="0" smtClean="0"/>
              <a:t>Investors dislike uncertainty; the greater the uncertainty, the greater the required expected rate of return</a:t>
            </a:r>
          </a:p>
          <a:p>
            <a:pPr eaLnBrk="1" hangingPunct="1">
              <a:lnSpc>
                <a:spcPct val="90000"/>
              </a:lnSpc>
            </a:pPr>
            <a:r>
              <a:rPr lang="en-US" sz="2400" dirty="0" smtClean="0"/>
              <a:t>Time Preferences of people</a:t>
            </a:r>
          </a:p>
          <a:p>
            <a:pPr lvl="1" eaLnBrk="1" hangingPunct="1">
              <a:lnSpc>
                <a:spcPct val="90000"/>
              </a:lnSpc>
            </a:pPr>
            <a:r>
              <a:rPr lang="en-US" sz="2000" dirty="0" smtClean="0"/>
              <a:t>If people dislike waiting to consume, expected returns will be higher.</a:t>
            </a:r>
          </a:p>
          <a:p>
            <a:pPr eaLnBrk="1" hangingPunct="1">
              <a:lnSpc>
                <a:spcPct val="90000"/>
              </a:lnSpc>
            </a:pPr>
            <a:r>
              <a:rPr lang="en-US" sz="2400" dirty="0" smtClean="0"/>
              <a:t>Risk Aversion</a:t>
            </a:r>
          </a:p>
          <a:p>
            <a:pPr lvl="1" eaLnBrk="1" hangingPunct="1">
              <a:lnSpc>
                <a:spcPct val="90000"/>
              </a:lnSpc>
            </a:pPr>
            <a:r>
              <a:rPr lang="en-US" sz="2000" dirty="0" smtClean="0"/>
              <a:t>The more people dislike uncertainty, the greater the required expected rate of return</a:t>
            </a:r>
          </a:p>
          <a:p>
            <a:pPr eaLnBrk="1" hangingPunct="1">
              <a:lnSpc>
                <a:spcPct val="90000"/>
              </a:lnSpc>
            </a:pPr>
            <a:r>
              <a:rPr lang="en-US" sz="2400" dirty="0" smtClean="0"/>
              <a:t>Expected Inflation</a:t>
            </a:r>
          </a:p>
          <a:p>
            <a:pPr lvl="1" eaLnBrk="1" hangingPunct="1">
              <a:lnSpc>
                <a:spcPct val="90000"/>
              </a:lnSpc>
            </a:pPr>
            <a:r>
              <a:rPr lang="en-US" sz="2000" dirty="0" smtClean="0"/>
              <a:t>The higher the expected rate of inflation, the greater the required expected nominal rate of return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4"/>
          <p:cNvSpPr>
            <a:spLocks noGrp="1"/>
          </p:cNvSpPr>
          <p:nvPr>
            <p:ph type="sldNum" sz="quarter" idx="12"/>
          </p:nvPr>
        </p:nvSpPr>
        <p:spPr/>
        <p:txBody>
          <a:bodyPr/>
          <a:lstStyle/>
          <a:p>
            <a:fld id="{C474A9F8-6587-4926-B925-0E68CCC148FF}" type="slidenum">
              <a:rPr lang="en-US"/>
              <a:pPr/>
              <a:t>7</a:t>
            </a:fld>
            <a:endParaRPr lang="en-US"/>
          </a:p>
        </p:txBody>
      </p:sp>
      <p:sp>
        <p:nvSpPr>
          <p:cNvPr id="1801219" name="Rectangle 3"/>
          <p:cNvSpPr>
            <a:spLocks noGrp="1" noChangeArrowheads="1"/>
          </p:cNvSpPr>
          <p:nvPr>
            <p:ph type="title"/>
          </p:nvPr>
        </p:nvSpPr>
        <p:spPr>
          <a:noFill/>
          <a:ln/>
        </p:spPr>
        <p:txBody>
          <a:bodyPr lIns="90488" tIns="44450" rIns="90488" bIns="44450"/>
          <a:lstStyle/>
          <a:p>
            <a:r>
              <a:rPr lang="en-US" dirty="0" smtClean="0"/>
              <a:t>Buying and Selling Prices: Equilibrium</a:t>
            </a:r>
            <a:endParaRPr lang="en-US" dirty="0"/>
          </a:p>
        </p:txBody>
      </p:sp>
      <p:grpSp>
        <p:nvGrpSpPr>
          <p:cNvPr id="2" name="Group 4"/>
          <p:cNvGrpSpPr>
            <a:grpSpLocks/>
          </p:cNvGrpSpPr>
          <p:nvPr/>
        </p:nvGrpSpPr>
        <p:grpSpPr bwMode="auto">
          <a:xfrm>
            <a:off x="2651125" y="2363788"/>
            <a:ext cx="4530725" cy="3605212"/>
            <a:chOff x="1409" y="1489"/>
            <a:chExt cx="2854" cy="2271"/>
          </a:xfrm>
        </p:grpSpPr>
        <p:sp>
          <p:nvSpPr>
            <p:cNvPr id="1801221" name="Line 5"/>
            <p:cNvSpPr>
              <a:spLocks noChangeShapeType="1"/>
            </p:cNvSpPr>
            <p:nvPr/>
          </p:nvSpPr>
          <p:spPr bwMode="auto">
            <a:xfrm flipV="1">
              <a:off x="1409" y="1713"/>
              <a:ext cx="2559" cy="2047"/>
            </a:xfrm>
            <a:prstGeom prst="line">
              <a:avLst/>
            </a:prstGeom>
            <a:noFill/>
            <a:ln w="50800">
              <a:solidFill>
                <a:srgbClr val="993300"/>
              </a:solidFill>
              <a:round/>
              <a:headEnd/>
              <a:tailEnd/>
            </a:ln>
            <a:effectLst/>
          </p:spPr>
          <p:txBody>
            <a:bodyPr wrap="none" anchor="ctr"/>
            <a:lstStyle/>
            <a:p>
              <a:endParaRPr lang="en-US"/>
            </a:p>
          </p:txBody>
        </p:sp>
        <p:sp>
          <p:nvSpPr>
            <p:cNvPr id="1801222" name="Line 6"/>
            <p:cNvSpPr>
              <a:spLocks noChangeShapeType="1"/>
            </p:cNvSpPr>
            <p:nvPr/>
          </p:nvSpPr>
          <p:spPr bwMode="auto">
            <a:xfrm>
              <a:off x="1981" y="1553"/>
              <a:ext cx="2127" cy="1791"/>
            </a:xfrm>
            <a:prstGeom prst="line">
              <a:avLst/>
            </a:prstGeom>
            <a:noFill/>
            <a:ln w="50800">
              <a:solidFill>
                <a:srgbClr val="0033CC"/>
              </a:solidFill>
              <a:round/>
              <a:headEnd/>
              <a:tailEnd/>
            </a:ln>
            <a:effectLst/>
          </p:spPr>
          <p:txBody>
            <a:bodyPr wrap="none" anchor="ctr"/>
            <a:lstStyle/>
            <a:p>
              <a:endParaRPr lang="en-US"/>
            </a:p>
          </p:txBody>
        </p:sp>
        <p:sp>
          <p:nvSpPr>
            <p:cNvPr id="1801223" name="Rectangle 7"/>
            <p:cNvSpPr>
              <a:spLocks noChangeArrowheads="1"/>
            </p:cNvSpPr>
            <p:nvPr/>
          </p:nvSpPr>
          <p:spPr bwMode="auto">
            <a:xfrm>
              <a:off x="4033" y="3313"/>
              <a:ext cx="230" cy="248"/>
            </a:xfrm>
            <a:prstGeom prst="rect">
              <a:avLst/>
            </a:prstGeom>
            <a:noFill/>
            <a:ln w="12700">
              <a:noFill/>
              <a:miter lim="800000"/>
              <a:headEnd/>
              <a:tailEnd/>
            </a:ln>
            <a:effectLst/>
          </p:spPr>
          <p:txBody>
            <a:bodyPr wrap="none" lIns="90488" tIns="44450" rIns="90488" bIns="44450">
              <a:spAutoFit/>
            </a:bodyPr>
            <a:lstStyle/>
            <a:p>
              <a:r>
                <a:rPr lang="en-US" sz="2000" b="1" i="1">
                  <a:latin typeface="Arial" charset="0"/>
                </a:rPr>
                <a:t>D</a:t>
              </a:r>
            </a:p>
          </p:txBody>
        </p:sp>
        <p:sp>
          <p:nvSpPr>
            <p:cNvPr id="1801224" name="Rectangle 8"/>
            <p:cNvSpPr>
              <a:spLocks noChangeArrowheads="1"/>
            </p:cNvSpPr>
            <p:nvPr/>
          </p:nvSpPr>
          <p:spPr bwMode="auto">
            <a:xfrm>
              <a:off x="3937" y="1489"/>
              <a:ext cx="221" cy="248"/>
            </a:xfrm>
            <a:prstGeom prst="rect">
              <a:avLst/>
            </a:prstGeom>
            <a:noFill/>
            <a:ln w="12700">
              <a:noFill/>
              <a:miter lim="800000"/>
              <a:headEnd/>
              <a:tailEnd/>
            </a:ln>
            <a:effectLst/>
          </p:spPr>
          <p:txBody>
            <a:bodyPr wrap="none" lIns="90488" tIns="44450" rIns="90488" bIns="44450">
              <a:spAutoFit/>
            </a:bodyPr>
            <a:lstStyle/>
            <a:p>
              <a:r>
                <a:rPr lang="en-US" sz="2000" b="1" i="1">
                  <a:latin typeface="Arial" charset="0"/>
                </a:rPr>
                <a:t>S</a:t>
              </a:r>
            </a:p>
          </p:txBody>
        </p:sp>
      </p:grpSp>
      <p:sp>
        <p:nvSpPr>
          <p:cNvPr id="1801231" name="Line 15"/>
          <p:cNvSpPr>
            <a:spLocks noChangeShapeType="1"/>
          </p:cNvSpPr>
          <p:nvPr/>
        </p:nvSpPr>
        <p:spPr bwMode="auto">
          <a:xfrm>
            <a:off x="2624138" y="1716088"/>
            <a:ext cx="0" cy="4265612"/>
          </a:xfrm>
          <a:prstGeom prst="line">
            <a:avLst/>
          </a:prstGeom>
          <a:noFill/>
          <a:ln w="25400">
            <a:solidFill>
              <a:schemeClr val="tx1"/>
            </a:solidFill>
            <a:round/>
            <a:headEnd/>
            <a:tailEnd/>
          </a:ln>
          <a:effectLst/>
        </p:spPr>
        <p:txBody>
          <a:bodyPr wrap="none" anchor="ctr"/>
          <a:lstStyle/>
          <a:p>
            <a:endParaRPr lang="en-US"/>
          </a:p>
        </p:txBody>
      </p:sp>
      <p:sp>
        <p:nvSpPr>
          <p:cNvPr id="1801232" name="Line 16"/>
          <p:cNvSpPr>
            <a:spLocks noChangeShapeType="1"/>
          </p:cNvSpPr>
          <p:nvPr/>
        </p:nvSpPr>
        <p:spPr bwMode="auto">
          <a:xfrm>
            <a:off x="2617788" y="5972175"/>
            <a:ext cx="4276725" cy="0"/>
          </a:xfrm>
          <a:prstGeom prst="line">
            <a:avLst/>
          </a:prstGeom>
          <a:noFill/>
          <a:ln w="25400">
            <a:solidFill>
              <a:schemeClr val="tx1"/>
            </a:solidFill>
            <a:round/>
            <a:headEnd/>
            <a:tailEnd/>
          </a:ln>
          <a:effectLst/>
        </p:spPr>
        <p:txBody>
          <a:bodyPr wrap="none" anchor="ctr"/>
          <a:lstStyle/>
          <a:p>
            <a:endParaRPr lang="en-US"/>
          </a:p>
        </p:txBody>
      </p:sp>
      <p:sp>
        <p:nvSpPr>
          <p:cNvPr id="1801233" name="Rectangle 17"/>
          <p:cNvSpPr>
            <a:spLocks noChangeArrowheads="1"/>
          </p:cNvSpPr>
          <p:nvPr/>
        </p:nvSpPr>
        <p:spPr bwMode="auto">
          <a:xfrm>
            <a:off x="6257925" y="5938838"/>
            <a:ext cx="1108075" cy="363537"/>
          </a:xfrm>
          <a:prstGeom prst="rect">
            <a:avLst/>
          </a:prstGeom>
          <a:noFill/>
          <a:ln w="12700">
            <a:noFill/>
            <a:miter lim="800000"/>
            <a:headEnd/>
            <a:tailEnd/>
          </a:ln>
          <a:effectLst/>
        </p:spPr>
        <p:txBody>
          <a:bodyPr wrap="none" lIns="90488" tIns="44450" rIns="90488" bIns="44450">
            <a:spAutoFit/>
          </a:bodyPr>
          <a:lstStyle/>
          <a:p>
            <a:r>
              <a:rPr lang="en-US" b="1">
                <a:latin typeface="Arial" charset="0"/>
              </a:rPr>
              <a:t>Quantity</a:t>
            </a:r>
          </a:p>
        </p:txBody>
      </p:sp>
      <p:sp>
        <p:nvSpPr>
          <p:cNvPr id="1801234" name="Rectangle 18"/>
          <p:cNvSpPr>
            <a:spLocks noChangeArrowheads="1"/>
          </p:cNvSpPr>
          <p:nvPr/>
        </p:nvSpPr>
        <p:spPr bwMode="auto">
          <a:xfrm>
            <a:off x="1709738" y="1600200"/>
            <a:ext cx="739775" cy="363538"/>
          </a:xfrm>
          <a:prstGeom prst="rect">
            <a:avLst/>
          </a:prstGeom>
          <a:noFill/>
          <a:ln w="12700">
            <a:noFill/>
            <a:miter lim="800000"/>
            <a:headEnd/>
            <a:tailEnd/>
          </a:ln>
          <a:effectLst/>
        </p:spPr>
        <p:txBody>
          <a:bodyPr wrap="none" lIns="90488" tIns="44450" rIns="90488" bIns="44450">
            <a:spAutoFit/>
          </a:bodyPr>
          <a:lstStyle/>
          <a:p>
            <a:r>
              <a:rPr lang="en-US" b="1">
                <a:latin typeface="Arial" charset="0"/>
              </a:rPr>
              <a:t>Price</a:t>
            </a:r>
          </a:p>
        </p:txBody>
      </p:sp>
      <p:grpSp>
        <p:nvGrpSpPr>
          <p:cNvPr id="4" name="Group 19"/>
          <p:cNvGrpSpPr>
            <a:grpSpLocks/>
          </p:cNvGrpSpPr>
          <p:nvPr/>
        </p:nvGrpSpPr>
        <p:grpSpPr bwMode="auto">
          <a:xfrm>
            <a:off x="2168525" y="3659188"/>
            <a:ext cx="3289300" cy="2651125"/>
            <a:chOff x="1105" y="2305"/>
            <a:chExt cx="2072" cy="1670"/>
          </a:xfrm>
        </p:grpSpPr>
        <p:sp>
          <p:nvSpPr>
            <p:cNvPr id="1801236" name="Rectangle 20"/>
            <p:cNvSpPr>
              <a:spLocks noChangeArrowheads="1"/>
            </p:cNvSpPr>
            <p:nvPr/>
          </p:nvSpPr>
          <p:spPr bwMode="auto">
            <a:xfrm>
              <a:off x="1105" y="2305"/>
              <a:ext cx="279" cy="248"/>
            </a:xfrm>
            <a:prstGeom prst="rect">
              <a:avLst/>
            </a:prstGeom>
            <a:noFill/>
            <a:ln w="12700">
              <a:noFill/>
              <a:miter lim="800000"/>
              <a:headEnd/>
              <a:tailEnd/>
            </a:ln>
            <a:effectLst/>
          </p:spPr>
          <p:txBody>
            <a:bodyPr wrap="none" lIns="90488" tIns="44450" rIns="90488" bIns="44450">
              <a:spAutoFit/>
            </a:bodyPr>
            <a:lstStyle/>
            <a:p>
              <a:r>
                <a:rPr lang="en-US" sz="2000" b="1" i="1">
                  <a:latin typeface="Arial" charset="0"/>
                </a:rPr>
                <a:t>P</a:t>
              </a:r>
              <a:r>
                <a:rPr lang="en-US" sz="2000" b="1" i="1" baseline="-25000">
                  <a:latin typeface="Arial" charset="0"/>
                </a:rPr>
                <a:t>0</a:t>
              </a:r>
            </a:p>
          </p:txBody>
        </p:sp>
        <p:sp>
          <p:nvSpPr>
            <p:cNvPr id="1801237" name="Line 21"/>
            <p:cNvSpPr>
              <a:spLocks noChangeShapeType="1"/>
            </p:cNvSpPr>
            <p:nvPr/>
          </p:nvSpPr>
          <p:spPr bwMode="auto">
            <a:xfrm>
              <a:off x="1401" y="2448"/>
              <a:ext cx="1567" cy="0"/>
            </a:xfrm>
            <a:prstGeom prst="line">
              <a:avLst/>
            </a:prstGeom>
            <a:noFill/>
            <a:ln w="25400">
              <a:solidFill>
                <a:schemeClr val="tx1"/>
              </a:solidFill>
              <a:prstDash val="dash"/>
              <a:round/>
              <a:headEnd/>
              <a:tailEnd/>
            </a:ln>
            <a:effectLst/>
          </p:spPr>
          <p:txBody>
            <a:bodyPr wrap="none" anchor="ctr"/>
            <a:lstStyle/>
            <a:p>
              <a:endParaRPr lang="en-US"/>
            </a:p>
          </p:txBody>
        </p:sp>
        <p:sp>
          <p:nvSpPr>
            <p:cNvPr id="1801238" name="Line 22"/>
            <p:cNvSpPr>
              <a:spLocks noChangeShapeType="1"/>
            </p:cNvSpPr>
            <p:nvPr/>
          </p:nvSpPr>
          <p:spPr bwMode="auto">
            <a:xfrm>
              <a:off x="3024" y="2409"/>
              <a:ext cx="0" cy="1375"/>
            </a:xfrm>
            <a:prstGeom prst="line">
              <a:avLst/>
            </a:prstGeom>
            <a:noFill/>
            <a:ln w="25400">
              <a:solidFill>
                <a:schemeClr val="tx1"/>
              </a:solidFill>
              <a:prstDash val="dash"/>
              <a:round/>
              <a:headEnd/>
              <a:tailEnd/>
            </a:ln>
            <a:effectLst/>
          </p:spPr>
          <p:txBody>
            <a:bodyPr wrap="none" anchor="ctr"/>
            <a:lstStyle/>
            <a:p>
              <a:endParaRPr lang="en-US"/>
            </a:p>
          </p:txBody>
        </p:sp>
        <p:sp>
          <p:nvSpPr>
            <p:cNvPr id="1801239" name="Oval 23"/>
            <p:cNvSpPr>
              <a:spLocks noChangeArrowheads="1"/>
            </p:cNvSpPr>
            <p:nvPr/>
          </p:nvSpPr>
          <p:spPr bwMode="auto">
            <a:xfrm>
              <a:off x="2976" y="2400"/>
              <a:ext cx="96" cy="96"/>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1801240" name="Rectangle 24"/>
            <p:cNvSpPr>
              <a:spLocks noChangeArrowheads="1"/>
            </p:cNvSpPr>
            <p:nvPr/>
          </p:nvSpPr>
          <p:spPr bwMode="auto">
            <a:xfrm>
              <a:off x="2881" y="3727"/>
              <a:ext cx="296" cy="248"/>
            </a:xfrm>
            <a:prstGeom prst="rect">
              <a:avLst/>
            </a:prstGeom>
            <a:noFill/>
            <a:ln w="12700">
              <a:noFill/>
              <a:miter lim="800000"/>
              <a:headEnd/>
              <a:tailEnd/>
            </a:ln>
            <a:effectLst/>
          </p:spPr>
          <p:txBody>
            <a:bodyPr wrap="none" lIns="90488" tIns="44450" rIns="90488" bIns="44450">
              <a:spAutoFit/>
            </a:bodyPr>
            <a:lstStyle/>
            <a:p>
              <a:r>
                <a:rPr lang="en-US" sz="2000" b="1" i="1">
                  <a:latin typeface="Arial" charset="0"/>
                </a:rPr>
                <a:t>Q</a:t>
              </a:r>
              <a:r>
                <a:rPr lang="en-US" sz="2000" b="1" i="1" baseline="-25000">
                  <a:latin typeface="Arial" charset="0"/>
                </a:rPr>
                <a:t>0</a:t>
              </a:r>
            </a:p>
          </p:txBody>
        </p:sp>
      </p:grpSp>
      <p:grpSp>
        <p:nvGrpSpPr>
          <p:cNvPr id="5" name="Group 25"/>
          <p:cNvGrpSpPr>
            <a:grpSpLocks/>
          </p:cNvGrpSpPr>
          <p:nvPr/>
        </p:nvGrpSpPr>
        <p:grpSpPr bwMode="auto">
          <a:xfrm>
            <a:off x="4149725" y="3200400"/>
            <a:ext cx="469900" cy="3109913"/>
            <a:chOff x="2614" y="2016"/>
            <a:chExt cx="296" cy="1959"/>
          </a:xfrm>
        </p:grpSpPr>
        <p:sp>
          <p:nvSpPr>
            <p:cNvPr id="1801242" name="Oval 26"/>
            <p:cNvSpPr>
              <a:spLocks noChangeArrowheads="1"/>
            </p:cNvSpPr>
            <p:nvPr/>
          </p:nvSpPr>
          <p:spPr bwMode="auto">
            <a:xfrm>
              <a:off x="2757" y="2016"/>
              <a:ext cx="96" cy="96"/>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1801243" name="Oval 27"/>
            <p:cNvSpPr>
              <a:spLocks noChangeArrowheads="1"/>
            </p:cNvSpPr>
            <p:nvPr/>
          </p:nvSpPr>
          <p:spPr bwMode="auto">
            <a:xfrm>
              <a:off x="2757" y="2784"/>
              <a:ext cx="96" cy="96"/>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1801244" name="Line 28"/>
            <p:cNvSpPr>
              <a:spLocks noChangeShapeType="1"/>
            </p:cNvSpPr>
            <p:nvPr/>
          </p:nvSpPr>
          <p:spPr bwMode="auto">
            <a:xfrm>
              <a:off x="2805" y="2073"/>
              <a:ext cx="0" cy="1711"/>
            </a:xfrm>
            <a:prstGeom prst="line">
              <a:avLst/>
            </a:prstGeom>
            <a:noFill/>
            <a:ln w="25400">
              <a:solidFill>
                <a:schemeClr val="tx1"/>
              </a:solidFill>
              <a:prstDash val="dash"/>
              <a:round/>
              <a:headEnd/>
              <a:tailEnd/>
            </a:ln>
            <a:effectLst/>
          </p:spPr>
          <p:txBody>
            <a:bodyPr wrap="none" anchor="ctr"/>
            <a:lstStyle/>
            <a:p>
              <a:endParaRPr lang="en-US"/>
            </a:p>
          </p:txBody>
        </p:sp>
        <p:sp>
          <p:nvSpPr>
            <p:cNvPr id="1801245" name="Rectangle 29"/>
            <p:cNvSpPr>
              <a:spLocks noChangeArrowheads="1"/>
            </p:cNvSpPr>
            <p:nvPr/>
          </p:nvSpPr>
          <p:spPr bwMode="auto">
            <a:xfrm>
              <a:off x="2614" y="3727"/>
              <a:ext cx="296" cy="248"/>
            </a:xfrm>
            <a:prstGeom prst="rect">
              <a:avLst/>
            </a:prstGeom>
            <a:noFill/>
            <a:ln w="12700">
              <a:noFill/>
              <a:miter lim="800000"/>
              <a:headEnd/>
              <a:tailEnd/>
            </a:ln>
            <a:effectLst/>
          </p:spPr>
          <p:txBody>
            <a:bodyPr wrap="none" lIns="90488" tIns="44450" rIns="90488" bIns="44450">
              <a:spAutoFit/>
            </a:bodyPr>
            <a:lstStyle/>
            <a:p>
              <a:r>
                <a:rPr lang="en-US" sz="2000" b="1" i="1">
                  <a:latin typeface="Arial" charset="0"/>
                </a:rPr>
                <a:t>Q</a:t>
              </a:r>
              <a:r>
                <a:rPr lang="en-US" sz="2000" b="1" i="1" baseline="-25000">
                  <a:latin typeface="Arial" charset="0"/>
                </a:rPr>
                <a:t>1</a:t>
              </a:r>
            </a:p>
          </p:txBody>
        </p:sp>
      </p:grpSp>
      <p:grpSp>
        <p:nvGrpSpPr>
          <p:cNvPr id="6" name="Group 30"/>
          <p:cNvGrpSpPr>
            <a:grpSpLocks/>
          </p:cNvGrpSpPr>
          <p:nvPr/>
        </p:nvGrpSpPr>
        <p:grpSpPr bwMode="auto">
          <a:xfrm>
            <a:off x="1482725" y="4183067"/>
            <a:ext cx="2881313" cy="582613"/>
            <a:chOff x="934" y="2635"/>
            <a:chExt cx="1815" cy="367"/>
          </a:xfrm>
        </p:grpSpPr>
        <p:sp>
          <p:nvSpPr>
            <p:cNvPr id="1801247" name="Rectangle 31"/>
            <p:cNvSpPr>
              <a:spLocks noChangeArrowheads="1"/>
            </p:cNvSpPr>
            <p:nvPr/>
          </p:nvSpPr>
          <p:spPr bwMode="auto">
            <a:xfrm>
              <a:off x="934" y="2635"/>
              <a:ext cx="769" cy="367"/>
            </a:xfrm>
            <a:prstGeom prst="rect">
              <a:avLst/>
            </a:prstGeom>
            <a:noFill/>
            <a:ln w="12700">
              <a:noFill/>
              <a:miter lim="800000"/>
              <a:headEnd/>
              <a:tailEnd/>
            </a:ln>
            <a:effectLst/>
          </p:spPr>
          <p:txBody>
            <a:bodyPr lIns="90488" tIns="44450" rIns="90488" bIns="44450">
              <a:spAutoFit/>
            </a:bodyPr>
            <a:lstStyle/>
            <a:p>
              <a:r>
                <a:rPr lang="en-US" sz="1600" b="1" i="1" dirty="0" err="1" smtClean="0">
                  <a:latin typeface="Arial" charset="0"/>
                </a:rPr>
                <a:t>P</a:t>
              </a:r>
              <a:r>
                <a:rPr lang="en-US" sz="1600" b="1" i="1" baseline="-25000" dirty="0" err="1" smtClean="0">
                  <a:latin typeface="Arial" charset="0"/>
                </a:rPr>
                <a:t>b</a:t>
              </a:r>
              <a:r>
                <a:rPr lang="en-US" sz="1600" b="1" dirty="0" smtClean="0">
                  <a:latin typeface="Arial" charset="0"/>
                </a:rPr>
                <a:t> </a:t>
              </a:r>
              <a:r>
                <a:rPr lang="en-US" sz="1600" b="1" dirty="0">
                  <a:latin typeface="Arial" charset="0"/>
                </a:rPr>
                <a:t>price </a:t>
              </a:r>
              <a:r>
                <a:rPr lang="en-US" sz="1600" b="1" dirty="0" smtClean="0">
                  <a:latin typeface="Arial" charset="0"/>
                </a:rPr>
                <a:t>sellers </a:t>
              </a:r>
              <a:r>
                <a:rPr lang="en-US" sz="1600" b="1" dirty="0">
                  <a:latin typeface="Arial" charset="0"/>
                </a:rPr>
                <a:t>get</a:t>
              </a:r>
              <a:endParaRPr lang="en-US" sz="1600" b="1" i="1" baseline="-25000" dirty="0">
                <a:latin typeface="Arial" charset="0"/>
              </a:endParaRPr>
            </a:p>
          </p:txBody>
        </p:sp>
        <p:sp>
          <p:nvSpPr>
            <p:cNvPr id="1801248" name="Line 32"/>
            <p:cNvSpPr>
              <a:spLocks noChangeShapeType="1"/>
            </p:cNvSpPr>
            <p:nvPr/>
          </p:nvSpPr>
          <p:spPr bwMode="auto">
            <a:xfrm>
              <a:off x="1662" y="2832"/>
              <a:ext cx="1087" cy="0"/>
            </a:xfrm>
            <a:prstGeom prst="line">
              <a:avLst/>
            </a:prstGeom>
            <a:noFill/>
            <a:ln w="25400">
              <a:solidFill>
                <a:schemeClr val="tx1"/>
              </a:solidFill>
              <a:prstDash val="dash"/>
              <a:round/>
              <a:headEnd/>
              <a:tailEnd/>
            </a:ln>
            <a:effectLst/>
          </p:spPr>
          <p:txBody>
            <a:bodyPr wrap="none" anchor="ctr"/>
            <a:lstStyle/>
            <a:p>
              <a:endParaRPr lang="en-US"/>
            </a:p>
          </p:txBody>
        </p:sp>
      </p:grpSp>
      <p:grpSp>
        <p:nvGrpSpPr>
          <p:cNvPr id="7" name="Group 33"/>
          <p:cNvGrpSpPr>
            <a:grpSpLocks/>
          </p:cNvGrpSpPr>
          <p:nvPr/>
        </p:nvGrpSpPr>
        <p:grpSpPr bwMode="auto">
          <a:xfrm>
            <a:off x="1425575" y="2897188"/>
            <a:ext cx="2938463" cy="577850"/>
            <a:chOff x="898" y="1825"/>
            <a:chExt cx="1851" cy="364"/>
          </a:xfrm>
        </p:grpSpPr>
        <p:sp>
          <p:nvSpPr>
            <p:cNvPr id="1801250" name="Line 34"/>
            <p:cNvSpPr>
              <a:spLocks noChangeShapeType="1"/>
            </p:cNvSpPr>
            <p:nvPr/>
          </p:nvSpPr>
          <p:spPr bwMode="auto">
            <a:xfrm>
              <a:off x="1662" y="2064"/>
              <a:ext cx="1087" cy="0"/>
            </a:xfrm>
            <a:prstGeom prst="line">
              <a:avLst/>
            </a:prstGeom>
            <a:noFill/>
            <a:ln w="25400">
              <a:solidFill>
                <a:schemeClr val="tx1"/>
              </a:solidFill>
              <a:prstDash val="dash"/>
              <a:round/>
              <a:headEnd/>
              <a:tailEnd/>
            </a:ln>
            <a:effectLst/>
          </p:spPr>
          <p:txBody>
            <a:bodyPr wrap="none" anchor="ctr"/>
            <a:lstStyle/>
            <a:p>
              <a:endParaRPr lang="en-US"/>
            </a:p>
          </p:txBody>
        </p:sp>
        <p:sp>
          <p:nvSpPr>
            <p:cNvPr id="1801251" name="Rectangle 35"/>
            <p:cNvSpPr>
              <a:spLocks noChangeArrowheads="1"/>
            </p:cNvSpPr>
            <p:nvPr/>
          </p:nvSpPr>
          <p:spPr bwMode="auto">
            <a:xfrm>
              <a:off x="898" y="1825"/>
              <a:ext cx="970" cy="364"/>
            </a:xfrm>
            <a:prstGeom prst="rect">
              <a:avLst/>
            </a:prstGeom>
            <a:noFill/>
            <a:ln w="12700">
              <a:noFill/>
              <a:miter lim="800000"/>
              <a:headEnd/>
              <a:tailEnd/>
            </a:ln>
            <a:effectLst/>
          </p:spPr>
          <p:txBody>
            <a:bodyPr lIns="90488" tIns="44450" rIns="90488" bIns="44450">
              <a:spAutoFit/>
            </a:bodyPr>
            <a:lstStyle/>
            <a:p>
              <a:r>
                <a:rPr lang="en-US" sz="1600" b="1" i="1" dirty="0" smtClean="0">
                  <a:latin typeface="Arial" charset="0"/>
                </a:rPr>
                <a:t>P</a:t>
              </a:r>
              <a:r>
                <a:rPr lang="en-US" sz="1600" b="1" i="1" baseline="-25000" dirty="0" smtClean="0">
                  <a:latin typeface="Arial" charset="0"/>
                </a:rPr>
                <a:t>a</a:t>
              </a:r>
              <a:r>
                <a:rPr lang="en-US" sz="1600" b="1" i="1" dirty="0" smtClean="0">
                  <a:latin typeface="Arial" charset="0"/>
                </a:rPr>
                <a:t> </a:t>
              </a:r>
              <a:r>
                <a:rPr lang="en-US" sz="1600" b="1" dirty="0">
                  <a:latin typeface="Arial" charset="0"/>
                </a:rPr>
                <a:t>price buyers pay</a:t>
              </a:r>
              <a:endParaRPr lang="en-US" sz="1600" b="1" i="1" baseline="-25000" dirty="0">
                <a:latin typeface="Arial" charset="0"/>
              </a:endParaRPr>
            </a:p>
          </p:txBody>
        </p:sp>
      </p:grpSp>
      <p:grpSp>
        <p:nvGrpSpPr>
          <p:cNvPr id="8" name="Group 36"/>
          <p:cNvGrpSpPr>
            <a:grpSpLocks/>
          </p:cNvGrpSpPr>
          <p:nvPr/>
        </p:nvGrpSpPr>
        <p:grpSpPr bwMode="auto">
          <a:xfrm>
            <a:off x="428625" y="3143253"/>
            <a:ext cx="1014413" cy="1357314"/>
            <a:chOff x="270" y="1980"/>
            <a:chExt cx="639" cy="855"/>
          </a:xfrm>
        </p:grpSpPr>
        <p:sp>
          <p:nvSpPr>
            <p:cNvPr id="1801253" name="AutoShape 37"/>
            <p:cNvSpPr>
              <a:spLocks/>
            </p:cNvSpPr>
            <p:nvPr/>
          </p:nvSpPr>
          <p:spPr bwMode="auto">
            <a:xfrm>
              <a:off x="675" y="1980"/>
              <a:ext cx="234" cy="855"/>
            </a:xfrm>
            <a:prstGeom prst="leftBrace">
              <a:avLst>
                <a:gd name="adj1" fmla="val 30449"/>
                <a:gd name="adj2" fmla="val 50000"/>
              </a:avLst>
            </a:prstGeom>
            <a:noFill/>
            <a:ln w="9525">
              <a:solidFill>
                <a:schemeClr val="tx1"/>
              </a:solidFill>
              <a:miter lim="800000"/>
              <a:headEnd/>
              <a:tailEnd/>
            </a:ln>
            <a:effectLst/>
          </p:spPr>
          <p:txBody>
            <a:bodyPr wrap="none" anchor="ctr"/>
            <a:lstStyle/>
            <a:p>
              <a:endParaRPr lang="en-US"/>
            </a:p>
          </p:txBody>
        </p:sp>
        <p:sp>
          <p:nvSpPr>
            <p:cNvPr id="1801254" name="Text Box 38"/>
            <p:cNvSpPr txBox="1">
              <a:spLocks noChangeArrowheads="1"/>
            </p:cNvSpPr>
            <p:nvPr/>
          </p:nvSpPr>
          <p:spPr bwMode="auto">
            <a:xfrm>
              <a:off x="270" y="2223"/>
              <a:ext cx="594" cy="523"/>
            </a:xfrm>
            <a:prstGeom prst="rect">
              <a:avLst/>
            </a:prstGeom>
            <a:noFill/>
            <a:ln w="9525">
              <a:noFill/>
              <a:miter lim="800000"/>
              <a:headEnd/>
              <a:tailEnd/>
            </a:ln>
            <a:effectLst/>
          </p:spPr>
          <p:txBody>
            <a:bodyPr wrap="square">
              <a:spAutoFit/>
            </a:bodyPr>
            <a:lstStyle/>
            <a:p>
              <a:pPr>
                <a:spcBef>
                  <a:spcPct val="50000"/>
                </a:spcBef>
              </a:pPr>
              <a:r>
                <a:rPr lang="en-US" sz="1600" b="1" dirty="0" smtClean="0">
                  <a:latin typeface="Arial" charset="0"/>
                </a:rPr>
                <a:t>Cost of trading </a:t>
              </a:r>
              <a:r>
                <a:rPr lang="en-US" sz="1600" b="1" dirty="0">
                  <a:latin typeface="Arial" charset="0"/>
                </a:rPr>
                <a:t>= $1.00</a:t>
              </a:r>
            </a:p>
          </p:txBody>
        </p:sp>
      </p:grpSp>
      <p:sp>
        <p:nvSpPr>
          <p:cNvPr id="44" name="TextBox 43"/>
          <p:cNvSpPr txBox="1"/>
          <p:nvPr/>
        </p:nvSpPr>
        <p:spPr>
          <a:xfrm>
            <a:off x="6781800" y="2743200"/>
            <a:ext cx="1600200" cy="369332"/>
          </a:xfrm>
          <a:prstGeom prst="rect">
            <a:avLst/>
          </a:prstGeom>
          <a:noFill/>
        </p:spPr>
        <p:txBody>
          <a:bodyPr wrap="square" rtlCol="0">
            <a:spAutoFit/>
          </a:bodyPr>
          <a:lstStyle/>
          <a:p>
            <a:r>
              <a:rPr lang="en-US" dirty="0" smtClean="0"/>
              <a:t>Supply curve</a:t>
            </a:r>
            <a:endParaRPr lang="en-US" dirty="0"/>
          </a:p>
        </p:txBody>
      </p:sp>
      <p:sp>
        <p:nvSpPr>
          <p:cNvPr id="45" name="TextBox 44"/>
          <p:cNvSpPr txBox="1"/>
          <p:nvPr/>
        </p:nvSpPr>
        <p:spPr>
          <a:xfrm>
            <a:off x="6477000" y="4724400"/>
            <a:ext cx="1905000" cy="369332"/>
          </a:xfrm>
          <a:prstGeom prst="rect">
            <a:avLst/>
          </a:prstGeom>
          <a:noFill/>
        </p:spPr>
        <p:txBody>
          <a:bodyPr wrap="square" rtlCol="0">
            <a:spAutoFit/>
          </a:bodyPr>
          <a:lstStyle/>
          <a:p>
            <a:r>
              <a:rPr lang="en-US" dirty="0" smtClean="0"/>
              <a:t>Demand Curve</a:t>
            </a:r>
            <a:endParaRPr lang="en-US"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up)">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righ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right)">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up)">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Inflation and Nominal Interest Rates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70</a:t>
            </a:fld>
            <a:endParaRPr lang="en-US" dirty="0"/>
          </a:p>
        </p:txBody>
      </p:sp>
      <p:sp>
        <p:nvSpPr>
          <p:cNvPr id="4" name="Content Placeholder 3"/>
          <p:cNvSpPr>
            <a:spLocks noGrp="1"/>
          </p:cNvSpPr>
          <p:nvPr>
            <p:ph sz="quarter" idx="13"/>
          </p:nvPr>
        </p:nvSpPr>
        <p:spPr>
          <a:xfrm>
            <a:off x="301752" y="1295400"/>
            <a:ext cx="8503920" cy="5105400"/>
          </a:xfrm>
        </p:spPr>
        <p:txBody>
          <a:bodyPr>
            <a:normAutofit fontScale="77500" lnSpcReduction="20000"/>
          </a:bodyPr>
          <a:lstStyle/>
          <a:p>
            <a:r>
              <a:rPr lang="en-US" dirty="0" smtClean="0"/>
              <a:t>Suppose lenders in equilibrium require a real return of 10% per annum.  </a:t>
            </a:r>
          </a:p>
          <a:p>
            <a:r>
              <a:rPr lang="en-US" dirty="0" smtClean="0"/>
              <a:t>Suppose, further that the expected inflation rate is 5%, i.e. a unit of consumption costing $1 at the beginning of the year is expected to cost $1.05 at the end of the year.</a:t>
            </a:r>
          </a:p>
          <a:p>
            <a:r>
              <a:rPr lang="en-US" dirty="0" smtClean="0"/>
              <a:t>Hence in order to get 10% in real terms, the lender has to ask for a higher nominal rate of return.</a:t>
            </a:r>
          </a:p>
          <a:p>
            <a:r>
              <a:rPr lang="en-US" dirty="0" smtClean="0"/>
              <a:t>Now the lender wants 1.1 units of consumption for every unit of consumption given up a the beginning of the year (i.e. $1 which is the price then of 1 unit of consumption).</a:t>
            </a:r>
          </a:p>
          <a:p>
            <a:r>
              <a:rPr lang="en-US" dirty="0" smtClean="0"/>
              <a:t>Suppose he demands 1+r dollars at the end of the period; he will then have (1+r)/(1.05) units at the end of the period.  Hence, in order to get a 10% real return, r has to be chosen so that (1+r)/(1.05) = 1.1, i.e. 1+r = (1.05)(1.1) = 1.155 or 15.5%.</a:t>
            </a:r>
          </a:p>
          <a:p>
            <a:r>
              <a:rPr lang="en-US" dirty="0" smtClean="0"/>
              <a:t>In general, (1+r) = (1+</a:t>
            </a:r>
            <a:r>
              <a:rPr lang="en-US" dirty="0" smtClean="0">
                <a:latin typeface="Symbol" pitchFamily="18" charset="2"/>
              </a:rPr>
              <a:t>p</a:t>
            </a:r>
            <a:r>
              <a:rPr lang="en-US" dirty="0" smtClean="0"/>
              <a:t>)(1+R), where r is the nominal rate, </a:t>
            </a:r>
            <a:r>
              <a:rPr lang="en-US" dirty="0" smtClean="0">
                <a:latin typeface="Symbol" pitchFamily="18" charset="2"/>
              </a:rPr>
              <a:t>p </a:t>
            </a:r>
            <a:r>
              <a:rPr lang="en-US" dirty="0" smtClean="0"/>
              <a:t>is the expected rate of inflation and R is the real rate.</a:t>
            </a:r>
          </a:p>
          <a:p>
            <a:r>
              <a:rPr lang="en-US" dirty="0" smtClean="0"/>
              <a:t>If the rates are not too high, then this equation can be approximately expressed as r = </a:t>
            </a:r>
            <a:r>
              <a:rPr lang="en-US" dirty="0" err="1" smtClean="0">
                <a:latin typeface="Symbol" pitchFamily="18" charset="2"/>
              </a:rPr>
              <a:t>p</a:t>
            </a:r>
            <a:r>
              <a:rPr lang="en-US" dirty="0" err="1" smtClean="0"/>
              <a:t>+R</a:t>
            </a:r>
            <a:r>
              <a:rPr lang="en-US" dirty="0" smtClean="0"/>
              <a:t>.</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Prices of Primary Securities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71</a:t>
            </a:fld>
            <a:endParaRPr lang="en-US" dirty="0"/>
          </a:p>
        </p:txBody>
      </p:sp>
      <p:sp>
        <p:nvSpPr>
          <p:cNvPr id="4" name="Content Placeholder 3"/>
          <p:cNvSpPr>
            <a:spLocks noGrp="1"/>
          </p:cNvSpPr>
          <p:nvPr>
            <p:ph sz="quarter" idx="13"/>
          </p:nvPr>
        </p:nvSpPr>
        <p:spPr>
          <a:xfrm>
            <a:off x="304800" y="1600200"/>
            <a:ext cx="8503920" cy="4803648"/>
          </a:xfrm>
        </p:spPr>
        <p:txBody>
          <a:bodyPr>
            <a:normAutofit lnSpcReduction="10000"/>
          </a:bodyPr>
          <a:lstStyle/>
          <a:p>
            <a:r>
              <a:rPr lang="en-US" dirty="0" smtClean="0"/>
              <a:t>Earlier we asked where we could get the prices of primary assets and the corresponding rates, which we would then use as discount rates; let’s look further into this.</a:t>
            </a:r>
          </a:p>
          <a:p>
            <a:pPr>
              <a:lnSpc>
                <a:spcPct val="80000"/>
              </a:lnSpc>
            </a:pPr>
            <a:r>
              <a:rPr lang="en-US" sz="2800" dirty="0" smtClean="0"/>
              <a:t>On Feb. 21, 2008, a 6-month T-bill issued sold for 98.968667 of face value.</a:t>
            </a:r>
          </a:p>
          <a:p>
            <a:pPr>
              <a:lnSpc>
                <a:spcPct val="80000"/>
              </a:lnSpc>
            </a:pPr>
            <a:r>
              <a:rPr lang="en-US" sz="2800" dirty="0" smtClean="0"/>
              <a:t>A T-bill is a promise to pay money 6 months in the future.  With the given price then, a buyer would get a 1.042% return for those 6 months.</a:t>
            </a:r>
          </a:p>
          <a:p>
            <a:pPr>
              <a:lnSpc>
                <a:spcPct val="80000"/>
              </a:lnSpc>
            </a:pPr>
            <a:r>
              <a:rPr lang="en-US" sz="2800" dirty="0" smtClean="0"/>
              <a:t>This is often annualized by multiplying by 2 to get an APR (called a bond-equivalent yield) of 2.084%.</a:t>
            </a:r>
          </a:p>
          <a:p>
            <a:pPr>
              <a:lnSpc>
                <a:spcPct val="80000"/>
              </a:lnSpc>
            </a:pPr>
            <a:r>
              <a:rPr lang="en-US" sz="2800" dirty="0" smtClean="0"/>
              <a:t>There are also Treasury bonds and Treasury notes.</a:t>
            </a:r>
            <a:endParaRPr lang="en-US" dirty="0" smtClean="0"/>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35ADA15-FFC1-46DA-89F4-BFD9E86AB230}" type="slidenum">
              <a:rPr lang="en-US"/>
              <a:pPr/>
              <a:t>72</a:t>
            </a:fld>
            <a:endParaRPr lang="en-US"/>
          </a:p>
        </p:txBody>
      </p:sp>
      <p:sp>
        <p:nvSpPr>
          <p:cNvPr id="800770" name="Rectangle 2"/>
          <p:cNvSpPr>
            <a:spLocks noGrp="1" noChangeArrowheads="1"/>
          </p:cNvSpPr>
          <p:nvPr>
            <p:ph type="title"/>
          </p:nvPr>
        </p:nvSpPr>
        <p:spPr/>
        <p:txBody>
          <a:bodyPr/>
          <a:lstStyle/>
          <a:p>
            <a:r>
              <a:rPr lang="en-US" dirty="0"/>
              <a:t>Treasury </a:t>
            </a:r>
            <a:r>
              <a:rPr lang="en-US" dirty="0" smtClean="0"/>
              <a:t>Bonds and Notes</a:t>
            </a:r>
            <a:endParaRPr lang="en-US" dirty="0"/>
          </a:p>
        </p:txBody>
      </p:sp>
      <p:sp>
        <p:nvSpPr>
          <p:cNvPr id="800771" name="Rectangle 3"/>
          <p:cNvSpPr>
            <a:spLocks noGrp="1" noChangeArrowheads="1"/>
          </p:cNvSpPr>
          <p:nvPr>
            <p:ph type="body" idx="4294967295"/>
          </p:nvPr>
        </p:nvSpPr>
        <p:spPr>
          <a:xfrm>
            <a:off x="838200" y="1752600"/>
            <a:ext cx="7958138" cy="4495800"/>
          </a:xfrm>
          <a:prstGeom prst="rect">
            <a:avLst/>
          </a:prstGeom>
        </p:spPr>
        <p:txBody>
          <a:bodyPr>
            <a:normAutofit lnSpcReduction="10000"/>
          </a:bodyPr>
          <a:lstStyle/>
          <a:p>
            <a:pPr>
              <a:lnSpc>
                <a:spcPct val="90000"/>
              </a:lnSpc>
            </a:pPr>
            <a:r>
              <a:rPr lang="en-US" dirty="0"/>
              <a:t>On Feb. 29</a:t>
            </a:r>
            <a:r>
              <a:rPr lang="en-US" baseline="30000" dirty="0"/>
              <a:t>th</a:t>
            </a:r>
            <a:r>
              <a:rPr lang="en-US" dirty="0"/>
              <a:t> 2008, the Treasury issued a 2% note with a maturity date of February 28, 2010 with a face value of $1000, which was sold at auction. </a:t>
            </a:r>
          </a:p>
          <a:p>
            <a:pPr>
              <a:lnSpc>
                <a:spcPct val="90000"/>
              </a:lnSpc>
            </a:pPr>
            <a:r>
              <a:rPr lang="en-US" dirty="0"/>
              <a:t>The price paid by the lowest bidder was 99.912254% of face value.</a:t>
            </a:r>
          </a:p>
          <a:p>
            <a:pPr>
              <a:lnSpc>
                <a:spcPct val="90000"/>
              </a:lnSpc>
            </a:pPr>
            <a:r>
              <a:rPr lang="en-US" dirty="0"/>
              <a:t>This means that the buyer of this bond would get every six months 1% (half of 2%) of the face value, which in this case works out to $10.</a:t>
            </a:r>
          </a:p>
          <a:p>
            <a:pPr>
              <a:lnSpc>
                <a:spcPct val="90000"/>
              </a:lnSpc>
            </a:pPr>
            <a:r>
              <a:rPr lang="en-US" dirty="0"/>
              <a:t>In addition, on Feb. 28, 2010, the buyer would get $1000</a:t>
            </a:r>
            <a:r>
              <a:rPr lang="en-US" dirty="0" smtClean="0"/>
              <a:t>.</a:t>
            </a:r>
          </a:p>
          <a:p>
            <a:pPr>
              <a:lnSpc>
                <a:spcPct val="90000"/>
              </a:lnSpc>
            </a:pPr>
            <a:r>
              <a:rPr lang="en-US" dirty="0" smtClean="0"/>
              <a:t>Such securities of longer duration are called bonds.</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AE908E6-306F-461E-899C-0D338F9841F6}" type="slidenum">
              <a:rPr lang="en-US"/>
              <a:pPr/>
              <a:t>73</a:t>
            </a:fld>
            <a:endParaRPr lang="en-US"/>
          </a:p>
        </p:txBody>
      </p:sp>
      <p:sp>
        <p:nvSpPr>
          <p:cNvPr id="802818" name="Rectangle 2"/>
          <p:cNvSpPr>
            <a:spLocks noGrp="1" noChangeArrowheads="1"/>
          </p:cNvSpPr>
          <p:nvPr>
            <p:ph type="title"/>
          </p:nvPr>
        </p:nvSpPr>
        <p:spPr/>
        <p:txBody>
          <a:bodyPr/>
          <a:lstStyle/>
          <a:p>
            <a:r>
              <a:rPr lang="en-US"/>
              <a:t>Terminology</a:t>
            </a:r>
          </a:p>
        </p:txBody>
      </p:sp>
      <p:sp>
        <p:nvSpPr>
          <p:cNvPr id="802819" name="Rectangle 3"/>
          <p:cNvSpPr>
            <a:spLocks noGrp="1" noChangeArrowheads="1"/>
          </p:cNvSpPr>
          <p:nvPr>
            <p:ph type="body" idx="4294967295"/>
          </p:nvPr>
        </p:nvSpPr>
        <p:spPr>
          <a:xfrm>
            <a:off x="838200" y="1752600"/>
            <a:ext cx="7958138" cy="4343400"/>
          </a:xfrm>
          <a:prstGeom prst="rect">
            <a:avLst/>
          </a:prstGeom>
        </p:spPr>
        <p:txBody>
          <a:bodyPr>
            <a:normAutofit/>
          </a:bodyPr>
          <a:lstStyle/>
          <a:p>
            <a:r>
              <a:rPr lang="en-US" dirty="0"/>
              <a:t>The </a:t>
            </a:r>
            <a:r>
              <a:rPr lang="en-US" b="1" dirty="0"/>
              <a:t>maturity</a:t>
            </a:r>
            <a:r>
              <a:rPr lang="en-US" dirty="0"/>
              <a:t> of this </a:t>
            </a:r>
            <a:r>
              <a:rPr lang="en-US" dirty="0" smtClean="0"/>
              <a:t>note </a:t>
            </a:r>
            <a:r>
              <a:rPr lang="en-US" dirty="0"/>
              <a:t>is 2 years.</a:t>
            </a:r>
          </a:p>
          <a:p>
            <a:r>
              <a:rPr lang="en-US" dirty="0"/>
              <a:t>The </a:t>
            </a:r>
            <a:r>
              <a:rPr lang="en-US" b="1" dirty="0"/>
              <a:t>coupon rate </a:t>
            </a:r>
            <a:r>
              <a:rPr lang="en-US" dirty="0"/>
              <a:t> on this </a:t>
            </a:r>
            <a:r>
              <a:rPr lang="en-US" dirty="0" smtClean="0"/>
              <a:t>note </a:t>
            </a:r>
            <a:r>
              <a:rPr lang="en-US" dirty="0"/>
              <a:t>is 2%</a:t>
            </a:r>
          </a:p>
          <a:p>
            <a:r>
              <a:rPr lang="en-US" dirty="0"/>
              <a:t>The </a:t>
            </a:r>
            <a:r>
              <a:rPr lang="en-US" b="1" dirty="0"/>
              <a:t>face value</a:t>
            </a:r>
            <a:r>
              <a:rPr lang="en-US" dirty="0"/>
              <a:t> of this </a:t>
            </a:r>
            <a:r>
              <a:rPr lang="en-US" dirty="0" smtClean="0"/>
              <a:t>note </a:t>
            </a:r>
            <a:r>
              <a:rPr lang="en-US" dirty="0"/>
              <a:t>is $1000</a:t>
            </a:r>
          </a:p>
          <a:p>
            <a:r>
              <a:rPr lang="en-US" dirty="0"/>
              <a:t>The </a:t>
            </a:r>
            <a:r>
              <a:rPr lang="en-US" b="1" dirty="0"/>
              <a:t>price</a:t>
            </a:r>
            <a:r>
              <a:rPr lang="en-US" dirty="0"/>
              <a:t> paid for this </a:t>
            </a:r>
            <a:r>
              <a:rPr lang="en-US" dirty="0" smtClean="0"/>
              <a:t>note </a:t>
            </a:r>
            <a:r>
              <a:rPr lang="en-US" dirty="0"/>
              <a:t>is $999.123</a:t>
            </a:r>
          </a:p>
          <a:p>
            <a:r>
              <a:rPr lang="en-US" dirty="0"/>
              <a:t>The </a:t>
            </a:r>
            <a:r>
              <a:rPr lang="en-US" b="1" dirty="0"/>
              <a:t>yield-to-maturity</a:t>
            </a:r>
            <a:r>
              <a:rPr lang="en-US" dirty="0"/>
              <a:t> obtained by this buyer is 2.045%, i.e. the average rate of return for this buyer if s/he held it to maturity</a:t>
            </a:r>
            <a:r>
              <a:rPr lang="en-US" dirty="0" smtClean="0"/>
              <a:t>.</a:t>
            </a:r>
          </a:p>
          <a:p>
            <a:r>
              <a:rPr lang="en-US" dirty="0" smtClean="0"/>
              <a:t>The yield-to-maturity is just the Internal Rate of Return for the buyer.</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Yield Curve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74</a:t>
            </a:fld>
            <a:endParaRPr lang="en-US" dirty="0"/>
          </a:p>
        </p:txBody>
      </p:sp>
      <p:sp>
        <p:nvSpPr>
          <p:cNvPr id="4" name="Content Placeholder 3"/>
          <p:cNvSpPr>
            <a:spLocks noGrp="1"/>
          </p:cNvSpPr>
          <p:nvPr>
            <p:ph sz="quarter" idx="13"/>
          </p:nvPr>
        </p:nvSpPr>
        <p:spPr>
          <a:xfrm>
            <a:off x="301752" y="1447800"/>
            <a:ext cx="8503920" cy="4876800"/>
          </a:xfrm>
        </p:spPr>
        <p:txBody>
          <a:bodyPr>
            <a:normAutofit fontScale="92500" lnSpcReduction="20000"/>
          </a:bodyPr>
          <a:lstStyle/>
          <a:p>
            <a:r>
              <a:rPr lang="en-US" dirty="0" smtClean="0"/>
              <a:t>The Yield Curve shows the yields-to-maturity on Treasury bonds of different maturities.</a:t>
            </a:r>
          </a:p>
          <a:p>
            <a:r>
              <a:rPr lang="en-US" dirty="0" smtClean="0"/>
              <a:t>It shows the maturity on the x-axis and the yield-to-maturity on the y-axis.</a:t>
            </a:r>
          </a:p>
          <a:p>
            <a:r>
              <a:rPr lang="en-US" dirty="0" smtClean="0"/>
              <a:t>The yields-to-maturity on treasury securities can be used to estimate the rates on primary securities.</a:t>
            </a:r>
          </a:p>
          <a:p>
            <a:r>
              <a:rPr lang="en-US" dirty="0" smtClean="0"/>
              <a:t>These rates can then be used to discount the cashflows of assets, as explained previously.</a:t>
            </a:r>
          </a:p>
          <a:p>
            <a:r>
              <a:rPr lang="en-US" dirty="0" smtClean="0"/>
              <a:t>If the asset is risky, then a risk premium has to be added to get the risk-adjusted discount rate.</a:t>
            </a:r>
          </a:p>
          <a:p>
            <a:r>
              <a:rPr lang="en-US" dirty="0" smtClean="0"/>
              <a:t>Often, for convenience, if an asset has a life of, say, 10 years, then the yield-to-maturity on a 10-year bond is used to discount all the cashflows on that asset.</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62" name="Rectangle 2"/>
          <p:cNvSpPr>
            <a:spLocks noGrp="1" noChangeArrowheads="1"/>
          </p:cNvSpPr>
          <p:nvPr>
            <p:ph type="title"/>
          </p:nvPr>
        </p:nvSpPr>
        <p:spPr>
          <a:xfrm>
            <a:off x="1371600" y="457200"/>
            <a:ext cx="7378700" cy="685800"/>
          </a:xfrm>
        </p:spPr>
        <p:txBody>
          <a:bodyPr>
            <a:normAutofit/>
          </a:bodyPr>
          <a:lstStyle/>
          <a:p>
            <a:r>
              <a:rPr lang="en-US" dirty="0"/>
              <a:t>Yield Curves for </a:t>
            </a:r>
            <a:r>
              <a:rPr lang="en-US" dirty="0" smtClean="0"/>
              <a:t>March. 3-12</a:t>
            </a:r>
            <a:r>
              <a:rPr lang="en-US" dirty="0"/>
              <a:t>, </a:t>
            </a:r>
            <a:r>
              <a:rPr lang="en-US" dirty="0" smtClean="0"/>
              <a:t>2014</a:t>
            </a:r>
            <a:endParaRPr lang="en-US" dirty="0"/>
          </a:p>
        </p:txBody>
      </p:sp>
      <p:graphicFrame>
        <p:nvGraphicFramePr>
          <p:cNvPr id="808963" name="Group 3"/>
          <p:cNvGraphicFramePr>
            <a:graphicFrameLocks noGrp="1"/>
          </p:cNvGraphicFramePr>
          <p:nvPr>
            <p:ph idx="1"/>
            <p:extLst>
              <p:ext uri="{D42A27DB-BD31-4B8C-83A1-F6EECF244321}">
                <p14:modId xmlns:p14="http://schemas.microsoft.com/office/powerpoint/2010/main" val="2093817490"/>
              </p:ext>
            </p:extLst>
          </p:nvPr>
        </p:nvGraphicFramePr>
        <p:xfrm>
          <a:off x="685800" y="2133600"/>
          <a:ext cx="8110538" cy="3370266"/>
        </p:xfrm>
        <a:graphic>
          <a:graphicData uri="http://schemas.openxmlformats.org/drawingml/2006/table">
            <a:tbl>
              <a:tblPr/>
              <a:tblGrid>
                <a:gridCol w="914400"/>
                <a:gridCol w="533400"/>
                <a:gridCol w="579438"/>
                <a:gridCol w="676275"/>
                <a:gridCol w="676275"/>
                <a:gridCol w="676275"/>
                <a:gridCol w="674687"/>
                <a:gridCol w="676275"/>
                <a:gridCol w="676275"/>
                <a:gridCol w="676275"/>
                <a:gridCol w="674688"/>
                <a:gridCol w="676275"/>
              </a:tblGrid>
              <a:tr h="31273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Date</a:t>
                      </a:r>
                      <a:endParaRPr kumimoji="0" lang="en-US" sz="1400" b="0" i="0" u="none" strike="noStrike" cap="none" normalizeH="0" baseline="0" dirty="0" smtClean="0">
                        <a:ln>
                          <a:noFill/>
                        </a:ln>
                        <a:solidFill>
                          <a:schemeClr val="tx1"/>
                        </a:solidFill>
                        <a:effectLst/>
                        <a:latin typeface="Times"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1mo</a:t>
                      </a:r>
                      <a:endParaRPr kumimoji="0" lang="en-US" sz="1400" b="0" i="0" u="none" strike="noStrike" cap="none" normalizeH="0" baseline="0" dirty="0" smtClean="0">
                        <a:ln>
                          <a:noFill/>
                        </a:ln>
                        <a:solidFill>
                          <a:schemeClr val="tx1"/>
                        </a:solidFill>
                        <a:effectLst/>
                        <a:latin typeface="Times"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3mo</a:t>
                      </a:r>
                      <a:endParaRPr kumimoji="0" lang="en-US" sz="1400" b="0" i="0" u="none" strike="noStrike" cap="none" normalizeH="0" baseline="0" smtClean="0">
                        <a:ln>
                          <a:noFill/>
                        </a:ln>
                        <a:solidFill>
                          <a:schemeClr val="tx1"/>
                        </a:solidFill>
                        <a:effectLst/>
                        <a:latin typeface="Times"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6mo</a:t>
                      </a:r>
                      <a:endParaRPr kumimoji="0" lang="en-US" sz="1400" b="0" i="0" u="none" strike="noStrike" cap="none" normalizeH="0" baseline="0" dirty="0" smtClean="0">
                        <a:ln>
                          <a:noFill/>
                        </a:ln>
                        <a:solidFill>
                          <a:schemeClr val="tx1"/>
                        </a:solidFill>
                        <a:effectLst/>
                        <a:latin typeface="Times"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1yr</a:t>
                      </a:r>
                      <a:endParaRPr kumimoji="0" lang="en-US" sz="1400" b="0" i="0" u="none" strike="noStrike" cap="none" normalizeH="0" baseline="0" dirty="0" smtClean="0">
                        <a:ln>
                          <a:noFill/>
                        </a:ln>
                        <a:solidFill>
                          <a:schemeClr val="tx1"/>
                        </a:solidFill>
                        <a:effectLst/>
                        <a:latin typeface="Times"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2yr</a:t>
                      </a:r>
                      <a:endParaRPr kumimoji="0" lang="en-US" sz="1400" b="0" i="0" u="none" strike="noStrike" cap="none" normalizeH="0" baseline="0" smtClean="0">
                        <a:ln>
                          <a:noFill/>
                        </a:ln>
                        <a:solidFill>
                          <a:schemeClr val="tx1"/>
                        </a:solidFill>
                        <a:effectLst/>
                        <a:latin typeface="Times"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3yr</a:t>
                      </a:r>
                      <a:endParaRPr kumimoji="0" lang="en-US" sz="1400" b="0" i="0" u="none" strike="noStrike" cap="none" normalizeH="0" baseline="0" smtClean="0">
                        <a:ln>
                          <a:noFill/>
                        </a:ln>
                        <a:solidFill>
                          <a:schemeClr val="tx1"/>
                        </a:solidFill>
                        <a:effectLst/>
                        <a:latin typeface="Times"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5yr</a:t>
                      </a:r>
                      <a:endParaRPr kumimoji="0" lang="en-US" sz="1400" b="0" i="0" u="none" strike="noStrike" cap="none" normalizeH="0" baseline="0" dirty="0" smtClean="0">
                        <a:ln>
                          <a:noFill/>
                        </a:ln>
                        <a:solidFill>
                          <a:schemeClr val="tx1"/>
                        </a:solidFill>
                        <a:effectLst/>
                        <a:latin typeface="Times"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7yr</a:t>
                      </a:r>
                      <a:endParaRPr kumimoji="0" lang="en-US" sz="1400" b="0" i="0" u="none" strike="noStrike" cap="none" normalizeH="0" baseline="0" dirty="0" smtClean="0">
                        <a:ln>
                          <a:noFill/>
                        </a:ln>
                        <a:solidFill>
                          <a:schemeClr val="tx1"/>
                        </a:solidFill>
                        <a:effectLst/>
                        <a:latin typeface="Times"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10yr</a:t>
                      </a:r>
                      <a:endParaRPr kumimoji="0" lang="en-US" sz="1400" b="0" i="0" u="none" strike="noStrike" cap="none" normalizeH="0" baseline="0" smtClean="0">
                        <a:ln>
                          <a:noFill/>
                        </a:ln>
                        <a:solidFill>
                          <a:schemeClr val="tx1"/>
                        </a:solidFill>
                        <a:effectLst/>
                        <a:latin typeface="Times"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20yr</a:t>
                      </a:r>
                      <a:endParaRPr kumimoji="0" lang="en-US" sz="1400" b="0" i="0" u="none" strike="noStrike" cap="none" normalizeH="0" baseline="0" dirty="0" smtClean="0">
                        <a:ln>
                          <a:noFill/>
                        </a:ln>
                        <a:solidFill>
                          <a:schemeClr val="tx1"/>
                        </a:solidFill>
                        <a:effectLst/>
                        <a:latin typeface="Times"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30yr</a:t>
                      </a:r>
                      <a:endParaRPr kumimoji="0" lang="en-US" sz="1400" b="0" i="0" u="none" strike="noStrike" cap="none" normalizeH="0" baseline="0" dirty="0" smtClean="0">
                        <a:ln>
                          <a:noFill/>
                        </a:ln>
                        <a:solidFill>
                          <a:schemeClr val="tx1"/>
                        </a:solidFill>
                        <a:effectLst/>
                        <a:latin typeface="Times"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2588">
                <a:tc>
                  <a:txBody>
                    <a:bodyPr/>
                    <a:lstStyle/>
                    <a:p>
                      <a:r>
                        <a:rPr lang="en-US" sz="1200"/>
                        <a:t>03/03/14</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0.04</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0.05</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0.08</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0.12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0.32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0.66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1.46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dirty="0"/>
                        <a:t>2.07</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2.60</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3.27</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dirty="0"/>
                        <a:t>3.55</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2588">
                <a:tc>
                  <a:txBody>
                    <a:bodyPr/>
                    <a:lstStyle/>
                    <a:p>
                      <a:r>
                        <a:rPr lang="en-US" sz="1200"/>
                        <a:t>03/04/14</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0.05</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0.08</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0.12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0.33</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0.71</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1.54</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2.17</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2.70</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3.36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dirty="0"/>
                        <a:t>3.64</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2588">
                <a:tc>
                  <a:txBody>
                    <a:bodyPr/>
                    <a:lstStyle/>
                    <a:p>
                      <a:r>
                        <a:rPr lang="en-US" sz="1200"/>
                        <a:t>03/05/14</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0.09</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0.13</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0.33</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0.71</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1.54</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2.16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2.70</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3.36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dirty="0"/>
                        <a:t>3.64</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000">
                <a:tc>
                  <a:txBody>
                    <a:bodyPr/>
                    <a:lstStyle/>
                    <a:p>
                      <a:r>
                        <a:rPr lang="en-US" sz="1200"/>
                        <a:t>03/06/14</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0.05</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0.08</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0.12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0.37</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0.73</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1.57</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2.20</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2.74</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3.40</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dirty="0"/>
                        <a:t>3.68</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2588">
                <a:tc>
                  <a:txBody>
                    <a:bodyPr/>
                    <a:lstStyle/>
                    <a:p>
                      <a:r>
                        <a:rPr lang="en-US" sz="1200"/>
                        <a:t>03/07/14</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0.09</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0.13</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0.38</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0.79</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1.65</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2.27</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2.80</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3.45</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dirty="0"/>
                        <a:t>3.72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2588">
                <a:tc>
                  <a:txBody>
                    <a:bodyPr/>
                    <a:lstStyle/>
                    <a:p>
                      <a:r>
                        <a:rPr lang="en-US" sz="1200"/>
                        <a:t>03/10/14</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0.05</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0.05</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0.08</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0.12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0.37</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0.79</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1.64</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2.26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2.79</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3.45</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dirty="0"/>
                        <a:t>3.73</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000">
                <a:tc>
                  <a:txBody>
                    <a:bodyPr/>
                    <a:lstStyle/>
                    <a:p>
                      <a:r>
                        <a:rPr lang="en-US" sz="1200"/>
                        <a:t>03/11/14</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0.05</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0.08</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0.13</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0.37</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0.79</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1.62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2.25</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2.77</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3.43</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dirty="0"/>
                        <a:t>3.70</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2588">
                <a:tc>
                  <a:txBody>
                    <a:bodyPr/>
                    <a:lstStyle/>
                    <a:p>
                      <a:r>
                        <a:rPr lang="en-US" sz="1200"/>
                        <a:t>03/12/14</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0.05</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0.05</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0.08</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0.12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0.37</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0.78</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1.59</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2.20</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2.73</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a:t>3.38</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dirty="0"/>
                        <a:t>3.66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 name="Rectangle 5"/>
          <p:cNvSpPr/>
          <p:nvPr/>
        </p:nvSpPr>
        <p:spPr>
          <a:xfrm>
            <a:off x="4419600" y="1066800"/>
            <a:ext cx="401072" cy="338554"/>
          </a:xfrm>
          <a:prstGeom prst="rect">
            <a:avLst/>
          </a:prstGeom>
        </p:spPr>
        <p:txBody>
          <a:bodyPr wrap="none">
            <a:spAutoFit/>
          </a:bodyPr>
          <a:lstStyle/>
          <a:p>
            <a:fld id="{2A8459AE-DF8A-4F8E-A5DD-9BC19898692E}" type="slidenum">
              <a:rPr lang="en-US" sz="1600" smtClean="0">
                <a:solidFill>
                  <a:srgbClr val="8CADAE">
                    <a:shade val="75000"/>
                  </a:srgbClr>
                </a:solidFill>
              </a:rPr>
              <a:pPr/>
              <a:t>75</a:t>
            </a:fld>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Yield Curves for March 3 to 12, 2014</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76</a:t>
            </a:fld>
            <a:endParaRPr lang="en-US" dirty="0"/>
          </a:p>
        </p:txBody>
      </p:sp>
      <p:graphicFrame>
        <p:nvGraphicFramePr>
          <p:cNvPr id="7" name="Chart 6"/>
          <p:cNvGraphicFramePr>
            <a:graphicFrameLocks/>
          </p:cNvGraphicFramePr>
          <p:nvPr>
            <p:extLst>
              <p:ext uri="{D42A27DB-BD31-4B8C-83A1-F6EECF244321}">
                <p14:modId xmlns:p14="http://schemas.microsoft.com/office/powerpoint/2010/main" val="1758225941"/>
              </p:ext>
            </p:extLst>
          </p:nvPr>
        </p:nvGraphicFramePr>
        <p:xfrm>
          <a:off x="152400" y="1467697"/>
          <a:ext cx="8839200" cy="531410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Yield Curves for Feb. 1-12, 2008</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77</a:t>
            </a:fld>
            <a:endParaRPr lang="en-US" dirty="0"/>
          </a:p>
        </p:txBody>
      </p:sp>
      <p:graphicFrame>
        <p:nvGraphicFramePr>
          <p:cNvPr id="5" name="Content Placeholder 4"/>
          <p:cNvGraphicFramePr>
            <a:graphicFrameLocks noGrp="1"/>
          </p:cNvGraphicFramePr>
          <p:nvPr>
            <p:ph sz="quarter" idx="13"/>
          </p:nvPr>
        </p:nvGraphicFramePr>
        <p:xfrm>
          <a:off x="301625" y="1295400"/>
          <a:ext cx="8504238" cy="52577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5946494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Yield Curve and the Economy</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78</a:t>
            </a:fld>
            <a:endParaRPr lang="en-US" dirty="0"/>
          </a:p>
        </p:txBody>
      </p:sp>
      <p:sp>
        <p:nvSpPr>
          <p:cNvPr id="4" name="Content Placeholder 3"/>
          <p:cNvSpPr>
            <a:spLocks noGrp="1"/>
          </p:cNvSpPr>
          <p:nvPr>
            <p:ph sz="quarter" idx="13"/>
          </p:nvPr>
        </p:nvSpPr>
        <p:spPr/>
        <p:txBody>
          <a:bodyPr>
            <a:normAutofit fontScale="92500" lnSpcReduction="10000"/>
          </a:bodyPr>
          <a:lstStyle/>
          <a:p>
            <a:r>
              <a:rPr lang="en-US" dirty="0" smtClean="0"/>
              <a:t>In addition to providing us with discount rates, the yield curve also contains important information.</a:t>
            </a:r>
          </a:p>
          <a:p>
            <a:r>
              <a:rPr lang="en-US" dirty="0" smtClean="0"/>
              <a:t>For example, we mentioned above that the nominal interest rate includes an adjustment for expected inflation.</a:t>
            </a:r>
          </a:p>
          <a:p>
            <a:r>
              <a:rPr lang="en-US" dirty="0" smtClean="0"/>
              <a:t>The yield curve can be used to extract market estimates of expected future inflation. </a:t>
            </a:r>
          </a:p>
          <a:p>
            <a:r>
              <a:rPr lang="en-US" dirty="0" smtClean="0"/>
              <a:t>Furthermore, empirically, the shape of the yield curve correlates with the state of the economy.</a:t>
            </a:r>
          </a:p>
          <a:p>
            <a:r>
              <a:rPr lang="en-US" dirty="0" smtClean="0"/>
              <a:t>Thus, an inverted yield curve where long-term rates are lower than short-term rates is usually associated with future depression.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Bid and Ask Prices in Equilibrium</a:t>
            </a:r>
            <a:endParaRPr lang="en-US" dirty="0"/>
          </a:p>
        </p:txBody>
      </p:sp>
      <p:sp>
        <p:nvSpPr>
          <p:cNvPr id="3" name="Content Placeholder 2"/>
          <p:cNvSpPr>
            <a:spLocks noGrp="1"/>
          </p:cNvSpPr>
          <p:nvPr>
            <p:ph sz="quarter" idx="13"/>
          </p:nvPr>
        </p:nvSpPr>
        <p:spPr>
          <a:xfrm>
            <a:off x="301752" y="1295400"/>
            <a:ext cx="8503920" cy="5181600"/>
          </a:xfrm>
        </p:spPr>
        <p:txBody>
          <a:bodyPr>
            <a:normAutofit fontScale="85000" lnSpcReduction="10000"/>
          </a:bodyPr>
          <a:lstStyle/>
          <a:p>
            <a:r>
              <a:rPr lang="en-US" dirty="0" smtClean="0"/>
              <a:t>Equilibrium will not be at a price of P</a:t>
            </a:r>
            <a:r>
              <a:rPr lang="en-US" baseline="-25000" dirty="0" smtClean="0"/>
              <a:t>0</a:t>
            </a:r>
            <a:r>
              <a:rPr lang="en-US" dirty="0" smtClean="0"/>
              <a:t>, because at that price, the demand will be Q</a:t>
            </a:r>
            <a:r>
              <a:rPr lang="en-US" baseline="-25000" dirty="0" smtClean="0"/>
              <a:t>0</a:t>
            </a:r>
            <a:r>
              <a:rPr lang="en-US" dirty="0" smtClean="0"/>
              <a:t>; however, the supply will be less than Q</a:t>
            </a:r>
            <a:r>
              <a:rPr lang="en-US" baseline="-25000" dirty="0" smtClean="0"/>
              <a:t>0</a:t>
            </a:r>
            <a:r>
              <a:rPr lang="en-US" dirty="0" smtClean="0"/>
              <a:t> because the seller will only get a price equal to P</a:t>
            </a:r>
            <a:r>
              <a:rPr lang="en-US" baseline="-25000" dirty="0" smtClean="0"/>
              <a:t>0</a:t>
            </a:r>
            <a:r>
              <a:rPr lang="en-US" dirty="0" smtClean="0"/>
              <a:t>-1. </a:t>
            </a:r>
          </a:p>
          <a:p>
            <a:r>
              <a:rPr lang="en-US" dirty="0" smtClean="0"/>
              <a:t>However, at an asking price </a:t>
            </a:r>
            <a:r>
              <a:rPr lang="en-US" dirty="0"/>
              <a:t>of </a:t>
            </a:r>
            <a:r>
              <a:rPr lang="en-US" dirty="0" smtClean="0"/>
              <a:t>P</a:t>
            </a:r>
            <a:r>
              <a:rPr lang="en-US" baseline="-25000" dirty="0" smtClean="0"/>
              <a:t>a</a:t>
            </a:r>
            <a:r>
              <a:rPr lang="en-US" dirty="0" smtClean="0"/>
              <a:t>, demand will be Q</a:t>
            </a:r>
            <a:r>
              <a:rPr lang="en-US" baseline="-25000" dirty="0" smtClean="0"/>
              <a:t>1</a:t>
            </a:r>
            <a:r>
              <a:rPr lang="en-US" dirty="0" smtClean="0"/>
              <a:t> and supply will also be exactly Q</a:t>
            </a:r>
            <a:r>
              <a:rPr lang="en-US" baseline="-25000" dirty="0" smtClean="0"/>
              <a:t>1</a:t>
            </a:r>
            <a:r>
              <a:rPr lang="en-US" dirty="0" smtClean="0"/>
              <a:t>, because the price that sellers get will be P</a:t>
            </a:r>
            <a:r>
              <a:rPr lang="en-US" baseline="-25000" dirty="0" smtClean="0"/>
              <a:t>a</a:t>
            </a:r>
            <a:r>
              <a:rPr lang="en-US" dirty="0" smtClean="0"/>
              <a:t>-1, and the supply at that price is exactly Q</a:t>
            </a:r>
            <a:r>
              <a:rPr lang="en-US" baseline="-25000" dirty="0" smtClean="0"/>
              <a:t>1</a:t>
            </a:r>
            <a:r>
              <a:rPr lang="en-US" dirty="0" smtClean="0"/>
              <a:t>., </a:t>
            </a:r>
          </a:p>
          <a:p>
            <a:r>
              <a:rPr lang="en-US" dirty="0" smtClean="0"/>
              <a:t>P</a:t>
            </a:r>
            <a:r>
              <a:rPr lang="en-US" baseline="-25000" dirty="0" smtClean="0"/>
              <a:t>a</a:t>
            </a:r>
            <a:r>
              <a:rPr lang="en-US" dirty="0" smtClean="0"/>
              <a:t> is called the ask price, the price at which a seller stands ready to sell the good</a:t>
            </a:r>
            <a:r>
              <a:rPr lang="en-US" dirty="0"/>
              <a:t>. </a:t>
            </a:r>
            <a:r>
              <a:rPr lang="en-US" dirty="0" err="1" smtClean="0"/>
              <a:t>P</a:t>
            </a:r>
            <a:r>
              <a:rPr lang="en-US" baseline="-25000" dirty="0" err="1" smtClean="0"/>
              <a:t>b</a:t>
            </a:r>
            <a:r>
              <a:rPr lang="en-US" dirty="0" smtClean="0"/>
              <a:t> is the bid price, the price at which the seller stands ready to buy the good.  This is so, because if he buys it at </a:t>
            </a:r>
            <a:r>
              <a:rPr lang="en-US" dirty="0" err="1" smtClean="0"/>
              <a:t>P</a:t>
            </a:r>
            <a:r>
              <a:rPr lang="en-US" baseline="-25000" dirty="0" err="1" smtClean="0"/>
              <a:t>b</a:t>
            </a:r>
            <a:r>
              <a:rPr lang="en-US" dirty="0" smtClean="0"/>
              <a:t>, he can turn around and cover his costs by selling it at P</a:t>
            </a:r>
            <a:r>
              <a:rPr lang="en-US" baseline="-25000" dirty="0" smtClean="0"/>
              <a:t>a</a:t>
            </a:r>
            <a:r>
              <a:rPr lang="en-US" dirty="0" smtClean="0"/>
              <a:t> (which is equal to P</a:t>
            </a:r>
            <a:r>
              <a:rPr lang="en-US" baseline="-25000" dirty="0" smtClean="0"/>
              <a:t>b</a:t>
            </a:r>
            <a:r>
              <a:rPr lang="en-US" dirty="0" smtClean="0"/>
              <a:t>+1).</a:t>
            </a:r>
          </a:p>
          <a:p>
            <a:r>
              <a:rPr lang="en-US" dirty="0" smtClean="0"/>
              <a:t>Clearly, if trading costs are lower in some places, then prices will be lower there.</a:t>
            </a:r>
          </a:p>
          <a:p>
            <a:r>
              <a:rPr lang="en-US" dirty="0" smtClean="0"/>
              <a:t>If there are no frictions, the price will be exactly P</a:t>
            </a:r>
            <a:r>
              <a:rPr lang="en-US" baseline="-25000" dirty="0" smtClean="0"/>
              <a:t>0</a:t>
            </a:r>
            <a:r>
              <a:rPr lang="en-US" dirty="0" smtClean="0"/>
              <a:t> in equilibrium.</a:t>
            </a:r>
          </a:p>
          <a:p>
            <a:endParaRPr lang="en-US" dirty="0"/>
          </a:p>
        </p:txBody>
      </p:sp>
      <p:sp>
        <p:nvSpPr>
          <p:cNvPr id="4" name="Slide Number Placeholder 3"/>
          <p:cNvSpPr>
            <a:spLocks noGrp="1"/>
          </p:cNvSpPr>
          <p:nvPr>
            <p:ph type="sldNum" sz="quarter" idx="12"/>
          </p:nvPr>
        </p:nvSpPr>
        <p:spPr/>
        <p:txBody>
          <a:bodyPr/>
          <a:lstStyle/>
          <a:p>
            <a:fld id="{E8C80D2A-EA4E-4A37-A9DF-772D0EA46EC5}"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Pricing without frictions: Arbitrage</a:t>
            </a:r>
            <a:endParaRPr lang="en-US" dirty="0"/>
          </a:p>
        </p:txBody>
      </p:sp>
      <p:sp>
        <p:nvSpPr>
          <p:cNvPr id="3" name="Content Placeholder 2"/>
          <p:cNvSpPr>
            <a:spLocks noGrp="1"/>
          </p:cNvSpPr>
          <p:nvPr>
            <p:ph sz="quarter" idx="13"/>
          </p:nvPr>
        </p:nvSpPr>
        <p:spPr/>
        <p:txBody>
          <a:bodyPr>
            <a:normAutofit fontScale="92500"/>
          </a:bodyPr>
          <a:lstStyle/>
          <a:p>
            <a:r>
              <a:rPr lang="en-US" dirty="0" smtClean="0"/>
              <a:t>If there are no frictions, we saw that the price of the good would be P</a:t>
            </a:r>
            <a:r>
              <a:rPr lang="en-US" baseline="-25000" dirty="0" smtClean="0"/>
              <a:t>0</a:t>
            </a:r>
            <a:r>
              <a:rPr lang="en-US" dirty="0" smtClean="0"/>
              <a:t> in equilibrium – everywhere; that is, the law of one price holds. </a:t>
            </a:r>
          </a:p>
          <a:p>
            <a:r>
              <a:rPr lang="en-US" dirty="0" smtClean="0"/>
              <a:t>However, there are stronger forces to ensure that the law of one price holds – arbitrage.</a:t>
            </a:r>
          </a:p>
          <a:p>
            <a:r>
              <a:rPr lang="en-US" dirty="0" smtClean="0"/>
              <a:t>Assuming no frictions, suppose the (bid and ask) price at which a good is sold were to be P</a:t>
            </a:r>
            <a:r>
              <a:rPr lang="en-US" baseline="-25000" dirty="0" smtClean="0"/>
              <a:t>1</a:t>
            </a:r>
            <a:r>
              <a:rPr lang="en-US" dirty="0" smtClean="0"/>
              <a:t> at one location and P</a:t>
            </a:r>
            <a:r>
              <a:rPr lang="en-US" baseline="-25000" dirty="0" smtClean="0"/>
              <a:t>0</a:t>
            </a:r>
            <a:r>
              <a:rPr lang="en-US" dirty="0" smtClean="0"/>
              <a:t> &lt; P</a:t>
            </a:r>
            <a:r>
              <a:rPr lang="en-US" baseline="-25000" dirty="0" smtClean="0"/>
              <a:t>1</a:t>
            </a:r>
            <a:r>
              <a:rPr lang="en-US" dirty="0" smtClean="0"/>
              <a:t> elsewhere.</a:t>
            </a:r>
          </a:p>
          <a:p>
            <a:r>
              <a:rPr lang="en-US" dirty="0" smtClean="0"/>
              <a:t>Then, it would be easy to make money by buying at P</a:t>
            </a:r>
            <a:r>
              <a:rPr lang="en-US" baseline="-25000" dirty="0" smtClean="0"/>
              <a:t>0</a:t>
            </a:r>
            <a:r>
              <a:rPr lang="en-US" dirty="0" smtClean="0"/>
              <a:t> and selling at P</a:t>
            </a:r>
            <a:r>
              <a:rPr lang="en-US" baseline="-25000" dirty="0" smtClean="0"/>
              <a:t>1</a:t>
            </a:r>
            <a:r>
              <a:rPr lang="en-US" dirty="0" smtClean="0"/>
              <a:t>.</a:t>
            </a:r>
          </a:p>
          <a:p>
            <a:r>
              <a:rPr lang="en-US" dirty="0" smtClean="0"/>
              <a:t>Hence prices will converge everywhere to a single price.</a:t>
            </a:r>
          </a:p>
          <a:p>
            <a:endParaRPr lang="en-US" dirty="0"/>
          </a:p>
        </p:txBody>
      </p:sp>
      <p:sp>
        <p:nvSpPr>
          <p:cNvPr id="4" name="Slide Number Placeholder 3"/>
          <p:cNvSpPr>
            <a:spLocks noGrp="1"/>
          </p:cNvSpPr>
          <p:nvPr>
            <p:ph type="sldNum" sz="quarter" idx="12"/>
          </p:nvPr>
        </p:nvSpPr>
        <p:spPr/>
        <p:txBody>
          <a:bodyPr/>
          <a:lstStyle/>
          <a:p>
            <a:fld id="{E8C80D2A-EA4E-4A37-A9DF-772D0EA46EC5}" type="slidenum">
              <a:rPr lang="en-US" smtClean="0"/>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cess diagr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FD8C2F"/>
      </a:hlink>
      <a:folHlink>
        <a:srgbClr val="D5AD3B"/>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Process diagram</Template>
  <TotalTime>0</TotalTime>
  <Words>9108</Words>
  <Application>Microsoft Office PowerPoint</Application>
  <PresentationFormat>On-screen Show (4:3)</PresentationFormat>
  <Paragraphs>760</Paragraphs>
  <Slides>78</Slides>
  <Notes>77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78</vt:i4>
      </vt:variant>
    </vt:vector>
  </HeadingPairs>
  <TitlesOfParts>
    <vt:vector size="90" baseType="lpstr">
      <vt:lpstr>Arial</vt:lpstr>
      <vt:lpstr>Calibri</vt:lpstr>
      <vt:lpstr>Georgia</vt:lpstr>
      <vt:lpstr>Symbol</vt:lpstr>
      <vt:lpstr>Times</vt:lpstr>
      <vt:lpstr>Times New Roman</vt:lpstr>
      <vt:lpstr>Wingdings</vt:lpstr>
      <vt:lpstr>Wingdings 2</vt:lpstr>
      <vt:lpstr>Process diagram</vt:lpstr>
      <vt:lpstr>Chart</vt:lpstr>
      <vt:lpstr>Document</vt:lpstr>
      <vt:lpstr>Equation</vt:lpstr>
      <vt:lpstr>Arbitrage, Financial Decisions and The Time Value of Money</vt:lpstr>
      <vt:lpstr>Learning Objectives</vt:lpstr>
      <vt:lpstr>Law of One Price</vt:lpstr>
      <vt:lpstr>Equilibrium</vt:lpstr>
      <vt:lpstr>Buying and Selling Prices: Equilibrium</vt:lpstr>
      <vt:lpstr>Law of One Price</vt:lpstr>
      <vt:lpstr>Buying and Selling Prices: Equilibrium</vt:lpstr>
      <vt:lpstr>Bid and Ask Prices in Equilibrium</vt:lpstr>
      <vt:lpstr>Pricing without frictions: Arbitrage</vt:lpstr>
      <vt:lpstr>Prices without frictions</vt:lpstr>
      <vt:lpstr>The Law of One Price and Financial Assets</vt:lpstr>
      <vt:lpstr>The Law of One Price and Financial Assets</vt:lpstr>
      <vt:lpstr>Arbitrage</vt:lpstr>
      <vt:lpstr>More about prices of Primary Financial Assets</vt:lpstr>
      <vt:lpstr>Different ways to describe coffee prices</vt:lpstr>
      <vt:lpstr>Different ways to denote primary asset prices</vt:lpstr>
      <vt:lpstr>Rates</vt:lpstr>
      <vt:lpstr>Computing Annualized Rates</vt:lpstr>
      <vt:lpstr>Annualized Rates</vt:lpstr>
      <vt:lpstr>Effective Annual Rate</vt:lpstr>
      <vt:lpstr>Effective Annual Rate</vt:lpstr>
      <vt:lpstr>EAR and APR</vt:lpstr>
      <vt:lpstr>Using Rates</vt:lpstr>
      <vt:lpstr>The NPV rule</vt:lpstr>
      <vt:lpstr>NPV Rule and Primary Asset Prices </vt:lpstr>
      <vt:lpstr>Estimating interest rates</vt:lpstr>
      <vt:lpstr>NPV and the Internal Rate of Return</vt:lpstr>
      <vt:lpstr>Internal Rate of Return</vt:lpstr>
      <vt:lpstr>NPV Profile For The Project</vt:lpstr>
      <vt:lpstr>Terminology: Present and Future Value</vt:lpstr>
      <vt:lpstr>Rate Terminology</vt:lpstr>
      <vt:lpstr>Relation between rates</vt:lpstr>
      <vt:lpstr>Future Values</vt:lpstr>
      <vt:lpstr>Future Values: General Formula</vt:lpstr>
      <vt:lpstr>Effects of Compounding</vt:lpstr>
      <vt:lpstr>Growth of $100 over time</vt:lpstr>
      <vt:lpstr>Growth of principal at different rates of interest</vt:lpstr>
      <vt:lpstr>Future Values – Example 2</vt:lpstr>
      <vt:lpstr>Future Values – Example 3</vt:lpstr>
      <vt:lpstr>Future Value as a General Growth Formula</vt:lpstr>
      <vt:lpstr>Present Values</vt:lpstr>
      <vt:lpstr>PV – One Period Example</vt:lpstr>
      <vt:lpstr>Present Values – Example 2</vt:lpstr>
      <vt:lpstr>Present Values – Example 3</vt:lpstr>
      <vt:lpstr>PV – Important Relationship I</vt:lpstr>
      <vt:lpstr>PV – Important Relationship II</vt:lpstr>
      <vt:lpstr>The Basic PV Equation - Refresher</vt:lpstr>
      <vt:lpstr>Discount Rate – Example 1</vt:lpstr>
      <vt:lpstr>Discount Rate – Example 2</vt:lpstr>
      <vt:lpstr>Discount Rate – Example 3</vt:lpstr>
      <vt:lpstr>Finding the Number of Periods</vt:lpstr>
      <vt:lpstr>Number of Periods – Example 1</vt:lpstr>
      <vt:lpstr>Number of Periods – Example 2</vt:lpstr>
      <vt:lpstr>Example 2 Continued</vt:lpstr>
      <vt:lpstr>The Frequency of Compounding</vt:lpstr>
      <vt:lpstr>The Frequency of Compounding</vt:lpstr>
      <vt:lpstr>The Frequency of Compounding</vt:lpstr>
      <vt:lpstr>Present Value of an Annuity</vt:lpstr>
      <vt:lpstr>Example: PV of an Annuity</vt:lpstr>
      <vt:lpstr>Annuity, given Present Value</vt:lpstr>
      <vt:lpstr>Computing Monthly Payment on a Mortgage</vt:lpstr>
      <vt:lpstr>Future Value of an Annuity</vt:lpstr>
      <vt:lpstr>An Example</vt:lpstr>
      <vt:lpstr>Annuity, given Future Value</vt:lpstr>
      <vt:lpstr>Application : Saving for College Tuition</vt:lpstr>
      <vt:lpstr>Valuing a Straight Bond</vt:lpstr>
      <vt:lpstr>Valuing a Consol Bond</vt:lpstr>
      <vt:lpstr>V. Growing Perpetuities</vt:lpstr>
      <vt:lpstr>Determinants of Expected Rates of Return</vt:lpstr>
      <vt:lpstr>Inflation and Nominal Interest Rates</vt:lpstr>
      <vt:lpstr>Back to Prices of Primary Securities</vt:lpstr>
      <vt:lpstr>Treasury Bonds and Notes</vt:lpstr>
      <vt:lpstr>Terminology</vt:lpstr>
      <vt:lpstr>Yield Curve</vt:lpstr>
      <vt:lpstr>Yield Curves for March. 3-12, 2014</vt:lpstr>
      <vt:lpstr>Yield Curves for March 3 to 12, 2014</vt:lpstr>
      <vt:lpstr>Yield Curves for Feb. 1-12, 2008</vt:lpstr>
      <vt:lpstr>Yield Curve and the Economy</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2009-02-05T02:09:49Z</dcterms:created>
  <dcterms:modified xsi:type="dcterms:W3CDTF">2014-05-26T20:41:26Z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TC101743241033</vt:lpwstr>
  </property>
</Properties>
</file>