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7.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6"/>
  </p:notesMasterIdLst>
  <p:handoutMasterIdLst>
    <p:handoutMasterId r:id="rId37"/>
  </p:handoutMasterIdLst>
  <p:sldIdLst>
    <p:sldId id="261" r:id="rId2"/>
    <p:sldId id="262" r:id="rId3"/>
    <p:sldId id="263" r:id="rId4"/>
    <p:sldId id="264" r:id="rId5"/>
    <p:sldId id="265" r:id="rId6"/>
    <p:sldId id="266" r:id="rId7"/>
    <p:sldId id="300" r:id="rId8"/>
    <p:sldId id="267" r:id="rId9"/>
    <p:sldId id="301" r:id="rId10"/>
    <p:sldId id="269" r:id="rId11"/>
    <p:sldId id="270" r:id="rId12"/>
    <p:sldId id="271" r:id="rId13"/>
    <p:sldId id="295" r:id="rId14"/>
    <p:sldId id="302" r:id="rId15"/>
    <p:sldId id="272" r:id="rId16"/>
    <p:sldId id="304" r:id="rId17"/>
    <p:sldId id="273" r:id="rId18"/>
    <p:sldId id="274" r:id="rId19"/>
    <p:sldId id="298" r:id="rId20"/>
    <p:sldId id="299" r:id="rId21"/>
    <p:sldId id="277" r:id="rId22"/>
    <p:sldId id="278" r:id="rId23"/>
    <p:sldId id="279" r:id="rId24"/>
    <p:sldId id="296" r:id="rId25"/>
    <p:sldId id="280" r:id="rId26"/>
    <p:sldId id="303" r:id="rId27"/>
    <p:sldId id="297" r:id="rId28"/>
    <p:sldId id="281" r:id="rId29"/>
    <p:sldId id="288" r:id="rId30"/>
    <p:sldId id="290" r:id="rId31"/>
    <p:sldId id="291" r:id="rId32"/>
    <p:sldId id="292" r:id="rId33"/>
    <p:sldId id="293" r:id="rId34"/>
    <p:sldId id="294" r:id="rId35"/>
  </p:sldIdLst>
  <p:sldSz cx="9144000" cy="6858000" type="screen4x3"/>
  <p:notesSz cx="6858000" cy="9144000"/>
  <p:custDataLst>
    <p:tags r:id="rId38"/>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85" d="100"/>
          <a:sy n="85" d="100"/>
        </p:scale>
        <p:origin x="764"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Sheet1!$B$13</c:f>
              <c:strCache>
                <c:ptCount val="1"/>
                <c:pt idx="0">
                  <c:v>3/3/2014</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Sheet1!$B$14:$B$24</c:f>
              <c:numCache>
                <c:formatCode>General</c:formatCode>
                <c:ptCount val="11"/>
                <c:pt idx="0">
                  <c:v>0.04</c:v>
                </c:pt>
                <c:pt idx="1">
                  <c:v>0.05</c:v>
                </c:pt>
                <c:pt idx="2">
                  <c:v>0.08</c:v>
                </c:pt>
                <c:pt idx="3">
                  <c:v>0.12</c:v>
                </c:pt>
                <c:pt idx="4">
                  <c:v>0.32</c:v>
                </c:pt>
                <c:pt idx="5">
                  <c:v>0.66</c:v>
                </c:pt>
                <c:pt idx="6">
                  <c:v>1.46</c:v>
                </c:pt>
                <c:pt idx="7">
                  <c:v>2.0699999999999998</c:v>
                </c:pt>
                <c:pt idx="8">
                  <c:v>2.6</c:v>
                </c:pt>
                <c:pt idx="9">
                  <c:v>3.27</c:v>
                </c:pt>
                <c:pt idx="10">
                  <c:v>3.55</c:v>
                </c:pt>
              </c:numCache>
            </c:numRef>
          </c:val>
          <c:smooth val="0"/>
          <c:extLst>
            <c:ext xmlns:c16="http://schemas.microsoft.com/office/drawing/2014/chart" uri="{C3380CC4-5D6E-409C-BE32-E72D297353CC}">
              <c16:uniqueId val="{00000000-4C20-446C-972D-6B389AFFD7CF}"/>
            </c:ext>
          </c:extLst>
        </c:ser>
        <c:ser>
          <c:idx val="1"/>
          <c:order val="1"/>
          <c:tx>
            <c:strRef>
              <c:f>Sheet1!$C$13</c:f>
              <c:strCache>
                <c:ptCount val="1"/>
                <c:pt idx="0">
                  <c:v>3/4/2014</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Sheet1!$C$14:$C$24</c:f>
              <c:numCache>
                <c:formatCode>General</c:formatCode>
                <c:ptCount val="11"/>
                <c:pt idx="0">
                  <c:v>0.06</c:v>
                </c:pt>
                <c:pt idx="1">
                  <c:v>0.05</c:v>
                </c:pt>
                <c:pt idx="2">
                  <c:v>0.08</c:v>
                </c:pt>
                <c:pt idx="3">
                  <c:v>0.12</c:v>
                </c:pt>
                <c:pt idx="4">
                  <c:v>0.33</c:v>
                </c:pt>
                <c:pt idx="5">
                  <c:v>0.71</c:v>
                </c:pt>
                <c:pt idx="6">
                  <c:v>1.54</c:v>
                </c:pt>
                <c:pt idx="7">
                  <c:v>2.17</c:v>
                </c:pt>
                <c:pt idx="8">
                  <c:v>2.7</c:v>
                </c:pt>
                <c:pt idx="9">
                  <c:v>3.36</c:v>
                </c:pt>
                <c:pt idx="10">
                  <c:v>3.64</c:v>
                </c:pt>
              </c:numCache>
            </c:numRef>
          </c:val>
          <c:smooth val="0"/>
          <c:extLst>
            <c:ext xmlns:c16="http://schemas.microsoft.com/office/drawing/2014/chart" uri="{C3380CC4-5D6E-409C-BE32-E72D297353CC}">
              <c16:uniqueId val="{00000001-4C20-446C-972D-6B389AFFD7CF}"/>
            </c:ext>
          </c:extLst>
        </c:ser>
        <c:ser>
          <c:idx val="2"/>
          <c:order val="2"/>
          <c:tx>
            <c:strRef>
              <c:f>Sheet1!$D$13</c:f>
              <c:strCache>
                <c:ptCount val="1"/>
                <c:pt idx="0">
                  <c:v>3/5/2014</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Sheet1!$D$14:$D$24</c:f>
              <c:numCache>
                <c:formatCode>General</c:formatCode>
                <c:ptCount val="11"/>
                <c:pt idx="0">
                  <c:v>0.06</c:v>
                </c:pt>
                <c:pt idx="1">
                  <c:v>0.06</c:v>
                </c:pt>
                <c:pt idx="2">
                  <c:v>0.09</c:v>
                </c:pt>
                <c:pt idx="3">
                  <c:v>0.13</c:v>
                </c:pt>
                <c:pt idx="4">
                  <c:v>0.33</c:v>
                </c:pt>
                <c:pt idx="5">
                  <c:v>0.71</c:v>
                </c:pt>
                <c:pt idx="6">
                  <c:v>1.54</c:v>
                </c:pt>
                <c:pt idx="7">
                  <c:v>2.16</c:v>
                </c:pt>
                <c:pt idx="8">
                  <c:v>2.7</c:v>
                </c:pt>
                <c:pt idx="9">
                  <c:v>3.36</c:v>
                </c:pt>
                <c:pt idx="10">
                  <c:v>3.64</c:v>
                </c:pt>
              </c:numCache>
            </c:numRef>
          </c:val>
          <c:smooth val="0"/>
          <c:extLst>
            <c:ext xmlns:c16="http://schemas.microsoft.com/office/drawing/2014/chart" uri="{C3380CC4-5D6E-409C-BE32-E72D297353CC}">
              <c16:uniqueId val="{00000002-4C20-446C-972D-6B389AFFD7CF}"/>
            </c:ext>
          </c:extLst>
        </c:ser>
        <c:ser>
          <c:idx val="3"/>
          <c:order val="3"/>
          <c:tx>
            <c:strRef>
              <c:f>Sheet1!$E$13</c:f>
              <c:strCache>
                <c:ptCount val="1"/>
                <c:pt idx="0">
                  <c:v>3/6/2014</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Sheet1!$E$14:$E$24</c:f>
              <c:numCache>
                <c:formatCode>General</c:formatCode>
                <c:ptCount val="11"/>
                <c:pt idx="0">
                  <c:v>0.06</c:v>
                </c:pt>
                <c:pt idx="1">
                  <c:v>0.05</c:v>
                </c:pt>
                <c:pt idx="2">
                  <c:v>0.08</c:v>
                </c:pt>
                <c:pt idx="3">
                  <c:v>0.12</c:v>
                </c:pt>
                <c:pt idx="4">
                  <c:v>0.37</c:v>
                </c:pt>
                <c:pt idx="5">
                  <c:v>0.73</c:v>
                </c:pt>
                <c:pt idx="6">
                  <c:v>1.57</c:v>
                </c:pt>
                <c:pt idx="7">
                  <c:v>2.2000000000000002</c:v>
                </c:pt>
                <c:pt idx="8">
                  <c:v>2.74</c:v>
                </c:pt>
                <c:pt idx="9">
                  <c:v>3.4</c:v>
                </c:pt>
                <c:pt idx="10">
                  <c:v>3.68</c:v>
                </c:pt>
              </c:numCache>
            </c:numRef>
          </c:val>
          <c:smooth val="0"/>
          <c:extLst>
            <c:ext xmlns:c16="http://schemas.microsoft.com/office/drawing/2014/chart" uri="{C3380CC4-5D6E-409C-BE32-E72D297353CC}">
              <c16:uniqueId val="{00000003-4C20-446C-972D-6B389AFFD7CF}"/>
            </c:ext>
          </c:extLst>
        </c:ser>
        <c:ser>
          <c:idx val="4"/>
          <c:order val="4"/>
          <c:tx>
            <c:strRef>
              <c:f>Sheet1!$F$13</c:f>
              <c:strCache>
                <c:ptCount val="1"/>
                <c:pt idx="0">
                  <c:v>3/7/2014</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Sheet1!$F$14:$F$24</c:f>
              <c:numCache>
                <c:formatCode>General</c:formatCode>
                <c:ptCount val="11"/>
                <c:pt idx="0">
                  <c:v>0.06</c:v>
                </c:pt>
                <c:pt idx="1">
                  <c:v>0.06</c:v>
                </c:pt>
                <c:pt idx="2">
                  <c:v>0.09</c:v>
                </c:pt>
                <c:pt idx="3">
                  <c:v>0.13</c:v>
                </c:pt>
                <c:pt idx="4">
                  <c:v>0.38</c:v>
                </c:pt>
                <c:pt idx="5">
                  <c:v>0.79</c:v>
                </c:pt>
                <c:pt idx="6">
                  <c:v>1.65</c:v>
                </c:pt>
                <c:pt idx="7">
                  <c:v>2.27</c:v>
                </c:pt>
                <c:pt idx="8">
                  <c:v>2.8</c:v>
                </c:pt>
                <c:pt idx="9">
                  <c:v>3.45</c:v>
                </c:pt>
                <c:pt idx="10">
                  <c:v>3.72</c:v>
                </c:pt>
              </c:numCache>
            </c:numRef>
          </c:val>
          <c:smooth val="0"/>
          <c:extLst>
            <c:ext xmlns:c16="http://schemas.microsoft.com/office/drawing/2014/chart" uri="{C3380CC4-5D6E-409C-BE32-E72D297353CC}">
              <c16:uniqueId val="{00000004-4C20-446C-972D-6B389AFFD7CF}"/>
            </c:ext>
          </c:extLst>
        </c:ser>
        <c:ser>
          <c:idx val="5"/>
          <c:order val="5"/>
          <c:tx>
            <c:strRef>
              <c:f>Sheet1!$G$13</c:f>
              <c:strCache>
                <c:ptCount val="1"/>
                <c:pt idx="0">
                  <c:v>3/10/2014</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Sheet1!$G$14:$G$24</c:f>
              <c:numCache>
                <c:formatCode>General</c:formatCode>
                <c:ptCount val="11"/>
                <c:pt idx="0">
                  <c:v>0.05</c:v>
                </c:pt>
                <c:pt idx="1">
                  <c:v>0.05</c:v>
                </c:pt>
                <c:pt idx="2">
                  <c:v>0.08</c:v>
                </c:pt>
                <c:pt idx="3">
                  <c:v>0.12</c:v>
                </c:pt>
                <c:pt idx="4">
                  <c:v>0.37</c:v>
                </c:pt>
                <c:pt idx="5">
                  <c:v>0.79</c:v>
                </c:pt>
                <c:pt idx="6">
                  <c:v>1.64</c:v>
                </c:pt>
                <c:pt idx="7">
                  <c:v>2.2599999999999998</c:v>
                </c:pt>
                <c:pt idx="8">
                  <c:v>2.79</c:v>
                </c:pt>
                <c:pt idx="9">
                  <c:v>3.45</c:v>
                </c:pt>
                <c:pt idx="10">
                  <c:v>3.73</c:v>
                </c:pt>
              </c:numCache>
            </c:numRef>
          </c:val>
          <c:smooth val="0"/>
          <c:extLst>
            <c:ext xmlns:c16="http://schemas.microsoft.com/office/drawing/2014/chart" uri="{C3380CC4-5D6E-409C-BE32-E72D297353CC}">
              <c16:uniqueId val="{00000005-4C20-446C-972D-6B389AFFD7CF}"/>
            </c:ext>
          </c:extLst>
        </c:ser>
        <c:ser>
          <c:idx val="6"/>
          <c:order val="6"/>
          <c:tx>
            <c:strRef>
              <c:f>Sheet1!$H$13</c:f>
              <c:strCache>
                <c:ptCount val="1"/>
                <c:pt idx="0">
                  <c:v>3/11/2014</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Sheet1!$H$14:$H$24</c:f>
              <c:numCache>
                <c:formatCode>General</c:formatCode>
                <c:ptCount val="11"/>
                <c:pt idx="0">
                  <c:v>0.06</c:v>
                </c:pt>
                <c:pt idx="1">
                  <c:v>0.05</c:v>
                </c:pt>
                <c:pt idx="2">
                  <c:v>0.08</c:v>
                </c:pt>
                <c:pt idx="3">
                  <c:v>0.13</c:v>
                </c:pt>
                <c:pt idx="4">
                  <c:v>0.37</c:v>
                </c:pt>
                <c:pt idx="5">
                  <c:v>0.79</c:v>
                </c:pt>
                <c:pt idx="6">
                  <c:v>1.62</c:v>
                </c:pt>
                <c:pt idx="7">
                  <c:v>2.25</c:v>
                </c:pt>
                <c:pt idx="8">
                  <c:v>2.77</c:v>
                </c:pt>
                <c:pt idx="9">
                  <c:v>3.43</c:v>
                </c:pt>
                <c:pt idx="10">
                  <c:v>3.7</c:v>
                </c:pt>
              </c:numCache>
            </c:numRef>
          </c:val>
          <c:smooth val="0"/>
          <c:extLst>
            <c:ext xmlns:c16="http://schemas.microsoft.com/office/drawing/2014/chart" uri="{C3380CC4-5D6E-409C-BE32-E72D297353CC}">
              <c16:uniqueId val="{00000006-4C20-446C-972D-6B389AFFD7CF}"/>
            </c:ext>
          </c:extLst>
        </c:ser>
        <c:ser>
          <c:idx val="7"/>
          <c:order val="7"/>
          <c:tx>
            <c:strRef>
              <c:f>Sheet1!$I$13</c:f>
              <c:strCache>
                <c:ptCount val="1"/>
                <c:pt idx="0">
                  <c:v>3/12/2014</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Sheet1!$I$14:$I$24</c:f>
              <c:numCache>
                <c:formatCode>General</c:formatCode>
                <c:ptCount val="11"/>
                <c:pt idx="0">
                  <c:v>0.05</c:v>
                </c:pt>
                <c:pt idx="1">
                  <c:v>0.05</c:v>
                </c:pt>
                <c:pt idx="2">
                  <c:v>0.08</c:v>
                </c:pt>
                <c:pt idx="3">
                  <c:v>0.12</c:v>
                </c:pt>
                <c:pt idx="4">
                  <c:v>0.37</c:v>
                </c:pt>
                <c:pt idx="5">
                  <c:v>0.78</c:v>
                </c:pt>
                <c:pt idx="6">
                  <c:v>1.59</c:v>
                </c:pt>
                <c:pt idx="7">
                  <c:v>2.2000000000000002</c:v>
                </c:pt>
                <c:pt idx="8">
                  <c:v>2.73</c:v>
                </c:pt>
                <c:pt idx="9">
                  <c:v>3.38</c:v>
                </c:pt>
                <c:pt idx="10">
                  <c:v>3.66</c:v>
                </c:pt>
              </c:numCache>
            </c:numRef>
          </c:val>
          <c:smooth val="0"/>
          <c:extLst>
            <c:ext xmlns:c16="http://schemas.microsoft.com/office/drawing/2014/chart" uri="{C3380CC4-5D6E-409C-BE32-E72D297353CC}">
              <c16:uniqueId val="{00000007-4C20-446C-972D-6B389AFFD7CF}"/>
            </c:ext>
          </c:extLst>
        </c:ser>
        <c:dLbls>
          <c:showLegendKey val="0"/>
          <c:showVal val="0"/>
          <c:showCatName val="0"/>
          <c:showSerName val="0"/>
          <c:showPercent val="0"/>
          <c:showBubbleSize val="0"/>
        </c:dLbls>
        <c:marker val="1"/>
        <c:smooth val="0"/>
        <c:axId val="-1687530560"/>
        <c:axId val="-1687531648"/>
      </c:lineChart>
      <c:catAx>
        <c:axId val="-1687530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7531648"/>
        <c:crosses val="autoZero"/>
        <c:auto val="1"/>
        <c:lblAlgn val="ctr"/>
        <c:lblOffset val="100"/>
        <c:noMultiLvlLbl val="0"/>
      </c:catAx>
      <c:valAx>
        <c:axId val="-1687531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7530560"/>
        <c:crosses val="autoZero"/>
        <c:crossBetween val="between"/>
      </c:valAx>
      <c:spPr>
        <a:noFill/>
        <a:ln>
          <a:noFill/>
        </a:ln>
        <a:effectLst/>
      </c:spPr>
    </c:plotArea>
    <c:legend>
      <c:legendPos val="b"/>
      <c:layout>
        <c:manualLayout>
          <c:xMode val="edge"/>
          <c:yMode val="edge"/>
          <c:x val="5.9765589646121824E-2"/>
          <c:y val="0.15607187139579345"/>
          <c:w val="0.37759525748936557"/>
          <c:h val="0.2130032105136087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4/20/2021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3502152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4/20/2021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306652788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extLst>
      <p:ext uri="{BB962C8B-B14F-4D97-AF65-F5344CB8AC3E}">
        <p14:creationId xmlns:p14="http://schemas.microsoft.com/office/powerpoint/2010/main" val="235204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p:cNvSpPr>
            <a:spLocks noGrp="1" noRot="1" noChangeAspect="1" noChangeArrowheads="1" noTextEdit="1"/>
          </p:cNvSpPr>
          <p:nvPr>
            <p:ph type="sldImg"/>
          </p:nvPr>
        </p:nvSpPr>
        <p:spPr>
          <a:ln cap="flat"/>
        </p:spPr>
      </p:sp>
      <p:sp>
        <p:nvSpPr>
          <p:cNvPr id="814083"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83389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Rot="1" noChangeAspect="1" noChangeArrowheads="1" noTextEdit="1"/>
          </p:cNvSpPr>
          <p:nvPr>
            <p:ph type="sldImg"/>
          </p:nvPr>
        </p:nvSpPr>
        <p:spPr>
          <a:ln cap="flat"/>
        </p:spPr>
      </p:sp>
      <p:sp>
        <p:nvSpPr>
          <p:cNvPr id="858115"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878711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Rot="1" noChangeAspect="1" noChangeArrowheads="1" noTextEdit="1"/>
          </p:cNvSpPr>
          <p:nvPr>
            <p:ph type="sldImg"/>
          </p:nvPr>
        </p:nvSpPr>
        <p:spPr>
          <a:ln/>
        </p:spPr>
      </p:sp>
      <p:sp>
        <p:nvSpPr>
          <p:cNvPr id="878595"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447422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Rot="1" noChangeAspect="1" noChangeArrowheads="1" noTextEdit="1"/>
          </p:cNvSpPr>
          <p:nvPr>
            <p:ph type="sldImg"/>
          </p:nvPr>
        </p:nvSpPr>
        <p:spPr>
          <a:ln/>
        </p:spPr>
      </p:sp>
      <p:sp>
        <p:nvSpPr>
          <p:cNvPr id="866307"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986781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Rot="1" noChangeAspect="1" noChangeArrowheads="1" noTextEdit="1"/>
          </p:cNvSpPr>
          <p:nvPr>
            <p:ph type="sldImg"/>
          </p:nvPr>
        </p:nvSpPr>
        <p:spPr>
          <a:ln/>
        </p:spPr>
      </p:sp>
      <p:sp>
        <p:nvSpPr>
          <p:cNvPr id="868355"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3432694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3797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extLst>
      <p:ext uri="{BB962C8B-B14F-4D97-AF65-F5344CB8AC3E}">
        <p14:creationId xmlns:p14="http://schemas.microsoft.com/office/powerpoint/2010/main" val="1250820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Rot="1" noChangeAspect="1" noChangeArrowheads="1" noTextEdit="1"/>
          </p:cNvSpPr>
          <p:nvPr>
            <p:ph type="sldImg"/>
          </p:nvPr>
        </p:nvSpPr>
        <p:spPr>
          <a:ln cap="flat"/>
        </p:spPr>
      </p:sp>
      <p:sp>
        <p:nvSpPr>
          <p:cNvPr id="822275"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794341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Rot="1" noChangeAspect="1" noChangeArrowheads="1" noTextEdit="1"/>
          </p:cNvSpPr>
          <p:nvPr>
            <p:ph type="sldImg"/>
          </p:nvPr>
        </p:nvSpPr>
        <p:spPr>
          <a:ln cap="flat"/>
        </p:spPr>
      </p:sp>
      <p:sp>
        <p:nvSpPr>
          <p:cNvPr id="824323"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2306498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a:ln cap="flat"/>
        </p:spPr>
      </p:sp>
      <p:sp>
        <p:nvSpPr>
          <p:cNvPr id="826371"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3669202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a:ln cap="flat"/>
        </p:spPr>
      </p:sp>
      <p:sp>
        <p:nvSpPr>
          <p:cNvPr id="773123"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142601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D4D95-8098-4965-AAA8-F2E7BC3816FF}" type="slidenum">
              <a:rPr lang="en-US" smtClean="0"/>
              <a:pPr/>
              <a:t>24</a:t>
            </a:fld>
            <a:endParaRPr lang="en-US"/>
          </a:p>
        </p:txBody>
      </p:sp>
    </p:spTree>
    <p:extLst>
      <p:ext uri="{BB962C8B-B14F-4D97-AF65-F5344CB8AC3E}">
        <p14:creationId xmlns:p14="http://schemas.microsoft.com/office/powerpoint/2010/main" val="1127805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Rot="1" noChangeAspect="1" noChangeArrowheads="1" noTextEdit="1"/>
          </p:cNvSpPr>
          <p:nvPr>
            <p:ph type="sldImg"/>
          </p:nvPr>
        </p:nvSpPr>
        <p:spPr>
          <a:ln/>
        </p:spPr>
      </p:sp>
      <p:sp>
        <p:nvSpPr>
          <p:cNvPr id="880643"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7971081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D4D95-8098-4965-AAA8-F2E7BC3816FF}" type="slidenum">
              <a:rPr lang="en-US" smtClean="0"/>
              <a:pPr/>
              <a:t>27</a:t>
            </a:fld>
            <a:endParaRPr lang="en-US"/>
          </a:p>
        </p:txBody>
      </p:sp>
    </p:spTree>
    <p:extLst>
      <p:ext uri="{BB962C8B-B14F-4D97-AF65-F5344CB8AC3E}">
        <p14:creationId xmlns:p14="http://schemas.microsoft.com/office/powerpoint/2010/main" val="337816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Rot="1" noChangeAspect="1" noChangeArrowheads="1" noTextEdit="1"/>
          </p:cNvSpPr>
          <p:nvPr>
            <p:ph type="sldImg"/>
          </p:nvPr>
        </p:nvSpPr>
        <p:spPr>
          <a:ln cap="flat"/>
        </p:spPr>
      </p:sp>
      <p:sp>
        <p:nvSpPr>
          <p:cNvPr id="831491"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30276442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Rot="1" noChangeAspect="1" noChangeArrowheads="1" noTextEdit="1"/>
          </p:cNvSpPr>
          <p:nvPr>
            <p:ph type="sldImg"/>
          </p:nvPr>
        </p:nvSpPr>
        <p:spPr>
          <a:ln cap="flat"/>
        </p:spPr>
      </p:sp>
      <p:sp>
        <p:nvSpPr>
          <p:cNvPr id="845827"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1245166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spect="1" noChangeArrowheads="1" noTextEdit="1"/>
          </p:cNvSpPr>
          <p:nvPr>
            <p:ph type="sldImg"/>
          </p:nvPr>
        </p:nvSpPr>
        <p:spPr>
          <a:ln cap="flat"/>
        </p:spPr>
      </p:sp>
      <p:sp>
        <p:nvSpPr>
          <p:cNvPr id="849923"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1211230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D4D95-8098-4965-AAA8-F2E7BC3816FF}" type="slidenum">
              <a:rPr lang="en-US" smtClean="0"/>
              <a:pPr/>
              <a:t>31</a:t>
            </a:fld>
            <a:endParaRPr lang="en-US"/>
          </a:p>
        </p:txBody>
      </p:sp>
    </p:spTree>
    <p:extLst>
      <p:ext uri="{BB962C8B-B14F-4D97-AF65-F5344CB8AC3E}">
        <p14:creationId xmlns:p14="http://schemas.microsoft.com/office/powerpoint/2010/main" val="16629059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D4D95-8098-4965-AAA8-F2E7BC3816FF}" type="slidenum">
              <a:rPr lang="en-US" smtClean="0"/>
              <a:pPr/>
              <a:t>32</a:t>
            </a:fld>
            <a:endParaRPr lang="en-US"/>
          </a:p>
        </p:txBody>
      </p:sp>
    </p:spTree>
    <p:extLst>
      <p:ext uri="{BB962C8B-B14F-4D97-AF65-F5344CB8AC3E}">
        <p14:creationId xmlns:p14="http://schemas.microsoft.com/office/powerpoint/2010/main" val="7498802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D4D95-8098-4965-AAA8-F2E7BC3816FF}" type="slidenum">
              <a:rPr lang="en-US" smtClean="0"/>
              <a:pPr/>
              <a:t>33</a:t>
            </a:fld>
            <a:endParaRPr lang="en-US"/>
          </a:p>
        </p:txBody>
      </p:sp>
    </p:spTree>
    <p:extLst>
      <p:ext uri="{BB962C8B-B14F-4D97-AF65-F5344CB8AC3E}">
        <p14:creationId xmlns:p14="http://schemas.microsoft.com/office/powerpoint/2010/main" val="40506568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D4D95-8098-4965-AAA8-F2E7BC3816FF}" type="slidenum">
              <a:rPr lang="en-US" smtClean="0"/>
              <a:pPr/>
              <a:t>34</a:t>
            </a:fld>
            <a:endParaRPr lang="en-US"/>
          </a:p>
        </p:txBody>
      </p:sp>
    </p:spTree>
    <p:extLst>
      <p:ext uri="{BB962C8B-B14F-4D97-AF65-F5344CB8AC3E}">
        <p14:creationId xmlns:p14="http://schemas.microsoft.com/office/powerpoint/2010/main" val="3353103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Rot="1" noChangeAspect="1" noChangeArrowheads="1" noTextEdit="1"/>
          </p:cNvSpPr>
          <p:nvPr>
            <p:ph type="sldImg"/>
          </p:nvPr>
        </p:nvSpPr>
        <p:spPr>
          <a:ln cap="flat"/>
        </p:spPr>
      </p:sp>
      <p:sp>
        <p:nvSpPr>
          <p:cNvPr id="797699"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3675369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Rot="1" noChangeAspect="1" noChangeArrowheads="1" noTextEdit="1"/>
          </p:cNvSpPr>
          <p:nvPr>
            <p:ph type="sldImg"/>
          </p:nvPr>
        </p:nvSpPr>
        <p:spPr>
          <a:ln cap="flat"/>
        </p:spPr>
      </p:sp>
      <p:sp>
        <p:nvSpPr>
          <p:cNvPr id="799747"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2580765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Rot="1" noChangeAspect="1" noChangeArrowheads="1" noTextEdit="1"/>
          </p:cNvSpPr>
          <p:nvPr>
            <p:ph type="sldImg"/>
          </p:nvPr>
        </p:nvSpPr>
        <p:spPr>
          <a:ln cap="flat"/>
        </p:spPr>
      </p:sp>
      <p:sp>
        <p:nvSpPr>
          <p:cNvPr id="801795"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4138536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Rot="1" noChangeAspect="1" noChangeArrowheads="1" noTextEdit="1"/>
          </p:cNvSpPr>
          <p:nvPr>
            <p:ph type="sldImg"/>
          </p:nvPr>
        </p:nvSpPr>
        <p:spPr>
          <a:ln cap="flat"/>
        </p:spPr>
      </p:sp>
      <p:sp>
        <p:nvSpPr>
          <p:cNvPr id="803843"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2485946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
        <p:nvSpPr>
          <p:cNvPr id="805891"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412920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Rot="1" noChangeAspect="1" noChangeArrowheads="1" noTextEdit="1"/>
          </p:cNvSpPr>
          <p:nvPr>
            <p:ph type="sldImg"/>
          </p:nvPr>
        </p:nvSpPr>
        <p:spPr>
          <a:ln cap="flat"/>
        </p:spPr>
      </p:sp>
      <p:sp>
        <p:nvSpPr>
          <p:cNvPr id="809987"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4046744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Rot="1" noChangeAspect="1" noChangeArrowheads="1" noTextEdit="1"/>
          </p:cNvSpPr>
          <p:nvPr>
            <p:ph type="sldImg"/>
          </p:nvPr>
        </p:nvSpPr>
        <p:spPr>
          <a:ln cap="flat"/>
        </p:spPr>
      </p:sp>
      <p:sp>
        <p:nvSpPr>
          <p:cNvPr id="812035" name="Rectangle 3"/>
          <p:cNvSpPr>
            <a:spLocks noGrp="1" noChangeArrowheads="1"/>
          </p:cNvSpPr>
          <p:nvPr>
            <p:ph type="body" idx="1"/>
          </p:nvPr>
        </p:nvSpPr>
        <p:spPr>
          <a:ln/>
        </p:spPr>
        <p:txBody>
          <a:bodyPr lIns="90484" tIns="44769" rIns="90484" bIns="44769"/>
          <a:lstStyle/>
          <a:p>
            <a:endParaRPr lang="en-US"/>
          </a:p>
        </p:txBody>
      </p:sp>
    </p:spTree>
    <p:extLst>
      <p:ext uri="{BB962C8B-B14F-4D97-AF65-F5344CB8AC3E}">
        <p14:creationId xmlns:p14="http://schemas.microsoft.com/office/powerpoint/2010/main" val="272878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752600"/>
            <a:ext cx="7958138" cy="3881438"/>
          </a:xfrm>
        </p:spPr>
        <p:txBody>
          <a:bodyPr/>
          <a:lstStyle/>
          <a:p>
            <a:endParaRPr lang="en-US"/>
          </a:p>
        </p:txBody>
      </p:sp>
      <p:sp>
        <p:nvSpPr>
          <p:cNvPr id="4" name="Date Placeholder 3"/>
          <p:cNvSpPr>
            <a:spLocks noGrp="1"/>
          </p:cNvSpPr>
          <p:nvPr>
            <p:ph type="dt" sz="half" idx="10"/>
          </p:nvPr>
        </p:nvSpPr>
        <p:spPr>
          <a:xfrm>
            <a:off x="809625" y="637381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32138" y="6376988"/>
            <a:ext cx="3086100" cy="457200"/>
          </a:xfrm>
        </p:spPr>
        <p:txBody>
          <a:bodyPr/>
          <a:lstStyle>
            <a:lvl1pPr>
              <a:defRPr/>
            </a:lvl1pPr>
          </a:lstStyle>
          <a:p>
            <a:r>
              <a:rPr lang="en-US"/>
              <a:t>P.V. Viswanath</a:t>
            </a:r>
          </a:p>
        </p:txBody>
      </p:sp>
      <p:sp>
        <p:nvSpPr>
          <p:cNvPr id="6" name="Slide Number Placeholder 5"/>
          <p:cNvSpPr>
            <a:spLocks noGrp="1"/>
          </p:cNvSpPr>
          <p:nvPr>
            <p:ph type="sldNum" sz="quarter" idx="12"/>
          </p:nvPr>
        </p:nvSpPr>
        <p:spPr>
          <a:xfrm>
            <a:off x="6589713" y="6376988"/>
            <a:ext cx="2193925" cy="457200"/>
          </a:xfrm>
        </p:spPr>
        <p:txBody>
          <a:bodyPr/>
          <a:lstStyle>
            <a:lvl1pPr>
              <a:defRPr/>
            </a:lvl1pPr>
          </a:lstStyle>
          <a:p>
            <a:fld id="{91B6A8A7-D265-4F86-A384-8A789D6CC8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14478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39243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a:t>Copyright © 2009 Pearson Prentice Hall. All rights reserved.</a:t>
            </a:r>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8-</a:t>
            </a:r>
            <a:fld id="{41C41FEB-2B56-4762-851B-B0F8F81F600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42900" y="1447800"/>
            <a:ext cx="41529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529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a:t>Copyright © 2009 Pearson Prentice Hall. All rights reserved.</a:t>
            </a:r>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8-</a:t>
            </a:r>
            <a:fld id="{AD7255F4-748F-4F5F-92B4-AFFF501BE6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5"/>
            </p:custDataLst>
            <p:extLst>
              <p:ext uri="{D42A27DB-BD31-4B8C-83A1-F6EECF244321}">
                <p14:modId xmlns:p14="http://schemas.microsoft.com/office/powerpoint/2010/main" val="18309103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47" name="think-cell Slide" r:id="rId16" imgW="395" imgH="394" progId="TCLayout.ActiveDocument.1">
                  <p:embed/>
                </p:oleObj>
              </mc:Choice>
              <mc:Fallback>
                <p:oleObj name="think-cell Slide" r:id="rId16" imgW="395" imgH="394"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2.w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3.w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11.vml"/><Relationship Id="rId5" Type="http://schemas.openxmlformats.org/officeDocument/2006/relationships/image" Target="../media/image2.e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12.vml"/><Relationship Id="rId5" Type="http://schemas.openxmlformats.org/officeDocument/2006/relationships/image" Target="../media/image2.e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13.vml"/><Relationship Id="rId5" Type="http://schemas.openxmlformats.org/officeDocument/2006/relationships/image" Target="../media/image2.emf"/><Relationship Id="rId4" Type="http://schemas.openxmlformats.org/officeDocument/2006/relationships/oleObject" Target="../embeddings/oleObject17.bin"/></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6.wmf"/><Relationship Id="rId4" Type="http://schemas.openxmlformats.org/officeDocument/2006/relationships/oleObject" Target="../embeddings/oleObject18.bin"/></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noFill/>
          <a:ln/>
        </p:spPr>
        <p:txBody>
          <a:bodyPr lIns="90487" tIns="44450" rIns="90487" bIns="44450"/>
          <a:lstStyle/>
          <a:p>
            <a:r>
              <a:rPr lang="en-US"/>
              <a:t>Introduction to Bonds</a:t>
            </a:r>
            <a:br>
              <a:rPr lang="en-US"/>
            </a:br>
            <a:r>
              <a:rPr lang="en-US"/>
              <a:t> Description and Pricing</a:t>
            </a:r>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Finance</a:t>
            </a:r>
          </a:p>
          <a:p>
            <a:pPr marL="342900" indent="-342900"/>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2FFCD8C4-6C34-418E-987D-8929BC61422F}" type="slidenum">
              <a:rPr lang="en-US"/>
              <a:pPr/>
              <a:t>10</a:t>
            </a:fld>
            <a:endParaRPr lang="en-US"/>
          </a:p>
        </p:txBody>
      </p:sp>
      <p:sp>
        <p:nvSpPr>
          <p:cNvPr id="808962" name="Rectangle 2"/>
          <p:cNvSpPr>
            <a:spLocks noGrp="1" noChangeArrowheads="1"/>
          </p:cNvSpPr>
          <p:nvPr>
            <p:ph type="title"/>
          </p:nvPr>
        </p:nvSpPr>
        <p:spPr>
          <a:xfrm>
            <a:off x="685800" y="609600"/>
            <a:ext cx="8458200" cy="533400"/>
          </a:xfrm>
          <a:noFill/>
          <a:ln/>
        </p:spPr>
        <p:txBody>
          <a:bodyPr lIns="90488" tIns="44450" rIns="90488" bIns="44450">
            <a:normAutofit fontScale="90000"/>
          </a:bodyPr>
          <a:lstStyle/>
          <a:p>
            <a:r>
              <a:rPr lang="en-US"/>
              <a:t>Bond Yield Measurement: Examples</a:t>
            </a:r>
          </a:p>
        </p:txBody>
      </p:sp>
      <p:sp>
        <p:nvSpPr>
          <p:cNvPr id="808963" name="Rectangle 3"/>
          <p:cNvSpPr>
            <a:spLocks noGrp="1" noChangeArrowheads="1"/>
          </p:cNvSpPr>
          <p:nvPr>
            <p:ph type="body" idx="4294967295"/>
          </p:nvPr>
        </p:nvSpPr>
        <p:spPr>
          <a:xfrm>
            <a:off x="762000" y="2057400"/>
            <a:ext cx="7772400" cy="4191000"/>
          </a:xfrm>
          <a:prstGeom prst="rect">
            <a:avLst/>
          </a:prstGeom>
          <a:noFill/>
          <a:ln/>
        </p:spPr>
        <p:txBody>
          <a:bodyPr lIns="90488" tIns="44450" rIns="90488" bIns="44450">
            <a:normAutofit lnSpcReduction="10000"/>
          </a:bodyPr>
          <a:lstStyle/>
          <a:p>
            <a:pPr>
              <a:buFont typeface="Wingdings" pitchFamily="2" charset="2"/>
              <a:buChar char="§"/>
            </a:pPr>
            <a:r>
              <a:rPr lang="en-US" sz="2400" dirty="0"/>
              <a:t>An 8% coupon, 30-year bond is selling at $1276.76.  First solve the following equation:</a:t>
            </a:r>
            <a:br>
              <a:rPr lang="en-US" sz="2400" dirty="0"/>
            </a:br>
            <a:endParaRPr lang="en-US" sz="2400" dirty="0"/>
          </a:p>
          <a:p>
            <a:pPr>
              <a:buFont typeface="Wingdings" pitchFamily="2" charset="2"/>
              <a:buNone/>
            </a:pPr>
            <a:r>
              <a:rPr lang="en-US" sz="2400" dirty="0"/>
              <a:t>    </a:t>
            </a:r>
          </a:p>
          <a:p>
            <a:pPr>
              <a:buFont typeface="Wingdings" pitchFamily="2" charset="2"/>
              <a:buChar char="§"/>
            </a:pPr>
            <a:endParaRPr lang="en-US" sz="2400" dirty="0"/>
          </a:p>
          <a:p>
            <a:pPr>
              <a:buFont typeface="Wingdings" pitchFamily="2" charset="2"/>
              <a:buChar char="§"/>
            </a:pPr>
            <a:r>
              <a:rPr lang="en-US" sz="2400" dirty="0"/>
              <a:t>This equation is solved by r = 0.03.  </a:t>
            </a:r>
            <a:r>
              <a:rPr lang="en-US" sz="2400" dirty="0" smtClean="0"/>
              <a:t>(The next slide will explain how </a:t>
            </a:r>
            <a:r>
              <a:rPr lang="en-US" sz="2400" dirty="0"/>
              <a:t>to solve this equation.)</a:t>
            </a:r>
          </a:p>
          <a:p>
            <a:pPr>
              <a:buFont typeface="Wingdings" pitchFamily="2" charset="2"/>
              <a:buChar char="§"/>
            </a:pPr>
            <a:endParaRPr lang="en-US" sz="2400" dirty="0"/>
          </a:p>
          <a:p>
            <a:pPr>
              <a:buFont typeface="Wingdings" pitchFamily="2" charset="2"/>
              <a:buChar char="§"/>
            </a:pPr>
            <a:r>
              <a:rPr lang="en-US" sz="2400" dirty="0"/>
              <a:t>The yield-to-maturity is given by 2 x 0.03 = 6%</a:t>
            </a:r>
          </a:p>
          <a:p>
            <a:pPr>
              <a:buFont typeface="Wingdings" pitchFamily="2" charset="2"/>
              <a:buChar char="§"/>
            </a:pPr>
            <a:r>
              <a:rPr lang="en-US" sz="2400" dirty="0"/>
              <a:t>The effective annual yield is given by (1.03)</a:t>
            </a:r>
            <a:r>
              <a:rPr lang="en-US" sz="2400" baseline="30000" dirty="0"/>
              <a:t>2</a:t>
            </a:r>
            <a:r>
              <a:rPr lang="en-US" sz="2400" dirty="0"/>
              <a:t> - 1 = 6.09% </a:t>
            </a:r>
          </a:p>
        </p:txBody>
      </p:sp>
      <p:graphicFrame>
        <p:nvGraphicFramePr>
          <p:cNvPr id="808964" name="Object 4">
            <a:hlinkClick r:id="" action="ppaction://ole?verb=0"/>
          </p:cNvPr>
          <p:cNvGraphicFramePr>
            <a:graphicFrameLocks/>
          </p:cNvGraphicFramePr>
          <p:nvPr/>
        </p:nvGraphicFramePr>
        <p:xfrm>
          <a:off x="1981200" y="2819400"/>
          <a:ext cx="4679950" cy="1003300"/>
        </p:xfrm>
        <a:graphic>
          <a:graphicData uri="http://schemas.openxmlformats.org/presentationml/2006/ole">
            <mc:AlternateContent xmlns:mc="http://schemas.openxmlformats.org/markup-compatibility/2006">
              <mc:Choice xmlns:v="urn:schemas-microsoft-com:vml" Requires="v">
                <p:oleObj spid="_x0000_s169985" name="Equation" r:id="rId4" imgW="4679950" imgH="1003300" progId="Equation.2">
                  <p:embed/>
                </p:oleObj>
              </mc:Choice>
              <mc:Fallback>
                <p:oleObj name="Equation" r:id="rId4" imgW="4679950" imgH="1003300" progId="Equation.2">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819400"/>
                        <a:ext cx="467995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E438D1F-993D-4B03-A61C-9D18B5EE2B6B}" type="slidenum">
              <a:rPr lang="en-US"/>
              <a:pPr/>
              <a:t>11</a:t>
            </a:fld>
            <a:endParaRPr lang="en-US"/>
          </a:p>
        </p:txBody>
      </p:sp>
      <p:sp>
        <p:nvSpPr>
          <p:cNvPr id="811010" name="Rectangle 2"/>
          <p:cNvSpPr>
            <a:spLocks noGrp="1" noChangeArrowheads="1"/>
          </p:cNvSpPr>
          <p:nvPr>
            <p:ph type="body" idx="4294967295"/>
          </p:nvPr>
        </p:nvSpPr>
        <p:spPr>
          <a:xfrm>
            <a:off x="762000" y="1600200"/>
            <a:ext cx="8153400" cy="5029200"/>
          </a:xfrm>
          <a:prstGeom prst="rect">
            <a:avLst/>
          </a:prstGeom>
          <a:noFill/>
          <a:ln/>
        </p:spPr>
        <p:txBody>
          <a:bodyPr lIns="90488" tIns="44450" rIns="90488" bIns="44450"/>
          <a:lstStyle/>
          <a:p>
            <a:pPr marL="0" indent="0">
              <a:lnSpc>
                <a:spcPct val="90000"/>
              </a:lnSpc>
              <a:spcBef>
                <a:spcPct val="0"/>
              </a:spcBef>
              <a:buFont typeface="Wingdings" pitchFamily="2" charset="2"/>
              <a:buNone/>
            </a:pPr>
            <a:r>
              <a:rPr lang="en-US" sz="2000" dirty="0"/>
              <a:t>A 3 year, 8% coupon, $1000 bond, selling for $949.22</a:t>
            </a:r>
          </a:p>
          <a:p>
            <a:pPr marL="0" indent="0">
              <a:lnSpc>
                <a:spcPct val="90000"/>
              </a:lnSpc>
              <a:spcBef>
                <a:spcPct val="0"/>
              </a:spcBef>
              <a:buFont typeface="Wingdings" pitchFamily="2" charset="2"/>
              <a:buNone/>
            </a:pPr>
            <a:r>
              <a:rPr lang="en-US" sz="1800" dirty="0"/>
              <a:t>Period	Cash flow	Present Value</a:t>
            </a:r>
          </a:p>
          <a:p>
            <a:pPr marL="0" indent="0">
              <a:lnSpc>
                <a:spcPct val="90000"/>
              </a:lnSpc>
              <a:spcBef>
                <a:spcPct val="0"/>
              </a:spcBef>
              <a:buFont typeface="Wingdings" pitchFamily="2" charset="2"/>
              <a:buNone/>
            </a:pPr>
            <a:r>
              <a:rPr lang="en-US" sz="1800" dirty="0"/>
              <a:t>		                  9%	   11%	   10%</a:t>
            </a:r>
          </a:p>
          <a:p>
            <a:pPr marL="0" indent="0">
              <a:lnSpc>
                <a:spcPct val="90000"/>
              </a:lnSpc>
              <a:spcBef>
                <a:spcPct val="0"/>
              </a:spcBef>
              <a:buFont typeface="Wingdings" pitchFamily="2" charset="2"/>
              <a:buNone/>
            </a:pPr>
            <a:r>
              <a:rPr lang="en-US" sz="1800" dirty="0"/>
              <a:t>1	  40		$38.28 	$37.91 	$38.10 </a:t>
            </a:r>
          </a:p>
          <a:p>
            <a:pPr marL="0" indent="0">
              <a:lnSpc>
                <a:spcPct val="90000"/>
              </a:lnSpc>
              <a:spcBef>
                <a:spcPct val="0"/>
              </a:spcBef>
              <a:buFont typeface="Wingdings" pitchFamily="2" charset="2"/>
              <a:buNone/>
            </a:pPr>
            <a:r>
              <a:rPr lang="en-US" sz="1800" dirty="0"/>
              <a:t>2	  40		$36.63 	$35.94 	$36.28 </a:t>
            </a:r>
          </a:p>
          <a:p>
            <a:pPr marL="0" indent="0">
              <a:lnSpc>
                <a:spcPct val="90000"/>
              </a:lnSpc>
              <a:spcBef>
                <a:spcPct val="0"/>
              </a:spcBef>
              <a:buFont typeface="Wingdings" pitchFamily="2" charset="2"/>
              <a:buNone/>
            </a:pPr>
            <a:r>
              <a:rPr lang="en-US" sz="1800" dirty="0"/>
              <a:t>3	  40		$35.05 	$34.06 	$34.55 </a:t>
            </a:r>
          </a:p>
          <a:p>
            <a:pPr marL="0" indent="0">
              <a:lnSpc>
                <a:spcPct val="90000"/>
              </a:lnSpc>
              <a:spcBef>
                <a:spcPct val="0"/>
              </a:spcBef>
              <a:buFont typeface="Wingdings" pitchFamily="2" charset="2"/>
              <a:buNone/>
            </a:pPr>
            <a:r>
              <a:rPr lang="en-US" sz="1800" dirty="0"/>
              <a:t>4	  40		$33.54 	$32.29 	$32.91 </a:t>
            </a:r>
          </a:p>
          <a:p>
            <a:pPr marL="0" indent="0">
              <a:lnSpc>
                <a:spcPct val="90000"/>
              </a:lnSpc>
              <a:spcBef>
                <a:spcPct val="0"/>
              </a:spcBef>
              <a:buFont typeface="Wingdings" pitchFamily="2" charset="2"/>
              <a:buNone/>
            </a:pPr>
            <a:r>
              <a:rPr lang="en-US" sz="1800" dirty="0"/>
              <a:t>5	  40		$32.10 	$30.61 	$31.34 </a:t>
            </a:r>
          </a:p>
          <a:p>
            <a:pPr marL="0" indent="0">
              <a:lnSpc>
                <a:spcPct val="90000"/>
              </a:lnSpc>
              <a:spcBef>
                <a:spcPct val="0"/>
              </a:spcBef>
              <a:buFont typeface="Wingdings" pitchFamily="2" charset="2"/>
              <a:buNone/>
            </a:pPr>
            <a:r>
              <a:rPr lang="en-US" sz="1800" dirty="0"/>
              <a:t>6	 1040		$798.61 	$754.26 	$776.06 </a:t>
            </a:r>
          </a:p>
          <a:p>
            <a:pPr marL="0" indent="0">
              <a:lnSpc>
                <a:spcPct val="90000"/>
              </a:lnSpc>
              <a:spcBef>
                <a:spcPct val="0"/>
              </a:spcBef>
              <a:buFont typeface="Wingdings" pitchFamily="2" charset="2"/>
              <a:buNone/>
            </a:pPr>
            <a:r>
              <a:rPr lang="en-US" sz="1800" dirty="0"/>
              <a:t>	Total	        	$974.21 	$925.07 	$949.24 </a:t>
            </a:r>
          </a:p>
          <a:p>
            <a:pPr marL="0" indent="0">
              <a:lnSpc>
                <a:spcPct val="90000"/>
              </a:lnSpc>
              <a:buFont typeface="Wingdings" pitchFamily="2" charset="2"/>
              <a:buNone/>
            </a:pPr>
            <a:endParaRPr lang="en-US" sz="2000" dirty="0" smtClean="0"/>
          </a:p>
          <a:p>
            <a:pPr marL="0" indent="0">
              <a:lnSpc>
                <a:spcPct val="90000"/>
              </a:lnSpc>
              <a:buFont typeface="Wingdings" pitchFamily="2" charset="2"/>
              <a:buNone/>
            </a:pPr>
            <a:r>
              <a:rPr lang="en-US" sz="2000" dirty="0" smtClean="0"/>
              <a:t>The </a:t>
            </a:r>
            <a:r>
              <a:rPr lang="en-US" sz="2000" dirty="0"/>
              <a:t>bond is selling at a discount; hence the yield exceeds the coupon rate.  At a discount rate equal to the coupon rate of 8%, the price would be 1000.  Hence try a discount rate of 9%.  At 9%, the PV is 974.21, which is too high. Try a higher discount rate of 11%, with a PV of $925.07, which is too low.  Trying 10%, which is between 9% and 11%, the PV is exactly equal to the price.  Hence the bond yield = 10%.</a:t>
            </a:r>
          </a:p>
        </p:txBody>
      </p:sp>
      <p:sp>
        <p:nvSpPr>
          <p:cNvPr id="811011" name="Rectangle 3"/>
          <p:cNvSpPr>
            <a:spLocks noGrp="1" noChangeArrowheads="1"/>
          </p:cNvSpPr>
          <p:nvPr>
            <p:ph type="title"/>
          </p:nvPr>
        </p:nvSpPr>
        <p:spPr>
          <a:xfrm>
            <a:off x="304800" y="533400"/>
            <a:ext cx="8458200" cy="533400"/>
          </a:xfrm>
          <a:noFill/>
          <a:ln/>
        </p:spPr>
        <p:txBody>
          <a:bodyPr lIns="90488" tIns="44450" rIns="90488" bIns="44450">
            <a:normAutofit/>
          </a:bodyPr>
          <a:lstStyle/>
          <a:p>
            <a:r>
              <a:rPr lang="en-US" sz="2800" dirty="0">
                <a:latin typeface="Arial" charset="0"/>
              </a:rPr>
              <a:t>Computing YTM by Trial and Error</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4951E34-9774-42C1-A7BD-E284278F4700}" type="slidenum">
              <a:rPr lang="en-US"/>
              <a:pPr/>
              <a:t>12</a:t>
            </a:fld>
            <a:endParaRPr lang="en-US"/>
          </a:p>
        </p:txBody>
      </p:sp>
      <p:sp>
        <p:nvSpPr>
          <p:cNvPr id="813058" name="Rectangle 2"/>
          <p:cNvSpPr>
            <a:spLocks noGrp="1" noChangeArrowheads="1"/>
          </p:cNvSpPr>
          <p:nvPr>
            <p:ph type="title"/>
          </p:nvPr>
        </p:nvSpPr>
        <p:spPr>
          <a:xfrm>
            <a:off x="685800" y="152400"/>
            <a:ext cx="7772400" cy="990600"/>
          </a:xfrm>
          <a:noFill/>
          <a:ln/>
        </p:spPr>
        <p:txBody>
          <a:bodyPr lIns="90488" tIns="44450" rIns="90488" bIns="44450"/>
          <a:lstStyle/>
          <a:p>
            <a:r>
              <a:rPr lang="en-US" sz="2800" dirty="0">
                <a:latin typeface="Arial" charset="0"/>
              </a:rPr>
              <a:t>Computing YTM by Trial and Error: </a:t>
            </a:r>
            <a:br>
              <a:rPr lang="en-US" sz="2800" dirty="0">
                <a:latin typeface="Arial" charset="0"/>
              </a:rPr>
            </a:br>
            <a:r>
              <a:rPr lang="en-US" sz="2800" dirty="0">
                <a:latin typeface="Arial" charset="0"/>
              </a:rPr>
              <a:t>A Graphic View</a:t>
            </a:r>
          </a:p>
        </p:txBody>
      </p:sp>
      <p:graphicFrame>
        <p:nvGraphicFramePr>
          <p:cNvPr id="813059" name="Object 3">
            <a:hlinkClick r:id="" action="ppaction://ole?verb=0"/>
          </p:cNvPr>
          <p:cNvGraphicFramePr>
            <a:graphicFrameLocks/>
          </p:cNvGraphicFramePr>
          <p:nvPr/>
        </p:nvGraphicFramePr>
        <p:xfrm>
          <a:off x="1600200" y="1524000"/>
          <a:ext cx="5880100" cy="4914900"/>
        </p:xfrm>
        <a:graphic>
          <a:graphicData uri="http://schemas.openxmlformats.org/presentationml/2006/ole">
            <mc:AlternateContent xmlns:mc="http://schemas.openxmlformats.org/markup-compatibility/2006">
              <mc:Choice xmlns:v="urn:schemas-microsoft-com:vml" Requires="v">
                <p:oleObj spid="_x0000_s171009" name="Picture" r:id="rId4" imgW="5880100" imgH="4914900" progId="Word.Picture.8">
                  <p:embed/>
                </p:oleObj>
              </mc:Choice>
              <mc:Fallback>
                <p:oleObj name="Picture" r:id="rId4" imgW="5880100" imgH="4914900" progId="Word.Picture.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524000"/>
                        <a:ext cx="5880100"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5DAA716-0757-40A2-9520-6FBA6C810BBE}" type="slidenum">
              <a:rPr lang="en-US"/>
              <a:pPr/>
              <a:t>13</a:t>
            </a:fld>
            <a:endParaRPr lang="en-US"/>
          </a:p>
        </p:txBody>
      </p:sp>
      <p:sp>
        <p:nvSpPr>
          <p:cNvPr id="857090" name="Rectangle 2"/>
          <p:cNvSpPr>
            <a:spLocks noGrp="1" noChangeArrowheads="1"/>
          </p:cNvSpPr>
          <p:nvPr>
            <p:ph type="title"/>
          </p:nvPr>
        </p:nvSpPr>
        <p:spPr>
          <a:xfrm>
            <a:off x="685800" y="304800"/>
            <a:ext cx="7772400" cy="762000"/>
          </a:xfrm>
          <a:noFill/>
          <a:ln/>
        </p:spPr>
        <p:txBody>
          <a:bodyPr lIns="90488" tIns="44450" rIns="90488" bIns="44450"/>
          <a:lstStyle/>
          <a:p>
            <a:r>
              <a:rPr lang="en-US" dirty="0"/>
              <a:t>Holding Period Return</a:t>
            </a:r>
          </a:p>
        </p:txBody>
      </p:sp>
      <p:sp>
        <p:nvSpPr>
          <p:cNvPr id="857091" name="Rectangle 3"/>
          <p:cNvSpPr>
            <a:spLocks noGrp="1" noChangeArrowheads="1"/>
          </p:cNvSpPr>
          <p:nvPr>
            <p:ph type="body" idx="4294967295"/>
          </p:nvPr>
        </p:nvSpPr>
        <p:spPr>
          <a:xfrm>
            <a:off x="685800" y="2057400"/>
            <a:ext cx="7772400" cy="4495800"/>
          </a:xfrm>
          <a:prstGeom prst="rect">
            <a:avLst/>
          </a:prstGeom>
          <a:noFill/>
          <a:ln/>
        </p:spPr>
        <p:txBody>
          <a:bodyPr lIns="90488" tIns="44450" rIns="90488" bIns="44450"/>
          <a:lstStyle/>
          <a:p>
            <a:pPr>
              <a:buFont typeface="Wingdings" pitchFamily="2" charset="2"/>
              <a:buChar char="§"/>
            </a:pPr>
            <a:r>
              <a:rPr lang="en-US" dirty="0"/>
              <a:t>The holding period return differs from the previous two measures in that it is computed for the actual period of time that the bond is held.</a:t>
            </a:r>
          </a:p>
          <a:p>
            <a:pPr>
              <a:buFont typeface="Wingdings" pitchFamily="2" charset="2"/>
              <a:buChar char="§"/>
            </a:pPr>
            <a:r>
              <a:rPr lang="en-US" dirty="0"/>
              <a:t>Example:</a:t>
            </a:r>
            <a:br>
              <a:rPr lang="en-US" dirty="0"/>
            </a:br>
            <a:r>
              <a:rPr lang="en-US" dirty="0"/>
              <a:t>If a bond is purchased for $1100, pays a coupon of $120 at the end of the year, and is then sold for $1210, the holding period return = (120 + 1210-1100)/1100 = 20.91%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animEffect transition="in" filter="dissolve">
                                      <p:cBhvr>
                                        <p:cTn id="7" dur="500"/>
                                        <p:tgtEl>
                                          <p:spTgt spid="857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57091">
                                            <p:txEl>
                                              <p:pRg st="1" end="1"/>
                                            </p:txEl>
                                          </p:spTgt>
                                        </p:tgtEl>
                                        <p:attrNameLst>
                                          <p:attrName>style.visibility</p:attrName>
                                        </p:attrNameLst>
                                      </p:cBhvr>
                                      <p:to>
                                        <p:strVal val="visible"/>
                                      </p:to>
                                    </p:set>
                                    <p:animEffect transition="in" filter="dissolve">
                                      <p:cBhvr>
                                        <p:cTn id="12" dur="500"/>
                                        <p:tgtEl>
                                          <p:spTgt spid="8570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9625464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08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Holding Period return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a:xfrm>
            <a:off x="301752" y="1467696"/>
            <a:ext cx="8503920" cy="4631351"/>
          </a:xfrm>
        </p:spPr>
        <p:txBody>
          <a:bodyPr/>
          <a:lstStyle/>
          <a:p>
            <a:r>
              <a:rPr lang="en-US" dirty="0" smtClean="0"/>
              <a:t>The holding period return is just another name for the bond yield – they measure the return to the investor.</a:t>
            </a:r>
          </a:p>
          <a:p>
            <a:pPr lvl="1"/>
            <a:r>
              <a:rPr lang="en-US" dirty="0" smtClean="0"/>
              <a:t>True.  Academics like to create new names for the same thing.  Gives them something to put on exams.</a:t>
            </a:r>
          </a:p>
          <a:p>
            <a:pPr lvl="1"/>
            <a:r>
              <a:rPr lang="en-US" dirty="0" smtClean="0"/>
              <a:t>False.  The yield is the return on a bond if held to maturity and there is no default.  The holding period return is the actual return for the period that the investor actually holds the bond.</a:t>
            </a:r>
            <a:endParaRPr lang="en-US" dirty="0"/>
          </a:p>
        </p:txBody>
      </p:sp>
    </p:spTree>
    <p:extLst>
      <p:ext uri="{BB962C8B-B14F-4D97-AF65-F5344CB8AC3E}">
        <p14:creationId xmlns:p14="http://schemas.microsoft.com/office/powerpoint/2010/main" val="2437588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DE14DF5-4168-4F78-85E8-C21195A73C8C}" type="slidenum">
              <a:rPr lang="en-US"/>
              <a:pPr/>
              <a:t>15</a:t>
            </a:fld>
            <a:endParaRPr lang="en-US"/>
          </a:p>
        </p:txBody>
      </p:sp>
      <p:sp>
        <p:nvSpPr>
          <p:cNvPr id="877570" name="Rectangle 2"/>
          <p:cNvSpPr>
            <a:spLocks noGrp="1" noChangeArrowheads="1"/>
          </p:cNvSpPr>
          <p:nvPr>
            <p:ph type="title"/>
          </p:nvPr>
        </p:nvSpPr>
        <p:spPr/>
        <p:txBody>
          <a:bodyPr/>
          <a:lstStyle/>
          <a:p>
            <a:r>
              <a:rPr lang="en-US" sz="4000"/>
              <a:t>Coupons and Yields</a:t>
            </a:r>
          </a:p>
        </p:txBody>
      </p:sp>
      <p:sp>
        <p:nvSpPr>
          <p:cNvPr id="877571" name="Rectangle 3"/>
          <p:cNvSpPr>
            <a:spLocks noGrp="1" noChangeArrowheads="1"/>
          </p:cNvSpPr>
          <p:nvPr>
            <p:ph type="body" idx="4294967295"/>
          </p:nvPr>
        </p:nvSpPr>
        <p:spPr>
          <a:xfrm>
            <a:off x="838200" y="1752600"/>
            <a:ext cx="7958138" cy="4572000"/>
          </a:xfrm>
          <a:prstGeom prst="rect">
            <a:avLst/>
          </a:prstGeom>
        </p:spPr>
        <p:txBody>
          <a:bodyPr/>
          <a:lstStyle/>
          <a:p>
            <a:pPr>
              <a:lnSpc>
                <a:spcPct val="90000"/>
              </a:lnSpc>
            </a:pPr>
            <a:r>
              <a:rPr lang="en-US"/>
              <a:t>A bond that sells for more than its face value is called a premium bond.</a:t>
            </a:r>
          </a:p>
          <a:p>
            <a:pPr lvl="1">
              <a:lnSpc>
                <a:spcPct val="90000"/>
              </a:lnSpc>
            </a:pPr>
            <a:r>
              <a:rPr lang="en-US"/>
              <a:t>The coupon on such a bond will be greater than its yield-to-maturity.</a:t>
            </a:r>
          </a:p>
          <a:p>
            <a:pPr>
              <a:lnSpc>
                <a:spcPct val="90000"/>
              </a:lnSpc>
            </a:pPr>
            <a:r>
              <a:rPr lang="en-US"/>
              <a:t>A bond that sells for less than its face value is called a discount bond.</a:t>
            </a:r>
          </a:p>
          <a:p>
            <a:pPr lvl="1">
              <a:lnSpc>
                <a:spcPct val="90000"/>
              </a:lnSpc>
            </a:pPr>
            <a:r>
              <a:rPr lang="en-US"/>
              <a:t>The coupon rate on such a bond will be less than its yield-to-maturity.</a:t>
            </a:r>
          </a:p>
          <a:p>
            <a:pPr>
              <a:lnSpc>
                <a:spcPct val="90000"/>
              </a:lnSpc>
            </a:pPr>
            <a:r>
              <a:rPr lang="en-US"/>
              <a:t>A bond that sells for exactly its face value is called a par bond.</a:t>
            </a:r>
          </a:p>
          <a:p>
            <a:pPr lvl="1">
              <a:lnSpc>
                <a:spcPct val="90000"/>
              </a:lnSpc>
            </a:pPr>
            <a:r>
              <a:rPr lang="en-US"/>
              <a:t>The coupon rate on such a bond is equal to its yield.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5355875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130"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Coupons and Yields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301752" y="1506516"/>
            <a:ext cx="8503920" cy="4592531"/>
          </a:xfrm>
        </p:spPr>
        <p:txBody>
          <a:bodyPr/>
          <a:lstStyle/>
          <a:p>
            <a:r>
              <a:rPr lang="en-US" dirty="0" smtClean="0"/>
              <a:t>Yield-to-Maturity is approximately the sum of the coupon rate and the capital gains/losses from holding the stock.</a:t>
            </a:r>
          </a:p>
          <a:p>
            <a:r>
              <a:rPr lang="en-US" dirty="0" smtClean="0"/>
              <a:t>With a premium bond, the capital gains are going to be negative, since the ending price is always the face-value.</a:t>
            </a:r>
          </a:p>
          <a:p>
            <a:r>
              <a:rPr lang="en-US" dirty="0" smtClean="0"/>
              <a:t>Consequently, the YTM &lt; the coupon rate</a:t>
            </a:r>
          </a:p>
          <a:p>
            <a:r>
              <a:rPr lang="en-US" dirty="0" smtClean="0"/>
              <a:t>With a discount bond, the capital gains will be positive and hence the YTM &gt; the coupon rate.</a:t>
            </a:r>
            <a:endParaRPr lang="en-US" dirty="0"/>
          </a:p>
        </p:txBody>
      </p:sp>
    </p:spTree>
    <p:extLst>
      <p:ext uri="{BB962C8B-B14F-4D97-AF65-F5344CB8AC3E}">
        <p14:creationId xmlns:p14="http://schemas.microsoft.com/office/powerpoint/2010/main" val="3228021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4EA471F-A169-459B-B237-DE7078E7F19C}" type="slidenum">
              <a:rPr lang="en-US"/>
              <a:pPr/>
              <a:t>17</a:t>
            </a:fld>
            <a:endParaRPr lang="en-US"/>
          </a:p>
        </p:txBody>
      </p:sp>
      <p:sp>
        <p:nvSpPr>
          <p:cNvPr id="865282" name="Rectangle 2"/>
          <p:cNvSpPr>
            <a:spLocks noGrp="1" noChangeArrowheads="1"/>
          </p:cNvSpPr>
          <p:nvPr>
            <p:ph type="title"/>
          </p:nvPr>
        </p:nvSpPr>
        <p:spPr/>
        <p:txBody>
          <a:bodyPr/>
          <a:lstStyle/>
          <a:p>
            <a:r>
              <a:rPr lang="en-US"/>
              <a:t>Non-flat Term Structures</a:t>
            </a:r>
          </a:p>
        </p:txBody>
      </p:sp>
      <p:sp>
        <p:nvSpPr>
          <p:cNvPr id="865283" name="Rectangle 3"/>
          <p:cNvSpPr>
            <a:spLocks noGrp="1" noChangeArrowheads="1"/>
          </p:cNvSpPr>
          <p:nvPr>
            <p:ph type="body" idx="4294967295"/>
          </p:nvPr>
        </p:nvSpPr>
        <p:spPr>
          <a:xfrm>
            <a:off x="838200" y="1752600"/>
            <a:ext cx="7958138" cy="4267200"/>
          </a:xfrm>
          <a:prstGeom prst="rect">
            <a:avLst/>
          </a:prstGeom>
        </p:spPr>
        <p:txBody>
          <a:bodyPr>
            <a:normAutofit lnSpcReduction="10000"/>
          </a:bodyPr>
          <a:lstStyle/>
          <a:p>
            <a:pPr>
              <a:lnSpc>
                <a:spcPct val="90000"/>
              </a:lnSpc>
            </a:pPr>
            <a:r>
              <a:rPr lang="en-US" sz="2400" dirty="0"/>
              <a:t>There is an implicit assumption made in the previous slide that the annualized discount rate is independent of when the cashflows occur.  </a:t>
            </a:r>
          </a:p>
          <a:p>
            <a:pPr>
              <a:lnSpc>
                <a:spcPct val="90000"/>
              </a:lnSpc>
            </a:pPr>
            <a:r>
              <a:rPr lang="en-US" sz="2400" dirty="0"/>
              <a:t>That is, </a:t>
            </a:r>
            <a:r>
              <a:rPr lang="en-US" sz="2400" dirty="0" smtClean="0"/>
              <a:t>we assume that if </a:t>
            </a:r>
            <a:r>
              <a:rPr lang="en-US" sz="2400" dirty="0"/>
              <a:t>$100 to </a:t>
            </a:r>
            <a:r>
              <a:rPr lang="en-US" sz="2400" dirty="0" smtClean="0"/>
              <a:t>be paid </a:t>
            </a:r>
            <a:r>
              <a:rPr lang="en-US" sz="2400" dirty="0"/>
              <a:t>in year 1 are worth $94.787 today, resulting in an implicit discount rate of (100/94.787 -</a:t>
            </a:r>
            <a:r>
              <a:rPr lang="en-US" sz="2400" dirty="0" smtClean="0"/>
              <a:t>1 =) </a:t>
            </a:r>
            <a:r>
              <a:rPr lang="en-US" sz="2400" dirty="0"/>
              <a:t>5.5%, then $100 to be paid in year 2 are worth (in today’s dollars), 100/(1.055)</a:t>
            </a:r>
            <a:r>
              <a:rPr lang="en-US" sz="2400" baseline="30000" dirty="0"/>
              <a:t>2</a:t>
            </a:r>
            <a:r>
              <a:rPr lang="en-US" sz="2400" dirty="0"/>
              <a:t> = $89.845.  However, this need not be so.  </a:t>
            </a:r>
          </a:p>
          <a:p>
            <a:pPr>
              <a:lnSpc>
                <a:spcPct val="90000"/>
              </a:lnSpc>
            </a:pPr>
            <a:r>
              <a:rPr lang="en-US" sz="2400" dirty="0"/>
              <a:t>Demand and supply for year 1 dollars need not be subject to the same forces as demand and supply for year 2 dollars.  Hence we might have the 1 year discount rate be 5.5%, the year 2 discount rate 6% and the year 3 discount rate 6.5</a:t>
            </a:r>
            <a:r>
              <a:rPr lang="en-US" sz="2400" dirty="0" smtClean="0"/>
              <a:t>%.</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6661DC4-C594-4FB0-BE3A-2C8EC8DEAEAA}" type="slidenum">
              <a:rPr lang="en-US"/>
              <a:pPr/>
              <a:t>18</a:t>
            </a:fld>
            <a:endParaRPr lang="en-US"/>
          </a:p>
        </p:txBody>
      </p:sp>
      <p:sp>
        <p:nvSpPr>
          <p:cNvPr id="867330" name="Rectangle 2"/>
          <p:cNvSpPr>
            <a:spLocks noGrp="1" noChangeArrowheads="1"/>
          </p:cNvSpPr>
          <p:nvPr>
            <p:ph type="title"/>
          </p:nvPr>
        </p:nvSpPr>
        <p:spPr/>
        <p:txBody>
          <a:bodyPr/>
          <a:lstStyle/>
          <a:p>
            <a:r>
              <a:rPr lang="en-US"/>
              <a:t>Non-flat Term Structures</a:t>
            </a:r>
          </a:p>
        </p:txBody>
      </p:sp>
      <p:sp>
        <p:nvSpPr>
          <p:cNvPr id="867331" name="Rectangle 3"/>
          <p:cNvSpPr>
            <a:spLocks noGrp="1" noChangeArrowheads="1"/>
          </p:cNvSpPr>
          <p:nvPr>
            <p:ph type="body" idx="4294967295"/>
          </p:nvPr>
        </p:nvSpPr>
        <p:spPr>
          <a:xfrm>
            <a:off x="381000" y="1524000"/>
            <a:ext cx="8339138" cy="4800600"/>
          </a:xfrm>
          <a:prstGeom prst="rect">
            <a:avLst/>
          </a:prstGeom>
        </p:spPr>
        <p:txBody>
          <a:bodyPr>
            <a:normAutofit/>
          </a:bodyPr>
          <a:lstStyle/>
          <a:p>
            <a:pPr>
              <a:lnSpc>
                <a:spcPct val="80000"/>
              </a:lnSpc>
            </a:pPr>
            <a:r>
              <a:rPr lang="en-US" sz="2400" dirty="0"/>
              <a:t>If we now have a 10% coupon FV=1000 three year bond, which will have cash flows of $100 in year 1, $100 in year 2 and $1100 in year 3, its price will be computed as the sum of 100/(1.055) = $94.787, 100/(1.06)</a:t>
            </a:r>
            <a:r>
              <a:rPr lang="en-US" sz="2400" baseline="30000" dirty="0"/>
              <a:t>2</a:t>
            </a:r>
            <a:r>
              <a:rPr lang="en-US" sz="2400" dirty="0"/>
              <a:t> = $89.00 and </a:t>
            </a:r>
            <a:r>
              <a:rPr lang="en-US" sz="2400" dirty="0" smtClean="0"/>
              <a:t>1100</a:t>
            </a:r>
            <a:r>
              <a:rPr lang="en-US" sz="2400" dirty="0"/>
              <a:t>/(1.065)</a:t>
            </a:r>
            <a:r>
              <a:rPr lang="en-US" sz="2400" baseline="30000" dirty="0"/>
              <a:t>3</a:t>
            </a:r>
            <a:r>
              <a:rPr lang="en-US" sz="2400" dirty="0"/>
              <a:t> = $910.634 for a total of 1094.421.</a:t>
            </a:r>
          </a:p>
          <a:p>
            <a:pPr>
              <a:lnSpc>
                <a:spcPct val="80000"/>
              </a:lnSpc>
            </a:pPr>
            <a:r>
              <a:rPr lang="en-US" sz="2400" dirty="0"/>
              <a:t>We could, at this point, compute the yield-to-maturity of this bond using the formula given above.  If we do this, we will find that the yield-to-maturity is 6.439% per annum.</a:t>
            </a:r>
          </a:p>
          <a:p>
            <a:pPr>
              <a:lnSpc>
                <a:spcPct val="80000"/>
              </a:lnSpc>
            </a:pPr>
            <a:r>
              <a:rPr lang="en-US" sz="2400" dirty="0"/>
              <a:t>This is not the discount rate for the first or the second or the third </a:t>
            </a:r>
            <a:r>
              <a:rPr lang="en-US" sz="2400" dirty="0" err="1"/>
              <a:t>cashflow</a:t>
            </a:r>
            <a:r>
              <a:rPr lang="en-US" sz="2400" dirty="0"/>
              <a:t>.  Rather, the yield-to-maturity must, in general, be interpreted as a (harmonic) average of the actual discount rates for the different cashflows on the bond, with more weight being given to the discount rates for the larger cashflows.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a:xfrm>
            <a:off x="1371600" y="457200"/>
            <a:ext cx="7378700" cy="685800"/>
          </a:xfrm>
        </p:spPr>
        <p:txBody>
          <a:bodyPr>
            <a:normAutofit/>
          </a:bodyPr>
          <a:lstStyle/>
          <a:p>
            <a:r>
              <a:rPr lang="en-US" dirty="0"/>
              <a:t>Yield Curves for </a:t>
            </a:r>
            <a:r>
              <a:rPr lang="en-US" dirty="0" smtClean="0"/>
              <a:t>March. 3-12</a:t>
            </a:r>
            <a:r>
              <a:rPr lang="en-US" dirty="0"/>
              <a:t>, </a:t>
            </a:r>
            <a:r>
              <a:rPr lang="en-US" dirty="0" smtClean="0"/>
              <a:t>2014</a:t>
            </a:r>
            <a:endParaRPr lang="en-US" dirty="0"/>
          </a:p>
        </p:txBody>
      </p:sp>
      <p:graphicFrame>
        <p:nvGraphicFramePr>
          <p:cNvPr id="808963" name="Group 3"/>
          <p:cNvGraphicFramePr>
            <a:graphicFrameLocks noGrp="1"/>
          </p:cNvGraphicFramePr>
          <p:nvPr>
            <p:ph idx="1"/>
            <p:extLst/>
          </p:nvPr>
        </p:nvGraphicFramePr>
        <p:xfrm>
          <a:off x="685800" y="2133600"/>
          <a:ext cx="8110538" cy="3370266"/>
        </p:xfrm>
        <a:graphic>
          <a:graphicData uri="http://schemas.openxmlformats.org/drawingml/2006/table">
            <a:tbl>
              <a:tblPr/>
              <a:tblGrid>
                <a:gridCol w="914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79438">
                  <a:extLst>
                    <a:ext uri="{9D8B030D-6E8A-4147-A177-3AD203B41FA5}">
                      <a16:colId xmlns:a16="http://schemas.microsoft.com/office/drawing/2014/main" val="20002"/>
                    </a:ext>
                  </a:extLst>
                </a:gridCol>
                <a:gridCol w="676275">
                  <a:extLst>
                    <a:ext uri="{9D8B030D-6E8A-4147-A177-3AD203B41FA5}">
                      <a16:colId xmlns:a16="http://schemas.microsoft.com/office/drawing/2014/main" val="20003"/>
                    </a:ext>
                  </a:extLst>
                </a:gridCol>
                <a:gridCol w="676275">
                  <a:extLst>
                    <a:ext uri="{9D8B030D-6E8A-4147-A177-3AD203B41FA5}">
                      <a16:colId xmlns:a16="http://schemas.microsoft.com/office/drawing/2014/main" val="20004"/>
                    </a:ext>
                  </a:extLst>
                </a:gridCol>
                <a:gridCol w="676275">
                  <a:extLst>
                    <a:ext uri="{9D8B030D-6E8A-4147-A177-3AD203B41FA5}">
                      <a16:colId xmlns:a16="http://schemas.microsoft.com/office/drawing/2014/main" val="20005"/>
                    </a:ext>
                  </a:extLst>
                </a:gridCol>
                <a:gridCol w="674687">
                  <a:extLst>
                    <a:ext uri="{9D8B030D-6E8A-4147-A177-3AD203B41FA5}">
                      <a16:colId xmlns:a16="http://schemas.microsoft.com/office/drawing/2014/main" val="20006"/>
                    </a:ext>
                  </a:extLst>
                </a:gridCol>
                <a:gridCol w="676275">
                  <a:extLst>
                    <a:ext uri="{9D8B030D-6E8A-4147-A177-3AD203B41FA5}">
                      <a16:colId xmlns:a16="http://schemas.microsoft.com/office/drawing/2014/main" val="20007"/>
                    </a:ext>
                  </a:extLst>
                </a:gridCol>
                <a:gridCol w="676275">
                  <a:extLst>
                    <a:ext uri="{9D8B030D-6E8A-4147-A177-3AD203B41FA5}">
                      <a16:colId xmlns:a16="http://schemas.microsoft.com/office/drawing/2014/main" val="20008"/>
                    </a:ext>
                  </a:extLst>
                </a:gridCol>
                <a:gridCol w="676275">
                  <a:extLst>
                    <a:ext uri="{9D8B030D-6E8A-4147-A177-3AD203B41FA5}">
                      <a16:colId xmlns:a16="http://schemas.microsoft.com/office/drawing/2014/main" val="20009"/>
                    </a:ext>
                  </a:extLst>
                </a:gridCol>
                <a:gridCol w="674688">
                  <a:extLst>
                    <a:ext uri="{9D8B030D-6E8A-4147-A177-3AD203B41FA5}">
                      <a16:colId xmlns:a16="http://schemas.microsoft.com/office/drawing/2014/main" val="20010"/>
                    </a:ext>
                  </a:extLst>
                </a:gridCol>
                <a:gridCol w="676275">
                  <a:extLst>
                    <a:ext uri="{9D8B030D-6E8A-4147-A177-3AD203B41FA5}">
                      <a16:colId xmlns:a16="http://schemas.microsoft.com/office/drawing/2014/main" val="20011"/>
                    </a:ext>
                  </a:extLst>
                </a:gridCol>
              </a:tblGrid>
              <a:tr h="3127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Date</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1mo</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3mo</a:t>
                      </a:r>
                      <a:endParaRPr kumimoji="0" lang="en-US" sz="1400" b="0" i="0" u="none" strike="noStrike" cap="none" normalizeH="0" baseline="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6mo</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2yr</a:t>
                      </a:r>
                      <a:endParaRPr kumimoji="0" lang="en-US" sz="1400" b="0" i="0" u="none" strike="noStrike" cap="none" normalizeH="0" baseline="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3yr</a:t>
                      </a:r>
                      <a:endParaRPr kumimoji="0" lang="en-US" sz="1400" b="0" i="0" u="none" strike="noStrike" cap="none" normalizeH="0" baseline="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5yr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7yr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10yr</a:t>
                      </a:r>
                      <a:endParaRPr kumimoji="0" lang="en-US" sz="1400" b="0" i="0" u="none" strike="noStrike" cap="none" normalizeH="0" baseline="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20yr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30yr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p>
                      <a:r>
                        <a:rPr lang="en-US" sz="1200"/>
                        <a:t>03/03/14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0.66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1.46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2.07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2.60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3.27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3.55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588">
                <a:tc>
                  <a:txBody>
                    <a:bodyPr/>
                    <a:lstStyle/>
                    <a:p>
                      <a:r>
                        <a:rPr lang="en-US" sz="1200"/>
                        <a:t>03/04/14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1.54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2.17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3.36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3.64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588">
                <a:tc>
                  <a:txBody>
                    <a:bodyPr/>
                    <a:lstStyle/>
                    <a:p>
                      <a:r>
                        <a:rPr lang="en-US" sz="1200"/>
                        <a:t>03/05/14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1.54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2.16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3.36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3.64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r>
                        <a:rPr lang="en-US" sz="1200"/>
                        <a:t>03/06/14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1.57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3.40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3.68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2588">
                <a:tc>
                  <a:txBody>
                    <a:bodyPr/>
                    <a:lstStyle/>
                    <a:p>
                      <a:r>
                        <a:rPr lang="en-US" sz="1200"/>
                        <a:t>03/07/14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1.65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2.80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3.45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3.72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2588">
                <a:tc>
                  <a:txBody>
                    <a:bodyPr/>
                    <a:lstStyle/>
                    <a:p>
                      <a:r>
                        <a:rPr lang="en-US" sz="1200"/>
                        <a:t>03/10/14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1.64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3.45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3.73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r>
                        <a:rPr lang="en-US" sz="1200"/>
                        <a:t>03/11/14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1.62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3.43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3.70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2588">
                <a:tc>
                  <a:txBody>
                    <a:bodyPr/>
                    <a:lstStyle/>
                    <a:p>
                      <a:r>
                        <a:rPr lang="en-US" sz="1200"/>
                        <a:t>03/12/14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1.59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3.38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3.66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6" name="Rectangle 5"/>
          <p:cNvSpPr/>
          <p:nvPr/>
        </p:nvSpPr>
        <p:spPr>
          <a:xfrm>
            <a:off x="4419600" y="1066800"/>
            <a:ext cx="401072" cy="338554"/>
          </a:xfrm>
          <a:prstGeom prst="rect">
            <a:avLst/>
          </a:prstGeom>
        </p:spPr>
        <p:txBody>
          <a:bodyPr wrap="none">
            <a:spAutoFit/>
          </a:bodyPr>
          <a:lstStyle/>
          <a:p>
            <a:fld id="{2A8459AE-DF8A-4F8E-A5DD-9BC19898692E}" type="slidenum">
              <a:rPr lang="en-US" sz="1600" smtClean="0">
                <a:solidFill>
                  <a:srgbClr val="8CADAE">
                    <a:shade val="75000"/>
                  </a:srgbClr>
                </a:solidFill>
              </a:rPr>
              <a:pPr/>
              <a:t>19</a:t>
            </a:fld>
            <a:endParaRPr lang="en-US" dirty="0"/>
          </a:p>
        </p:txBody>
      </p:sp>
    </p:spTree>
    <p:extLst>
      <p:ext uri="{BB962C8B-B14F-4D97-AF65-F5344CB8AC3E}">
        <p14:creationId xmlns:p14="http://schemas.microsoft.com/office/powerpoint/2010/main" val="197636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a:t>P.V. Viswanath</a:t>
            </a:r>
          </a:p>
        </p:txBody>
      </p:sp>
      <p:sp>
        <p:nvSpPr>
          <p:cNvPr id="23" name="Slide Number Placeholder 5"/>
          <p:cNvSpPr>
            <a:spLocks noGrp="1"/>
          </p:cNvSpPr>
          <p:nvPr>
            <p:ph type="sldNum" sz="quarter" idx="12"/>
          </p:nvPr>
        </p:nvSpPr>
        <p:spPr/>
        <p:txBody>
          <a:bodyPr/>
          <a:lstStyle/>
          <a:p>
            <a:fld id="{F937FA59-FBDA-475C-857A-D3E0B40006A5}" type="slidenum">
              <a:rPr lang="en-US"/>
              <a:pPr/>
              <a:t>2</a:t>
            </a:fld>
            <a:endParaRPr lang="en-US"/>
          </a:p>
        </p:txBody>
      </p:sp>
      <p:sp>
        <p:nvSpPr>
          <p:cNvPr id="772098" name="Rectangle 2"/>
          <p:cNvSpPr>
            <a:spLocks noGrp="1" noChangeArrowheads="1"/>
          </p:cNvSpPr>
          <p:nvPr>
            <p:ph type="title"/>
          </p:nvPr>
        </p:nvSpPr>
        <p:spPr>
          <a:noFill/>
          <a:ln/>
        </p:spPr>
        <p:txBody>
          <a:bodyPr lIns="90488" tIns="44450" rIns="90488" bIns="44450"/>
          <a:lstStyle/>
          <a:p>
            <a:r>
              <a:rPr lang="en-US"/>
              <a:t>What are bonds?</a:t>
            </a:r>
          </a:p>
        </p:txBody>
      </p:sp>
      <p:sp>
        <p:nvSpPr>
          <p:cNvPr id="772099" name="Rectangle 3"/>
          <p:cNvSpPr>
            <a:spLocks noGrp="1" noChangeArrowheads="1"/>
          </p:cNvSpPr>
          <p:nvPr>
            <p:ph type="body" idx="4294967295"/>
          </p:nvPr>
        </p:nvSpPr>
        <p:spPr>
          <a:xfrm>
            <a:off x="685800" y="1600200"/>
            <a:ext cx="7772400" cy="4495800"/>
          </a:xfrm>
          <a:prstGeom prst="rect">
            <a:avLst/>
          </a:prstGeom>
          <a:noFill/>
          <a:ln/>
        </p:spPr>
        <p:txBody>
          <a:bodyPr lIns="90488" tIns="44450" rIns="90488" bIns="44450"/>
          <a:lstStyle/>
          <a:p>
            <a:pPr>
              <a:buFont typeface="Wingdings" pitchFamily="2" charset="2"/>
              <a:buNone/>
            </a:pPr>
            <a:r>
              <a:rPr lang="en-US"/>
              <a:t>A borrowing arrangement where the borrower issues an IOU to the investor.</a:t>
            </a:r>
          </a:p>
          <a:p>
            <a:pPr>
              <a:buFont typeface="Wingdings" pitchFamily="2" charset="2"/>
              <a:buNone/>
            </a:pPr>
            <a:endParaRPr lang="en-US"/>
          </a:p>
        </p:txBody>
      </p:sp>
      <p:sp>
        <p:nvSpPr>
          <p:cNvPr id="772100" name="Rectangle 4"/>
          <p:cNvSpPr>
            <a:spLocks noChangeArrowheads="1"/>
          </p:cNvSpPr>
          <p:nvPr/>
        </p:nvSpPr>
        <p:spPr bwMode="auto">
          <a:xfrm>
            <a:off x="7288213" y="3722688"/>
            <a:ext cx="1714500" cy="859210"/>
          </a:xfrm>
          <a:prstGeom prst="rect">
            <a:avLst/>
          </a:prstGeom>
          <a:noFill/>
          <a:ln w="12700">
            <a:noFill/>
            <a:miter lim="800000"/>
            <a:headEnd/>
            <a:tailEnd/>
          </a:ln>
          <a:effectLst/>
        </p:spPr>
        <p:txBody>
          <a:bodyPr lIns="90488" tIns="44450" rIns="90488" bIns="44450">
            <a:spAutoFit/>
          </a:bodyPr>
          <a:lstStyle/>
          <a:p>
            <a:pPr eaLnBrk="0" hangingPunct="0"/>
            <a:endParaRPr lang="en-US" sz="2400" dirty="0"/>
          </a:p>
          <a:p>
            <a:pPr eaLnBrk="0" hangingPunct="0"/>
            <a:r>
              <a:rPr lang="en-US" sz="2600" b="1" dirty="0"/>
              <a:t>Investor</a:t>
            </a:r>
          </a:p>
        </p:txBody>
      </p:sp>
      <p:sp>
        <p:nvSpPr>
          <p:cNvPr id="772101" name="Rectangle 5"/>
          <p:cNvSpPr>
            <a:spLocks noChangeArrowheads="1"/>
          </p:cNvSpPr>
          <p:nvPr/>
        </p:nvSpPr>
        <p:spPr bwMode="auto">
          <a:xfrm>
            <a:off x="658813" y="4103688"/>
            <a:ext cx="1714500" cy="859210"/>
          </a:xfrm>
          <a:prstGeom prst="rect">
            <a:avLst/>
          </a:prstGeom>
          <a:noFill/>
          <a:ln w="12700">
            <a:noFill/>
            <a:miter lim="800000"/>
            <a:headEnd/>
            <a:tailEnd/>
          </a:ln>
          <a:effectLst/>
        </p:spPr>
        <p:txBody>
          <a:bodyPr lIns="90488" tIns="44450" rIns="90488" bIns="44450">
            <a:spAutoFit/>
          </a:bodyPr>
          <a:lstStyle/>
          <a:p>
            <a:pPr eaLnBrk="0" hangingPunct="0"/>
            <a:endParaRPr lang="en-US" sz="2400" dirty="0"/>
          </a:p>
          <a:p>
            <a:pPr eaLnBrk="0" hangingPunct="0"/>
            <a:r>
              <a:rPr lang="en-US" sz="2600" b="1" dirty="0"/>
              <a:t>Issuer</a:t>
            </a:r>
          </a:p>
        </p:txBody>
      </p:sp>
      <p:sp>
        <p:nvSpPr>
          <p:cNvPr id="772102" name="Rectangle 6"/>
          <p:cNvSpPr>
            <a:spLocks noChangeArrowheads="1"/>
          </p:cNvSpPr>
          <p:nvPr/>
        </p:nvSpPr>
        <p:spPr bwMode="auto">
          <a:xfrm>
            <a:off x="3554413" y="3097213"/>
            <a:ext cx="1181100" cy="466725"/>
          </a:xfrm>
          <a:prstGeom prst="rect">
            <a:avLst/>
          </a:prstGeom>
          <a:noFill/>
          <a:ln w="12700">
            <a:noFill/>
            <a:miter lim="800000"/>
            <a:headEnd/>
            <a:tailEnd/>
          </a:ln>
          <a:effectLst/>
        </p:spPr>
        <p:txBody>
          <a:bodyPr lIns="90488" tIns="44450" rIns="90488" bIns="44450">
            <a:spAutoFit/>
          </a:bodyPr>
          <a:lstStyle/>
          <a:p>
            <a:pPr eaLnBrk="0" hangingPunct="0"/>
            <a:r>
              <a:rPr lang="en-US" sz="2400"/>
              <a:t>Price</a:t>
            </a:r>
          </a:p>
        </p:txBody>
      </p:sp>
      <p:sp>
        <p:nvSpPr>
          <p:cNvPr id="772103" name="Line 7"/>
          <p:cNvSpPr>
            <a:spLocks noChangeShapeType="1"/>
          </p:cNvSpPr>
          <p:nvPr/>
        </p:nvSpPr>
        <p:spPr bwMode="auto">
          <a:xfrm>
            <a:off x="6705600" y="3290888"/>
            <a:ext cx="0" cy="2640012"/>
          </a:xfrm>
          <a:prstGeom prst="line">
            <a:avLst/>
          </a:prstGeom>
          <a:noFill/>
          <a:ln w="12700">
            <a:solidFill>
              <a:schemeClr val="tx1"/>
            </a:solidFill>
            <a:round/>
            <a:headEnd/>
            <a:tailEnd/>
          </a:ln>
          <a:effectLst/>
        </p:spPr>
        <p:txBody>
          <a:bodyPr wrap="none" anchor="ctr"/>
          <a:lstStyle/>
          <a:p>
            <a:endParaRPr lang="en-US"/>
          </a:p>
        </p:txBody>
      </p:sp>
      <p:sp>
        <p:nvSpPr>
          <p:cNvPr id="772104" name="Rectangle 8"/>
          <p:cNvSpPr>
            <a:spLocks noChangeArrowheads="1"/>
          </p:cNvSpPr>
          <p:nvPr/>
        </p:nvSpPr>
        <p:spPr bwMode="auto">
          <a:xfrm>
            <a:off x="6754813" y="3021013"/>
            <a:ext cx="346075" cy="466725"/>
          </a:xfrm>
          <a:prstGeom prst="rect">
            <a:avLst/>
          </a:prstGeom>
          <a:noFill/>
          <a:ln w="12700">
            <a:noFill/>
            <a:miter lim="800000"/>
            <a:headEnd/>
            <a:tailEnd/>
          </a:ln>
          <a:effectLst/>
        </p:spPr>
        <p:txBody>
          <a:bodyPr wrap="none" lIns="90488" tIns="44450" rIns="90488" bIns="44450">
            <a:spAutoFit/>
          </a:bodyPr>
          <a:lstStyle/>
          <a:p>
            <a:pPr eaLnBrk="0" hangingPunct="0"/>
            <a:r>
              <a:rPr lang="en-US" sz="2400"/>
              <a:t>0</a:t>
            </a:r>
          </a:p>
        </p:txBody>
      </p:sp>
      <p:sp>
        <p:nvSpPr>
          <p:cNvPr id="772105" name="Rectangle 9"/>
          <p:cNvSpPr>
            <a:spLocks noChangeArrowheads="1"/>
          </p:cNvSpPr>
          <p:nvPr/>
        </p:nvSpPr>
        <p:spPr bwMode="auto">
          <a:xfrm>
            <a:off x="6831013" y="5688013"/>
            <a:ext cx="379412" cy="466725"/>
          </a:xfrm>
          <a:prstGeom prst="rect">
            <a:avLst/>
          </a:prstGeom>
          <a:noFill/>
          <a:ln w="12700">
            <a:noFill/>
            <a:miter lim="800000"/>
            <a:headEnd/>
            <a:tailEnd/>
          </a:ln>
          <a:effectLst/>
        </p:spPr>
        <p:txBody>
          <a:bodyPr wrap="none" lIns="90488" tIns="44450" rIns="90488" bIns="44450">
            <a:spAutoFit/>
          </a:bodyPr>
          <a:lstStyle/>
          <a:p>
            <a:pPr eaLnBrk="0" hangingPunct="0"/>
            <a:r>
              <a:rPr lang="en-US" sz="2400"/>
              <a:t>T</a:t>
            </a:r>
          </a:p>
        </p:txBody>
      </p:sp>
      <p:sp>
        <p:nvSpPr>
          <p:cNvPr id="772106" name="AutoShape 10"/>
          <p:cNvSpPr>
            <a:spLocks noChangeArrowheads="1"/>
          </p:cNvSpPr>
          <p:nvPr/>
        </p:nvSpPr>
        <p:spPr bwMode="auto">
          <a:xfrm>
            <a:off x="2749550" y="3816350"/>
            <a:ext cx="749300" cy="292100"/>
          </a:xfrm>
          <a:prstGeom prst="rightArrow">
            <a:avLst>
              <a:gd name="adj1" fmla="val 50000"/>
              <a:gd name="adj2" fmla="val 128296"/>
            </a:avLst>
          </a:prstGeom>
          <a:solidFill>
            <a:schemeClr val="accent1"/>
          </a:solidFill>
          <a:ln w="12700">
            <a:solidFill>
              <a:schemeClr val="tx1"/>
            </a:solidFill>
            <a:miter lim="800000"/>
            <a:headEnd/>
            <a:tailEnd/>
          </a:ln>
          <a:effectLst/>
        </p:spPr>
        <p:txBody>
          <a:bodyPr wrap="none" anchor="ctr"/>
          <a:lstStyle/>
          <a:p>
            <a:endParaRPr lang="en-US"/>
          </a:p>
        </p:txBody>
      </p:sp>
      <p:sp>
        <p:nvSpPr>
          <p:cNvPr id="772107" name="AutoShape 11"/>
          <p:cNvSpPr>
            <a:spLocks noChangeArrowheads="1"/>
          </p:cNvSpPr>
          <p:nvPr/>
        </p:nvSpPr>
        <p:spPr bwMode="auto">
          <a:xfrm>
            <a:off x="2749550" y="5645150"/>
            <a:ext cx="749300" cy="292100"/>
          </a:xfrm>
          <a:prstGeom prst="rightArrow">
            <a:avLst>
              <a:gd name="adj1" fmla="val 50000"/>
              <a:gd name="adj2" fmla="val 128296"/>
            </a:avLst>
          </a:prstGeom>
          <a:solidFill>
            <a:schemeClr val="accent1"/>
          </a:solidFill>
          <a:ln w="12700">
            <a:solidFill>
              <a:schemeClr val="tx1"/>
            </a:solidFill>
            <a:miter lim="800000"/>
            <a:headEnd/>
            <a:tailEnd/>
          </a:ln>
          <a:effectLst/>
        </p:spPr>
        <p:txBody>
          <a:bodyPr wrap="none" anchor="ctr"/>
          <a:lstStyle/>
          <a:p>
            <a:endParaRPr lang="en-US"/>
          </a:p>
        </p:txBody>
      </p:sp>
      <p:sp>
        <p:nvSpPr>
          <p:cNvPr id="772108" name="Rectangle 12"/>
          <p:cNvSpPr>
            <a:spLocks noChangeArrowheads="1"/>
          </p:cNvSpPr>
          <p:nvPr/>
        </p:nvSpPr>
        <p:spPr bwMode="auto">
          <a:xfrm>
            <a:off x="3554413" y="5611813"/>
            <a:ext cx="2400300" cy="466725"/>
          </a:xfrm>
          <a:prstGeom prst="rect">
            <a:avLst/>
          </a:prstGeom>
          <a:noFill/>
          <a:ln w="12700">
            <a:noFill/>
            <a:miter lim="800000"/>
            <a:headEnd/>
            <a:tailEnd/>
          </a:ln>
          <a:effectLst/>
        </p:spPr>
        <p:txBody>
          <a:bodyPr lIns="90488" tIns="44450" rIns="90488" bIns="44450">
            <a:spAutoFit/>
          </a:bodyPr>
          <a:lstStyle/>
          <a:p>
            <a:pPr eaLnBrk="0" hangingPunct="0"/>
            <a:r>
              <a:rPr lang="en-US" sz="2400"/>
              <a:t>Face Value (FV)</a:t>
            </a:r>
          </a:p>
        </p:txBody>
      </p:sp>
      <p:sp>
        <p:nvSpPr>
          <p:cNvPr id="772109" name="AutoShape 13"/>
          <p:cNvSpPr>
            <a:spLocks noChangeArrowheads="1"/>
          </p:cNvSpPr>
          <p:nvPr/>
        </p:nvSpPr>
        <p:spPr bwMode="auto">
          <a:xfrm>
            <a:off x="2749550" y="4730750"/>
            <a:ext cx="749300" cy="292100"/>
          </a:xfrm>
          <a:prstGeom prst="rightArrow">
            <a:avLst>
              <a:gd name="adj1" fmla="val 50000"/>
              <a:gd name="adj2" fmla="val 128296"/>
            </a:avLst>
          </a:prstGeom>
          <a:solidFill>
            <a:schemeClr val="accent1"/>
          </a:solidFill>
          <a:ln w="12700">
            <a:solidFill>
              <a:schemeClr val="tx1"/>
            </a:solidFill>
            <a:miter lim="800000"/>
            <a:headEnd/>
            <a:tailEnd/>
          </a:ln>
          <a:effectLst/>
        </p:spPr>
        <p:txBody>
          <a:bodyPr wrap="none" anchor="ctr"/>
          <a:lstStyle/>
          <a:p>
            <a:endParaRPr lang="en-US"/>
          </a:p>
        </p:txBody>
      </p:sp>
      <p:sp>
        <p:nvSpPr>
          <p:cNvPr id="772110" name="AutoShape 14"/>
          <p:cNvSpPr>
            <a:spLocks noChangeArrowheads="1"/>
          </p:cNvSpPr>
          <p:nvPr/>
        </p:nvSpPr>
        <p:spPr bwMode="auto">
          <a:xfrm>
            <a:off x="2749550" y="4273550"/>
            <a:ext cx="749300" cy="292100"/>
          </a:xfrm>
          <a:prstGeom prst="rightArrow">
            <a:avLst>
              <a:gd name="adj1" fmla="val 50000"/>
              <a:gd name="adj2" fmla="val 128296"/>
            </a:avLst>
          </a:prstGeom>
          <a:solidFill>
            <a:schemeClr val="accent1"/>
          </a:solidFill>
          <a:ln w="12700">
            <a:solidFill>
              <a:schemeClr val="tx1"/>
            </a:solidFill>
            <a:miter lim="800000"/>
            <a:headEnd/>
            <a:tailEnd/>
          </a:ln>
          <a:effectLst/>
        </p:spPr>
        <p:txBody>
          <a:bodyPr wrap="none" anchor="ctr"/>
          <a:lstStyle/>
          <a:p>
            <a:endParaRPr lang="en-US"/>
          </a:p>
        </p:txBody>
      </p:sp>
      <p:sp>
        <p:nvSpPr>
          <p:cNvPr id="772111" name="Rectangle 15"/>
          <p:cNvSpPr>
            <a:spLocks noChangeArrowheads="1"/>
          </p:cNvSpPr>
          <p:nvPr/>
        </p:nvSpPr>
        <p:spPr bwMode="auto">
          <a:xfrm>
            <a:off x="3554413" y="3706813"/>
            <a:ext cx="3314700" cy="1196975"/>
          </a:xfrm>
          <a:prstGeom prst="rect">
            <a:avLst/>
          </a:prstGeom>
          <a:noFill/>
          <a:ln w="12700">
            <a:noFill/>
            <a:miter lim="800000"/>
            <a:headEnd/>
            <a:tailEnd/>
          </a:ln>
          <a:effectLst/>
        </p:spPr>
        <p:txBody>
          <a:bodyPr lIns="90488" tIns="44450" rIns="90488" bIns="44450">
            <a:spAutoFit/>
          </a:bodyPr>
          <a:lstStyle/>
          <a:p>
            <a:pPr eaLnBrk="0" hangingPunct="0"/>
            <a:r>
              <a:rPr lang="en-US" sz="2400" dirty="0"/>
              <a:t> Coupon Payments </a:t>
            </a:r>
          </a:p>
          <a:p>
            <a:pPr eaLnBrk="0" hangingPunct="0"/>
            <a:r>
              <a:rPr lang="en-US" sz="2400" dirty="0"/>
              <a:t> = Coupon Rate x FV/ 2</a:t>
            </a:r>
          </a:p>
          <a:p>
            <a:pPr eaLnBrk="0" hangingPunct="0"/>
            <a:r>
              <a:rPr lang="en-US" sz="2400" dirty="0"/>
              <a:t>    Paid semiannually</a:t>
            </a:r>
          </a:p>
        </p:txBody>
      </p:sp>
      <p:sp>
        <p:nvSpPr>
          <p:cNvPr id="772112" name="Rectangle 16"/>
          <p:cNvSpPr>
            <a:spLocks noChangeArrowheads="1"/>
          </p:cNvSpPr>
          <p:nvPr/>
        </p:nvSpPr>
        <p:spPr bwMode="auto">
          <a:xfrm>
            <a:off x="6754813" y="3706813"/>
            <a:ext cx="346075" cy="466725"/>
          </a:xfrm>
          <a:prstGeom prst="rect">
            <a:avLst/>
          </a:prstGeom>
          <a:noFill/>
          <a:ln w="12700">
            <a:noFill/>
            <a:miter lim="800000"/>
            <a:headEnd/>
            <a:tailEnd/>
          </a:ln>
          <a:effectLst/>
        </p:spPr>
        <p:txBody>
          <a:bodyPr wrap="none" lIns="90488" tIns="44450" rIns="90488" bIns="44450">
            <a:spAutoFit/>
          </a:bodyPr>
          <a:lstStyle/>
          <a:p>
            <a:pPr eaLnBrk="0" hangingPunct="0"/>
            <a:r>
              <a:rPr lang="en-US" sz="2400"/>
              <a:t>1</a:t>
            </a:r>
          </a:p>
        </p:txBody>
      </p:sp>
      <p:sp>
        <p:nvSpPr>
          <p:cNvPr id="772113" name="Rectangle 17"/>
          <p:cNvSpPr>
            <a:spLocks noChangeArrowheads="1"/>
          </p:cNvSpPr>
          <p:nvPr/>
        </p:nvSpPr>
        <p:spPr bwMode="auto">
          <a:xfrm>
            <a:off x="6754813" y="4164013"/>
            <a:ext cx="346075" cy="466725"/>
          </a:xfrm>
          <a:prstGeom prst="rect">
            <a:avLst/>
          </a:prstGeom>
          <a:noFill/>
          <a:ln w="12700">
            <a:noFill/>
            <a:miter lim="800000"/>
            <a:headEnd/>
            <a:tailEnd/>
          </a:ln>
          <a:effectLst/>
        </p:spPr>
        <p:txBody>
          <a:bodyPr wrap="none" lIns="90488" tIns="44450" rIns="90488" bIns="44450">
            <a:spAutoFit/>
          </a:bodyPr>
          <a:lstStyle/>
          <a:p>
            <a:pPr eaLnBrk="0" hangingPunct="0"/>
            <a:r>
              <a:rPr lang="en-US" sz="2400"/>
              <a:t>2</a:t>
            </a:r>
          </a:p>
        </p:txBody>
      </p:sp>
      <p:sp>
        <p:nvSpPr>
          <p:cNvPr id="772114" name="Rectangle 18"/>
          <p:cNvSpPr>
            <a:spLocks noChangeArrowheads="1"/>
          </p:cNvSpPr>
          <p:nvPr/>
        </p:nvSpPr>
        <p:spPr bwMode="auto">
          <a:xfrm>
            <a:off x="6831013" y="4545013"/>
            <a:ext cx="269875" cy="466725"/>
          </a:xfrm>
          <a:prstGeom prst="rect">
            <a:avLst/>
          </a:prstGeom>
          <a:noFill/>
          <a:ln w="12700">
            <a:noFill/>
            <a:miter lim="800000"/>
            <a:headEnd/>
            <a:tailEnd/>
          </a:ln>
          <a:effectLst/>
        </p:spPr>
        <p:txBody>
          <a:bodyPr wrap="none" lIns="90488" tIns="44450" rIns="90488" bIns="44450">
            <a:spAutoFit/>
          </a:bodyPr>
          <a:lstStyle/>
          <a:p>
            <a:pPr eaLnBrk="0" hangingPunct="0"/>
            <a:r>
              <a:rPr lang="en-US" sz="2400"/>
              <a:t>.</a:t>
            </a:r>
          </a:p>
        </p:txBody>
      </p:sp>
      <p:sp>
        <p:nvSpPr>
          <p:cNvPr id="772115" name="Rectangle 19"/>
          <p:cNvSpPr>
            <a:spLocks noChangeArrowheads="1"/>
          </p:cNvSpPr>
          <p:nvPr/>
        </p:nvSpPr>
        <p:spPr bwMode="auto">
          <a:xfrm>
            <a:off x="6831013" y="4926013"/>
            <a:ext cx="269875" cy="466725"/>
          </a:xfrm>
          <a:prstGeom prst="rect">
            <a:avLst/>
          </a:prstGeom>
          <a:noFill/>
          <a:ln w="12700">
            <a:noFill/>
            <a:miter lim="800000"/>
            <a:headEnd/>
            <a:tailEnd/>
          </a:ln>
          <a:effectLst/>
        </p:spPr>
        <p:txBody>
          <a:bodyPr wrap="none" lIns="90488" tIns="44450" rIns="90488" bIns="44450">
            <a:spAutoFit/>
          </a:bodyPr>
          <a:lstStyle/>
          <a:p>
            <a:pPr eaLnBrk="0" hangingPunct="0"/>
            <a:r>
              <a:rPr lang="en-US" sz="2400"/>
              <a:t>.</a:t>
            </a:r>
          </a:p>
        </p:txBody>
      </p:sp>
      <p:sp>
        <p:nvSpPr>
          <p:cNvPr id="772116" name="Rectangle 20"/>
          <p:cNvSpPr>
            <a:spLocks noChangeArrowheads="1"/>
          </p:cNvSpPr>
          <p:nvPr/>
        </p:nvSpPr>
        <p:spPr bwMode="auto">
          <a:xfrm>
            <a:off x="6526213" y="2640013"/>
            <a:ext cx="835025" cy="466725"/>
          </a:xfrm>
          <a:prstGeom prst="rect">
            <a:avLst/>
          </a:prstGeom>
          <a:noFill/>
          <a:ln w="12700">
            <a:noFill/>
            <a:miter lim="800000"/>
            <a:headEnd/>
            <a:tailEnd/>
          </a:ln>
          <a:effectLst/>
        </p:spPr>
        <p:txBody>
          <a:bodyPr wrap="none" lIns="90488" tIns="44450" rIns="90488" bIns="44450">
            <a:spAutoFit/>
          </a:bodyPr>
          <a:lstStyle/>
          <a:p>
            <a:pPr eaLnBrk="0" hangingPunct="0"/>
            <a:r>
              <a:rPr lang="en-US" sz="2400"/>
              <a:t>Time</a:t>
            </a:r>
          </a:p>
        </p:txBody>
      </p:sp>
      <p:sp>
        <p:nvSpPr>
          <p:cNvPr id="772117" name="AutoShape 21"/>
          <p:cNvSpPr>
            <a:spLocks noChangeArrowheads="1"/>
          </p:cNvSpPr>
          <p:nvPr/>
        </p:nvSpPr>
        <p:spPr bwMode="auto">
          <a:xfrm flipH="1">
            <a:off x="1835150" y="3206750"/>
            <a:ext cx="1511300" cy="292100"/>
          </a:xfrm>
          <a:prstGeom prst="rightArrow">
            <a:avLst>
              <a:gd name="adj1" fmla="val 50000"/>
              <a:gd name="adj2" fmla="val 258768"/>
            </a:avLst>
          </a:prstGeom>
          <a:solidFill>
            <a:schemeClr val="accent1"/>
          </a:solidFill>
          <a:ln w="12700">
            <a:solidFill>
              <a:schemeClr val="tx1"/>
            </a:solidFill>
            <a:miter lim="800000"/>
            <a:headEnd/>
            <a:tailEnd/>
          </a:ln>
          <a:effectLst/>
        </p:spPr>
        <p:txBody>
          <a:bodyPr wrap="none" anchor="ctr"/>
          <a:lstStyle/>
          <a:p>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 Curves for March 3 to 12, 2014</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graphicFrame>
        <p:nvGraphicFramePr>
          <p:cNvPr id="7" name="Chart 6"/>
          <p:cNvGraphicFramePr>
            <a:graphicFrameLocks/>
          </p:cNvGraphicFramePr>
          <p:nvPr>
            <p:extLst/>
          </p:nvPr>
        </p:nvGraphicFramePr>
        <p:xfrm>
          <a:off x="152400" y="1467697"/>
          <a:ext cx="8839200" cy="53141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017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B23B3857-E3F2-409A-B409-BAFD1324A324}" type="slidenum">
              <a:rPr lang="en-US"/>
              <a:pPr/>
              <a:t>21</a:t>
            </a:fld>
            <a:endParaRPr lang="en-US"/>
          </a:p>
        </p:txBody>
      </p:sp>
      <p:sp>
        <p:nvSpPr>
          <p:cNvPr id="821250" name="Rectangle 2"/>
          <p:cNvSpPr>
            <a:spLocks noGrp="1" noChangeArrowheads="1"/>
          </p:cNvSpPr>
          <p:nvPr>
            <p:ph type="title"/>
          </p:nvPr>
        </p:nvSpPr>
        <p:spPr>
          <a:noFill/>
          <a:ln/>
        </p:spPr>
        <p:txBody>
          <a:bodyPr lIns="90488" tIns="44450" rIns="90488" bIns="44450"/>
          <a:lstStyle/>
          <a:p>
            <a:r>
              <a:rPr lang="en-US"/>
              <a:t>Time Pattern of Bond Prices</a:t>
            </a:r>
          </a:p>
        </p:txBody>
      </p:sp>
      <p:sp>
        <p:nvSpPr>
          <p:cNvPr id="821251" name="Rectangle 3"/>
          <p:cNvSpPr>
            <a:spLocks noGrp="1" noChangeArrowheads="1"/>
          </p:cNvSpPr>
          <p:nvPr>
            <p:ph type="body" idx="4294967295"/>
          </p:nvPr>
        </p:nvSpPr>
        <p:spPr>
          <a:xfrm>
            <a:off x="685800" y="1752600"/>
            <a:ext cx="8110538" cy="3881438"/>
          </a:xfrm>
          <a:prstGeom prst="rect">
            <a:avLst/>
          </a:prstGeom>
          <a:noFill/>
          <a:ln/>
        </p:spPr>
        <p:txBody>
          <a:bodyPr lIns="90488" tIns="44450" rIns="90488" bIns="44450">
            <a:normAutofit fontScale="92500" lnSpcReduction="10000"/>
          </a:bodyPr>
          <a:lstStyle/>
          <a:p>
            <a:pPr indent="6350">
              <a:buFont typeface="Wingdings" pitchFamily="2" charset="2"/>
              <a:buNone/>
            </a:pPr>
            <a:r>
              <a:rPr lang="en-US" dirty="0" smtClean="0"/>
              <a:t>From the table and graph above, we saw that the yield curve need not be flat, and further that the yield curve, itself, can change over time.</a:t>
            </a:r>
          </a:p>
          <a:p>
            <a:pPr indent="6350">
              <a:buFont typeface="Wingdings" pitchFamily="2" charset="2"/>
              <a:buNone/>
            </a:pPr>
            <a:r>
              <a:rPr lang="en-US" dirty="0" smtClean="0"/>
              <a:t>This means that bond prices change over time, as well.</a:t>
            </a:r>
          </a:p>
          <a:p>
            <a:pPr indent="6350">
              <a:buFont typeface="Wingdings" pitchFamily="2" charset="2"/>
              <a:buNone/>
            </a:pPr>
            <a:r>
              <a:rPr lang="en-US" dirty="0" smtClean="0"/>
              <a:t>Bonds</a:t>
            </a:r>
            <a:r>
              <a:rPr lang="en-US" dirty="0"/>
              <a:t>, like any other asset, represent an investment by the bondholder.  </a:t>
            </a:r>
          </a:p>
          <a:p>
            <a:pPr indent="6350">
              <a:buFont typeface="Wingdings" pitchFamily="2" charset="2"/>
              <a:buNone/>
            </a:pPr>
            <a:r>
              <a:rPr lang="en-US" dirty="0"/>
              <a:t>As such, the bondholder expects a certain total return by way of capital appreciation and coupon yield.  </a:t>
            </a:r>
          </a:p>
          <a:p>
            <a:pPr indent="6350">
              <a:buFont typeface="Wingdings" pitchFamily="2" charset="2"/>
              <a:buNone/>
            </a:pPr>
            <a:r>
              <a:rPr lang="en-US" dirty="0"/>
              <a:t>This implies a particular pattern of bond price movement over time.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a:t>P.V. Viswanath</a:t>
            </a:r>
          </a:p>
        </p:txBody>
      </p:sp>
      <p:sp>
        <p:nvSpPr>
          <p:cNvPr id="23" name="Slide Number Placeholder 5"/>
          <p:cNvSpPr>
            <a:spLocks noGrp="1"/>
          </p:cNvSpPr>
          <p:nvPr>
            <p:ph type="sldNum" sz="quarter" idx="12"/>
          </p:nvPr>
        </p:nvSpPr>
        <p:spPr/>
        <p:txBody>
          <a:bodyPr/>
          <a:lstStyle/>
          <a:p>
            <a:fld id="{7AF50182-45E0-47F3-9DE9-09DF1B6E6BDC}" type="slidenum">
              <a:rPr lang="en-US"/>
              <a:pPr/>
              <a:t>22</a:t>
            </a:fld>
            <a:endParaRPr lang="en-US"/>
          </a:p>
        </p:txBody>
      </p:sp>
      <p:sp>
        <p:nvSpPr>
          <p:cNvPr id="823298" name="Rectangle 2"/>
          <p:cNvSpPr>
            <a:spLocks noGrp="1" noChangeArrowheads="1"/>
          </p:cNvSpPr>
          <p:nvPr>
            <p:ph type="title"/>
          </p:nvPr>
        </p:nvSpPr>
        <p:spPr>
          <a:xfrm>
            <a:off x="228600" y="457200"/>
            <a:ext cx="9144000" cy="533400"/>
          </a:xfrm>
          <a:noFill/>
          <a:ln/>
        </p:spPr>
        <p:txBody>
          <a:bodyPr lIns="90488" tIns="44450" rIns="90488" bIns="44450">
            <a:normAutofit fontScale="90000"/>
          </a:bodyPr>
          <a:lstStyle/>
          <a:p>
            <a:r>
              <a:rPr lang="en-US" sz="3200" dirty="0"/>
              <a:t>Time Pattern of Bond Prices: Graphic View</a:t>
            </a:r>
          </a:p>
        </p:txBody>
      </p:sp>
      <p:grpSp>
        <p:nvGrpSpPr>
          <p:cNvPr id="2" name="Group 21"/>
          <p:cNvGrpSpPr>
            <a:grpSpLocks/>
          </p:cNvGrpSpPr>
          <p:nvPr/>
        </p:nvGrpSpPr>
        <p:grpSpPr bwMode="auto">
          <a:xfrm>
            <a:off x="1295400" y="2286000"/>
            <a:ext cx="6921500" cy="3959635"/>
            <a:chOff x="663" y="1065"/>
            <a:chExt cx="4993" cy="3156"/>
          </a:xfrm>
        </p:grpSpPr>
        <p:sp>
          <p:nvSpPr>
            <p:cNvPr id="823299" name="Line 3"/>
            <p:cNvSpPr>
              <a:spLocks noChangeShapeType="1"/>
            </p:cNvSpPr>
            <p:nvPr/>
          </p:nvSpPr>
          <p:spPr bwMode="auto">
            <a:xfrm>
              <a:off x="1152" y="1065"/>
              <a:ext cx="0" cy="2719"/>
            </a:xfrm>
            <a:prstGeom prst="line">
              <a:avLst/>
            </a:prstGeom>
            <a:noFill/>
            <a:ln w="12700">
              <a:solidFill>
                <a:schemeClr val="tx1"/>
              </a:solidFill>
              <a:round/>
              <a:headEnd/>
              <a:tailEnd/>
            </a:ln>
            <a:effectLst/>
          </p:spPr>
          <p:txBody>
            <a:bodyPr wrap="none" anchor="ctr"/>
            <a:lstStyle/>
            <a:p>
              <a:endParaRPr lang="en-US"/>
            </a:p>
          </p:txBody>
        </p:sp>
        <p:sp>
          <p:nvSpPr>
            <p:cNvPr id="823300" name="Line 4"/>
            <p:cNvSpPr>
              <a:spLocks noChangeShapeType="1"/>
            </p:cNvSpPr>
            <p:nvPr/>
          </p:nvSpPr>
          <p:spPr bwMode="auto">
            <a:xfrm>
              <a:off x="1161" y="3792"/>
              <a:ext cx="4303" cy="0"/>
            </a:xfrm>
            <a:prstGeom prst="line">
              <a:avLst/>
            </a:prstGeom>
            <a:noFill/>
            <a:ln w="12700">
              <a:solidFill>
                <a:schemeClr val="tx1"/>
              </a:solidFill>
              <a:round/>
              <a:headEnd/>
              <a:tailEnd/>
            </a:ln>
            <a:effectLst/>
          </p:spPr>
          <p:txBody>
            <a:bodyPr wrap="none" anchor="ctr"/>
            <a:lstStyle/>
            <a:p>
              <a:endParaRPr lang="en-US"/>
            </a:p>
          </p:txBody>
        </p:sp>
        <p:sp>
          <p:nvSpPr>
            <p:cNvPr id="823301" name="Arc 5"/>
            <p:cNvSpPr>
              <a:spLocks/>
            </p:cNvSpPr>
            <p:nvPr/>
          </p:nvSpPr>
          <p:spPr bwMode="auto">
            <a:xfrm>
              <a:off x="1152" y="2386"/>
              <a:ext cx="2923" cy="980"/>
            </a:xfrm>
            <a:custGeom>
              <a:avLst/>
              <a:gdLst>
                <a:gd name="G0" fmla="+- 0 0 0"/>
                <a:gd name="G1" fmla="+- 0 0 0"/>
                <a:gd name="G2" fmla="+- 21600 0 0"/>
                <a:gd name="T0" fmla="*/ 21600 w 21600"/>
                <a:gd name="T1" fmla="*/ 22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599" y="21"/>
                  </a:moveTo>
                  <a:cubicBezTo>
                    <a:pt x="21587" y="11942"/>
                    <a:pt x="11920" y="21599"/>
                    <a:pt x="0" y="21600"/>
                  </a:cubicBezTo>
                </a:path>
                <a:path w="21600" h="21600" stroke="0" extrusionOk="0">
                  <a:moveTo>
                    <a:pt x="21599" y="21"/>
                  </a:moveTo>
                  <a:cubicBezTo>
                    <a:pt x="21587" y="11942"/>
                    <a:pt x="11920" y="21599"/>
                    <a:pt x="0" y="21600"/>
                  </a:cubicBezTo>
                  <a:lnTo>
                    <a:pt x="0" y="0"/>
                  </a:lnTo>
                  <a:close/>
                </a:path>
              </a:pathLst>
            </a:custGeom>
            <a:noFill/>
            <a:ln w="12700" cap="rnd">
              <a:solidFill>
                <a:schemeClr val="tx1"/>
              </a:solidFill>
              <a:round/>
              <a:headEnd/>
              <a:tailEnd/>
            </a:ln>
            <a:effectLst/>
          </p:spPr>
          <p:txBody>
            <a:bodyPr wrap="none" anchor="ctr"/>
            <a:lstStyle/>
            <a:p>
              <a:endParaRPr lang="en-US"/>
            </a:p>
          </p:txBody>
        </p:sp>
        <p:sp>
          <p:nvSpPr>
            <p:cNvPr id="823302" name="Arc 6"/>
            <p:cNvSpPr>
              <a:spLocks/>
            </p:cNvSpPr>
            <p:nvPr/>
          </p:nvSpPr>
          <p:spPr bwMode="auto">
            <a:xfrm rot="10800000">
              <a:off x="1162" y="1398"/>
              <a:ext cx="2923" cy="98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823303" name="Line 7"/>
            <p:cNvSpPr>
              <a:spLocks noChangeShapeType="1"/>
            </p:cNvSpPr>
            <p:nvPr/>
          </p:nvSpPr>
          <p:spPr bwMode="auto">
            <a:xfrm flipH="1">
              <a:off x="1145" y="2352"/>
              <a:ext cx="2943" cy="0"/>
            </a:xfrm>
            <a:prstGeom prst="line">
              <a:avLst/>
            </a:prstGeom>
            <a:noFill/>
            <a:ln w="12700">
              <a:solidFill>
                <a:schemeClr val="tx1"/>
              </a:solidFill>
              <a:round/>
              <a:headEnd/>
              <a:tailEnd/>
            </a:ln>
            <a:effectLst/>
          </p:spPr>
          <p:txBody>
            <a:bodyPr wrap="none" anchor="ctr"/>
            <a:lstStyle/>
            <a:p>
              <a:endParaRPr lang="en-US"/>
            </a:p>
          </p:txBody>
        </p:sp>
        <p:sp>
          <p:nvSpPr>
            <p:cNvPr id="823304" name="Rectangle 8"/>
            <p:cNvSpPr>
              <a:spLocks noChangeArrowheads="1"/>
            </p:cNvSpPr>
            <p:nvPr/>
          </p:nvSpPr>
          <p:spPr bwMode="auto">
            <a:xfrm>
              <a:off x="3399" y="3303"/>
              <a:ext cx="1541" cy="362"/>
            </a:xfrm>
            <a:prstGeom prst="rect">
              <a:avLst/>
            </a:prstGeom>
            <a:noFill/>
            <a:ln w="12700">
              <a:noFill/>
              <a:miter lim="800000"/>
              <a:headEnd/>
              <a:tailEnd/>
            </a:ln>
            <a:effectLst/>
          </p:spPr>
          <p:txBody>
            <a:bodyPr wrap="none" lIns="90488" tIns="44450" rIns="90488" bIns="44450">
              <a:spAutoFit/>
            </a:bodyPr>
            <a:lstStyle/>
            <a:p>
              <a:pPr eaLnBrk="0" hangingPunct="0"/>
              <a:r>
                <a:rPr lang="en-US" sz="2400"/>
                <a:t>Discount Bonds</a:t>
              </a:r>
            </a:p>
          </p:txBody>
        </p:sp>
        <p:sp>
          <p:nvSpPr>
            <p:cNvPr id="823305" name="Rectangle 9"/>
            <p:cNvSpPr>
              <a:spLocks noChangeArrowheads="1"/>
            </p:cNvSpPr>
            <p:nvPr/>
          </p:nvSpPr>
          <p:spPr bwMode="auto">
            <a:xfrm>
              <a:off x="3399" y="1479"/>
              <a:ext cx="1553" cy="362"/>
            </a:xfrm>
            <a:prstGeom prst="rect">
              <a:avLst/>
            </a:prstGeom>
            <a:noFill/>
            <a:ln w="12700">
              <a:noFill/>
              <a:miter lim="800000"/>
              <a:headEnd/>
              <a:tailEnd/>
            </a:ln>
            <a:effectLst/>
          </p:spPr>
          <p:txBody>
            <a:bodyPr wrap="none" lIns="90488" tIns="44450" rIns="90488" bIns="44450">
              <a:spAutoFit/>
            </a:bodyPr>
            <a:lstStyle/>
            <a:p>
              <a:pPr eaLnBrk="0" hangingPunct="0"/>
              <a:r>
                <a:rPr lang="en-US" sz="2400"/>
                <a:t>Premium Bonds</a:t>
              </a:r>
            </a:p>
          </p:txBody>
        </p:sp>
        <p:sp>
          <p:nvSpPr>
            <p:cNvPr id="823306" name="Rectangle 10"/>
            <p:cNvSpPr>
              <a:spLocks noChangeArrowheads="1"/>
            </p:cNvSpPr>
            <p:nvPr/>
          </p:nvSpPr>
          <p:spPr bwMode="auto">
            <a:xfrm>
              <a:off x="4407" y="1911"/>
              <a:ext cx="1041" cy="362"/>
            </a:xfrm>
            <a:prstGeom prst="rect">
              <a:avLst/>
            </a:prstGeom>
            <a:noFill/>
            <a:ln w="12700">
              <a:noFill/>
              <a:miter lim="800000"/>
              <a:headEnd/>
              <a:tailEnd/>
            </a:ln>
            <a:effectLst/>
          </p:spPr>
          <p:txBody>
            <a:bodyPr wrap="none" lIns="90488" tIns="44450" rIns="90488" bIns="44450">
              <a:spAutoFit/>
            </a:bodyPr>
            <a:lstStyle/>
            <a:p>
              <a:pPr eaLnBrk="0" hangingPunct="0"/>
              <a:r>
                <a:rPr lang="en-US" sz="2400"/>
                <a:t>Par Bonds</a:t>
              </a:r>
            </a:p>
          </p:txBody>
        </p:sp>
        <p:sp>
          <p:nvSpPr>
            <p:cNvPr id="823307" name="Line 11"/>
            <p:cNvSpPr>
              <a:spLocks noChangeShapeType="1"/>
            </p:cNvSpPr>
            <p:nvPr/>
          </p:nvSpPr>
          <p:spPr bwMode="auto">
            <a:xfrm flipV="1">
              <a:off x="3657" y="2057"/>
              <a:ext cx="751" cy="303"/>
            </a:xfrm>
            <a:prstGeom prst="line">
              <a:avLst/>
            </a:prstGeom>
            <a:noFill/>
            <a:ln w="12700">
              <a:solidFill>
                <a:schemeClr val="tx1"/>
              </a:solidFill>
              <a:round/>
              <a:headEnd type="triangle" w="med" len="med"/>
              <a:tailEnd/>
            </a:ln>
            <a:effectLst/>
          </p:spPr>
          <p:txBody>
            <a:bodyPr wrap="none" anchor="ctr"/>
            <a:lstStyle/>
            <a:p>
              <a:endParaRPr lang="en-US"/>
            </a:p>
          </p:txBody>
        </p:sp>
        <p:sp>
          <p:nvSpPr>
            <p:cNvPr id="823308" name="Line 12"/>
            <p:cNvSpPr>
              <a:spLocks noChangeShapeType="1"/>
            </p:cNvSpPr>
            <p:nvPr/>
          </p:nvSpPr>
          <p:spPr bwMode="auto">
            <a:xfrm flipV="1">
              <a:off x="3801" y="1721"/>
              <a:ext cx="559" cy="207"/>
            </a:xfrm>
            <a:prstGeom prst="line">
              <a:avLst/>
            </a:prstGeom>
            <a:noFill/>
            <a:ln w="12700">
              <a:solidFill>
                <a:schemeClr val="tx1"/>
              </a:solidFill>
              <a:round/>
              <a:headEnd type="triangle" w="med" len="med"/>
              <a:tailEnd/>
            </a:ln>
            <a:effectLst/>
          </p:spPr>
          <p:txBody>
            <a:bodyPr wrap="none" anchor="ctr"/>
            <a:lstStyle/>
            <a:p>
              <a:endParaRPr lang="en-US"/>
            </a:p>
          </p:txBody>
        </p:sp>
        <p:sp>
          <p:nvSpPr>
            <p:cNvPr id="823309" name="Line 13"/>
            <p:cNvSpPr>
              <a:spLocks noChangeShapeType="1"/>
            </p:cNvSpPr>
            <p:nvPr/>
          </p:nvSpPr>
          <p:spPr bwMode="auto">
            <a:xfrm flipH="1" flipV="1">
              <a:off x="3545" y="2969"/>
              <a:ext cx="495" cy="351"/>
            </a:xfrm>
            <a:prstGeom prst="line">
              <a:avLst/>
            </a:prstGeom>
            <a:noFill/>
            <a:ln w="12700">
              <a:solidFill>
                <a:schemeClr val="tx1"/>
              </a:solidFill>
              <a:round/>
              <a:headEnd/>
              <a:tailEnd type="triangle" w="med" len="med"/>
            </a:ln>
            <a:effectLst/>
          </p:spPr>
          <p:txBody>
            <a:bodyPr wrap="none" anchor="ctr"/>
            <a:lstStyle/>
            <a:p>
              <a:endParaRPr lang="en-US"/>
            </a:p>
          </p:txBody>
        </p:sp>
        <p:sp>
          <p:nvSpPr>
            <p:cNvPr id="823310" name="Line 14"/>
            <p:cNvSpPr>
              <a:spLocks noChangeShapeType="1"/>
            </p:cNvSpPr>
            <p:nvPr/>
          </p:nvSpPr>
          <p:spPr bwMode="auto">
            <a:xfrm>
              <a:off x="4080" y="1977"/>
              <a:ext cx="0" cy="1807"/>
            </a:xfrm>
            <a:prstGeom prst="line">
              <a:avLst/>
            </a:prstGeom>
            <a:noFill/>
            <a:ln w="12700">
              <a:solidFill>
                <a:schemeClr val="tx1"/>
              </a:solidFill>
              <a:prstDash val="dash"/>
              <a:round/>
              <a:headEnd/>
              <a:tailEnd/>
            </a:ln>
            <a:effectLst/>
          </p:spPr>
          <p:txBody>
            <a:bodyPr wrap="none" anchor="ctr"/>
            <a:lstStyle/>
            <a:p>
              <a:endParaRPr lang="en-US"/>
            </a:p>
          </p:txBody>
        </p:sp>
        <p:sp>
          <p:nvSpPr>
            <p:cNvPr id="823311" name="Rectangle 15"/>
            <p:cNvSpPr>
              <a:spLocks noChangeArrowheads="1"/>
            </p:cNvSpPr>
            <p:nvPr/>
          </p:nvSpPr>
          <p:spPr bwMode="auto">
            <a:xfrm>
              <a:off x="3447" y="3831"/>
              <a:ext cx="1250" cy="317"/>
            </a:xfrm>
            <a:prstGeom prst="rect">
              <a:avLst/>
            </a:prstGeom>
            <a:noFill/>
            <a:ln w="12700">
              <a:noFill/>
              <a:miter lim="800000"/>
              <a:headEnd/>
              <a:tailEnd/>
            </a:ln>
            <a:effectLst/>
          </p:spPr>
          <p:txBody>
            <a:bodyPr wrap="none" lIns="90488" tIns="44450" rIns="90488" bIns="44450">
              <a:spAutoFit/>
            </a:bodyPr>
            <a:lstStyle/>
            <a:p>
              <a:pPr eaLnBrk="0" hangingPunct="0"/>
              <a:r>
                <a:rPr lang="en-US" sz="2000" dirty="0"/>
                <a:t>Maturity date</a:t>
              </a:r>
            </a:p>
          </p:txBody>
        </p:sp>
        <p:sp>
          <p:nvSpPr>
            <p:cNvPr id="823312" name="Rectangle 16"/>
            <p:cNvSpPr>
              <a:spLocks noChangeArrowheads="1"/>
            </p:cNvSpPr>
            <p:nvPr/>
          </p:nvSpPr>
          <p:spPr bwMode="auto">
            <a:xfrm>
              <a:off x="5006" y="3859"/>
              <a:ext cx="648" cy="362"/>
            </a:xfrm>
            <a:prstGeom prst="rect">
              <a:avLst/>
            </a:prstGeom>
            <a:noFill/>
            <a:ln w="12700">
              <a:noFill/>
              <a:miter lim="800000"/>
              <a:headEnd/>
              <a:tailEnd/>
            </a:ln>
            <a:effectLst/>
          </p:spPr>
          <p:txBody>
            <a:bodyPr wrap="none" lIns="90488" tIns="44450" rIns="90488" bIns="44450">
              <a:spAutoFit/>
            </a:bodyPr>
            <a:lstStyle/>
            <a:p>
              <a:pPr eaLnBrk="0" hangingPunct="0"/>
              <a:r>
                <a:rPr lang="en-US" sz="2400" dirty="0"/>
                <a:t>Time </a:t>
              </a:r>
            </a:p>
          </p:txBody>
        </p:sp>
        <p:sp>
          <p:nvSpPr>
            <p:cNvPr id="823313" name="Line 17"/>
            <p:cNvSpPr>
              <a:spLocks noChangeShapeType="1"/>
            </p:cNvSpPr>
            <p:nvPr/>
          </p:nvSpPr>
          <p:spPr bwMode="auto">
            <a:xfrm>
              <a:off x="4905" y="4176"/>
              <a:ext cx="751"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823314" name="Rectangle 18"/>
            <p:cNvSpPr>
              <a:spLocks noChangeArrowheads="1"/>
            </p:cNvSpPr>
            <p:nvPr/>
          </p:nvSpPr>
          <p:spPr bwMode="auto">
            <a:xfrm>
              <a:off x="663" y="1383"/>
              <a:ext cx="582" cy="361"/>
            </a:xfrm>
            <a:prstGeom prst="rect">
              <a:avLst/>
            </a:prstGeom>
            <a:noFill/>
            <a:ln w="12700">
              <a:noFill/>
              <a:miter lim="800000"/>
              <a:headEnd/>
              <a:tailEnd/>
            </a:ln>
            <a:effectLst/>
          </p:spPr>
          <p:txBody>
            <a:bodyPr wrap="none" lIns="90488" tIns="44450" rIns="90488" bIns="44450">
              <a:spAutoFit/>
            </a:bodyPr>
            <a:lstStyle/>
            <a:p>
              <a:pPr eaLnBrk="0" hangingPunct="0"/>
              <a:r>
                <a:rPr lang="en-US" sz="2400"/>
                <a:t>Price</a:t>
              </a:r>
            </a:p>
          </p:txBody>
        </p:sp>
        <p:sp>
          <p:nvSpPr>
            <p:cNvPr id="823315" name="Line 19"/>
            <p:cNvSpPr>
              <a:spLocks noChangeShapeType="1"/>
            </p:cNvSpPr>
            <p:nvPr/>
          </p:nvSpPr>
          <p:spPr bwMode="auto">
            <a:xfrm flipV="1">
              <a:off x="912" y="1769"/>
              <a:ext cx="0" cy="495"/>
            </a:xfrm>
            <a:prstGeom prst="line">
              <a:avLst/>
            </a:prstGeom>
            <a:noFill/>
            <a:ln w="12700">
              <a:solidFill>
                <a:schemeClr val="tx1"/>
              </a:solidFill>
              <a:round/>
              <a:headEnd/>
              <a:tailEnd type="triangle" w="med" len="med"/>
            </a:ln>
            <a:effectLst/>
          </p:spPr>
          <p:txBody>
            <a:bodyPr wrap="none" anchor="ctr"/>
            <a:lstStyle/>
            <a:p>
              <a:endParaRPr lang="en-US"/>
            </a:p>
          </p:txBody>
        </p:sp>
      </p:grpSp>
      <p:sp>
        <p:nvSpPr>
          <p:cNvPr id="823316" name="Rectangle 20"/>
          <p:cNvSpPr>
            <a:spLocks noChangeArrowheads="1"/>
          </p:cNvSpPr>
          <p:nvPr/>
        </p:nvSpPr>
        <p:spPr bwMode="auto">
          <a:xfrm>
            <a:off x="3200400" y="1600200"/>
            <a:ext cx="5205413" cy="946150"/>
          </a:xfrm>
          <a:prstGeom prst="rect">
            <a:avLst/>
          </a:prstGeom>
          <a:noFill/>
          <a:ln w="12700">
            <a:noFill/>
            <a:miter lim="800000"/>
            <a:headEnd/>
            <a:tailEnd/>
          </a:ln>
          <a:effectLst/>
        </p:spPr>
        <p:txBody>
          <a:bodyPr wrap="none">
            <a:spAutoFit/>
          </a:bodyPr>
          <a:lstStyle/>
          <a:p>
            <a:pPr eaLnBrk="0" hangingPunct="0"/>
            <a:r>
              <a:rPr lang="en-US" sz="2800" dirty="0">
                <a:solidFill>
                  <a:schemeClr val="tx2"/>
                </a:solidFill>
                <a:effectLst>
                  <a:outerShdw blurRad="38100" dist="38100" dir="2700000" algn="tl">
                    <a:srgbClr val="C0C0C0"/>
                  </a:outerShdw>
                </a:effectLst>
              </a:rPr>
              <a:t>Assuming yields are constant</a:t>
            </a:r>
          </a:p>
          <a:p>
            <a:pPr eaLnBrk="0" hangingPunct="0"/>
            <a:r>
              <a:rPr lang="en-US" sz="2800" dirty="0">
                <a:solidFill>
                  <a:schemeClr val="tx2"/>
                </a:solidFill>
                <a:effectLst>
                  <a:outerShdw blurRad="38100" dist="38100" dir="2700000" algn="tl">
                    <a:srgbClr val="C0C0C0"/>
                  </a:outerShdw>
                </a:effectLst>
              </a:rPr>
              <a:t> and coupons are paid continuously</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D57BDBFF-A1B7-4DB0-A0EB-46F62130FFC7}" type="slidenum">
              <a:rPr lang="en-US"/>
              <a:pPr/>
              <a:t>23</a:t>
            </a:fld>
            <a:endParaRPr lang="en-US"/>
          </a:p>
        </p:txBody>
      </p:sp>
      <p:sp>
        <p:nvSpPr>
          <p:cNvPr id="825346" name="Rectangle 2"/>
          <p:cNvSpPr>
            <a:spLocks noGrp="1" noChangeArrowheads="1"/>
          </p:cNvSpPr>
          <p:nvPr>
            <p:ph type="title"/>
          </p:nvPr>
        </p:nvSpPr>
        <p:spPr>
          <a:xfrm>
            <a:off x="0" y="304800"/>
            <a:ext cx="8915400" cy="762000"/>
          </a:xfrm>
          <a:noFill/>
          <a:ln/>
        </p:spPr>
        <p:txBody>
          <a:bodyPr lIns="90488" tIns="44450" rIns="90488" bIns="44450"/>
          <a:lstStyle/>
          <a:p>
            <a:r>
              <a:rPr lang="en-US" sz="3200" dirty="0"/>
              <a:t>Time Pattern of Bond Prices in Practice</a:t>
            </a:r>
          </a:p>
        </p:txBody>
      </p:sp>
      <p:sp>
        <p:nvSpPr>
          <p:cNvPr id="825347" name="Rectangle 3"/>
          <p:cNvSpPr>
            <a:spLocks noGrp="1" noChangeArrowheads="1"/>
          </p:cNvSpPr>
          <p:nvPr>
            <p:ph type="body" idx="4294967295"/>
          </p:nvPr>
        </p:nvSpPr>
        <p:spPr>
          <a:xfrm>
            <a:off x="685800" y="1828800"/>
            <a:ext cx="7772400" cy="4495800"/>
          </a:xfrm>
          <a:prstGeom prst="rect">
            <a:avLst/>
          </a:prstGeom>
          <a:noFill/>
          <a:ln/>
        </p:spPr>
        <p:txBody>
          <a:bodyPr lIns="90488" tIns="44450" rIns="90488" bIns="44450">
            <a:normAutofit lnSpcReduction="10000"/>
          </a:bodyPr>
          <a:lstStyle/>
          <a:p>
            <a:pPr>
              <a:lnSpc>
                <a:spcPct val="90000"/>
              </a:lnSpc>
              <a:buFont typeface="Wingdings" pitchFamily="2" charset="2"/>
              <a:buChar char="§"/>
            </a:pPr>
            <a:r>
              <a:rPr lang="en-US" sz="2400" dirty="0"/>
              <a:t>Coupons are paid semi-annually.  Hence the bond price would increase at the required rate of return between coupon </a:t>
            </a:r>
            <a:r>
              <a:rPr lang="en-US" sz="2400" dirty="0" smtClean="0"/>
              <a:t>dates, because the bondholder will want to get a positive return on his/her investment.</a:t>
            </a:r>
            <a:endParaRPr lang="en-US" sz="2400" dirty="0"/>
          </a:p>
          <a:p>
            <a:pPr>
              <a:lnSpc>
                <a:spcPct val="90000"/>
              </a:lnSpc>
              <a:buFont typeface="Wingdings" pitchFamily="2" charset="2"/>
              <a:buChar char="§"/>
            </a:pPr>
            <a:r>
              <a:rPr lang="en-US" sz="2400" dirty="0"/>
              <a:t>On the coupon payment date, the bond price would drop by an amount equal to the coupon payment.</a:t>
            </a:r>
          </a:p>
          <a:p>
            <a:pPr>
              <a:lnSpc>
                <a:spcPct val="90000"/>
              </a:lnSpc>
              <a:buFont typeface="Wingdings" pitchFamily="2" charset="2"/>
              <a:buChar char="§"/>
            </a:pPr>
            <a:r>
              <a:rPr lang="en-US" sz="2400" dirty="0"/>
              <a:t>To prevent changes in the quoted price in the absence of yield changes, the price quoted excludes the amount of the accrued coupon.</a:t>
            </a:r>
          </a:p>
          <a:p>
            <a:pPr>
              <a:lnSpc>
                <a:spcPct val="90000"/>
              </a:lnSpc>
              <a:buFont typeface="Wingdings" pitchFamily="2" charset="2"/>
              <a:buChar char="§"/>
            </a:pPr>
            <a:r>
              <a:rPr lang="en-US" sz="2400" dirty="0"/>
              <a:t>Example: An 8% coupon bond quoted at 96 5/32 on March 31, 2008, paying its next coupon on June 30, 2008 would actually require payment of 961.5625 + 0.5(80/2) = $</a:t>
            </a:r>
            <a:r>
              <a:rPr lang="en-US" sz="2400" dirty="0" smtClean="0"/>
              <a:t>981.5625.</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5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25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25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25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34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Copyright © 2009 Pearson Prentice Hall. All rights reserved.</a:t>
            </a:r>
          </a:p>
        </p:txBody>
      </p:sp>
      <p:sp>
        <p:nvSpPr>
          <p:cNvPr id="6" name="Slide Number Placeholder 5"/>
          <p:cNvSpPr>
            <a:spLocks noGrp="1"/>
          </p:cNvSpPr>
          <p:nvPr>
            <p:ph type="sldNum" sz="quarter" idx="11"/>
          </p:nvPr>
        </p:nvSpPr>
        <p:spPr/>
        <p:txBody>
          <a:bodyPr>
            <a:normAutofit fontScale="70000" lnSpcReduction="20000"/>
          </a:bodyPr>
          <a:lstStyle/>
          <a:p>
            <a:r>
              <a:rPr lang="en-US"/>
              <a:t>8-</a:t>
            </a:r>
            <a:fld id="{B1C84D58-D5D6-4946-B936-976FF75BC595}" type="slidenum">
              <a:rPr lang="en-US"/>
              <a:pPr/>
              <a:t>24</a:t>
            </a:fld>
            <a:endParaRPr lang="en-US"/>
          </a:p>
        </p:txBody>
      </p:sp>
      <p:pic>
        <p:nvPicPr>
          <p:cNvPr id="41986" name="Picture 2" descr="C08P220"/>
          <p:cNvPicPr preferRelativeResize="0">
            <a:picLocks noChangeAspect="1" noChangeArrowheads="1"/>
          </p:cNvPicPr>
          <p:nvPr/>
        </p:nvPicPr>
        <p:blipFill>
          <a:blip r:embed="rId3"/>
          <a:srcRect/>
          <a:stretch>
            <a:fillRect/>
          </a:stretch>
        </p:blipFill>
        <p:spPr bwMode="auto">
          <a:xfrm>
            <a:off x="1981200" y="1524000"/>
            <a:ext cx="5257800" cy="3754438"/>
          </a:xfrm>
          <a:prstGeom prst="rect">
            <a:avLst/>
          </a:prstGeom>
          <a:noFill/>
          <a:ln w="9525">
            <a:noFill/>
            <a:miter lim="800000"/>
            <a:headEnd/>
            <a:tailEnd/>
          </a:ln>
          <a:effectLst/>
        </p:spPr>
      </p:pic>
      <p:sp>
        <p:nvSpPr>
          <p:cNvPr id="41987" name="Rectangle 3"/>
          <p:cNvSpPr>
            <a:spLocks noGrp="1" noChangeArrowheads="1"/>
          </p:cNvSpPr>
          <p:nvPr>
            <p:ph type="title"/>
          </p:nvPr>
        </p:nvSpPr>
        <p:spPr>
          <a:xfrm>
            <a:off x="304800" y="76200"/>
            <a:ext cx="8458200" cy="914400"/>
          </a:xfrm>
        </p:spPr>
        <p:txBody>
          <a:bodyPr/>
          <a:lstStyle/>
          <a:p>
            <a:r>
              <a:rPr lang="en-US" dirty="0" smtClean="0"/>
              <a:t>The </a:t>
            </a:r>
            <a:r>
              <a:rPr lang="en-US" dirty="0"/>
              <a:t>Effect of Time on Bond Prices</a:t>
            </a:r>
            <a:endParaRPr lang="en-US" dirty="0">
              <a:solidFill>
                <a:schemeClr val="tx1"/>
              </a:solidFill>
            </a:endParaRPr>
          </a:p>
        </p:txBody>
      </p:sp>
      <p:sp>
        <p:nvSpPr>
          <p:cNvPr id="41989" name="Rectangle 5"/>
          <p:cNvSpPr>
            <a:spLocks noGrp="1" noChangeArrowheads="1"/>
          </p:cNvSpPr>
          <p:nvPr>
            <p:ph type="body" sz="half" idx="2"/>
          </p:nvPr>
        </p:nvSpPr>
        <p:spPr>
          <a:xfrm>
            <a:off x="342900" y="5257800"/>
            <a:ext cx="8458200" cy="1066800"/>
          </a:xfrm>
        </p:spPr>
        <p:txBody>
          <a:bodyPr>
            <a:normAutofit fontScale="92500" lnSpcReduction="10000"/>
          </a:bodyPr>
          <a:lstStyle/>
          <a:p>
            <a:pPr marL="0" indent="0">
              <a:lnSpc>
                <a:spcPct val="90000"/>
              </a:lnSpc>
              <a:buFont typeface="Times" pitchFamily="18" charset="0"/>
              <a:buNone/>
            </a:pPr>
            <a:r>
              <a:rPr lang="en-US" sz="1700" dirty="0"/>
              <a:t>The graph illustrates the effects of the passage of time on bond prices when the yield remains constant. The price of a zero-coupon bond rises smoothly. The price of a coupon bond also rises between coupon payments, but tumbles on the coupon date, reflecting the amount of the coupon payment. For each coupon bond, the gray line shows the trend of the bond price just after each coupon is paid.</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B5C0BB3E-CF21-4656-AD55-4ABA680032E0}" type="slidenum">
              <a:rPr lang="en-US"/>
              <a:pPr/>
              <a:t>25</a:t>
            </a:fld>
            <a:endParaRPr lang="en-US"/>
          </a:p>
        </p:txBody>
      </p:sp>
      <p:sp>
        <p:nvSpPr>
          <p:cNvPr id="879618" name="Rectangle 2"/>
          <p:cNvSpPr>
            <a:spLocks noGrp="1" noChangeArrowheads="1"/>
          </p:cNvSpPr>
          <p:nvPr>
            <p:ph type="title"/>
          </p:nvPr>
        </p:nvSpPr>
        <p:spPr/>
        <p:txBody>
          <a:bodyPr/>
          <a:lstStyle/>
          <a:p>
            <a:r>
              <a:rPr lang="en-US"/>
              <a:t>Price changes due to yield changes</a:t>
            </a:r>
          </a:p>
        </p:txBody>
      </p:sp>
      <p:sp>
        <p:nvSpPr>
          <p:cNvPr id="879619" name="Rectangle 3"/>
          <p:cNvSpPr>
            <a:spLocks noGrp="1" noChangeArrowheads="1"/>
          </p:cNvSpPr>
          <p:nvPr>
            <p:ph type="body" idx="4294967295"/>
          </p:nvPr>
        </p:nvSpPr>
        <p:spPr>
          <a:xfrm>
            <a:off x="457200" y="1752600"/>
            <a:ext cx="8339138" cy="4267200"/>
          </a:xfrm>
          <a:prstGeom prst="rect">
            <a:avLst/>
          </a:prstGeom>
        </p:spPr>
        <p:txBody>
          <a:bodyPr>
            <a:normAutofit/>
          </a:bodyPr>
          <a:lstStyle/>
          <a:p>
            <a:pPr>
              <a:lnSpc>
                <a:spcPct val="80000"/>
              </a:lnSpc>
            </a:pPr>
            <a:r>
              <a:rPr lang="en-US" sz="2400" dirty="0"/>
              <a:t>Of course, bond prices will </a:t>
            </a:r>
            <a:r>
              <a:rPr lang="en-US" sz="2400" dirty="0" smtClean="0"/>
              <a:t>also change </a:t>
            </a:r>
            <a:r>
              <a:rPr lang="en-US" sz="2400" dirty="0"/>
              <a:t>because yields to maturity (or equivalently, the underlying discount rates) change.  That is, because the supply and demand conditions for future resources change.</a:t>
            </a:r>
          </a:p>
          <a:p>
            <a:pPr>
              <a:lnSpc>
                <a:spcPct val="80000"/>
              </a:lnSpc>
            </a:pPr>
            <a:r>
              <a:rPr lang="en-US" sz="2400" dirty="0"/>
              <a:t>In general, the greater the maturity of a bond, the greater its price sensitivity to changes in the underlying yield.</a:t>
            </a:r>
          </a:p>
          <a:p>
            <a:pPr>
              <a:lnSpc>
                <a:spcPct val="80000"/>
              </a:lnSpc>
            </a:pPr>
            <a:r>
              <a:rPr lang="en-US" sz="2400" dirty="0"/>
              <a:t>If the yields on bonds of all maturities changed equally, then bond price sensitivities would be close to their maturities.</a:t>
            </a:r>
          </a:p>
          <a:p>
            <a:pPr>
              <a:lnSpc>
                <a:spcPct val="80000"/>
              </a:lnSpc>
            </a:pPr>
            <a:r>
              <a:rPr lang="en-US" sz="2400" dirty="0"/>
              <a:t>However, long-term yields change less than short-term yields.  </a:t>
            </a:r>
          </a:p>
          <a:p>
            <a:pPr>
              <a:lnSpc>
                <a:spcPct val="80000"/>
              </a:lnSpc>
            </a:pPr>
            <a:r>
              <a:rPr lang="en-US" sz="2400" dirty="0"/>
              <a:t>Hence long-term bond prices are more volatile, but less than in proportion to their maturities.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5014877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203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Yield volatility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301752" y="1506516"/>
            <a:ext cx="8503920" cy="4592531"/>
          </a:xfrm>
        </p:spPr>
        <p:txBody>
          <a:bodyPr/>
          <a:lstStyle/>
          <a:p>
            <a:r>
              <a:rPr lang="en-US" dirty="0" smtClean="0"/>
              <a:t>Long-term bond yields are less volatile than short-term bond yields.</a:t>
            </a:r>
          </a:p>
          <a:p>
            <a:pPr lvl="1"/>
            <a:r>
              <a:rPr lang="en-US" dirty="0" smtClean="0"/>
              <a:t>True.  A bond yield is an average of the one-year interest rates on each year in the life of the bond.  And averages are less volatile!</a:t>
            </a:r>
          </a:p>
          <a:p>
            <a:pPr lvl="1"/>
            <a:r>
              <a:rPr lang="en-US" dirty="0" smtClean="0"/>
              <a:t>False.  Everybody knows that long-term bond prices are more volatile than short-term bond prices because they are longer-lived.</a:t>
            </a:r>
            <a:endParaRPr lang="en-US" dirty="0"/>
          </a:p>
        </p:txBody>
      </p:sp>
    </p:spTree>
    <p:extLst>
      <p:ext uri="{BB962C8B-B14F-4D97-AF65-F5344CB8AC3E}">
        <p14:creationId xmlns:p14="http://schemas.microsoft.com/office/powerpoint/2010/main" val="373170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Copyright © 2009 Pearson Prentice Hall. All rights reserved.</a:t>
            </a:r>
          </a:p>
        </p:txBody>
      </p:sp>
      <p:sp>
        <p:nvSpPr>
          <p:cNvPr id="6" name="Slide Number Placeholder 5"/>
          <p:cNvSpPr>
            <a:spLocks noGrp="1"/>
          </p:cNvSpPr>
          <p:nvPr>
            <p:ph type="sldNum" sz="quarter" idx="11"/>
          </p:nvPr>
        </p:nvSpPr>
        <p:spPr/>
        <p:txBody>
          <a:bodyPr>
            <a:normAutofit fontScale="70000" lnSpcReduction="20000"/>
          </a:bodyPr>
          <a:lstStyle/>
          <a:p>
            <a:r>
              <a:rPr lang="en-US"/>
              <a:t>8-</a:t>
            </a:r>
            <a:fld id="{C2079323-E4C2-4ECD-9FD2-77EF47A82E67}" type="slidenum">
              <a:rPr lang="en-US"/>
              <a:pPr/>
              <a:t>27</a:t>
            </a:fld>
            <a:endParaRPr lang="en-US"/>
          </a:p>
        </p:txBody>
      </p:sp>
      <p:pic>
        <p:nvPicPr>
          <p:cNvPr id="45058" name="Picture 2" descr="C08P223"/>
          <p:cNvPicPr preferRelativeResize="0">
            <a:picLocks noChangeAspect="1" noChangeArrowheads="1"/>
          </p:cNvPicPr>
          <p:nvPr/>
        </p:nvPicPr>
        <p:blipFill>
          <a:blip r:embed="rId3"/>
          <a:srcRect/>
          <a:stretch>
            <a:fillRect/>
          </a:stretch>
        </p:blipFill>
        <p:spPr bwMode="auto">
          <a:xfrm>
            <a:off x="4770437" y="1295400"/>
            <a:ext cx="4373563" cy="5181600"/>
          </a:xfrm>
          <a:prstGeom prst="rect">
            <a:avLst/>
          </a:prstGeom>
          <a:noFill/>
          <a:ln w="9525">
            <a:noFill/>
            <a:miter lim="800000"/>
            <a:headEnd/>
            <a:tailEnd/>
          </a:ln>
          <a:effectLst/>
        </p:spPr>
      </p:pic>
      <p:sp>
        <p:nvSpPr>
          <p:cNvPr id="45059" name="Rectangle 3"/>
          <p:cNvSpPr>
            <a:spLocks noGrp="1" noChangeArrowheads="1"/>
          </p:cNvSpPr>
          <p:nvPr>
            <p:ph type="title"/>
          </p:nvPr>
        </p:nvSpPr>
        <p:spPr>
          <a:xfrm>
            <a:off x="304800" y="76200"/>
            <a:ext cx="8458200" cy="1066800"/>
          </a:xfrm>
        </p:spPr>
        <p:txBody>
          <a:bodyPr>
            <a:normAutofit fontScale="90000"/>
          </a:bodyPr>
          <a:lstStyle/>
          <a:p>
            <a:r>
              <a:rPr lang="en-US" dirty="0" smtClean="0"/>
              <a:t>Yield </a:t>
            </a:r>
            <a:r>
              <a:rPr lang="en-US" dirty="0"/>
              <a:t>to Maturity and Bond Price Fluctuations Over Time</a:t>
            </a:r>
            <a:endParaRPr lang="en-US" dirty="0">
              <a:solidFill>
                <a:schemeClr val="tx1"/>
              </a:solidFill>
            </a:endParaRPr>
          </a:p>
        </p:txBody>
      </p:sp>
      <p:sp>
        <p:nvSpPr>
          <p:cNvPr id="45060" name="Rectangle 4"/>
          <p:cNvSpPr>
            <a:spLocks noGrp="1" noChangeArrowheads="1"/>
          </p:cNvSpPr>
          <p:nvPr>
            <p:ph type="body" sz="half" idx="1"/>
          </p:nvPr>
        </p:nvSpPr>
        <p:spPr/>
        <p:txBody>
          <a:bodyPr/>
          <a:lstStyle/>
          <a:p>
            <a:pPr marL="0" indent="0">
              <a:buFont typeface="Times" pitchFamily="18" charset="0"/>
              <a:buNone/>
            </a:pPr>
            <a:r>
              <a:rPr lang="en-US" sz="2000"/>
              <a:t>The graphs illustrate changes in price and yield for a 30-year zero-coupon bond over its life. The top graph illustrates the changes in the bond’s yield to maturity over its life. In the bottom graph, the actual bond price is shown in blue. Because the yield to maturity does not remain constant over the bond’s life, the bond’s price fluctuates as it converges to the face value over time. Also shown is the price if the yield to maturity remained fixed at 4%, 5%, or 6%.</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5A103B9-4900-4344-AB3A-AF1356623B10}" type="slidenum">
              <a:rPr lang="en-US"/>
              <a:pPr/>
              <a:t>28</a:t>
            </a:fld>
            <a:endParaRPr lang="en-US"/>
          </a:p>
        </p:txBody>
      </p:sp>
      <p:sp>
        <p:nvSpPr>
          <p:cNvPr id="830466" name="Rectangle 2"/>
          <p:cNvSpPr>
            <a:spLocks noGrp="1" noChangeArrowheads="1"/>
          </p:cNvSpPr>
          <p:nvPr>
            <p:ph type="title"/>
          </p:nvPr>
        </p:nvSpPr>
        <p:spPr>
          <a:noFill/>
          <a:ln/>
        </p:spPr>
        <p:txBody>
          <a:bodyPr lIns="90488" tIns="44450" rIns="90488" bIns="44450"/>
          <a:lstStyle/>
          <a:p>
            <a:r>
              <a:rPr lang="en-US"/>
              <a:t>Types of Bond Issuers</a:t>
            </a:r>
          </a:p>
        </p:txBody>
      </p:sp>
      <p:sp>
        <p:nvSpPr>
          <p:cNvPr id="830467" name="Rectangle 3"/>
          <p:cNvSpPr>
            <a:spLocks noGrp="1" noChangeArrowheads="1"/>
          </p:cNvSpPr>
          <p:nvPr>
            <p:ph type="body" idx="4294967295"/>
          </p:nvPr>
        </p:nvSpPr>
        <p:spPr>
          <a:xfrm>
            <a:off x="762000" y="1905000"/>
            <a:ext cx="7772400" cy="3505200"/>
          </a:xfrm>
          <a:prstGeom prst="rect">
            <a:avLst/>
          </a:prstGeom>
          <a:noFill/>
          <a:ln/>
        </p:spPr>
        <p:txBody>
          <a:bodyPr lIns="90488" tIns="44450" rIns="90488" bIns="44450"/>
          <a:lstStyle/>
          <a:p>
            <a:pPr>
              <a:buFont typeface="Wingdings" pitchFamily="2" charset="2"/>
              <a:buChar char="§"/>
            </a:pPr>
            <a:r>
              <a:rPr lang="en-US"/>
              <a:t>Treasury Bonds and Notes</a:t>
            </a:r>
          </a:p>
          <a:p>
            <a:pPr>
              <a:buFont typeface="Wingdings" pitchFamily="2" charset="2"/>
              <a:buChar char="§"/>
            </a:pPr>
            <a:r>
              <a:rPr lang="en-US"/>
              <a:t>Corporate Bonds</a:t>
            </a:r>
          </a:p>
          <a:p>
            <a:pPr>
              <a:buFont typeface="Wingdings" pitchFamily="2" charset="2"/>
              <a:buChar char="§"/>
            </a:pPr>
            <a:r>
              <a:rPr lang="en-US"/>
              <a:t>Other Issuers</a:t>
            </a:r>
          </a:p>
          <a:p>
            <a:pPr lvl="1">
              <a:buClrTx/>
              <a:buSzPct val="75000"/>
              <a:buFont typeface="Wingdings" pitchFamily="2" charset="2"/>
              <a:buChar char="§"/>
            </a:pPr>
            <a:r>
              <a:rPr lang="en-US"/>
              <a:t>State and Local Governments (Munis)</a:t>
            </a:r>
          </a:p>
          <a:p>
            <a:pPr lvl="1">
              <a:buClrTx/>
              <a:buSzPct val="75000"/>
              <a:buFont typeface="Wingdings" pitchFamily="2" charset="2"/>
              <a:buChar char="§"/>
            </a:pPr>
            <a:r>
              <a:rPr lang="en-US"/>
              <a:t>Government Agencies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04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30467">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04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30467">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304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30467">
                                            <p:txEl>
                                              <p:pRg st="2" end="2"/>
                                            </p:txEl>
                                          </p:spTgt>
                                        </p:tgtEl>
                                        <p:attrNameLst>
                                          <p:attrName>ppt_c</p:attrName>
                                        </p:attrNameLst>
                                      </p:cBhvr>
                                      <p:to>
                                        <a:schemeClr val="folHlink"/>
                                      </p:to>
                                    </p:animClr>
                                  </p:subTnLst>
                                </p:cTn>
                              </p:par>
                              <p:par>
                                <p:cTn id="15" presetID="1" presetClass="entr" presetSubtype="0" fill="hold" grpId="0" nodeType="withEffect">
                                  <p:stCondLst>
                                    <p:cond delay="0"/>
                                  </p:stCondLst>
                                  <p:childTnLst>
                                    <p:set>
                                      <p:cBhvr>
                                        <p:cTn id="16" dur="1" fill="hold">
                                          <p:stCondLst>
                                            <p:cond delay="499"/>
                                          </p:stCondLst>
                                        </p:cTn>
                                        <p:tgtEl>
                                          <p:spTgt spid="8304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30467">
                                            <p:txEl>
                                              <p:pRg st="3" end="3"/>
                                            </p:txEl>
                                          </p:spTgt>
                                        </p:tgtEl>
                                        <p:attrNameLst>
                                          <p:attrName>ppt_c</p:attrName>
                                        </p:attrNameLst>
                                      </p:cBhvr>
                                      <p:to>
                                        <a:schemeClr val="folHlink"/>
                                      </p:to>
                                    </p:animClr>
                                  </p:subTnLst>
                                </p:cTn>
                              </p:par>
                              <p:par>
                                <p:cTn id="17" presetID="1" presetClass="entr" presetSubtype="0" fill="hold" grpId="0" nodeType="withEffect">
                                  <p:stCondLst>
                                    <p:cond delay="0"/>
                                  </p:stCondLst>
                                  <p:childTnLst>
                                    <p:set>
                                      <p:cBhvr>
                                        <p:cTn id="18" dur="1" fill="hold">
                                          <p:stCondLst>
                                            <p:cond delay="499"/>
                                          </p:stCondLst>
                                        </p:cTn>
                                        <p:tgtEl>
                                          <p:spTgt spid="83046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30467">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046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F1C7CDD-E9C0-4C84-ADA8-3FA0BA639E95}" type="slidenum">
              <a:rPr lang="en-US"/>
              <a:pPr/>
              <a:t>29</a:t>
            </a:fld>
            <a:endParaRPr lang="en-US"/>
          </a:p>
        </p:txBody>
      </p:sp>
      <p:sp>
        <p:nvSpPr>
          <p:cNvPr id="844802" name="Rectangle 2"/>
          <p:cNvSpPr>
            <a:spLocks noGrp="1" noChangeArrowheads="1"/>
          </p:cNvSpPr>
          <p:nvPr>
            <p:ph type="title"/>
          </p:nvPr>
        </p:nvSpPr>
        <p:spPr>
          <a:xfrm>
            <a:off x="685800" y="533400"/>
            <a:ext cx="7772400" cy="609600"/>
          </a:xfrm>
          <a:noFill/>
          <a:ln/>
        </p:spPr>
        <p:txBody>
          <a:bodyPr lIns="90488" tIns="44450" rIns="90488" bIns="44450"/>
          <a:lstStyle/>
          <a:p>
            <a:r>
              <a:rPr lang="en-US"/>
              <a:t>Credit Risk</a:t>
            </a:r>
          </a:p>
        </p:txBody>
      </p:sp>
      <p:sp>
        <p:nvSpPr>
          <p:cNvPr id="844803" name="Rectangle 3"/>
          <p:cNvSpPr>
            <a:spLocks noGrp="1" noChangeArrowheads="1"/>
          </p:cNvSpPr>
          <p:nvPr>
            <p:ph type="body" idx="4294967295"/>
          </p:nvPr>
        </p:nvSpPr>
        <p:spPr>
          <a:xfrm>
            <a:off x="609600" y="1752600"/>
            <a:ext cx="8229600" cy="3810000"/>
          </a:xfrm>
          <a:prstGeom prst="rect">
            <a:avLst/>
          </a:prstGeom>
          <a:noFill/>
          <a:ln/>
        </p:spPr>
        <p:txBody>
          <a:bodyPr lIns="90488" tIns="44450" rIns="90488" bIns="44450">
            <a:normAutofit fontScale="92500"/>
          </a:bodyPr>
          <a:lstStyle/>
          <a:p>
            <a:pPr>
              <a:buFont typeface="Wingdings" pitchFamily="2" charset="2"/>
              <a:buChar char="§"/>
            </a:pPr>
            <a:r>
              <a:rPr lang="en-US" sz="2400" dirty="0"/>
              <a:t>Corporate bonds are subject to potential default. Therefore, the promised yield is the maximum possible yield to maturity of the bond, not necessarily the actual yield to maturity.  </a:t>
            </a:r>
          </a:p>
          <a:p>
            <a:pPr>
              <a:buFont typeface="Wingdings" pitchFamily="2" charset="2"/>
              <a:buChar char="§"/>
            </a:pPr>
            <a:r>
              <a:rPr lang="en-US" sz="2400" dirty="0"/>
              <a:t>To compensate investors for the possibility of bankruptcy, a corporate bond must offer a default premium, a differential between the promised yield and the expected yield to maturity.</a:t>
            </a:r>
          </a:p>
          <a:p>
            <a:pPr>
              <a:buFont typeface="Wingdings" pitchFamily="2" charset="2"/>
              <a:buChar char="§"/>
            </a:pPr>
            <a:r>
              <a:rPr lang="en-US" sz="2400" dirty="0"/>
              <a:t>The default premium depends on : </a:t>
            </a:r>
          </a:p>
          <a:p>
            <a:pPr lvl="1">
              <a:buClrTx/>
              <a:buSzPct val="75000"/>
              <a:buFontTx/>
              <a:buChar char="o"/>
            </a:pPr>
            <a:r>
              <a:rPr lang="en-US" dirty="0"/>
              <a:t>the probability of default</a:t>
            </a:r>
          </a:p>
          <a:p>
            <a:pPr lvl="1">
              <a:buClrTx/>
              <a:buSzPct val="75000"/>
              <a:buFontTx/>
              <a:buChar char="o"/>
            </a:pPr>
            <a:r>
              <a:rPr lang="en-US" dirty="0"/>
              <a:t>the likely loss in the event of default.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t>P.V. Viswanath</a:t>
            </a:r>
          </a:p>
        </p:txBody>
      </p:sp>
      <p:sp>
        <p:nvSpPr>
          <p:cNvPr id="10" name="Slide Number Placeholder 5"/>
          <p:cNvSpPr>
            <a:spLocks noGrp="1"/>
          </p:cNvSpPr>
          <p:nvPr>
            <p:ph type="sldNum" sz="quarter" idx="12"/>
          </p:nvPr>
        </p:nvSpPr>
        <p:spPr/>
        <p:txBody>
          <a:bodyPr/>
          <a:lstStyle/>
          <a:p>
            <a:fld id="{7E982149-0CA7-42A6-9406-BC832CAF6179}" type="slidenum">
              <a:rPr lang="en-US"/>
              <a:pPr/>
              <a:t>3</a:t>
            </a:fld>
            <a:endParaRPr lang="en-US"/>
          </a:p>
        </p:txBody>
      </p:sp>
      <p:sp>
        <p:nvSpPr>
          <p:cNvPr id="796674" name="Rectangle 2"/>
          <p:cNvSpPr>
            <a:spLocks noGrp="1" noChangeArrowheads="1"/>
          </p:cNvSpPr>
          <p:nvPr>
            <p:ph type="title"/>
          </p:nvPr>
        </p:nvSpPr>
        <p:spPr>
          <a:xfrm>
            <a:off x="838200" y="609600"/>
            <a:ext cx="7378700" cy="304800"/>
          </a:xfrm>
          <a:noFill/>
          <a:ln/>
        </p:spPr>
        <p:txBody>
          <a:bodyPr lIns="90488" tIns="44450" rIns="90488" bIns="44450">
            <a:normAutofit fontScale="90000"/>
          </a:bodyPr>
          <a:lstStyle/>
          <a:p>
            <a:r>
              <a:rPr lang="en-US" dirty="0"/>
              <a:t>Bond Pricing</a:t>
            </a:r>
          </a:p>
        </p:txBody>
      </p:sp>
      <p:sp>
        <p:nvSpPr>
          <p:cNvPr id="796675" name="Rectangle 3"/>
          <p:cNvSpPr>
            <a:spLocks noGrp="1" noChangeArrowheads="1"/>
          </p:cNvSpPr>
          <p:nvPr>
            <p:ph type="body" idx="4294967295"/>
          </p:nvPr>
        </p:nvSpPr>
        <p:spPr>
          <a:xfrm>
            <a:off x="685800" y="1828800"/>
            <a:ext cx="8153400" cy="4572000"/>
          </a:xfrm>
          <a:prstGeom prst="rect">
            <a:avLst/>
          </a:prstGeom>
          <a:noFill/>
          <a:ln/>
        </p:spPr>
        <p:txBody>
          <a:bodyPr lIns="90488" tIns="44450" rIns="90488" bIns="44450"/>
          <a:lstStyle/>
          <a:p>
            <a:pPr marL="46038" indent="-46038">
              <a:buFont typeface="Wingdings" pitchFamily="2" charset="2"/>
              <a:buNone/>
              <a:tabLst>
                <a:tab pos="0" algn="l"/>
              </a:tabLst>
            </a:pPr>
            <a:r>
              <a:rPr lang="en-US" sz="2400" dirty="0"/>
              <a:t>A T-period bond with coupon payments of $C per period and a face value of </a:t>
            </a:r>
            <a:r>
              <a:rPr lang="en-US" sz="2400" dirty="0" smtClean="0"/>
              <a:t>FV.</a:t>
            </a:r>
            <a:endParaRPr lang="en-US" sz="2400" dirty="0"/>
          </a:p>
          <a:p>
            <a:pPr marL="46038" indent="-46038">
              <a:buFont typeface="Wingdings" pitchFamily="2" charset="2"/>
              <a:buNone/>
              <a:tabLst>
                <a:tab pos="0" algn="l"/>
              </a:tabLst>
            </a:pPr>
            <a:endParaRPr lang="en-US" sz="2400" dirty="0"/>
          </a:p>
          <a:p>
            <a:pPr marL="46038" indent="-46038">
              <a:buFont typeface="Wingdings" pitchFamily="2" charset="2"/>
              <a:buNone/>
              <a:tabLst>
                <a:tab pos="0" algn="l"/>
              </a:tabLst>
            </a:pPr>
            <a:endParaRPr lang="en-US" dirty="0"/>
          </a:p>
          <a:p>
            <a:pPr marL="46038" indent="-46038">
              <a:buFont typeface="Wingdings" pitchFamily="2" charset="2"/>
              <a:buNone/>
              <a:tabLst>
                <a:tab pos="0" algn="l"/>
              </a:tabLst>
            </a:pPr>
            <a:r>
              <a:rPr lang="en-US" sz="2400" dirty="0"/>
              <a:t>The value of this bond can be computed as the sum of the present value of the annuity component of the bond plus the present value of the FV, where         is the present value of an </a:t>
            </a:r>
            <a:r>
              <a:rPr lang="en-US" sz="2400" dirty="0" smtClean="0"/>
              <a:t>annuity </a:t>
            </a:r>
            <a:r>
              <a:rPr lang="en-US" sz="2400" dirty="0"/>
              <a:t>of $1 per period for T periods, with a discount rate of r% per period.</a:t>
            </a:r>
          </a:p>
        </p:txBody>
      </p:sp>
      <p:graphicFrame>
        <p:nvGraphicFramePr>
          <p:cNvPr id="796676" name="Object 4">
            <a:hlinkClick r:id="" action="ppaction://ole?verb=0"/>
          </p:cNvPr>
          <p:cNvGraphicFramePr>
            <a:graphicFrameLocks/>
          </p:cNvGraphicFramePr>
          <p:nvPr/>
        </p:nvGraphicFramePr>
        <p:xfrm>
          <a:off x="1143000" y="2590800"/>
          <a:ext cx="7099300" cy="1079500"/>
        </p:xfrm>
        <a:graphic>
          <a:graphicData uri="http://schemas.openxmlformats.org/presentationml/2006/ole">
            <mc:AlternateContent xmlns:mc="http://schemas.openxmlformats.org/markup-compatibility/2006">
              <mc:Choice xmlns:v="urn:schemas-microsoft-com:vml" Requires="v">
                <p:oleObj spid="_x0000_s164865" name="Picture" r:id="rId4" imgW="7099300" imgH="1079500" progId="Word.Picture.8">
                  <p:embed/>
                </p:oleObj>
              </mc:Choice>
              <mc:Fallback>
                <p:oleObj name="Picture" r:id="rId4" imgW="7099300" imgH="1079500" progId="Word.Picture.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590800"/>
                        <a:ext cx="70993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96677" name="Object 5">
            <a:hlinkClick r:id="" action="ppaction://ole?verb=0"/>
          </p:cNvPr>
          <p:cNvGraphicFramePr>
            <a:graphicFrameLocks/>
          </p:cNvGraphicFramePr>
          <p:nvPr>
            <p:extLst>
              <p:ext uri="{D42A27DB-BD31-4B8C-83A1-F6EECF244321}">
                <p14:modId xmlns:p14="http://schemas.microsoft.com/office/powerpoint/2010/main" val="3040645089"/>
              </p:ext>
            </p:extLst>
          </p:nvPr>
        </p:nvGraphicFramePr>
        <p:xfrm>
          <a:off x="4762500" y="5416550"/>
          <a:ext cx="2052637" cy="914400"/>
        </p:xfrm>
        <a:graphic>
          <a:graphicData uri="http://schemas.openxmlformats.org/presentationml/2006/ole">
            <mc:AlternateContent xmlns:mc="http://schemas.openxmlformats.org/markup-compatibility/2006">
              <mc:Choice xmlns:v="urn:schemas-microsoft-com:vml" Requires="v">
                <p:oleObj spid="_x0000_s164866" name="Equation" r:id="rId6" imgW="914400" imgH="419040" progId="Equation.3">
                  <p:embed/>
                </p:oleObj>
              </mc:Choice>
              <mc:Fallback>
                <p:oleObj name="Equation" r:id="rId6" imgW="914400" imgH="419040" progId="Equation.3">
                  <p:embed/>
                  <p:pic>
                    <p:nvPicPr>
                      <p:cNvPr id="0" name="Picture 3"/>
                      <p:cNvPicPr>
                        <a:picLocks noChangeArrowheads="1"/>
                      </p:cNvPicPr>
                      <p:nvPr/>
                    </p:nvPicPr>
                    <p:blipFill>
                      <a:blip r:embed="rId7"/>
                      <a:srcRect/>
                      <a:stretch>
                        <a:fillRect/>
                      </a:stretch>
                    </p:blipFill>
                    <p:spPr bwMode="auto">
                      <a:xfrm>
                        <a:off x="4762500" y="5416550"/>
                        <a:ext cx="2052637" cy="914400"/>
                      </a:xfrm>
                      <a:prstGeom prst="rect">
                        <a:avLst/>
                      </a:prstGeom>
                      <a:noFill/>
                      <a:ln>
                        <a:noFill/>
                      </a:ln>
                      <a:effectLst/>
                      <a:extLst/>
                    </p:spPr>
                  </p:pic>
                </p:oleObj>
              </mc:Fallback>
            </mc:AlternateContent>
          </a:graphicData>
        </a:graphic>
      </p:graphicFrame>
      <p:sp>
        <p:nvSpPr>
          <p:cNvPr id="796679" name="Rectangle 7"/>
          <p:cNvSpPr>
            <a:spLocks noChangeArrowheads="1"/>
          </p:cNvSpPr>
          <p:nvPr/>
        </p:nvSpPr>
        <p:spPr bwMode="auto">
          <a:xfrm>
            <a:off x="0" y="0"/>
            <a:ext cx="9144000" cy="0"/>
          </a:xfrm>
          <a:prstGeom prst="rect">
            <a:avLst/>
          </a:prstGeom>
          <a:noFill/>
          <a:ln w="12700">
            <a:noFill/>
            <a:miter lim="800000"/>
            <a:headEnd/>
            <a:tailEnd/>
          </a:ln>
          <a:effectLst/>
        </p:spPr>
        <p:txBody>
          <a:bodyPr wrap="none" anchor="ctr">
            <a:spAutoFit/>
          </a:bodyPr>
          <a:lstStyle/>
          <a:p>
            <a:endParaRPr lang="en-US"/>
          </a:p>
        </p:txBody>
      </p:sp>
      <p:sp>
        <p:nvSpPr>
          <p:cNvPr id="796681" name="Rectangle 9"/>
          <p:cNvSpPr>
            <a:spLocks noChangeArrowheads="1"/>
          </p:cNvSpPr>
          <p:nvPr/>
        </p:nvSpPr>
        <p:spPr bwMode="auto">
          <a:xfrm>
            <a:off x="0" y="2895600"/>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796680" name="Object 8"/>
          <p:cNvGraphicFramePr>
            <a:graphicFrameLocks noChangeAspect="1"/>
          </p:cNvGraphicFramePr>
          <p:nvPr/>
        </p:nvGraphicFramePr>
        <p:xfrm>
          <a:off x="5486400" y="4343400"/>
          <a:ext cx="438150" cy="457200"/>
        </p:xfrm>
        <a:graphic>
          <a:graphicData uri="http://schemas.openxmlformats.org/presentationml/2006/ole">
            <mc:AlternateContent xmlns:mc="http://schemas.openxmlformats.org/markup-compatibility/2006">
              <mc:Choice xmlns:v="urn:schemas-microsoft-com:vml" Requires="v">
                <p:oleObj spid="_x0000_s164867" name="Equation" r:id="rId8" imgW="215806" imgH="228501" progId="Equation.3">
                  <p:embed/>
                </p:oleObj>
              </mc:Choice>
              <mc:Fallback>
                <p:oleObj name="Equation" r:id="rId8" imgW="215806" imgH="228501"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4343400"/>
                        <a:ext cx="4381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3352800" y="5638800"/>
            <a:ext cx="1295400" cy="461665"/>
          </a:xfrm>
          <a:prstGeom prst="rect">
            <a:avLst/>
          </a:prstGeom>
          <a:noFill/>
        </p:spPr>
        <p:txBody>
          <a:bodyPr wrap="square" rtlCol="0">
            <a:spAutoFit/>
          </a:bodyPr>
          <a:lstStyle/>
          <a:p>
            <a:r>
              <a:rPr lang="en-US" sz="2400" dirty="0" smtClean="0"/>
              <a:t>Price = </a:t>
            </a:r>
            <a:endParaRPr lang="en-US" sz="2400"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C6DB8068-3076-4E62-AF12-14B90C18FB1B}" type="slidenum">
              <a:rPr lang="en-US"/>
              <a:pPr/>
              <a:t>30</a:t>
            </a:fld>
            <a:endParaRPr lang="en-US"/>
          </a:p>
        </p:txBody>
      </p:sp>
      <p:sp>
        <p:nvSpPr>
          <p:cNvPr id="848898" name="Rectangle 2"/>
          <p:cNvSpPr>
            <a:spLocks noGrp="1" noChangeArrowheads="1"/>
          </p:cNvSpPr>
          <p:nvPr>
            <p:ph type="title"/>
          </p:nvPr>
        </p:nvSpPr>
        <p:spPr>
          <a:xfrm>
            <a:off x="685800" y="533400"/>
            <a:ext cx="7772400" cy="457200"/>
          </a:xfrm>
          <a:noFill/>
          <a:ln/>
        </p:spPr>
        <p:txBody>
          <a:bodyPr lIns="90488" tIns="44450" rIns="90488" bIns="44450">
            <a:normAutofit fontScale="90000"/>
          </a:bodyPr>
          <a:lstStyle/>
          <a:p>
            <a:r>
              <a:rPr lang="en-US"/>
              <a:t>Risk Premium</a:t>
            </a:r>
          </a:p>
        </p:txBody>
      </p:sp>
      <p:sp>
        <p:nvSpPr>
          <p:cNvPr id="848899" name="Rectangle 3"/>
          <p:cNvSpPr>
            <a:spLocks noGrp="1" noChangeArrowheads="1"/>
          </p:cNvSpPr>
          <p:nvPr>
            <p:ph type="body" idx="4294967295"/>
          </p:nvPr>
        </p:nvSpPr>
        <p:spPr>
          <a:xfrm>
            <a:off x="685800" y="1600200"/>
            <a:ext cx="8153400" cy="1371600"/>
          </a:xfrm>
          <a:prstGeom prst="rect">
            <a:avLst/>
          </a:prstGeom>
          <a:noFill/>
          <a:ln/>
        </p:spPr>
        <p:txBody>
          <a:bodyPr lIns="90488" tIns="44450" rIns="90488" bIns="44450"/>
          <a:lstStyle/>
          <a:p>
            <a:pPr>
              <a:lnSpc>
                <a:spcPct val="90000"/>
              </a:lnSpc>
              <a:buFont typeface="Wingdings" pitchFamily="2" charset="2"/>
              <a:buChar char="§"/>
            </a:pPr>
            <a:r>
              <a:rPr lang="en-US" sz="2000" dirty="0"/>
              <a:t>Risky bonds may also have to provide a risk premium.  </a:t>
            </a:r>
          </a:p>
          <a:p>
            <a:pPr>
              <a:lnSpc>
                <a:spcPct val="90000"/>
              </a:lnSpc>
              <a:buFont typeface="Wingdings" pitchFamily="2" charset="2"/>
              <a:buChar char="§"/>
            </a:pPr>
            <a:r>
              <a:rPr lang="en-US" sz="2000" dirty="0"/>
              <a:t>The risk premium is the difference between the expected yield and the yield on a comparable default-free T-bond. </a:t>
            </a:r>
          </a:p>
          <a:p>
            <a:pPr>
              <a:lnSpc>
                <a:spcPct val="90000"/>
              </a:lnSpc>
              <a:buFont typeface="Wingdings" pitchFamily="2" charset="2"/>
              <a:buChar char="§"/>
            </a:pPr>
            <a:r>
              <a:rPr lang="en-US" sz="2000" dirty="0"/>
              <a:t>A risk premium is needed only if the bond risk is not diversifiable.</a:t>
            </a:r>
          </a:p>
        </p:txBody>
      </p:sp>
      <p:graphicFrame>
        <p:nvGraphicFramePr>
          <p:cNvPr id="848900" name="Object 4">
            <a:hlinkClick r:id="" action="ppaction://ole?verb=0"/>
          </p:cNvPr>
          <p:cNvGraphicFramePr>
            <a:graphicFrameLocks/>
          </p:cNvGraphicFramePr>
          <p:nvPr/>
        </p:nvGraphicFramePr>
        <p:xfrm>
          <a:off x="762000" y="2895600"/>
          <a:ext cx="8097838" cy="3517900"/>
        </p:xfrm>
        <a:graphic>
          <a:graphicData uri="http://schemas.openxmlformats.org/presentationml/2006/ole">
            <mc:AlternateContent xmlns:mc="http://schemas.openxmlformats.org/markup-compatibility/2006">
              <mc:Choice xmlns:v="urn:schemas-microsoft-com:vml" Requires="v">
                <p:oleObj spid="_x0000_s162836" name="Picture" r:id="rId4" imgW="8097838" imgH="3517900" progId="Word.Picture.8">
                  <p:embed/>
                </p:oleObj>
              </mc:Choice>
              <mc:Fallback>
                <p:oleObj name="Picture" r:id="rId4" imgW="8097838" imgH="3517900" progId="Word.Picture.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895600"/>
                        <a:ext cx="8097838" cy="351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Copyright © 2009 Pearson Prentice Hall. All rights reserved.</a:t>
            </a:r>
          </a:p>
        </p:txBody>
      </p:sp>
      <p:pic>
        <p:nvPicPr>
          <p:cNvPr id="50178" name="Picture 2" descr="C08P231"/>
          <p:cNvPicPr preferRelativeResize="0">
            <a:picLocks noChangeAspect="1" noChangeArrowheads="1"/>
          </p:cNvPicPr>
          <p:nvPr/>
        </p:nvPicPr>
        <p:blipFill>
          <a:blip r:embed="rId3"/>
          <a:srcRect t="37379"/>
          <a:stretch>
            <a:fillRect/>
          </a:stretch>
        </p:blipFill>
        <p:spPr bwMode="auto">
          <a:xfrm>
            <a:off x="0" y="1600200"/>
            <a:ext cx="9144000" cy="2276475"/>
          </a:xfrm>
          <a:prstGeom prst="rect">
            <a:avLst/>
          </a:prstGeom>
          <a:noFill/>
          <a:ln w="9525">
            <a:noFill/>
            <a:miter lim="800000"/>
            <a:headEnd/>
            <a:tailEnd/>
          </a:ln>
          <a:effectLst/>
        </p:spPr>
      </p:pic>
      <p:sp>
        <p:nvSpPr>
          <p:cNvPr id="50179" name="Rectangle 3"/>
          <p:cNvSpPr>
            <a:spLocks noGrp="1" noChangeArrowheads="1"/>
          </p:cNvSpPr>
          <p:nvPr>
            <p:ph type="title"/>
          </p:nvPr>
        </p:nvSpPr>
        <p:spPr/>
        <p:txBody>
          <a:bodyPr>
            <a:normAutofit fontScale="90000"/>
          </a:bodyPr>
          <a:lstStyle/>
          <a:p>
            <a:r>
              <a:rPr lang="en-US" sz="2400" dirty="0" smtClean="0"/>
              <a:t>Price</a:t>
            </a:r>
            <a:r>
              <a:rPr lang="en-US" sz="2400" dirty="0"/>
              <a:t>, Expected Return, and Yield Maturity of a One-Year, Zero-Coupon </a:t>
            </a:r>
            <a:r>
              <a:rPr lang="en-US" sz="2400" dirty="0" smtClean="0"/>
              <a:t>Bond </a:t>
            </a:r>
            <a:r>
              <a:rPr lang="en-US" sz="2400" dirty="0"/>
              <a:t>with Different Likelihoods of </a:t>
            </a:r>
            <a:r>
              <a:rPr lang="en-US" sz="2400" dirty="0" smtClean="0"/>
              <a:t>Default: Example</a:t>
            </a:r>
            <a:endParaRPr lang="en-US" dirty="0"/>
          </a:p>
        </p:txBody>
      </p:sp>
      <p:sp>
        <p:nvSpPr>
          <p:cNvPr id="2" name="TextBox 1"/>
          <p:cNvSpPr txBox="1"/>
          <p:nvPr/>
        </p:nvSpPr>
        <p:spPr>
          <a:xfrm>
            <a:off x="457200" y="4114800"/>
            <a:ext cx="8305800" cy="1477328"/>
          </a:xfrm>
          <a:prstGeom prst="rect">
            <a:avLst/>
          </a:prstGeom>
          <a:noFill/>
        </p:spPr>
        <p:txBody>
          <a:bodyPr wrap="square" rtlCol="0">
            <a:spAutoFit/>
          </a:bodyPr>
          <a:lstStyle/>
          <a:p>
            <a:r>
              <a:rPr lang="en-US" dirty="0" smtClean="0"/>
              <a:t>Assume that if the bond defaults, then only 90% of the face value is recoverable.</a:t>
            </a:r>
          </a:p>
          <a:p>
            <a:r>
              <a:rPr lang="en-US" dirty="0" smtClean="0"/>
              <a:t>Note that the default-free bond and the certain-default bond both have known cashflows at time 1; hence the rate of return is the risk-free rate of 4%.  On the other hand, the second bond with a 50% chance of default has more uncertainty and, therefore, its expected rate of return is greater.</a:t>
            </a:r>
            <a:endParaRPr 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Copyright © 2009 Pearson Prentice Hall. All rights reserved.</a:t>
            </a:r>
          </a:p>
        </p:txBody>
      </p:sp>
      <p:pic>
        <p:nvPicPr>
          <p:cNvPr id="51202" name="Picture 2" descr="C08P232"/>
          <p:cNvPicPr preferRelativeResize="0">
            <a:picLocks noChangeAspect="1" noChangeArrowheads="1"/>
          </p:cNvPicPr>
          <p:nvPr/>
        </p:nvPicPr>
        <p:blipFill>
          <a:blip r:embed="rId3"/>
          <a:srcRect t="5379" b="39131"/>
          <a:stretch>
            <a:fillRect/>
          </a:stretch>
        </p:blipFill>
        <p:spPr bwMode="auto">
          <a:xfrm>
            <a:off x="838201" y="1295400"/>
            <a:ext cx="7640026" cy="5097463"/>
          </a:xfrm>
          <a:prstGeom prst="rect">
            <a:avLst/>
          </a:prstGeom>
          <a:noFill/>
          <a:ln w="9525">
            <a:noFill/>
            <a:miter lim="800000"/>
            <a:headEnd/>
            <a:tailEnd/>
          </a:ln>
          <a:effectLst/>
        </p:spPr>
      </p:pic>
      <p:sp>
        <p:nvSpPr>
          <p:cNvPr id="51203" name="Rectangle 3"/>
          <p:cNvSpPr>
            <a:spLocks noGrp="1" noChangeArrowheads="1"/>
          </p:cNvSpPr>
          <p:nvPr>
            <p:ph type="title"/>
          </p:nvPr>
        </p:nvSpPr>
        <p:spPr/>
        <p:txBody>
          <a:bodyPr/>
          <a:lstStyle/>
          <a:p>
            <a:r>
              <a:rPr lang="en-US" dirty="0" smtClean="0"/>
              <a:t>Bond </a:t>
            </a:r>
            <a:r>
              <a:rPr lang="en-US" dirty="0"/>
              <a:t>Ratings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Copyright © 2009 Pearson Prentice Hall. All rights reserved.</a:t>
            </a:r>
          </a:p>
        </p:txBody>
      </p:sp>
      <p:sp>
        <p:nvSpPr>
          <p:cNvPr id="93186" name="Rectangle 2"/>
          <p:cNvSpPr>
            <a:spLocks noGrp="1" noChangeArrowheads="1"/>
          </p:cNvSpPr>
          <p:nvPr>
            <p:ph type="title"/>
          </p:nvPr>
        </p:nvSpPr>
        <p:spPr/>
        <p:txBody>
          <a:bodyPr/>
          <a:lstStyle/>
          <a:p>
            <a:r>
              <a:rPr lang="en-US" dirty="0" smtClean="0"/>
              <a:t>Bond Ratings, contd.</a:t>
            </a:r>
            <a:endParaRPr lang="en-US" dirty="0"/>
          </a:p>
        </p:txBody>
      </p:sp>
      <p:pic>
        <p:nvPicPr>
          <p:cNvPr id="93187" name="Picture 3" descr="C08P232"/>
          <p:cNvPicPr preferRelativeResize="0">
            <a:picLocks noChangeAspect="1" noChangeArrowheads="1"/>
          </p:cNvPicPr>
          <p:nvPr/>
        </p:nvPicPr>
        <p:blipFill>
          <a:blip r:embed="rId3"/>
          <a:srcRect t="60869" b="1451"/>
          <a:stretch>
            <a:fillRect/>
          </a:stretch>
        </p:blipFill>
        <p:spPr bwMode="auto">
          <a:xfrm>
            <a:off x="76200" y="1609725"/>
            <a:ext cx="8915400" cy="4257675"/>
          </a:xfrm>
          <a:prstGeom prst="rect">
            <a:avLst/>
          </a:prstGeom>
          <a:noFill/>
          <a:ln w="9525">
            <a:noFill/>
            <a:miter lim="800000"/>
            <a:headEnd/>
            <a:tailEnd/>
          </a:ln>
          <a:effec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Copyright © 2009 Pearson Prentice Hall. All rights reserved.</a:t>
            </a:r>
          </a:p>
        </p:txBody>
      </p:sp>
      <p:sp>
        <p:nvSpPr>
          <p:cNvPr id="6" name="Slide Number Placeholder 5"/>
          <p:cNvSpPr>
            <a:spLocks noGrp="1"/>
          </p:cNvSpPr>
          <p:nvPr>
            <p:ph type="sldNum" sz="quarter" idx="11"/>
          </p:nvPr>
        </p:nvSpPr>
        <p:spPr/>
        <p:txBody>
          <a:bodyPr>
            <a:normAutofit fontScale="70000" lnSpcReduction="20000"/>
          </a:bodyPr>
          <a:lstStyle/>
          <a:p>
            <a:r>
              <a:rPr lang="en-US"/>
              <a:t>8-</a:t>
            </a:r>
            <a:fld id="{C35C536A-E5AB-450F-82AC-474BA73AF7CD}" type="slidenum">
              <a:rPr lang="en-US"/>
              <a:pPr/>
              <a:t>34</a:t>
            </a:fld>
            <a:endParaRPr lang="en-US"/>
          </a:p>
        </p:txBody>
      </p:sp>
      <p:pic>
        <p:nvPicPr>
          <p:cNvPr id="52226" name="Picture 2" descr="C08P233"/>
          <p:cNvPicPr preferRelativeResize="0">
            <a:picLocks noChangeAspect="1" noChangeArrowheads="1"/>
          </p:cNvPicPr>
          <p:nvPr/>
        </p:nvPicPr>
        <p:blipFill>
          <a:blip r:embed="rId3"/>
          <a:srcRect/>
          <a:stretch>
            <a:fillRect/>
          </a:stretch>
        </p:blipFill>
        <p:spPr bwMode="auto">
          <a:xfrm>
            <a:off x="1981200" y="1447800"/>
            <a:ext cx="5638800" cy="4151313"/>
          </a:xfrm>
          <a:prstGeom prst="rect">
            <a:avLst/>
          </a:prstGeom>
          <a:noFill/>
          <a:ln w="9525">
            <a:noFill/>
            <a:miter lim="800000"/>
            <a:headEnd/>
            <a:tailEnd/>
          </a:ln>
          <a:effectLst/>
        </p:spPr>
      </p:pic>
      <p:sp>
        <p:nvSpPr>
          <p:cNvPr id="52227" name="Rectangle 3"/>
          <p:cNvSpPr>
            <a:spLocks noGrp="1" noChangeArrowheads="1"/>
          </p:cNvSpPr>
          <p:nvPr>
            <p:ph type="title"/>
          </p:nvPr>
        </p:nvSpPr>
        <p:spPr/>
        <p:txBody>
          <a:bodyPr/>
          <a:lstStyle/>
          <a:p>
            <a:r>
              <a:rPr lang="en-US" dirty="0" smtClean="0"/>
              <a:t>Corporate </a:t>
            </a:r>
            <a:r>
              <a:rPr lang="en-US" dirty="0"/>
              <a:t>Yield Curves for Various Ratings, September 2005</a:t>
            </a:r>
            <a:endParaRPr lang="en-US" dirty="0">
              <a:solidFill>
                <a:schemeClr val="tx1"/>
              </a:solidFill>
            </a:endParaRPr>
          </a:p>
        </p:txBody>
      </p:sp>
      <p:sp>
        <p:nvSpPr>
          <p:cNvPr id="52229" name="Rectangle 5"/>
          <p:cNvSpPr>
            <a:spLocks noGrp="1" noChangeArrowheads="1"/>
          </p:cNvSpPr>
          <p:nvPr>
            <p:ph type="body" sz="half" idx="2"/>
          </p:nvPr>
        </p:nvSpPr>
        <p:spPr>
          <a:xfrm>
            <a:off x="304800" y="5638800"/>
            <a:ext cx="8458200" cy="685800"/>
          </a:xfrm>
        </p:spPr>
        <p:txBody>
          <a:bodyPr>
            <a:normAutofit fontScale="92500" lnSpcReduction="20000"/>
          </a:bodyPr>
          <a:lstStyle/>
          <a:p>
            <a:pPr marL="0" indent="0">
              <a:lnSpc>
                <a:spcPct val="90000"/>
              </a:lnSpc>
              <a:buFont typeface="Times" pitchFamily="18" charset="0"/>
              <a:buNone/>
            </a:pPr>
            <a:r>
              <a:rPr lang="en-US" sz="1800" dirty="0"/>
              <a:t>This figure shows the yield curve for U.S. Treasury securities and yield curves for corporate securities with different ratings. Note how the yield to maturity is higher for lower rated bonds, which have a higher probability of default</a:t>
            </a:r>
            <a:r>
              <a:rPr lang="en-US" sz="1800" dirty="0" smtClean="0"/>
              <a:t>.  </a:t>
            </a:r>
            <a:r>
              <a:rPr lang="en-US" sz="1200" i="1" dirty="0" smtClean="0"/>
              <a:t>Source</a:t>
            </a:r>
            <a:r>
              <a:rPr lang="en-US" sz="1200" dirty="0"/>
              <a:t>: Reuters.</a:t>
            </a:r>
            <a:endParaRPr lang="en-US" sz="2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EF641C1E-A793-486B-B924-DFDF553D2B38}" type="slidenum">
              <a:rPr lang="en-US"/>
              <a:pPr/>
              <a:t>4</a:t>
            </a:fld>
            <a:endParaRPr lang="en-US"/>
          </a:p>
        </p:txBody>
      </p:sp>
      <p:sp>
        <p:nvSpPr>
          <p:cNvPr id="798722" name="Rectangle 2"/>
          <p:cNvSpPr>
            <a:spLocks noGrp="1" noChangeArrowheads="1"/>
          </p:cNvSpPr>
          <p:nvPr>
            <p:ph type="title"/>
          </p:nvPr>
        </p:nvSpPr>
        <p:spPr>
          <a:xfrm>
            <a:off x="304800" y="457200"/>
            <a:ext cx="8458200" cy="533400"/>
          </a:xfrm>
          <a:noFill/>
          <a:ln/>
        </p:spPr>
        <p:txBody>
          <a:bodyPr lIns="90488" tIns="44450" rIns="90488" bIns="44450">
            <a:normAutofit fontScale="90000"/>
          </a:bodyPr>
          <a:lstStyle/>
          <a:p>
            <a:r>
              <a:rPr lang="en-US" dirty="0"/>
              <a:t>Bonds with semi-annual coupons</a:t>
            </a:r>
          </a:p>
        </p:txBody>
      </p:sp>
      <p:sp>
        <p:nvSpPr>
          <p:cNvPr id="798723" name="Rectangle 3"/>
          <p:cNvSpPr>
            <a:spLocks noGrp="1" noChangeArrowheads="1"/>
          </p:cNvSpPr>
          <p:nvPr>
            <p:ph type="body" idx="4294967295"/>
          </p:nvPr>
        </p:nvSpPr>
        <p:spPr>
          <a:xfrm>
            <a:off x="152400" y="1371600"/>
            <a:ext cx="8839200" cy="4953000"/>
          </a:xfrm>
          <a:prstGeom prst="rect">
            <a:avLst/>
          </a:prstGeom>
          <a:noFill/>
          <a:ln/>
        </p:spPr>
        <p:txBody>
          <a:bodyPr lIns="90488" tIns="44450" rIns="90488" bIns="44450">
            <a:normAutofit lnSpcReduction="10000"/>
          </a:bodyPr>
          <a:lstStyle/>
          <a:p>
            <a:pPr marL="0" indent="0">
              <a:buFont typeface="Wingdings" pitchFamily="2" charset="2"/>
              <a:buNone/>
            </a:pPr>
            <a:r>
              <a:rPr lang="en-US" sz="2400" dirty="0"/>
              <a:t>Normally, bonds pay semi-annual coupons:</a:t>
            </a:r>
          </a:p>
          <a:p>
            <a:pPr marL="0" indent="0">
              <a:buFont typeface="Wingdings" pitchFamily="2" charset="2"/>
              <a:buNone/>
            </a:pPr>
            <a:endParaRPr lang="en-US" sz="2400" dirty="0"/>
          </a:p>
          <a:p>
            <a:pPr marL="0" indent="0">
              <a:buFont typeface="Wingdings" pitchFamily="2" charset="2"/>
              <a:buNone/>
            </a:pPr>
            <a:endParaRPr lang="en-US" sz="2400" dirty="0"/>
          </a:p>
          <a:p>
            <a:pPr marL="0" indent="0">
              <a:buFont typeface="Wingdings" pitchFamily="2" charset="2"/>
              <a:buNone/>
            </a:pPr>
            <a:r>
              <a:rPr lang="en-US" sz="2400" dirty="0"/>
              <a:t>The bond value is given by:</a:t>
            </a:r>
          </a:p>
          <a:p>
            <a:pPr marL="0" indent="0">
              <a:buFont typeface="Wingdings" pitchFamily="2" charset="2"/>
              <a:buNone/>
            </a:pPr>
            <a:endParaRPr lang="en-US" sz="2400" dirty="0"/>
          </a:p>
          <a:p>
            <a:pPr marL="0" indent="0">
              <a:buFont typeface="Wingdings" pitchFamily="2" charset="2"/>
              <a:buNone/>
            </a:pPr>
            <a:r>
              <a:rPr lang="en-US" sz="2400" dirty="0"/>
              <a:t>where the first component is, once again, the present value of an annuity, and y is the bond’s </a:t>
            </a:r>
            <a:r>
              <a:rPr lang="en-US" sz="2400" dirty="0" smtClean="0"/>
              <a:t>yield-to-maturity.</a:t>
            </a:r>
          </a:p>
          <a:p>
            <a:pPr marL="0" indent="0">
              <a:buFont typeface="Wingdings" pitchFamily="2" charset="2"/>
              <a:buNone/>
            </a:pPr>
            <a:r>
              <a:rPr lang="en-US" sz="2400" dirty="0" smtClean="0"/>
              <a:t>The yield-to-maturity of a bond paying annual coupons is simply its internal rate of return, assuming it is held to maturity and there is no default.</a:t>
            </a:r>
          </a:p>
          <a:p>
            <a:pPr marL="0" indent="0">
              <a:buFont typeface="Wingdings" pitchFamily="2" charset="2"/>
              <a:buNone/>
            </a:pPr>
            <a:r>
              <a:rPr lang="en-US" sz="2400" dirty="0" smtClean="0"/>
              <a:t>The yield-to-maturity on a bond paying semi-annual coupons is defined as twice its IRR computed using six-monthly periods.</a:t>
            </a:r>
          </a:p>
        </p:txBody>
      </p:sp>
      <p:graphicFrame>
        <p:nvGraphicFramePr>
          <p:cNvPr id="798724" name="Object 4">
            <a:hlinkClick r:id="" action="ppaction://ole?verb=0"/>
          </p:cNvPr>
          <p:cNvGraphicFramePr>
            <a:graphicFrameLocks/>
          </p:cNvGraphicFramePr>
          <p:nvPr/>
        </p:nvGraphicFramePr>
        <p:xfrm>
          <a:off x="914400" y="1752600"/>
          <a:ext cx="7175500" cy="879475"/>
        </p:xfrm>
        <a:graphic>
          <a:graphicData uri="http://schemas.openxmlformats.org/presentationml/2006/ole">
            <mc:AlternateContent xmlns:mc="http://schemas.openxmlformats.org/markup-compatibility/2006">
              <mc:Choice xmlns:v="urn:schemas-microsoft-com:vml" Requires="v">
                <p:oleObj spid="_x0000_s165889" name="Picture" r:id="rId4" imgW="7175500" imgH="879475" progId="Word.Picture.8">
                  <p:embed/>
                </p:oleObj>
              </mc:Choice>
              <mc:Fallback>
                <p:oleObj name="Picture" r:id="rId4" imgW="7175500" imgH="879475" progId="Word.Picture.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752600"/>
                        <a:ext cx="7175500"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98725" name="Object 5">
            <a:hlinkClick r:id="" action="ppaction://ole?verb=0"/>
          </p:cNvPr>
          <p:cNvGraphicFramePr>
            <a:graphicFrameLocks/>
          </p:cNvGraphicFramePr>
          <p:nvPr/>
        </p:nvGraphicFramePr>
        <p:xfrm>
          <a:off x="4267200" y="2667000"/>
          <a:ext cx="2908300" cy="803275"/>
        </p:xfrm>
        <a:graphic>
          <a:graphicData uri="http://schemas.openxmlformats.org/presentationml/2006/ole">
            <mc:AlternateContent xmlns:mc="http://schemas.openxmlformats.org/markup-compatibility/2006">
              <mc:Choice xmlns:v="urn:schemas-microsoft-com:vml" Requires="v">
                <p:oleObj spid="_x0000_s165890" name="Equation" r:id="rId6" imgW="2903260" imgH="801883" progId="Equation.2">
                  <p:embed/>
                </p:oleObj>
              </mc:Choice>
              <mc:Fallback>
                <p:oleObj name="Equation" r:id="rId6" imgW="2903260" imgH="801883" progId="Equation.2">
                  <p:embed/>
                  <p:pic>
                    <p:nvPicPr>
                      <p:cNvPr id="0" name="Picture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2667000"/>
                        <a:ext cx="2908300"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4E578E4B-49A1-431F-95E7-D068657FB208}" type="slidenum">
              <a:rPr lang="en-US"/>
              <a:pPr/>
              <a:t>5</a:t>
            </a:fld>
            <a:endParaRPr lang="en-US"/>
          </a:p>
        </p:txBody>
      </p:sp>
      <p:sp>
        <p:nvSpPr>
          <p:cNvPr id="800770" name="Rectangle 2"/>
          <p:cNvSpPr>
            <a:spLocks noGrp="1" noChangeArrowheads="1"/>
          </p:cNvSpPr>
          <p:nvPr>
            <p:ph type="title"/>
          </p:nvPr>
        </p:nvSpPr>
        <p:spPr>
          <a:noFill/>
          <a:ln/>
        </p:spPr>
        <p:txBody>
          <a:bodyPr lIns="90488" tIns="44450" rIns="90488" bIns="44450"/>
          <a:lstStyle/>
          <a:p>
            <a:r>
              <a:rPr lang="en-US"/>
              <a:t>Bond Pricing Example</a:t>
            </a:r>
          </a:p>
        </p:txBody>
      </p:sp>
      <p:sp>
        <p:nvSpPr>
          <p:cNvPr id="800771" name="Rectangle 3"/>
          <p:cNvSpPr>
            <a:spLocks noGrp="1" noChangeArrowheads="1"/>
          </p:cNvSpPr>
          <p:nvPr>
            <p:ph type="body" idx="4294967295"/>
          </p:nvPr>
        </p:nvSpPr>
        <p:spPr>
          <a:xfrm>
            <a:off x="838200" y="1905000"/>
            <a:ext cx="7958138" cy="3729038"/>
          </a:xfrm>
          <a:prstGeom prst="rect">
            <a:avLst/>
          </a:prstGeom>
          <a:noFill/>
          <a:ln/>
        </p:spPr>
        <p:txBody>
          <a:bodyPr lIns="90488" tIns="44450" rIns="90488" bIns="44450"/>
          <a:lstStyle/>
          <a:p>
            <a:pPr indent="6350">
              <a:buFont typeface="Wingdings" pitchFamily="2" charset="2"/>
              <a:buNone/>
            </a:pPr>
            <a:r>
              <a:rPr lang="en-US" dirty="0"/>
              <a:t>If F = $100,000; T = 8 years; the coupon rate is 10%, and the bond’s </a:t>
            </a:r>
            <a:r>
              <a:rPr lang="en-US" dirty="0" smtClean="0"/>
              <a:t>yield-to-maturity is </a:t>
            </a:r>
            <a:r>
              <a:rPr lang="en-US" dirty="0"/>
              <a:t>8.8%, the bond's price is computed as:</a:t>
            </a:r>
          </a:p>
          <a:p>
            <a:pPr indent="6350">
              <a:buFont typeface="Wingdings" pitchFamily="2" charset="2"/>
              <a:buNone/>
            </a:pPr>
            <a:r>
              <a:rPr lang="en-US" dirty="0"/>
              <a:t>  </a:t>
            </a:r>
          </a:p>
          <a:p>
            <a:pPr indent="6350">
              <a:buFont typeface="Wingdings" pitchFamily="2" charset="2"/>
              <a:buNone/>
            </a:pPr>
            <a:endParaRPr lang="en-US" dirty="0"/>
          </a:p>
          <a:p>
            <a:pPr indent="6350">
              <a:buFont typeface="Wingdings" pitchFamily="2" charset="2"/>
              <a:buNone/>
            </a:pPr>
            <a:r>
              <a:rPr lang="en-US" dirty="0"/>
              <a:t>                               </a:t>
            </a:r>
          </a:p>
          <a:p>
            <a:pPr indent="6350">
              <a:buFont typeface="Wingdings" pitchFamily="2" charset="2"/>
              <a:buNone/>
            </a:pPr>
            <a:r>
              <a:rPr lang="en-US" dirty="0"/>
              <a:t>                                     = $106,789.52</a:t>
            </a:r>
          </a:p>
          <a:p>
            <a:pPr indent="6350">
              <a:buFont typeface="Wingdings" pitchFamily="2" charset="2"/>
              <a:buNone/>
            </a:pPr>
            <a:endParaRPr lang="en-US" dirty="0"/>
          </a:p>
        </p:txBody>
      </p:sp>
      <p:graphicFrame>
        <p:nvGraphicFramePr>
          <p:cNvPr id="800772" name="Object 4">
            <a:hlinkClick r:id="" action="ppaction://ole?verb=0"/>
          </p:cNvPr>
          <p:cNvGraphicFramePr>
            <a:graphicFrameLocks/>
          </p:cNvGraphicFramePr>
          <p:nvPr/>
        </p:nvGraphicFramePr>
        <p:xfrm>
          <a:off x="1447800" y="3962400"/>
          <a:ext cx="7159625" cy="1536700"/>
        </p:xfrm>
        <a:graphic>
          <a:graphicData uri="http://schemas.openxmlformats.org/presentationml/2006/ole">
            <mc:AlternateContent xmlns:mc="http://schemas.openxmlformats.org/markup-compatibility/2006">
              <mc:Choice xmlns:v="urn:schemas-microsoft-com:vml" Requires="v">
                <p:oleObj spid="_x0000_s166913" name="Equation" r:id="rId4" imgW="7159625" imgH="1536700" progId="Equation.2">
                  <p:embed/>
                </p:oleObj>
              </mc:Choice>
              <mc:Fallback>
                <p:oleObj name="Equation" r:id="rId4" imgW="7159625" imgH="1536700" progId="Equation.2">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962400"/>
                        <a:ext cx="7159625"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D0034635-854B-438A-8BBA-D7959AFC090C}" type="slidenum">
              <a:rPr lang="en-US"/>
              <a:pPr/>
              <a:t>6</a:t>
            </a:fld>
            <a:endParaRPr lang="en-US"/>
          </a:p>
        </p:txBody>
      </p:sp>
      <p:sp>
        <p:nvSpPr>
          <p:cNvPr id="802818" name="Rectangle 2"/>
          <p:cNvSpPr>
            <a:spLocks noGrp="1" noChangeArrowheads="1"/>
          </p:cNvSpPr>
          <p:nvPr>
            <p:ph type="title"/>
          </p:nvPr>
        </p:nvSpPr>
        <p:spPr>
          <a:xfrm>
            <a:off x="1371600" y="609600"/>
            <a:ext cx="7378700" cy="571500"/>
          </a:xfrm>
          <a:noFill/>
          <a:ln/>
        </p:spPr>
        <p:txBody>
          <a:bodyPr lIns="90488" tIns="44450" rIns="90488" bIns="44450">
            <a:normAutofit fontScale="90000"/>
          </a:bodyPr>
          <a:lstStyle/>
          <a:p>
            <a:r>
              <a:rPr lang="en-US"/>
              <a:t>The Relation between Bond Prices and Yields</a:t>
            </a:r>
          </a:p>
        </p:txBody>
      </p:sp>
      <p:sp>
        <p:nvSpPr>
          <p:cNvPr id="802819" name="Rectangle 3"/>
          <p:cNvSpPr>
            <a:spLocks noGrp="1" noChangeArrowheads="1"/>
          </p:cNvSpPr>
          <p:nvPr>
            <p:ph type="body" idx="4294967295"/>
          </p:nvPr>
        </p:nvSpPr>
        <p:spPr>
          <a:xfrm>
            <a:off x="685800" y="1828800"/>
            <a:ext cx="7772400" cy="5029200"/>
          </a:xfrm>
          <a:prstGeom prst="rect">
            <a:avLst/>
          </a:prstGeom>
          <a:noFill/>
          <a:ln/>
        </p:spPr>
        <p:txBody>
          <a:bodyPr lIns="90488" tIns="44450" rIns="90488" bIns="44450"/>
          <a:lstStyle/>
          <a:p>
            <a:pPr>
              <a:lnSpc>
                <a:spcPct val="90000"/>
              </a:lnSpc>
              <a:buFont typeface="Wingdings" pitchFamily="2" charset="2"/>
              <a:buChar char="§"/>
            </a:pPr>
            <a:r>
              <a:rPr lang="en-US"/>
              <a:t>Consider a 2 year, 10% coupon bond with a $1000 face value.  If the bond yield is 8.8%, the price is 50         + 1000/(1.044)</a:t>
            </a:r>
            <a:r>
              <a:rPr lang="en-US" baseline="30000"/>
              <a:t>4</a:t>
            </a:r>
            <a:r>
              <a:rPr lang="en-US"/>
              <a:t> = 1021.58.  </a:t>
            </a:r>
          </a:p>
          <a:p>
            <a:pPr>
              <a:lnSpc>
                <a:spcPct val="90000"/>
              </a:lnSpc>
              <a:buFont typeface="Wingdings" pitchFamily="2" charset="2"/>
              <a:buNone/>
            </a:pPr>
            <a:endParaRPr lang="en-US"/>
          </a:p>
          <a:p>
            <a:pPr>
              <a:lnSpc>
                <a:spcPct val="90000"/>
              </a:lnSpc>
              <a:spcBef>
                <a:spcPct val="0"/>
              </a:spcBef>
              <a:buFont typeface="Wingdings" pitchFamily="2" charset="2"/>
              <a:buChar char="§"/>
            </a:pPr>
            <a:r>
              <a:rPr lang="en-US"/>
              <a:t>Now suppose the market bond yield drops to 7.8%.  The market price is now given by 50         + 1000/(1.039)</a:t>
            </a:r>
            <a:r>
              <a:rPr lang="en-US" baseline="30000"/>
              <a:t>4</a:t>
            </a:r>
            <a:r>
              <a:rPr lang="en-US"/>
              <a:t> = 1040.02.  </a:t>
            </a:r>
          </a:p>
          <a:p>
            <a:pPr>
              <a:lnSpc>
                <a:spcPct val="90000"/>
              </a:lnSpc>
              <a:spcBef>
                <a:spcPct val="0"/>
              </a:spcBef>
              <a:buFont typeface="Wingdings" pitchFamily="2" charset="2"/>
              <a:buChar char="§"/>
            </a:pPr>
            <a:endParaRPr lang="en-US"/>
          </a:p>
          <a:p>
            <a:pPr>
              <a:lnSpc>
                <a:spcPct val="90000"/>
              </a:lnSpc>
              <a:buFont typeface="Wingdings" pitchFamily="2" charset="2"/>
              <a:buChar char="§"/>
            </a:pPr>
            <a:r>
              <a:rPr lang="en-US"/>
              <a:t>As the bond yield drops, the bond price rises, and vice-versa.  </a:t>
            </a:r>
          </a:p>
        </p:txBody>
      </p:sp>
      <p:graphicFrame>
        <p:nvGraphicFramePr>
          <p:cNvPr id="802820" name="Object 4">
            <a:hlinkClick r:id="" action="ppaction://ole?verb=0"/>
          </p:cNvPr>
          <p:cNvGraphicFramePr>
            <a:graphicFrameLocks/>
          </p:cNvGraphicFramePr>
          <p:nvPr/>
        </p:nvGraphicFramePr>
        <p:xfrm>
          <a:off x="7543800" y="3810000"/>
          <a:ext cx="793750" cy="593725"/>
        </p:xfrm>
        <a:graphic>
          <a:graphicData uri="http://schemas.openxmlformats.org/presentationml/2006/ole">
            <mc:AlternateContent xmlns:mc="http://schemas.openxmlformats.org/markup-compatibility/2006">
              <mc:Choice xmlns:v="urn:schemas-microsoft-com:vml" Requires="v">
                <p:oleObj spid="_x0000_s167937" name="Equation" r:id="rId4" imgW="791003" imgH="591671" progId="Equation.2">
                  <p:embed/>
                </p:oleObj>
              </mc:Choice>
              <mc:Fallback>
                <p:oleObj name="Equation" r:id="rId4" imgW="791003" imgH="591671" progId="Equation.2">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3810000"/>
                        <a:ext cx="79375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02821" name="Object 5">
            <a:hlinkClick r:id="" action="ppaction://ole?verb=0"/>
          </p:cNvPr>
          <p:cNvGraphicFramePr>
            <a:graphicFrameLocks/>
          </p:cNvGraphicFramePr>
          <p:nvPr/>
        </p:nvGraphicFramePr>
        <p:xfrm>
          <a:off x="2590800" y="2590800"/>
          <a:ext cx="747713" cy="560388"/>
        </p:xfrm>
        <a:graphic>
          <a:graphicData uri="http://schemas.openxmlformats.org/presentationml/2006/ole">
            <mc:AlternateContent xmlns:mc="http://schemas.openxmlformats.org/markup-compatibility/2006">
              <mc:Choice xmlns:v="urn:schemas-microsoft-com:vml" Requires="v">
                <p:oleObj spid="_x0000_s167938" name="Equation" r:id="rId6" imgW="745125" imgH="558448" progId="Equation.2">
                  <p:embed/>
                </p:oleObj>
              </mc:Choice>
              <mc:Fallback>
                <p:oleObj name="Equation" r:id="rId6" imgW="745125" imgH="558448" progId="Equation.2">
                  <p:embed/>
                  <p:pic>
                    <p:nvPicPr>
                      <p:cNvPr id="0" name="Picture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2590800"/>
                        <a:ext cx="747713"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1372892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510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Coupon Rate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301752" y="1600200"/>
            <a:ext cx="8503920" cy="4498848"/>
          </a:xfrm>
        </p:spPr>
        <p:txBody>
          <a:bodyPr/>
          <a:lstStyle/>
          <a:p>
            <a:r>
              <a:rPr lang="en-US" dirty="0" smtClean="0"/>
              <a:t>The coupon rate on a bond measures the investor’s return on their investment.</a:t>
            </a:r>
          </a:p>
          <a:p>
            <a:pPr lvl="1"/>
            <a:r>
              <a:rPr lang="en-US" dirty="0" smtClean="0"/>
              <a:t>True.  It measures how many cents they will get for every dollar that they invest.</a:t>
            </a:r>
          </a:p>
          <a:p>
            <a:pPr lvl="1"/>
            <a:r>
              <a:rPr lang="en-US" dirty="0" smtClean="0"/>
              <a:t>False.  The coupon rate is just the cash payment every period to the investor.  The total return includes the capital gains on the bond.</a:t>
            </a:r>
            <a:endParaRPr lang="en-US" dirty="0"/>
          </a:p>
        </p:txBody>
      </p:sp>
    </p:spTree>
    <p:extLst>
      <p:ext uri="{BB962C8B-B14F-4D97-AF65-F5344CB8AC3E}">
        <p14:creationId xmlns:p14="http://schemas.microsoft.com/office/powerpoint/2010/main" val="2879423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69C0EBD-85E3-4483-A966-8A4456915DA0}" type="slidenum">
              <a:rPr lang="en-US"/>
              <a:pPr/>
              <a:t>8</a:t>
            </a:fld>
            <a:endParaRPr lang="en-US"/>
          </a:p>
        </p:txBody>
      </p:sp>
      <p:sp>
        <p:nvSpPr>
          <p:cNvPr id="804866" name="Rectangle 2"/>
          <p:cNvSpPr>
            <a:spLocks noGrp="1" noChangeArrowheads="1"/>
          </p:cNvSpPr>
          <p:nvPr>
            <p:ph type="title"/>
          </p:nvPr>
        </p:nvSpPr>
        <p:spPr>
          <a:xfrm>
            <a:off x="762000" y="304800"/>
            <a:ext cx="7772400" cy="838200"/>
          </a:xfrm>
          <a:noFill/>
          <a:ln/>
        </p:spPr>
        <p:txBody>
          <a:bodyPr lIns="90488" tIns="44450" rIns="90488" bIns="44450">
            <a:normAutofit fontScale="90000"/>
          </a:bodyPr>
          <a:lstStyle/>
          <a:p>
            <a:r>
              <a:rPr lang="en-US" dirty="0"/>
              <a:t>Bond Prices and Yields</a:t>
            </a:r>
            <a:br>
              <a:rPr lang="en-US" dirty="0"/>
            </a:br>
            <a:r>
              <a:rPr lang="en-US" dirty="0"/>
              <a:t>A Graphic View</a:t>
            </a:r>
          </a:p>
        </p:txBody>
      </p:sp>
      <p:graphicFrame>
        <p:nvGraphicFramePr>
          <p:cNvPr id="804867" name="Object 3">
            <a:hlinkClick r:id="" action="ppaction://ole?verb=0"/>
          </p:cNvPr>
          <p:cNvGraphicFramePr>
            <a:graphicFrameLocks/>
          </p:cNvGraphicFramePr>
          <p:nvPr/>
        </p:nvGraphicFramePr>
        <p:xfrm>
          <a:off x="1905000" y="1936750"/>
          <a:ext cx="6108700" cy="4248150"/>
        </p:xfrm>
        <a:graphic>
          <a:graphicData uri="http://schemas.openxmlformats.org/presentationml/2006/ole">
            <mc:AlternateContent xmlns:mc="http://schemas.openxmlformats.org/markup-compatibility/2006">
              <mc:Choice xmlns:v="urn:schemas-microsoft-com:vml" Requires="v">
                <p:oleObj spid="_x0000_s168961" name="Picture" r:id="rId4" imgW="6108700" imgH="4248150" progId="Word.Picture.8">
                  <p:embed/>
                </p:oleObj>
              </mc:Choice>
              <mc:Fallback>
                <p:oleObj name="Picture" r:id="rId4" imgW="6108700" imgH="4248150" progId="Word.Picture.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936750"/>
                        <a:ext cx="610870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611613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305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Bond yields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1752" y="1506516"/>
            <a:ext cx="8503920" cy="4592531"/>
          </a:xfrm>
        </p:spPr>
        <p:txBody>
          <a:bodyPr/>
          <a:lstStyle/>
          <a:p>
            <a:r>
              <a:rPr lang="en-US" dirty="0" smtClean="0"/>
              <a:t>As the bond yield increases, the bond becomes more valuable to the investor and, therefore, the price increases.</a:t>
            </a:r>
          </a:p>
          <a:p>
            <a:pPr lvl="1"/>
            <a:r>
              <a:rPr lang="en-US" dirty="0" smtClean="0"/>
              <a:t>True.  Makes sense!  You pay for what you get.</a:t>
            </a:r>
          </a:p>
          <a:p>
            <a:pPr lvl="1"/>
            <a:r>
              <a:rPr lang="en-US" dirty="0" smtClean="0"/>
              <a:t>False.  The yield depends on the price.  For a given coupon rate, if the price increases, the investor is paying more and hence their return, i.e. the yield must drop.  </a:t>
            </a:r>
            <a:endParaRPr lang="en-US" dirty="0"/>
          </a:p>
        </p:txBody>
      </p:sp>
    </p:spTree>
    <p:extLst>
      <p:ext uri="{BB962C8B-B14F-4D97-AF65-F5344CB8AC3E}">
        <p14:creationId xmlns:p14="http://schemas.microsoft.com/office/powerpoint/2010/main" val="8359989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2674</Words>
  <Application>Microsoft Office PowerPoint</Application>
  <PresentationFormat>On-screen Show (4:3)</PresentationFormat>
  <Paragraphs>341</Paragraphs>
  <Slides>34</Slides>
  <Notes>29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45" baseType="lpstr">
      <vt:lpstr>Arial</vt:lpstr>
      <vt:lpstr>Calibri</vt:lpstr>
      <vt:lpstr>Georgia</vt:lpstr>
      <vt:lpstr>Times</vt:lpstr>
      <vt:lpstr>Times New Roman</vt:lpstr>
      <vt:lpstr>Wingdings</vt:lpstr>
      <vt:lpstr>Wingdings 2</vt:lpstr>
      <vt:lpstr>Process diagram</vt:lpstr>
      <vt:lpstr>think-cell Slide</vt:lpstr>
      <vt:lpstr>Picture</vt:lpstr>
      <vt:lpstr>Equation</vt:lpstr>
      <vt:lpstr>Introduction to Bonds  Description and Pricing</vt:lpstr>
      <vt:lpstr>What are bonds?</vt:lpstr>
      <vt:lpstr>Bond Pricing</vt:lpstr>
      <vt:lpstr>Bonds with semi-annual coupons</vt:lpstr>
      <vt:lpstr>Bond Pricing Example</vt:lpstr>
      <vt:lpstr>The Relation between Bond Prices and Yields</vt:lpstr>
      <vt:lpstr>Poll: Coupon Rate</vt:lpstr>
      <vt:lpstr>Bond Prices and Yields A Graphic View</vt:lpstr>
      <vt:lpstr>Poll: Bond yields</vt:lpstr>
      <vt:lpstr>Bond Yield Measurement: Examples</vt:lpstr>
      <vt:lpstr>Computing YTM by Trial and Error</vt:lpstr>
      <vt:lpstr>Computing YTM by Trial and Error:  A Graphic View</vt:lpstr>
      <vt:lpstr>Holding Period Return</vt:lpstr>
      <vt:lpstr>Poll: Holding Period return</vt:lpstr>
      <vt:lpstr>Coupons and Yields</vt:lpstr>
      <vt:lpstr>Coupons and Yields</vt:lpstr>
      <vt:lpstr>Non-flat Term Structures</vt:lpstr>
      <vt:lpstr>Non-flat Term Structures</vt:lpstr>
      <vt:lpstr>Yield Curves for March. 3-12, 2014</vt:lpstr>
      <vt:lpstr>Yield Curves for March 3 to 12, 2014</vt:lpstr>
      <vt:lpstr>Time Pattern of Bond Prices</vt:lpstr>
      <vt:lpstr>Time Pattern of Bond Prices: Graphic View</vt:lpstr>
      <vt:lpstr>Time Pattern of Bond Prices in Practice</vt:lpstr>
      <vt:lpstr>The Effect of Time on Bond Prices</vt:lpstr>
      <vt:lpstr>Price changes due to yield changes</vt:lpstr>
      <vt:lpstr>Poll: Yield volatility</vt:lpstr>
      <vt:lpstr>Yield to Maturity and Bond Price Fluctuations Over Time</vt:lpstr>
      <vt:lpstr>Types of Bond Issuers</vt:lpstr>
      <vt:lpstr>Credit Risk</vt:lpstr>
      <vt:lpstr>Risk Premium</vt:lpstr>
      <vt:lpstr>Price, Expected Return, and Yield Maturity of a One-Year, Zero-Coupon Bond with Different Likelihoods of Default: Example</vt:lpstr>
      <vt:lpstr>Bond Ratings</vt:lpstr>
      <vt:lpstr>Bond Ratings, contd.</vt:lpstr>
      <vt:lpstr>Corporate Yield Curves for Various Ratings, September 2005</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2021-04-20T17:28:37Z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