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13.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14.xml" ContentType="application/vnd.openxmlformats-officedocument.presentationml.tags+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67"/>
  </p:notesMasterIdLst>
  <p:handoutMasterIdLst>
    <p:handoutMasterId r:id="rId68"/>
  </p:handoutMasterIdLst>
  <p:sldIdLst>
    <p:sldId id="261" r:id="rId5"/>
    <p:sldId id="297" r:id="rId6"/>
    <p:sldId id="262" r:id="rId7"/>
    <p:sldId id="263" r:id="rId8"/>
    <p:sldId id="300" r:id="rId9"/>
    <p:sldId id="266" r:id="rId10"/>
    <p:sldId id="312" r:id="rId11"/>
    <p:sldId id="301" r:id="rId12"/>
    <p:sldId id="267" r:id="rId13"/>
    <p:sldId id="268" r:id="rId14"/>
    <p:sldId id="269" r:id="rId15"/>
    <p:sldId id="302" r:id="rId16"/>
    <p:sldId id="313" r:id="rId17"/>
    <p:sldId id="270" r:id="rId18"/>
    <p:sldId id="289" r:id="rId19"/>
    <p:sldId id="314" r:id="rId20"/>
    <p:sldId id="264" r:id="rId21"/>
    <p:sldId id="271" r:id="rId22"/>
    <p:sldId id="272" r:id="rId23"/>
    <p:sldId id="303" r:id="rId24"/>
    <p:sldId id="273" r:id="rId25"/>
    <p:sldId id="274" r:id="rId26"/>
    <p:sldId id="275" r:id="rId27"/>
    <p:sldId id="276" r:id="rId28"/>
    <p:sldId id="304" r:id="rId29"/>
    <p:sldId id="280" r:id="rId30"/>
    <p:sldId id="305" r:id="rId31"/>
    <p:sldId id="317" r:id="rId32"/>
    <p:sldId id="319" r:id="rId33"/>
    <p:sldId id="320" r:id="rId34"/>
    <p:sldId id="277" r:id="rId35"/>
    <p:sldId id="278" r:id="rId36"/>
    <p:sldId id="279" r:id="rId37"/>
    <p:sldId id="306" r:id="rId38"/>
    <p:sldId id="281" r:id="rId39"/>
    <p:sldId id="282" r:id="rId40"/>
    <p:sldId id="307" r:id="rId41"/>
    <p:sldId id="287" r:id="rId42"/>
    <p:sldId id="308" r:id="rId43"/>
    <p:sldId id="321" r:id="rId44"/>
    <p:sldId id="322" r:id="rId45"/>
    <p:sldId id="323" r:id="rId46"/>
    <p:sldId id="283" r:id="rId47"/>
    <p:sldId id="309" r:id="rId48"/>
    <p:sldId id="284" r:id="rId49"/>
    <p:sldId id="310" r:id="rId50"/>
    <p:sldId id="285" r:id="rId51"/>
    <p:sldId id="324" r:id="rId52"/>
    <p:sldId id="311" r:id="rId53"/>
    <p:sldId id="290" r:id="rId54"/>
    <p:sldId id="291" r:id="rId55"/>
    <p:sldId id="318" r:id="rId56"/>
    <p:sldId id="288" r:id="rId57"/>
    <p:sldId id="325" r:id="rId58"/>
    <p:sldId id="315" r:id="rId59"/>
    <p:sldId id="316" r:id="rId60"/>
    <p:sldId id="296" r:id="rId61"/>
    <p:sldId id="292" r:id="rId62"/>
    <p:sldId id="293" r:id="rId63"/>
    <p:sldId id="294" r:id="rId64"/>
    <p:sldId id="295" r:id="rId65"/>
    <p:sldId id="299" r:id="rId66"/>
  </p:sldIdLst>
  <p:sldSz cx="9144000" cy="6858000" type="screen4x3"/>
  <p:notesSz cx="7010400" cy="9236075"/>
  <p:custDataLst>
    <p:tags r:id="rId69"/>
  </p:custData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87" autoAdjust="0"/>
    <p:restoredTop sz="94660"/>
  </p:normalViewPr>
  <p:slideViewPr>
    <p:cSldViewPr>
      <p:cViewPr varScale="1">
        <p:scale>
          <a:sx n="81" d="100"/>
          <a:sy n="81" d="100"/>
        </p:scale>
        <p:origin x="952"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ext\webpages\pace\class\data\probdi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0" i="0" u="none" strike="noStrike" baseline="0">
                <a:solidFill>
                  <a:srgbClr val="000000"/>
                </a:solidFill>
                <a:latin typeface="Arial"/>
                <a:ea typeface="Arial"/>
                <a:cs typeface="Arial"/>
              </a:defRPr>
            </a:pPr>
            <a:r>
              <a:rPr lang="en-US"/>
              <a:t>Probability Distribution
Return on Trump Stock</a:t>
            </a:r>
          </a:p>
        </c:rich>
      </c:tx>
      <c:layout>
        <c:manualLayout>
          <c:xMode val="edge"/>
          <c:yMode val="edge"/>
          <c:x val="0.27334882339659555"/>
          <c:y val="3.4582132564841578E-2"/>
        </c:manualLayout>
      </c:layout>
      <c:overlay val="0"/>
      <c:spPr>
        <a:noFill/>
        <a:ln w="25400">
          <a:noFill/>
        </a:ln>
      </c:spPr>
    </c:title>
    <c:autoTitleDeleted val="0"/>
    <c:plotArea>
      <c:layout>
        <c:manualLayout>
          <c:layoutTarget val="inner"/>
          <c:xMode val="edge"/>
          <c:yMode val="edge"/>
          <c:x val="0.1724831146106737"/>
          <c:y val="0.19160887783763891"/>
          <c:w val="0.77459457567804035"/>
          <c:h val="0.5991538886586546"/>
        </c:manualLayout>
      </c:layout>
      <c:lineChart>
        <c:grouping val="standard"/>
        <c:varyColors val="0"/>
        <c:ser>
          <c:idx val="0"/>
          <c:order val="0"/>
          <c:spPr>
            <a:ln w="12700">
              <a:solidFill>
                <a:srgbClr val="000000"/>
              </a:solidFill>
              <a:prstDash val="solid"/>
            </a:ln>
          </c:spPr>
          <c:marker>
            <c:symbol val="square"/>
            <c:size val="5"/>
            <c:spPr>
              <a:solidFill>
                <a:srgbClr val="FF0000"/>
              </a:solidFill>
              <a:ln>
                <a:solidFill>
                  <a:srgbClr val="000000"/>
                </a:solidFill>
                <a:prstDash val="solid"/>
              </a:ln>
            </c:spPr>
          </c:marker>
          <c:cat>
            <c:numRef>
              <c:f>'Probability Distributions'!$D$28:$D$88</c:f>
              <c:numCache>
                <c:formatCode>0.00%</c:formatCode>
                <c:ptCount val="61"/>
                <c:pt idx="0">
                  <c:v>-5.0000000000000093E-2</c:v>
                </c:pt>
                <c:pt idx="1">
                  <c:v>-4.5000000000000033E-2</c:v>
                </c:pt>
                <c:pt idx="2">
                  <c:v>-4.0000000000000091E-2</c:v>
                </c:pt>
                <c:pt idx="3">
                  <c:v>-3.5000000000000066E-2</c:v>
                </c:pt>
                <c:pt idx="4">
                  <c:v>-3.0000000000000068E-2</c:v>
                </c:pt>
                <c:pt idx="5">
                  <c:v>-2.500000000000005E-2</c:v>
                </c:pt>
                <c:pt idx="6">
                  <c:v>-2.0000000000000046E-2</c:v>
                </c:pt>
                <c:pt idx="7">
                  <c:v>-1.5000000000000034E-2</c:v>
                </c:pt>
                <c:pt idx="8">
                  <c:v>-1.0000000000000024E-2</c:v>
                </c:pt>
                <c:pt idx="9">
                  <c:v>-5.0000000000000131E-3</c:v>
                </c:pt>
                <c:pt idx="10">
                  <c:v>-5.2041704279304621E-18</c:v>
                </c:pt>
                <c:pt idx="11">
                  <c:v>5.0000000000000044E-3</c:v>
                </c:pt>
                <c:pt idx="12">
                  <c:v>1.0000000000000018E-2</c:v>
                </c:pt>
                <c:pt idx="13">
                  <c:v>1.4999999999999994E-2</c:v>
                </c:pt>
                <c:pt idx="14">
                  <c:v>1.9999999999999997E-2</c:v>
                </c:pt>
                <c:pt idx="15">
                  <c:v>2.5000000000000036E-2</c:v>
                </c:pt>
                <c:pt idx="16">
                  <c:v>3.0000000000000054E-2</c:v>
                </c:pt>
                <c:pt idx="17">
                  <c:v>3.4999999999999996E-2</c:v>
                </c:pt>
                <c:pt idx="18">
                  <c:v>4.000000000000007E-2</c:v>
                </c:pt>
                <c:pt idx="19">
                  <c:v>4.5000000000000033E-2</c:v>
                </c:pt>
                <c:pt idx="20">
                  <c:v>5.0000000000000072E-2</c:v>
                </c:pt>
                <c:pt idx="21">
                  <c:v>5.5000000000000084E-2</c:v>
                </c:pt>
                <c:pt idx="22">
                  <c:v>6.0000000000000095E-2</c:v>
                </c:pt>
                <c:pt idx="23">
                  <c:v>6.5000000000000113E-2</c:v>
                </c:pt>
                <c:pt idx="24">
                  <c:v>7.0000000000000034E-2</c:v>
                </c:pt>
                <c:pt idx="25">
                  <c:v>7.5000000000000108E-2</c:v>
                </c:pt>
                <c:pt idx="26">
                  <c:v>8.000000000000014E-2</c:v>
                </c:pt>
                <c:pt idx="27">
                  <c:v>8.5000000000000048E-2</c:v>
                </c:pt>
                <c:pt idx="28">
                  <c:v>9.0000000000000066E-2</c:v>
                </c:pt>
                <c:pt idx="29">
                  <c:v>9.5000000000000182E-2</c:v>
                </c:pt>
                <c:pt idx="30">
                  <c:v>0.10000000000000002</c:v>
                </c:pt>
                <c:pt idx="31">
                  <c:v>0.10500000000000002</c:v>
                </c:pt>
                <c:pt idx="32">
                  <c:v>0.11000000000000014</c:v>
                </c:pt>
                <c:pt idx="33">
                  <c:v>0.11500000000000016</c:v>
                </c:pt>
                <c:pt idx="34">
                  <c:v>0.12000000000000006</c:v>
                </c:pt>
                <c:pt idx="35">
                  <c:v>0.12500000000000003</c:v>
                </c:pt>
                <c:pt idx="36">
                  <c:v>0.13000000000000003</c:v>
                </c:pt>
                <c:pt idx="37">
                  <c:v>0.13500000000000004</c:v>
                </c:pt>
                <c:pt idx="38">
                  <c:v>0.14000000000000004</c:v>
                </c:pt>
                <c:pt idx="39">
                  <c:v>0.14500000000000021</c:v>
                </c:pt>
                <c:pt idx="40">
                  <c:v>0.15000000000000024</c:v>
                </c:pt>
                <c:pt idx="41">
                  <c:v>0.15500000000000033</c:v>
                </c:pt>
                <c:pt idx="42">
                  <c:v>0.16000000000000031</c:v>
                </c:pt>
                <c:pt idx="43">
                  <c:v>0.16500000000000034</c:v>
                </c:pt>
                <c:pt idx="44">
                  <c:v>0.17000000000000021</c:v>
                </c:pt>
                <c:pt idx="45">
                  <c:v>0.17500000000000021</c:v>
                </c:pt>
                <c:pt idx="46">
                  <c:v>0.18000000000000024</c:v>
                </c:pt>
                <c:pt idx="47">
                  <c:v>0.18500000000000033</c:v>
                </c:pt>
                <c:pt idx="48">
                  <c:v>0.19000000000000034</c:v>
                </c:pt>
                <c:pt idx="49">
                  <c:v>0.19500000000000037</c:v>
                </c:pt>
                <c:pt idx="50">
                  <c:v>0.20000000000000009</c:v>
                </c:pt>
                <c:pt idx="51">
                  <c:v>0.20500000000000021</c:v>
                </c:pt>
                <c:pt idx="52">
                  <c:v>0.21000000000000021</c:v>
                </c:pt>
                <c:pt idx="53">
                  <c:v>0.21500000000000036</c:v>
                </c:pt>
                <c:pt idx="54">
                  <c:v>0.22000000000000036</c:v>
                </c:pt>
                <c:pt idx="55">
                  <c:v>0.22500000000000042</c:v>
                </c:pt>
                <c:pt idx="56">
                  <c:v>0.2300000000000002</c:v>
                </c:pt>
                <c:pt idx="57">
                  <c:v>0.23500000000000021</c:v>
                </c:pt>
                <c:pt idx="58">
                  <c:v>0.24000000000000021</c:v>
                </c:pt>
                <c:pt idx="59">
                  <c:v>0.24500000000000038</c:v>
                </c:pt>
                <c:pt idx="60">
                  <c:v>0.25000000000000011</c:v>
                </c:pt>
              </c:numCache>
            </c:numRef>
          </c:cat>
          <c:val>
            <c:numRef>
              <c:f>'Probability Distributions'!$E$28:$E$88</c:f>
              <c:numCache>
                <c:formatCode>General</c:formatCode>
                <c:ptCount val="61"/>
                <c:pt idx="0">
                  <c:v>8.8636968238760439E-2</c:v>
                </c:pt>
                <c:pt idx="1">
                  <c:v>0.11905064839551709</c:v>
                </c:pt>
                <c:pt idx="2">
                  <c:v>0.15830903165959942</c:v>
                </c:pt>
                <c:pt idx="3">
                  <c:v>0.20841869628845194</c:v>
                </c:pt>
                <c:pt idx="4">
                  <c:v>0.27165938467371226</c:v>
                </c:pt>
                <c:pt idx="5">
                  <c:v>0.35056600987137082</c:v>
                </c:pt>
                <c:pt idx="6">
                  <c:v>0.44789060589685903</c:v>
                </c:pt>
                <c:pt idx="7">
                  <c:v>0.56654075483202249</c:v>
                </c:pt>
                <c:pt idx="8">
                  <c:v>0.70949185692462968</c:v>
                </c:pt>
                <c:pt idx="9">
                  <c:v>0.8796719196085464</c:v>
                </c:pt>
                <c:pt idx="10">
                  <c:v>1.0798193302637611</c:v>
                </c:pt>
                <c:pt idx="11">
                  <c:v>1.3123162954935317</c:v>
                </c:pt>
                <c:pt idx="12">
                  <c:v>1.5790031660178829</c:v>
                </c:pt>
                <c:pt idx="13">
                  <c:v>1.8809815475377389</c:v>
                </c:pt>
                <c:pt idx="14">
                  <c:v>2.2184166935891061</c:v>
                </c:pt>
                <c:pt idx="15">
                  <c:v>2.5903519133178334</c:v>
                </c:pt>
                <c:pt idx="16">
                  <c:v>2.9945493127148963</c:v>
                </c:pt>
                <c:pt idx="17">
                  <c:v>3.4273718409561549</c:v>
                </c:pt>
                <c:pt idx="18">
                  <c:v>3.8837210996642582</c:v>
                </c:pt>
                <c:pt idx="19">
                  <c:v>4.3570435406510075</c:v>
                </c:pt>
                <c:pt idx="20">
                  <c:v>4.8394144903828744</c:v>
                </c:pt>
                <c:pt idx="21">
                  <c:v>5.3217049979750852</c:v>
                </c:pt>
                <c:pt idx="22">
                  <c:v>5.7938310552296537</c:v>
                </c:pt>
                <c:pt idx="23">
                  <c:v>6.245078667335215</c:v>
                </c:pt>
                <c:pt idx="24">
                  <c:v>6.6644920578359734</c:v>
                </c:pt>
                <c:pt idx="25">
                  <c:v>7.0413065352859885</c:v>
                </c:pt>
                <c:pt idx="26">
                  <c:v>7.3654028060664531</c:v>
                </c:pt>
                <c:pt idx="27">
                  <c:v>7.6277563092104685</c:v>
                </c:pt>
                <c:pt idx="28">
                  <c:v>7.8208538795091087</c:v>
                </c:pt>
                <c:pt idx="29">
                  <c:v>7.9390509495402384</c:v>
                </c:pt>
                <c:pt idx="30">
                  <c:v>7.9788456080286538</c:v>
                </c:pt>
                <c:pt idx="31">
                  <c:v>7.9390509495402384</c:v>
                </c:pt>
                <c:pt idx="32">
                  <c:v>7.8208538795091078</c:v>
                </c:pt>
                <c:pt idx="33">
                  <c:v>7.6277563092104677</c:v>
                </c:pt>
                <c:pt idx="34">
                  <c:v>7.3654028060664487</c:v>
                </c:pt>
                <c:pt idx="35">
                  <c:v>7.0413065352859885</c:v>
                </c:pt>
                <c:pt idx="36">
                  <c:v>6.6644920578359734</c:v>
                </c:pt>
                <c:pt idx="37">
                  <c:v>6.2450786673352132</c:v>
                </c:pt>
                <c:pt idx="38">
                  <c:v>5.7938310552296519</c:v>
                </c:pt>
                <c:pt idx="39">
                  <c:v>5.3217049979750835</c:v>
                </c:pt>
                <c:pt idx="40">
                  <c:v>4.8394144903828717</c:v>
                </c:pt>
                <c:pt idx="41">
                  <c:v>4.3570435406510066</c:v>
                </c:pt>
                <c:pt idx="42">
                  <c:v>3.8837210996642542</c:v>
                </c:pt>
                <c:pt idx="43">
                  <c:v>3.4273718409561496</c:v>
                </c:pt>
                <c:pt idx="44">
                  <c:v>2.9945493127148874</c:v>
                </c:pt>
                <c:pt idx="45">
                  <c:v>2.5903519133178277</c:v>
                </c:pt>
                <c:pt idx="46">
                  <c:v>2.2184166935891021</c:v>
                </c:pt>
                <c:pt idx="47">
                  <c:v>1.8809815475377341</c:v>
                </c:pt>
                <c:pt idx="48">
                  <c:v>1.5790031660178787</c:v>
                </c:pt>
                <c:pt idx="49">
                  <c:v>1.3123162954935277</c:v>
                </c:pt>
                <c:pt idx="50">
                  <c:v>1.0798193302637571</c:v>
                </c:pt>
                <c:pt idx="51">
                  <c:v>0.87967191960854285</c:v>
                </c:pt>
                <c:pt idx="52">
                  <c:v>0.7094918569246268</c:v>
                </c:pt>
                <c:pt idx="53">
                  <c:v>0.56654075483202049</c:v>
                </c:pt>
                <c:pt idx="54">
                  <c:v>0.44789060589685686</c:v>
                </c:pt>
                <c:pt idx="55">
                  <c:v>0.35056600987136888</c:v>
                </c:pt>
                <c:pt idx="56">
                  <c:v>0.2716593846737107</c:v>
                </c:pt>
                <c:pt idx="57">
                  <c:v>0.20841869628845078</c:v>
                </c:pt>
                <c:pt idx="58">
                  <c:v>0.15830903165959842</c:v>
                </c:pt>
                <c:pt idx="59">
                  <c:v>0.11905064839551638</c:v>
                </c:pt>
                <c:pt idx="60">
                  <c:v>8.8636968238760133E-2</c:v>
                </c:pt>
              </c:numCache>
            </c:numRef>
          </c:val>
          <c:smooth val="0"/>
          <c:extLst>
            <c:ext xmlns:c16="http://schemas.microsoft.com/office/drawing/2014/chart" uri="{C3380CC4-5D6E-409C-BE32-E72D297353CC}">
              <c16:uniqueId val="{00000000-544F-47BA-BFEA-106E338FED33}"/>
            </c:ext>
          </c:extLst>
        </c:ser>
        <c:dLbls>
          <c:showLegendKey val="0"/>
          <c:showVal val="0"/>
          <c:showCatName val="0"/>
          <c:showSerName val="0"/>
          <c:showPercent val="0"/>
          <c:showBubbleSize val="0"/>
        </c:dLbls>
        <c:marker val="1"/>
        <c:smooth val="0"/>
        <c:axId val="173366576"/>
        <c:axId val="173367136"/>
      </c:lineChart>
      <c:catAx>
        <c:axId val="173366576"/>
        <c:scaling>
          <c:orientation val="minMax"/>
        </c:scaling>
        <c:delete val="0"/>
        <c:axPos val="b"/>
        <c:title>
          <c:tx>
            <c:rich>
              <a:bodyPr/>
              <a:lstStyle/>
              <a:p>
                <a:pPr>
                  <a:defRPr sz="1200" b="0" i="0" u="none" strike="noStrike" baseline="0">
                    <a:solidFill>
                      <a:srgbClr val="000000"/>
                    </a:solidFill>
                    <a:latin typeface="Arial"/>
                    <a:ea typeface="Arial"/>
                    <a:cs typeface="Arial"/>
                  </a:defRPr>
                </a:pPr>
                <a:r>
                  <a:rPr lang="en-US"/>
                  <a:t>Return level</a:t>
                </a:r>
              </a:p>
            </c:rich>
          </c:tx>
          <c:layout>
            <c:manualLayout>
              <c:xMode val="edge"/>
              <c:yMode val="edge"/>
              <c:x val="0.5083072615923"/>
              <c:y val="0.89450937053920965"/>
            </c:manualLayout>
          </c:layout>
          <c:overlay val="0"/>
          <c:spPr>
            <a:noFill/>
            <a:ln w="25400">
              <a:noFill/>
            </a:ln>
          </c:spPr>
        </c:title>
        <c:numFmt formatCode="0.00%" sourceLinked="1"/>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3367136"/>
        <c:crosses val="autoZero"/>
        <c:auto val="0"/>
        <c:lblAlgn val="ctr"/>
        <c:lblOffset val="100"/>
        <c:tickLblSkip val="15"/>
        <c:tickMarkSkip val="1"/>
        <c:noMultiLvlLbl val="0"/>
      </c:catAx>
      <c:valAx>
        <c:axId val="173367136"/>
        <c:scaling>
          <c:orientation val="minMax"/>
        </c:scaling>
        <c:delete val="0"/>
        <c:axPos val="l"/>
        <c:majorGridlines>
          <c:spPr>
            <a:ln w="3175">
              <a:solidFill>
                <a:srgbClr val="000000"/>
              </a:solidFill>
              <a:prstDash val="solid"/>
            </a:ln>
          </c:spPr>
        </c:majorGridlines>
        <c:title>
          <c:tx>
            <c:rich>
              <a:bodyPr/>
              <a:lstStyle/>
              <a:p>
                <a:pPr>
                  <a:defRPr sz="1200" b="0" i="0" u="none" strike="noStrike" baseline="0">
                    <a:solidFill>
                      <a:srgbClr val="000000"/>
                    </a:solidFill>
                    <a:latin typeface="Arial"/>
                    <a:ea typeface="Arial"/>
                    <a:cs typeface="Arial"/>
                  </a:defRPr>
                </a:pPr>
                <a:r>
                  <a:rPr lang="en-US" dirty="0" smtClean="0"/>
                  <a:t>Factor proportional</a:t>
                </a:r>
                <a:r>
                  <a:rPr lang="en-US" baseline="0" dirty="0" smtClean="0"/>
                  <a:t> to </a:t>
                </a:r>
                <a:r>
                  <a:rPr lang="en-US" dirty="0" smtClean="0"/>
                  <a:t>Likelihood </a:t>
                </a:r>
                <a:r>
                  <a:rPr lang="en-US" dirty="0"/>
                  <a:t>of Return</a:t>
                </a:r>
              </a:p>
            </c:rich>
          </c:tx>
          <c:layout>
            <c:manualLayout>
              <c:xMode val="edge"/>
              <c:yMode val="edge"/>
              <c:x val="4.9673665791776032E-2"/>
              <c:y val="0.19766749551043017"/>
            </c:manualLayout>
          </c:layout>
          <c:overlay val="0"/>
          <c:spPr>
            <a:noFill/>
            <a:ln w="25400">
              <a:noFill/>
            </a:ln>
          </c:spPr>
        </c:title>
        <c:numFmt formatCode="General" sourceLinked="1"/>
        <c:majorTickMark val="cross"/>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73366576"/>
        <c:crosses val="autoZero"/>
        <c:crossBetween val="between"/>
      </c:valAx>
      <c:spPr>
        <a:noFill/>
        <a:ln w="25400">
          <a:noFill/>
        </a:ln>
      </c:spPr>
    </c:plotArea>
    <c:plotVisOnly val="0"/>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ACCD1767-73A9-4933-BAEA-6DDCC58002A7}" type="datetimeFigureOut">
              <a:rPr lang="en-US" smtClean="0"/>
              <a:pPr/>
              <a:t>11/7/2022</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E03A1734-4FFB-4FB2-A08B-70701407F3C2}" type="slidenum">
              <a:rPr lang="en-US" smtClean="0"/>
              <a:pPr/>
              <a:t>‹#›</a:t>
            </a:fld>
            <a:endParaRPr lang="en-US"/>
          </a:p>
        </p:txBody>
      </p:sp>
    </p:spTree>
    <p:extLst>
      <p:ext uri="{BB962C8B-B14F-4D97-AF65-F5344CB8AC3E}">
        <p14:creationId xmlns:p14="http://schemas.microsoft.com/office/powerpoint/2010/main" val="1227923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CFA4115B-A961-4E78-80F8-A8921D03BAA4}" type="datetimeFigureOut">
              <a:rPr lang="en-US" smtClean="0"/>
              <a:pPr/>
              <a:t>11/7/2022</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44F2AB2A-AC47-46F5-B6D6-821EE801CC66}" type="slidenum">
              <a:rPr lang="en-US" smtClean="0"/>
              <a:pPr/>
              <a:t>‹#›</a:t>
            </a:fld>
            <a:endParaRPr lang="en-US"/>
          </a:p>
        </p:txBody>
      </p:sp>
    </p:spTree>
    <p:extLst>
      <p:ext uri="{BB962C8B-B14F-4D97-AF65-F5344CB8AC3E}">
        <p14:creationId xmlns:p14="http://schemas.microsoft.com/office/powerpoint/2010/main" val="3596197267"/>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bwMode="auto">
          <a:xfrm>
            <a:off x="1204913" y="698500"/>
            <a:ext cx="4600575" cy="3451225"/>
          </a:xfrm>
          <a:prstGeom prst="rect">
            <a:avLst/>
          </a:prstGeom>
          <a:solidFill>
            <a:srgbClr val="FFFFFF"/>
          </a:solidFill>
          <a:ln>
            <a:solidFill>
              <a:srgbClr val="000000"/>
            </a:solidFill>
            <a:miter lim="800000"/>
            <a:headEnd/>
            <a:tailEnd/>
          </a:ln>
        </p:spPr>
      </p:sp>
      <p:sp>
        <p:nvSpPr>
          <p:cNvPr id="623619" name="Rectangle 3"/>
          <p:cNvSpPr>
            <a:spLocks noGrp="1" noChangeArrowheads="1"/>
          </p:cNvSpPr>
          <p:nvPr>
            <p:ph type="body" idx="1"/>
          </p:nvPr>
        </p:nvSpPr>
        <p:spPr bwMode="auto">
          <a:xfrm>
            <a:off x="934298" y="4387412"/>
            <a:ext cx="5141804" cy="4155997"/>
          </a:xfrm>
          <a:prstGeom prst="rect">
            <a:avLst/>
          </a:prstGeom>
          <a:solidFill>
            <a:srgbClr val="FFFFFF"/>
          </a:solidFill>
          <a:ln>
            <a:solidFill>
              <a:srgbClr val="000000"/>
            </a:solidFill>
            <a:miter lim="800000"/>
            <a:headEnd/>
            <a:tailEnd/>
          </a:ln>
        </p:spPr>
        <p:txBody>
          <a:bodyPr lIns="92827" tIns="46413" rIns="92827" bIns="46413"/>
          <a:lstStyle/>
          <a:p>
            <a:endParaRPr lang="en-US"/>
          </a:p>
        </p:txBody>
      </p:sp>
    </p:spTree>
    <p:extLst>
      <p:ext uri="{BB962C8B-B14F-4D97-AF65-F5344CB8AC3E}">
        <p14:creationId xmlns:p14="http://schemas.microsoft.com/office/powerpoint/2010/main" val="412293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Rot="1" noChangeAspect="1" noChangeArrowheads="1" noTextEdit="1"/>
          </p:cNvSpPr>
          <p:nvPr>
            <p:ph type="sldImg"/>
          </p:nvPr>
        </p:nvSpPr>
        <p:spPr>
          <a:ln/>
        </p:spPr>
      </p:sp>
      <p:sp>
        <p:nvSpPr>
          <p:cNvPr id="796675"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2890518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15</a:t>
            </a:fld>
            <a:endParaRPr lang="en-US"/>
          </a:p>
        </p:txBody>
      </p:sp>
    </p:spTree>
    <p:extLst>
      <p:ext uri="{BB962C8B-B14F-4D97-AF65-F5344CB8AC3E}">
        <p14:creationId xmlns:p14="http://schemas.microsoft.com/office/powerpoint/2010/main" val="350558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17</a:t>
            </a:fld>
            <a:endParaRPr lang="en-US"/>
          </a:p>
        </p:txBody>
      </p:sp>
    </p:spTree>
    <p:extLst>
      <p:ext uri="{BB962C8B-B14F-4D97-AF65-F5344CB8AC3E}">
        <p14:creationId xmlns:p14="http://schemas.microsoft.com/office/powerpoint/2010/main" val="411636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18</a:t>
            </a:fld>
            <a:endParaRPr lang="en-US"/>
          </a:p>
        </p:txBody>
      </p:sp>
    </p:spTree>
    <p:extLst>
      <p:ext uri="{BB962C8B-B14F-4D97-AF65-F5344CB8AC3E}">
        <p14:creationId xmlns:p14="http://schemas.microsoft.com/office/powerpoint/2010/main" val="2903681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19</a:t>
            </a:fld>
            <a:endParaRPr lang="en-US"/>
          </a:p>
        </p:txBody>
      </p:sp>
    </p:spTree>
    <p:extLst>
      <p:ext uri="{BB962C8B-B14F-4D97-AF65-F5344CB8AC3E}">
        <p14:creationId xmlns:p14="http://schemas.microsoft.com/office/powerpoint/2010/main" val="2831838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20</a:t>
            </a:fld>
            <a:endParaRPr lang="en-US"/>
          </a:p>
        </p:txBody>
      </p:sp>
    </p:spTree>
    <p:extLst>
      <p:ext uri="{BB962C8B-B14F-4D97-AF65-F5344CB8AC3E}">
        <p14:creationId xmlns:p14="http://schemas.microsoft.com/office/powerpoint/2010/main" val="277676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21</a:t>
            </a:fld>
            <a:endParaRPr lang="en-US"/>
          </a:p>
        </p:txBody>
      </p:sp>
    </p:spTree>
    <p:extLst>
      <p:ext uri="{BB962C8B-B14F-4D97-AF65-F5344CB8AC3E}">
        <p14:creationId xmlns:p14="http://schemas.microsoft.com/office/powerpoint/2010/main" val="2466264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22</a:t>
            </a:fld>
            <a:endParaRPr lang="en-US"/>
          </a:p>
        </p:txBody>
      </p:sp>
    </p:spTree>
    <p:extLst>
      <p:ext uri="{BB962C8B-B14F-4D97-AF65-F5344CB8AC3E}">
        <p14:creationId xmlns:p14="http://schemas.microsoft.com/office/powerpoint/2010/main" val="30302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23</a:t>
            </a:fld>
            <a:endParaRPr lang="en-US"/>
          </a:p>
        </p:txBody>
      </p:sp>
    </p:spTree>
    <p:extLst>
      <p:ext uri="{BB962C8B-B14F-4D97-AF65-F5344CB8AC3E}">
        <p14:creationId xmlns:p14="http://schemas.microsoft.com/office/powerpoint/2010/main" val="3796345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24</a:t>
            </a:fld>
            <a:endParaRPr lang="en-US"/>
          </a:p>
        </p:txBody>
      </p:sp>
    </p:spTree>
    <p:extLst>
      <p:ext uri="{BB962C8B-B14F-4D97-AF65-F5344CB8AC3E}">
        <p14:creationId xmlns:p14="http://schemas.microsoft.com/office/powerpoint/2010/main" val="2832694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a:t>
            </a:fld>
            <a:endParaRPr lang="en-US"/>
          </a:p>
        </p:txBody>
      </p:sp>
    </p:spTree>
    <p:extLst>
      <p:ext uri="{BB962C8B-B14F-4D97-AF65-F5344CB8AC3E}">
        <p14:creationId xmlns:p14="http://schemas.microsoft.com/office/powerpoint/2010/main" val="39366234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25</a:t>
            </a:fld>
            <a:endParaRPr lang="en-US"/>
          </a:p>
        </p:txBody>
      </p:sp>
    </p:spTree>
    <p:extLst>
      <p:ext uri="{BB962C8B-B14F-4D97-AF65-F5344CB8AC3E}">
        <p14:creationId xmlns:p14="http://schemas.microsoft.com/office/powerpoint/2010/main" val="175998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26</a:t>
            </a:fld>
            <a:endParaRPr lang="en-US"/>
          </a:p>
        </p:txBody>
      </p:sp>
    </p:spTree>
    <p:extLst>
      <p:ext uri="{BB962C8B-B14F-4D97-AF65-F5344CB8AC3E}">
        <p14:creationId xmlns:p14="http://schemas.microsoft.com/office/powerpoint/2010/main" val="385494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27</a:t>
            </a:fld>
            <a:endParaRPr lang="en-US"/>
          </a:p>
        </p:txBody>
      </p:sp>
    </p:spTree>
    <p:extLst>
      <p:ext uri="{BB962C8B-B14F-4D97-AF65-F5344CB8AC3E}">
        <p14:creationId xmlns:p14="http://schemas.microsoft.com/office/powerpoint/2010/main" val="46331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31</a:t>
            </a:fld>
            <a:endParaRPr lang="en-US"/>
          </a:p>
        </p:txBody>
      </p:sp>
    </p:spTree>
    <p:extLst>
      <p:ext uri="{BB962C8B-B14F-4D97-AF65-F5344CB8AC3E}">
        <p14:creationId xmlns:p14="http://schemas.microsoft.com/office/powerpoint/2010/main" val="2981246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32</a:t>
            </a:fld>
            <a:endParaRPr lang="en-US"/>
          </a:p>
        </p:txBody>
      </p:sp>
    </p:spTree>
    <p:extLst>
      <p:ext uri="{BB962C8B-B14F-4D97-AF65-F5344CB8AC3E}">
        <p14:creationId xmlns:p14="http://schemas.microsoft.com/office/powerpoint/2010/main" val="307098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33</a:t>
            </a:fld>
            <a:endParaRPr lang="en-US"/>
          </a:p>
        </p:txBody>
      </p:sp>
    </p:spTree>
    <p:extLst>
      <p:ext uri="{BB962C8B-B14F-4D97-AF65-F5344CB8AC3E}">
        <p14:creationId xmlns:p14="http://schemas.microsoft.com/office/powerpoint/2010/main" val="193712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34</a:t>
            </a:fld>
            <a:endParaRPr lang="en-US"/>
          </a:p>
        </p:txBody>
      </p:sp>
    </p:spTree>
    <p:extLst>
      <p:ext uri="{BB962C8B-B14F-4D97-AF65-F5344CB8AC3E}">
        <p14:creationId xmlns:p14="http://schemas.microsoft.com/office/powerpoint/2010/main" val="3857459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35</a:t>
            </a:fld>
            <a:endParaRPr lang="en-US"/>
          </a:p>
        </p:txBody>
      </p:sp>
    </p:spTree>
    <p:extLst>
      <p:ext uri="{BB962C8B-B14F-4D97-AF65-F5344CB8AC3E}">
        <p14:creationId xmlns:p14="http://schemas.microsoft.com/office/powerpoint/2010/main" val="5292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36</a:t>
            </a:fld>
            <a:endParaRPr lang="en-US"/>
          </a:p>
        </p:txBody>
      </p:sp>
    </p:spTree>
    <p:extLst>
      <p:ext uri="{BB962C8B-B14F-4D97-AF65-F5344CB8AC3E}">
        <p14:creationId xmlns:p14="http://schemas.microsoft.com/office/powerpoint/2010/main" val="3047065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37</a:t>
            </a:fld>
            <a:endParaRPr lang="en-US"/>
          </a:p>
        </p:txBody>
      </p:sp>
    </p:spTree>
    <p:extLst>
      <p:ext uri="{BB962C8B-B14F-4D97-AF65-F5344CB8AC3E}">
        <p14:creationId xmlns:p14="http://schemas.microsoft.com/office/powerpoint/2010/main" val="63315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a:t>
            </a:fld>
            <a:endParaRPr lang="en-US"/>
          </a:p>
        </p:txBody>
      </p:sp>
    </p:spTree>
    <p:extLst>
      <p:ext uri="{BB962C8B-B14F-4D97-AF65-F5344CB8AC3E}">
        <p14:creationId xmlns:p14="http://schemas.microsoft.com/office/powerpoint/2010/main" val="1195929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51780-54CC-4DD3-8383-34AFC79BF241}" type="slidenum">
              <a:rPr lang="en-US" smtClean="0"/>
              <a:pPr/>
              <a:t>38</a:t>
            </a:fld>
            <a:endParaRPr lang="en-US"/>
          </a:p>
        </p:txBody>
      </p:sp>
    </p:spTree>
    <p:extLst>
      <p:ext uri="{BB962C8B-B14F-4D97-AF65-F5344CB8AC3E}">
        <p14:creationId xmlns:p14="http://schemas.microsoft.com/office/powerpoint/2010/main" val="413644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51780-54CC-4DD3-8383-34AFC79BF241}" type="slidenum">
              <a:rPr lang="en-US" smtClean="0"/>
              <a:pPr/>
              <a:t>39</a:t>
            </a:fld>
            <a:endParaRPr lang="en-US"/>
          </a:p>
        </p:txBody>
      </p:sp>
    </p:spTree>
    <p:extLst>
      <p:ext uri="{BB962C8B-B14F-4D97-AF65-F5344CB8AC3E}">
        <p14:creationId xmlns:p14="http://schemas.microsoft.com/office/powerpoint/2010/main" val="2543022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43</a:t>
            </a:fld>
            <a:endParaRPr lang="en-US"/>
          </a:p>
        </p:txBody>
      </p:sp>
    </p:spTree>
    <p:extLst>
      <p:ext uri="{BB962C8B-B14F-4D97-AF65-F5344CB8AC3E}">
        <p14:creationId xmlns:p14="http://schemas.microsoft.com/office/powerpoint/2010/main" val="4131685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44</a:t>
            </a:fld>
            <a:endParaRPr lang="en-US"/>
          </a:p>
        </p:txBody>
      </p:sp>
    </p:spTree>
    <p:extLst>
      <p:ext uri="{BB962C8B-B14F-4D97-AF65-F5344CB8AC3E}">
        <p14:creationId xmlns:p14="http://schemas.microsoft.com/office/powerpoint/2010/main" val="2382943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45</a:t>
            </a:fld>
            <a:endParaRPr lang="en-US"/>
          </a:p>
        </p:txBody>
      </p:sp>
    </p:spTree>
    <p:extLst>
      <p:ext uri="{BB962C8B-B14F-4D97-AF65-F5344CB8AC3E}">
        <p14:creationId xmlns:p14="http://schemas.microsoft.com/office/powerpoint/2010/main" val="89941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46</a:t>
            </a:fld>
            <a:endParaRPr lang="en-US"/>
          </a:p>
        </p:txBody>
      </p:sp>
    </p:spTree>
    <p:extLst>
      <p:ext uri="{BB962C8B-B14F-4D97-AF65-F5344CB8AC3E}">
        <p14:creationId xmlns:p14="http://schemas.microsoft.com/office/powerpoint/2010/main" val="39022603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47</a:t>
            </a:fld>
            <a:endParaRPr lang="en-US"/>
          </a:p>
        </p:txBody>
      </p:sp>
    </p:spTree>
    <p:extLst>
      <p:ext uri="{BB962C8B-B14F-4D97-AF65-F5344CB8AC3E}">
        <p14:creationId xmlns:p14="http://schemas.microsoft.com/office/powerpoint/2010/main" val="5413579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4F2AB2A-AC47-46F5-B6D6-821EE801CC66}" type="slidenum">
              <a:rPr lang="en-US" smtClean="0"/>
              <a:pPr/>
              <a:t>49</a:t>
            </a:fld>
            <a:endParaRPr lang="en-US"/>
          </a:p>
        </p:txBody>
      </p:sp>
    </p:spTree>
    <p:extLst>
      <p:ext uri="{BB962C8B-B14F-4D97-AF65-F5344CB8AC3E}">
        <p14:creationId xmlns:p14="http://schemas.microsoft.com/office/powerpoint/2010/main" val="2708714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A99415-3746-405E-B5E2-DB9D682368DC}" type="slidenum">
              <a:rPr lang="en-US" smtClean="0"/>
              <a:pPr/>
              <a:t>50</a:t>
            </a:fld>
            <a:endParaRPr lang="en-US"/>
          </a:p>
        </p:txBody>
      </p:sp>
    </p:spTree>
    <p:extLst>
      <p:ext uri="{BB962C8B-B14F-4D97-AF65-F5344CB8AC3E}">
        <p14:creationId xmlns:p14="http://schemas.microsoft.com/office/powerpoint/2010/main" val="1227129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DA99415-3746-405E-B5E2-DB9D682368DC}" type="slidenum">
              <a:rPr lang="en-US" smtClean="0"/>
              <a:pPr/>
              <a:t>51</a:t>
            </a:fld>
            <a:endParaRPr lang="en-US"/>
          </a:p>
        </p:txBody>
      </p:sp>
    </p:spTree>
    <p:extLst>
      <p:ext uri="{BB962C8B-B14F-4D97-AF65-F5344CB8AC3E}">
        <p14:creationId xmlns:p14="http://schemas.microsoft.com/office/powerpoint/2010/main" val="15041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14248390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2F51780-54CC-4DD3-8383-34AFC79BF241}" type="slidenum">
              <a:rPr lang="en-US" smtClean="0"/>
              <a:pPr/>
              <a:t>53</a:t>
            </a:fld>
            <a:endParaRPr lang="en-US"/>
          </a:p>
        </p:txBody>
      </p:sp>
    </p:spTree>
    <p:extLst>
      <p:ext uri="{BB962C8B-B14F-4D97-AF65-F5344CB8AC3E}">
        <p14:creationId xmlns:p14="http://schemas.microsoft.com/office/powerpoint/2010/main" val="3850441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lIns="92830" tIns="46415" rIns="92830" bIns="46415"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lIns="92830" tIns="46415" rIns="92830" bIns="46415" numCol="1" anchorCtr="0" compatLnSpc="1">
            <a:prstTxWarp prst="textNoShape">
              <a:avLst/>
            </a:prstTxWarp>
          </a:bodyPr>
          <a:lstStyle/>
          <a:p>
            <a:pPr fontAlgn="base">
              <a:spcBef>
                <a:spcPct val="0"/>
              </a:spcBef>
              <a:spcAft>
                <a:spcPct val="0"/>
              </a:spcAft>
            </a:pPr>
            <a:fld id="{B5383E74-BE0D-470B-A6D0-1BC3168E093C}" type="slidenum">
              <a:rPr lang="en-US">
                <a:cs typeface="Arial" charset="0"/>
              </a:rPr>
              <a:pPr fontAlgn="base">
                <a:spcBef>
                  <a:spcPct val="0"/>
                </a:spcBef>
                <a:spcAft>
                  <a:spcPct val="0"/>
                </a:spcAft>
              </a:pPr>
              <a:t>57</a:t>
            </a:fld>
            <a:endParaRPr lang="en-US">
              <a:cs typeface="Arial" charset="0"/>
            </a:endParaRPr>
          </a:p>
        </p:txBody>
      </p:sp>
    </p:spTree>
    <p:extLst>
      <p:ext uri="{BB962C8B-B14F-4D97-AF65-F5344CB8AC3E}">
        <p14:creationId xmlns:p14="http://schemas.microsoft.com/office/powerpoint/2010/main" val="5864378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wrap="square" lIns="92830" tIns="46415" rIns="92830" bIns="46415" numCol="1" anchor="t" anchorCtr="0" compatLnSpc="1">
            <a:prstTxWarp prst="textNoShape">
              <a:avLst/>
            </a:prstTxWarp>
          </a:bodyPr>
          <a:lstStyle/>
          <a:p>
            <a:pPr eaLnBrk="1" hangingPunct="1">
              <a:spcBef>
                <a:spcPct val="0"/>
              </a:spcBef>
            </a:pPr>
            <a:endParaRPr lang="en-US" smtClean="0"/>
          </a:p>
        </p:txBody>
      </p:sp>
      <p:sp>
        <p:nvSpPr>
          <p:cNvPr id="109571" name="Slide Number Placeholder 3"/>
          <p:cNvSpPr>
            <a:spLocks noGrp="1"/>
          </p:cNvSpPr>
          <p:nvPr>
            <p:ph type="sldNum" sz="quarter" idx="5"/>
          </p:nvPr>
        </p:nvSpPr>
        <p:spPr bwMode="auto">
          <a:noFill/>
          <a:ln>
            <a:miter lim="800000"/>
            <a:headEnd/>
            <a:tailEnd/>
          </a:ln>
        </p:spPr>
        <p:txBody>
          <a:bodyPr wrap="square" lIns="92830" tIns="46415" rIns="92830" bIns="46415" numCol="1" anchorCtr="0" compatLnSpc="1">
            <a:prstTxWarp prst="textNoShape">
              <a:avLst/>
            </a:prstTxWarp>
          </a:bodyPr>
          <a:lstStyle/>
          <a:p>
            <a:pPr fontAlgn="base">
              <a:spcBef>
                <a:spcPct val="0"/>
              </a:spcBef>
              <a:spcAft>
                <a:spcPct val="0"/>
              </a:spcAft>
            </a:pPr>
            <a:fld id="{B5383E74-BE0D-470B-A6D0-1BC3168E093C}" type="slidenum">
              <a:rPr lang="en-US">
                <a:cs typeface="Arial" charset="0"/>
              </a:rPr>
              <a:pPr fontAlgn="base">
                <a:spcBef>
                  <a:spcPct val="0"/>
                </a:spcBef>
                <a:spcAft>
                  <a:spcPct val="0"/>
                </a:spcAft>
              </a:pPr>
              <a:t>58</a:t>
            </a:fld>
            <a:endParaRPr lang="en-US">
              <a:cs typeface="Arial" charset="0"/>
            </a:endParaRPr>
          </a:p>
        </p:txBody>
      </p:sp>
    </p:spTree>
    <p:extLst>
      <p:ext uri="{BB962C8B-B14F-4D97-AF65-F5344CB8AC3E}">
        <p14:creationId xmlns:p14="http://schemas.microsoft.com/office/powerpoint/2010/main" val="22139829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lIns="92830" tIns="46415" rIns="92830" bIns="46415" numCol="1" anchor="t" anchorCtr="0" compatLnSpc="1">
            <a:prstTxWarp prst="textNoShape">
              <a:avLst/>
            </a:prstTxWarp>
          </a:bodyPr>
          <a:lstStyle/>
          <a:p>
            <a:pPr eaLnBrk="1" hangingPunct="1">
              <a:spcBef>
                <a:spcPct val="0"/>
              </a:spcBef>
            </a:pPr>
            <a:endParaRPr lang="en-US" smtClean="0"/>
          </a:p>
        </p:txBody>
      </p:sp>
      <p:sp>
        <p:nvSpPr>
          <p:cNvPr id="113667" name="Slide Number Placeholder 3"/>
          <p:cNvSpPr>
            <a:spLocks noGrp="1"/>
          </p:cNvSpPr>
          <p:nvPr>
            <p:ph type="sldNum" sz="quarter" idx="5"/>
          </p:nvPr>
        </p:nvSpPr>
        <p:spPr bwMode="auto">
          <a:noFill/>
          <a:ln>
            <a:miter lim="800000"/>
            <a:headEnd/>
            <a:tailEnd/>
          </a:ln>
        </p:spPr>
        <p:txBody>
          <a:bodyPr wrap="square" lIns="92830" tIns="46415" rIns="92830" bIns="46415" numCol="1" anchorCtr="0" compatLnSpc="1">
            <a:prstTxWarp prst="textNoShape">
              <a:avLst/>
            </a:prstTxWarp>
          </a:bodyPr>
          <a:lstStyle/>
          <a:p>
            <a:pPr fontAlgn="base">
              <a:spcBef>
                <a:spcPct val="0"/>
              </a:spcBef>
              <a:spcAft>
                <a:spcPct val="0"/>
              </a:spcAft>
            </a:pPr>
            <a:fld id="{1DC1C9C5-E34E-43B1-8652-E65919C0DFC2}" type="slidenum">
              <a:rPr lang="en-US">
                <a:cs typeface="Arial" charset="0"/>
              </a:rPr>
              <a:pPr fontAlgn="base">
                <a:spcBef>
                  <a:spcPct val="0"/>
                </a:spcBef>
                <a:spcAft>
                  <a:spcPct val="0"/>
                </a:spcAft>
              </a:pPr>
              <a:t>59</a:t>
            </a:fld>
            <a:endParaRPr lang="en-US">
              <a:cs typeface="Arial" charset="0"/>
            </a:endParaRPr>
          </a:p>
        </p:txBody>
      </p:sp>
    </p:spTree>
    <p:extLst>
      <p:ext uri="{BB962C8B-B14F-4D97-AF65-F5344CB8AC3E}">
        <p14:creationId xmlns:p14="http://schemas.microsoft.com/office/powerpoint/2010/main" val="12048066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lIns="92830" tIns="46415" rIns="92830" bIns="46415" numCol="1" anchor="t" anchorCtr="0" compatLnSpc="1">
            <a:prstTxWarp prst="textNoShape">
              <a:avLst/>
            </a:prstTxWarp>
          </a:bodyPr>
          <a:lstStyle/>
          <a:p>
            <a:pPr eaLnBrk="1" hangingPunct="1">
              <a:spcBef>
                <a:spcPct val="0"/>
              </a:spcBef>
            </a:pPr>
            <a:endParaRPr lang="en-US" smtClean="0"/>
          </a:p>
        </p:txBody>
      </p:sp>
      <p:sp>
        <p:nvSpPr>
          <p:cNvPr id="115715" name="Slide Number Placeholder 3"/>
          <p:cNvSpPr>
            <a:spLocks noGrp="1"/>
          </p:cNvSpPr>
          <p:nvPr>
            <p:ph type="sldNum" sz="quarter" idx="5"/>
          </p:nvPr>
        </p:nvSpPr>
        <p:spPr bwMode="auto">
          <a:noFill/>
          <a:ln>
            <a:miter lim="800000"/>
            <a:headEnd/>
            <a:tailEnd/>
          </a:ln>
        </p:spPr>
        <p:txBody>
          <a:bodyPr wrap="square" lIns="92830" tIns="46415" rIns="92830" bIns="46415" numCol="1" anchorCtr="0" compatLnSpc="1">
            <a:prstTxWarp prst="textNoShape">
              <a:avLst/>
            </a:prstTxWarp>
          </a:bodyPr>
          <a:lstStyle/>
          <a:p>
            <a:pPr fontAlgn="base">
              <a:spcBef>
                <a:spcPct val="0"/>
              </a:spcBef>
              <a:spcAft>
                <a:spcPct val="0"/>
              </a:spcAft>
            </a:pPr>
            <a:fld id="{C95F7756-C5E8-45FF-89FC-8499FBD60269}" type="slidenum">
              <a:rPr lang="en-US">
                <a:cs typeface="Arial" charset="0"/>
              </a:rPr>
              <a:pPr fontAlgn="base">
                <a:spcBef>
                  <a:spcPct val="0"/>
                </a:spcBef>
                <a:spcAft>
                  <a:spcPct val="0"/>
                </a:spcAft>
              </a:pPr>
              <a:t>60</a:t>
            </a:fld>
            <a:endParaRPr lang="en-US">
              <a:cs typeface="Arial" charset="0"/>
            </a:endParaRPr>
          </a:p>
        </p:txBody>
      </p:sp>
    </p:spTree>
    <p:extLst>
      <p:ext uri="{BB962C8B-B14F-4D97-AF65-F5344CB8AC3E}">
        <p14:creationId xmlns:p14="http://schemas.microsoft.com/office/powerpoint/2010/main" val="421158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lIns="92830" tIns="46415" rIns="92830" bIns="46415" numCol="1" anchor="t" anchorCtr="0" compatLnSpc="1">
            <a:prstTxWarp prst="textNoShape">
              <a:avLst/>
            </a:prstTxWarp>
          </a:bodyPr>
          <a:lstStyle/>
          <a:p>
            <a:pPr eaLnBrk="1" hangingPunct="1">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lIns="92830" tIns="46415" rIns="92830" bIns="46415" numCol="1" anchorCtr="0" compatLnSpc="1">
            <a:prstTxWarp prst="textNoShape">
              <a:avLst/>
            </a:prstTxWarp>
          </a:bodyPr>
          <a:lstStyle/>
          <a:p>
            <a:pPr fontAlgn="base">
              <a:spcBef>
                <a:spcPct val="0"/>
              </a:spcBef>
              <a:spcAft>
                <a:spcPct val="0"/>
              </a:spcAft>
            </a:pPr>
            <a:fld id="{5944C5FC-9155-42F9-A9B2-202D372CE1E4}" type="slidenum">
              <a:rPr lang="en-US">
                <a:cs typeface="Arial" charset="0"/>
              </a:rPr>
              <a:pPr fontAlgn="base">
                <a:spcBef>
                  <a:spcPct val="0"/>
                </a:spcBef>
                <a:spcAft>
                  <a:spcPct val="0"/>
                </a:spcAft>
              </a:pPr>
              <a:t>61</a:t>
            </a:fld>
            <a:endParaRPr lang="en-US">
              <a:cs typeface="Arial" charset="0"/>
            </a:endParaRPr>
          </a:p>
        </p:txBody>
      </p:sp>
    </p:spTree>
    <p:extLst>
      <p:ext uri="{BB962C8B-B14F-4D97-AF65-F5344CB8AC3E}">
        <p14:creationId xmlns:p14="http://schemas.microsoft.com/office/powerpoint/2010/main" val="369733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368622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Rot="1" noChangeAspect="1" noChangeArrowheads="1" noTextEdit="1"/>
          </p:cNvSpPr>
          <p:nvPr>
            <p:ph type="sldImg"/>
          </p:nvPr>
        </p:nvSpPr>
        <p:spPr>
          <a:ln/>
        </p:spPr>
      </p:sp>
      <p:sp>
        <p:nvSpPr>
          <p:cNvPr id="787459"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2888801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256703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167882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lIns="90899" tIns="45449" rIns="90899" bIns="45449"/>
          <a:lstStyle/>
          <a:p>
            <a:endParaRPr lang="en-US"/>
          </a:p>
        </p:txBody>
      </p:sp>
    </p:spTree>
    <p:extLst>
      <p:ext uri="{BB962C8B-B14F-4D97-AF65-F5344CB8AC3E}">
        <p14:creationId xmlns:p14="http://schemas.microsoft.com/office/powerpoint/2010/main" val="2147785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2" name="Rectangle 1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P.V. Viswanath</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Rectangle 9"/>
          <p:cNvSpPr>
            <a:spLocks noChangeArrowheads="1"/>
          </p:cNvSpPr>
          <p:nvPr/>
        </p:nvSpPr>
        <p:spPr bwMode="auto">
          <a:xfrm>
            <a:off x="155448"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AB534A1-6402-488B-A652-E469620D7916}" type="slidenum">
              <a:rPr lang="en-US" smtClean="0">
                <a:solidFill>
                  <a:schemeClr val="accent3">
                    <a:shade val="75000"/>
                  </a:schemeClr>
                </a:solidFill>
              </a:rPr>
              <a:pPr/>
              <a:t>‹#›</a:t>
            </a:fld>
            <a:endParaRPr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5240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00500"/>
            <a:ext cx="84582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77000"/>
            <a:ext cx="3962400" cy="228600"/>
          </a:xfrm>
        </p:spPr>
        <p:txBody>
          <a:bodyPr/>
          <a:lstStyle>
            <a:lvl1pPr>
              <a:defRPr/>
            </a:lvl1pPr>
          </a:lstStyle>
          <a:p>
            <a:r>
              <a:rPr lang="en-US"/>
              <a:t>Copyright © 2009 Pearson Prentice Hall. All rights reserved.</a:t>
            </a:r>
          </a:p>
        </p:txBody>
      </p:sp>
      <p:sp>
        <p:nvSpPr>
          <p:cNvPr id="6" name="Slide Number Placeholder 5"/>
          <p:cNvSpPr>
            <a:spLocks noGrp="1"/>
          </p:cNvSpPr>
          <p:nvPr>
            <p:ph type="sldNum" sz="quarter" idx="11"/>
          </p:nvPr>
        </p:nvSpPr>
        <p:spPr>
          <a:xfrm>
            <a:off x="6858000" y="6477000"/>
            <a:ext cx="1905000" cy="228600"/>
          </a:xfrm>
        </p:spPr>
        <p:txBody>
          <a:bodyPr/>
          <a:lstStyle>
            <a:lvl1pPr>
              <a:defRPr/>
            </a:lvl1pPr>
          </a:lstStyle>
          <a:p>
            <a:r>
              <a:rPr lang="en-US"/>
              <a:t>10-</a:t>
            </a:r>
            <a:fld id="{342650B0-A0D7-4DCE-999A-8DE9B31F65C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240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524000"/>
            <a:ext cx="41529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04800" y="6477000"/>
            <a:ext cx="3962400" cy="228600"/>
          </a:xfrm>
        </p:spPr>
        <p:txBody>
          <a:bodyPr/>
          <a:lstStyle>
            <a:lvl1pPr>
              <a:defRPr/>
            </a:lvl1pPr>
          </a:lstStyle>
          <a:p>
            <a:r>
              <a:rPr lang="en-US"/>
              <a:t>Copyright © 2009 Pearson Prentice Hall. All rights reserved.</a:t>
            </a:r>
          </a:p>
        </p:txBody>
      </p:sp>
      <p:sp>
        <p:nvSpPr>
          <p:cNvPr id="6" name="Slide Number Placeholder 5"/>
          <p:cNvSpPr>
            <a:spLocks noGrp="1"/>
          </p:cNvSpPr>
          <p:nvPr>
            <p:ph type="sldNum" sz="quarter" idx="11"/>
          </p:nvPr>
        </p:nvSpPr>
        <p:spPr>
          <a:xfrm>
            <a:off x="6858000" y="6477000"/>
            <a:ext cx="1905000" cy="228600"/>
          </a:xfrm>
        </p:spPr>
        <p:txBody>
          <a:bodyPr/>
          <a:lstStyle>
            <a:lvl1pPr>
              <a:defRPr/>
            </a:lvl1pPr>
          </a:lstStyle>
          <a:p>
            <a:r>
              <a:rPr lang="en-US"/>
              <a:t>12-</a:t>
            </a:r>
            <a:fld id="{1DD22F51-15C2-4835-96A2-6ECF7239AA1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P.V. Viswanath</a:t>
            </a:r>
            <a:endParaRPr lang="en-US"/>
          </a:p>
        </p:txBody>
      </p:sp>
      <p:sp>
        <p:nvSpPr>
          <p:cNvPr id="6" name="Slide Number Placeholder 5"/>
          <p:cNvSpPr>
            <a:spLocks noGrp="1"/>
          </p:cNvSpPr>
          <p:nvPr>
            <p:ph type="sldNum" sz="quarter" idx="12"/>
          </p:nvPr>
        </p:nvSpPr>
        <p:spPr/>
        <p:txBody>
          <a:bodyPr/>
          <a:lstStyle/>
          <a:p>
            <a:fld id="{E8C80D2A-EA4E-4A37-A9DF-772D0EA46EC5}" type="slidenum">
              <a:rPr lang="en-US" smtClean="0"/>
              <a:pPr/>
              <a:t>‹#›</a:t>
            </a:fld>
            <a:endParaRPr lang="en-US" dirty="0"/>
          </a:p>
        </p:txBody>
      </p:sp>
      <p:sp>
        <p:nvSpPr>
          <p:cNvPr id="8" name="Content Placeholder 7"/>
          <p:cNvSpPr>
            <a:spLocks noGrp="1"/>
          </p:cNvSpPr>
          <p:nvPr>
            <p:ph sz="quarter" idx="13"/>
          </p:nvPr>
        </p:nvSpPr>
        <p:spPr>
          <a:xfrm>
            <a:off x="301752" y="1295400"/>
            <a:ext cx="8503920" cy="4803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68426" y="2743200"/>
            <a:ext cx="6480174" cy="1673225"/>
          </a:xfrm>
        </p:spPr>
        <p:txBody>
          <a:bodyPr anchor="t"/>
          <a:lstStyle>
            <a:lvl1pPr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a:spLocks noChangeArrowheads="1"/>
          </p:cNvSpPr>
          <p:nvPr/>
        </p:nvSpPr>
        <p:spPr bwMode="auto">
          <a:xfrm>
            <a:off x="149352" y="638331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4" name="Rectangle 13"/>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5" name="Footer Placeholder 4"/>
          <p:cNvSpPr>
            <a:spLocks noGrp="1"/>
          </p:cNvSpPr>
          <p:nvPr>
            <p:ph type="ftr" sz="quarter" idx="11"/>
          </p:nvPr>
        </p:nvSpPr>
        <p:spPr/>
        <p:txBody>
          <a:bodyPr/>
          <a:lstStyle/>
          <a:p>
            <a:r>
              <a:rPr lang="en-US" smtClean="0"/>
              <a:t>P.V. Viswanath</a:t>
            </a:r>
            <a:endParaRPr lang="en-US"/>
          </a:p>
        </p:txBody>
      </p:sp>
      <p:sp>
        <p:nvSpPr>
          <p:cNvPr id="4" name="Date Placeholder 3"/>
          <p:cNvSpPr>
            <a:spLocks noGrp="1"/>
          </p:cNvSpPr>
          <p:nvPr>
            <p:ph type="dt" sz="half" idx="10"/>
          </p:nvPr>
        </p:nvSpPr>
        <p:spPr/>
        <p:txBody>
          <a:bodyPr/>
          <a:lstStyle/>
          <a:p>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6" name="Slide Number Placeholder 5"/>
          <p:cNvSpPr>
            <a:spLocks noGrp="1"/>
          </p:cNvSpPr>
          <p:nvPr>
            <p:ph type="sldNum" sz="quarter" idx="12"/>
          </p:nvPr>
        </p:nvSpPr>
        <p:spPr>
          <a:xfrm>
            <a:off x="4343400" y="2177976"/>
            <a:ext cx="457200" cy="441325"/>
          </a:xfrm>
        </p:spPr>
        <p:txBody>
          <a:bodyPr/>
          <a:lstStyle>
            <a:lvl1pPr>
              <a:defRPr>
                <a:solidFill>
                  <a:schemeClr val="accent3">
                    <a:shade val="75000"/>
                  </a:schemeClr>
                </a:solidFill>
              </a:defRPr>
            </a:lvl1pPr>
          </a:lstStyle>
          <a:p>
            <a:fld id="{E8C80D2A-EA4E-4A37-A9DF-772D0EA46EC5}" type="slidenum">
              <a:rPr lang="en-US" smtClean="0">
                <a:solidFill>
                  <a:schemeClr val="accent3">
                    <a:shade val="75000"/>
                  </a:schemeClr>
                </a:solidFill>
              </a:rPr>
              <a:pPr/>
              <a:t>‹#›</a:t>
            </a:fld>
            <a:endParaRPr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791200" y="6409944"/>
            <a:ext cx="3044952" cy="365760"/>
          </a:xfrm>
        </p:spPr>
        <p:txBody>
          <a:bodyPr/>
          <a:lstStyle/>
          <a:p>
            <a:endParaRPr lang="en-US"/>
          </a:p>
        </p:txBody>
      </p:sp>
      <p:sp>
        <p:nvSpPr>
          <p:cNvPr id="6" name="Footer Placeholder 5"/>
          <p:cNvSpPr>
            <a:spLocks noGrp="1"/>
          </p:cNvSpPr>
          <p:nvPr>
            <p:ph type="ftr" sz="quarter" idx="11"/>
          </p:nvPr>
        </p:nvSpPr>
        <p:spPr/>
        <p:txBody>
          <a:bodyPr/>
          <a:lstStyle/>
          <a:p>
            <a:r>
              <a:rPr lang="en-US" smtClean="0"/>
              <a:t>P.V. Viswanath</a:t>
            </a:r>
            <a:endParaRPr lang="en-US" dirty="0"/>
          </a:p>
        </p:txBody>
      </p:sp>
      <p:sp>
        <p:nvSpPr>
          <p:cNvPr id="7" name="Slide Number Placeholder 6"/>
          <p:cNvSpPr>
            <a:spLocks noGrp="1"/>
          </p:cNvSpPr>
          <p:nvPr>
            <p:ph type="sldNum" sz="quarter" idx="12"/>
          </p:nvPr>
        </p:nvSpPr>
        <p:spPr/>
        <p:txBody>
          <a:bodyPr/>
          <a:lstStyle/>
          <a:p>
            <a:fld id="{E8C80D2A-EA4E-4A37-A9DF-772D0EA46EC5}" type="slidenum">
              <a:rPr lang="en-US" smtClean="0"/>
              <a:pPr/>
              <a:t>‹#›</a:t>
            </a:fld>
            <a:endParaRPr lang="en-US"/>
          </a:p>
        </p:txBody>
      </p:sp>
      <p:sp>
        <p:nvSpPr>
          <p:cNvPr id="8" name="Straight Connector 7"/>
          <p:cNvSpPr>
            <a:spLocks noChangeShapeType="1"/>
          </p:cNvSpPr>
          <p:nvPr/>
        </p:nvSpPr>
        <p:spPr bwMode="auto">
          <a:xfrm flipV="1">
            <a:off x="4572000" y="1548889"/>
            <a:ext cx="0" cy="4846320"/>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Content Placeholder 9"/>
          <p:cNvSpPr>
            <a:spLocks noGrp="1"/>
          </p:cNvSpPr>
          <p:nvPr>
            <p:ph sz="quarter" idx="13"/>
          </p:nvPr>
        </p:nvSpPr>
        <p:spPr>
          <a:xfrm>
            <a:off x="301752"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quarter" idx="14"/>
          </p:nvPr>
        </p:nvSpPr>
        <p:spPr>
          <a:xfrm>
            <a:off x="4800600" y="1371600"/>
            <a:ext cx="4038600" cy="46817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2"/>
      </p:bgRef>
    </p:bg>
    <p:spTree>
      <p:nvGrpSpPr>
        <p:cNvPr id="1" name=""/>
        <p:cNvGrpSpPr/>
        <p:nvPr/>
      </p:nvGrpSpPr>
      <p:grpSpPr>
        <a:xfrm>
          <a:off x="0" y="0"/>
          <a:ext cx="0" cy="0"/>
          <a:chOff x="0" y="0"/>
          <a:chExt cx="0" cy="0"/>
        </a:xfrm>
      </p:grpSpPr>
      <p:sp>
        <p:nvSpPr>
          <p:cNvPr id="20" name="Rectangle 19"/>
          <p:cNvSpPr>
            <a:spLocks noChangeArrowheads="1"/>
          </p:cNvSpPr>
          <p:nvPr/>
        </p:nvSpPr>
        <p:spPr bwMode="auto">
          <a:xfrm>
            <a:off x="0" y="0"/>
            <a:ext cx="9144000" cy="1295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1" name="Rectangle 20"/>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2" name="Rectangle 21"/>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1" name="Rectangle 10"/>
          <p:cNvSpPr/>
          <p:nvPr/>
        </p:nvSpPr>
        <p:spPr>
          <a:xfrm>
            <a:off x="152400" y="1304731"/>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Oval 15"/>
          <p:cNvSpPr/>
          <p:nvPr/>
        </p:nvSpPr>
        <p:spPr>
          <a:xfrm>
            <a:off x="4264152" y="91595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Rectangle 12"/>
          <p:cNvSpPr>
            <a:spLocks noChangeArrowheads="1"/>
          </p:cNvSpPr>
          <p:nvPr/>
        </p:nvSpPr>
        <p:spPr bwMode="auto">
          <a:xfrm>
            <a:off x="145923" y="6383319"/>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3" name="Text Placeholder 2"/>
          <p:cNvSpPr>
            <a:spLocks noGrp="1"/>
          </p:cNvSpPr>
          <p:nvPr>
            <p:ph type="body" idx="1"/>
          </p:nvPr>
        </p:nvSpPr>
        <p:spPr>
          <a:xfrm>
            <a:off x="301752" y="1447800"/>
            <a:ext cx="4040188" cy="670438"/>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4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2"/>
          </p:nvPr>
        </p:nvSpPr>
        <p:spPr>
          <a:xfrm>
            <a:off x="4791329" y="1447800"/>
            <a:ext cx="4041775" cy="670438"/>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P.V. Viswanath</a:t>
            </a:r>
            <a:endParaRPr lang="en-US"/>
          </a:p>
        </p:txBody>
      </p:sp>
      <p:sp>
        <p:nvSpPr>
          <p:cNvPr id="15" name="Straight Connector 14"/>
          <p:cNvSpPr>
            <a:spLocks noChangeShapeType="1"/>
          </p:cNvSpPr>
          <p:nvPr/>
        </p:nvSpPr>
        <p:spPr bwMode="auto">
          <a:xfrm>
            <a:off x="152400" y="122075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7" name="Oval 16"/>
          <p:cNvSpPr/>
          <p:nvPr/>
        </p:nvSpPr>
        <p:spPr>
          <a:xfrm>
            <a:off x="4358640" y="101044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2"/>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2" name="Title 1"/>
          <p:cNvSpPr>
            <a:spLocks noGrp="1"/>
          </p:cNvSpPr>
          <p:nvPr>
            <p:ph type="title"/>
          </p:nvPr>
        </p:nvSpPr>
        <p:spPr>
          <a:xfrm>
            <a:off x="304800" y="228600"/>
            <a:ext cx="8531352" cy="758952"/>
          </a:xfrm>
        </p:spPr>
        <p:txBody>
          <a:bodyPr anchor="b"/>
          <a:lstStyle>
            <a:lvl1pPr>
              <a:defRPr/>
            </a:lvl1pPr>
          </a:lstStyle>
          <a:p>
            <a:r>
              <a:rPr lang="en-US" smtClean="0"/>
              <a:t>Click to edit Master title style</a:t>
            </a:r>
            <a:endParaRPr lang="en-US" dirty="0"/>
          </a:p>
        </p:txBody>
      </p:sp>
      <p:sp>
        <p:nvSpPr>
          <p:cNvPr id="9" name="Slide Number Placeholder 8"/>
          <p:cNvSpPr>
            <a:spLocks noGrp="1"/>
          </p:cNvSpPr>
          <p:nvPr>
            <p:ph type="sldNum" sz="quarter" idx="12"/>
          </p:nvPr>
        </p:nvSpPr>
        <p:spPr>
          <a:xfrm>
            <a:off x="4340352" y="1000090"/>
            <a:ext cx="457200" cy="441325"/>
          </a:xfrm>
        </p:spPr>
        <p:txBody>
          <a:bodyPr/>
          <a:lstStyle>
            <a:lvl1pPr algn="ctr">
              <a:defRPr/>
            </a:lvl1pPr>
          </a:lstStyle>
          <a:p>
            <a:pPr algn="ctr"/>
            <a:fld id="{E8C80D2A-EA4E-4A37-A9DF-772D0EA46EC5}" type="slidenum">
              <a:rPr lang="en-US" smtClean="0"/>
              <a:pPr algn="ctr"/>
              <a:t>‹#›</a:t>
            </a:fld>
            <a:endParaRPr lang="en-US" dirty="0"/>
          </a:p>
        </p:txBody>
      </p:sp>
      <p:sp>
        <p:nvSpPr>
          <p:cNvPr id="24" name="Content Placeholder 23"/>
          <p:cNvSpPr>
            <a:spLocks noGrp="1"/>
          </p:cNvSpPr>
          <p:nvPr>
            <p:ph sz="quarter" idx="13"/>
          </p:nvPr>
        </p:nvSpPr>
        <p:spPr>
          <a:xfrm>
            <a:off x="301752" y="2286000"/>
            <a:ext cx="4041648"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14"/>
          </p:nvPr>
        </p:nvSpPr>
        <p:spPr>
          <a:xfrm>
            <a:off x="4800600" y="2286000"/>
            <a:ext cx="4038600" cy="39319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P.V. Viswanath</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8C80D2A-EA4E-4A37-A9DF-772D0EA46EC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a:spLocks noChangeArrowheads="1"/>
          </p:cNvSpPr>
          <p:nvPr/>
        </p:nvSpPr>
        <p:spPr bwMode="auto">
          <a:xfrm>
            <a:off x="149352" y="6383319"/>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6" name="Rectangle 5"/>
          <p:cNvSpPr>
            <a:spLocks noChangeArrowheads="1"/>
          </p:cNvSpPr>
          <p:nvPr/>
        </p:nvSpPr>
        <p:spPr bwMode="auto">
          <a:xfrm>
            <a:off x="152400" y="155448"/>
            <a:ext cx="8833104" cy="6547104"/>
          </a:xfrm>
          <a:prstGeom prst="rect">
            <a:avLst/>
          </a:prstGeom>
          <a:noFill/>
          <a:ln w="9525" cap="flat" cmpd="sng" algn="ctr">
            <a:solidFill>
              <a:schemeClr val="tx2"/>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P.V. Viswanath</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8C80D2A-EA4E-4A37-A9DF-772D0EA46EC5}" type="slidenum">
              <a:rPr lang="en-US" smtClean="0">
                <a:solidFill>
                  <a:srgbClr val="FFFFFF"/>
                </a:solidFill>
              </a:rPr>
              <a:pPr/>
              <a:t>‹#›</a:t>
            </a:fld>
            <a:endParaRPr lang="en-US" dirty="0">
              <a:solidFill>
                <a:srgbClr val="FFFFFF"/>
              </a:solidFill>
            </a:endParaRPr>
          </a:p>
        </p:txBody>
      </p:sp>
      <p:sp>
        <p:nvSpPr>
          <p:cNvPr id="7" name="Rectangle 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8" name="Rectangle 7"/>
          <p:cNvSpPr>
            <a:spLocks noChangeArrowheads="1"/>
          </p:cNvSpPr>
          <p:nvPr/>
        </p:nvSpPr>
        <p:spPr bwMode="auto">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Rectangle 8"/>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0" name="Rectangle 9"/>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5" name="Rectangle 14"/>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7" name="Rectangle 16"/>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4" name="Rectangle 13"/>
          <p:cNvSpPr>
            <a:spLocks noChangeArrowheads="1"/>
          </p:cNvSpPr>
          <p:nvPr/>
        </p:nvSpPr>
        <p:spPr bwMode="auto">
          <a:xfrm>
            <a:off x="152400" y="6430944"/>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81000" y="6410848"/>
            <a:ext cx="2895600" cy="365125"/>
          </a:xfrm>
        </p:spPr>
        <p:txBody>
          <a:bodyPr/>
          <a:lstStyle/>
          <a:p>
            <a:r>
              <a:rPr lang="en-US" smtClean="0"/>
              <a:t>P.V. Viswanath</a:t>
            </a:r>
            <a:endParaRPr lang="en-US"/>
          </a:p>
        </p:txBody>
      </p:sp>
      <p:sp>
        <p:nvSpPr>
          <p:cNvPr id="8" name="Rectangle 7"/>
          <p:cNvSpPr>
            <a:spLocks noChangeArrowheads="1"/>
          </p:cNvSpPr>
          <p:nvPr/>
        </p:nvSpPr>
        <p:spPr bwMode="auto">
          <a:xfrm>
            <a:off x="155448" y="118872"/>
            <a:ext cx="8833104" cy="662940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20" name="Content Placeholder 19"/>
          <p:cNvSpPr>
            <a:spLocks noGrp="1"/>
          </p:cNvSpPr>
          <p:nvPr>
            <p:ph sz="quarter" idx="13"/>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Slide Number Placeholder 6"/>
          <p:cNvSpPr>
            <a:spLocks noGrp="1"/>
          </p:cNvSpPr>
          <p:nvPr>
            <p:ph type="sldNum" sz="quarter" idx="12"/>
          </p:nvPr>
        </p:nvSpPr>
        <p:spPr>
          <a:xfrm>
            <a:off x="1371600" y="304800"/>
            <a:ext cx="457200" cy="441325"/>
          </a:xfrm>
        </p:spPr>
        <p:txBody>
          <a:bodyPr/>
          <a:lstStyle>
            <a:lvl1pPr>
              <a:defRPr>
                <a:solidFill>
                  <a:schemeClr val="accent3">
                    <a:shade val="75000"/>
                  </a:schemeClr>
                </a:solidFill>
              </a:defRPr>
            </a:lvl1pPr>
          </a:lstStyle>
          <a:p>
            <a:fld id="{E8C80D2A-EA4E-4A37-A9DF-772D0EA46EC5}" type="slidenum">
              <a:rPr lang="en-US" smtClean="0">
                <a:solidFill>
                  <a:schemeClr val="accent3">
                    <a:shade val="75000"/>
                  </a:schemeClr>
                </a:solidFill>
              </a:rPr>
              <a:pPr/>
              <a:t>‹#›</a:t>
            </a:fld>
            <a:endParaRPr lang="en-US" dirty="0">
              <a:solidFill>
                <a:schemeClr val="accent3">
                  <a:shade val="75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7" name="Rectangle 16"/>
          <p:cNvSpPr>
            <a:spLocks noChangeArrowheads="1"/>
          </p:cNvSpPr>
          <p:nvPr/>
        </p:nvSpPr>
        <p:spPr bwMode="auto">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20" name="Rectangle 19"/>
          <p:cNvSpPr>
            <a:spLocks noChangeArrowheads="1"/>
          </p:cNvSpPr>
          <p:nvPr/>
        </p:nvSpPr>
        <p:spPr bwMode="auto">
          <a:xfrm>
            <a:off x="152400" y="152400"/>
            <a:ext cx="8833104" cy="3810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000375" y="609600"/>
            <a:ext cx="5867400" cy="4267200"/>
          </a:xfrm>
        </p:spPr>
        <p:txBody>
          <a:bodyPr/>
          <a:lstStyle>
            <a:lvl1pPr>
              <a:buNone/>
              <a:defRPr sz="3200"/>
            </a:lvl1pPr>
          </a:lstStyle>
          <a:p>
            <a:r>
              <a:rPr lang="en-US" smtClean="0"/>
              <a:t>Click icon to add picture</a:t>
            </a:r>
            <a:endParaRPr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4" name="Rectangle 13"/>
          <p:cNvSpPr>
            <a:spLocks noChangeArrowheads="1"/>
          </p:cNvSpPr>
          <p:nvPr/>
        </p:nvSpPr>
        <p:spPr bwMode="auto">
          <a:xfrm>
            <a:off x="152400" y="6387533"/>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5" name="Date Placeholder 4"/>
          <p:cNvSpPr>
            <a:spLocks noGrp="1"/>
          </p:cNvSpPr>
          <p:nvPr>
            <p:ph type="dt" sz="half" idx="10"/>
          </p:nvPr>
        </p:nvSpPr>
        <p:spPr>
          <a:xfrm>
            <a:off x="5788152" y="6404984"/>
            <a:ext cx="3044952" cy="365760"/>
          </a:xfrm>
        </p:spPr>
        <p:txBody>
          <a:bodyPr/>
          <a:lstStyle/>
          <a:p>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P.V. Viswanath</a:t>
            </a:r>
            <a:endParaRPr lang="en-US" dirty="0"/>
          </a:p>
        </p:txBody>
      </p:sp>
      <p:sp>
        <p:nvSpPr>
          <p:cNvPr id="11" name="Straight Connector 10"/>
          <p:cNvSpPr>
            <a:spLocks noChangeShapeType="1"/>
          </p:cNvSpPr>
          <p:nvPr/>
        </p:nvSpPr>
        <p:spPr bwMode="auto">
          <a:xfrm>
            <a:off x="162448" y="527536"/>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7" name="Slide Number Placeholder 6"/>
          <p:cNvSpPr>
            <a:spLocks noGrp="1"/>
          </p:cNvSpPr>
          <p:nvPr>
            <p:ph type="sldNum" sz="quarter" idx="12"/>
          </p:nvPr>
        </p:nvSpPr>
        <p:spPr>
          <a:xfrm>
            <a:off x="1371600" y="308984"/>
            <a:ext cx="457200" cy="441325"/>
          </a:xfrm>
        </p:spPr>
        <p:txBody>
          <a:bodyPr/>
          <a:lstStyle/>
          <a:p>
            <a:fld id="{E8C80D2A-EA4E-4A37-A9DF-772D0EA46EC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4"/>
            </p:custDataLst>
            <p:extLst>
              <p:ext uri="{D42A27DB-BD31-4B8C-83A1-F6EECF244321}">
                <p14:modId xmlns:p14="http://schemas.microsoft.com/office/powerpoint/2010/main" val="3884707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3"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17" name="Rectangle 16"/>
          <p:cNvSpPr>
            <a:spLocks noChangeArrowheads="1"/>
          </p:cNvSpPr>
          <p:nvPr/>
        </p:nvSpPr>
        <p:spPr bwMode="auto">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6" name="Rectangle 15"/>
          <p:cNvSpPr>
            <a:spLocks noChangeArrowheads="1"/>
          </p:cNvSpPr>
          <p:nvPr/>
        </p:nvSpPr>
        <p:spPr bwMode="auto">
          <a:xfrm>
            <a:off x="0" y="0"/>
            <a:ext cx="9144000" cy="1371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8" name="Rectangle 17"/>
          <p:cNvSpPr>
            <a:spLocks noChangeArrowheads="1"/>
          </p:cNvSpPr>
          <p:nvPr/>
        </p:nvSpPr>
        <p:spPr bwMode="auto">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9" name="Rectangle 18"/>
          <p:cNvSpPr>
            <a:spLocks noChangeArrowheads="1"/>
          </p:cNvSpPr>
          <p:nvPr/>
        </p:nvSpPr>
        <p:spPr bwMode="auto">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a:defRPr sz="1400">
                <a:solidFill>
                  <a:srgbClr val="FFFFFF"/>
                </a:solidFill>
              </a:defRPr>
            </a:lvl1pPr>
          </a:lstStyle>
          <a:p>
            <a:pPr algn="r"/>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a:defRPr sz="1200">
                <a:solidFill>
                  <a:srgbClr val="FFFFFF"/>
                </a:solidFill>
              </a:defRPr>
            </a:lvl1pPr>
          </a:lstStyle>
          <a:p>
            <a:pPr algn="l"/>
            <a:r>
              <a:rPr lang="en-US" smtClean="0">
                <a:solidFill>
                  <a:srgbClr val="FFFFFF"/>
                </a:solidFill>
              </a:rPr>
              <a:t>P.V. Viswanath</a:t>
            </a:r>
            <a:endParaRPr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p>
        </p:txBody>
      </p:sp>
      <p:sp>
        <p:nvSpPr>
          <p:cNvPr id="10" name="Straight Connector 9"/>
          <p:cNvSpPr>
            <a:spLocks noChangeShapeType="1"/>
          </p:cNvSpPr>
          <p:nvPr/>
        </p:nvSpPr>
        <p:spPr bwMode="auto">
          <a:xfrm>
            <a:off x="152400" y="1254972"/>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4343400" y="1026372"/>
            <a:ext cx="457200" cy="441325"/>
          </a:xfrm>
          <a:prstGeom prst="rect">
            <a:avLst/>
          </a:prstGeom>
        </p:spPr>
        <p:txBody>
          <a:bodyPr vert="horz" lIns="45720" rIns="45720" anchor="ctr">
            <a:normAutofit/>
          </a:bodyPr>
          <a:lstStyle>
            <a:lvl1pPr algn="ctr">
              <a:defRPr sz="1600">
                <a:solidFill>
                  <a:schemeClr val="accent3">
                    <a:shade val="75000"/>
                  </a:schemeClr>
                </a:solidFill>
              </a:defRPr>
            </a:lvl1pPr>
          </a:lstStyle>
          <a:p>
            <a:pPr algn="ctr"/>
            <a:fld id="{EAB534A1-6402-488B-A652-E469620D7916}" type="slidenum">
              <a:rPr lang="en-US" sz="1600" smtClean="0">
                <a:solidFill>
                  <a:schemeClr val="accent3">
                    <a:shade val="75000"/>
                  </a:schemeClr>
                </a:solidFill>
              </a:rPr>
              <a:pPr algn="ctr"/>
              <a:t>‹#›</a:t>
            </a:fld>
            <a:endParaRPr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scene3d>
              <a:camera prst="orthographicFront"/>
              <a:lightRig rig="threePt" dir="t"/>
            </a:scene3d>
            <a:sp3d extrusionH="57150">
              <a:bevelT w="38100" h="38100"/>
            </a:sp3d>
          </a:bodyPr>
          <a:lstStyle/>
          <a:p>
            <a:r>
              <a:rPr lang="en-US" smtClean="0"/>
              <a:t>Click to edit Master title style</a:t>
            </a:r>
            <a:endParaRPr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latinLnBrk="0" hangingPunct="1">
        <a:spcBef>
          <a:spcPct val="0"/>
        </a:spcBef>
        <a:buNone/>
        <a:defRPr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sz="1400" kern="1200" cap="all"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5.wmf"/><Relationship Id="rId4" Type="http://schemas.openxmlformats.org/officeDocument/2006/relationships/oleObject" Target="../embeddings/oleObject9.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6.wmf"/><Relationship Id="rId4" Type="http://schemas.openxmlformats.org/officeDocument/2006/relationships/oleObject" Target="../embeddings/oleObject10.bin"/></Relationships>
</file>

<file path=ppt/slides/_rels/slide37.xml.rels><?xml version="1.0" encoding="UTF-8" standalone="yes"?>
<Relationships xmlns="http://schemas.openxmlformats.org/package/2006/relationships"><Relationship Id="rId3" Type="http://schemas.openxmlformats.org/officeDocument/2006/relationships/hyperlink" Target="http://webpage.pace.edu/pviswanath/class/data/insurance_principle.xls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ebpage.pace.edu/pviswanath/class/data/diversex.x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2.v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4.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0.png"/><Relationship Id="rId2" Type="http://schemas.openxmlformats.org/officeDocument/2006/relationships/tags" Target="../tags/tag14.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notesSlide" Target="../notesSlides/notesSlide39.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vmlDrawing" Target="../drawings/vmlDrawing16.vml"/><Relationship Id="rId5" Type="http://schemas.openxmlformats.org/officeDocument/2006/relationships/image" Target="../media/image2.emf"/><Relationship Id="rId4" Type="http://schemas.openxmlformats.org/officeDocument/2006/relationships/oleObject" Target="../embeddings/oleObject16.bin"/></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vmlDrawing" Target="../drawings/vmlDrawing17.vml"/><Relationship Id="rId5" Type="http://schemas.openxmlformats.org/officeDocument/2006/relationships/image" Target="../media/image2.emf"/><Relationship Id="rId4" Type="http://schemas.openxmlformats.org/officeDocument/2006/relationships/oleObject" Target="../embeddings/oleObject17.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vmlDrawing" Target="../drawings/vmlDrawing18.vml"/><Relationship Id="rId5" Type="http://schemas.openxmlformats.org/officeDocument/2006/relationships/image" Target="../media/image2.emf"/><Relationship Id="rId4" Type="http://schemas.openxmlformats.org/officeDocument/2006/relationships/oleObject" Target="../embeddings/oleObject18.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19.vml"/><Relationship Id="rId5" Type="http://schemas.openxmlformats.org/officeDocument/2006/relationships/image" Target="../media/image2.emf"/><Relationship Id="rId4" Type="http://schemas.openxmlformats.org/officeDocument/2006/relationships/oleObject" Target="../embeddings/oleObject19.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2"/>
          <p:cNvSpPr>
            <a:spLocks noGrp="1" noChangeArrowheads="1"/>
          </p:cNvSpPr>
          <p:nvPr>
            <p:ph type="ctrTitle"/>
          </p:nvPr>
        </p:nvSpPr>
        <p:spPr>
          <a:xfrm>
            <a:off x="609600" y="381000"/>
            <a:ext cx="7848600" cy="1143000"/>
          </a:xfrm>
          <a:noFill/>
          <a:ln/>
        </p:spPr>
        <p:txBody>
          <a:bodyPr lIns="90487" tIns="44450" rIns="90487" bIns="44450">
            <a:normAutofit fontScale="90000"/>
          </a:bodyPr>
          <a:lstStyle/>
          <a:p>
            <a:r>
              <a:rPr lang="en-US" dirty="0" smtClean="0"/>
              <a:t>Capital Markets and the Pricing of Risk</a:t>
            </a:r>
            <a:endParaRPr lang="en-US" dirty="0"/>
          </a:p>
        </p:txBody>
      </p:sp>
      <p:sp>
        <p:nvSpPr>
          <p:cNvPr id="622595" name="Rectangle 3"/>
          <p:cNvSpPr>
            <a:spLocks noGrp="1" noChangeArrowheads="1"/>
          </p:cNvSpPr>
          <p:nvPr>
            <p:ph type="subTitle" idx="1"/>
          </p:nvPr>
        </p:nvSpPr>
        <p:spPr>
          <a:noFill/>
          <a:ln/>
        </p:spPr>
        <p:txBody>
          <a:bodyPr lIns="90487" tIns="44450" rIns="90487" bIns="44450">
            <a:normAutofit fontScale="92500" lnSpcReduction="20000"/>
          </a:bodyPr>
          <a:lstStyle/>
          <a:p>
            <a:pPr marL="342900" indent="-342900"/>
            <a:endParaRPr lang="en-US" dirty="0"/>
          </a:p>
          <a:p>
            <a:pPr marL="342900" indent="-342900"/>
            <a:endParaRPr lang="en-US" dirty="0"/>
          </a:p>
          <a:p>
            <a:pPr marL="342900" indent="-342900"/>
            <a:endParaRPr lang="en-US" dirty="0"/>
          </a:p>
          <a:p>
            <a:pPr marL="342900" indent="-342900"/>
            <a:r>
              <a:rPr lang="en-US" dirty="0"/>
              <a:t>P.V. </a:t>
            </a:r>
            <a:r>
              <a:rPr lang="en-US" dirty="0" err="1" smtClean="0"/>
              <a:t>Viswanath</a:t>
            </a:r>
            <a:endParaRPr lang="en-US" dirty="0" smtClean="0"/>
          </a:p>
          <a:p>
            <a:pPr marL="342900" indent="-342900"/>
            <a:endParaRPr lang="en-US" dirty="0" smtClean="0"/>
          </a:p>
          <a:p>
            <a:pPr marL="342900" indent="-342900"/>
            <a:endParaRPr lang="en-US" dirty="0" smtClean="0"/>
          </a:p>
          <a:p>
            <a:pPr marL="342900" indent="-342900"/>
            <a:r>
              <a:rPr lang="en-US" dirty="0" smtClean="0"/>
              <a:t>For a First Course in Finance</a:t>
            </a:r>
          </a:p>
          <a:p>
            <a:pPr marL="342900" indent="-342900"/>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P.V. Viswanath</a:t>
            </a:r>
          </a:p>
        </p:txBody>
      </p:sp>
      <p:sp>
        <p:nvSpPr>
          <p:cNvPr id="5" name="Slide Number Placeholder 5"/>
          <p:cNvSpPr>
            <a:spLocks noGrp="1"/>
          </p:cNvSpPr>
          <p:nvPr>
            <p:ph type="sldNum" sz="quarter" idx="12"/>
          </p:nvPr>
        </p:nvSpPr>
        <p:spPr/>
        <p:txBody>
          <a:bodyPr/>
          <a:lstStyle/>
          <a:p>
            <a:fld id="{AD3A9915-302F-4903-8789-8B5D760661AA}" type="slidenum">
              <a:rPr lang="en-US"/>
              <a:pPr/>
              <a:t>10</a:t>
            </a:fld>
            <a:endParaRPr lang="en-US"/>
          </a:p>
        </p:txBody>
      </p:sp>
      <p:sp>
        <p:nvSpPr>
          <p:cNvPr id="792578" name="Rectangle 2"/>
          <p:cNvSpPr>
            <a:spLocks noGrp="1" noChangeArrowheads="1"/>
          </p:cNvSpPr>
          <p:nvPr>
            <p:ph type="title"/>
          </p:nvPr>
        </p:nvSpPr>
        <p:spPr/>
        <p:txBody>
          <a:bodyPr/>
          <a:lstStyle/>
          <a:p>
            <a:r>
              <a:rPr lang="en-US"/>
              <a:t>Variance</a:t>
            </a:r>
          </a:p>
        </p:txBody>
      </p:sp>
      <p:sp>
        <p:nvSpPr>
          <p:cNvPr id="792579" name="Rectangle 3"/>
          <p:cNvSpPr>
            <a:spLocks noGrp="1" noChangeArrowheads="1"/>
          </p:cNvSpPr>
          <p:nvPr>
            <p:ph type="body" idx="4294967295"/>
          </p:nvPr>
        </p:nvSpPr>
        <p:spPr>
          <a:xfrm>
            <a:off x="18393" y="1506517"/>
            <a:ext cx="8915400" cy="3962400"/>
          </a:xfrm>
          <a:prstGeom prst="rect">
            <a:avLst/>
          </a:prstGeom>
        </p:spPr>
        <p:txBody>
          <a:bodyPr>
            <a:normAutofit/>
          </a:bodyPr>
          <a:lstStyle/>
          <a:p>
            <a:pPr>
              <a:lnSpc>
                <a:spcPct val="90000"/>
              </a:lnSpc>
            </a:pPr>
            <a:r>
              <a:rPr lang="en-US" sz="2400" dirty="0"/>
              <a:t>The variance of returns is computed as the mean squared deviation from the expected return.</a:t>
            </a:r>
          </a:p>
          <a:p>
            <a:pPr>
              <a:lnSpc>
                <a:spcPct val="90000"/>
              </a:lnSpc>
            </a:pPr>
            <a:r>
              <a:rPr lang="en-US" sz="2400" dirty="0"/>
              <a:t>The squared deviation is a measure of how extreme a return is.</a:t>
            </a:r>
          </a:p>
          <a:p>
            <a:pPr>
              <a:lnSpc>
                <a:spcPct val="90000"/>
              </a:lnSpc>
            </a:pPr>
            <a:r>
              <a:rPr lang="en-US" sz="2400" dirty="0"/>
              <a:t>Taking the mean computes the average value of these deviations.</a:t>
            </a:r>
          </a:p>
          <a:p>
            <a:pPr>
              <a:lnSpc>
                <a:spcPct val="90000"/>
              </a:lnSpc>
            </a:pPr>
            <a:r>
              <a:rPr lang="en-US" sz="2400" dirty="0"/>
              <a:t>The square root of the variance is called the standard deviation or volatility.</a:t>
            </a:r>
          </a:p>
          <a:p>
            <a:pPr>
              <a:lnSpc>
                <a:spcPct val="90000"/>
              </a:lnSpc>
            </a:pPr>
            <a:r>
              <a:rPr lang="en-US" sz="2400" dirty="0"/>
              <a:t>Variance is measured in percent-squared.</a:t>
            </a:r>
          </a:p>
          <a:p>
            <a:pPr>
              <a:lnSpc>
                <a:spcPct val="90000"/>
              </a:lnSpc>
            </a:pPr>
            <a:r>
              <a:rPr lang="en-US" sz="2400" dirty="0"/>
              <a:t>Standard deviation is measured in the same units as returns, viz. percent.</a:t>
            </a:r>
          </a:p>
        </p:txBody>
      </p:sp>
      <p:pic>
        <p:nvPicPr>
          <p:cNvPr id="6" name="Picture 2" descr="C10P287b"/>
          <p:cNvPicPr preferRelativeResize="0">
            <a:picLocks noChangeAspect="1" noChangeArrowheads="1"/>
          </p:cNvPicPr>
          <p:nvPr/>
        </p:nvPicPr>
        <p:blipFill>
          <a:blip r:embed="rId3" cstate="print"/>
          <a:srcRect t="33018" r="22501"/>
          <a:stretch>
            <a:fillRect/>
          </a:stretch>
        </p:blipFill>
        <p:spPr bwMode="auto">
          <a:xfrm>
            <a:off x="1676400" y="5273916"/>
            <a:ext cx="6515100" cy="1136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5"/>
          <p:cNvSpPr>
            <a:spLocks noGrp="1"/>
          </p:cNvSpPr>
          <p:nvPr>
            <p:ph type="ftr" sz="quarter" idx="11"/>
          </p:nvPr>
        </p:nvSpPr>
        <p:spPr/>
        <p:txBody>
          <a:bodyPr/>
          <a:lstStyle/>
          <a:p>
            <a:r>
              <a:rPr lang="en-US"/>
              <a:t>P.V. Viswanath</a:t>
            </a:r>
          </a:p>
        </p:txBody>
      </p:sp>
      <p:sp>
        <p:nvSpPr>
          <p:cNvPr id="58" name="Slide Number Placeholder 6"/>
          <p:cNvSpPr>
            <a:spLocks noGrp="1"/>
          </p:cNvSpPr>
          <p:nvPr>
            <p:ph type="sldNum" sz="quarter" idx="12"/>
          </p:nvPr>
        </p:nvSpPr>
        <p:spPr/>
        <p:txBody>
          <a:bodyPr/>
          <a:lstStyle/>
          <a:p>
            <a:fld id="{723EBF96-092E-4619-8B19-26CC9508FEE3}" type="slidenum">
              <a:rPr lang="en-US"/>
              <a:pPr/>
              <a:t>11</a:t>
            </a:fld>
            <a:endParaRPr lang="en-US"/>
          </a:p>
        </p:txBody>
      </p:sp>
      <p:sp>
        <p:nvSpPr>
          <p:cNvPr id="788482" name="Rectangle 2"/>
          <p:cNvSpPr>
            <a:spLocks noGrp="1" noChangeArrowheads="1"/>
          </p:cNvSpPr>
          <p:nvPr>
            <p:ph type="title"/>
          </p:nvPr>
        </p:nvSpPr>
        <p:spPr/>
        <p:txBody>
          <a:bodyPr/>
          <a:lstStyle/>
          <a:p>
            <a:r>
              <a:rPr lang="en-US"/>
              <a:t>Return volatilities of Assets a &amp; b</a:t>
            </a:r>
          </a:p>
        </p:txBody>
      </p:sp>
      <p:graphicFrame>
        <p:nvGraphicFramePr>
          <p:cNvPr id="788612" name="Group 132"/>
          <p:cNvGraphicFramePr>
            <a:graphicFrameLocks noGrp="1"/>
          </p:cNvGraphicFramePr>
          <p:nvPr>
            <p:ph sz="half" idx="4294967295"/>
          </p:nvPr>
        </p:nvGraphicFramePr>
        <p:xfrm>
          <a:off x="685800" y="1524000"/>
          <a:ext cx="7924800" cy="2072640"/>
        </p:xfrm>
        <a:graphic>
          <a:graphicData uri="http://schemas.openxmlformats.org/drawingml/2006/table">
            <a:tbl>
              <a:tblPr/>
              <a:tblGrid>
                <a:gridCol w="1865313">
                  <a:extLst>
                    <a:ext uri="{9D8B030D-6E8A-4147-A177-3AD203B41FA5}">
                      <a16:colId xmlns:a16="http://schemas.microsoft.com/office/drawing/2014/main" val="20000"/>
                    </a:ext>
                  </a:extLst>
                </a:gridCol>
                <a:gridCol w="2020887">
                  <a:extLst>
                    <a:ext uri="{9D8B030D-6E8A-4147-A177-3AD203B41FA5}">
                      <a16:colId xmlns:a16="http://schemas.microsoft.com/office/drawing/2014/main" val="20001"/>
                    </a:ext>
                  </a:extLst>
                </a:gridCol>
                <a:gridCol w="2020888">
                  <a:extLst>
                    <a:ext uri="{9D8B030D-6E8A-4147-A177-3AD203B41FA5}">
                      <a16:colId xmlns:a16="http://schemas.microsoft.com/office/drawing/2014/main" val="20002"/>
                    </a:ext>
                  </a:extLst>
                </a:gridCol>
                <a:gridCol w="2017712">
                  <a:extLst>
                    <a:ext uri="{9D8B030D-6E8A-4147-A177-3AD203B41FA5}">
                      <a16:colId xmlns:a16="http://schemas.microsoft.com/office/drawing/2014/main" val="20003"/>
                    </a:ext>
                  </a:extLst>
                </a:gridCol>
              </a:tblGrid>
              <a:tr h="6556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Probabilities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Return (Asset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Deviation from Mean Return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Squared Deviation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18.49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921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09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767255" y="3986439"/>
            <a:ext cx="7848600" cy="1006429"/>
          </a:xfrm>
          <a:prstGeom prst="rect">
            <a:avLst/>
          </a:prstGeom>
        </p:spPr>
        <p:txBody>
          <a:bodyPr wrap="square">
            <a:spAutoFit/>
          </a:bodyPr>
          <a:lstStyle/>
          <a:p>
            <a:pPr>
              <a:lnSpc>
                <a:spcPct val="90000"/>
              </a:lnSpc>
            </a:pPr>
            <a:r>
              <a:rPr lang="en-US" sz="2200" dirty="0"/>
              <a:t>We see that the variance of returns for asset a is 9.21, computed as 0.3(18.49) + 0.2(0.09) + 0.5(7.29)  and the standard deviation is 3.035%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5"/>
          <p:cNvSpPr>
            <a:spLocks noGrp="1"/>
          </p:cNvSpPr>
          <p:nvPr>
            <p:ph type="ftr" sz="quarter" idx="11"/>
          </p:nvPr>
        </p:nvSpPr>
        <p:spPr/>
        <p:txBody>
          <a:bodyPr/>
          <a:lstStyle/>
          <a:p>
            <a:r>
              <a:rPr lang="en-US"/>
              <a:t>P.V. Viswanath</a:t>
            </a:r>
          </a:p>
        </p:txBody>
      </p:sp>
      <p:sp>
        <p:nvSpPr>
          <p:cNvPr id="58" name="Slide Number Placeholder 6"/>
          <p:cNvSpPr>
            <a:spLocks noGrp="1"/>
          </p:cNvSpPr>
          <p:nvPr>
            <p:ph type="sldNum" sz="quarter" idx="12"/>
          </p:nvPr>
        </p:nvSpPr>
        <p:spPr/>
        <p:txBody>
          <a:bodyPr/>
          <a:lstStyle/>
          <a:p>
            <a:fld id="{723EBF96-092E-4619-8B19-26CC9508FEE3}" type="slidenum">
              <a:rPr lang="en-US"/>
              <a:pPr/>
              <a:t>12</a:t>
            </a:fld>
            <a:endParaRPr lang="en-US"/>
          </a:p>
        </p:txBody>
      </p:sp>
      <p:sp>
        <p:nvSpPr>
          <p:cNvPr id="788482" name="Rectangle 2"/>
          <p:cNvSpPr>
            <a:spLocks noGrp="1" noChangeArrowheads="1"/>
          </p:cNvSpPr>
          <p:nvPr>
            <p:ph type="title"/>
          </p:nvPr>
        </p:nvSpPr>
        <p:spPr/>
        <p:txBody>
          <a:bodyPr/>
          <a:lstStyle/>
          <a:p>
            <a:r>
              <a:rPr lang="en-US"/>
              <a:t>Return volatilities of Assets a &amp; b</a:t>
            </a:r>
          </a:p>
        </p:txBody>
      </p:sp>
      <p:graphicFrame>
        <p:nvGraphicFramePr>
          <p:cNvPr id="788605" name="Group 125"/>
          <p:cNvGraphicFramePr>
            <a:graphicFrameLocks noGrp="1"/>
          </p:cNvGraphicFramePr>
          <p:nvPr>
            <p:ph sz="half" idx="4294967295"/>
            <p:extLst>
              <p:ext uri="{D42A27DB-BD31-4B8C-83A1-F6EECF244321}">
                <p14:modId xmlns:p14="http://schemas.microsoft.com/office/powerpoint/2010/main" val="4031632486"/>
              </p:ext>
            </p:extLst>
          </p:nvPr>
        </p:nvGraphicFramePr>
        <p:xfrm>
          <a:off x="597820" y="1676400"/>
          <a:ext cx="7942263" cy="2362201"/>
        </p:xfrm>
        <a:graphic>
          <a:graphicData uri="http://schemas.openxmlformats.org/drawingml/2006/table">
            <a:tbl>
              <a:tblPr/>
              <a:tblGrid>
                <a:gridCol w="1985963">
                  <a:extLst>
                    <a:ext uri="{9D8B030D-6E8A-4147-A177-3AD203B41FA5}">
                      <a16:colId xmlns:a16="http://schemas.microsoft.com/office/drawing/2014/main" val="20000"/>
                    </a:ext>
                  </a:extLst>
                </a:gridCol>
                <a:gridCol w="1987550">
                  <a:extLst>
                    <a:ext uri="{9D8B030D-6E8A-4147-A177-3AD203B41FA5}">
                      <a16:colId xmlns:a16="http://schemas.microsoft.com/office/drawing/2014/main" val="20001"/>
                    </a:ext>
                  </a:extLst>
                </a:gridCol>
                <a:gridCol w="1982787">
                  <a:extLst>
                    <a:ext uri="{9D8B030D-6E8A-4147-A177-3AD203B41FA5}">
                      <a16:colId xmlns:a16="http://schemas.microsoft.com/office/drawing/2014/main" val="20002"/>
                    </a:ext>
                  </a:extLst>
                </a:gridCol>
                <a:gridCol w="1985963">
                  <a:extLst>
                    <a:ext uri="{9D8B030D-6E8A-4147-A177-3AD203B41FA5}">
                      <a16:colId xmlns:a16="http://schemas.microsoft.com/office/drawing/2014/main" val="20003"/>
                    </a:ext>
                  </a:extLst>
                </a:gridCol>
              </a:tblGrid>
              <a:tr h="8842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Probabilities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Return (Asset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Deviation from Mean Return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Squared Deviation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5938">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39.69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26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42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15.21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597820" y="4384494"/>
            <a:ext cx="7942263" cy="1615827"/>
          </a:xfrm>
          <a:prstGeom prst="rect">
            <a:avLst/>
          </a:prstGeom>
        </p:spPr>
        <p:txBody>
          <a:bodyPr wrap="square">
            <a:spAutoFit/>
          </a:bodyPr>
          <a:lstStyle/>
          <a:p>
            <a:pPr>
              <a:lnSpc>
                <a:spcPct val="90000"/>
              </a:lnSpc>
            </a:pPr>
            <a:r>
              <a:rPr lang="en-US" sz="2200" dirty="0"/>
              <a:t>The variance of returns for asset b can be </a:t>
            </a:r>
            <a:r>
              <a:rPr lang="en-US" sz="2200" dirty="0" smtClean="0"/>
              <a:t>computed as 39.69 (0.3) + 0.09 (0.2) + 15.21 (0.5) = 19.53</a:t>
            </a:r>
            <a:r>
              <a:rPr lang="en-US" sz="2200" dirty="0"/>
              <a:t>; the standard deviation </a:t>
            </a:r>
            <a:r>
              <a:rPr lang="en-US" sz="2200" dirty="0" smtClean="0"/>
              <a:t>is the square root of 19.53, i.e. </a:t>
            </a:r>
            <a:r>
              <a:rPr lang="en-US" sz="2200" dirty="0"/>
              <a:t>4.419</a:t>
            </a:r>
            <a:r>
              <a:rPr lang="en-US" sz="2200" dirty="0" smtClean="0"/>
              <a:t>%.</a:t>
            </a:r>
          </a:p>
          <a:p>
            <a:pPr>
              <a:lnSpc>
                <a:spcPct val="90000"/>
              </a:lnSpc>
            </a:pPr>
            <a:r>
              <a:rPr lang="en-US" sz="2200" dirty="0"/>
              <a:t>We see </a:t>
            </a:r>
            <a:r>
              <a:rPr lang="en-US" sz="2200" dirty="0" smtClean="0"/>
              <a:t>- </a:t>
            </a:r>
            <a:r>
              <a:rPr lang="en-US" sz="2200" dirty="0"/>
              <a:t>as expected </a:t>
            </a:r>
            <a:r>
              <a:rPr lang="en-US" sz="2200" dirty="0" smtClean="0"/>
              <a:t>– that asset </a:t>
            </a:r>
            <a:r>
              <a:rPr lang="en-US" sz="2200" dirty="0"/>
              <a:t>b, which has more extreme outcomes, also has a higher volatility</a:t>
            </a:r>
            <a:r>
              <a:rPr lang="en-US" sz="2200" dirty="0" smtClean="0"/>
              <a:t>.</a:t>
            </a:r>
            <a:endParaRPr lang="en-US" sz="2200" dirty="0"/>
          </a:p>
        </p:txBody>
      </p:sp>
    </p:spTree>
    <p:extLst>
      <p:ext uri="{BB962C8B-B14F-4D97-AF65-F5344CB8AC3E}">
        <p14:creationId xmlns:p14="http://schemas.microsoft.com/office/powerpoint/2010/main" val="3891265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2222000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Variance</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13</a:t>
            </a:fld>
            <a:endParaRPr lang="en-US" dirty="0"/>
          </a:p>
        </p:txBody>
      </p:sp>
      <p:sp>
        <p:nvSpPr>
          <p:cNvPr id="4" name="Content Placeholder 3"/>
          <p:cNvSpPr>
            <a:spLocks noGrp="1"/>
          </p:cNvSpPr>
          <p:nvPr>
            <p:ph sz="quarter" idx="13"/>
          </p:nvPr>
        </p:nvSpPr>
        <p:spPr/>
        <p:txBody>
          <a:bodyPr/>
          <a:lstStyle/>
          <a:p>
            <a:r>
              <a:rPr lang="en-US" dirty="0" smtClean="0"/>
              <a:t>Asset A has three equally likely returns over the next period: 5%, 10% and 15%.  Asset B’s equally likely returns are 3%, 10% and 17%.  Which of these statements is true?  More than one can be true:</a:t>
            </a:r>
          </a:p>
          <a:p>
            <a:pPr lvl="1"/>
            <a:r>
              <a:rPr lang="en-US" dirty="0" smtClean="0"/>
              <a:t>Asset A and asset B have the same expected return</a:t>
            </a:r>
          </a:p>
          <a:p>
            <a:pPr lvl="1"/>
            <a:r>
              <a:rPr lang="en-US" dirty="0" smtClean="0"/>
              <a:t>Asset B has a higher variance than asset A.</a:t>
            </a:r>
          </a:p>
          <a:p>
            <a:pPr lvl="1"/>
            <a:r>
              <a:rPr lang="en-US" dirty="0" smtClean="0"/>
              <a:t>Asset A has a higher standard deviation than asset B.</a:t>
            </a:r>
          </a:p>
          <a:p>
            <a:pPr lvl="1"/>
            <a:r>
              <a:rPr lang="en-US" dirty="0" smtClean="0"/>
              <a:t>Asset A and asset B have the same variance.</a:t>
            </a:r>
            <a:endParaRPr lang="en-US" dirty="0"/>
          </a:p>
        </p:txBody>
      </p:sp>
    </p:spTree>
    <p:extLst>
      <p:ext uri="{BB962C8B-B14F-4D97-AF65-F5344CB8AC3E}">
        <p14:creationId xmlns:p14="http://schemas.microsoft.com/office/powerpoint/2010/main" val="2552633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P.V. Viswanath</a:t>
            </a:r>
          </a:p>
        </p:txBody>
      </p:sp>
      <p:sp>
        <p:nvSpPr>
          <p:cNvPr id="5" name="Slide Number Placeholder 5"/>
          <p:cNvSpPr>
            <a:spLocks noGrp="1"/>
          </p:cNvSpPr>
          <p:nvPr>
            <p:ph type="sldNum" sz="quarter" idx="12"/>
          </p:nvPr>
        </p:nvSpPr>
        <p:spPr/>
        <p:txBody>
          <a:bodyPr/>
          <a:lstStyle/>
          <a:p>
            <a:fld id="{C0D02846-9A95-407C-BF59-B1187A45C922}" type="slidenum">
              <a:rPr lang="en-US"/>
              <a:pPr/>
              <a:t>14</a:t>
            </a:fld>
            <a:endParaRPr lang="en-US"/>
          </a:p>
        </p:txBody>
      </p:sp>
      <p:sp>
        <p:nvSpPr>
          <p:cNvPr id="795650" name="Rectangle 2"/>
          <p:cNvSpPr>
            <a:spLocks noGrp="1" noChangeArrowheads="1"/>
          </p:cNvSpPr>
          <p:nvPr>
            <p:ph type="title"/>
          </p:nvPr>
        </p:nvSpPr>
        <p:spPr/>
        <p:txBody>
          <a:bodyPr/>
          <a:lstStyle/>
          <a:p>
            <a:r>
              <a:rPr lang="en-US"/>
              <a:t>Variance and Standard Deviations</a:t>
            </a:r>
          </a:p>
        </p:txBody>
      </p:sp>
      <p:sp>
        <p:nvSpPr>
          <p:cNvPr id="795651" name="Rectangle 3"/>
          <p:cNvSpPr>
            <a:spLocks noGrp="1" noChangeArrowheads="1"/>
          </p:cNvSpPr>
          <p:nvPr>
            <p:ph type="body" idx="4294967295"/>
          </p:nvPr>
        </p:nvSpPr>
        <p:spPr>
          <a:xfrm>
            <a:off x="838200" y="1524000"/>
            <a:ext cx="7958138" cy="4800600"/>
          </a:xfrm>
          <a:prstGeom prst="rect">
            <a:avLst/>
          </a:prstGeom>
        </p:spPr>
        <p:txBody>
          <a:bodyPr>
            <a:normAutofit/>
          </a:bodyPr>
          <a:lstStyle/>
          <a:p>
            <a:pPr>
              <a:lnSpc>
                <a:spcPct val="90000"/>
              </a:lnSpc>
            </a:pPr>
            <a:r>
              <a:rPr lang="en-US" sz="2400" dirty="0" err="1" smtClean="0">
                <a:latin typeface="Symbol" pitchFamily="18" charset="2"/>
              </a:rPr>
              <a:t>s</a:t>
            </a:r>
            <a:r>
              <a:rPr lang="en-US" sz="2400" baseline="-25000" dirty="0" err="1" smtClean="0"/>
              <a:t>a</a:t>
            </a:r>
            <a:r>
              <a:rPr lang="en-US" sz="2400" baseline="-25000" dirty="0" smtClean="0"/>
              <a:t> </a:t>
            </a:r>
            <a:r>
              <a:rPr lang="en-US" sz="2400" dirty="0"/>
              <a:t>is used to represent the standard deviation of returns on asset a, while </a:t>
            </a:r>
            <a:r>
              <a:rPr lang="en-US" sz="2400" dirty="0" err="1"/>
              <a:t>Var</a:t>
            </a:r>
            <a:r>
              <a:rPr lang="en-US" sz="2400" dirty="0"/>
              <a:t>(R</a:t>
            </a:r>
            <a:r>
              <a:rPr lang="en-US" sz="2400" baseline="-25000" dirty="0"/>
              <a:t>a</a:t>
            </a:r>
            <a:r>
              <a:rPr lang="en-US" sz="2400" dirty="0"/>
              <a:t>) or </a:t>
            </a:r>
            <a:r>
              <a:rPr lang="en-US" sz="2400" dirty="0">
                <a:latin typeface="Symbol" pitchFamily="18" charset="2"/>
              </a:rPr>
              <a:t>s</a:t>
            </a:r>
            <a:r>
              <a:rPr lang="en-US" sz="2400" baseline="-25000" dirty="0"/>
              <a:t>a</a:t>
            </a:r>
            <a:r>
              <a:rPr lang="en-US" sz="2400" baseline="30000" dirty="0"/>
              <a:t>2</a:t>
            </a:r>
            <a:r>
              <a:rPr lang="en-US" sz="2400" baseline="-25000" dirty="0"/>
              <a:t> </a:t>
            </a:r>
            <a:r>
              <a:rPr lang="en-US" sz="2400" dirty="0"/>
              <a:t>is used to represent the variance of returns on asset a.</a:t>
            </a:r>
          </a:p>
          <a:p>
            <a:pPr>
              <a:lnSpc>
                <a:spcPct val="90000"/>
              </a:lnSpc>
            </a:pPr>
            <a:r>
              <a:rPr lang="en-US" sz="2400" dirty="0" smtClean="0"/>
              <a:t>The probability distributions that we have considered only have three possible outcomes; actual return distributions may have many, even an infinite number 0f outcomes.</a:t>
            </a:r>
          </a:p>
          <a:p>
            <a:pPr>
              <a:lnSpc>
                <a:spcPct val="90000"/>
              </a:lnSpc>
            </a:pPr>
            <a:r>
              <a:rPr lang="en-US" sz="2400" dirty="0" smtClean="0"/>
              <a:t>One particular distribution with an infinite number of outcomes is called a normal distribution.  If we order observations by value, group them into categories and plot a frequency distribution, the resulting plot looks like a bell curve as we make the categories smaller and smaller.</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Normal Probability Distribution</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15</a:t>
            </a:fld>
            <a:endParaRPr lang="en-US" dirty="0"/>
          </a:p>
        </p:txBody>
      </p:sp>
      <p:graphicFrame>
        <p:nvGraphicFramePr>
          <p:cNvPr id="5" name="Chart 4"/>
          <p:cNvGraphicFramePr>
            <a:graphicFrameLocks/>
          </p:cNvGraphicFramePr>
          <p:nvPr/>
        </p:nvGraphicFramePr>
        <p:xfrm>
          <a:off x="1828800" y="1447800"/>
          <a:ext cx="57150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66800" y="5791200"/>
            <a:ext cx="6934200" cy="646331"/>
          </a:xfrm>
          <a:prstGeom prst="rect">
            <a:avLst/>
          </a:prstGeom>
          <a:noFill/>
        </p:spPr>
        <p:txBody>
          <a:bodyPr wrap="square" rtlCol="0">
            <a:spAutoFit/>
          </a:bodyPr>
          <a:lstStyle/>
          <a:p>
            <a:r>
              <a:rPr lang="en-US" dirty="0" smtClean="0"/>
              <a:t>This probability distribution has a mean return of 10% and a standard deviation of returns of 5%</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33882119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6"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ormAutofit fontScale="90000"/>
          </a:bodyPr>
          <a:lstStyle/>
          <a:p>
            <a:r>
              <a:rPr lang="en-US" dirty="0" smtClean="0"/>
              <a:t>Some things to know about normal distributions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16</a:t>
            </a:fld>
            <a:endParaRPr lang="en-US" dirty="0"/>
          </a:p>
        </p:txBody>
      </p:sp>
      <p:sp>
        <p:nvSpPr>
          <p:cNvPr id="4" name="Content Placeholder 3"/>
          <p:cNvSpPr>
            <a:spLocks noGrp="1"/>
          </p:cNvSpPr>
          <p:nvPr>
            <p:ph sz="quarter" idx="13"/>
          </p:nvPr>
        </p:nvSpPr>
        <p:spPr>
          <a:xfrm>
            <a:off x="301752" y="1540676"/>
            <a:ext cx="8503920" cy="5105400"/>
          </a:xfrm>
        </p:spPr>
        <p:txBody>
          <a:bodyPr>
            <a:normAutofit fontScale="92500" lnSpcReduction="20000"/>
          </a:bodyPr>
          <a:lstStyle/>
          <a:p>
            <a:r>
              <a:rPr lang="en-US" dirty="0" smtClean="0"/>
              <a:t>The probability curve is comparable to a figure you might draw for a discrete distribution with the values of the random variable on the X-axis and the probabilities on the Y-axis.</a:t>
            </a:r>
          </a:p>
          <a:p>
            <a:r>
              <a:rPr lang="en-US" dirty="0" smtClean="0"/>
              <a:t>The height of the </a:t>
            </a:r>
            <a:r>
              <a:rPr lang="en-US" dirty="0"/>
              <a:t>normal distribution </a:t>
            </a:r>
            <a:r>
              <a:rPr lang="en-US" dirty="0" smtClean="0"/>
              <a:t>probability curve at a specific X-point can be thought of roughly as proportional to the probability that the random variable will take a value in the neighborhood of that point.</a:t>
            </a:r>
          </a:p>
          <a:p>
            <a:r>
              <a:rPr lang="en-US" dirty="0" smtClean="0"/>
              <a:t>For any range of values on the X-axis, the associated probability is found by drawing a vertical line corresponding to the two end-points of the range.  The area under the curve between those two lines is the required probability.</a:t>
            </a:r>
          </a:p>
          <a:p>
            <a:r>
              <a:rPr lang="en-US" dirty="0" smtClean="0"/>
              <a:t>The total area under the curve is, thus, one.</a:t>
            </a:r>
            <a:endParaRPr lang="en-US" dirty="0"/>
          </a:p>
        </p:txBody>
      </p:sp>
    </p:spTree>
    <p:extLst>
      <p:ext uri="{BB962C8B-B14F-4D97-AF65-F5344CB8AC3E}">
        <p14:creationId xmlns:p14="http://schemas.microsoft.com/office/powerpoint/2010/main" val="3765244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Probability Distributions and Historical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17</a:t>
            </a:fld>
            <a:endParaRPr lang="en-US" dirty="0"/>
          </a:p>
        </p:txBody>
      </p:sp>
      <p:sp>
        <p:nvSpPr>
          <p:cNvPr id="4" name="Content Placeholder 3"/>
          <p:cNvSpPr>
            <a:spLocks noGrp="1"/>
          </p:cNvSpPr>
          <p:nvPr>
            <p:ph sz="quarter" idx="13"/>
          </p:nvPr>
        </p:nvSpPr>
        <p:spPr>
          <a:xfrm>
            <a:off x="304800" y="1447800"/>
            <a:ext cx="8503920" cy="4803648"/>
          </a:xfrm>
        </p:spPr>
        <p:txBody>
          <a:bodyPr>
            <a:normAutofit fontScale="92500" lnSpcReduction="10000"/>
          </a:bodyPr>
          <a:lstStyle/>
          <a:p>
            <a:r>
              <a:rPr lang="en-US" dirty="0" smtClean="0"/>
              <a:t>Up to now, we started out with probability distributions and used them to compute expected returns and standard deviations.</a:t>
            </a:r>
          </a:p>
          <a:p>
            <a:r>
              <a:rPr lang="en-US" dirty="0" smtClean="0"/>
              <a:t>Where do we get these probability distributions?</a:t>
            </a:r>
          </a:p>
          <a:p>
            <a:r>
              <a:rPr lang="en-US" dirty="0" smtClean="0"/>
              <a:t>We might use them to represent our subjective evaluations of what we think will happen in the future.</a:t>
            </a:r>
          </a:p>
          <a:p>
            <a:r>
              <a:rPr lang="en-US" dirty="0" smtClean="0"/>
              <a:t>This might work well for returns on new projects or assets without any price history.</a:t>
            </a:r>
          </a:p>
          <a:p>
            <a:r>
              <a:rPr lang="en-US" dirty="0" smtClean="0"/>
              <a:t>However, if we have assets with a price history, we would like to use this price history to inform our assumptions regarding the probability distributions of  their returns.</a:t>
            </a:r>
          </a:p>
          <a:p>
            <a:r>
              <a:rPr lang="en-US" dirty="0" smtClean="0"/>
              <a:t>We now look at how to do this.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18</a:t>
            </a:fld>
            <a:endParaRPr lang="en-US" dirty="0"/>
          </a:p>
        </p:txBody>
      </p:sp>
      <p:sp>
        <p:nvSpPr>
          <p:cNvPr id="4" name="Content Placeholder 3"/>
          <p:cNvSpPr>
            <a:spLocks noGrp="1"/>
          </p:cNvSpPr>
          <p:nvPr>
            <p:ph sz="quarter" idx="13"/>
          </p:nvPr>
        </p:nvSpPr>
        <p:spPr>
          <a:xfrm>
            <a:off x="304800" y="1447800"/>
            <a:ext cx="8503920" cy="4803648"/>
          </a:xfrm>
        </p:spPr>
        <p:txBody>
          <a:bodyPr>
            <a:normAutofit fontScale="92500" lnSpcReduction="10000"/>
          </a:bodyPr>
          <a:lstStyle/>
          <a:p>
            <a:r>
              <a:rPr lang="en-US" dirty="0" smtClean="0"/>
              <a:t>We already know how returns are computed:</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If we have quarterly returns, we can combine them to get annual returns, as follows:</a:t>
            </a:r>
            <a:br>
              <a:rPr lang="en-US" dirty="0" smtClean="0"/>
            </a:br>
            <a:r>
              <a:rPr lang="en-US" dirty="0" smtClean="0"/>
              <a:t/>
            </a:r>
            <a:br>
              <a:rPr lang="en-US" dirty="0" smtClean="0"/>
            </a:br>
            <a:endParaRPr lang="en-US" dirty="0" smtClean="0"/>
          </a:p>
          <a:p>
            <a:r>
              <a:rPr lang="en-US" dirty="0" smtClean="0"/>
              <a:t>However, we can combine returns from periods of different lengths as well.  We can see this in the following example.</a:t>
            </a:r>
          </a:p>
        </p:txBody>
      </p:sp>
      <p:pic>
        <p:nvPicPr>
          <p:cNvPr id="5" name="Picture 2" descr="C10P289b"/>
          <p:cNvPicPr preferRelativeResize="0">
            <a:picLocks noChangeAspect="1" noChangeArrowheads="1"/>
          </p:cNvPicPr>
          <p:nvPr/>
        </p:nvPicPr>
        <p:blipFill>
          <a:blip r:embed="rId3" cstate="print"/>
          <a:srcRect r="21666"/>
          <a:stretch>
            <a:fillRect/>
          </a:stretch>
        </p:blipFill>
        <p:spPr bwMode="auto">
          <a:xfrm>
            <a:off x="1295400" y="1828801"/>
            <a:ext cx="6324600" cy="1652638"/>
          </a:xfrm>
          <a:prstGeom prst="rect">
            <a:avLst/>
          </a:prstGeom>
          <a:noFill/>
          <a:ln w="9525">
            <a:noFill/>
            <a:miter lim="800000"/>
            <a:headEnd/>
            <a:tailEnd/>
          </a:ln>
          <a:effectLst/>
        </p:spPr>
      </p:pic>
      <p:pic>
        <p:nvPicPr>
          <p:cNvPr id="6" name="Picture 2" descr="C10P290a"/>
          <p:cNvPicPr preferRelativeResize="0">
            <a:picLocks noChangeAspect="1" noChangeArrowheads="1"/>
          </p:cNvPicPr>
          <p:nvPr/>
        </p:nvPicPr>
        <p:blipFill>
          <a:blip r:embed="rId4" cstate="print"/>
          <a:srcRect r="20000"/>
          <a:stretch>
            <a:fillRect/>
          </a:stretch>
        </p:blipFill>
        <p:spPr bwMode="auto">
          <a:xfrm>
            <a:off x="1143000" y="4343400"/>
            <a:ext cx="6324600" cy="69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Annual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19</a:t>
            </a:fld>
            <a:endParaRPr lang="en-US" dirty="0"/>
          </a:p>
        </p:txBody>
      </p:sp>
      <p:sp>
        <p:nvSpPr>
          <p:cNvPr id="4" name="Content Placeholder 3"/>
          <p:cNvSpPr>
            <a:spLocks noGrp="1"/>
          </p:cNvSpPr>
          <p:nvPr>
            <p:ph sz="quarter" idx="13"/>
          </p:nvPr>
        </p:nvSpPr>
        <p:spPr>
          <a:xfrm>
            <a:off x="316992" y="1426223"/>
            <a:ext cx="8503920" cy="4803648"/>
          </a:xfrm>
        </p:spPr>
        <p:txBody>
          <a:bodyPr>
            <a:normAutofit/>
          </a:bodyPr>
          <a:lstStyle/>
          <a:p>
            <a:r>
              <a:rPr lang="en-US" dirty="0" smtClean="0"/>
              <a:t>Suppose we start out with the following data: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marL="0" indent="0">
              <a:buNone/>
            </a:pPr>
            <a:r>
              <a:rPr lang="en-US" dirty="0" smtClean="0"/>
              <a:t/>
            </a:r>
            <a:br>
              <a:rPr lang="en-US" dirty="0" smtClean="0"/>
            </a:br>
            <a:endParaRPr lang="en-US" dirty="0" smtClean="0"/>
          </a:p>
          <a:p>
            <a:endParaRPr lang="en-US" dirty="0"/>
          </a:p>
        </p:txBody>
      </p:sp>
      <p:pic>
        <p:nvPicPr>
          <p:cNvPr id="5" name="Picture 2" descr="C10P290b-exs"/>
          <p:cNvPicPr preferRelativeResize="0">
            <a:picLocks noChangeAspect="1" noChangeArrowheads="1"/>
          </p:cNvPicPr>
          <p:nvPr/>
        </p:nvPicPr>
        <p:blipFill>
          <a:blip r:embed="rId3" cstate="print"/>
          <a:srcRect l="2418" t="14664" r="4836" b="47358"/>
          <a:stretch>
            <a:fillRect/>
          </a:stretch>
        </p:blipFill>
        <p:spPr bwMode="auto">
          <a:xfrm>
            <a:off x="533401" y="2209799"/>
            <a:ext cx="8130540" cy="32094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a:t>
            </a:fld>
            <a:endParaRPr lang="en-US" dirty="0"/>
          </a:p>
        </p:txBody>
      </p:sp>
      <p:sp>
        <p:nvSpPr>
          <p:cNvPr id="4" name="Content Placeholder 3"/>
          <p:cNvSpPr>
            <a:spLocks noGrp="1"/>
          </p:cNvSpPr>
          <p:nvPr>
            <p:ph sz="quarter" idx="13"/>
          </p:nvPr>
        </p:nvSpPr>
        <p:spPr/>
        <p:txBody>
          <a:bodyPr>
            <a:normAutofit fontScale="92500" lnSpcReduction="20000"/>
          </a:bodyPr>
          <a:lstStyle/>
          <a:p>
            <a:r>
              <a:rPr lang="en-US" dirty="0" smtClean="0"/>
              <a:t>Why do average returns vary across asset classes?</a:t>
            </a:r>
          </a:p>
          <a:p>
            <a:r>
              <a:rPr lang="en-US" dirty="0" smtClean="0"/>
              <a:t>How do we measure the uncertainty of asset returns?</a:t>
            </a:r>
          </a:p>
          <a:p>
            <a:r>
              <a:rPr lang="en-US" dirty="0" smtClean="0"/>
              <a:t>What part of the uncertainty of asset returns is relevant for asset pricing?</a:t>
            </a:r>
          </a:p>
          <a:p>
            <a:r>
              <a:rPr lang="en-US" dirty="0" smtClean="0"/>
              <a:t>Why is the pricing of individual stocks different from the pricing of diversified portfolios of stocks?</a:t>
            </a:r>
          </a:p>
          <a:p>
            <a:r>
              <a:rPr lang="en-US" dirty="0" smtClean="0"/>
              <a:t>How should average returns vary across individual stocks?</a:t>
            </a:r>
          </a:p>
          <a:p>
            <a:r>
              <a:rPr lang="en-US" dirty="0" smtClean="0"/>
              <a:t>What is the CAPM?</a:t>
            </a:r>
          </a:p>
          <a:p>
            <a:r>
              <a:rPr lang="en-US" dirty="0" smtClean="0"/>
              <a:t>What asset pricing models are used today that go beyond the CAPM?</a:t>
            </a:r>
          </a:p>
          <a:p>
            <a:r>
              <a:rPr lang="en-US" dirty="0" smtClean="0"/>
              <a:t>How do firms measure the cost of capital to decide whether or not to invest in a project?</a:t>
            </a:r>
            <a:endParaRPr lang="en-US" dirty="0"/>
          </a:p>
        </p:txBody>
      </p:sp>
    </p:spTree>
    <p:extLst>
      <p:ext uri="{BB962C8B-B14F-4D97-AF65-F5344CB8AC3E}">
        <p14:creationId xmlns:p14="http://schemas.microsoft.com/office/powerpoint/2010/main" val="3931783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of Annual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20</a:t>
            </a:fld>
            <a:endParaRPr lang="en-US" dirty="0"/>
          </a:p>
        </p:txBody>
      </p:sp>
      <p:sp>
        <p:nvSpPr>
          <p:cNvPr id="4" name="Content Placeholder 3"/>
          <p:cNvSpPr>
            <a:spLocks noGrp="1"/>
          </p:cNvSpPr>
          <p:nvPr>
            <p:ph sz="quarter" idx="13"/>
          </p:nvPr>
        </p:nvSpPr>
        <p:spPr>
          <a:xfrm>
            <a:off x="316992" y="1400152"/>
            <a:ext cx="8503920" cy="4803648"/>
          </a:xfrm>
        </p:spPr>
        <p:txBody>
          <a:bodyPr>
            <a:normAutofit/>
          </a:bodyPr>
          <a:lstStyle/>
          <a:p>
            <a:r>
              <a:rPr lang="en-US" dirty="0" smtClean="0"/>
              <a:t>We can use the formulas to obtain returns for each of the periods.  Thus the return for the period between 12/31/98 and 2/2/99, e.g., is computed as the sum of the dividend (0.5) and the end of period price (89.44) divided by the price at 12/31/98, $71.56:</a:t>
            </a:r>
            <a:br>
              <a:rPr lang="en-US" dirty="0" smtClean="0"/>
            </a:br>
            <a:r>
              <a:rPr lang="en-US" dirty="0" smtClean="0"/>
              <a:t/>
            </a:r>
            <a:br>
              <a:rPr lang="en-US" dirty="0" smtClean="0"/>
            </a:br>
            <a:endParaRPr lang="en-US" dirty="0" smtClean="0"/>
          </a:p>
          <a:p>
            <a:r>
              <a:rPr lang="en-US" dirty="0" smtClean="0"/>
              <a:t>The returns for the different periods are combined to get the total return for 1999 and 2004 as:</a:t>
            </a:r>
            <a:br>
              <a:rPr lang="en-US" dirty="0" smtClean="0"/>
            </a:br>
            <a:endParaRPr lang="en-US" dirty="0" smtClean="0"/>
          </a:p>
          <a:p>
            <a:endParaRPr lang="en-US" dirty="0"/>
          </a:p>
        </p:txBody>
      </p:sp>
      <p:pic>
        <p:nvPicPr>
          <p:cNvPr id="6" name="Picture 2" descr="C10P290b-exs"/>
          <p:cNvPicPr preferRelativeResize="0">
            <a:picLocks noChangeAspect="1" noChangeArrowheads="1"/>
          </p:cNvPicPr>
          <p:nvPr/>
        </p:nvPicPr>
        <p:blipFill>
          <a:blip r:embed="rId3" cstate="print"/>
          <a:srcRect l="1808" t="60237" r="3616" b="30901"/>
          <a:stretch>
            <a:fillRect/>
          </a:stretch>
        </p:blipFill>
        <p:spPr bwMode="auto">
          <a:xfrm>
            <a:off x="228599" y="3581400"/>
            <a:ext cx="8607553" cy="819740"/>
          </a:xfrm>
          <a:prstGeom prst="rect">
            <a:avLst/>
          </a:prstGeom>
          <a:noFill/>
          <a:ln w="9525">
            <a:noFill/>
            <a:miter lim="800000"/>
            <a:headEnd/>
            <a:tailEnd/>
          </a:ln>
          <a:effectLst/>
        </p:spPr>
      </p:pic>
      <p:pic>
        <p:nvPicPr>
          <p:cNvPr id="7" name="Picture 2" descr="C10P290b-exs"/>
          <p:cNvPicPr preferRelativeResize="0">
            <a:picLocks noChangeAspect="1" noChangeArrowheads="1"/>
          </p:cNvPicPr>
          <p:nvPr/>
        </p:nvPicPr>
        <p:blipFill>
          <a:blip r:embed="rId3" cstate="print"/>
          <a:srcRect l="9740" t="74163" r="9717" b="14444"/>
          <a:stretch>
            <a:fillRect/>
          </a:stretch>
        </p:blipFill>
        <p:spPr bwMode="auto">
          <a:xfrm>
            <a:off x="685800" y="5334000"/>
            <a:ext cx="7449141" cy="1015792"/>
          </a:xfrm>
          <a:prstGeom prst="rect">
            <a:avLst/>
          </a:prstGeom>
          <a:noFill/>
          <a:ln w="9525">
            <a:noFill/>
            <a:miter lim="800000"/>
            <a:headEnd/>
            <a:tailEnd/>
          </a:ln>
          <a:effectLst/>
        </p:spPr>
      </p:pic>
    </p:spTree>
    <p:extLst>
      <p:ext uri="{BB962C8B-B14F-4D97-AF65-F5344CB8AC3E}">
        <p14:creationId xmlns:p14="http://schemas.microsoft.com/office/powerpoint/2010/main" val="1365883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data for different asset classes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21</a:t>
            </a:fld>
            <a:endParaRPr lang="en-US" dirty="0"/>
          </a:p>
        </p:txBody>
      </p:sp>
      <p:sp>
        <p:nvSpPr>
          <p:cNvPr id="4" name="Content Placeholder 3"/>
          <p:cNvSpPr>
            <a:spLocks noGrp="1"/>
          </p:cNvSpPr>
          <p:nvPr>
            <p:ph sz="quarter" idx="13"/>
          </p:nvPr>
        </p:nvSpPr>
        <p:spPr>
          <a:xfrm>
            <a:off x="304800" y="1371600"/>
            <a:ext cx="8686800" cy="685800"/>
          </a:xfrm>
        </p:spPr>
        <p:txBody>
          <a:bodyPr>
            <a:normAutofit fontScale="85000" lnSpcReduction="10000"/>
          </a:bodyPr>
          <a:lstStyle/>
          <a:p>
            <a:r>
              <a:rPr lang="en-US" dirty="0" smtClean="0"/>
              <a:t>Here are some return data for different assets and asset classes:</a:t>
            </a:r>
            <a:endParaRPr lang="en-US" dirty="0"/>
          </a:p>
        </p:txBody>
      </p:sp>
      <p:pic>
        <p:nvPicPr>
          <p:cNvPr id="5" name="Picture 2" descr="C10P291"/>
          <p:cNvPicPr preferRelativeResize="0">
            <a:picLocks noChangeAspect="1" noChangeArrowheads="1"/>
          </p:cNvPicPr>
          <p:nvPr/>
        </p:nvPicPr>
        <p:blipFill>
          <a:blip r:embed="rId3" cstate="print"/>
          <a:srcRect t="14928"/>
          <a:stretch>
            <a:fillRect/>
          </a:stretch>
        </p:blipFill>
        <p:spPr bwMode="auto">
          <a:xfrm>
            <a:off x="685800" y="1714500"/>
            <a:ext cx="7467600" cy="51031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Returns and Expected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22</a:t>
            </a:fld>
            <a:endParaRPr lang="en-US" dirty="0"/>
          </a:p>
        </p:txBody>
      </p:sp>
      <p:sp>
        <p:nvSpPr>
          <p:cNvPr id="4" name="Content Placeholder 3"/>
          <p:cNvSpPr>
            <a:spLocks noGrp="1"/>
          </p:cNvSpPr>
          <p:nvPr>
            <p:ph sz="quarter" idx="13"/>
          </p:nvPr>
        </p:nvSpPr>
        <p:spPr>
          <a:xfrm>
            <a:off x="301752" y="1447800"/>
            <a:ext cx="8613648" cy="5105400"/>
          </a:xfrm>
        </p:spPr>
        <p:txBody>
          <a:bodyPr>
            <a:normAutofit fontScale="85000" lnSpcReduction="20000"/>
          </a:bodyPr>
          <a:lstStyle/>
          <a:p>
            <a:r>
              <a:rPr lang="en-US" dirty="0" smtClean="0"/>
              <a:t>We can use this data to compute average returns using the following formula, where T is the number of years of data:</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Using this formula, we can compute the average return over the nine years as 11.39% for the S&amp;P 500 investment and 3.7% for the 3-month T-bill investment.</a:t>
            </a:r>
          </a:p>
          <a:p>
            <a:r>
              <a:rPr lang="en-US" dirty="0" smtClean="0"/>
              <a:t>If we now wanted to use this information to come up with an estimate for the expected value of the underlying probability distribution of returns on the S&amp;P 500 investment and the 3-month T-bills, we would use exactly these values as estimates.</a:t>
            </a:r>
          </a:p>
          <a:p>
            <a:r>
              <a:rPr lang="en-US" dirty="0" smtClean="0"/>
              <a:t>Thus </a:t>
            </a:r>
            <a:r>
              <a:rPr lang="en-US" i="1" dirty="0" smtClean="0"/>
              <a:t>if I believe that the return over the next year on the S&amp;P 500 came from the same probability distribution as over the nine years of my data</a:t>
            </a:r>
            <a:r>
              <a:rPr lang="en-US" dirty="0" smtClean="0"/>
              <a:t>, my best estimate of this return would be 11.39%.</a:t>
            </a:r>
            <a:endParaRPr lang="en-US" dirty="0"/>
          </a:p>
        </p:txBody>
      </p:sp>
      <p:pic>
        <p:nvPicPr>
          <p:cNvPr id="5" name="Picture 2" descr="C10P292a"/>
          <p:cNvPicPr preferRelativeResize="0">
            <a:picLocks noChangeAspect="1" noChangeArrowheads="1"/>
          </p:cNvPicPr>
          <p:nvPr/>
        </p:nvPicPr>
        <p:blipFill>
          <a:blip r:embed="rId3" cstate="print"/>
          <a:srcRect t="36465" r="34166"/>
          <a:stretch>
            <a:fillRect/>
          </a:stretch>
        </p:blipFill>
        <p:spPr bwMode="auto">
          <a:xfrm>
            <a:off x="1905000" y="2057400"/>
            <a:ext cx="5105400" cy="9195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Estimation</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23</a:t>
            </a:fld>
            <a:endParaRPr lang="en-US" dirty="0"/>
          </a:p>
        </p:txBody>
      </p:sp>
      <p:sp>
        <p:nvSpPr>
          <p:cNvPr id="4" name="Content Placeholder 3"/>
          <p:cNvSpPr>
            <a:spLocks noGrp="1"/>
          </p:cNvSpPr>
          <p:nvPr>
            <p:ph sz="quarter" idx="13"/>
          </p:nvPr>
        </p:nvSpPr>
        <p:spPr>
          <a:xfrm>
            <a:off x="228600" y="1371600"/>
            <a:ext cx="8503920" cy="3657600"/>
          </a:xfrm>
        </p:spPr>
        <p:txBody>
          <a:bodyPr>
            <a:normAutofit fontScale="92500" lnSpcReduction="20000"/>
          </a:bodyPr>
          <a:lstStyle/>
          <a:p>
            <a:r>
              <a:rPr lang="en-US" dirty="0" smtClean="0"/>
              <a:t>How do we use this data to come up with an estimate of the variance and standard deviation of the underlying probability distribution of returns on my asset classes?</a:t>
            </a:r>
          </a:p>
          <a:p>
            <a:r>
              <a:rPr lang="en-US" dirty="0" smtClean="0"/>
              <a:t>The formula for this variance estimate is given by:</a:t>
            </a:r>
          </a:p>
          <a:p>
            <a:endParaRPr lang="en-US" dirty="0" smtClean="0"/>
          </a:p>
          <a:p>
            <a:endParaRPr lang="en-US" dirty="0" smtClean="0"/>
          </a:p>
          <a:p>
            <a:r>
              <a:rPr lang="en-US" dirty="0" smtClean="0"/>
              <a:t>The estimated standard deviation is simply the square root of this estimated variance.</a:t>
            </a:r>
          </a:p>
          <a:p>
            <a:r>
              <a:rPr lang="en-US" dirty="0" smtClean="0"/>
              <a:t>For our data, we would then compute our estimate of the underlying variance and standard deviation as:</a:t>
            </a:r>
            <a:endParaRPr lang="en-US" dirty="0"/>
          </a:p>
        </p:txBody>
      </p:sp>
      <p:pic>
        <p:nvPicPr>
          <p:cNvPr id="5" name="Picture 2" descr="C10P293b"/>
          <p:cNvPicPr preferRelativeResize="0">
            <a:picLocks noChangeAspect="1" noChangeArrowheads="1"/>
          </p:cNvPicPr>
          <p:nvPr/>
        </p:nvPicPr>
        <p:blipFill>
          <a:blip r:embed="rId3" cstate="print"/>
          <a:srcRect l="10001" t="31882" r="39166"/>
          <a:stretch>
            <a:fillRect/>
          </a:stretch>
        </p:blipFill>
        <p:spPr bwMode="auto">
          <a:xfrm>
            <a:off x="3124200" y="2648496"/>
            <a:ext cx="3124200" cy="784251"/>
          </a:xfrm>
          <a:prstGeom prst="rect">
            <a:avLst/>
          </a:prstGeom>
          <a:noFill/>
          <a:ln w="9525">
            <a:noFill/>
            <a:miter lim="800000"/>
            <a:headEnd/>
            <a:tailEnd/>
          </a:ln>
          <a:effectLst/>
        </p:spPr>
      </p:pic>
      <p:pic>
        <p:nvPicPr>
          <p:cNvPr id="6" name="Picture 2" descr="C10P294a-exs"/>
          <p:cNvPicPr preferRelativeResize="0">
            <a:picLocks noChangeAspect="1" noChangeArrowheads="1"/>
          </p:cNvPicPr>
          <p:nvPr/>
        </p:nvPicPr>
        <p:blipFill>
          <a:blip r:embed="rId4" cstate="print"/>
          <a:srcRect l="4167" t="49886" r="4167" b="2048"/>
          <a:stretch>
            <a:fillRect/>
          </a:stretch>
        </p:blipFill>
        <p:spPr bwMode="auto">
          <a:xfrm>
            <a:off x="457200" y="4876800"/>
            <a:ext cx="83820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certain are we of our estimates?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24</a:t>
            </a:fld>
            <a:endParaRPr lang="en-US" dirty="0"/>
          </a:p>
        </p:txBody>
      </p:sp>
      <p:sp>
        <p:nvSpPr>
          <p:cNvPr id="4" name="Content Placeholder 3"/>
          <p:cNvSpPr>
            <a:spLocks noGrp="1"/>
          </p:cNvSpPr>
          <p:nvPr>
            <p:ph sz="quarter" idx="13"/>
          </p:nvPr>
        </p:nvSpPr>
        <p:spPr>
          <a:xfrm>
            <a:off x="304800" y="1447800"/>
            <a:ext cx="8503920" cy="5181600"/>
          </a:xfrm>
        </p:spPr>
        <p:txBody>
          <a:bodyPr>
            <a:normAutofit fontScale="92500"/>
          </a:bodyPr>
          <a:lstStyle/>
          <a:p>
            <a:r>
              <a:rPr lang="en-US" dirty="0" smtClean="0"/>
              <a:t>Again, if we believe that the underlying probability distribution that generated the returns in the years 1996-2004 is the same as the distribution from which returns will be generated in the future, we will have been able to establish information regarding future returns:</a:t>
            </a:r>
          </a:p>
          <a:p>
            <a:pPr lvl="1"/>
            <a:r>
              <a:rPr lang="en-US" dirty="0" smtClean="0"/>
              <a:t>Our estimate of the expected value of future annual returns is 11.39% and the standard deviation is 20.6% p.a.</a:t>
            </a:r>
          </a:p>
          <a:p>
            <a:r>
              <a:rPr lang="en-US" dirty="0" smtClean="0"/>
              <a:t>Even though the average annual return is estimated to be 11.39%, we also know that in any given year, the actual return could be quite different.  Well, how different could it be?</a:t>
            </a:r>
          </a:p>
          <a:p>
            <a:r>
              <a:rPr lang="en-US" dirty="0" smtClean="0"/>
              <a:t>The standard deviation turns out to be useful to answer this question.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certain are we of our estimates?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25</a:t>
            </a:fld>
            <a:endParaRPr lang="en-US" dirty="0"/>
          </a:p>
        </p:txBody>
      </p:sp>
      <p:sp>
        <p:nvSpPr>
          <p:cNvPr id="4" name="Content Placeholder 3"/>
          <p:cNvSpPr>
            <a:spLocks noGrp="1"/>
          </p:cNvSpPr>
          <p:nvPr>
            <p:ph sz="quarter" idx="13"/>
          </p:nvPr>
        </p:nvSpPr>
        <p:spPr>
          <a:xfrm>
            <a:off x="304800" y="1447800"/>
            <a:ext cx="8503920" cy="5181600"/>
          </a:xfrm>
        </p:spPr>
        <p:txBody>
          <a:bodyPr>
            <a:normAutofit/>
          </a:bodyPr>
          <a:lstStyle/>
          <a:p>
            <a:r>
              <a:rPr lang="en-US" dirty="0" smtClean="0"/>
              <a:t>We can answer this question by making two assumptions:</a:t>
            </a:r>
          </a:p>
          <a:p>
            <a:pPr lvl="1"/>
            <a:r>
              <a:rPr lang="en-US" dirty="0" smtClean="0"/>
              <a:t>One, the different returns that we are using to compute our average are independent or unrelated – that is, there is no pattern across the observations.  For example, it cannot be the case that high return years are followed by high (or low) return years.</a:t>
            </a:r>
          </a:p>
          <a:p>
            <a:pPr lvl="1"/>
            <a:r>
              <a:rPr lang="en-US" dirty="0" smtClean="0"/>
              <a:t>Two, the plot of returns looks bell-shaped or normal.</a:t>
            </a:r>
          </a:p>
          <a:p>
            <a:r>
              <a:rPr lang="en-US" dirty="0" smtClean="0"/>
              <a:t>If we can make these assumptions, then statistical theory allows us to say that future returns will be within a specific range (or confidence interval) approximately 95% of the time.</a:t>
            </a:r>
          </a:p>
        </p:txBody>
      </p:sp>
    </p:spTree>
    <p:extLst>
      <p:ext uri="{BB962C8B-B14F-4D97-AF65-F5344CB8AC3E}">
        <p14:creationId xmlns:p14="http://schemas.microsoft.com/office/powerpoint/2010/main" val="2668529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Confidence Intervals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26</a:t>
            </a:fld>
            <a:endParaRPr lang="en-US" dirty="0"/>
          </a:p>
        </p:txBody>
      </p:sp>
      <p:sp>
        <p:nvSpPr>
          <p:cNvPr id="4" name="Content Placeholder 3"/>
          <p:cNvSpPr>
            <a:spLocks noGrp="1"/>
          </p:cNvSpPr>
          <p:nvPr>
            <p:ph sz="quarter" idx="13"/>
          </p:nvPr>
        </p:nvSpPr>
        <p:spPr>
          <a:xfrm>
            <a:off x="228600" y="1447800"/>
            <a:ext cx="8686800" cy="5410200"/>
          </a:xfrm>
        </p:spPr>
        <p:txBody>
          <a:bodyPr>
            <a:normAutofit lnSpcReduction="10000"/>
          </a:bodyPr>
          <a:lstStyle/>
          <a:p>
            <a:r>
              <a:rPr lang="en-US" dirty="0" smtClean="0"/>
              <a:t>This confidence interval is computed as the expected return estimate ± twice the standard deviation (</a:t>
            </a:r>
            <a:r>
              <a:rPr lang="en-US" dirty="0" err="1" smtClean="0"/>
              <a:t>s.d</a:t>
            </a:r>
            <a:r>
              <a:rPr lang="en-US" dirty="0" smtClean="0"/>
              <a:t>.).</a:t>
            </a:r>
          </a:p>
          <a:p>
            <a:r>
              <a:rPr lang="en-US" dirty="0" smtClean="0"/>
              <a:t>For the S&amp;P 500, the </a:t>
            </a:r>
            <a:r>
              <a:rPr lang="en-US" dirty="0" err="1" smtClean="0"/>
              <a:t>s.d</a:t>
            </a:r>
            <a:r>
              <a:rPr lang="en-US" dirty="0" smtClean="0"/>
              <a:t>. is 20.6% and our confidence interval is 11.39 ± 2(20.6), which works out to (-29.81, 52.59). Clearly, this is not very precise!</a:t>
            </a:r>
          </a:p>
          <a:p>
            <a:r>
              <a:rPr lang="en-US" dirty="0" smtClean="0"/>
              <a:t>Fortunately, we can be much more certain regarding the average return over a number of years.</a:t>
            </a:r>
          </a:p>
          <a:p>
            <a:r>
              <a:rPr lang="en-US" dirty="0" smtClean="0"/>
              <a:t>The confidence interval for the average return over T years is computed as the expected return estimate ± twice the </a:t>
            </a:r>
            <a:r>
              <a:rPr lang="en-US" dirty="0" err="1" smtClean="0"/>
              <a:t>s.d</a:t>
            </a:r>
            <a:r>
              <a:rPr lang="en-US" dirty="0" smtClean="0"/>
              <a:t>. of the average return, which is the </a:t>
            </a:r>
            <a:r>
              <a:rPr lang="en-US" dirty="0" err="1" smtClean="0"/>
              <a:t>s.d</a:t>
            </a:r>
            <a:r>
              <a:rPr lang="en-US" dirty="0" smtClean="0"/>
              <a:t>. of the individual returns divided by √T.  The standard deviation of the average is also called the standard error (</a:t>
            </a:r>
            <a:r>
              <a:rPr lang="en-US" dirty="0" err="1" smtClean="0"/>
              <a:t>s.e.</a:t>
            </a:r>
            <a:r>
              <a:rPr lang="en-US"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Confidence Intervals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27</a:t>
            </a:fld>
            <a:endParaRPr lang="en-US" dirty="0"/>
          </a:p>
        </p:txBody>
      </p:sp>
      <p:sp>
        <p:nvSpPr>
          <p:cNvPr id="4" name="Content Placeholder 3"/>
          <p:cNvSpPr>
            <a:spLocks noGrp="1"/>
          </p:cNvSpPr>
          <p:nvPr>
            <p:ph sz="quarter" idx="13"/>
          </p:nvPr>
        </p:nvSpPr>
        <p:spPr>
          <a:xfrm>
            <a:off x="228600" y="1447800"/>
            <a:ext cx="8686800" cy="5410200"/>
          </a:xfrm>
        </p:spPr>
        <p:txBody>
          <a:bodyPr>
            <a:normAutofit/>
          </a:bodyPr>
          <a:lstStyle/>
          <a:p>
            <a:r>
              <a:rPr lang="en-US" dirty="0" smtClean="0"/>
              <a:t>For the S&amp;P 500, if we hold it for say 20 years, the </a:t>
            </a:r>
            <a:r>
              <a:rPr lang="en-US" dirty="0" err="1" smtClean="0"/>
              <a:t>s.e.</a:t>
            </a:r>
            <a:r>
              <a:rPr lang="en-US" dirty="0" smtClean="0"/>
              <a:t> is 20.6/√20 = 4.61% and our confidence interval is 11.39 ± 2(4.61), which works out to (2.18,20.6).</a:t>
            </a:r>
          </a:p>
          <a:p>
            <a:r>
              <a:rPr lang="en-US" dirty="0" smtClean="0"/>
              <a:t>The same computation can be done for our confidence regarding the underlying expected return over the sample period 1996-2004.  The confidence interval for the expected return over that period is 11.39 ± 2(20.6/√9) or (-2.343,25.123).</a:t>
            </a:r>
          </a:p>
          <a:p>
            <a:r>
              <a:rPr lang="en-US" dirty="0" smtClean="0"/>
              <a:t>As we have more data to estimate the expected return, our confidence increases.  However, as we use longer periods of data, we are less confident that the future will be similar to the past!</a:t>
            </a:r>
          </a:p>
        </p:txBody>
      </p:sp>
    </p:spTree>
    <p:extLst>
      <p:ext uri="{BB962C8B-B14F-4D97-AF65-F5344CB8AC3E}">
        <p14:creationId xmlns:p14="http://schemas.microsoft.com/office/powerpoint/2010/main" val="1862333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631205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7"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Probability distributions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28</a:t>
            </a:fld>
            <a:endParaRPr lang="en-US" dirty="0"/>
          </a:p>
        </p:txBody>
      </p:sp>
      <p:sp>
        <p:nvSpPr>
          <p:cNvPr id="4" name="Content Placeholder 3"/>
          <p:cNvSpPr>
            <a:spLocks noGrp="1"/>
          </p:cNvSpPr>
          <p:nvPr>
            <p:ph sz="quarter" idx="13"/>
          </p:nvPr>
        </p:nvSpPr>
        <p:spPr>
          <a:xfrm>
            <a:off x="301752" y="1295400"/>
            <a:ext cx="8503920" cy="5257800"/>
          </a:xfrm>
        </p:spPr>
        <p:txBody>
          <a:bodyPr>
            <a:normAutofit lnSpcReduction="10000"/>
          </a:bodyPr>
          <a:lstStyle/>
          <a:p>
            <a:r>
              <a:rPr lang="en-US" dirty="0" smtClean="0"/>
              <a:t>Suppose I use the historical returns on a stock to derive an expected return for the stock over the next year, say 14%.  However, I think that the economy has changed and the company which is represented by the stock will behave differently.  As a result, I believe the expected return is likely to be more like 10%.  What should I do for investment purposes?</a:t>
            </a:r>
          </a:p>
          <a:p>
            <a:pPr lvl="1"/>
            <a:r>
              <a:rPr lang="en-US" dirty="0" smtClean="0"/>
              <a:t>I should continue to use 14% to make decisions because numbers don’t lie.</a:t>
            </a:r>
          </a:p>
          <a:p>
            <a:pPr lvl="1"/>
            <a:r>
              <a:rPr lang="en-US" dirty="0" smtClean="0"/>
              <a:t>I should continue to use 14% because my personal opinions don’t matter.</a:t>
            </a:r>
          </a:p>
          <a:p>
            <a:pPr lvl="1"/>
            <a:r>
              <a:rPr lang="en-US" dirty="0" smtClean="0"/>
              <a:t>I should use 10%.</a:t>
            </a:r>
          </a:p>
          <a:p>
            <a:pPr lvl="1"/>
            <a:r>
              <a:rPr lang="en-US" dirty="0" smtClean="0"/>
              <a:t>I should use a combination of 14% and 10% depending upon how confident I am about my beliefs.</a:t>
            </a:r>
          </a:p>
        </p:txBody>
      </p:sp>
    </p:spTree>
    <p:extLst>
      <p:ext uri="{BB962C8B-B14F-4D97-AF65-F5344CB8AC3E}">
        <p14:creationId xmlns:p14="http://schemas.microsoft.com/office/powerpoint/2010/main" val="2777133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6890030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Uncertainty</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29</a:t>
            </a:fld>
            <a:endParaRPr lang="en-US" dirty="0"/>
          </a:p>
        </p:txBody>
      </p:sp>
      <p:sp>
        <p:nvSpPr>
          <p:cNvPr id="4" name="Content Placeholder 3"/>
          <p:cNvSpPr>
            <a:spLocks noGrp="1"/>
          </p:cNvSpPr>
          <p:nvPr>
            <p:ph sz="quarter" idx="13"/>
          </p:nvPr>
        </p:nvSpPr>
        <p:spPr/>
        <p:txBody>
          <a:bodyPr/>
          <a:lstStyle/>
          <a:p>
            <a:r>
              <a:rPr lang="en-US" dirty="0" smtClean="0"/>
              <a:t>My confidence interval about the expected annual return over the next five years is larger than my confidence </a:t>
            </a:r>
            <a:r>
              <a:rPr lang="en-US" dirty="0"/>
              <a:t>interval about the expected annual return over the next </a:t>
            </a:r>
            <a:r>
              <a:rPr lang="en-US" dirty="0" smtClean="0"/>
              <a:t>ten years.</a:t>
            </a:r>
          </a:p>
          <a:p>
            <a:pPr lvl="1"/>
            <a:r>
              <a:rPr lang="en-US" dirty="0" smtClean="0"/>
              <a:t>True because it’s easier to predict averages of a large number of items than of a small number of items.</a:t>
            </a:r>
          </a:p>
          <a:p>
            <a:pPr lvl="1"/>
            <a:r>
              <a:rPr lang="en-US" dirty="0" smtClean="0"/>
              <a:t>False, the confidence interval does not depend on the length of the period for which I am making the estimation.</a:t>
            </a:r>
          </a:p>
          <a:p>
            <a:pPr lvl="1"/>
            <a:r>
              <a:rPr lang="en-US" dirty="0" smtClean="0"/>
              <a:t>False because the confidence interval will be increasing in the time period.</a:t>
            </a:r>
          </a:p>
          <a:p>
            <a:endParaRPr lang="en-US" dirty="0"/>
          </a:p>
        </p:txBody>
      </p:sp>
    </p:spTree>
    <p:extLst>
      <p:ext uri="{BB962C8B-B14F-4D97-AF65-F5344CB8AC3E}">
        <p14:creationId xmlns:p14="http://schemas.microsoft.com/office/powerpoint/2010/main" val="1690529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Rates of Return vary across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a:t>
            </a:fld>
            <a:endParaRPr lang="en-US" dirty="0"/>
          </a:p>
        </p:txBody>
      </p:sp>
      <p:sp>
        <p:nvSpPr>
          <p:cNvPr id="4" name="Content Placeholder 3"/>
          <p:cNvSpPr>
            <a:spLocks noGrp="1"/>
          </p:cNvSpPr>
          <p:nvPr>
            <p:ph sz="quarter" idx="13"/>
          </p:nvPr>
        </p:nvSpPr>
        <p:spPr>
          <a:xfrm>
            <a:off x="304800" y="5257800"/>
            <a:ext cx="8503920" cy="1295400"/>
          </a:xfrm>
        </p:spPr>
        <p:txBody>
          <a:bodyPr>
            <a:normAutofit fontScale="70000" lnSpcReduction="20000"/>
          </a:bodyPr>
          <a:lstStyle/>
          <a:p>
            <a:pPr marL="0" indent="0">
              <a:buFont typeface="Times" pitchFamily="1" charset="0"/>
              <a:buNone/>
            </a:pPr>
            <a:r>
              <a:rPr lang="en-US" sz="2400" dirty="0" smtClean="0"/>
              <a:t>Value of $100 Invested at the End of 1925 in U.S. Large Stocks (S&amp;P 500), Small Stocks, World Stocks, Corporate Bonds, and Treasury Bills. These returns assume all dividends and interest are reinvested and exclude transactions costs. Also shown is the change in the consumer price index (CPI).</a:t>
            </a:r>
          </a:p>
          <a:p>
            <a:pPr marL="0" indent="0">
              <a:buFont typeface="Times" pitchFamily="1" charset="0"/>
              <a:buNone/>
            </a:pPr>
            <a:r>
              <a:rPr lang="en-US" sz="1400" i="1" dirty="0" smtClean="0"/>
              <a:t>Source</a:t>
            </a:r>
            <a:r>
              <a:rPr lang="en-US" sz="1400" dirty="0" smtClean="0"/>
              <a:t>: Chicago Center for Research in Security Prices (CRSP) for U.S. stocks and CPI, Global Finance Data for the World Index, Treasury bills and corporate bonds.</a:t>
            </a:r>
          </a:p>
          <a:p>
            <a:endParaRPr lang="en-US" dirty="0"/>
          </a:p>
        </p:txBody>
      </p:sp>
      <p:pic>
        <p:nvPicPr>
          <p:cNvPr id="5" name="Picture 5" descr="C10P285"/>
          <p:cNvPicPr preferRelativeResize="0">
            <a:picLocks noChangeAspect="1" noChangeArrowheads="1"/>
          </p:cNvPicPr>
          <p:nvPr/>
        </p:nvPicPr>
        <p:blipFill>
          <a:blip r:embed="rId3" cstate="print"/>
          <a:srcRect/>
          <a:stretch>
            <a:fillRect/>
          </a:stretch>
        </p:blipFill>
        <p:spPr bwMode="auto">
          <a:xfrm>
            <a:off x="1828800" y="1396755"/>
            <a:ext cx="5359583" cy="37848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650978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7"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Uncertainty about estimates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30</a:t>
            </a:fld>
            <a:endParaRPr lang="en-US" dirty="0"/>
          </a:p>
        </p:txBody>
      </p:sp>
      <p:sp>
        <p:nvSpPr>
          <p:cNvPr id="4" name="Content Placeholder 3"/>
          <p:cNvSpPr>
            <a:spLocks noGrp="1"/>
          </p:cNvSpPr>
          <p:nvPr>
            <p:ph sz="quarter" idx="13"/>
          </p:nvPr>
        </p:nvSpPr>
        <p:spPr/>
        <p:txBody>
          <a:bodyPr/>
          <a:lstStyle/>
          <a:p>
            <a:r>
              <a:rPr lang="en-US" dirty="0"/>
              <a:t>My confidence interval about the expected annual return over the next year, </a:t>
            </a:r>
            <a:r>
              <a:rPr lang="en-US" dirty="0" smtClean="0"/>
              <a:t>estimated from data over the last ten years must be smaller </a:t>
            </a:r>
            <a:r>
              <a:rPr lang="en-US" dirty="0"/>
              <a:t>than my confidence interval about the </a:t>
            </a:r>
            <a:r>
              <a:rPr lang="en-US" dirty="0" smtClean="0"/>
              <a:t>same expected </a:t>
            </a:r>
            <a:r>
              <a:rPr lang="en-US" dirty="0"/>
              <a:t>annual </a:t>
            </a:r>
            <a:r>
              <a:rPr lang="en-US" dirty="0" smtClean="0"/>
              <a:t>return, </a:t>
            </a:r>
            <a:r>
              <a:rPr lang="en-US" dirty="0"/>
              <a:t>estimated from data over the last </a:t>
            </a:r>
            <a:r>
              <a:rPr lang="en-US" dirty="0" smtClean="0"/>
              <a:t>five years.</a:t>
            </a:r>
          </a:p>
          <a:p>
            <a:pPr lvl="1"/>
            <a:r>
              <a:rPr lang="en-US" dirty="0" smtClean="0"/>
              <a:t>True</a:t>
            </a:r>
          </a:p>
          <a:p>
            <a:pPr lvl="1"/>
            <a:r>
              <a:rPr lang="en-US" dirty="0" smtClean="0"/>
              <a:t>False, because with more data, my confidence interval should be larger.</a:t>
            </a:r>
          </a:p>
          <a:p>
            <a:pPr lvl="1"/>
            <a:r>
              <a:rPr lang="en-US" dirty="0" smtClean="0"/>
              <a:t>False, because the distant past is less relevant to make forecasts for the future than the more recent past.</a:t>
            </a:r>
            <a:endParaRPr lang="en-US" dirty="0"/>
          </a:p>
        </p:txBody>
      </p:sp>
    </p:spTree>
    <p:extLst>
      <p:ext uri="{BB962C8B-B14F-4D97-AF65-F5344CB8AC3E}">
        <p14:creationId xmlns:p14="http://schemas.microsoft.com/office/powerpoint/2010/main" val="3460637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Explaining Average Returns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31</a:t>
            </a:fld>
            <a:endParaRPr lang="en-US" dirty="0"/>
          </a:p>
        </p:txBody>
      </p:sp>
      <p:sp>
        <p:nvSpPr>
          <p:cNvPr id="4" name="Content Placeholder 3"/>
          <p:cNvSpPr>
            <a:spLocks noGrp="1"/>
          </p:cNvSpPr>
          <p:nvPr>
            <p:ph sz="quarter" idx="13"/>
          </p:nvPr>
        </p:nvSpPr>
        <p:spPr>
          <a:xfrm>
            <a:off x="304800" y="1447800"/>
            <a:ext cx="8503920" cy="990600"/>
          </a:xfrm>
        </p:spPr>
        <p:txBody>
          <a:bodyPr>
            <a:normAutofit fontScale="85000" lnSpcReduction="20000"/>
          </a:bodyPr>
          <a:lstStyle/>
          <a:p>
            <a:r>
              <a:rPr lang="en-US" dirty="0" smtClean="0"/>
              <a:t>Using historical data, if we compute average returns and volatility (standard deviation) of returns for asset classes over 1926-2004, we find a relationship:</a:t>
            </a:r>
            <a:endParaRPr lang="en-US" dirty="0"/>
          </a:p>
        </p:txBody>
      </p:sp>
      <p:pic>
        <p:nvPicPr>
          <p:cNvPr id="6" name="Picture 2" descr="C10P298"/>
          <p:cNvPicPr preferRelativeResize="0">
            <a:picLocks noChangeAspect="1" noChangeArrowheads="1"/>
          </p:cNvPicPr>
          <p:nvPr/>
        </p:nvPicPr>
        <p:blipFill>
          <a:blip r:embed="rId3" cstate="print"/>
          <a:srcRect/>
          <a:stretch>
            <a:fillRect/>
          </a:stretch>
        </p:blipFill>
        <p:spPr bwMode="auto">
          <a:xfrm>
            <a:off x="278104" y="2362200"/>
            <a:ext cx="5779134" cy="4114800"/>
          </a:xfrm>
          <a:prstGeom prst="rect">
            <a:avLst/>
          </a:prstGeom>
          <a:noFill/>
          <a:ln w="9525">
            <a:noFill/>
            <a:miter lim="800000"/>
            <a:headEnd/>
            <a:tailEnd/>
          </a:ln>
          <a:effectLst/>
        </p:spPr>
      </p:pic>
      <p:sp>
        <p:nvSpPr>
          <p:cNvPr id="5" name="TextBox 4"/>
          <p:cNvSpPr txBox="1"/>
          <p:nvPr/>
        </p:nvSpPr>
        <p:spPr>
          <a:xfrm>
            <a:off x="6172200" y="3048000"/>
            <a:ext cx="2819400" cy="1446550"/>
          </a:xfrm>
          <a:prstGeom prst="rect">
            <a:avLst/>
          </a:prstGeom>
          <a:noFill/>
        </p:spPr>
        <p:txBody>
          <a:bodyPr wrap="square" rtlCol="0">
            <a:spAutoFit/>
          </a:bodyPr>
          <a:lstStyle/>
          <a:p>
            <a:r>
              <a:rPr lang="en-US" sz="2200" dirty="0" smtClean="0"/>
              <a:t>This might lead us to believe that average returns are related to standard deviation.</a:t>
            </a:r>
            <a:endParaRPr lang="en-US"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Return on Individual Stocks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32</a:t>
            </a:fld>
            <a:endParaRPr lang="en-US" dirty="0"/>
          </a:p>
        </p:txBody>
      </p:sp>
      <p:sp>
        <p:nvSpPr>
          <p:cNvPr id="4" name="Content Placeholder 3"/>
          <p:cNvSpPr>
            <a:spLocks noGrp="1"/>
          </p:cNvSpPr>
          <p:nvPr>
            <p:ph sz="quarter" idx="13"/>
          </p:nvPr>
        </p:nvSpPr>
        <p:spPr>
          <a:xfrm>
            <a:off x="228600" y="1447800"/>
            <a:ext cx="8503920" cy="1600200"/>
          </a:xfrm>
        </p:spPr>
        <p:txBody>
          <a:bodyPr>
            <a:normAutofit fontScale="85000" lnSpcReduction="20000"/>
          </a:bodyPr>
          <a:lstStyle/>
          <a:p>
            <a:r>
              <a:rPr lang="en-US" dirty="0" smtClean="0"/>
              <a:t>However, before we conclude that the expected return for an asset (GM stock) or an asset class (S&amp;P 500) is positively related to its return volatility, look at the picture below:</a:t>
            </a:r>
          </a:p>
          <a:p>
            <a:r>
              <a:rPr lang="en-US" dirty="0" smtClean="0"/>
              <a:t>The figure includes data on 500 individual stocks ranked by size and updated quarterly over the same period (1926-2004)!</a:t>
            </a:r>
          </a:p>
        </p:txBody>
      </p:sp>
      <p:pic>
        <p:nvPicPr>
          <p:cNvPr id="5" name="Picture 2" descr="C10P299"/>
          <p:cNvPicPr preferRelativeResize="0">
            <a:picLocks noChangeAspect="1" noChangeArrowheads="1"/>
          </p:cNvPicPr>
          <p:nvPr/>
        </p:nvPicPr>
        <p:blipFill>
          <a:blip r:embed="rId3" cstate="print"/>
          <a:srcRect/>
          <a:stretch>
            <a:fillRect/>
          </a:stretch>
        </p:blipFill>
        <p:spPr bwMode="auto">
          <a:xfrm>
            <a:off x="1905000" y="3143522"/>
            <a:ext cx="4876800" cy="345730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and Single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33</a:t>
            </a:fld>
            <a:endParaRPr lang="en-US" dirty="0"/>
          </a:p>
        </p:txBody>
      </p:sp>
      <p:sp>
        <p:nvSpPr>
          <p:cNvPr id="4" name="Content Placeholder 3"/>
          <p:cNvSpPr>
            <a:spLocks noGrp="1"/>
          </p:cNvSpPr>
          <p:nvPr>
            <p:ph sz="quarter" idx="13"/>
          </p:nvPr>
        </p:nvSpPr>
        <p:spPr>
          <a:xfrm>
            <a:off x="304800" y="1371600"/>
            <a:ext cx="8503920" cy="5181600"/>
          </a:xfrm>
        </p:spPr>
        <p:txBody>
          <a:bodyPr>
            <a:normAutofit fontScale="92500" lnSpcReduction="10000"/>
          </a:bodyPr>
          <a:lstStyle/>
          <a:p>
            <a:r>
              <a:rPr lang="en-US" dirty="0" smtClean="0"/>
              <a:t>Why is there a difference between asset classes and single assets?  Can we come up with a single theory to explain both?</a:t>
            </a:r>
          </a:p>
          <a:p>
            <a:r>
              <a:rPr lang="en-US" dirty="0" smtClean="0"/>
              <a:t>To do this, we need to realize that the numbers defining portfolios are not simply the average of the numbers for the assets making up the portfolio.</a:t>
            </a:r>
          </a:p>
          <a:p>
            <a:r>
              <a:rPr lang="en-US" dirty="0" smtClean="0"/>
              <a:t>In fact, when we put together single assets in a portfolio, the volatility of the portfolio diminishes, the greater is the number of assets in the portfolio.  </a:t>
            </a:r>
          </a:p>
          <a:p>
            <a:r>
              <a:rPr lang="en-US" dirty="0" smtClean="0"/>
              <a:t>The return on a portfolio of assets is indeed the average return on the different assets making up the portfolio.</a:t>
            </a:r>
          </a:p>
          <a:p>
            <a:pPr lvl="1"/>
            <a:r>
              <a:rPr lang="en-US" dirty="0" smtClean="0"/>
              <a:t>Thus, if we have a portfolio invested equally </a:t>
            </a:r>
            <a:r>
              <a:rPr lang="en-US" smtClean="0"/>
              <a:t>over </a:t>
            </a:r>
            <a:r>
              <a:rPr lang="en-US" smtClean="0"/>
              <a:t>3 </a:t>
            </a:r>
            <a:r>
              <a:rPr lang="en-US" dirty="0" smtClean="0"/>
              <a:t>assets earning 2%, 4% and 9% respectively, the return on the portfolio is (2+4+9)/3 = 5%</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and Single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34</a:t>
            </a:fld>
            <a:endParaRPr lang="en-US" dirty="0"/>
          </a:p>
        </p:txBody>
      </p:sp>
      <p:sp>
        <p:nvSpPr>
          <p:cNvPr id="4" name="Content Placeholder 3"/>
          <p:cNvSpPr>
            <a:spLocks noGrp="1"/>
          </p:cNvSpPr>
          <p:nvPr>
            <p:ph sz="quarter" idx="13"/>
          </p:nvPr>
        </p:nvSpPr>
        <p:spPr>
          <a:xfrm>
            <a:off x="228600" y="1467697"/>
            <a:ext cx="8763000" cy="5181600"/>
          </a:xfrm>
        </p:spPr>
        <p:txBody>
          <a:bodyPr>
            <a:normAutofit fontScale="85000" lnSpcReduction="20000"/>
          </a:bodyPr>
          <a:lstStyle/>
          <a:p>
            <a:r>
              <a:rPr lang="en-US" dirty="0" smtClean="0"/>
              <a:t>With respect to standard deviation, the answer is different.</a:t>
            </a:r>
          </a:p>
          <a:p>
            <a:r>
              <a:rPr lang="en-US" dirty="0" smtClean="0"/>
              <a:t>We said earlier, that if the different observations used to compute an average are independent, then the standard deviation for the average, </a:t>
            </a:r>
            <a:r>
              <a:rPr lang="en-US" dirty="0" err="1" smtClean="0"/>
              <a:t>s.e.</a:t>
            </a:r>
            <a:r>
              <a:rPr lang="en-US" dirty="0" smtClean="0"/>
              <a:t> equals (</a:t>
            </a:r>
            <a:r>
              <a:rPr lang="en-US" dirty="0" err="1" smtClean="0"/>
              <a:t>s.d.</a:t>
            </a:r>
            <a:r>
              <a:rPr lang="en-US" dirty="0" smtClean="0"/>
              <a:t>)/√n, where </a:t>
            </a:r>
            <a:r>
              <a:rPr lang="en-US" i="1" dirty="0" smtClean="0"/>
              <a:t>n</a:t>
            </a:r>
            <a:r>
              <a:rPr lang="en-US" dirty="0" smtClean="0"/>
              <a:t> is the number of observations and </a:t>
            </a:r>
            <a:r>
              <a:rPr lang="en-US" dirty="0" err="1" smtClean="0"/>
              <a:t>s.d.</a:t>
            </a:r>
            <a:r>
              <a:rPr lang="en-US" dirty="0" smtClean="0"/>
              <a:t> is the standard deviation of the observations. </a:t>
            </a:r>
          </a:p>
          <a:p>
            <a:r>
              <a:rPr lang="en-US" dirty="0" smtClean="0"/>
              <a:t>So if the return on a portfolio is an average, can we say that if a portfolio consists of 100 assets, the standard deviation of the returns on the portfolio is one-tenth of the standard deviation of the returns on an individual asset?</a:t>
            </a:r>
          </a:p>
          <a:p>
            <a:r>
              <a:rPr lang="en-US" b="1" dirty="0" smtClean="0"/>
              <a:t>No</a:t>
            </a:r>
            <a:r>
              <a:rPr lang="en-US" dirty="0" smtClean="0"/>
              <a:t>, because </a:t>
            </a:r>
            <a:r>
              <a:rPr lang="en-US" dirty="0"/>
              <a:t>while returns on an asset over different periods are mostly uncorrelated, the returns on the different assets in a portfolio are </a:t>
            </a:r>
            <a:r>
              <a:rPr lang="en-US" i="1" dirty="0"/>
              <a:t>not</a:t>
            </a:r>
            <a:r>
              <a:rPr lang="en-US" dirty="0"/>
              <a:t> unrelated.  </a:t>
            </a:r>
            <a:endParaRPr lang="en-US" dirty="0" smtClean="0"/>
          </a:p>
          <a:p>
            <a:r>
              <a:rPr lang="en-US" dirty="0"/>
              <a:t>In fact, we know that the prices of most assets in an economy move in the same direction as the overall market!  How then can we say that they are unrelated?  We can’t</a:t>
            </a:r>
            <a:r>
              <a:rPr lang="en-US" dirty="0" smtClean="0"/>
              <a:t>.</a:t>
            </a:r>
            <a:endParaRPr lang="en-US" dirty="0"/>
          </a:p>
          <a:p>
            <a:pPr marL="0" indent="0">
              <a:buNone/>
            </a:pPr>
            <a:endParaRPr lang="en-US" dirty="0" smtClean="0"/>
          </a:p>
        </p:txBody>
      </p:sp>
    </p:spTree>
    <p:extLst>
      <p:ext uri="{BB962C8B-B14F-4D97-AF65-F5344CB8AC3E}">
        <p14:creationId xmlns:p14="http://schemas.microsoft.com/office/powerpoint/2010/main" val="834337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and Single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35</a:t>
            </a:fld>
            <a:endParaRPr lang="en-US" dirty="0"/>
          </a:p>
        </p:txBody>
      </p:sp>
      <p:sp>
        <p:nvSpPr>
          <p:cNvPr id="4" name="Content Placeholder 3"/>
          <p:cNvSpPr>
            <a:spLocks noGrp="1"/>
          </p:cNvSpPr>
          <p:nvPr>
            <p:ph sz="quarter" idx="13"/>
          </p:nvPr>
        </p:nvSpPr>
        <p:spPr>
          <a:xfrm>
            <a:off x="228600" y="1371600"/>
            <a:ext cx="8763000" cy="5257800"/>
          </a:xfrm>
        </p:spPr>
        <p:txBody>
          <a:bodyPr>
            <a:normAutofit fontScale="92500" lnSpcReduction="10000"/>
          </a:bodyPr>
          <a:lstStyle/>
          <a:p>
            <a:r>
              <a:rPr lang="en-US" dirty="0" smtClean="0"/>
              <a:t>But let’s see if we can resuscitate our conclusion somewhat.</a:t>
            </a:r>
          </a:p>
          <a:p>
            <a:r>
              <a:rPr lang="en-US" dirty="0" smtClean="0"/>
              <a:t>Consider the following “market” model for individual asset returns:</a:t>
            </a:r>
            <a:br>
              <a:rPr lang="en-US" dirty="0" smtClean="0"/>
            </a:br>
            <a:r>
              <a:rPr lang="en-US" dirty="0" smtClean="0"/>
              <a:t/>
            </a:r>
            <a:br>
              <a:rPr lang="en-US" dirty="0" smtClean="0"/>
            </a:br>
            <a:r>
              <a:rPr lang="en-US" dirty="0" smtClean="0"/>
              <a:t>That is, the asset return has two components – one component, </a:t>
            </a:r>
            <a:r>
              <a:rPr lang="en-US" dirty="0" err="1" smtClean="0"/>
              <a:t>a</a:t>
            </a:r>
            <a:r>
              <a:rPr lang="en-US" baseline="-25000" dirty="0" err="1" smtClean="0"/>
              <a:t>i</a:t>
            </a:r>
            <a:r>
              <a:rPr lang="en-US" dirty="0" smtClean="0"/>
              <a:t> + </a:t>
            </a:r>
            <a:r>
              <a:rPr lang="en-US" dirty="0" err="1" smtClean="0"/>
              <a:t>b</a:t>
            </a:r>
            <a:r>
              <a:rPr lang="en-US" baseline="-25000" dirty="0" err="1" smtClean="0"/>
              <a:t>i</a:t>
            </a:r>
            <a:r>
              <a:rPr lang="en-US" dirty="0" err="1" smtClean="0"/>
              <a:t>R</a:t>
            </a:r>
            <a:r>
              <a:rPr lang="en-US" baseline="-25000" dirty="0" err="1" smtClean="0"/>
              <a:t>m</a:t>
            </a:r>
            <a:r>
              <a:rPr lang="en-US" dirty="0" smtClean="0"/>
              <a:t> related to the market return, R</a:t>
            </a:r>
            <a:r>
              <a:rPr lang="en-US" baseline="-25000" dirty="0" smtClean="0"/>
              <a:t>m</a:t>
            </a:r>
            <a:r>
              <a:rPr lang="en-US" dirty="0" smtClean="0"/>
              <a:t>, and a second component </a:t>
            </a:r>
            <a:r>
              <a:rPr lang="en-US" dirty="0" err="1" smtClean="0"/>
              <a:t>e</a:t>
            </a:r>
            <a:r>
              <a:rPr lang="en-US" baseline="-25000" dirty="0" err="1" smtClean="0"/>
              <a:t>i</a:t>
            </a:r>
            <a:r>
              <a:rPr lang="en-US" dirty="0" smtClean="0"/>
              <a:t>, that is zero on average, unrelated to the market return and uncorrelated across assets.  </a:t>
            </a:r>
          </a:p>
          <a:p>
            <a:r>
              <a:rPr lang="en-US" dirty="0" smtClean="0"/>
              <a:t>The market return is simply the return on a broad-based portfolio such as the S&amp;P 500.</a:t>
            </a:r>
          </a:p>
          <a:p>
            <a:r>
              <a:rPr lang="en-US" dirty="0" smtClean="0"/>
              <a:t>Then, if an investor spreads out his investment over a number of assets, his portfolio return will be equal to the average </a:t>
            </a:r>
            <a:r>
              <a:rPr lang="en-US" dirty="0" err="1" smtClean="0"/>
              <a:t>a</a:t>
            </a:r>
            <a:r>
              <a:rPr lang="en-US" baseline="-25000" dirty="0" err="1" smtClean="0"/>
              <a:t>i</a:t>
            </a:r>
            <a:r>
              <a:rPr lang="en-US" dirty="0" smtClean="0"/>
              <a:t> of his portfolio plus </a:t>
            </a:r>
            <a:r>
              <a:rPr lang="en-US" dirty="0" err="1" smtClean="0"/>
              <a:t>R</a:t>
            </a:r>
            <a:r>
              <a:rPr lang="en-US" baseline="-25000" dirty="0" err="1" smtClean="0"/>
              <a:t>m</a:t>
            </a:r>
            <a:r>
              <a:rPr lang="en-US" dirty="0" smtClean="0"/>
              <a:t> times the average b</a:t>
            </a:r>
            <a:r>
              <a:rPr lang="en-US" baseline="-25000" dirty="0" smtClean="0"/>
              <a:t>i</a:t>
            </a:r>
            <a:r>
              <a:rPr lang="en-US" dirty="0" smtClean="0"/>
              <a:t> of his portfolio plus the average </a:t>
            </a:r>
            <a:r>
              <a:rPr lang="en-US" dirty="0" err="1" smtClean="0"/>
              <a:t>e</a:t>
            </a:r>
            <a:r>
              <a:rPr lang="en-US" baseline="-25000" dirty="0" err="1" smtClean="0"/>
              <a:t>i</a:t>
            </a:r>
            <a:r>
              <a:rPr lang="en-US" dirty="0" smtClean="0"/>
              <a:t> of his portfolio.</a:t>
            </a:r>
          </a:p>
          <a:p>
            <a:endParaRPr lang="en-US" dirty="0" smtClean="0"/>
          </a:p>
        </p:txBody>
      </p:sp>
      <p:graphicFrame>
        <p:nvGraphicFramePr>
          <p:cNvPr id="5" name="Object 4"/>
          <p:cNvGraphicFramePr>
            <a:graphicFrameLocks noChangeAspect="1"/>
          </p:cNvGraphicFramePr>
          <p:nvPr>
            <p:extLst>
              <p:ext uri="{D42A27DB-BD31-4B8C-83A1-F6EECF244321}">
                <p14:modId xmlns:p14="http://schemas.microsoft.com/office/powerpoint/2010/main" val="4107713364"/>
              </p:ext>
            </p:extLst>
          </p:nvPr>
        </p:nvGraphicFramePr>
        <p:xfrm>
          <a:off x="2667000" y="2286000"/>
          <a:ext cx="2133600" cy="446660"/>
        </p:xfrm>
        <a:graphic>
          <a:graphicData uri="http://schemas.openxmlformats.org/presentationml/2006/ole">
            <mc:AlternateContent xmlns:mc="http://schemas.openxmlformats.org/markup-compatibility/2006">
              <mc:Choice xmlns:v="urn:schemas-microsoft-com:vml" Requires="v">
                <p:oleObj spid="_x0000_s1046" name="Equation" r:id="rId4" imgW="1091880" imgH="228600" progId="Equation.3">
                  <p:embed/>
                </p:oleObj>
              </mc:Choice>
              <mc:Fallback>
                <p:oleObj name="Equation" r:id="rId4" imgW="10918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286000"/>
                        <a:ext cx="2133600" cy="446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and Single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solidFill>
                  <a:schemeClr val="bg2">
                    <a:lumMod val="75000"/>
                  </a:schemeClr>
                </a:solidFill>
              </a:rPr>
              <a:pPr/>
              <a:t>36</a:t>
            </a:fld>
            <a:endParaRPr lang="en-US" dirty="0">
              <a:solidFill>
                <a:schemeClr val="bg2">
                  <a:lumMod val="75000"/>
                </a:schemeClr>
              </a:solidFill>
            </a:endParaRPr>
          </a:p>
        </p:txBody>
      </p:sp>
      <p:sp>
        <p:nvSpPr>
          <p:cNvPr id="4" name="Content Placeholder 3"/>
          <p:cNvSpPr>
            <a:spLocks noGrp="1"/>
          </p:cNvSpPr>
          <p:nvPr>
            <p:ph sz="quarter" idx="13"/>
          </p:nvPr>
        </p:nvSpPr>
        <p:spPr>
          <a:xfrm>
            <a:off x="152400" y="1371600"/>
            <a:ext cx="8991600" cy="5486400"/>
          </a:xfrm>
        </p:spPr>
        <p:txBody>
          <a:bodyPr>
            <a:normAutofit fontScale="92500" lnSpcReduction="20000"/>
          </a:bodyPr>
          <a:lstStyle/>
          <a:p>
            <a:r>
              <a:rPr lang="en-US" dirty="0" smtClean="0"/>
              <a:t>If the </a:t>
            </a:r>
            <a:r>
              <a:rPr lang="en-US" dirty="0" err="1" smtClean="0"/>
              <a:t>e</a:t>
            </a:r>
            <a:r>
              <a:rPr lang="en-US" baseline="-25000" dirty="0" err="1" smtClean="0"/>
              <a:t>i</a:t>
            </a:r>
            <a:r>
              <a:rPr lang="en-US" dirty="0" smtClean="0"/>
              <a:t> components are uncorrelated (which is approximately true) and the portfolio is spread out over a large number of assets, the average </a:t>
            </a:r>
            <a:r>
              <a:rPr lang="en-US" dirty="0" err="1" smtClean="0"/>
              <a:t>e</a:t>
            </a:r>
            <a:r>
              <a:rPr lang="en-US" baseline="-25000" dirty="0" err="1" smtClean="0"/>
              <a:t>i</a:t>
            </a:r>
            <a:r>
              <a:rPr lang="en-US" dirty="0" smtClean="0"/>
              <a:t> will be almost exactly equal to the average value of zero.  In other words, in a portfolio, there will be no uncertainty regarding the </a:t>
            </a:r>
            <a:r>
              <a:rPr lang="en-US" i="1" dirty="0" smtClean="0"/>
              <a:t>e </a:t>
            </a:r>
            <a:r>
              <a:rPr lang="en-US" dirty="0" smtClean="0"/>
              <a:t>component.</a:t>
            </a:r>
          </a:p>
          <a:p>
            <a:r>
              <a:rPr lang="en-US" dirty="0" smtClean="0"/>
              <a:t>The return on such a portfolio, therefore, is simply </a:t>
            </a:r>
            <a:br>
              <a:rPr lang="en-US" dirty="0" smtClean="0"/>
            </a:br>
            <a:r>
              <a:rPr lang="en-US" dirty="0" smtClean="0"/>
              <a:t/>
            </a:r>
            <a:br>
              <a:rPr lang="en-US" dirty="0" smtClean="0"/>
            </a:br>
            <a:endParaRPr lang="en-US" dirty="0" smtClean="0"/>
          </a:p>
          <a:p>
            <a:r>
              <a:rPr lang="en-US" dirty="0" smtClean="0"/>
              <a:t>The volatility of the entire portfolio therefore will be the average of the b</a:t>
            </a:r>
            <a:r>
              <a:rPr lang="en-US" baseline="-25000" dirty="0" smtClean="0"/>
              <a:t>i</a:t>
            </a:r>
            <a:r>
              <a:rPr lang="en-US" dirty="0" smtClean="0"/>
              <a:t> coefficients times the volatility of the return on the market.</a:t>
            </a:r>
          </a:p>
          <a:p>
            <a:r>
              <a:rPr lang="en-US" dirty="0" smtClean="0"/>
              <a:t>What this means is that the volatility of returns on an individual stock that is due to its </a:t>
            </a:r>
            <a:r>
              <a:rPr lang="en-US" dirty="0" err="1" smtClean="0"/>
              <a:t>e</a:t>
            </a:r>
            <a:r>
              <a:rPr lang="en-US" baseline="-25000" dirty="0" err="1" smtClean="0"/>
              <a:t>i</a:t>
            </a:r>
            <a:r>
              <a:rPr lang="en-US" dirty="0" smtClean="0"/>
              <a:t> component is completely irrelevant because it disappears when held as part of a portfolio.  This is the power of diversification.</a:t>
            </a:r>
          </a:p>
        </p:txBody>
      </p:sp>
      <p:graphicFrame>
        <p:nvGraphicFramePr>
          <p:cNvPr id="2051" name="Object 3"/>
          <p:cNvGraphicFramePr>
            <a:graphicFrameLocks noChangeAspect="1"/>
          </p:cNvGraphicFramePr>
          <p:nvPr>
            <p:extLst>
              <p:ext uri="{D42A27DB-BD31-4B8C-83A1-F6EECF244321}">
                <p14:modId xmlns:p14="http://schemas.microsoft.com/office/powerpoint/2010/main" val="893432006"/>
              </p:ext>
            </p:extLst>
          </p:nvPr>
        </p:nvGraphicFramePr>
        <p:xfrm>
          <a:off x="2590800" y="3733800"/>
          <a:ext cx="2844800" cy="533400"/>
        </p:xfrm>
        <a:graphic>
          <a:graphicData uri="http://schemas.openxmlformats.org/presentationml/2006/ole">
            <mc:AlternateContent xmlns:mc="http://schemas.openxmlformats.org/markup-compatibility/2006">
              <mc:Choice xmlns:v="urn:schemas-microsoft-com:vml" Requires="v">
                <p:oleObj spid="_x0000_s2083" name="Equation" r:id="rId4" imgW="1828800" imgH="342720" progId="Equation.3">
                  <p:embed/>
                </p:oleObj>
              </mc:Choice>
              <mc:Fallback>
                <p:oleObj name="Equation" r:id="rId4" imgW="1828800" imgH="34272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733800"/>
                        <a:ext cx="2844800"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Portfolios and Single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solidFill>
                  <a:schemeClr val="bg2">
                    <a:lumMod val="75000"/>
                  </a:schemeClr>
                </a:solidFill>
              </a:rPr>
              <a:pPr/>
              <a:t>37</a:t>
            </a:fld>
            <a:endParaRPr lang="en-US" dirty="0">
              <a:solidFill>
                <a:schemeClr val="bg2">
                  <a:lumMod val="75000"/>
                </a:schemeClr>
              </a:solidFill>
            </a:endParaRPr>
          </a:p>
        </p:txBody>
      </p:sp>
      <p:sp>
        <p:nvSpPr>
          <p:cNvPr id="4" name="Content Placeholder 3"/>
          <p:cNvSpPr>
            <a:spLocks noGrp="1"/>
          </p:cNvSpPr>
          <p:nvPr>
            <p:ph sz="quarter" idx="13"/>
          </p:nvPr>
        </p:nvSpPr>
        <p:spPr>
          <a:xfrm>
            <a:off x="152400" y="1371600"/>
            <a:ext cx="8991600" cy="5486400"/>
          </a:xfrm>
        </p:spPr>
        <p:txBody>
          <a:bodyPr>
            <a:normAutofit/>
          </a:bodyPr>
          <a:lstStyle/>
          <a:p>
            <a:r>
              <a:rPr lang="en-US" dirty="0" smtClean="0"/>
              <a:t>Since the market risk is pervasive and economy-wide and unavoidable, it makes sense that this is relevant risk; investors will want to be compensated for such risk.  </a:t>
            </a:r>
          </a:p>
          <a:p>
            <a:r>
              <a:rPr lang="en-US" dirty="0" smtClean="0"/>
              <a:t>All other uncertainty is irrelevant and anybody who exposes himself to such risk will not be compensated for such exposure.   </a:t>
            </a:r>
          </a:p>
          <a:p>
            <a:r>
              <a:rPr lang="en-US" dirty="0" smtClean="0"/>
              <a:t>And in fact, there is no need to expose oneself to such risk because by holding a diversified portfolio, all such non-market risk can, in fact, be avoided.  </a:t>
            </a:r>
            <a:br>
              <a:rPr lang="en-US" dirty="0" smtClean="0"/>
            </a:br>
            <a:r>
              <a:rPr lang="en-US" sz="2000" dirty="0" smtClean="0"/>
              <a:t>(</a:t>
            </a:r>
            <a:r>
              <a:rPr lang="en-US" sz="1700" dirty="0" smtClean="0">
                <a:hlinkClick r:id="rId3"/>
              </a:rPr>
              <a:t>See http://webpage.pace.edu/pviswanath/class/data/insurance_principle.xlsx</a:t>
            </a:r>
            <a:r>
              <a:rPr lang="en-US" sz="2000" dirty="0" smtClean="0"/>
              <a:t>)</a:t>
            </a:r>
            <a:endParaRPr lang="en-US" sz="2000" dirty="0"/>
          </a:p>
        </p:txBody>
      </p:sp>
    </p:spTree>
    <p:extLst>
      <p:ext uri="{BB962C8B-B14F-4D97-AF65-F5344CB8AC3E}">
        <p14:creationId xmlns:p14="http://schemas.microsoft.com/office/powerpoint/2010/main" val="23647310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r>
              <a:rPr lang="en-US" dirty="0" smtClean="0"/>
              <a:t>Volatility </a:t>
            </a:r>
            <a:r>
              <a:rPr lang="en-US" dirty="0"/>
              <a:t>of </a:t>
            </a:r>
            <a:r>
              <a:rPr lang="en-US" dirty="0" smtClean="0"/>
              <a:t>Portfolios </a:t>
            </a:r>
            <a:r>
              <a:rPr lang="en-US" dirty="0"/>
              <a:t>of Type S and I Stocks</a:t>
            </a:r>
            <a:endParaRPr lang="en-US" dirty="0">
              <a:solidFill>
                <a:schemeClr val="tx1"/>
              </a:solidFill>
            </a:endParaRPr>
          </a:p>
        </p:txBody>
      </p:sp>
      <p:sp>
        <p:nvSpPr>
          <p:cNvPr id="5" name="Footer Placeholder 4"/>
          <p:cNvSpPr>
            <a:spLocks noGrp="1"/>
          </p:cNvSpPr>
          <p:nvPr>
            <p:ph type="ftr" sz="quarter" idx="11"/>
          </p:nvPr>
        </p:nvSpPr>
        <p:spPr>
          <a:xfrm>
            <a:off x="304800" y="6410848"/>
            <a:ext cx="5486400" cy="365760"/>
          </a:xfrm>
        </p:spPr>
        <p:txBody>
          <a:bodyPr/>
          <a:lstStyle/>
          <a:p>
            <a:r>
              <a:rPr lang="en-US" dirty="0"/>
              <a:t>Copyright © 2009 Pearson Prentice Hall. All rights reserved.</a:t>
            </a:r>
          </a:p>
        </p:txBody>
      </p:sp>
      <p:sp>
        <p:nvSpPr>
          <p:cNvPr id="47111" name="Rectangle 7"/>
          <p:cNvSpPr>
            <a:spLocks noGrp="1" noChangeArrowheads="1"/>
          </p:cNvSpPr>
          <p:nvPr>
            <p:ph sz="quarter" idx="13"/>
          </p:nvPr>
        </p:nvSpPr>
        <p:spPr>
          <a:xfrm>
            <a:off x="152400" y="1371600"/>
            <a:ext cx="3429000" cy="5039248"/>
          </a:xfrm>
        </p:spPr>
        <p:txBody>
          <a:bodyPr>
            <a:normAutofit/>
          </a:bodyPr>
          <a:lstStyle/>
          <a:p>
            <a:pPr marL="0" lvl="0" indent="0">
              <a:buNone/>
            </a:pPr>
            <a:r>
              <a:rPr lang="en-US" sz="1800" dirty="0" smtClean="0"/>
              <a:t>The market model described above can be understood by thinking of a given “real” firm as a combination of two kinds of prototypical firms – Type S and Type I.  Type I firms have returns similar to </a:t>
            </a:r>
            <a:r>
              <a:rPr lang="en-US" sz="1800" dirty="0" err="1" smtClean="0"/>
              <a:t>e</a:t>
            </a:r>
            <a:r>
              <a:rPr lang="en-US" sz="1800" baseline="-25000" dirty="0" err="1" smtClean="0"/>
              <a:t>i</a:t>
            </a:r>
            <a:r>
              <a:rPr lang="en-US" sz="1800" dirty="0" smtClean="0"/>
              <a:t>, while type S have returns similar to the market portfolio.  A specific firm is like a combination of 1 unit of Type I and b</a:t>
            </a:r>
            <a:r>
              <a:rPr lang="en-US" sz="1800" baseline="-25000" dirty="0" smtClean="0"/>
              <a:t>i</a:t>
            </a:r>
            <a:r>
              <a:rPr lang="en-US" sz="1800" dirty="0" smtClean="0"/>
              <a:t> units of Type S. Type S firms have only systematic risk, hence the volatility of a portfolio consisting of only type S firms does not change as the number of firms in the portfolio increases. </a:t>
            </a:r>
            <a:endParaRPr lang="en-US" sz="1800" dirty="0"/>
          </a:p>
        </p:txBody>
      </p:sp>
      <p:pic>
        <p:nvPicPr>
          <p:cNvPr id="47106" name="Picture 2" descr="C10P304a"/>
          <p:cNvPicPr preferRelativeResize="0">
            <a:picLocks noChangeAspect="1" noChangeArrowheads="1"/>
          </p:cNvPicPr>
          <p:nvPr/>
        </p:nvPicPr>
        <p:blipFill>
          <a:blip r:embed="rId3" cstate="print"/>
          <a:srcRect/>
          <a:stretch>
            <a:fillRect/>
          </a:stretch>
        </p:blipFill>
        <p:spPr bwMode="auto">
          <a:xfrm>
            <a:off x="3657600" y="1371600"/>
            <a:ext cx="5313436" cy="3851920"/>
          </a:xfrm>
          <a:prstGeom prst="rect">
            <a:avLst/>
          </a:prstGeom>
          <a:noFill/>
          <a:ln w="9525">
            <a:noFill/>
            <a:miter lim="800000"/>
            <a:headEnd/>
            <a:tailEnd/>
          </a:ln>
          <a:effectLst/>
        </p:spPr>
      </p:pic>
      <p:sp>
        <p:nvSpPr>
          <p:cNvPr id="8" name="Slide Number Placeholder 2"/>
          <p:cNvSpPr txBox="1">
            <a:spLocks/>
          </p:cNvSpPr>
          <p:nvPr/>
        </p:nvSpPr>
        <p:spPr>
          <a:xfrm>
            <a:off x="4343400" y="1066800"/>
            <a:ext cx="4572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80D2A-EA4E-4A37-A9DF-772D0EA46EC5}" type="slidenum">
              <a:rPr kumimoji="0" lang="en-US" sz="1800" b="0" i="0" u="none" strike="noStrike" kern="1200" cap="none" spc="0" normalizeH="0" baseline="0" noProof="0" smtClean="0">
                <a:ln>
                  <a:noFill/>
                </a:ln>
                <a:solidFill>
                  <a:schemeClr val="bg2">
                    <a:lumMod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p:txBody>
          <a:bodyPr/>
          <a:lstStyle/>
          <a:p>
            <a:r>
              <a:rPr lang="en-US" dirty="0" smtClean="0"/>
              <a:t>Volatility </a:t>
            </a:r>
            <a:r>
              <a:rPr lang="en-US" dirty="0"/>
              <a:t>of </a:t>
            </a:r>
            <a:r>
              <a:rPr lang="en-US" dirty="0" smtClean="0"/>
              <a:t>Portfolios </a:t>
            </a:r>
            <a:r>
              <a:rPr lang="en-US" dirty="0"/>
              <a:t>of Type S and I Stocks</a:t>
            </a:r>
            <a:endParaRPr lang="en-US" dirty="0">
              <a:solidFill>
                <a:schemeClr val="tx1"/>
              </a:solidFill>
            </a:endParaRPr>
          </a:p>
        </p:txBody>
      </p:sp>
      <p:sp>
        <p:nvSpPr>
          <p:cNvPr id="5" name="Footer Placeholder 4"/>
          <p:cNvSpPr>
            <a:spLocks noGrp="1"/>
          </p:cNvSpPr>
          <p:nvPr>
            <p:ph type="ftr" sz="quarter" idx="11"/>
          </p:nvPr>
        </p:nvSpPr>
        <p:spPr>
          <a:xfrm>
            <a:off x="304800" y="6410848"/>
            <a:ext cx="5486400" cy="365760"/>
          </a:xfrm>
        </p:spPr>
        <p:txBody>
          <a:bodyPr/>
          <a:lstStyle/>
          <a:p>
            <a:r>
              <a:rPr lang="en-US" dirty="0"/>
              <a:t>Copyright © 2009 Pearson Prentice Hall. All rights reserved.</a:t>
            </a:r>
          </a:p>
        </p:txBody>
      </p:sp>
      <p:pic>
        <p:nvPicPr>
          <p:cNvPr id="47106" name="Picture 2" descr="C10P304a"/>
          <p:cNvPicPr preferRelativeResize="0">
            <a:picLocks noChangeAspect="1" noChangeArrowheads="1"/>
          </p:cNvPicPr>
          <p:nvPr/>
        </p:nvPicPr>
        <p:blipFill>
          <a:blip r:embed="rId3" cstate="print"/>
          <a:srcRect/>
          <a:stretch>
            <a:fillRect/>
          </a:stretch>
        </p:blipFill>
        <p:spPr bwMode="auto">
          <a:xfrm>
            <a:off x="3657600" y="1334787"/>
            <a:ext cx="5313436" cy="3851920"/>
          </a:xfrm>
          <a:prstGeom prst="rect">
            <a:avLst/>
          </a:prstGeom>
          <a:noFill/>
          <a:ln w="9525">
            <a:noFill/>
            <a:miter lim="800000"/>
            <a:headEnd/>
            <a:tailEnd/>
          </a:ln>
          <a:effectLst/>
        </p:spPr>
      </p:pic>
      <p:sp>
        <p:nvSpPr>
          <p:cNvPr id="8" name="Slide Number Placeholder 2"/>
          <p:cNvSpPr txBox="1">
            <a:spLocks/>
          </p:cNvSpPr>
          <p:nvPr/>
        </p:nvSpPr>
        <p:spPr>
          <a:xfrm>
            <a:off x="4343400" y="1066800"/>
            <a:ext cx="457200" cy="4413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C80D2A-EA4E-4A37-A9DF-772D0EA46EC5}" type="slidenum">
              <a:rPr kumimoji="0" lang="en-US" sz="1800" b="0" i="0" u="none" strike="noStrike" kern="1200" cap="none" spc="0" normalizeH="0" baseline="0" noProof="0" smtClean="0">
                <a:ln>
                  <a:noFill/>
                </a:ln>
                <a:solidFill>
                  <a:schemeClr val="bg2">
                    <a:lumMod val="75000"/>
                  </a:schemeClr>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schemeClr val="bg2">
                  <a:lumMod val="75000"/>
                </a:schemeClr>
              </a:solidFill>
              <a:effectLst/>
              <a:uLnTx/>
              <a:uFillTx/>
              <a:latin typeface="+mn-lt"/>
              <a:ea typeface="+mn-ea"/>
              <a:cs typeface="+mn-cs"/>
            </a:endParaRPr>
          </a:p>
        </p:txBody>
      </p:sp>
      <p:sp>
        <p:nvSpPr>
          <p:cNvPr id="2" name="Content Placeholder 1"/>
          <p:cNvSpPr>
            <a:spLocks noGrp="1"/>
          </p:cNvSpPr>
          <p:nvPr>
            <p:ph sz="quarter" idx="13"/>
          </p:nvPr>
        </p:nvSpPr>
        <p:spPr>
          <a:xfrm>
            <a:off x="228600" y="1508124"/>
            <a:ext cx="3429000" cy="4902723"/>
          </a:xfrm>
        </p:spPr>
        <p:txBody>
          <a:bodyPr>
            <a:normAutofit fontScale="85000" lnSpcReduction="10000"/>
          </a:bodyPr>
          <a:lstStyle/>
          <a:p>
            <a:pPr marL="0" indent="0">
              <a:buNone/>
            </a:pPr>
            <a:r>
              <a:rPr lang="en-US" sz="2800" dirty="0"/>
              <a:t>Type I firms have only idiosyncratic risk, which is diversified and eliminated as the number of firms in the portfolio increases. Typical stocks carry a mix of both types of risk, so that the risk of the portfolio declines as idiosyncratic risk is diversified away, but systematic risk still remains.  </a:t>
            </a:r>
            <a:endParaRPr lang="en-US" dirty="0"/>
          </a:p>
        </p:txBody>
      </p:sp>
      <p:sp>
        <p:nvSpPr>
          <p:cNvPr id="3" name="Rectangle 2"/>
          <p:cNvSpPr/>
          <p:nvPr/>
        </p:nvSpPr>
        <p:spPr>
          <a:xfrm>
            <a:off x="4343400" y="5314996"/>
            <a:ext cx="4572000" cy="646331"/>
          </a:xfrm>
          <a:prstGeom prst="rect">
            <a:avLst/>
          </a:prstGeom>
        </p:spPr>
        <p:txBody>
          <a:bodyPr>
            <a:spAutoFit/>
          </a:bodyPr>
          <a:lstStyle/>
          <a:p>
            <a:r>
              <a:rPr lang="en-US" dirty="0"/>
              <a:t>This can be seen more clearly by looking at the simulation in the file </a:t>
            </a:r>
            <a:r>
              <a:rPr lang="en-US" dirty="0">
                <a:hlinkClick r:id="rId4"/>
              </a:rPr>
              <a:t>diversex.xls</a:t>
            </a:r>
            <a:endParaRPr lang="en-US" dirty="0"/>
          </a:p>
        </p:txBody>
      </p:sp>
    </p:spTree>
    <p:extLst>
      <p:ext uri="{BB962C8B-B14F-4D97-AF65-F5344CB8AC3E}">
        <p14:creationId xmlns:p14="http://schemas.microsoft.com/office/powerpoint/2010/main" val="17870806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Rates of Return</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a:t>
            </a:fld>
            <a:endParaRPr lang="en-US" dirty="0"/>
          </a:p>
        </p:txBody>
      </p:sp>
      <p:sp>
        <p:nvSpPr>
          <p:cNvPr id="4" name="Content Placeholder 3"/>
          <p:cNvSpPr>
            <a:spLocks noGrp="1"/>
          </p:cNvSpPr>
          <p:nvPr>
            <p:ph sz="quarter" idx="13"/>
          </p:nvPr>
        </p:nvSpPr>
        <p:spPr>
          <a:xfrm>
            <a:off x="381000" y="1524000"/>
            <a:ext cx="8503920" cy="5029200"/>
          </a:xfrm>
        </p:spPr>
        <p:txBody>
          <a:bodyPr>
            <a:normAutofit fontScale="92500" lnSpcReduction="20000"/>
          </a:bodyPr>
          <a:lstStyle/>
          <a:p>
            <a:r>
              <a:rPr lang="en-US" dirty="0" smtClean="0"/>
              <a:t>Average rates of return are not the same across asset classes.  </a:t>
            </a:r>
          </a:p>
          <a:p>
            <a:r>
              <a:rPr lang="en-US" dirty="0" smtClean="0"/>
              <a:t>Over the eighty years, the ranking of asset classes is:</a:t>
            </a:r>
          </a:p>
          <a:p>
            <a:pPr lvl="1"/>
            <a:r>
              <a:rPr lang="en-US" dirty="0" smtClean="0"/>
              <a:t>Small Stocks</a:t>
            </a:r>
          </a:p>
          <a:p>
            <a:pPr lvl="1"/>
            <a:r>
              <a:rPr lang="en-US" dirty="0" smtClean="0"/>
              <a:t>S&amp;P 500</a:t>
            </a:r>
          </a:p>
          <a:p>
            <a:pPr lvl="1"/>
            <a:r>
              <a:rPr lang="en-US" dirty="0" smtClean="0"/>
              <a:t>World Portfolio</a:t>
            </a:r>
          </a:p>
          <a:p>
            <a:pPr lvl="1"/>
            <a:r>
              <a:rPr lang="en-US" dirty="0" smtClean="0"/>
              <a:t>Corporate Bonds</a:t>
            </a:r>
          </a:p>
          <a:p>
            <a:pPr lvl="1"/>
            <a:r>
              <a:rPr lang="en-US" dirty="0" smtClean="0"/>
              <a:t>Treasury Bills</a:t>
            </a:r>
          </a:p>
          <a:p>
            <a:pPr lvl="1"/>
            <a:r>
              <a:rPr lang="en-US" dirty="0" smtClean="0"/>
              <a:t>CPI</a:t>
            </a:r>
          </a:p>
          <a:p>
            <a:r>
              <a:rPr lang="en-US" dirty="0" smtClean="0"/>
              <a:t>Is this ranking coincidental or is there a pattern? How can we explain this ranking?</a:t>
            </a:r>
          </a:p>
          <a:p>
            <a:r>
              <a:rPr lang="en-US" dirty="0" smtClean="0"/>
              <a:t>The answer has to do with risk.</a:t>
            </a:r>
          </a:p>
          <a:p>
            <a:r>
              <a:rPr lang="en-US" dirty="0" smtClean="0"/>
              <a:t>We begin our exploration of risk by describing probability distributions.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39144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Idiosyncratic Risk</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40</a:t>
            </a:fld>
            <a:endParaRPr lang="en-US" dirty="0"/>
          </a:p>
        </p:txBody>
      </p:sp>
      <p:sp>
        <p:nvSpPr>
          <p:cNvPr id="4" name="Content Placeholder 3"/>
          <p:cNvSpPr>
            <a:spLocks noGrp="1"/>
          </p:cNvSpPr>
          <p:nvPr>
            <p:ph sz="quarter" idx="13"/>
          </p:nvPr>
        </p:nvSpPr>
        <p:spPr>
          <a:xfrm>
            <a:off x="301752" y="1676400"/>
            <a:ext cx="8503920" cy="4422648"/>
          </a:xfrm>
        </p:spPr>
        <p:txBody>
          <a:bodyPr>
            <a:normAutofit/>
          </a:bodyPr>
          <a:lstStyle/>
          <a:p>
            <a:r>
              <a:rPr lang="en-US" dirty="0"/>
              <a:t>The risk that </a:t>
            </a:r>
            <a:r>
              <a:rPr lang="en-US" dirty="0" smtClean="0"/>
              <a:t>the main factory of a company will be </a:t>
            </a:r>
            <a:r>
              <a:rPr lang="en-US" dirty="0"/>
              <a:t>shut down due to a tornado.</a:t>
            </a:r>
          </a:p>
          <a:p>
            <a:pPr lvl="1"/>
            <a:r>
              <a:rPr lang="en-US" dirty="0" smtClean="0"/>
              <a:t>Idiosyncratic Risk</a:t>
            </a:r>
          </a:p>
          <a:p>
            <a:pPr lvl="1"/>
            <a:r>
              <a:rPr lang="en-US" dirty="0" smtClean="0"/>
              <a:t>Systematic Risk</a:t>
            </a:r>
            <a:endParaRPr lang="en-US" dirty="0"/>
          </a:p>
          <a:p>
            <a:endParaRPr lang="en-US" dirty="0"/>
          </a:p>
        </p:txBody>
      </p:sp>
    </p:spTree>
    <p:extLst>
      <p:ext uri="{BB962C8B-B14F-4D97-AF65-F5344CB8AC3E}">
        <p14:creationId xmlns:p14="http://schemas.microsoft.com/office/powerpoint/2010/main" val="31872949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991156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Idiosyncratic Risk</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41</a:t>
            </a:fld>
            <a:endParaRPr lang="en-US" dirty="0"/>
          </a:p>
        </p:txBody>
      </p:sp>
      <p:sp>
        <p:nvSpPr>
          <p:cNvPr id="4" name="Content Placeholder 3"/>
          <p:cNvSpPr>
            <a:spLocks noGrp="1"/>
          </p:cNvSpPr>
          <p:nvPr>
            <p:ph sz="quarter" idx="13"/>
          </p:nvPr>
        </p:nvSpPr>
        <p:spPr>
          <a:xfrm>
            <a:off x="301752" y="1506516"/>
            <a:ext cx="8503920" cy="4592531"/>
          </a:xfrm>
        </p:spPr>
        <p:txBody>
          <a:bodyPr/>
          <a:lstStyle/>
          <a:p>
            <a:r>
              <a:rPr lang="en-US" dirty="0" smtClean="0"/>
              <a:t>The </a:t>
            </a:r>
            <a:r>
              <a:rPr lang="en-US" dirty="0"/>
              <a:t>risk that </a:t>
            </a:r>
            <a:r>
              <a:rPr lang="en-US" dirty="0" smtClean="0"/>
              <a:t>expansion </a:t>
            </a:r>
            <a:r>
              <a:rPr lang="en-US" dirty="0"/>
              <a:t>into the Chinese market </a:t>
            </a:r>
            <a:r>
              <a:rPr lang="en-US" dirty="0" smtClean="0"/>
              <a:t>next year will </a:t>
            </a:r>
            <a:r>
              <a:rPr lang="en-US" dirty="0"/>
              <a:t>not </a:t>
            </a:r>
            <a:r>
              <a:rPr lang="en-US" dirty="0" smtClean="0"/>
              <a:t>materialize for a firm, whose stock you are holding.</a:t>
            </a:r>
          </a:p>
          <a:p>
            <a:pPr lvl="1"/>
            <a:r>
              <a:rPr lang="en-US" dirty="0" smtClean="0"/>
              <a:t>Idiosyncratic Risk</a:t>
            </a:r>
          </a:p>
          <a:p>
            <a:pPr lvl="1"/>
            <a:r>
              <a:rPr lang="en-US" dirty="0" smtClean="0"/>
              <a:t>Market Risk</a:t>
            </a:r>
            <a:endParaRPr lang="en-US" dirty="0"/>
          </a:p>
        </p:txBody>
      </p:sp>
    </p:spTree>
    <p:extLst>
      <p:ext uri="{BB962C8B-B14F-4D97-AF65-F5344CB8AC3E}">
        <p14:creationId xmlns:p14="http://schemas.microsoft.com/office/powerpoint/2010/main" val="33548347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85071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7"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Diversifiable Risk</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42</a:t>
            </a:fld>
            <a:endParaRPr lang="en-US" dirty="0"/>
          </a:p>
        </p:txBody>
      </p:sp>
      <p:sp>
        <p:nvSpPr>
          <p:cNvPr id="4" name="Content Placeholder 3"/>
          <p:cNvSpPr>
            <a:spLocks noGrp="1"/>
          </p:cNvSpPr>
          <p:nvPr>
            <p:ph sz="quarter" idx="13"/>
          </p:nvPr>
        </p:nvSpPr>
        <p:spPr>
          <a:xfrm>
            <a:off x="301752" y="1676400"/>
            <a:ext cx="8503920" cy="4422648"/>
          </a:xfrm>
        </p:spPr>
        <p:txBody>
          <a:bodyPr/>
          <a:lstStyle/>
          <a:p>
            <a:r>
              <a:rPr lang="en-US" dirty="0"/>
              <a:t>The risk that the Chinese yuan will depreciate over the next year</a:t>
            </a:r>
            <a:r>
              <a:rPr lang="en-US" dirty="0" smtClean="0"/>
              <a:t>.</a:t>
            </a:r>
          </a:p>
          <a:p>
            <a:pPr lvl="1"/>
            <a:r>
              <a:rPr lang="en-US" dirty="0" smtClean="0"/>
              <a:t>Diversifiable Risk</a:t>
            </a:r>
          </a:p>
          <a:p>
            <a:pPr lvl="1"/>
            <a:r>
              <a:rPr lang="en-US" dirty="0" smtClean="0"/>
              <a:t>Non-diversifiable Risk</a:t>
            </a:r>
            <a:endParaRPr lang="en-US" dirty="0"/>
          </a:p>
          <a:p>
            <a:endParaRPr lang="en-US" dirty="0"/>
          </a:p>
        </p:txBody>
      </p:sp>
    </p:spTree>
    <p:extLst>
      <p:ext uri="{BB962C8B-B14F-4D97-AF65-F5344CB8AC3E}">
        <p14:creationId xmlns:p14="http://schemas.microsoft.com/office/powerpoint/2010/main" val="22750228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Return and Relevant Volatility</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43</a:t>
            </a:fld>
            <a:endParaRPr lang="en-US" dirty="0"/>
          </a:p>
        </p:txBody>
      </p:sp>
      <p:sp>
        <p:nvSpPr>
          <p:cNvPr id="4" name="Content Placeholder 3"/>
          <p:cNvSpPr>
            <a:spLocks noGrp="1"/>
          </p:cNvSpPr>
          <p:nvPr>
            <p:ph sz="quarter" idx="13"/>
          </p:nvPr>
        </p:nvSpPr>
        <p:spPr>
          <a:xfrm>
            <a:off x="152400" y="1600200"/>
            <a:ext cx="8839200" cy="4572000"/>
          </a:xfrm>
        </p:spPr>
        <p:txBody>
          <a:bodyPr>
            <a:normAutofit lnSpcReduction="10000"/>
          </a:bodyPr>
          <a:lstStyle/>
          <a:p>
            <a:r>
              <a:rPr lang="en-US" dirty="0" smtClean="0"/>
              <a:t>Consequently, investors will all hold portfolios that contain only market volatility; we can ignore the </a:t>
            </a:r>
            <a:r>
              <a:rPr lang="en-US" dirty="0" err="1" smtClean="0"/>
              <a:t>e</a:t>
            </a:r>
            <a:r>
              <a:rPr lang="en-US" baseline="-25000" dirty="0" err="1" smtClean="0"/>
              <a:t>i</a:t>
            </a:r>
            <a:r>
              <a:rPr lang="en-US" dirty="0" smtClean="0"/>
              <a:t> component of a stock’s volatility.  </a:t>
            </a:r>
          </a:p>
          <a:p>
            <a:r>
              <a:rPr lang="en-US" dirty="0" smtClean="0"/>
              <a:t>Each asset contributes to the volatility of the portfolio return in proportion to its own b</a:t>
            </a:r>
            <a:r>
              <a:rPr lang="en-US" baseline="-25000" dirty="0" smtClean="0"/>
              <a:t>i</a:t>
            </a:r>
            <a:r>
              <a:rPr lang="en-US" dirty="0" smtClean="0"/>
              <a:t> and this is the only part of the asset’s volatility that is relevant.  </a:t>
            </a:r>
          </a:p>
          <a:p>
            <a:r>
              <a:rPr lang="en-US" dirty="0" smtClean="0"/>
              <a:t>If we relate the average return on assets and asset classes to their relevant volatility, we find a reasonably good fit.</a:t>
            </a:r>
          </a:p>
          <a:p>
            <a:r>
              <a:rPr lang="en-US" dirty="0" smtClean="0"/>
              <a:t>For asset classes which are already diversified, the relevant volatility is simply their own return volatility.  </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Return and Relevant Volatility</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44</a:t>
            </a:fld>
            <a:endParaRPr lang="en-US" dirty="0"/>
          </a:p>
        </p:txBody>
      </p:sp>
      <p:sp>
        <p:nvSpPr>
          <p:cNvPr id="4" name="Content Placeholder 3"/>
          <p:cNvSpPr>
            <a:spLocks noGrp="1"/>
          </p:cNvSpPr>
          <p:nvPr>
            <p:ph sz="quarter" idx="13"/>
          </p:nvPr>
        </p:nvSpPr>
        <p:spPr>
          <a:xfrm>
            <a:off x="152400" y="1600200"/>
            <a:ext cx="8839200" cy="4572000"/>
          </a:xfrm>
        </p:spPr>
        <p:txBody>
          <a:bodyPr>
            <a:normAutofit/>
          </a:bodyPr>
          <a:lstStyle/>
          <a:p>
            <a:r>
              <a:rPr lang="en-US" dirty="0" smtClean="0"/>
              <a:t>For individual assets, the relevant volatility is that part of their volatility that cannot be diversified, that is their b</a:t>
            </a:r>
            <a:r>
              <a:rPr lang="en-US" baseline="-25000" dirty="0" smtClean="0"/>
              <a:t>i</a:t>
            </a:r>
            <a:r>
              <a:rPr lang="en-US" dirty="0" smtClean="0"/>
              <a:t> times the volatility of the market portfolio.</a:t>
            </a:r>
          </a:p>
          <a:p>
            <a:r>
              <a:rPr lang="en-US" dirty="0" smtClean="0"/>
              <a:t>An asset’s b</a:t>
            </a:r>
            <a:r>
              <a:rPr lang="en-US" baseline="-25000" dirty="0" smtClean="0"/>
              <a:t>i</a:t>
            </a:r>
            <a:r>
              <a:rPr lang="en-US" dirty="0" smtClean="0"/>
              <a:t> is called its beta (written </a:t>
            </a:r>
            <a:r>
              <a:rPr lang="en-US" dirty="0" smtClean="0">
                <a:latin typeface="Symbol" pitchFamily="18" charset="2"/>
              </a:rPr>
              <a:t>b</a:t>
            </a:r>
            <a:r>
              <a:rPr lang="en-US" dirty="0" smtClean="0"/>
              <a:t>) and its average return in a market where assets are properly priced will be proportional to its beta risk.</a:t>
            </a:r>
          </a:p>
          <a:p>
            <a:r>
              <a:rPr lang="en-US" dirty="0" smtClean="0"/>
              <a:t>If we plot the betas of single assets against their average returns, they should form a straight line </a:t>
            </a:r>
          </a:p>
          <a:p>
            <a:r>
              <a:rPr lang="en-US" dirty="0" smtClean="0"/>
              <a:t>The model that describes this relationship is called the Capital Asset Pricing Model – the CAPM.</a:t>
            </a:r>
          </a:p>
          <a:p>
            <a:endParaRPr lang="en-US" dirty="0" smtClean="0"/>
          </a:p>
          <a:p>
            <a:endParaRPr lang="en-US" dirty="0"/>
          </a:p>
        </p:txBody>
      </p:sp>
    </p:spTree>
    <p:extLst>
      <p:ext uri="{BB962C8B-B14F-4D97-AF65-F5344CB8AC3E}">
        <p14:creationId xmlns:p14="http://schemas.microsoft.com/office/powerpoint/2010/main" val="9941005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45</a:t>
            </a:fld>
            <a:endParaRPr lang="en-US" dirty="0"/>
          </a:p>
        </p:txBody>
      </p:sp>
      <p:sp>
        <p:nvSpPr>
          <p:cNvPr id="4" name="Content Placeholder 3"/>
          <p:cNvSpPr>
            <a:spLocks noGrp="1"/>
          </p:cNvSpPr>
          <p:nvPr>
            <p:ph sz="quarter" idx="13"/>
          </p:nvPr>
        </p:nvSpPr>
        <p:spPr>
          <a:xfrm>
            <a:off x="304800" y="1447800"/>
            <a:ext cx="8503920" cy="5105400"/>
          </a:xfrm>
        </p:spPr>
        <p:txBody>
          <a:bodyPr>
            <a:normAutofit lnSpcReduction="10000"/>
          </a:bodyPr>
          <a:lstStyle/>
          <a:p>
            <a:r>
              <a:rPr lang="en-US" dirty="0" smtClean="0"/>
              <a:t>The market model says that each asset mimics the market with a scaling or mimicking factor, b</a:t>
            </a:r>
            <a:r>
              <a:rPr lang="en-US" baseline="-25000" dirty="0"/>
              <a:t>i</a:t>
            </a:r>
            <a:r>
              <a:rPr lang="en-US" dirty="0" smtClean="0"/>
              <a:t>.  </a:t>
            </a:r>
            <a:r>
              <a:rPr lang="en-US" dirty="0"/>
              <a:t>We already established that the remaining uncertainty is irrelevant because of diversification.  Hence the remaining portion is equivalent to a </a:t>
            </a:r>
            <a:r>
              <a:rPr lang="en-US" dirty="0" err="1"/>
              <a:t>riskfree</a:t>
            </a:r>
            <a:r>
              <a:rPr lang="en-US" dirty="0"/>
              <a:t> asset. Each asset, thus, can be thought of as a combination of a risk free asset and the market portfolio. </a:t>
            </a:r>
            <a:endParaRPr lang="en-US" dirty="0" smtClean="0"/>
          </a:p>
          <a:p>
            <a:r>
              <a:rPr lang="en-US" dirty="0"/>
              <a:t>To the extent that it is a risk-free asset, it should earn </a:t>
            </a:r>
            <a:r>
              <a:rPr lang="en-US" dirty="0" err="1"/>
              <a:t>r</a:t>
            </a:r>
            <a:r>
              <a:rPr lang="en-US" baseline="-25000" dirty="0" err="1"/>
              <a:t>f</a:t>
            </a:r>
            <a:r>
              <a:rPr lang="en-US" dirty="0"/>
              <a:t>, the return on the risk-free asset</a:t>
            </a:r>
            <a:r>
              <a:rPr lang="en-US" dirty="0" smtClean="0"/>
              <a:t>.  To </a:t>
            </a:r>
            <a:r>
              <a:rPr lang="en-US" dirty="0"/>
              <a:t>the extent that it mimics the market portfolio, </a:t>
            </a:r>
            <a:r>
              <a:rPr lang="en-US" dirty="0" smtClean="0"/>
              <a:t>an asset </a:t>
            </a:r>
            <a:r>
              <a:rPr lang="en-US" dirty="0"/>
              <a:t>should earn, on average, the average return on the market portfolio times the mimicking factor. </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CAPM</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46</a:t>
            </a:fld>
            <a:endParaRPr lang="en-US" dirty="0"/>
          </a:p>
        </p:txBody>
      </p:sp>
      <p:sp>
        <p:nvSpPr>
          <p:cNvPr id="4" name="Content Placeholder 3"/>
          <p:cNvSpPr>
            <a:spLocks noGrp="1"/>
          </p:cNvSpPr>
          <p:nvPr>
            <p:ph sz="quarter" idx="13"/>
          </p:nvPr>
        </p:nvSpPr>
        <p:spPr>
          <a:xfrm>
            <a:off x="304800" y="1447800"/>
            <a:ext cx="8503920" cy="3962400"/>
          </a:xfrm>
        </p:spPr>
        <p:txBody>
          <a:bodyPr>
            <a:normAutofit/>
          </a:bodyPr>
          <a:lstStyle/>
          <a:p>
            <a:r>
              <a:rPr lang="en-US" dirty="0" smtClean="0"/>
              <a:t>The mimicking factor of an asset is its b</a:t>
            </a:r>
            <a:r>
              <a:rPr lang="en-US" baseline="-25000" dirty="0" smtClean="0"/>
              <a:t>i</a:t>
            </a:r>
            <a:r>
              <a:rPr lang="en-US" dirty="0" smtClean="0"/>
              <a:t> (beta) (recall </a:t>
            </a:r>
            <a:r>
              <a:rPr lang="en-US" dirty="0" err="1" smtClean="0"/>
              <a:t>R</a:t>
            </a:r>
            <a:r>
              <a:rPr lang="en-US" baseline="-25000" dirty="0" err="1" smtClean="0"/>
              <a:t>i</a:t>
            </a:r>
            <a:r>
              <a:rPr lang="en-US" dirty="0" smtClean="0"/>
              <a:t> = </a:t>
            </a:r>
            <a:r>
              <a:rPr lang="en-US" dirty="0" err="1" smtClean="0"/>
              <a:t>a</a:t>
            </a:r>
            <a:r>
              <a:rPr lang="en-US" baseline="-25000" dirty="0" err="1" smtClean="0"/>
              <a:t>i</a:t>
            </a:r>
            <a:r>
              <a:rPr lang="en-US" dirty="0" smtClean="0"/>
              <a:t> + </a:t>
            </a:r>
            <a:r>
              <a:rPr lang="en-US" dirty="0" err="1" smtClean="0"/>
              <a:t>b</a:t>
            </a:r>
            <a:r>
              <a:rPr lang="en-US" baseline="-25000" dirty="0" err="1" smtClean="0"/>
              <a:t>i</a:t>
            </a:r>
            <a:r>
              <a:rPr lang="en-US" dirty="0" err="1" smtClean="0"/>
              <a:t>R</a:t>
            </a:r>
            <a:r>
              <a:rPr lang="en-US" baseline="-25000" dirty="0" err="1" smtClean="0"/>
              <a:t>m</a:t>
            </a:r>
            <a:r>
              <a:rPr lang="en-US" dirty="0" smtClean="0"/>
              <a:t> + </a:t>
            </a:r>
            <a:r>
              <a:rPr lang="en-US" dirty="0" err="1" smtClean="0"/>
              <a:t>e</a:t>
            </a:r>
            <a:r>
              <a:rPr lang="en-US" baseline="-25000" dirty="0" err="1" smtClean="0"/>
              <a:t>i</a:t>
            </a:r>
            <a:r>
              <a:rPr lang="en-US" dirty="0" smtClean="0"/>
              <a:t>).  Hence the average return on a stock is </a:t>
            </a:r>
            <a:r>
              <a:rPr lang="en-US" dirty="0" err="1" smtClean="0">
                <a:latin typeface="Symbol" pitchFamily="18" charset="2"/>
              </a:rPr>
              <a:t>b</a:t>
            </a:r>
            <a:r>
              <a:rPr lang="en-US" dirty="0" err="1" smtClean="0"/>
              <a:t>E</a:t>
            </a:r>
            <a:r>
              <a:rPr lang="en-US" dirty="0" smtClean="0"/>
              <a:t>(R</a:t>
            </a:r>
            <a:r>
              <a:rPr lang="en-US" baseline="-25000" dirty="0" smtClean="0"/>
              <a:t>m</a:t>
            </a:r>
            <a:r>
              <a:rPr lang="en-US" dirty="0" smtClean="0"/>
              <a:t>) + (1-</a:t>
            </a:r>
            <a:r>
              <a:rPr lang="en-US" dirty="0" smtClean="0">
                <a:latin typeface="Symbol" pitchFamily="18" charset="2"/>
              </a:rPr>
              <a:t>b</a:t>
            </a:r>
            <a:r>
              <a:rPr lang="en-US" dirty="0" smtClean="0"/>
              <a:t>)r</a:t>
            </a:r>
            <a:r>
              <a:rPr lang="en-US" baseline="-25000" dirty="0" smtClean="0"/>
              <a:t>f</a:t>
            </a:r>
            <a:r>
              <a:rPr lang="en-US" dirty="0" smtClean="0"/>
              <a:t>.  This can be rewritten as </a:t>
            </a:r>
            <a:r>
              <a:rPr lang="en-US" dirty="0" err="1" smtClean="0"/>
              <a:t>r</a:t>
            </a:r>
            <a:r>
              <a:rPr lang="en-US" baseline="-25000" dirty="0" err="1" smtClean="0"/>
              <a:t>f</a:t>
            </a:r>
            <a:r>
              <a:rPr lang="en-US" baseline="-25000" dirty="0" smtClean="0"/>
              <a:t> </a:t>
            </a:r>
            <a:r>
              <a:rPr lang="en-US" dirty="0" smtClean="0"/>
              <a:t>+ </a:t>
            </a:r>
            <a:r>
              <a:rPr lang="en-US" dirty="0" smtClean="0">
                <a:latin typeface="Symbol" pitchFamily="18" charset="2"/>
              </a:rPr>
              <a:t>b[</a:t>
            </a:r>
            <a:r>
              <a:rPr lang="en-US" dirty="0" smtClean="0"/>
              <a:t>E(R</a:t>
            </a:r>
            <a:r>
              <a:rPr lang="en-US" baseline="-25000" dirty="0" smtClean="0"/>
              <a:t>m</a:t>
            </a:r>
            <a:r>
              <a:rPr lang="en-US" dirty="0" smtClean="0"/>
              <a:t>)-</a:t>
            </a:r>
            <a:r>
              <a:rPr lang="en-US" dirty="0" err="1" smtClean="0"/>
              <a:t>r</a:t>
            </a:r>
            <a:r>
              <a:rPr lang="en-US" baseline="-25000" dirty="0" err="1" smtClean="0"/>
              <a:t>f</a:t>
            </a:r>
            <a:r>
              <a:rPr lang="en-US" dirty="0" smtClean="0"/>
              <a:t>], where E(R</a:t>
            </a:r>
            <a:r>
              <a:rPr lang="en-US" baseline="-25000" dirty="0" smtClean="0"/>
              <a:t>m</a:t>
            </a:r>
            <a:r>
              <a:rPr lang="en-US" dirty="0" smtClean="0"/>
              <a:t>)-</a:t>
            </a:r>
            <a:r>
              <a:rPr lang="en-US" dirty="0" err="1" smtClean="0"/>
              <a:t>r</a:t>
            </a:r>
            <a:r>
              <a:rPr lang="en-US" baseline="-25000" dirty="0" err="1" smtClean="0"/>
              <a:t>f</a:t>
            </a:r>
            <a:r>
              <a:rPr lang="en-US" baseline="-25000" dirty="0" smtClean="0"/>
              <a:t> </a:t>
            </a:r>
            <a:r>
              <a:rPr lang="en-US" dirty="0" smtClean="0"/>
              <a:t>is the market risk premium.</a:t>
            </a:r>
          </a:p>
          <a:p>
            <a:r>
              <a:rPr lang="en-US" dirty="0" smtClean="0"/>
              <a:t>The required rate of return on a project, therefore is also related to its beta risk and equals </a:t>
            </a:r>
            <a:r>
              <a:rPr lang="en-US" dirty="0" err="1" smtClean="0"/>
              <a:t>r</a:t>
            </a:r>
            <a:r>
              <a:rPr lang="en-US" baseline="-25000" dirty="0" err="1" smtClean="0"/>
              <a:t>f</a:t>
            </a:r>
            <a:r>
              <a:rPr lang="en-US" baseline="-25000" dirty="0" smtClean="0"/>
              <a:t> </a:t>
            </a:r>
            <a:r>
              <a:rPr lang="en-US" dirty="0" smtClean="0"/>
              <a:t>+ </a:t>
            </a:r>
            <a:r>
              <a:rPr lang="en-US" dirty="0" err="1" smtClean="0">
                <a:latin typeface="Symbol" pitchFamily="18" charset="2"/>
              </a:rPr>
              <a:t>b</a:t>
            </a:r>
            <a:r>
              <a:rPr lang="en-US" baseline="-25000" dirty="0" err="1" smtClean="0">
                <a:latin typeface="+mj-lt"/>
              </a:rPr>
              <a:t>pr</a:t>
            </a:r>
            <a:r>
              <a:rPr lang="en-US" dirty="0" smtClean="0">
                <a:latin typeface="Symbol" pitchFamily="18" charset="2"/>
              </a:rPr>
              <a:t>[</a:t>
            </a:r>
            <a:r>
              <a:rPr lang="en-US" dirty="0" smtClean="0"/>
              <a:t>E(</a:t>
            </a:r>
            <a:r>
              <a:rPr lang="en-US" dirty="0" err="1" smtClean="0"/>
              <a:t>R</a:t>
            </a:r>
            <a:r>
              <a:rPr lang="en-US" baseline="-25000" dirty="0" err="1" smtClean="0"/>
              <a:t>m</a:t>
            </a:r>
            <a:r>
              <a:rPr lang="en-US" dirty="0" smtClean="0"/>
              <a:t>)-</a:t>
            </a:r>
            <a:r>
              <a:rPr lang="en-US" dirty="0" err="1" smtClean="0"/>
              <a:t>r</a:t>
            </a:r>
            <a:r>
              <a:rPr lang="en-US" baseline="-25000" dirty="0" err="1" smtClean="0"/>
              <a:t>f</a:t>
            </a:r>
            <a:r>
              <a:rPr lang="en-US" dirty="0" smtClean="0"/>
              <a:t>], where </a:t>
            </a:r>
            <a:r>
              <a:rPr lang="en-US" dirty="0" err="1" smtClean="0">
                <a:latin typeface="Symbol" pitchFamily="18" charset="2"/>
              </a:rPr>
              <a:t>b</a:t>
            </a:r>
            <a:r>
              <a:rPr lang="en-US" baseline="-25000" dirty="0" err="1" smtClean="0"/>
              <a:t>pr</a:t>
            </a:r>
            <a:r>
              <a:rPr lang="en-US" baseline="-25000" dirty="0" smtClean="0"/>
              <a:t> </a:t>
            </a:r>
            <a:r>
              <a:rPr lang="en-US" dirty="0" smtClean="0"/>
              <a:t>is the beta of the project.</a:t>
            </a:r>
            <a:endParaRPr lang="en-US" dirty="0"/>
          </a:p>
        </p:txBody>
      </p:sp>
      <p:pic>
        <p:nvPicPr>
          <p:cNvPr id="5" name="Picture 2" descr="C10P310"/>
          <p:cNvPicPr preferRelativeResize="0">
            <a:picLocks noChangeAspect="1" noChangeArrowheads="1"/>
          </p:cNvPicPr>
          <p:nvPr/>
        </p:nvPicPr>
        <p:blipFill>
          <a:blip r:embed="rId3" cstate="print"/>
          <a:srcRect l="10834" t="34483" r="25000"/>
          <a:stretch>
            <a:fillRect/>
          </a:stretch>
        </p:blipFill>
        <p:spPr bwMode="auto">
          <a:xfrm>
            <a:off x="1623060" y="5105400"/>
            <a:ext cx="5867400" cy="965200"/>
          </a:xfrm>
          <a:prstGeom prst="rect">
            <a:avLst/>
          </a:prstGeom>
          <a:noFill/>
          <a:ln w="9525">
            <a:noFill/>
            <a:miter lim="800000"/>
            <a:headEnd/>
            <a:tailEnd/>
          </a:ln>
          <a:effectLst/>
        </p:spPr>
      </p:pic>
    </p:spTree>
    <p:extLst>
      <p:ext uri="{BB962C8B-B14F-4D97-AF65-F5344CB8AC3E}">
        <p14:creationId xmlns:p14="http://schemas.microsoft.com/office/powerpoint/2010/main" val="34539423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Betas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47</a:t>
            </a:fld>
            <a:endParaRPr lang="en-US" dirty="0"/>
          </a:p>
        </p:txBody>
      </p:sp>
      <p:sp>
        <p:nvSpPr>
          <p:cNvPr id="4" name="Content Placeholder 3"/>
          <p:cNvSpPr>
            <a:spLocks noGrp="1"/>
          </p:cNvSpPr>
          <p:nvPr>
            <p:ph sz="quarter" idx="13"/>
          </p:nvPr>
        </p:nvSpPr>
        <p:spPr>
          <a:xfrm>
            <a:off x="228600" y="1447800"/>
            <a:ext cx="8503920" cy="4953000"/>
          </a:xfrm>
        </p:spPr>
        <p:txBody>
          <a:bodyPr>
            <a:normAutofit/>
          </a:bodyPr>
          <a:lstStyle/>
          <a:p>
            <a:r>
              <a:rPr lang="en-US" dirty="0" smtClean="0"/>
              <a:t>We just noted that an asset’s beta is simply its market mimicking factor.  </a:t>
            </a:r>
          </a:p>
          <a:p>
            <a:r>
              <a:rPr lang="en-US" dirty="0" smtClean="0"/>
              <a:t>Hence we can estimate a stock’s beta as the slope coefficient in a regression of the stock return on the market portfolio return because the slope coefficient in a regression is the extent to which the LHS variable changes when the RHS variable changes.</a:t>
            </a:r>
          </a:p>
          <a:p>
            <a:r>
              <a:rPr lang="en-US" dirty="0" smtClean="0"/>
              <a:t>Any uncertainty in an asset’s return that is market related is called non-diversifiable risk and all other uncertainty is called diversifiable risk and, as we have already seen, is irrelevant for pricing purposes.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364291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0"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Required Rates of Return</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48</a:t>
            </a:fld>
            <a:endParaRPr lang="en-US" dirty="0"/>
          </a:p>
        </p:txBody>
      </p:sp>
      <p:sp>
        <p:nvSpPr>
          <p:cNvPr id="4" name="Content Placeholder 3"/>
          <p:cNvSpPr>
            <a:spLocks noGrp="1"/>
          </p:cNvSpPr>
          <p:nvPr>
            <p:ph sz="quarter" idx="13"/>
          </p:nvPr>
        </p:nvSpPr>
        <p:spPr>
          <a:xfrm>
            <a:off x="301752" y="1600200"/>
            <a:ext cx="8503920" cy="4498848"/>
          </a:xfrm>
        </p:spPr>
        <p:txBody>
          <a:bodyPr/>
          <a:lstStyle/>
          <a:p>
            <a:r>
              <a:rPr lang="en-US" dirty="0" smtClean="0"/>
              <a:t>According to the CAPM, an asset with a beta of zero, but with a non-zero variance of returns will have</a:t>
            </a:r>
          </a:p>
          <a:p>
            <a:pPr lvl="1"/>
            <a:r>
              <a:rPr lang="en-US" dirty="0" smtClean="0"/>
              <a:t>The same expected return as a risk-free asset</a:t>
            </a:r>
          </a:p>
          <a:p>
            <a:pPr lvl="1"/>
            <a:r>
              <a:rPr lang="en-US" dirty="0" smtClean="0"/>
              <a:t>A higher expected return as a risk-free asset</a:t>
            </a:r>
            <a:endParaRPr lang="en-US" dirty="0"/>
          </a:p>
        </p:txBody>
      </p:sp>
    </p:spTree>
    <p:extLst>
      <p:ext uri="{BB962C8B-B14F-4D97-AF65-F5344CB8AC3E}">
        <p14:creationId xmlns:p14="http://schemas.microsoft.com/office/powerpoint/2010/main" val="20914583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Betas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49</a:t>
            </a:fld>
            <a:endParaRPr lang="en-US" dirty="0"/>
          </a:p>
        </p:txBody>
      </p:sp>
      <p:sp>
        <p:nvSpPr>
          <p:cNvPr id="4" name="Content Placeholder 3"/>
          <p:cNvSpPr>
            <a:spLocks noGrp="1"/>
          </p:cNvSpPr>
          <p:nvPr>
            <p:ph sz="quarter" idx="13"/>
          </p:nvPr>
        </p:nvSpPr>
        <p:spPr>
          <a:xfrm>
            <a:off x="228600" y="1752600"/>
            <a:ext cx="8503920" cy="4648200"/>
          </a:xfrm>
        </p:spPr>
        <p:txBody>
          <a:bodyPr>
            <a:normAutofit/>
          </a:bodyPr>
          <a:lstStyle/>
          <a:p>
            <a:r>
              <a:rPr lang="en-US" dirty="0" smtClean="0"/>
              <a:t>Thus, the risk that a founder CEO of a company might retire is diversifiable risk, while the risk that oil prices rise, increasing production risks is non-diversifiable market risk.</a:t>
            </a:r>
          </a:p>
          <a:p>
            <a:r>
              <a:rPr lang="en-US" dirty="0" smtClean="0"/>
              <a:t>Similarly, the risk that a product design is faulty and that the product must be recalled is specific to the company and is diversifiable.</a:t>
            </a:r>
          </a:p>
          <a:p>
            <a:r>
              <a:rPr lang="en-US" dirty="0" smtClean="0"/>
              <a:t>Let’s see how to estimate the beta of a specific stock, CISCO.</a:t>
            </a:r>
            <a:endParaRPr lang="en-US" dirty="0"/>
          </a:p>
        </p:txBody>
      </p:sp>
    </p:spTree>
    <p:extLst>
      <p:ext uri="{BB962C8B-B14F-4D97-AF65-F5344CB8AC3E}">
        <p14:creationId xmlns:p14="http://schemas.microsoft.com/office/powerpoint/2010/main" val="137686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2431794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8"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304800" y="316330"/>
            <a:ext cx="8534400" cy="758952"/>
          </a:xfrm>
        </p:spPr>
        <p:txBody>
          <a:bodyPr vert="horz">
            <a:normAutofit/>
          </a:bodyPr>
          <a:lstStyle/>
          <a:p>
            <a:r>
              <a:rPr lang="en-US" dirty="0" smtClean="0"/>
              <a:t>Poll: What is Risk?</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a:t>
            </a:fld>
            <a:endParaRPr lang="en-US" dirty="0"/>
          </a:p>
        </p:txBody>
      </p:sp>
      <p:sp>
        <p:nvSpPr>
          <p:cNvPr id="4" name="Content Placeholder 3"/>
          <p:cNvSpPr>
            <a:spLocks noGrp="1"/>
          </p:cNvSpPr>
          <p:nvPr>
            <p:ph sz="quarter" idx="13"/>
          </p:nvPr>
        </p:nvSpPr>
        <p:spPr>
          <a:xfrm>
            <a:off x="304800" y="1755351"/>
            <a:ext cx="8503920" cy="4803648"/>
          </a:xfrm>
        </p:spPr>
        <p:txBody>
          <a:bodyPr>
            <a:normAutofit/>
          </a:bodyPr>
          <a:lstStyle/>
          <a:p>
            <a:r>
              <a:rPr lang="en-US" dirty="0"/>
              <a:t>What is risk with respect to a particular investment</a:t>
            </a:r>
            <a:r>
              <a:rPr lang="en-US" dirty="0" smtClean="0"/>
              <a:t>?</a:t>
            </a:r>
          </a:p>
          <a:p>
            <a:pPr lvl="1"/>
            <a:r>
              <a:rPr lang="en-US" dirty="0" smtClean="0"/>
              <a:t>Risk </a:t>
            </a:r>
            <a:r>
              <a:rPr lang="en-US" dirty="0"/>
              <a:t>is the possibility of losing money in that </a:t>
            </a:r>
            <a:r>
              <a:rPr lang="en-US" dirty="0" smtClean="0"/>
              <a:t>investment</a:t>
            </a:r>
          </a:p>
          <a:p>
            <a:pPr lvl="1"/>
            <a:r>
              <a:rPr lang="en-US" dirty="0"/>
              <a:t>Risk is the uncertainty of not knowing exactly what will be the return on that </a:t>
            </a:r>
            <a:r>
              <a:rPr lang="en-US" dirty="0" smtClean="0"/>
              <a:t>investment</a:t>
            </a:r>
          </a:p>
          <a:p>
            <a:pPr lvl="1"/>
            <a:r>
              <a:rPr lang="en-US" dirty="0"/>
              <a:t>Risk is the possibility of having your total wealth decreased (compared to present wealth) because of the outcome in a particular </a:t>
            </a:r>
            <a:r>
              <a:rPr lang="en-US" dirty="0" smtClean="0"/>
              <a:t>investment.</a:t>
            </a:r>
          </a:p>
          <a:p>
            <a:pPr lvl="1"/>
            <a:r>
              <a:rPr lang="en-US" dirty="0"/>
              <a:t>Risk is the uncertainty of not knowing what your future wealth will be because of the outcome on that investment</a:t>
            </a:r>
          </a:p>
        </p:txBody>
      </p:sp>
    </p:spTree>
    <p:extLst>
      <p:ext uri="{BB962C8B-B14F-4D97-AF65-F5344CB8AC3E}">
        <p14:creationId xmlns:p14="http://schemas.microsoft.com/office/powerpoint/2010/main" val="10742052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Copyright © 2009 Pearson Prentice Hall. All rights reserved.</a:t>
            </a:r>
          </a:p>
        </p:txBody>
      </p:sp>
      <p:sp>
        <p:nvSpPr>
          <p:cNvPr id="6" name="Slide Number Placeholder 5"/>
          <p:cNvSpPr>
            <a:spLocks noGrp="1"/>
          </p:cNvSpPr>
          <p:nvPr>
            <p:ph type="sldNum" sz="quarter" idx="11"/>
          </p:nvPr>
        </p:nvSpPr>
        <p:spPr/>
        <p:txBody>
          <a:bodyPr>
            <a:normAutofit fontScale="70000" lnSpcReduction="20000"/>
          </a:bodyPr>
          <a:lstStyle/>
          <a:p>
            <a:r>
              <a:rPr lang="en-US"/>
              <a:t>12-</a:t>
            </a:r>
            <a:fld id="{7AC93F7A-0E4F-4C47-9480-0B68DD6B08E7}" type="slidenum">
              <a:rPr lang="en-US"/>
              <a:pPr/>
              <a:t>50</a:t>
            </a:fld>
            <a:endParaRPr lang="en-US"/>
          </a:p>
        </p:txBody>
      </p:sp>
      <p:pic>
        <p:nvPicPr>
          <p:cNvPr id="44034" name="Picture 2" descr="C12P381a"/>
          <p:cNvPicPr preferRelativeResize="0">
            <a:picLocks noChangeAspect="1" noChangeArrowheads="1"/>
          </p:cNvPicPr>
          <p:nvPr/>
        </p:nvPicPr>
        <p:blipFill>
          <a:blip r:embed="rId3" cstate="print"/>
          <a:srcRect/>
          <a:stretch>
            <a:fillRect/>
          </a:stretch>
        </p:blipFill>
        <p:spPr bwMode="auto">
          <a:xfrm>
            <a:off x="1295400" y="1339850"/>
            <a:ext cx="6477000" cy="4451350"/>
          </a:xfrm>
          <a:prstGeom prst="rect">
            <a:avLst/>
          </a:prstGeom>
          <a:noFill/>
          <a:ln w="9525">
            <a:noFill/>
            <a:miter lim="800000"/>
            <a:headEnd/>
            <a:tailEnd/>
          </a:ln>
          <a:effectLst/>
        </p:spPr>
      </p:pic>
      <p:sp>
        <p:nvSpPr>
          <p:cNvPr id="44035" name="Rectangle 3"/>
          <p:cNvSpPr>
            <a:spLocks noGrp="1" noChangeArrowheads="1"/>
          </p:cNvSpPr>
          <p:nvPr>
            <p:ph type="title"/>
          </p:nvPr>
        </p:nvSpPr>
        <p:spPr/>
        <p:txBody>
          <a:bodyPr/>
          <a:lstStyle/>
          <a:p>
            <a:r>
              <a:rPr lang="en-US" dirty="0" smtClean="0"/>
              <a:t>Monthly </a:t>
            </a:r>
            <a:r>
              <a:rPr lang="en-US" dirty="0"/>
              <a:t>Returns for Cisco Stock and for the S&amp;P 500, 1996–2005</a:t>
            </a:r>
            <a:endParaRPr lang="en-US" dirty="0">
              <a:solidFill>
                <a:schemeClr val="tx1"/>
              </a:solidFill>
            </a:endParaRPr>
          </a:p>
        </p:txBody>
      </p:sp>
      <p:sp>
        <p:nvSpPr>
          <p:cNvPr id="44036" name="Rectangle 4"/>
          <p:cNvSpPr>
            <a:spLocks noGrp="1" noChangeArrowheads="1"/>
          </p:cNvSpPr>
          <p:nvPr>
            <p:ph type="body" sz="half" idx="1"/>
          </p:nvPr>
        </p:nvSpPr>
        <p:spPr>
          <a:xfrm>
            <a:off x="266700" y="5791200"/>
            <a:ext cx="8610600" cy="762000"/>
          </a:xfrm>
        </p:spPr>
        <p:txBody>
          <a:bodyPr/>
          <a:lstStyle/>
          <a:p>
            <a:pPr marL="0" indent="3175">
              <a:lnSpc>
                <a:spcPct val="90000"/>
              </a:lnSpc>
              <a:buFont typeface="Times" pitchFamily="1" charset="0"/>
              <a:buNone/>
            </a:pPr>
            <a:r>
              <a:rPr lang="en-US" sz="2000"/>
              <a:t>Cisco’s returns tend to move in the same direction, but with greater amplitude, than those of the S&amp;P 500.</a:t>
            </a:r>
          </a:p>
          <a:p>
            <a:pPr marL="0" indent="3175">
              <a:lnSpc>
                <a:spcPct val="90000"/>
              </a:lnSpc>
            </a:pPr>
            <a:endParaRPr lang="en-US" sz="200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29112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2" name="think-cell Slide" r:id="rId5" imgW="395" imgH="394" progId="TCLayout.ActiveDocument.1">
                  <p:embed/>
                </p:oleObj>
              </mc:Choice>
              <mc:Fallback>
                <p:oleObj name="think-cell Slide" r:id="rId5" imgW="395" imgH="394"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Footer Placeholder 4"/>
          <p:cNvSpPr>
            <a:spLocks noGrp="1"/>
          </p:cNvSpPr>
          <p:nvPr>
            <p:ph type="ftr" sz="quarter" idx="10"/>
          </p:nvPr>
        </p:nvSpPr>
        <p:spPr/>
        <p:txBody>
          <a:bodyPr/>
          <a:lstStyle/>
          <a:p>
            <a:r>
              <a:rPr lang="en-US"/>
              <a:t>Copyright © 2009 Pearson Prentice Hall. All rights reserved.</a:t>
            </a:r>
          </a:p>
        </p:txBody>
      </p:sp>
      <p:sp>
        <p:nvSpPr>
          <p:cNvPr id="6" name="Slide Number Placeholder 5"/>
          <p:cNvSpPr>
            <a:spLocks noGrp="1"/>
          </p:cNvSpPr>
          <p:nvPr>
            <p:ph type="sldNum" sz="quarter" idx="11"/>
          </p:nvPr>
        </p:nvSpPr>
        <p:spPr/>
        <p:txBody>
          <a:bodyPr>
            <a:normAutofit fontScale="70000" lnSpcReduction="20000"/>
          </a:bodyPr>
          <a:lstStyle/>
          <a:p>
            <a:r>
              <a:rPr lang="en-US"/>
              <a:t>12-</a:t>
            </a:r>
            <a:fld id="{1AB51DF8-E012-4B33-B51A-35ABCF9B04E2}" type="slidenum">
              <a:rPr lang="en-US"/>
              <a:pPr/>
              <a:t>51</a:t>
            </a:fld>
            <a:endParaRPr lang="en-US"/>
          </a:p>
        </p:txBody>
      </p:sp>
      <p:pic>
        <p:nvPicPr>
          <p:cNvPr id="45058" name="Picture 2" descr="C12P381b"/>
          <p:cNvPicPr preferRelativeResize="0">
            <a:picLocks noChangeAspect="1" noChangeArrowheads="1"/>
          </p:cNvPicPr>
          <p:nvPr/>
        </p:nvPicPr>
        <p:blipFill>
          <a:blip r:embed="rId7" cstate="print"/>
          <a:srcRect/>
          <a:stretch>
            <a:fillRect/>
          </a:stretch>
        </p:blipFill>
        <p:spPr bwMode="auto">
          <a:xfrm>
            <a:off x="2590800" y="1447800"/>
            <a:ext cx="6400800" cy="4557713"/>
          </a:xfrm>
          <a:prstGeom prst="rect">
            <a:avLst/>
          </a:prstGeom>
          <a:noFill/>
          <a:ln w="9525">
            <a:noFill/>
            <a:miter lim="800000"/>
            <a:headEnd/>
            <a:tailEnd/>
          </a:ln>
          <a:effectLst/>
        </p:spPr>
      </p:pic>
      <p:sp>
        <p:nvSpPr>
          <p:cNvPr id="45059" name="Rectangle 3"/>
          <p:cNvSpPr>
            <a:spLocks noGrp="1" noChangeArrowheads="1"/>
          </p:cNvSpPr>
          <p:nvPr>
            <p:ph type="title"/>
          </p:nvPr>
        </p:nvSpPr>
        <p:spPr/>
        <p:txBody>
          <a:bodyPr vert="horz"/>
          <a:lstStyle/>
          <a:p>
            <a:r>
              <a:rPr lang="en-US" sz="2800" dirty="0" smtClean="0"/>
              <a:t>Scatter Plot </a:t>
            </a:r>
            <a:r>
              <a:rPr lang="en-US" sz="2800" dirty="0"/>
              <a:t>of Monthly Excess Returns for Cisco Versus the S&amp;P 500, 1996–2005</a:t>
            </a:r>
            <a:endParaRPr lang="en-US" dirty="0">
              <a:solidFill>
                <a:schemeClr val="tx1"/>
              </a:solidFill>
            </a:endParaRPr>
          </a:p>
        </p:txBody>
      </p:sp>
      <p:sp>
        <p:nvSpPr>
          <p:cNvPr id="45060" name="Rectangle 4"/>
          <p:cNvSpPr>
            <a:spLocks noGrp="1" noChangeArrowheads="1"/>
          </p:cNvSpPr>
          <p:nvPr>
            <p:ph type="body" sz="half" idx="1"/>
          </p:nvPr>
        </p:nvSpPr>
        <p:spPr>
          <a:xfrm>
            <a:off x="304800" y="1524000"/>
            <a:ext cx="2209800" cy="4800600"/>
          </a:xfrm>
        </p:spPr>
        <p:txBody>
          <a:bodyPr/>
          <a:lstStyle/>
          <a:p>
            <a:pPr marL="0" indent="3175">
              <a:buFont typeface="Times" pitchFamily="1" charset="0"/>
              <a:buNone/>
            </a:pPr>
            <a:r>
              <a:rPr lang="en-US" sz="1800"/>
              <a:t>Beta corresponds to the slope of the best-fitting line. Beta measures the expected change in Cisco’s excess return per 1% change in the market’s excess return. Deviations from the best-fitting line correspond to diversifiable, non-market-related risk.</a:t>
            </a:r>
            <a:endParaRPr lang="en-US" sz="2000"/>
          </a:p>
          <a:p>
            <a:pPr marL="0" indent="3175"/>
            <a:endParaRPr lang="en-US" sz="200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27242191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Betas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52</a:t>
            </a:fld>
            <a:endParaRPr lang="en-US" dirty="0"/>
          </a:p>
        </p:txBody>
      </p:sp>
      <p:sp>
        <p:nvSpPr>
          <p:cNvPr id="4" name="Content Placeholder 3"/>
          <p:cNvSpPr>
            <a:spLocks noGrp="1"/>
          </p:cNvSpPr>
          <p:nvPr>
            <p:ph sz="quarter" idx="13"/>
          </p:nvPr>
        </p:nvSpPr>
        <p:spPr>
          <a:xfrm>
            <a:off x="301752" y="1295400"/>
            <a:ext cx="8503920" cy="5029200"/>
          </a:xfrm>
        </p:spPr>
        <p:txBody>
          <a:bodyPr>
            <a:normAutofit fontScale="92500" lnSpcReduction="20000"/>
          </a:bodyPr>
          <a:lstStyle/>
          <a:p>
            <a:r>
              <a:rPr lang="en-US" dirty="0" smtClean="0"/>
              <a:t>Betas can be estimated by regressing the historical return on the stock against the historical return on the market portfolio, which is often </a:t>
            </a:r>
            <a:r>
              <a:rPr lang="en-US" dirty="0" err="1" smtClean="0"/>
              <a:t>proxied</a:t>
            </a:r>
            <a:r>
              <a:rPr lang="en-US" dirty="0" smtClean="0"/>
              <a:t> by the S&amp;P 500.</a:t>
            </a:r>
          </a:p>
          <a:p>
            <a:r>
              <a:rPr lang="en-US" dirty="0" smtClean="0"/>
              <a:t>Further, if the beta of a firm measures the likelihood of a firm to move with the market, then betas must be similar for all firms that are similar, e.g. by being in a given industry.</a:t>
            </a:r>
          </a:p>
          <a:p>
            <a:r>
              <a:rPr lang="en-US" dirty="0" smtClean="0"/>
              <a:t>This is what we see in the next table.  The left-hand side column shows betas for industries, while the right-hand side shows betas for firms.  Note that consumer goods firms like Anheuser-Busch, Heinz and Coca-Cola have similar betas – and they are all less than one.</a:t>
            </a:r>
          </a:p>
          <a:p>
            <a:r>
              <a:rPr lang="en-US" dirty="0" smtClean="0"/>
              <a:t>Note, however, that these numbers are only </a:t>
            </a:r>
            <a:r>
              <a:rPr lang="en-US" i="1" dirty="0" smtClean="0"/>
              <a:t>estimates</a:t>
            </a:r>
            <a:r>
              <a:rPr lang="en-US" dirty="0" smtClean="0"/>
              <a:t> and have their own standard error or confidence intervals.</a:t>
            </a:r>
            <a:endParaRPr lang="en-US" dirty="0"/>
          </a:p>
        </p:txBody>
      </p:sp>
    </p:spTree>
    <p:extLst>
      <p:ext uri="{BB962C8B-B14F-4D97-AF65-F5344CB8AC3E}">
        <p14:creationId xmlns:p14="http://schemas.microsoft.com/office/powerpoint/2010/main" val="17584315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0"/>
          </p:nvPr>
        </p:nvSpPr>
        <p:spPr/>
        <p:txBody>
          <a:bodyPr/>
          <a:lstStyle/>
          <a:p>
            <a:r>
              <a:rPr lang="en-US"/>
              <a:t>Copyright © 2009 Pearson Prentice Hall. All rights reserved.</a:t>
            </a:r>
          </a:p>
        </p:txBody>
      </p:sp>
      <p:sp>
        <p:nvSpPr>
          <p:cNvPr id="5" name="Slide Number Placeholder 3"/>
          <p:cNvSpPr>
            <a:spLocks noGrp="1"/>
          </p:cNvSpPr>
          <p:nvPr>
            <p:ph type="sldNum" sz="quarter" idx="11"/>
          </p:nvPr>
        </p:nvSpPr>
        <p:spPr>
          <a:xfrm>
            <a:off x="304800" y="6410848"/>
            <a:ext cx="4800600" cy="365760"/>
          </a:xfrm>
        </p:spPr>
        <p:txBody>
          <a:bodyPr/>
          <a:lstStyle/>
          <a:p>
            <a:r>
              <a:rPr lang="en-US" sz="1400" dirty="0" smtClean="0"/>
              <a:t>based on monthly data for 2000-2005</a:t>
            </a:r>
          </a:p>
          <a:p>
            <a:endParaRPr lang="en-US" dirty="0"/>
          </a:p>
        </p:txBody>
      </p:sp>
      <p:pic>
        <p:nvPicPr>
          <p:cNvPr id="54274" name="Picture 2" descr="C10P309"/>
          <p:cNvPicPr preferRelativeResize="0">
            <a:picLocks noChangeAspect="1" noChangeArrowheads="1"/>
          </p:cNvPicPr>
          <p:nvPr/>
        </p:nvPicPr>
        <p:blipFill>
          <a:blip r:embed="rId3" cstate="print"/>
          <a:srcRect t="10069"/>
          <a:stretch>
            <a:fillRect/>
          </a:stretch>
        </p:blipFill>
        <p:spPr bwMode="auto">
          <a:xfrm>
            <a:off x="1524000" y="1447800"/>
            <a:ext cx="6324600" cy="4990122"/>
          </a:xfrm>
          <a:prstGeom prst="rect">
            <a:avLst/>
          </a:prstGeom>
          <a:noFill/>
          <a:ln w="9525">
            <a:noFill/>
            <a:miter lim="800000"/>
            <a:headEnd/>
            <a:tailEnd/>
          </a:ln>
          <a:effectLst/>
        </p:spPr>
      </p:pic>
      <p:sp>
        <p:nvSpPr>
          <p:cNvPr id="54275" name="Rectangle 3"/>
          <p:cNvSpPr>
            <a:spLocks noGrp="1" noChangeArrowheads="1"/>
          </p:cNvSpPr>
          <p:nvPr>
            <p:ph type="title"/>
          </p:nvPr>
        </p:nvSpPr>
        <p:spPr/>
        <p:txBody>
          <a:bodyPr>
            <a:normAutofit fontScale="90000"/>
          </a:bodyPr>
          <a:lstStyle/>
          <a:p>
            <a:r>
              <a:rPr lang="en-US" sz="2400" dirty="0" smtClean="0"/>
              <a:t>Betas </a:t>
            </a:r>
            <a:r>
              <a:rPr lang="en-US" sz="2400" dirty="0"/>
              <a:t>With Respect to the S&amp;P 500 for Individual Stocks and Average Betas for Stocks in Their </a:t>
            </a:r>
            <a:r>
              <a:rPr lang="en-US" sz="2400" dirty="0" smtClean="0"/>
              <a:t>Industries</a:t>
            </a:r>
            <a:endParaRPr lang="en-US" dirty="0"/>
          </a:p>
        </p:txBody>
      </p:sp>
      <p:sp>
        <p:nvSpPr>
          <p:cNvPr id="7" name="Slide Number Placeholder 2"/>
          <p:cNvSpPr>
            <a:spLocks noGrp="1"/>
          </p:cNvSpPr>
          <p:nvPr>
            <p:ph type="sldNum" sz="quarter" idx="12"/>
          </p:nvPr>
        </p:nvSpPr>
        <p:spPr>
          <a:xfrm>
            <a:off x="4343400" y="1026372"/>
            <a:ext cx="457200" cy="441325"/>
          </a:xfrm>
        </p:spPr>
        <p:txBody>
          <a:bodyPr/>
          <a:lstStyle/>
          <a:p>
            <a:fld id="{E8C80D2A-EA4E-4A37-A9DF-772D0EA46EC5}" type="slidenum">
              <a:rPr lang="en-US" smtClean="0"/>
              <a:pPr/>
              <a:t>53</a:t>
            </a:fld>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1346807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Betas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54</a:t>
            </a:fld>
            <a:endParaRPr lang="en-US" dirty="0"/>
          </a:p>
        </p:txBody>
      </p:sp>
      <p:sp>
        <p:nvSpPr>
          <p:cNvPr id="4" name="Content Placeholder 3"/>
          <p:cNvSpPr>
            <a:spLocks noGrp="1"/>
          </p:cNvSpPr>
          <p:nvPr>
            <p:ph sz="quarter" idx="13"/>
          </p:nvPr>
        </p:nvSpPr>
        <p:spPr>
          <a:xfrm>
            <a:off x="301752" y="1752600"/>
            <a:ext cx="8503920" cy="4346448"/>
          </a:xfrm>
        </p:spPr>
        <p:txBody>
          <a:bodyPr/>
          <a:lstStyle/>
          <a:p>
            <a:r>
              <a:rPr lang="en-US" dirty="0" smtClean="0"/>
              <a:t>According to the CAPM, a lottery ticket has a beta of</a:t>
            </a:r>
          </a:p>
          <a:p>
            <a:pPr lvl="1"/>
            <a:r>
              <a:rPr lang="en-US" dirty="0" smtClean="0"/>
              <a:t>Zero because it’s return is unrelated to the market portfolio.</a:t>
            </a:r>
          </a:p>
          <a:p>
            <a:pPr lvl="1"/>
            <a:r>
              <a:rPr lang="en-US" dirty="0" smtClean="0"/>
              <a:t>A beta greater than zero because it is risky.</a:t>
            </a:r>
          </a:p>
          <a:p>
            <a:pPr lvl="1"/>
            <a:r>
              <a:rPr lang="en-US" dirty="0" smtClean="0"/>
              <a:t>A negative beta because you can use it to diversify.</a:t>
            </a:r>
            <a:endParaRPr lang="en-US" dirty="0"/>
          </a:p>
        </p:txBody>
      </p:sp>
    </p:spTree>
    <p:extLst>
      <p:ext uri="{BB962C8B-B14F-4D97-AF65-F5344CB8AC3E}">
        <p14:creationId xmlns:p14="http://schemas.microsoft.com/office/powerpoint/2010/main" val="142001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0"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Discount Rates for Risky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55</a:t>
            </a:fld>
            <a:endParaRPr lang="en-US" dirty="0"/>
          </a:p>
        </p:txBody>
      </p:sp>
      <p:sp>
        <p:nvSpPr>
          <p:cNvPr id="4" name="Content Placeholder 3"/>
          <p:cNvSpPr>
            <a:spLocks noGrp="1"/>
          </p:cNvSpPr>
          <p:nvPr>
            <p:ph sz="quarter" idx="13"/>
          </p:nvPr>
        </p:nvSpPr>
        <p:spPr>
          <a:xfrm>
            <a:off x="152400" y="1467697"/>
            <a:ext cx="8763000" cy="5161703"/>
          </a:xfrm>
        </p:spPr>
        <p:txBody>
          <a:bodyPr>
            <a:normAutofit fontScale="92500" lnSpcReduction="10000"/>
          </a:bodyPr>
          <a:lstStyle/>
          <a:p>
            <a:r>
              <a:rPr lang="en-US" dirty="0" smtClean="0"/>
              <a:t>Earlier, we spoke about pricing complex assets with reference to the implied discount rates in the pricing of primary assets.</a:t>
            </a:r>
          </a:p>
          <a:p>
            <a:r>
              <a:rPr lang="en-US" dirty="0" smtClean="0"/>
              <a:t>But how do we get the discount rates to associate with and use to discount risky cashflows?</a:t>
            </a:r>
          </a:p>
          <a:p>
            <a:r>
              <a:rPr lang="en-US" dirty="0" smtClean="0"/>
              <a:t>One practical way is to give up the notion of a primary asset and work directly with the </a:t>
            </a:r>
            <a:r>
              <a:rPr lang="en-US" dirty="0"/>
              <a:t>actual complex financial assets that we want to </a:t>
            </a:r>
            <a:r>
              <a:rPr lang="en-US" dirty="0" smtClean="0"/>
              <a:t>price, such as a capital budgeting project or a private business. </a:t>
            </a:r>
          </a:p>
          <a:p>
            <a:r>
              <a:rPr lang="en-US" dirty="0" smtClean="0"/>
              <a:t>We then come up with a loose measure of risk, such as a P/E ratio.  We then find other traded securities that have similar P/E ratios.  The average return on these comparable securities could then be used as the discount rate to price our asset of interest.</a:t>
            </a:r>
          </a:p>
        </p:txBody>
      </p:sp>
    </p:spTree>
    <p:extLst>
      <p:ext uri="{BB962C8B-B14F-4D97-AF65-F5344CB8AC3E}">
        <p14:creationId xmlns:p14="http://schemas.microsoft.com/office/powerpoint/2010/main" val="26224623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6"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Discount Rates for Risky Assets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56</a:t>
            </a:fld>
            <a:endParaRPr lang="en-US" dirty="0"/>
          </a:p>
        </p:txBody>
      </p:sp>
      <p:sp>
        <p:nvSpPr>
          <p:cNvPr id="4" name="Content Placeholder 3"/>
          <p:cNvSpPr>
            <a:spLocks noGrp="1"/>
          </p:cNvSpPr>
          <p:nvPr>
            <p:ph sz="quarter" idx="13"/>
          </p:nvPr>
        </p:nvSpPr>
        <p:spPr>
          <a:xfrm>
            <a:off x="152400" y="1467697"/>
            <a:ext cx="8763000" cy="5314103"/>
          </a:xfrm>
        </p:spPr>
        <p:txBody>
          <a:bodyPr>
            <a:normAutofit fontScale="85000" lnSpcReduction="10000"/>
          </a:bodyPr>
          <a:lstStyle/>
          <a:p>
            <a:r>
              <a:rPr lang="en-US" dirty="0" smtClean="0"/>
              <a:t>The second solution </a:t>
            </a:r>
            <a:r>
              <a:rPr lang="en-US" dirty="0"/>
              <a:t>is to work with an explicit </a:t>
            </a:r>
            <a:r>
              <a:rPr lang="en-US" dirty="0" smtClean="0"/>
              <a:t>equilibrium model </a:t>
            </a:r>
            <a:r>
              <a:rPr lang="en-US" dirty="0"/>
              <a:t>of capital asset pricing, such as the CAPM</a:t>
            </a:r>
            <a:r>
              <a:rPr lang="en-US" dirty="0" smtClean="0"/>
              <a:t>.</a:t>
            </a:r>
            <a:endParaRPr lang="en-US" dirty="0"/>
          </a:p>
          <a:p>
            <a:r>
              <a:rPr lang="en-US" dirty="0" smtClean="0"/>
              <a:t>What we need to do first is to define cashflow risk in a precise sense. This is what we just did.  In our context, risk is measured by beta.</a:t>
            </a:r>
          </a:p>
          <a:p>
            <a:r>
              <a:rPr lang="en-US" dirty="0" smtClean="0"/>
              <a:t>Our “primary asset” now is an asset with beta risk = 1, which is the market portfolio.</a:t>
            </a:r>
          </a:p>
          <a:p>
            <a:r>
              <a:rPr lang="en-US" dirty="0" smtClean="0"/>
              <a:t>Every asset, in equilibrium, will have to earn the sum of two kinds of compensation – compensation for delay consumption over time</a:t>
            </a:r>
            <a:r>
              <a:rPr lang="en-US" dirty="0"/>
              <a:t> </a:t>
            </a:r>
            <a:r>
              <a:rPr lang="en-US" dirty="0" smtClean="0"/>
              <a:t>(which is the </a:t>
            </a:r>
            <a:r>
              <a:rPr lang="en-US" dirty="0" err="1" smtClean="0"/>
              <a:t>riskfree</a:t>
            </a:r>
            <a:r>
              <a:rPr lang="en-US" dirty="0" smtClean="0"/>
              <a:t> rate, </a:t>
            </a:r>
            <a:r>
              <a:rPr lang="en-US" dirty="0" err="1" smtClean="0"/>
              <a:t>r</a:t>
            </a:r>
            <a:r>
              <a:rPr lang="en-US" baseline="-25000" dirty="0" err="1" smtClean="0"/>
              <a:t>f</a:t>
            </a:r>
            <a:r>
              <a:rPr lang="en-US" baseline="-25000" dirty="0" smtClean="0"/>
              <a:t> </a:t>
            </a:r>
            <a:r>
              <a:rPr lang="en-US" dirty="0" smtClean="0"/>
              <a:t>) and compensation for risk.  </a:t>
            </a:r>
          </a:p>
          <a:p>
            <a:r>
              <a:rPr lang="en-US" dirty="0" smtClean="0"/>
              <a:t>To obtain the compensation for risk, we take the beta of an asset and multiply it by the risk compensation for the “primary risk asset,” the market portfolio, i.e. </a:t>
            </a:r>
            <a:r>
              <a:rPr lang="en-US" dirty="0"/>
              <a:t>E(R</a:t>
            </a:r>
            <a:r>
              <a:rPr lang="en-US" baseline="-25000" dirty="0"/>
              <a:t>m</a:t>
            </a:r>
            <a:r>
              <a:rPr lang="en-US" dirty="0"/>
              <a:t>)-</a:t>
            </a:r>
            <a:r>
              <a:rPr lang="en-US" dirty="0" err="1"/>
              <a:t>r</a:t>
            </a:r>
            <a:r>
              <a:rPr lang="en-US" baseline="-25000" dirty="0" err="1"/>
              <a:t>f</a:t>
            </a:r>
            <a:r>
              <a:rPr lang="en-US" baseline="-25000" dirty="0"/>
              <a:t> </a:t>
            </a:r>
            <a:endParaRPr lang="en-US" baseline="-25000" dirty="0" smtClean="0"/>
          </a:p>
          <a:p>
            <a:r>
              <a:rPr lang="en-US" dirty="0" smtClean="0"/>
              <a:t>The required rate of return for an asset, then, is: </a:t>
            </a:r>
            <a:r>
              <a:rPr lang="en-US" dirty="0" err="1"/>
              <a:t>r</a:t>
            </a:r>
            <a:r>
              <a:rPr lang="en-US" baseline="-25000" dirty="0" err="1"/>
              <a:t>f</a:t>
            </a:r>
            <a:r>
              <a:rPr lang="en-US" baseline="-25000" dirty="0"/>
              <a:t> </a:t>
            </a:r>
            <a:r>
              <a:rPr lang="en-US" dirty="0"/>
              <a:t>+ </a:t>
            </a:r>
            <a:r>
              <a:rPr lang="en-US" dirty="0">
                <a:latin typeface="Symbol" pitchFamily="18" charset="2"/>
              </a:rPr>
              <a:t>b[</a:t>
            </a:r>
            <a:r>
              <a:rPr lang="en-US" dirty="0"/>
              <a:t>E(R</a:t>
            </a:r>
            <a:r>
              <a:rPr lang="en-US" baseline="-25000" dirty="0"/>
              <a:t>m</a:t>
            </a:r>
            <a:r>
              <a:rPr lang="en-US" dirty="0"/>
              <a:t>)-</a:t>
            </a:r>
            <a:r>
              <a:rPr lang="en-US" dirty="0" err="1"/>
              <a:t>r</a:t>
            </a:r>
            <a:r>
              <a:rPr lang="en-US" baseline="-25000" dirty="0" err="1"/>
              <a:t>f</a:t>
            </a:r>
            <a:r>
              <a:rPr lang="en-US" dirty="0"/>
              <a:t>], </a:t>
            </a:r>
          </a:p>
          <a:p>
            <a:pPr marL="0" indent="0">
              <a:buNone/>
            </a:pPr>
            <a:endParaRPr lang="en-US" dirty="0" smtClean="0"/>
          </a:p>
        </p:txBody>
      </p:sp>
    </p:spTree>
    <p:extLst>
      <p:ext uri="{BB962C8B-B14F-4D97-AF65-F5344CB8AC3E}">
        <p14:creationId xmlns:p14="http://schemas.microsoft.com/office/powerpoint/2010/main" val="40659987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Going beyond the CAPM</a:t>
            </a:r>
            <a:endParaRPr lang="en-US" dirty="0"/>
          </a:p>
        </p:txBody>
      </p:sp>
      <p:sp>
        <p:nvSpPr>
          <p:cNvPr id="3" name="Slide Number Placeholder 2"/>
          <p:cNvSpPr>
            <a:spLocks noGrp="1"/>
          </p:cNvSpPr>
          <p:nvPr>
            <p:ph type="sldNum" sz="quarter" idx="4294967295"/>
          </p:nvPr>
        </p:nvSpPr>
        <p:spPr>
          <a:xfrm>
            <a:off x="4343400" y="1027113"/>
            <a:ext cx="457200" cy="441325"/>
          </a:xfrm>
          <a:prstGeom prst="rect">
            <a:avLst/>
          </a:prstGeom>
        </p:spPr>
        <p:txBody>
          <a:bodyPr/>
          <a:lstStyle/>
          <a:p>
            <a:pPr>
              <a:defRPr/>
            </a:pPr>
            <a:fld id="{C2340AF9-21C7-470B-ABD8-2F081761CC97}" type="slidenum">
              <a:rPr lang="en-US"/>
              <a:pPr>
                <a:defRPr/>
              </a:pPr>
              <a:t>57</a:t>
            </a:fld>
            <a:endParaRPr lang="en-US" dirty="0"/>
          </a:p>
        </p:txBody>
      </p:sp>
      <p:sp>
        <p:nvSpPr>
          <p:cNvPr id="4" name="Content Placeholder 3"/>
          <p:cNvSpPr>
            <a:spLocks noGrp="1"/>
          </p:cNvSpPr>
          <p:nvPr>
            <p:ph sz="quarter" idx="13"/>
          </p:nvPr>
        </p:nvSpPr>
        <p:spPr>
          <a:xfrm>
            <a:off x="152400" y="1447800"/>
            <a:ext cx="8991600" cy="5257800"/>
          </a:xfrm>
        </p:spPr>
        <p:txBody>
          <a:bodyPr>
            <a:normAutofit fontScale="92500" lnSpcReduction="10000"/>
          </a:bodyPr>
          <a:lstStyle/>
          <a:p>
            <a:pPr>
              <a:lnSpc>
                <a:spcPct val="90000"/>
              </a:lnSpc>
            </a:pPr>
            <a:r>
              <a:rPr lang="en-US" sz="2100" dirty="0" smtClean="0"/>
              <a:t>The data are not entirely consistent with the CAPM.</a:t>
            </a:r>
          </a:p>
          <a:p>
            <a:pPr>
              <a:defRPr/>
            </a:pPr>
            <a:r>
              <a:rPr lang="en-US" sz="2100" dirty="0" smtClean="0"/>
              <a:t>Researchers constructed portfolios of stocks with beta=1 and ordered them by the size of the stocks they contained and checked to see if all such portfolios had average returns as predicted by the CAPM.  They found that they did not – portfolios of small stocks tended, on average, to earn higher returns than portfolios of larger stocks.</a:t>
            </a:r>
          </a:p>
          <a:p>
            <a:pPr>
              <a:defRPr/>
            </a:pPr>
            <a:r>
              <a:rPr lang="en-US" sz="2100" dirty="0" smtClean="0"/>
              <a:t>Furthermore, portfolios consisting of stocks that had high book-to-market ratios (value stocks) had higher average returns than portfolios consisting of stocks with low book-to-market ratios (growth stocks).</a:t>
            </a:r>
          </a:p>
          <a:p>
            <a:pPr>
              <a:lnSpc>
                <a:spcPct val="90000"/>
              </a:lnSpc>
            </a:pPr>
            <a:r>
              <a:rPr lang="en-US" sz="2100" dirty="0" smtClean="0"/>
              <a:t>Momentum strategies seemed to provide positive alphas (abnormal returns) when they are adjusted only for CAPM beta risk.</a:t>
            </a:r>
          </a:p>
          <a:p>
            <a:pPr>
              <a:lnSpc>
                <a:spcPct val="90000"/>
              </a:lnSpc>
            </a:pPr>
            <a:r>
              <a:rPr lang="en-US" sz="2100" dirty="0" smtClean="0"/>
              <a:t>These CAPM violations could be because we do not have the true market portfolio or because the CAPM itself does not fully describe expected returns.  However, since these findings are stable over time, it’s likely that these factors represent sources of risk in addition to the beta as measured by using popular market indices.</a:t>
            </a:r>
          </a:p>
          <a:p>
            <a:pPr>
              <a:lnSpc>
                <a:spcPct val="90000"/>
              </a:lnSpc>
            </a:pPr>
            <a:r>
              <a:rPr lang="en-US" sz="2100" dirty="0" smtClean="0"/>
              <a:t>Using these empirical facts, researchers have constructed a four-factor asset-pricing model.</a:t>
            </a:r>
          </a:p>
          <a:p>
            <a:pPr lvl="1">
              <a:lnSpc>
                <a:spcPct val="80000"/>
              </a:lnSpc>
            </a:pPr>
            <a:endParaRPr lang="en-US" sz="1700"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The </a:t>
            </a:r>
            <a:r>
              <a:rPr lang="en-US" dirty="0" err="1" smtClean="0"/>
              <a:t>Fama</a:t>
            </a:r>
            <a:r>
              <a:rPr lang="en-US" dirty="0" smtClean="0"/>
              <a:t>-French-</a:t>
            </a:r>
            <a:r>
              <a:rPr lang="en-US" dirty="0" err="1" smtClean="0"/>
              <a:t>Carhart</a:t>
            </a:r>
            <a:r>
              <a:rPr lang="en-US" dirty="0" smtClean="0"/>
              <a:t> model</a:t>
            </a:r>
            <a:endParaRPr lang="en-US" dirty="0"/>
          </a:p>
        </p:txBody>
      </p:sp>
      <p:sp>
        <p:nvSpPr>
          <p:cNvPr id="3" name="Slide Number Placeholder 2"/>
          <p:cNvSpPr>
            <a:spLocks noGrp="1"/>
          </p:cNvSpPr>
          <p:nvPr>
            <p:ph type="sldNum" sz="quarter" idx="4294967295"/>
          </p:nvPr>
        </p:nvSpPr>
        <p:spPr>
          <a:xfrm>
            <a:off x="4343400" y="1027113"/>
            <a:ext cx="457200" cy="441325"/>
          </a:xfrm>
          <a:prstGeom prst="rect">
            <a:avLst/>
          </a:prstGeom>
        </p:spPr>
        <p:txBody>
          <a:bodyPr/>
          <a:lstStyle/>
          <a:p>
            <a:pPr>
              <a:defRPr/>
            </a:pPr>
            <a:fld id="{C2340AF9-21C7-470B-ABD8-2F081761CC97}" type="slidenum">
              <a:rPr lang="en-US"/>
              <a:pPr>
                <a:defRPr/>
              </a:pPr>
              <a:t>58</a:t>
            </a:fld>
            <a:endParaRPr lang="en-US" dirty="0"/>
          </a:p>
        </p:txBody>
      </p:sp>
      <p:sp>
        <p:nvSpPr>
          <p:cNvPr id="4" name="Content Placeholder 3"/>
          <p:cNvSpPr>
            <a:spLocks noGrp="1"/>
          </p:cNvSpPr>
          <p:nvPr>
            <p:ph sz="quarter" idx="13"/>
          </p:nvPr>
        </p:nvSpPr>
        <p:spPr>
          <a:xfrm>
            <a:off x="304800" y="1600200"/>
            <a:ext cx="8610599" cy="3581400"/>
          </a:xfrm>
        </p:spPr>
        <p:txBody>
          <a:bodyPr>
            <a:normAutofit/>
          </a:bodyPr>
          <a:lstStyle/>
          <a:p>
            <a:pPr>
              <a:lnSpc>
                <a:spcPct val="90000"/>
              </a:lnSpc>
            </a:pPr>
            <a:r>
              <a:rPr lang="en-US" sz="2100" dirty="0" smtClean="0"/>
              <a:t>The </a:t>
            </a:r>
            <a:r>
              <a:rPr lang="en-US" sz="2100" dirty="0" err="1" smtClean="0"/>
              <a:t>Fama</a:t>
            </a:r>
            <a:r>
              <a:rPr lang="en-US" sz="2100" dirty="0" smtClean="0"/>
              <a:t>-French-</a:t>
            </a:r>
            <a:r>
              <a:rPr lang="en-US" sz="2100" dirty="0" err="1" smtClean="0"/>
              <a:t>Carhart</a:t>
            </a:r>
            <a:r>
              <a:rPr lang="en-US" sz="2100" dirty="0" smtClean="0"/>
              <a:t> (FFC) model is an empirical model which specifies four factors, represented by returns on four different portfolios.</a:t>
            </a:r>
          </a:p>
          <a:p>
            <a:pPr lvl="1">
              <a:lnSpc>
                <a:spcPct val="80000"/>
              </a:lnSpc>
            </a:pPr>
            <a:r>
              <a:rPr lang="en-US" sz="1700" dirty="0" smtClean="0"/>
              <a:t>The market portfolio</a:t>
            </a:r>
          </a:p>
          <a:p>
            <a:pPr lvl="1">
              <a:lnSpc>
                <a:spcPct val="80000"/>
              </a:lnSpc>
            </a:pPr>
            <a:r>
              <a:rPr lang="en-US" sz="1700" dirty="0" smtClean="0"/>
              <a:t>A self-financing portfolio consisting of long positions in small stocks financed by short positions in large stocks – the SMB (small-minus-big) portfolio.</a:t>
            </a:r>
          </a:p>
          <a:p>
            <a:pPr lvl="1">
              <a:lnSpc>
                <a:spcPct val="80000"/>
              </a:lnSpc>
            </a:pPr>
            <a:r>
              <a:rPr lang="en-US" sz="1700" dirty="0" smtClean="0"/>
              <a:t>A self-financing portfolio consisting of long positions in stocks with high book-to-market ratios financed by short positions in stocks with low book-to-market ratios – the HML (high-minus-low) portfolio.</a:t>
            </a:r>
          </a:p>
          <a:p>
            <a:pPr lvl="1">
              <a:lnSpc>
                <a:spcPct val="80000"/>
              </a:lnSpc>
            </a:pPr>
            <a:r>
              <a:rPr lang="en-US" sz="1700" dirty="0" smtClean="0"/>
              <a:t>A self-financing portfolio consisting of long positions in the top 30% of stocks that did well the previous year financed by short positions the bottom 30% stocks – the PR1YR (prior 1-yr momentum) portfolio.</a:t>
            </a:r>
          </a:p>
          <a:p>
            <a:pPr>
              <a:lnSpc>
                <a:spcPct val="90000"/>
              </a:lnSpc>
            </a:pPr>
            <a:r>
              <a:rPr lang="en-US" sz="2100" dirty="0" smtClean="0"/>
              <a:t>The resulting asset pricing equation is:</a:t>
            </a:r>
            <a:endParaRPr lang="en-US" sz="1700" dirty="0" smtClean="0"/>
          </a:p>
        </p:txBody>
      </p:sp>
      <p:pic>
        <p:nvPicPr>
          <p:cNvPr id="108548" name="Picture 2" descr="C13P413"/>
          <p:cNvPicPr preferRelativeResize="0">
            <a:picLocks noChangeAspect="1" noChangeArrowheads="1"/>
          </p:cNvPicPr>
          <p:nvPr/>
        </p:nvPicPr>
        <p:blipFill>
          <a:blip r:embed="rId3" cstate="print"/>
          <a:srcRect t="28915" r="23334"/>
          <a:stretch>
            <a:fillRect/>
          </a:stretch>
        </p:blipFill>
        <p:spPr bwMode="auto">
          <a:xfrm>
            <a:off x="1600200" y="5181600"/>
            <a:ext cx="5334000" cy="99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Using the FFC Model</a:t>
            </a:r>
            <a:endParaRPr lang="en-US" dirty="0"/>
          </a:p>
        </p:txBody>
      </p:sp>
      <p:sp>
        <p:nvSpPr>
          <p:cNvPr id="3" name="Slide Number Placeholder 2"/>
          <p:cNvSpPr>
            <a:spLocks noGrp="1"/>
          </p:cNvSpPr>
          <p:nvPr>
            <p:ph type="sldNum" sz="quarter" idx="4294967295"/>
          </p:nvPr>
        </p:nvSpPr>
        <p:spPr>
          <a:xfrm>
            <a:off x="4343400" y="1027113"/>
            <a:ext cx="457200" cy="441325"/>
          </a:xfrm>
          <a:prstGeom prst="rect">
            <a:avLst/>
          </a:prstGeom>
        </p:spPr>
        <p:txBody>
          <a:bodyPr/>
          <a:lstStyle/>
          <a:p>
            <a:pPr>
              <a:defRPr/>
            </a:pPr>
            <a:fld id="{2E043A1E-7AB6-43ED-93C4-8EC94BB02E3E}" type="slidenum">
              <a:rPr lang="en-US"/>
              <a:pPr>
                <a:defRPr/>
              </a:pPr>
              <a:t>59</a:t>
            </a:fld>
            <a:endParaRPr lang="en-US" dirty="0"/>
          </a:p>
        </p:txBody>
      </p:sp>
      <p:sp>
        <p:nvSpPr>
          <p:cNvPr id="4" name="Content Placeholder 3"/>
          <p:cNvSpPr>
            <a:spLocks noGrp="1"/>
          </p:cNvSpPr>
          <p:nvPr>
            <p:ph sz="quarter" idx="13"/>
          </p:nvPr>
        </p:nvSpPr>
        <p:spPr>
          <a:xfrm>
            <a:off x="228600" y="3657600"/>
            <a:ext cx="8504238" cy="1219200"/>
          </a:xfrm>
        </p:spPr>
        <p:txBody>
          <a:bodyPr>
            <a:normAutofit fontScale="77500" lnSpcReduction="20000"/>
          </a:bodyPr>
          <a:lstStyle/>
          <a:p>
            <a:pPr marL="274320" indent="-274320" fontAlgn="auto">
              <a:spcAft>
                <a:spcPts val="0"/>
              </a:spcAft>
              <a:buFont typeface="Wingdings 2"/>
              <a:buChar char=""/>
              <a:defRPr/>
            </a:pPr>
            <a:r>
              <a:rPr lang="en-US" dirty="0" smtClean="0"/>
              <a:t>We see above estimates of expected risk premiums for the four FFC factors.</a:t>
            </a:r>
          </a:p>
          <a:p>
            <a:pPr marL="274320" indent="-274320" fontAlgn="auto">
              <a:spcAft>
                <a:spcPts val="0"/>
              </a:spcAft>
              <a:buFont typeface="Wingdings 2"/>
              <a:buChar char=""/>
              <a:defRPr/>
            </a:pPr>
            <a:r>
              <a:rPr lang="en-US" dirty="0" smtClean="0"/>
              <a:t>Let us now consider how to use the FFC model in practice.  Suppose you find yourself in the situation described below:</a:t>
            </a:r>
            <a:endParaRPr lang="en-US" dirty="0"/>
          </a:p>
        </p:txBody>
      </p:sp>
      <p:pic>
        <p:nvPicPr>
          <p:cNvPr id="112644" name="Picture 2" descr="C13P414b-exp"/>
          <p:cNvPicPr preferRelativeResize="0">
            <a:picLocks noChangeAspect="1" noChangeArrowheads="1"/>
          </p:cNvPicPr>
          <p:nvPr/>
        </p:nvPicPr>
        <p:blipFill>
          <a:blip r:embed="rId3" cstate="print"/>
          <a:srcRect l="24167" t="52773"/>
          <a:stretch>
            <a:fillRect/>
          </a:stretch>
        </p:blipFill>
        <p:spPr bwMode="auto">
          <a:xfrm>
            <a:off x="228600" y="5105400"/>
            <a:ext cx="8686800" cy="990600"/>
          </a:xfrm>
          <a:prstGeom prst="rect">
            <a:avLst/>
          </a:prstGeom>
          <a:noFill/>
          <a:ln w="9525">
            <a:noFill/>
            <a:miter lim="800000"/>
            <a:headEnd/>
            <a:tailEnd/>
          </a:ln>
        </p:spPr>
      </p:pic>
      <p:pic>
        <p:nvPicPr>
          <p:cNvPr id="112645" name="Picture 2" descr="C13P414a"/>
          <p:cNvPicPr preferRelativeResize="0">
            <a:picLocks noChangeAspect="1" noChangeArrowheads="1"/>
          </p:cNvPicPr>
          <p:nvPr/>
        </p:nvPicPr>
        <p:blipFill>
          <a:blip r:embed="rId4" cstate="print"/>
          <a:srcRect l="9166" t="22139" r="8333" b="6485"/>
          <a:stretch>
            <a:fillRect/>
          </a:stretch>
        </p:blipFill>
        <p:spPr bwMode="auto">
          <a:xfrm>
            <a:off x="1447800" y="1447800"/>
            <a:ext cx="5791200" cy="210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P.V. Viswanath</a:t>
            </a:r>
          </a:p>
        </p:txBody>
      </p:sp>
      <p:sp>
        <p:nvSpPr>
          <p:cNvPr id="5" name="Slide Number Placeholder 5"/>
          <p:cNvSpPr>
            <a:spLocks noGrp="1"/>
          </p:cNvSpPr>
          <p:nvPr>
            <p:ph type="sldNum" sz="quarter" idx="12"/>
          </p:nvPr>
        </p:nvSpPr>
        <p:spPr/>
        <p:txBody>
          <a:bodyPr/>
          <a:lstStyle/>
          <a:p>
            <a:fld id="{572E1495-65A3-4066-B64A-563153253DA2}" type="slidenum">
              <a:rPr lang="en-US"/>
              <a:pPr/>
              <a:t>6</a:t>
            </a:fld>
            <a:endParaRPr lang="en-US"/>
          </a:p>
        </p:txBody>
      </p:sp>
      <p:sp>
        <p:nvSpPr>
          <p:cNvPr id="784386" name="Rectangle 2"/>
          <p:cNvSpPr>
            <a:spLocks noGrp="1" noChangeArrowheads="1"/>
          </p:cNvSpPr>
          <p:nvPr>
            <p:ph type="title"/>
          </p:nvPr>
        </p:nvSpPr>
        <p:spPr/>
        <p:txBody>
          <a:bodyPr/>
          <a:lstStyle/>
          <a:p>
            <a:r>
              <a:rPr lang="en-US"/>
              <a:t>Returns and Return Uncertainty</a:t>
            </a:r>
          </a:p>
        </p:txBody>
      </p:sp>
      <p:sp>
        <p:nvSpPr>
          <p:cNvPr id="784387" name="Rectangle 3"/>
          <p:cNvSpPr>
            <a:spLocks noGrp="1" noChangeArrowheads="1"/>
          </p:cNvSpPr>
          <p:nvPr>
            <p:ph type="body" idx="4294967295"/>
          </p:nvPr>
        </p:nvSpPr>
        <p:spPr>
          <a:xfrm>
            <a:off x="457200" y="1524000"/>
            <a:ext cx="8339138" cy="4267200"/>
          </a:xfrm>
          <a:prstGeom prst="rect">
            <a:avLst/>
          </a:prstGeom>
        </p:spPr>
        <p:txBody>
          <a:bodyPr>
            <a:normAutofit lnSpcReduction="10000"/>
          </a:bodyPr>
          <a:lstStyle/>
          <a:p>
            <a:r>
              <a:rPr lang="en-US" sz="2400" dirty="0"/>
              <a:t>If an investor buys an asset, </a:t>
            </a:r>
            <a:r>
              <a:rPr lang="en-US" sz="2400" i="1" dirty="0"/>
              <a:t>a</a:t>
            </a:r>
            <a:r>
              <a:rPr lang="en-US" sz="2400" dirty="0"/>
              <a:t>, at time 0 for $P</a:t>
            </a:r>
            <a:r>
              <a:rPr lang="en-US" sz="2400" baseline="-25000" dirty="0"/>
              <a:t>0</a:t>
            </a:r>
            <a:r>
              <a:rPr lang="en-US" sz="2400" dirty="0"/>
              <a:t>, receives a </a:t>
            </a:r>
            <a:r>
              <a:rPr lang="en-US" sz="2400" dirty="0" err="1"/>
              <a:t>cashflow</a:t>
            </a:r>
            <a:r>
              <a:rPr lang="en-US" sz="2400" dirty="0"/>
              <a:t> at time 1 of $D</a:t>
            </a:r>
            <a:r>
              <a:rPr lang="en-US" sz="2400" baseline="-25000" dirty="0"/>
              <a:t>1</a:t>
            </a:r>
            <a:r>
              <a:rPr lang="en-US" sz="2400" dirty="0"/>
              <a:t> and sells it at time 1, for $P</a:t>
            </a:r>
            <a:r>
              <a:rPr lang="en-US" sz="2400" baseline="-25000" dirty="0"/>
              <a:t>1</a:t>
            </a:r>
            <a:r>
              <a:rPr lang="en-US" sz="2400" dirty="0"/>
              <a:t>, the return on the asset is defined as R</a:t>
            </a:r>
            <a:r>
              <a:rPr lang="en-US" sz="2400" baseline="-25000" dirty="0"/>
              <a:t>a,1</a:t>
            </a:r>
            <a:r>
              <a:rPr lang="en-US" sz="2400" dirty="0"/>
              <a:t> = (P</a:t>
            </a:r>
            <a:r>
              <a:rPr lang="en-US" sz="2400" baseline="-25000" dirty="0"/>
              <a:t>1</a:t>
            </a:r>
            <a:r>
              <a:rPr lang="en-US" sz="2400" dirty="0"/>
              <a:t> + D</a:t>
            </a:r>
            <a:r>
              <a:rPr lang="en-US" sz="2400" baseline="-25000" dirty="0"/>
              <a:t>1</a:t>
            </a:r>
            <a:r>
              <a:rPr lang="en-US" sz="2400" dirty="0"/>
              <a:t> – P</a:t>
            </a:r>
            <a:r>
              <a:rPr lang="en-US" sz="2400" baseline="-25000" dirty="0"/>
              <a:t>0</a:t>
            </a:r>
            <a:r>
              <a:rPr lang="en-US" sz="2400" dirty="0"/>
              <a:t>)/P</a:t>
            </a:r>
            <a:r>
              <a:rPr lang="en-US" sz="2400" baseline="-25000" dirty="0"/>
              <a:t>0</a:t>
            </a:r>
          </a:p>
          <a:p>
            <a:r>
              <a:rPr lang="en-US" sz="2400" dirty="0"/>
              <a:t>At time 0, the actual value of R</a:t>
            </a:r>
            <a:r>
              <a:rPr lang="en-US" sz="2400" baseline="-25000" dirty="0"/>
              <a:t>a,1</a:t>
            </a:r>
            <a:r>
              <a:rPr lang="en-US" sz="2400" dirty="0"/>
              <a:t> is unknown. </a:t>
            </a:r>
          </a:p>
          <a:p>
            <a:r>
              <a:rPr lang="en-US" sz="2400" dirty="0"/>
              <a:t>Suppose there are three different possible outcomes, corresponding to three different states: states 1, 2 and 3.</a:t>
            </a:r>
          </a:p>
          <a:p>
            <a:r>
              <a:rPr lang="en-US" sz="2400" dirty="0"/>
              <a:t>Thus R</a:t>
            </a:r>
            <a:r>
              <a:rPr lang="en-US" sz="2400" baseline="-25000" dirty="0"/>
              <a:t>a,1</a:t>
            </a:r>
            <a:r>
              <a:rPr lang="en-US" sz="2400" dirty="0"/>
              <a:t> could be equal to 3%, 7% or 10% with probabilities of 0.3, 0.2 and 0.5 for the three different states.</a:t>
            </a:r>
          </a:p>
          <a:p>
            <a:r>
              <a:rPr lang="en-US" sz="2400" dirty="0"/>
              <a:t>The mean or expected value of R</a:t>
            </a:r>
            <a:r>
              <a:rPr lang="en-US" sz="2400" baseline="-25000" dirty="0"/>
              <a:t>a,1</a:t>
            </a:r>
            <a:r>
              <a:rPr lang="en-US" sz="2400" dirty="0"/>
              <a:t> is computed as 0.3(3%) + 0.2(7%) + 0.5(10%) = 7.3</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pPr fontAlgn="auto">
              <a:spcAft>
                <a:spcPts val="0"/>
              </a:spcAft>
              <a:defRPr/>
            </a:pPr>
            <a:r>
              <a:rPr lang="en-US" dirty="0" smtClean="0"/>
              <a:t>Using the FFC Model</a:t>
            </a:r>
            <a:endParaRPr lang="en-US" dirty="0"/>
          </a:p>
        </p:txBody>
      </p:sp>
      <p:sp>
        <p:nvSpPr>
          <p:cNvPr id="3" name="Slide Number Placeholder 2"/>
          <p:cNvSpPr>
            <a:spLocks noGrp="1"/>
          </p:cNvSpPr>
          <p:nvPr>
            <p:ph type="sldNum" sz="quarter" idx="4294967295"/>
          </p:nvPr>
        </p:nvSpPr>
        <p:spPr>
          <a:xfrm>
            <a:off x="4343400" y="1027113"/>
            <a:ext cx="457200" cy="441325"/>
          </a:xfrm>
          <a:prstGeom prst="rect">
            <a:avLst/>
          </a:prstGeom>
        </p:spPr>
        <p:txBody>
          <a:bodyPr/>
          <a:lstStyle/>
          <a:p>
            <a:pPr>
              <a:defRPr/>
            </a:pPr>
            <a:fld id="{607ABF27-B9B1-4D69-BDCC-24BD23679B34}" type="slidenum">
              <a:rPr lang="en-US"/>
              <a:pPr>
                <a:defRPr/>
              </a:pPr>
              <a:t>60</a:t>
            </a:fld>
            <a:endParaRPr lang="en-US" dirty="0"/>
          </a:p>
        </p:txBody>
      </p:sp>
      <p:pic>
        <p:nvPicPr>
          <p:cNvPr id="114691" name="Picture 2" descr="C13P414b-exs"/>
          <p:cNvPicPr preferRelativeResize="0">
            <a:picLocks noChangeAspect="1" noChangeArrowheads="1"/>
          </p:cNvPicPr>
          <p:nvPr/>
        </p:nvPicPr>
        <p:blipFill>
          <a:blip r:embed="rId3" cstate="print"/>
          <a:srcRect b="5760"/>
          <a:stretch>
            <a:fillRect/>
          </a:stretch>
        </p:blipFill>
        <p:spPr bwMode="auto">
          <a:xfrm>
            <a:off x="914400" y="1447800"/>
            <a:ext cx="7391400" cy="5122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Footer Placeholder 4"/>
          <p:cNvSpPr>
            <a:spLocks noGrp="1"/>
          </p:cNvSpPr>
          <p:nvPr>
            <p:ph type="ftr" sz="quarter" idx="10"/>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r>
              <a:rPr lang="en-US" smtClean="0">
                <a:cs typeface="Arial" charset="0"/>
              </a:rPr>
              <a:t>Copyright © 2009 Pearson Prentice Hall. All rights reserved.</a:t>
            </a:r>
          </a:p>
        </p:txBody>
      </p:sp>
      <p:sp>
        <p:nvSpPr>
          <p:cNvPr id="6" name="Slide Number Placeholder 5"/>
          <p:cNvSpPr>
            <a:spLocks noGrp="1"/>
          </p:cNvSpPr>
          <p:nvPr>
            <p:ph type="sldNum" sz="quarter" idx="11"/>
          </p:nvPr>
        </p:nvSpPr>
        <p:spPr/>
        <p:txBody>
          <a:bodyPr>
            <a:normAutofit fontScale="70000" lnSpcReduction="20000"/>
          </a:bodyPr>
          <a:lstStyle/>
          <a:p>
            <a:pPr>
              <a:defRPr/>
            </a:pPr>
            <a:r>
              <a:rPr lang="en-US"/>
              <a:t>13-</a:t>
            </a:r>
            <a:fld id="{BAACC92D-75AB-4465-B755-68BED167C9CC}" type="slidenum">
              <a:rPr lang="en-US"/>
              <a:pPr>
                <a:defRPr/>
              </a:pPr>
              <a:t>61</a:t>
            </a:fld>
            <a:endParaRPr lang="en-US"/>
          </a:p>
        </p:txBody>
      </p:sp>
      <p:pic>
        <p:nvPicPr>
          <p:cNvPr id="116739" name="Picture 2" descr="C13P420"/>
          <p:cNvPicPr preferRelativeResize="0">
            <a:picLocks noChangeAspect="1" noChangeArrowheads="1"/>
          </p:cNvPicPr>
          <p:nvPr/>
        </p:nvPicPr>
        <p:blipFill>
          <a:blip r:embed="rId3" cstate="print"/>
          <a:srcRect b="32222"/>
          <a:stretch>
            <a:fillRect/>
          </a:stretch>
        </p:blipFill>
        <p:spPr bwMode="auto">
          <a:xfrm>
            <a:off x="1219200" y="1600200"/>
            <a:ext cx="6840820" cy="3505200"/>
          </a:xfrm>
          <a:prstGeom prst="rect">
            <a:avLst/>
          </a:prstGeom>
          <a:noFill/>
          <a:ln w="9525">
            <a:noFill/>
            <a:miter lim="800000"/>
            <a:headEnd/>
            <a:tailEnd/>
          </a:ln>
        </p:spPr>
      </p:pic>
      <p:sp>
        <p:nvSpPr>
          <p:cNvPr id="39939" name="Rectangle 3"/>
          <p:cNvSpPr>
            <a:spLocks noGrp="1" noChangeArrowheads="1"/>
          </p:cNvSpPr>
          <p:nvPr>
            <p:ph type="title"/>
          </p:nvPr>
        </p:nvSpPr>
        <p:spPr>
          <a:xfrm>
            <a:off x="304800" y="76200"/>
            <a:ext cx="8458200" cy="990600"/>
          </a:xfrm>
        </p:spPr>
        <p:txBody>
          <a:bodyPr/>
          <a:lstStyle/>
          <a:p>
            <a:pPr fontAlgn="auto">
              <a:spcAft>
                <a:spcPts val="0"/>
              </a:spcAft>
              <a:defRPr/>
            </a:pPr>
            <a:r>
              <a:rPr lang="en-US" dirty="0" smtClean="0">
                <a:solidFill>
                  <a:schemeClr val="accent3">
                    <a:shade val="75000"/>
                  </a:schemeClr>
                </a:solidFill>
              </a:rPr>
              <a:t>How </a:t>
            </a:r>
            <a:r>
              <a:rPr lang="en-US" dirty="0">
                <a:solidFill>
                  <a:schemeClr val="accent3">
                    <a:shade val="75000"/>
                  </a:schemeClr>
                </a:solidFill>
              </a:rPr>
              <a:t>Firms Calculate the Cost of Capital</a:t>
            </a:r>
            <a:endParaRPr lang="en-US" dirty="0">
              <a:solidFill>
                <a:schemeClr val="tx1"/>
              </a:solidFill>
            </a:endParaRPr>
          </a:p>
        </p:txBody>
      </p:sp>
      <p:sp>
        <p:nvSpPr>
          <p:cNvPr id="39941" name="Rectangle 5"/>
          <p:cNvSpPr>
            <a:spLocks noGrp="1" noChangeArrowheads="1"/>
          </p:cNvSpPr>
          <p:nvPr>
            <p:ph type="body" sz="half" idx="2"/>
          </p:nvPr>
        </p:nvSpPr>
        <p:spPr>
          <a:xfrm>
            <a:off x="304800" y="5181600"/>
            <a:ext cx="8458200" cy="1143000"/>
          </a:xfrm>
        </p:spPr>
        <p:txBody>
          <a:bodyPr>
            <a:normAutofit/>
          </a:bodyPr>
          <a:lstStyle/>
          <a:p>
            <a:pPr marL="0" indent="0" fontAlgn="auto">
              <a:lnSpc>
                <a:spcPct val="90000"/>
              </a:lnSpc>
              <a:spcAft>
                <a:spcPts val="0"/>
              </a:spcAft>
              <a:buFont typeface="Times" pitchFamily="1" charset="0"/>
              <a:buNone/>
              <a:defRPr/>
            </a:pPr>
            <a:r>
              <a:rPr lang="en-US" sz="1800" dirty="0"/>
              <a:t>The figure shows the percentage of firms that use the CAPM, multifactor models, the historical average return, and the dividend discount model. </a:t>
            </a:r>
          </a:p>
          <a:p>
            <a:pPr marL="0" indent="0" fontAlgn="auto">
              <a:lnSpc>
                <a:spcPct val="90000"/>
              </a:lnSpc>
              <a:spcAft>
                <a:spcPts val="0"/>
              </a:spcAft>
              <a:buFont typeface="Times" pitchFamily="1" charset="0"/>
              <a:buNone/>
              <a:defRPr/>
            </a:pPr>
            <a:r>
              <a:rPr lang="en-US" sz="1200" i="1" dirty="0"/>
              <a:t>Source</a:t>
            </a:r>
            <a:r>
              <a:rPr lang="en-US" sz="1200" dirty="0"/>
              <a:t>: J. R. Graham and C. R. Harvey, “The Theory and Practice of Corporate Finance: Evidence from the Field,” </a:t>
            </a:r>
            <a:r>
              <a:rPr lang="en-US" sz="1200" i="1" dirty="0"/>
              <a:t>Journal of Financial Economics</a:t>
            </a:r>
            <a:r>
              <a:rPr lang="en-US" sz="1200" dirty="0"/>
              <a:t> 60 (2001): 187–243.</a:t>
            </a:r>
            <a:endParaRPr lang="en-US" sz="1800" dirty="0"/>
          </a:p>
        </p:txBody>
      </p:sp>
      <p:sp>
        <p:nvSpPr>
          <p:cNvPr id="7" name="Slide Number Placeholder 2"/>
          <p:cNvSpPr txBox="1">
            <a:spLocks/>
          </p:cNvSpPr>
          <p:nvPr/>
        </p:nvSpPr>
        <p:spPr>
          <a:xfrm>
            <a:off x="4343400" y="1027113"/>
            <a:ext cx="457200" cy="441325"/>
          </a:xfrm>
          <a:prstGeom prst="rect">
            <a:avLst/>
          </a:prstGeom>
        </p:spPr>
        <p:txBody>
          <a:bodyPr/>
          <a:lstStyle/>
          <a:p>
            <a:pPr fontAlgn="auto">
              <a:spcBef>
                <a:spcPts val="0"/>
              </a:spcBef>
              <a:spcAft>
                <a:spcPts val="0"/>
              </a:spcAft>
              <a:defRPr/>
            </a:pPr>
            <a:fld id="{40C01B06-A1E4-4C06-8970-BC0BD7F1578D}" type="slidenum">
              <a:rPr lang="en-US">
                <a:solidFill>
                  <a:schemeClr val="accent3">
                    <a:lumMod val="75000"/>
                  </a:schemeClr>
                </a:solidFill>
                <a:latin typeface="+mn-lt"/>
                <a:cs typeface="+mn-cs"/>
              </a:rPr>
              <a:pPr fontAlgn="auto">
                <a:spcBef>
                  <a:spcPts val="0"/>
                </a:spcBef>
                <a:spcAft>
                  <a:spcPts val="0"/>
                </a:spcAft>
                <a:defRPr/>
              </a:pPr>
              <a:t>61</a:t>
            </a:fld>
            <a:endParaRPr lang="en-US" dirty="0">
              <a:solidFill>
                <a:schemeClr val="accent3">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62</a:t>
            </a:fld>
            <a:endParaRPr lang="en-US" dirty="0"/>
          </a:p>
        </p:txBody>
      </p:sp>
      <p:sp>
        <p:nvSpPr>
          <p:cNvPr id="4" name="Content Placeholder 3"/>
          <p:cNvSpPr>
            <a:spLocks noGrp="1"/>
          </p:cNvSpPr>
          <p:nvPr>
            <p:ph sz="quarter" idx="13"/>
          </p:nvPr>
        </p:nvSpPr>
        <p:spPr>
          <a:xfrm>
            <a:off x="301752" y="1506517"/>
            <a:ext cx="8503920" cy="4803648"/>
          </a:xfrm>
        </p:spPr>
        <p:txBody>
          <a:bodyPr>
            <a:normAutofit fontScale="77500" lnSpcReduction="20000"/>
          </a:bodyPr>
          <a:lstStyle/>
          <a:p>
            <a:r>
              <a:rPr lang="en-US" dirty="0" smtClean="0"/>
              <a:t>We measure the uncertainty of returns by the standard deviation of returns.</a:t>
            </a:r>
          </a:p>
          <a:p>
            <a:r>
              <a:rPr lang="en-US" dirty="0" smtClean="0"/>
              <a:t>Average returns over a period of time and average returns on portfolios are more </a:t>
            </a:r>
            <a:r>
              <a:rPr lang="en-US" smtClean="0"/>
              <a:t>predictable than </a:t>
            </a:r>
            <a:r>
              <a:rPr lang="en-US" dirty="0" smtClean="0"/>
              <a:t>returns on an asset in a single period.</a:t>
            </a:r>
          </a:p>
          <a:p>
            <a:r>
              <a:rPr lang="en-US" dirty="0" smtClean="0"/>
              <a:t>Assuming a market model for individual stock returns, we find that only part of the uncertainty of the return on individual stocks is relevant for asset pricing.</a:t>
            </a:r>
          </a:p>
          <a:p>
            <a:r>
              <a:rPr lang="en-US" dirty="0" smtClean="0"/>
              <a:t>This is the part that is related to overall market uncertainty.</a:t>
            </a:r>
          </a:p>
          <a:p>
            <a:r>
              <a:rPr lang="en-US" dirty="0" smtClean="0"/>
              <a:t>The remaining uncertainty can be diversified away and hence is irrelevant.</a:t>
            </a:r>
          </a:p>
          <a:p>
            <a:r>
              <a:rPr lang="en-US" dirty="0" smtClean="0"/>
              <a:t>This leads us to the central conclusion of the CAPM: that asset beta is the right measure of risk for asset pricing.</a:t>
            </a:r>
          </a:p>
          <a:p>
            <a:r>
              <a:rPr lang="en-US" dirty="0" smtClean="0"/>
              <a:t>Empirical data are not entirely consistent with the CAPM.  The four-factor </a:t>
            </a:r>
            <a:r>
              <a:rPr lang="en-US" dirty="0" err="1" smtClean="0"/>
              <a:t>Fama</a:t>
            </a:r>
            <a:r>
              <a:rPr lang="en-US" dirty="0" smtClean="0"/>
              <a:t>-French-</a:t>
            </a:r>
            <a:r>
              <a:rPr lang="en-US" dirty="0" err="1" smtClean="0"/>
              <a:t>Carhart</a:t>
            </a:r>
            <a:r>
              <a:rPr lang="en-US" dirty="0" smtClean="0"/>
              <a:t> model is an empirical model of asset pricing that takes these inconsistencies into account.</a:t>
            </a:r>
            <a:endParaRPr lang="en-US" dirty="0"/>
          </a:p>
        </p:txBody>
      </p:sp>
    </p:spTree>
    <p:extLst>
      <p:ext uri="{BB962C8B-B14F-4D97-AF65-F5344CB8AC3E}">
        <p14:creationId xmlns:p14="http://schemas.microsoft.com/office/powerpoint/2010/main" val="327702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P.V. Viswanath</a:t>
            </a:r>
          </a:p>
        </p:txBody>
      </p:sp>
      <p:sp>
        <p:nvSpPr>
          <p:cNvPr id="5" name="Slide Number Placeholder 5"/>
          <p:cNvSpPr>
            <a:spLocks noGrp="1"/>
          </p:cNvSpPr>
          <p:nvPr>
            <p:ph type="sldNum" sz="quarter" idx="12"/>
          </p:nvPr>
        </p:nvSpPr>
        <p:spPr/>
        <p:txBody>
          <a:bodyPr/>
          <a:lstStyle/>
          <a:p>
            <a:fld id="{572E1495-65A3-4066-B64A-563153253DA2}" type="slidenum">
              <a:rPr lang="en-US"/>
              <a:pPr/>
              <a:t>7</a:t>
            </a:fld>
            <a:endParaRPr lang="en-US"/>
          </a:p>
        </p:txBody>
      </p:sp>
      <p:sp>
        <p:nvSpPr>
          <p:cNvPr id="784386" name="Rectangle 2"/>
          <p:cNvSpPr>
            <a:spLocks noGrp="1" noChangeArrowheads="1"/>
          </p:cNvSpPr>
          <p:nvPr>
            <p:ph type="title"/>
          </p:nvPr>
        </p:nvSpPr>
        <p:spPr/>
        <p:txBody>
          <a:bodyPr/>
          <a:lstStyle/>
          <a:p>
            <a:r>
              <a:rPr lang="en-US"/>
              <a:t>Returns and Return Uncertainty</a:t>
            </a:r>
          </a:p>
        </p:txBody>
      </p:sp>
      <p:sp>
        <p:nvSpPr>
          <p:cNvPr id="784387" name="Rectangle 3"/>
          <p:cNvSpPr>
            <a:spLocks noGrp="1" noChangeArrowheads="1"/>
          </p:cNvSpPr>
          <p:nvPr>
            <p:ph type="body" idx="4294967295"/>
          </p:nvPr>
        </p:nvSpPr>
        <p:spPr>
          <a:xfrm>
            <a:off x="457200" y="1524000"/>
            <a:ext cx="8339138" cy="4267200"/>
          </a:xfrm>
          <a:prstGeom prst="rect">
            <a:avLst/>
          </a:prstGeom>
        </p:spPr>
        <p:txBody>
          <a:bodyPr>
            <a:normAutofit/>
          </a:bodyPr>
          <a:lstStyle/>
          <a:p>
            <a:r>
              <a:rPr lang="en-US" sz="2400" dirty="0" smtClean="0"/>
              <a:t>The </a:t>
            </a:r>
            <a:r>
              <a:rPr lang="en-US" sz="2400" dirty="0"/>
              <a:t>expected value is a kind of average outcome, where the different possible outcomes are weighted by the probabilities.</a:t>
            </a:r>
          </a:p>
          <a:p>
            <a:r>
              <a:rPr lang="en-US" sz="2400" dirty="0"/>
              <a:t>E(R</a:t>
            </a:r>
            <a:r>
              <a:rPr lang="en-US" sz="2400" baseline="-25000" dirty="0"/>
              <a:t>a</a:t>
            </a:r>
            <a:r>
              <a:rPr lang="en-US" sz="2400" dirty="0"/>
              <a:t>) is the way we represent the expected return on asset </a:t>
            </a:r>
            <a:r>
              <a:rPr lang="en-US" sz="2400" i="1" dirty="0"/>
              <a:t>a</a:t>
            </a:r>
            <a:r>
              <a:rPr lang="en-US" sz="2400" dirty="0" smtClean="0"/>
              <a:t>.</a:t>
            </a:r>
          </a:p>
          <a:p>
            <a:r>
              <a:rPr lang="en-US" sz="2400" dirty="0" smtClean="0"/>
              <a:t>Here is the general formula for expected return, where </a:t>
            </a:r>
            <a:r>
              <a:rPr lang="en-US" sz="2400" dirty="0" err="1" smtClean="0"/>
              <a:t>p</a:t>
            </a:r>
            <a:r>
              <a:rPr lang="en-US" sz="2400" baseline="-25000" dirty="0" err="1" smtClean="0"/>
              <a:t>R</a:t>
            </a:r>
            <a:r>
              <a:rPr lang="en-US" sz="2400" dirty="0" smtClean="0"/>
              <a:t> is the probability of a return R.</a:t>
            </a:r>
            <a:endParaRPr lang="en-US" sz="2400" dirty="0"/>
          </a:p>
        </p:txBody>
      </p:sp>
      <p:pic>
        <p:nvPicPr>
          <p:cNvPr id="6" name="Picture 2" descr="C10P286b"/>
          <p:cNvPicPr preferRelativeResize="0">
            <a:picLocks noChangeAspect="1" noChangeArrowheads="1"/>
          </p:cNvPicPr>
          <p:nvPr/>
        </p:nvPicPr>
        <p:blipFill>
          <a:blip r:embed="rId3" cstate="print"/>
          <a:srcRect t="50162" r="34166"/>
          <a:stretch>
            <a:fillRect/>
          </a:stretch>
        </p:blipFill>
        <p:spPr bwMode="auto">
          <a:xfrm>
            <a:off x="1295400" y="4724400"/>
            <a:ext cx="6739981" cy="819391"/>
          </a:xfrm>
          <a:prstGeom prst="rect">
            <a:avLst/>
          </a:prstGeom>
          <a:noFill/>
          <a:ln w="9525">
            <a:noFill/>
            <a:miter lim="800000"/>
            <a:headEnd/>
            <a:tailEnd/>
          </a:ln>
          <a:effectLst/>
        </p:spPr>
      </p:pic>
    </p:spTree>
    <p:extLst>
      <p:ext uri="{BB962C8B-B14F-4D97-AF65-F5344CB8AC3E}">
        <p14:creationId xmlns:p14="http://schemas.microsoft.com/office/powerpoint/2010/main" val="2769515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ext uri="{D42A27DB-BD31-4B8C-83A1-F6EECF244321}">
                <p14:modId xmlns:p14="http://schemas.microsoft.com/office/powerpoint/2010/main" val="1446108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2"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smtClean="0"/>
              <a:t>Poll: Expected Return</a:t>
            </a:r>
            <a:endParaRPr lang="en-US" dirty="0"/>
          </a:p>
        </p:txBody>
      </p:sp>
      <p:sp>
        <p:nvSpPr>
          <p:cNvPr id="3" name="Slide Number Placeholder 2"/>
          <p:cNvSpPr>
            <a:spLocks noGrp="1"/>
          </p:cNvSpPr>
          <p:nvPr>
            <p:ph type="sldNum" sz="quarter" idx="12"/>
          </p:nvPr>
        </p:nvSpPr>
        <p:spPr/>
        <p:txBody>
          <a:bodyPr/>
          <a:lstStyle/>
          <a:p>
            <a:fld id="{E8C80D2A-EA4E-4A37-A9DF-772D0EA46EC5}" type="slidenum">
              <a:rPr lang="en-US" smtClean="0"/>
              <a:pPr/>
              <a:t>8</a:t>
            </a:fld>
            <a:endParaRPr lang="en-US" dirty="0"/>
          </a:p>
        </p:txBody>
      </p:sp>
      <p:sp>
        <p:nvSpPr>
          <p:cNvPr id="4" name="Content Placeholder 3"/>
          <p:cNvSpPr>
            <a:spLocks noGrp="1"/>
          </p:cNvSpPr>
          <p:nvPr>
            <p:ph sz="quarter" idx="13"/>
          </p:nvPr>
        </p:nvSpPr>
        <p:spPr>
          <a:xfrm>
            <a:off x="301752" y="1524910"/>
            <a:ext cx="8503920" cy="4803648"/>
          </a:xfrm>
        </p:spPr>
        <p:txBody>
          <a:bodyPr/>
          <a:lstStyle/>
          <a:p>
            <a:r>
              <a:rPr lang="en-US" dirty="0" smtClean="0"/>
              <a:t>An asset has three possible return outcomes over the next year: 30</a:t>
            </a:r>
            <a:r>
              <a:rPr lang="en-US" dirty="0"/>
              <a:t>% (probability 0.1</a:t>
            </a:r>
            <a:r>
              <a:rPr lang="en-US" dirty="0" smtClean="0"/>
              <a:t>), 20% (probability 0.4), and 10% (probability 0.4).  The expected return is:</a:t>
            </a:r>
          </a:p>
          <a:p>
            <a:pPr lvl="1"/>
            <a:r>
              <a:rPr lang="en-US" dirty="0" smtClean="0"/>
              <a:t>15%</a:t>
            </a:r>
          </a:p>
          <a:p>
            <a:pPr lvl="1"/>
            <a:r>
              <a:rPr lang="en-US" dirty="0" smtClean="0"/>
              <a:t>20%</a:t>
            </a:r>
          </a:p>
          <a:p>
            <a:pPr lvl="1"/>
            <a:r>
              <a:rPr lang="en-US" dirty="0" smtClean="0"/>
              <a:t>You can’t compute the expected return</a:t>
            </a:r>
          </a:p>
          <a:p>
            <a:pPr lvl="1"/>
            <a:r>
              <a:rPr lang="en-US" dirty="0" smtClean="0"/>
              <a:t>The expected return doesn’t depend on the possible outcomes.  It is what each person wants to get from that investment.</a:t>
            </a:r>
            <a:endParaRPr lang="en-US" dirty="0"/>
          </a:p>
        </p:txBody>
      </p:sp>
    </p:spTree>
    <p:extLst>
      <p:ext uri="{BB962C8B-B14F-4D97-AF65-F5344CB8AC3E}">
        <p14:creationId xmlns:p14="http://schemas.microsoft.com/office/powerpoint/2010/main" val="3052805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P.V. Viswanath</a:t>
            </a:r>
          </a:p>
        </p:txBody>
      </p:sp>
      <p:sp>
        <p:nvSpPr>
          <p:cNvPr id="5" name="Slide Number Placeholder 5"/>
          <p:cNvSpPr>
            <a:spLocks noGrp="1"/>
          </p:cNvSpPr>
          <p:nvPr>
            <p:ph type="sldNum" sz="quarter" idx="12"/>
          </p:nvPr>
        </p:nvSpPr>
        <p:spPr/>
        <p:txBody>
          <a:bodyPr/>
          <a:lstStyle/>
          <a:p>
            <a:fld id="{DF881D1E-D90A-4A3B-A477-6EAE7084113E}" type="slidenum">
              <a:rPr lang="en-US"/>
              <a:pPr/>
              <a:t>9</a:t>
            </a:fld>
            <a:endParaRPr lang="en-US"/>
          </a:p>
        </p:txBody>
      </p:sp>
      <p:sp>
        <p:nvSpPr>
          <p:cNvPr id="786434" name="Rectangle 2"/>
          <p:cNvSpPr>
            <a:spLocks noGrp="1" noChangeArrowheads="1"/>
          </p:cNvSpPr>
          <p:nvPr>
            <p:ph type="title"/>
          </p:nvPr>
        </p:nvSpPr>
        <p:spPr/>
        <p:txBody>
          <a:bodyPr/>
          <a:lstStyle/>
          <a:p>
            <a:r>
              <a:rPr lang="en-US"/>
              <a:t>Return Volatility</a:t>
            </a:r>
          </a:p>
        </p:txBody>
      </p:sp>
      <p:sp>
        <p:nvSpPr>
          <p:cNvPr id="786435" name="Rectangle 3"/>
          <p:cNvSpPr>
            <a:spLocks noGrp="1" noChangeArrowheads="1"/>
          </p:cNvSpPr>
          <p:nvPr>
            <p:ph type="body" idx="4294967295"/>
          </p:nvPr>
        </p:nvSpPr>
        <p:spPr>
          <a:xfrm>
            <a:off x="838200" y="1752600"/>
            <a:ext cx="7958138" cy="4419600"/>
          </a:xfrm>
          <a:prstGeom prst="rect">
            <a:avLst/>
          </a:prstGeom>
        </p:spPr>
        <p:txBody>
          <a:bodyPr/>
          <a:lstStyle/>
          <a:p>
            <a:r>
              <a:rPr lang="en-US" dirty="0"/>
              <a:t>Consider another asset, </a:t>
            </a:r>
            <a:r>
              <a:rPr lang="en-US" i="1" dirty="0"/>
              <a:t>b</a:t>
            </a:r>
            <a:r>
              <a:rPr lang="en-US" dirty="0"/>
              <a:t>, which has returns of 1%, 7% and 11.2% in the three different states.</a:t>
            </a:r>
          </a:p>
          <a:p>
            <a:r>
              <a:rPr lang="en-US" dirty="0"/>
              <a:t>The expected return of asset </a:t>
            </a:r>
            <a:r>
              <a:rPr lang="en-US" i="1" dirty="0"/>
              <a:t>b</a:t>
            </a:r>
            <a:r>
              <a:rPr lang="en-US" dirty="0"/>
              <a:t> is 0.3(1%) + 0.2(7%) + 0.5(11.20%), which is also 7.3%.</a:t>
            </a:r>
          </a:p>
          <a:p>
            <a:r>
              <a:rPr lang="en-US" dirty="0"/>
              <a:t>However, asset </a:t>
            </a:r>
            <a:r>
              <a:rPr lang="en-US" i="1" dirty="0" err="1"/>
              <a:t>b</a:t>
            </a:r>
            <a:r>
              <a:rPr lang="en-US" dirty="0" err="1"/>
              <a:t>’s</a:t>
            </a:r>
            <a:r>
              <a:rPr lang="en-US" dirty="0"/>
              <a:t> returns are said to be more volatile than those of asset a, meaning roughly that the range of possible outcomes is greater, or that more extreme outcomes – both positive and negative – are more likely.</a:t>
            </a:r>
          </a:p>
          <a:p>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cess diagra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FD8C2F"/>
      </a:hlink>
      <a:folHlink>
        <a:srgbClr val="D5AD3B"/>
      </a:folHlink>
    </a:clrScheme>
    <a:fontScheme name="Civic">
      <a:majorFont>
        <a:latin typeface="Georgia"/>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698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shade val="75000"/>
                <a:satMod val="200000"/>
              </a:schemeClr>
            </a:gs>
            <a:gs pos="45000">
              <a:schemeClr val="phClr">
                <a:tint val="93000"/>
                <a:satMod val="200000"/>
              </a:schemeClr>
            </a:gs>
            <a:gs pos="100000">
              <a:schemeClr val="phClr">
                <a:tint val="75000"/>
                <a:satMod val="200000"/>
              </a:schemeClr>
            </a:gs>
          </a:gsLst>
          <a:lin ang="16200000" scaled="1"/>
        </a:gradFill>
        <a:blipFill>
          <a:blip xmlns:r="http://schemas.openxmlformats.org/officeDocument/2006/relationships" r:embed="rId1">
            <a:duotone>
              <a:schemeClr val="phClr">
                <a:shade val="70000"/>
                <a:satMod val="115000"/>
              </a:schemeClr>
              <a:schemeClr val="phClr">
                <a:tint val="85000"/>
              </a:schemeClr>
            </a:duotone>
          </a:blip>
          <a:tile tx="0" ty="0" sx="85000" sy="85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4E81107FE0A704B8458C943278B4E1F" ma:contentTypeVersion="14" ma:contentTypeDescription="Create a new document." ma:contentTypeScope="" ma:versionID="2fd5a7cb21a3863c95711824125798b0">
  <xsd:schema xmlns:xsd="http://www.w3.org/2001/XMLSchema" xmlns:xs="http://www.w3.org/2001/XMLSchema" xmlns:p="http://schemas.microsoft.com/office/2006/metadata/properties" xmlns:ns3="bcb18cd9-2614-41de-a438-05e8f58d2b4e" xmlns:ns4="9cd9834e-9656-4a9f-bc4d-b5b5e1a3e387" targetNamespace="http://schemas.microsoft.com/office/2006/metadata/properties" ma:root="true" ma:fieldsID="c5f30785e1c3662c84abbf26b6bac5bb" ns3:_="" ns4:_="">
    <xsd:import namespace="bcb18cd9-2614-41de-a438-05e8f58d2b4e"/>
    <xsd:import namespace="9cd9834e-9656-4a9f-bc4d-b5b5e1a3e3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b18cd9-2614-41de-a438-05e8f58d2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d9834e-9656-4a9f-bc4d-b5b5e1a3e3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376B27-0C03-4159-95D9-1FA06658B008}">
  <ds:schemaRefs>
    <ds:schemaRef ds:uri="http://schemas.microsoft.com/office/2006/documentManagement/types"/>
    <ds:schemaRef ds:uri="http://schemas.microsoft.com/office/2006/metadata/properties"/>
    <ds:schemaRef ds:uri="9cd9834e-9656-4a9f-bc4d-b5b5e1a3e387"/>
    <ds:schemaRef ds:uri="http://www.w3.org/XML/1998/namespace"/>
    <ds:schemaRef ds:uri="http://purl.org/dc/terms/"/>
    <ds:schemaRef ds:uri="http://purl.org/dc/elements/1.1/"/>
    <ds:schemaRef ds:uri="http://schemas.openxmlformats.org/package/2006/metadata/core-properties"/>
    <ds:schemaRef ds:uri="http://schemas.microsoft.com/office/infopath/2007/PartnerControls"/>
    <ds:schemaRef ds:uri="bcb18cd9-2614-41de-a438-05e8f58d2b4e"/>
    <ds:schemaRef ds:uri="http://purl.org/dc/dcmitype/"/>
  </ds:schemaRefs>
</ds:datastoreItem>
</file>

<file path=customXml/itemProps2.xml><?xml version="1.0" encoding="utf-8"?>
<ds:datastoreItem xmlns:ds="http://schemas.openxmlformats.org/officeDocument/2006/customXml" ds:itemID="{787204B0-4CFA-4ECB-A3A5-EBEB0907B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b18cd9-2614-41de-a438-05e8f58d2b4e"/>
    <ds:schemaRef ds:uri="9cd9834e-9656-4a9f-bc4d-b5b5e1a3e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4393F-C439-4234-8379-D1958939FF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Process diagram</Template>
  <TotalTime>0</TotalTime>
  <Words>5748</Words>
  <Application>Microsoft Office PowerPoint</Application>
  <PresentationFormat>On-screen Show (4:3)</PresentationFormat>
  <Paragraphs>434</Paragraphs>
  <Slides>62</Slides>
  <Notes>45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3" baseType="lpstr">
      <vt:lpstr>Arial</vt:lpstr>
      <vt:lpstr>Calibri</vt:lpstr>
      <vt:lpstr>Georgia</vt:lpstr>
      <vt:lpstr>Symbol</vt:lpstr>
      <vt:lpstr>Times</vt:lpstr>
      <vt:lpstr>Times New Roman</vt:lpstr>
      <vt:lpstr>Wingdings</vt:lpstr>
      <vt:lpstr>Wingdings 2</vt:lpstr>
      <vt:lpstr>Process diagram</vt:lpstr>
      <vt:lpstr>think-cell Slide</vt:lpstr>
      <vt:lpstr>Equation</vt:lpstr>
      <vt:lpstr>Capital Markets and the Pricing of Risk</vt:lpstr>
      <vt:lpstr>Learning Objectives</vt:lpstr>
      <vt:lpstr>Rates of Return vary across Assets</vt:lpstr>
      <vt:lpstr>Average Rates of Return</vt:lpstr>
      <vt:lpstr>Poll: What is Risk?</vt:lpstr>
      <vt:lpstr>Returns and Return Uncertainty</vt:lpstr>
      <vt:lpstr>Returns and Return Uncertainty</vt:lpstr>
      <vt:lpstr>Poll: Expected Return</vt:lpstr>
      <vt:lpstr>Return Volatility</vt:lpstr>
      <vt:lpstr>Variance</vt:lpstr>
      <vt:lpstr>Return volatilities of Assets a &amp; b</vt:lpstr>
      <vt:lpstr>Return volatilities of Assets a &amp; b</vt:lpstr>
      <vt:lpstr>Poll: Variance</vt:lpstr>
      <vt:lpstr>Variance and Standard Deviations</vt:lpstr>
      <vt:lpstr>A Normal Probability Distribution</vt:lpstr>
      <vt:lpstr>Some things to know about normal distributions</vt:lpstr>
      <vt:lpstr>Probability Distributions and Historical Returns</vt:lpstr>
      <vt:lpstr>Computation of Returns</vt:lpstr>
      <vt:lpstr>Computation of Annual Returns</vt:lpstr>
      <vt:lpstr>Computation of Annual Returns</vt:lpstr>
      <vt:lpstr>Return data for different asset classes</vt:lpstr>
      <vt:lpstr>Average Returns and Expected Returns</vt:lpstr>
      <vt:lpstr>Variance Estimation</vt:lpstr>
      <vt:lpstr>How certain are we of our estimates?</vt:lpstr>
      <vt:lpstr>How certain are we of our estimates?</vt:lpstr>
      <vt:lpstr>95% Confidence Intervals</vt:lpstr>
      <vt:lpstr>95% Confidence Intervals</vt:lpstr>
      <vt:lpstr>Poll: Probability distributions</vt:lpstr>
      <vt:lpstr>Poll: Uncertainty</vt:lpstr>
      <vt:lpstr>Poll: Uncertainty about estimates</vt:lpstr>
      <vt:lpstr>Back to Explaining Average Returns</vt:lpstr>
      <vt:lpstr>Average Return on Individual Stocks</vt:lpstr>
      <vt:lpstr>Portfolios and Single Assets</vt:lpstr>
      <vt:lpstr>Portfolios and Single Assets</vt:lpstr>
      <vt:lpstr>Portfolios and Single Assets</vt:lpstr>
      <vt:lpstr>Portfolios and Single Assets</vt:lpstr>
      <vt:lpstr>Portfolios and Single Assets</vt:lpstr>
      <vt:lpstr>Volatility of Portfolios of Type S and I Stocks</vt:lpstr>
      <vt:lpstr>Volatility of Portfolios of Type S and I Stocks</vt:lpstr>
      <vt:lpstr>Poll: Idiosyncratic Risk</vt:lpstr>
      <vt:lpstr>Poll: Idiosyncratic Risk</vt:lpstr>
      <vt:lpstr>Poll: Diversifiable Risk</vt:lpstr>
      <vt:lpstr>Average Return and Relevant Volatility</vt:lpstr>
      <vt:lpstr>Average Return and Relevant Volatility</vt:lpstr>
      <vt:lpstr>CAPM</vt:lpstr>
      <vt:lpstr>CAPM</vt:lpstr>
      <vt:lpstr>Asset Betas</vt:lpstr>
      <vt:lpstr>Poll: Required Rates of Return</vt:lpstr>
      <vt:lpstr>Asset Betas</vt:lpstr>
      <vt:lpstr>Monthly Returns for Cisco Stock and for the S&amp;P 500, 1996–2005</vt:lpstr>
      <vt:lpstr>Scatter Plot of Monthly Excess Returns for Cisco Versus the S&amp;P 500, 1996–2005</vt:lpstr>
      <vt:lpstr>Betas</vt:lpstr>
      <vt:lpstr>Betas With Respect to the S&amp;P 500 for Individual Stocks and Average Betas for Stocks in Their Industries</vt:lpstr>
      <vt:lpstr>Poll: Betas</vt:lpstr>
      <vt:lpstr>Discount Rates for Risky Assets</vt:lpstr>
      <vt:lpstr>Discount Rates for Risky Assets</vt:lpstr>
      <vt:lpstr>Going beyond the CAPM</vt:lpstr>
      <vt:lpstr>The Fama-French-Carhart model</vt:lpstr>
      <vt:lpstr>Using the FFC Model</vt:lpstr>
      <vt:lpstr>Using the FFC Model</vt:lpstr>
      <vt:lpstr>How Firms Calculate the Cost of Capital</vt:lpstr>
      <vt:lpstr>Conclusions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2009-02-05T02:09:49Z</dcterms:created>
  <dcterms:modified xsi:type="dcterms:W3CDTF">2022-11-07T12:56:09Z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TC101743241033</vt:lpwstr>
  </property>
  <property fmtid="{D5CDD505-2E9C-101B-9397-08002B2CF9AE}" pid="3" name="ContentTypeId">
    <vt:lpwstr>0x01010004E81107FE0A704B8458C943278B4E1F</vt:lpwstr>
  </property>
</Properties>
</file>