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83" r:id="rId5"/>
    <p:sldId id="259" r:id="rId6"/>
    <p:sldId id="295" r:id="rId7"/>
    <p:sldId id="287" r:id="rId8"/>
    <p:sldId id="289" r:id="rId9"/>
    <p:sldId id="290" r:id="rId10"/>
    <p:sldId id="291" r:id="rId11"/>
    <p:sldId id="293" r:id="rId12"/>
    <p:sldId id="288" r:id="rId13"/>
    <p:sldId id="296" r:id="rId14"/>
    <p:sldId id="314" r:id="rId15"/>
    <p:sldId id="315" r:id="rId16"/>
    <p:sldId id="316" r:id="rId17"/>
    <p:sldId id="317" r:id="rId18"/>
    <p:sldId id="318" r:id="rId19"/>
  </p:sldIdLst>
  <p:sldSz cx="9144000" cy="6858000" type="letter"/>
  <p:notesSz cx="6858000" cy="9296400"/>
  <p:custDataLst>
    <p:tags r:id="rId22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ce University" initials="PU" lastIdx="1" clrIdx="0"/>
  <p:cmAuthor id="2" name="Viswanath, Prof. P.V." initials="VPP" lastIdx="4" clrIdx="1">
    <p:extLst>
      <p:ext uri="{19B8F6BF-5375-455C-9EA6-DF929625EA0E}">
        <p15:presenceInfo xmlns:p15="http://schemas.microsoft.com/office/powerpoint/2012/main" userId="S-1-5-21-254494878-1253622069-3383492343-328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052" autoAdjust="0"/>
    <p:restoredTop sz="90929" autoAdjust="0"/>
  </p:normalViewPr>
  <p:slideViewPr>
    <p:cSldViewPr>
      <p:cViewPr varScale="1">
        <p:scale>
          <a:sx n="85" d="100"/>
          <a:sy n="85" d="100"/>
        </p:scale>
        <p:origin x="18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6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5-17T09:03:14.540" idx="1">
    <p:pos x="10" y="10"/>
    <p:text>Thinking of surplus/deficit units can help you understand the implications of things like long-term interest rates and demography.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5-17T09:04:10.300" idx="2">
    <p:pos x="10" y="10"/>
    <p:text>Investigate specific organizations and classes of organizations -- find out exactly what they do.  What is their function in the financial system?  Sometimes their names are misleading!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5-17T09:05:19.308" idx="3">
    <p:pos x="10" y="10"/>
    <p:text>From one perspective, the main business of commercial banks is maturity transformation.  For example, why did Silicon Valley Bank fail?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5-17T09:06:27.612" idx="4">
    <p:pos x="10" y="10"/>
    <p:text>You can use sources like Wikipedia, but it's important to ask yourself -- does this make sense, given what else I know?  You should look up the sources that are provided and check out the information.  
Also, ask yourself what the interests of the websites are - should you trust their information?</p:text>
    <p:extLst>
      <p:ext uri="{C676402C-5697-4E1C-873F-D02D1690AC5C}">
        <p15:threadingInfo xmlns:p15="http://schemas.microsoft.com/office/powerpoint/2012/main" timeZoneBias="2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42" tIns="44870" rIns="91342" bIns="448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3035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2597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6095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0843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336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smtClean="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smtClean="0"/>
          </a:p>
        </p:txBody>
      </p:sp>
      <p:sp>
        <p:nvSpPr>
          <p:cNvPr id="1434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E302C-AEB0-455D-9073-FB7E7F659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97A6-BD00-4088-8586-16B5F91A0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7200" y="609600"/>
            <a:ext cx="1989138" cy="5024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816600" cy="5024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46A0A-F365-4768-A601-47FDABA6F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04329-CF72-4759-8387-1269B2CA2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0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720F-A3C3-4699-B300-A965A7308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902075" cy="388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752600"/>
            <a:ext cx="3903663" cy="388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8FA9-9244-47F0-8B94-C854DEE8C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1BBE4-5B9F-471F-B171-F8E19C9DB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14C3-9595-46D6-8024-C64669DA2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A7B-0A0D-4640-8EAB-7345BB90A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A7BD-2D3B-4BCA-9655-F3DA8FE8B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7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5D5F-2AF8-441E-B962-764FDBD8E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0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4360679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think-cell Slide" r:id="rId15" imgW="395" imgH="394" progId="TCLayout.ActiveDocument.1">
                  <p:embed/>
                </p:oleObj>
              </mc:Choice>
              <mc:Fallback>
                <p:oleObj name="think-cell Slide" r:id="rId1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228600"/>
            <a:ext cx="8915400" cy="6713538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95813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24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4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/>
              <a:t>P.V. Viswanath</a:t>
            </a:r>
          </a:p>
        </p:txBody>
      </p:sp>
      <p:sp>
        <p:nvSpPr>
          <p:cNvPr id="1424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D6250D57-E7AB-4DFB-AE05-9C1A7121C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>
          <a:solidFill>
            <a:schemeClr val="tx1"/>
          </a:solidFill>
          <a:latin typeface="+mn-lt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comments" Target="../comments/commen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altLang="en-US" sz="4000" smtClean="0"/>
              <a:t>Financial Markets and Institutions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eaLnBrk="1" hangingPunct="1"/>
            <a:r>
              <a:rPr lang="en-US" altLang="en-US" smtClean="0"/>
              <a:t>P.V. Viswanath</a:t>
            </a:r>
          </a:p>
          <a:p>
            <a:pPr marL="342900" indent="-342900" eaLnBrk="1" hangingPunct="1"/>
            <a:endParaRPr lang="en-US" altLang="en-US" smtClean="0"/>
          </a:p>
          <a:p>
            <a:pPr marL="342900" indent="-342900" eaLnBrk="1" hangingPunct="1"/>
            <a:endParaRPr lang="en-US" altLang="en-US" smtClean="0"/>
          </a:p>
          <a:p>
            <a:pPr marL="342900" indent="-342900" eaLnBrk="1" hangingPunct="1"/>
            <a:r>
              <a:rPr lang="en-US" altLang="en-US" smtClean="0"/>
              <a:t>For a First Course in Finance</a:t>
            </a:r>
          </a:p>
          <a:p>
            <a:pPr marL="342900" indent="-342900" eaLnBrk="1" hangingPunct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Venture Capital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958138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Venture Capital is a type of private equity capital typically provided for early-stage, high-potential, growth companies in the interest of generating a return through an eventual realization event such as an IPO or trade sale of the company. </a:t>
            </a:r>
          </a:p>
          <a:p>
            <a:pPr>
              <a:defRPr/>
            </a:pPr>
            <a:r>
              <a:rPr lang="en-US" dirty="0" smtClean="0"/>
              <a:t>Venture capital investments are generally made as cash in exchange for shares in the invested company. </a:t>
            </a:r>
          </a:p>
          <a:p>
            <a:pPr>
              <a:defRPr/>
            </a:pPr>
            <a:r>
              <a:rPr lang="en-US" dirty="0" smtClean="0"/>
              <a:t>For ventures that need financing at earlier, more speculative, stages of the business, angel financing is more appropriate.</a:t>
            </a:r>
            <a:endParaRPr lang="en-US" dirty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2C12CF-2AA0-449A-B225-F4D5B1E6BE8D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1295400" y="59436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Part of this information was taken from Wikipedia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Asset Management Companies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958138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 smtClean="0"/>
              <a:t>These include hedge funds and other mutual funds.  </a:t>
            </a:r>
          </a:p>
          <a:p>
            <a:pPr>
              <a:lnSpc>
                <a:spcPct val="80000"/>
              </a:lnSpc>
            </a:pPr>
            <a:r>
              <a:rPr lang="en-US" altLang="en-US" sz="2600" smtClean="0"/>
              <a:t>Typically, they invest in existing securities, as opposed to investing directly in companies.</a:t>
            </a:r>
          </a:p>
          <a:p>
            <a:pPr>
              <a:lnSpc>
                <a:spcPct val="80000"/>
              </a:lnSpc>
            </a:pPr>
            <a:r>
              <a:rPr lang="en-US" altLang="en-US" sz="2600" smtClean="0"/>
              <a:t>For example, Halcyon uses portfolio risk managers and independent risk analysts and engages in research across capital structures, regions, and business/economic cycles; </a:t>
            </a:r>
          </a:p>
          <a:p>
            <a:pPr>
              <a:lnSpc>
                <a:spcPct val="80000"/>
              </a:lnSpc>
            </a:pPr>
            <a:r>
              <a:rPr lang="en-US" altLang="en-US" sz="2600" smtClean="0"/>
              <a:t>It uses both a Bottom-Up and Top-Down Investment method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Individual position comparison based on risk/reward analysis 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Structures portfolios and allocate capital among strategies 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Uses attribution analysis for macro decision making and planning</a:t>
            </a:r>
          </a:p>
          <a:p>
            <a:pPr>
              <a:lnSpc>
                <a:spcPct val="80000"/>
              </a:lnSpc>
            </a:pPr>
            <a:endParaRPr lang="en-US" altLang="en-US" sz="2600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A33CD4-E58E-4751-9097-DE225C52837D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CD82F4-C579-4D9C-AC0C-D8FF2ADAE43F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Regulatory Institutions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Central Banks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SEC, FASB and other institutions that regulate financial intermediaries or financial markets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International Co-ordinating Organizations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World Bank – to promote international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International Monetary Fund – to promote international trade and finance.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Bank for International Settlements – to promote uniformity of banking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98868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 smtClean="0"/>
              <a:t>Investment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Investment Bank a Bank?</a:t>
            </a:r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P.V. Viswanath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04329-CF72-4759-8387-1269B2CA24B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81EFD5-C52B-44A6-A562-77E511E03A37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financial markets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Equity Markets</a:t>
            </a:r>
          </a:p>
          <a:p>
            <a:pPr eaLnBrk="1" hangingPunct="1"/>
            <a:r>
              <a:rPr lang="en-US" altLang="en-US" smtClean="0"/>
              <a:t>Fixed Income markets</a:t>
            </a:r>
          </a:p>
          <a:p>
            <a:pPr lvl="1" eaLnBrk="1" hangingPunct="1"/>
            <a:r>
              <a:rPr lang="en-US" altLang="en-US" smtClean="0"/>
              <a:t>Money market</a:t>
            </a:r>
          </a:p>
          <a:p>
            <a:pPr lvl="1" eaLnBrk="1" hangingPunct="1"/>
            <a:r>
              <a:rPr lang="en-US" altLang="en-US" smtClean="0"/>
              <a:t>Long-term capital market for debt securities</a:t>
            </a:r>
          </a:p>
          <a:p>
            <a:pPr eaLnBrk="1" hangingPunct="1"/>
            <a:r>
              <a:rPr lang="en-US" altLang="en-US" smtClean="0"/>
              <a:t>Derivatives</a:t>
            </a:r>
          </a:p>
          <a:p>
            <a:pPr lvl="1" eaLnBrk="1" hangingPunct="1"/>
            <a:r>
              <a:rPr lang="en-US" altLang="en-US" smtClean="0"/>
              <a:t>Options</a:t>
            </a:r>
          </a:p>
          <a:p>
            <a:pPr lvl="1" eaLnBrk="1" hangingPunct="1"/>
            <a:r>
              <a:rPr lang="en-US" altLang="en-US" smtClean="0"/>
              <a:t>Forwards</a:t>
            </a:r>
          </a:p>
          <a:p>
            <a:pPr lvl="1" eaLnBrk="1" hangingPunct="1"/>
            <a:r>
              <a:rPr lang="en-US" altLang="en-US" smtClean="0"/>
              <a:t>Futures</a:t>
            </a:r>
          </a:p>
        </p:txBody>
      </p:sp>
    </p:spTree>
    <p:extLst>
      <p:ext uri="{BB962C8B-B14F-4D97-AF65-F5344CB8AC3E}">
        <p14:creationId xmlns:p14="http://schemas.microsoft.com/office/powerpoint/2010/main" val="35915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FE8E2E-BCEB-427E-8DBD-BB39DB6B9877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Rates of Return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581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Fixed Income Securities have promised rates of return.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Thus, a bond might pay 8% per annum, i.e. for every $100 lent, the investor receives $8 per year.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However, the borrower might not be able to pay the promised annual return or the principal.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Hence the actual return could be less than the promised return.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If an investor buys a bond for $100 on Jan. 1 and receives interest of $8 on Dec. 31.  Suppose on Dec. 31, the bond drops in value to $98 because investors believe that the likelihood of the investor paying off the bond in full is less than certain.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actual return on the bond over the year is [8+(98-100)]/100 = 6%</a:t>
            </a:r>
          </a:p>
        </p:txBody>
      </p:sp>
    </p:spTree>
    <p:extLst>
      <p:ext uri="{BB962C8B-B14F-4D97-AF65-F5344CB8AC3E}">
        <p14:creationId xmlns:p14="http://schemas.microsoft.com/office/powerpoint/2010/main" val="6733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6CF08E-3A85-4FC1-BE54-6184EC3436E6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Nominal and Real Rates of Return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58138" cy="4495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Suppose an investor buys a bond for $100 on Jan. 1 and receives $8 on Dec. 31.  Suppose the price of the bond on Dec. 31 remains at $100.</a:t>
            </a:r>
          </a:p>
          <a:p>
            <a:pPr eaLnBrk="1" hangingPunct="1"/>
            <a:r>
              <a:rPr lang="en-US" altLang="en-US" sz="2400" smtClean="0"/>
              <a:t>The “nominal” return on the bond is 8/100 or 8%.</a:t>
            </a:r>
          </a:p>
          <a:p>
            <a:pPr eaLnBrk="1" hangingPunct="1"/>
            <a:r>
              <a:rPr lang="en-US" altLang="en-US" sz="2400" smtClean="0"/>
              <a:t>Suppose, however, that prices have risen 3%; i.e. a basket of goods that cost $100 at the beginning of the year costs $103 at the end of the year.</a:t>
            </a:r>
          </a:p>
          <a:p>
            <a:pPr eaLnBrk="1" hangingPunct="1"/>
            <a:r>
              <a:rPr lang="en-US" altLang="en-US" sz="2400" smtClean="0"/>
              <a:t>The investor has given up “one” basket of goods at the beginning of the year for (100+8)/103 = 1.0485 baskets of goods at the end of the year.</a:t>
            </a:r>
          </a:p>
          <a:p>
            <a:pPr eaLnBrk="1" hangingPunct="1"/>
            <a:r>
              <a:rPr lang="en-US" altLang="en-US" sz="2400" smtClean="0"/>
              <a:t>The “real” rate of return on the bond is 4.85%</a:t>
            </a:r>
          </a:p>
        </p:txBody>
      </p:sp>
    </p:spTree>
    <p:extLst>
      <p:ext uri="{BB962C8B-B14F-4D97-AF65-F5344CB8AC3E}">
        <p14:creationId xmlns:p14="http://schemas.microsoft.com/office/powerpoint/2010/main" val="3598755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C8F113-667B-4B8A-B47E-140ECF411E91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Expected Rates of Return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58138" cy="4267200"/>
          </a:xfrm>
        </p:spPr>
        <p:txBody>
          <a:bodyPr/>
          <a:lstStyle/>
          <a:p>
            <a:pPr eaLnBrk="1" hangingPunct="1"/>
            <a:r>
              <a:rPr lang="en-US" altLang="en-US" smtClean="0"/>
              <a:t>Prices of traded assets are set according to the return that investors expect to get on average on their investments.</a:t>
            </a:r>
          </a:p>
          <a:p>
            <a:pPr eaLnBrk="1" hangingPunct="1"/>
            <a:r>
              <a:rPr lang="en-US" altLang="en-US" smtClean="0"/>
              <a:t>If an asset is expected to be worth $120 at the end of the year, and no cash distributions are expected, then an investor desiring an expected return of $12% will pay 120/1.12 or $107.14 for the asset at the beginning of the year.</a:t>
            </a:r>
          </a:p>
          <a:p>
            <a:pPr lvl="1" eaLnBrk="1" hangingPunct="1"/>
            <a:r>
              <a:rPr lang="en-US" altLang="en-US" smtClean="0"/>
              <a:t>(120 – 107.14)/107.14 = 12%</a:t>
            </a:r>
          </a:p>
        </p:txBody>
      </p:sp>
    </p:spTree>
    <p:extLst>
      <p:ext uri="{BB962C8B-B14F-4D97-AF65-F5344CB8AC3E}">
        <p14:creationId xmlns:p14="http://schemas.microsoft.com/office/powerpoint/2010/main" val="1615774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F52AF6-41A7-4F26-885D-9C25B53DBA07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Determinants of Expected Rates of Return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expected productivity of capital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Capital goods, such as mines, roads, factories are more productive if an initial investment returns in more output at the end of the period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degree of uncertainty about the productivity of capital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Investors dislike uncertainty; the greater the uncertainty, the greater the required expected rate of return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Time Preferences of 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people dislike waiting to consume, expected returns will be higher.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Risk Aversion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more people dislike uncertainty, the greater the required expected rate of return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Expected Inflation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higher the expected rate of inflation, the greater the required expected nominal rate of return</a:t>
            </a:r>
          </a:p>
        </p:txBody>
      </p:sp>
    </p:spTree>
    <p:extLst>
      <p:ext uri="{BB962C8B-B14F-4D97-AF65-F5344CB8AC3E}">
        <p14:creationId xmlns:p14="http://schemas.microsoft.com/office/powerpoint/2010/main" val="165122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9183D3-7177-47ED-90C5-66398F44D259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Finance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Finance is the study of how people allocate scarce resources over time.</a:t>
            </a:r>
          </a:p>
          <a:p>
            <a:pPr lvl="1" eaLnBrk="1" hangingPunct="1"/>
            <a:r>
              <a:rPr lang="en-US" altLang="en-US" smtClean="0"/>
              <a:t>Decisions are made across time</a:t>
            </a:r>
          </a:p>
          <a:p>
            <a:pPr lvl="1" eaLnBrk="1" hangingPunct="1"/>
            <a:r>
              <a:rPr lang="en-US" altLang="en-US" smtClean="0"/>
              <a:t>Decisions are made in an environment of uncertainty</a:t>
            </a:r>
          </a:p>
          <a:p>
            <a:pPr lvl="1" eaLnBrk="1" hangingPunct="1"/>
            <a:r>
              <a:rPr lang="en-US" altLang="en-US" smtClean="0"/>
              <a:t>Decisions are made in the context of a financial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407597-EF0D-4C6F-ABAF-5B169842F8B6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Financial System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financial system is the set of markets and other institutions used for financial contracting and the exchange of assets and risks</a:t>
            </a:r>
          </a:p>
          <a:p>
            <a:pPr lvl="1" eaLnBrk="1" hangingPunct="1"/>
            <a:r>
              <a:rPr lang="en-US" altLang="en-US" smtClean="0"/>
              <a:t>Markets for stocks, bonds and other financial instruments</a:t>
            </a:r>
          </a:p>
          <a:p>
            <a:pPr lvl="1" eaLnBrk="1" hangingPunct="1"/>
            <a:r>
              <a:rPr lang="en-US" altLang="en-US" smtClean="0"/>
              <a:t>Financial intermediaries such as banks and insurance companies</a:t>
            </a:r>
          </a:p>
          <a:p>
            <a:pPr lvl="1" eaLnBrk="1" hangingPunct="1"/>
            <a:r>
              <a:rPr lang="en-US" altLang="en-US" smtClean="0"/>
              <a:t>The regulatory bodies that govern all of these institutions, such as the Federal Reserve, the Securities and Exchange Commission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of Funds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financial system allows for the transfer of funds from surplus units (such as savers) that have excess resources to deficit units, such as businesses that need resources.</a:t>
            </a:r>
          </a:p>
          <a:p>
            <a:pPr eaLnBrk="1" hangingPunct="1"/>
            <a:r>
              <a:rPr lang="en-US" altLang="en-US" smtClean="0"/>
              <a:t>This can happen either through the market, as when an individual uses his savings to buy shares issued  by a corporation.</a:t>
            </a:r>
          </a:p>
          <a:p>
            <a:pPr eaLnBrk="1" hangingPunct="1"/>
            <a:r>
              <a:rPr lang="en-US" altLang="en-US" smtClean="0"/>
              <a:t>Or through intermediaries, as when an individual deposits money in his banking account, and the bank then lends this money to a  firm.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4B93AD-384A-475B-9183-BEDFDBFE3FAA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8B9BA4-BAF3-48AB-9C5C-0E2AB6ACE7BB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Financial System: Flow of Funds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graphicFrame>
        <p:nvGraphicFramePr>
          <p:cNvPr id="12295" name="Object 6"/>
          <p:cNvGraphicFramePr>
            <a:graphicFrameLocks noChangeAspect="1"/>
          </p:cNvGraphicFramePr>
          <p:nvPr/>
        </p:nvGraphicFramePr>
        <p:xfrm>
          <a:off x="2286000" y="1752600"/>
          <a:ext cx="5715000" cy="469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icture" r:id="rId4" imgW="3565349" imgH="2934027" progId="Word.Picture.8">
                  <p:embed/>
                </p:oleObj>
              </mc:Choice>
              <mc:Fallback>
                <p:oleObj name="Picture" r:id="rId4" imgW="3565349" imgH="2934027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5715000" cy="469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23674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 smtClean="0"/>
              <a:t>Surplus or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Are Corporations Surplus Units or Deficit Units?</a:t>
            </a:r>
          </a:p>
          <a:p>
            <a:pPr lvl="1"/>
            <a:r>
              <a:rPr lang="en-US" dirty="0" smtClean="0"/>
              <a:t>Deficit Units</a:t>
            </a:r>
          </a:p>
          <a:p>
            <a:pPr lvl="1"/>
            <a:r>
              <a:rPr lang="en-US" dirty="0" smtClean="0"/>
              <a:t>Surplus Units</a:t>
            </a:r>
          </a:p>
          <a:p>
            <a:pPr lvl="1"/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P.V. Viswanath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04329-CF72-4759-8387-1269B2CA24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D34281-D465-4C52-9685-50A1D6042940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Financial Intermediaries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Commercial Banks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Insurance Companies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Pension and Retirement Funds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Mutual Funds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Investment Banks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Venture Capital Firms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Asset Management Firms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Information Service Providers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Commercial Banks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These are financial intermediaries that offer checking accounts, savings accounts, money market accounts and accepts time deposits.  </a:t>
            </a:r>
          </a:p>
          <a:p>
            <a:r>
              <a:rPr lang="en-US" altLang="en-US" smtClean="0"/>
              <a:t>They also facilitate payments by way of telegraphic transfer, electronic funds transfer, internet banking, or other means.</a:t>
            </a:r>
          </a:p>
          <a:p>
            <a:r>
              <a:rPr lang="en-US" altLang="en-US" smtClean="0"/>
              <a:t>They make loans to businesses and consumers. They also buy corporate and government bonds.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BD78D1-8E2F-4668-B856-8B9434A84803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Investment Banks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95813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 smtClean="0"/>
              <a:t>An investment bank is a financial institution that 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raises capital and advises regarding such matters,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advises regarding and sells corporate “insurance” products like credit default swaps,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trades securities and 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manages corporate mergers and acquisitions.</a:t>
            </a:r>
          </a:p>
          <a:p>
            <a:pPr>
              <a:lnSpc>
                <a:spcPct val="80000"/>
              </a:lnSpc>
            </a:pPr>
            <a:r>
              <a:rPr lang="en-US" altLang="en-US" sz="2600" smtClean="0"/>
              <a:t>It may also have a wing that does research on the prospects of companies.</a:t>
            </a:r>
          </a:p>
          <a:p>
            <a:pPr>
              <a:lnSpc>
                <a:spcPct val="80000"/>
              </a:lnSpc>
            </a:pPr>
            <a:r>
              <a:rPr lang="en-US" altLang="en-US" sz="2600" smtClean="0"/>
              <a:t>Some investment banks are also involved in private equity, where the bank invests its own capital.</a:t>
            </a:r>
          </a:p>
          <a:p>
            <a:pPr>
              <a:lnSpc>
                <a:spcPct val="80000"/>
              </a:lnSpc>
            </a:pPr>
            <a:r>
              <a:rPr lang="en-US" altLang="en-US" sz="2600" smtClean="0"/>
              <a:t>In contrast to commercial banks that deal with individuals, investment banks tend to work with corporations and governments.</a:t>
            </a:r>
          </a:p>
          <a:p>
            <a:pPr>
              <a:lnSpc>
                <a:spcPct val="80000"/>
              </a:lnSpc>
            </a:pPr>
            <a:endParaRPr lang="en-US" altLang="en-US" sz="260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folHlink"/>
                </a:solidFill>
              </a:rPr>
              <a:t>P.V. Viswanath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875201-5D76-4018-B801-AD1828487DA2}" type="slidenum">
              <a:rPr lang="en-US" altLang="en-US" sz="1400" smtClean="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5980</TotalTime>
  <Pages>58</Pages>
  <Words>1214</Words>
  <Application>Microsoft Office PowerPoint</Application>
  <PresentationFormat>Letter Paper (8.5x11 in)</PresentationFormat>
  <Paragraphs>144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</vt:lpstr>
      <vt:lpstr>Times New Roman</vt:lpstr>
      <vt:lpstr>Wingdings</vt:lpstr>
      <vt:lpstr>Straight Edge</vt:lpstr>
      <vt:lpstr>think-cell Slide</vt:lpstr>
      <vt:lpstr>Picture</vt:lpstr>
      <vt:lpstr>Financial Markets and Institutions</vt:lpstr>
      <vt:lpstr>What is Finance</vt:lpstr>
      <vt:lpstr>Financial System</vt:lpstr>
      <vt:lpstr>Flow of Funds</vt:lpstr>
      <vt:lpstr>Financial System: Flow of Funds</vt:lpstr>
      <vt:lpstr>Surplus or Deficit</vt:lpstr>
      <vt:lpstr>Examples of Financial Intermediaries</vt:lpstr>
      <vt:lpstr>Commercial Banks</vt:lpstr>
      <vt:lpstr>Investment Banks</vt:lpstr>
      <vt:lpstr>Venture Capital Firms</vt:lpstr>
      <vt:lpstr>Asset Management Companies</vt:lpstr>
      <vt:lpstr>Regulatory Institutions</vt:lpstr>
      <vt:lpstr>Investment Bank</vt:lpstr>
      <vt:lpstr>Types of financial markets</vt:lpstr>
      <vt:lpstr>Rates of Return</vt:lpstr>
      <vt:lpstr>Nominal and Real Rates of Return</vt:lpstr>
      <vt:lpstr>Expected Rates of Return</vt:lpstr>
      <vt:lpstr>Determinants of Expected Rates of Return</vt:lpstr>
    </vt:vector>
  </TitlesOfParts>
  <Company>Arthamimun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 Introduction</dc:title>
  <dc:subject/>
  <dc:creator>P.V. Viswanath</dc:creator>
  <cp:keywords/>
  <dc:description/>
  <cp:lastModifiedBy>Viswanath, Prof. P.V.</cp:lastModifiedBy>
  <cp:revision>150</cp:revision>
  <cp:lastPrinted>2014-05-23T01:41:08Z</cp:lastPrinted>
  <dcterms:created xsi:type="dcterms:W3CDTF">1998-04-17T17:34:42Z</dcterms:created>
  <dcterms:modified xsi:type="dcterms:W3CDTF">2023-05-17T13:09:37Z</dcterms:modified>
</cp:coreProperties>
</file>