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7"/>
  </p:notesMasterIdLst>
  <p:handoutMasterIdLst>
    <p:handoutMasterId r:id="rId78"/>
  </p:handoutMasterIdLst>
  <p:sldIdLst>
    <p:sldId id="261" r:id="rId2"/>
    <p:sldId id="262" r:id="rId3"/>
    <p:sldId id="263" r:id="rId4"/>
    <p:sldId id="264" r:id="rId5"/>
    <p:sldId id="265"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90" r:id="rId29"/>
    <p:sldId id="291" r:id="rId30"/>
    <p:sldId id="292" r:id="rId31"/>
    <p:sldId id="294" r:id="rId32"/>
    <p:sldId id="295" r:id="rId33"/>
    <p:sldId id="296" r:id="rId34"/>
    <p:sldId id="300" r:id="rId35"/>
    <p:sldId id="302" r:id="rId36"/>
    <p:sldId id="309" r:id="rId37"/>
    <p:sldId id="310" r:id="rId38"/>
    <p:sldId id="311" r:id="rId39"/>
    <p:sldId id="312" r:id="rId40"/>
    <p:sldId id="313" r:id="rId41"/>
    <p:sldId id="314" r:id="rId42"/>
    <p:sldId id="317" r:id="rId43"/>
    <p:sldId id="320" r:id="rId44"/>
    <p:sldId id="322" r:id="rId45"/>
    <p:sldId id="323" r:id="rId46"/>
    <p:sldId id="324" r:id="rId47"/>
    <p:sldId id="325" r:id="rId48"/>
    <p:sldId id="328" r:id="rId49"/>
    <p:sldId id="329" r:id="rId50"/>
    <p:sldId id="330" r:id="rId51"/>
    <p:sldId id="331" r:id="rId52"/>
    <p:sldId id="332" r:id="rId53"/>
    <p:sldId id="333" r:id="rId54"/>
    <p:sldId id="334" r:id="rId55"/>
    <p:sldId id="335" r:id="rId56"/>
    <p:sldId id="336" r:id="rId57"/>
    <p:sldId id="339" r:id="rId58"/>
    <p:sldId id="267"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94660"/>
  </p:normalViewPr>
  <p:slideViewPr>
    <p:cSldViewPr>
      <p:cViewPr>
        <p:scale>
          <a:sx n="100" d="100"/>
          <a:sy n="100" d="100"/>
        </p:scale>
        <p:origin x="-37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rtlCol="0"/>
          <a:lstStyle>
            <a:lvl1pPr algn="r" fontAlgn="auto">
              <a:spcBef>
                <a:spcPts val="0"/>
              </a:spcBef>
              <a:spcAft>
                <a:spcPts val="0"/>
              </a:spcAft>
              <a:defRPr sz="1200" smtClean="0">
                <a:latin typeface="+mn-lt"/>
                <a:cs typeface="+mn-cs"/>
              </a:defRPr>
            </a:lvl1pPr>
          </a:lstStyle>
          <a:p>
            <a:pPr>
              <a:defRPr/>
            </a:pPr>
            <a:fld id="{F0E89FBC-48A4-4BA3-9E3F-AA16497D54EE}" type="datetimeFigureOut">
              <a:rPr lang="en-US"/>
              <a:pPr>
                <a:defRPr/>
              </a:pPr>
              <a:t>10/16/2011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rtlCol="0" anchor="b"/>
          <a:lstStyle>
            <a:lvl1pPr algn="r" fontAlgn="auto">
              <a:spcBef>
                <a:spcPts val="0"/>
              </a:spcBef>
              <a:spcAft>
                <a:spcPts val="0"/>
              </a:spcAft>
              <a:defRPr sz="1200" smtClean="0">
                <a:latin typeface="+mn-lt"/>
                <a:cs typeface="+mn-cs"/>
              </a:defRPr>
            </a:lvl1pPr>
          </a:lstStyle>
          <a:p>
            <a:pPr>
              <a:defRPr/>
            </a:pPr>
            <a:fld id="{149CDC83-ADDA-4867-B23C-F297487E37EE}" type="slidenum">
              <a:rPr lang="en-US"/>
              <a:pPr>
                <a:defRPr/>
              </a:pPr>
              <a:t>‹#›</a:t>
            </a:fld>
            <a:endParaRPr lang="en-US"/>
          </a:p>
        </p:txBody>
      </p:sp>
    </p:spTree>
    <p:extLst>
      <p:ext uri="{BB962C8B-B14F-4D97-AF65-F5344CB8AC3E}">
        <p14:creationId xmlns:p14="http://schemas.microsoft.com/office/powerpoint/2010/main" val="3842386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rtlCol="0"/>
          <a:lstStyle>
            <a:lvl1pPr algn="r" fontAlgn="auto">
              <a:spcBef>
                <a:spcPts val="0"/>
              </a:spcBef>
              <a:spcAft>
                <a:spcPts val="0"/>
              </a:spcAft>
              <a:defRPr sz="1200" smtClean="0">
                <a:latin typeface="+mn-lt"/>
                <a:cs typeface="+mn-cs"/>
              </a:defRPr>
            </a:lvl1pPr>
          </a:lstStyle>
          <a:p>
            <a:pPr>
              <a:defRPr/>
            </a:pPr>
            <a:fld id="{358F3E8C-6109-4A3B-A7D5-9E14B2441275}" type="datetimeFigureOut">
              <a:rPr lang="en-US"/>
              <a:pPr>
                <a:defRPr/>
              </a:pPr>
              <a:t>10/16/2011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rtlCol="0" anchor="b"/>
          <a:lstStyle>
            <a:lvl1pPr algn="r" fontAlgn="auto">
              <a:spcBef>
                <a:spcPts val="0"/>
              </a:spcBef>
              <a:spcAft>
                <a:spcPts val="0"/>
              </a:spcAft>
              <a:defRPr sz="1200" smtClean="0">
                <a:latin typeface="+mn-lt"/>
                <a:cs typeface="+mn-cs"/>
              </a:defRPr>
            </a:lvl1pPr>
          </a:lstStyle>
          <a:p>
            <a:pPr>
              <a:defRPr/>
            </a:pPr>
            <a:fld id="{30FCAB2C-EBD9-481E-B1C1-F4DBBD309763}" type="slidenum">
              <a:rPr lang="en-US"/>
              <a:pPr>
                <a:defRPr/>
              </a:pPr>
              <a:t>‹#›</a:t>
            </a:fld>
            <a:endParaRPr lang="en-US"/>
          </a:p>
        </p:txBody>
      </p:sp>
    </p:spTree>
    <p:extLst>
      <p:ext uri="{BB962C8B-B14F-4D97-AF65-F5344CB8AC3E}">
        <p14:creationId xmlns:p14="http://schemas.microsoft.com/office/powerpoint/2010/main" val="680217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xfrm>
            <a:off x="1114425" y="703263"/>
            <a:ext cx="4629150" cy="3473450"/>
          </a:xfrm>
          <a:solidFill>
            <a:srgbClr val="FFFFFF"/>
          </a:solidFill>
          <a:ln>
            <a:solidFill>
              <a:srgbClr val="000000"/>
            </a:solidFill>
            <a:miter lim="800000"/>
            <a:headEnd/>
            <a:tailEnd/>
          </a:ln>
        </p:spPr>
      </p:sp>
      <p:sp>
        <p:nvSpPr>
          <p:cNvPr id="15362"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lIns="91437" tIns="45718" rIns="91437" bIns="45718"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2060043D-66B2-45C5-81A1-414FB98D29C2}" type="slidenum">
              <a:rPr lang="en-US" smtClean="0"/>
              <a:pPr/>
              <a:t>10</a:t>
            </a:fld>
            <a:endParaRPr lang="en-US" smtClean="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4A22F4C7-1FFA-493C-8DD7-D1C9242930EA}" type="slidenum">
              <a:rPr lang="en-US" smtClean="0"/>
              <a:pPr/>
              <a:t>11</a:t>
            </a:fld>
            <a:endParaRPr lang="en-US" smtClean="0"/>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67456859-6A5E-4191-B7C0-4FA390AADF4E}" type="slidenum">
              <a:rPr lang="en-US" smtClean="0"/>
              <a:pPr/>
              <a:t>12</a:t>
            </a:fld>
            <a:endParaRPr lang="en-US" smtClean="0"/>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31631276-45DB-4C67-A3C4-720821DEECBB}" type="slidenum">
              <a:rPr lang="en-US" smtClean="0"/>
              <a:pPr/>
              <a:t>13</a:t>
            </a:fld>
            <a:endParaRPr lang="en-US" smtClean="0"/>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5EF80E6E-56A2-4074-8AAF-C7FBE317F526}" type="slidenum">
              <a:rPr lang="en-US" smtClean="0"/>
              <a:pPr/>
              <a:t>14</a:t>
            </a:fld>
            <a:endParaRPr lang="en-US" smtClean="0"/>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7C8C9188-EBFB-4670-A5F0-9BE59C4421DC}" type="slidenum">
              <a:rPr lang="en-US" smtClean="0"/>
              <a:pPr/>
              <a:t>15</a:t>
            </a:fld>
            <a:endParaRPr lang="en-US" smtClean="0"/>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EA9B2233-6F4C-496E-A1F3-BC895C95F65C}" type="slidenum">
              <a:rPr lang="en-US" smtClean="0"/>
              <a:pPr/>
              <a:t>16</a:t>
            </a:fld>
            <a:endParaRPr lang="en-US" smtClean="0"/>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41EC3E9F-3FF3-4505-8AC6-3C6C9EFD4B50}" type="slidenum">
              <a:rPr lang="en-US" smtClean="0"/>
              <a:pPr/>
              <a:t>17</a:t>
            </a:fld>
            <a:endParaRPr lang="en-US" smtClean="0"/>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708D1452-6483-48EA-B08A-D4647FCE63C6}" type="slidenum">
              <a:rPr lang="en-US" smtClean="0"/>
              <a:pPr/>
              <a:t>18</a:t>
            </a:fld>
            <a:endParaRPr lang="en-US" smtClean="0"/>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B0A0EE06-D415-4BBF-BD11-18A133AF2979}" type="slidenum">
              <a:rPr lang="en-US" smtClean="0"/>
              <a:pPr/>
              <a:t>19</a:t>
            </a:fld>
            <a:endParaRPr lang="en-US" smtClean="0"/>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FCAB2C-EBD9-481E-B1C1-F4DBBD30976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3E82D50B-AB05-4DCD-8164-BBD1FCC85E26}" type="slidenum">
              <a:rPr lang="en-US" smtClean="0"/>
              <a:pPr/>
              <a:t>20</a:t>
            </a:fld>
            <a:endParaRPr lang="en-US" smtClean="0"/>
          </a:p>
        </p:txBody>
      </p:sp>
      <p:sp>
        <p:nvSpPr>
          <p:cNvPr id="185347" name="Rectangle 2"/>
          <p:cNvSpPr>
            <a:spLocks noGrp="1" noRot="1" noChangeAspect="1" noChangeArrowheads="1" noTextEdit="1"/>
          </p:cNvSpPr>
          <p:nvPr>
            <p:ph type="sldImg"/>
          </p:nvPr>
        </p:nvSpPr>
        <p:spPr>
          <a:solidFill>
            <a:srgbClr val="FFFFFF"/>
          </a:solidFill>
          <a:ln/>
        </p:spPr>
      </p:sp>
      <p:sp>
        <p:nvSpPr>
          <p:cNvPr id="18534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EA4F2E05-6020-4A38-B104-407F714455B0}" type="slidenum">
              <a:rPr lang="en-US" smtClean="0"/>
              <a:pPr/>
              <a:t>21</a:t>
            </a:fld>
            <a:endParaRPr lang="en-US" smtClean="0"/>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E4C42EBC-D2A8-46EF-B185-D517C87D60C6}" type="slidenum">
              <a:rPr lang="en-US" smtClean="0"/>
              <a:pPr/>
              <a:t>22</a:t>
            </a:fld>
            <a:endParaRPr lang="en-US" smtClean="0"/>
          </a:p>
        </p:txBody>
      </p:sp>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6CC7B6E3-CA65-44B3-B609-B92984F1D496}" type="slidenum">
              <a:rPr lang="en-US" smtClean="0"/>
              <a:pPr/>
              <a:t>23</a:t>
            </a:fld>
            <a:endParaRPr lang="en-US" smtClean="0"/>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7B186FDD-706F-48EB-869D-DEF1660E500E}" type="slidenum">
              <a:rPr lang="en-US" smtClean="0"/>
              <a:pPr/>
              <a:t>24</a:t>
            </a:fld>
            <a:endParaRPr lang="en-US" smtClean="0"/>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2ED69CD6-5EE7-44EE-8E81-5A7E97C59AED}" type="slidenum">
              <a:rPr lang="en-US" smtClean="0"/>
              <a:pPr/>
              <a:t>25</a:t>
            </a:fld>
            <a:endParaRPr lang="en-US" smtClean="0"/>
          </a:p>
        </p:txBody>
      </p:sp>
      <p:sp>
        <p:nvSpPr>
          <p:cNvPr id="192515" name="Rectangle 2"/>
          <p:cNvSpPr>
            <a:spLocks noGrp="1" noRot="1" noChangeAspect="1" noChangeArrowheads="1" noTextEdit="1"/>
          </p:cNvSpPr>
          <p:nvPr>
            <p:ph type="sldImg"/>
          </p:nvPr>
        </p:nvSpPr>
        <p:spPr>
          <a:solidFill>
            <a:srgbClr val="FFFFFF"/>
          </a:solidFill>
          <a:ln/>
        </p:spPr>
      </p:sp>
      <p:sp>
        <p:nvSpPr>
          <p:cNvPr id="192516"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41CFA958-D71F-4115-8C14-3BAC99F81E88}" type="slidenum">
              <a:rPr lang="en-US" smtClean="0"/>
              <a:pPr/>
              <a:t>26</a:t>
            </a:fld>
            <a:endParaRPr lang="en-US" smtClean="0"/>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49E6D903-3AF5-4BE8-A1E9-B5DA803259A3}" type="slidenum">
              <a:rPr lang="en-US" smtClean="0"/>
              <a:pPr/>
              <a:t>27</a:t>
            </a:fld>
            <a:endParaRPr lang="en-US" smtClean="0"/>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DC95E9E4-D593-4314-B2CA-CC0D234DF5C8}" type="slidenum">
              <a:rPr lang="en-US" smtClean="0"/>
              <a:pPr/>
              <a:t>28</a:t>
            </a:fld>
            <a:endParaRPr lang="en-US" smtClean="0"/>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714D9ED7-DF0F-4203-9B76-DD6059563FFD}" type="slidenum">
              <a:rPr lang="en-US" smtClean="0"/>
              <a:pPr/>
              <a:t>29</a:t>
            </a:fld>
            <a:endParaRPr lang="en-US" smtClean="0"/>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FCAB2C-EBD9-481E-B1C1-F4DBBD309763}"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4EFB7280-F64E-4708-90A4-A1B8B4F6038C}" type="slidenum">
              <a:rPr lang="en-US" smtClean="0"/>
              <a:pPr/>
              <a:t>30</a:t>
            </a:fld>
            <a:endParaRPr lang="en-US" smtClean="0"/>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4586547F-168E-4C85-812F-FF0F4E8CB703}" type="slidenum">
              <a:rPr lang="en-US" smtClean="0">
                <a:ea typeface="ＭＳ Ｐゴシック" pitchFamily="1" charset="-128"/>
              </a:rPr>
              <a:pPr/>
              <a:t>31</a:t>
            </a:fld>
            <a:endParaRPr lang="en-US" smtClean="0">
              <a:ea typeface="ＭＳ Ｐゴシック" pitchFamily="1" charset="-128"/>
            </a:endParaRPr>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E248E6CB-720F-472E-B521-DB383DC5225A}" type="slidenum">
              <a:rPr lang="en-US" smtClean="0">
                <a:ea typeface="ＭＳ Ｐゴシック" pitchFamily="1" charset="-128"/>
              </a:rPr>
              <a:pPr/>
              <a:t>32</a:t>
            </a:fld>
            <a:endParaRPr lang="en-US" smtClean="0">
              <a:ea typeface="ＭＳ Ｐゴシック" pitchFamily="1" charset="-128"/>
            </a:endParaRPr>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70703DF1-8FCD-4903-9834-B347632B4489}" type="slidenum">
              <a:rPr lang="en-US" smtClean="0">
                <a:ea typeface="ＭＳ Ｐゴシック" pitchFamily="1" charset="-128"/>
              </a:rPr>
              <a:pPr/>
              <a:t>33</a:t>
            </a:fld>
            <a:endParaRPr lang="en-US" smtClean="0">
              <a:ea typeface="ＭＳ Ｐゴシック" pitchFamily="1" charset="-128"/>
            </a:endParaRPr>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3F70231D-A702-47F8-9F9E-9596EC7386E9}" type="slidenum">
              <a:rPr lang="en-US" smtClean="0">
                <a:ea typeface="ＭＳ Ｐゴシック" pitchFamily="1" charset="-128"/>
              </a:rPr>
              <a:pPr/>
              <a:t>34</a:t>
            </a:fld>
            <a:endParaRPr lang="en-US" smtClean="0">
              <a:ea typeface="ＭＳ Ｐゴシック" pitchFamily="1" charset="-128"/>
            </a:endParaRPr>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BB91F3D5-AA07-440A-89CD-B54102FE23D9}" type="slidenum">
              <a:rPr lang="en-US" smtClean="0">
                <a:ea typeface="ＭＳ Ｐゴシック" pitchFamily="1" charset="-128"/>
              </a:rPr>
              <a:pPr/>
              <a:t>35</a:t>
            </a:fld>
            <a:endParaRPr lang="en-US" smtClean="0">
              <a:ea typeface="ＭＳ Ｐゴシック" pitchFamily="1" charset="-128"/>
            </a:endParaRPr>
          </a:p>
        </p:txBody>
      </p:sp>
      <p:sp>
        <p:nvSpPr>
          <p:cNvPr id="210947" name="Rectangle 2"/>
          <p:cNvSpPr>
            <a:spLocks noGrp="1" noRot="1" noChangeAspect="1" noChangeArrowheads="1" noTextEdit="1"/>
          </p:cNvSpPr>
          <p:nvPr>
            <p:ph type="sldImg"/>
          </p:nvPr>
        </p:nvSpPr>
        <p:spPr>
          <a:solidFill>
            <a:srgbClr val="FFFFFF"/>
          </a:solidFill>
          <a:ln/>
        </p:spPr>
      </p:sp>
      <p:sp>
        <p:nvSpPr>
          <p:cNvPr id="21094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1070BC27-8AC3-461B-835A-27D01A4136FE}" type="slidenum">
              <a:rPr lang="en-US" smtClean="0">
                <a:ea typeface="ＭＳ Ｐゴシック" pitchFamily="1" charset="-128"/>
              </a:rPr>
              <a:pPr/>
              <a:t>36</a:t>
            </a:fld>
            <a:endParaRPr lang="en-US" smtClean="0">
              <a:ea typeface="ＭＳ Ｐゴシック" pitchFamily="1" charset="-128"/>
            </a:endParaRPr>
          </a:p>
        </p:txBody>
      </p:sp>
      <p:sp>
        <p:nvSpPr>
          <p:cNvPr id="216067" name="Rectangle 2"/>
          <p:cNvSpPr>
            <a:spLocks noGrp="1" noRot="1" noChangeAspect="1" noChangeArrowheads="1" noTextEdit="1"/>
          </p:cNvSpPr>
          <p:nvPr>
            <p:ph type="sldImg"/>
          </p:nvPr>
        </p:nvSpPr>
        <p:spPr>
          <a:solidFill>
            <a:srgbClr val="FFFFFF"/>
          </a:solidFill>
          <a:ln/>
        </p:spPr>
      </p:sp>
      <p:sp>
        <p:nvSpPr>
          <p:cNvPr id="21606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F36A8A01-A1CB-4DC0-AC21-48392BAD3E4B}" type="slidenum">
              <a:rPr lang="en-US" smtClean="0">
                <a:ea typeface="ＭＳ Ｐゴシック" pitchFamily="1" charset="-128"/>
              </a:rPr>
              <a:pPr/>
              <a:t>37</a:t>
            </a:fld>
            <a:endParaRPr lang="en-US" smtClean="0">
              <a:ea typeface="ＭＳ Ｐゴシック" pitchFamily="1" charset="-128"/>
            </a:endParaRPr>
          </a:p>
        </p:txBody>
      </p:sp>
      <p:sp>
        <p:nvSpPr>
          <p:cNvPr id="217091" name="Rectangle 2"/>
          <p:cNvSpPr>
            <a:spLocks noGrp="1" noRot="1" noChangeAspect="1" noChangeArrowheads="1" noTextEdit="1"/>
          </p:cNvSpPr>
          <p:nvPr>
            <p:ph type="sldImg"/>
          </p:nvPr>
        </p:nvSpPr>
        <p:spPr>
          <a:solidFill>
            <a:srgbClr val="FFFFFF"/>
          </a:solidFill>
          <a:ln/>
        </p:spPr>
      </p:sp>
      <p:sp>
        <p:nvSpPr>
          <p:cNvPr id="217092"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F74C134F-F40E-442A-8C24-55123A73D2A9}" type="slidenum">
              <a:rPr lang="en-US" smtClean="0">
                <a:ea typeface="ＭＳ Ｐゴシック" pitchFamily="1" charset="-128"/>
              </a:rPr>
              <a:pPr/>
              <a:t>38</a:t>
            </a:fld>
            <a:endParaRPr lang="en-US" smtClean="0">
              <a:ea typeface="ＭＳ Ｐゴシック" pitchFamily="1" charset="-128"/>
            </a:endParaRPr>
          </a:p>
        </p:txBody>
      </p:sp>
      <p:sp>
        <p:nvSpPr>
          <p:cNvPr id="218115" name="Rectangle 2"/>
          <p:cNvSpPr>
            <a:spLocks noGrp="1" noRot="1" noChangeAspect="1" noChangeArrowheads="1" noTextEdit="1"/>
          </p:cNvSpPr>
          <p:nvPr>
            <p:ph type="sldImg"/>
          </p:nvPr>
        </p:nvSpPr>
        <p:spPr>
          <a:solidFill>
            <a:srgbClr val="FFFFFF"/>
          </a:solidFill>
          <a:ln/>
        </p:spPr>
      </p:sp>
      <p:sp>
        <p:nvSpPr>
          <p:cNvPr id="218116"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83B3603F-26D4-4674-96F2-E1E6D617272D}" type="slidenum">
              <a:rPr lang="en-US" smtClean="0">
                <a:ea typeface="ＭＳ Ｐゴシック" pitchFamily="1" charset="-128"/>
              </a:rPr>
              <a:pPr/>
              <a:t>39</a:t>
            </a:fld>
            <a:endParaRPr lang="en-US" smtClean="0">
              <a:ea typeface="ＭＳ Ｐゴシック" pitchFamily="1" charset="-128"/>
            </a:endParaRPr>
          </a:p>
        </p:txBody>
      </p:sp>
      <p:sp>
        <p:nvSpPr>
          <p:cNvPr id="219139" name="Rectangle 2"/>
          <p:cNvSpPr>
            <a:spLocks noGrp="1" noRot="1" noChangeAspect="1" noChangeArrowheads="1" noTextEdit="1"/>
          </p:cNvSpPr>
          <p:nvPr>
            <p:ph type="sldImg"/>
          </p:nvPr>
        </p:nvSpPr>
        <p:spPr>
          <a:solidFill>
            <a:srgbClr val="FFFFFF"/>
          </a:solidFill>
          <a:ln/>
        </p:spPr>
      </p:sp>
      <p:sp>
        <p:nvSpPr>
          <p:cNvPr id="21914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FCAB2C-EBD9-481E-B1C1-F4DBBD309763}"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A7BB18A-25E6-49FE-9FA1-A14E8973EAD3}"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6C86F105-3C53-44CE-B787-F34309C3A56D}" type="slidenum">
              <a:rPr lang="en-US" smtClean="0">
                <a:ea typeface="ＭＳ Ｐゴシック" pitchFamily="1" charset="-128"/>
              </a:rPr>
              <a:pPr/>
              <a:t>41</a:t>
            </a:fld>
            <a:endParaRPr lang="en-US" smtClean="0">
              <a:ea typeface="ＭＳ Ｐゴシック" pitchFamily="1" charset="-128"/>
            </a:endParaRPr>
          </a:p>
        </p:txBody>
      </p:sp>
      <p:sp>
        <p:nvSpPr>
          <p:cNvPr id="220163" name="Rectangle 2"/>
          <p:cNvSpPr>
            <a:spLocks noGrp="1" noRot="1" noChangeAspect="1" noChangeArrowheads="1" noTextEdit="1"/>
          </p:cNvSpPr>
          <p:nvPr>
            <p:ph type="sldImg"/>
          </p:nvPr>
        </p:nvSpPr>
        <p:spPr>
          <a:solidFill>
            <a:srgbClr val="FFFFFF"/>
          </a:solidFill>
          <a:ln/>
        </p:spPr>
      </p:sp>
      <p:sp>
        <p:nvSpPr>
          <p:cNvPr id="22016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6A6DE46A-3FB0-48FA-A00D-A4C69A177893}" type="slidenum">
              <a:rPr lang="en-US" smtClean="0">
                <a:ea typeface="ＭＳ Ｐゴシック" pitchFamily="1" charset="-128"/>
              </a:rPr>
              <a:pPr/>
              <a:t>42</a:t>
            </a:fld>
            <a:endParaRPr lang="en-US" smtClean="0">
              <a:ea typeface="ＭＳ Ｐゴシック" pitchFamily="1" charset="-128"/>
            </a:endParaRPr>
          </a:p>
        </p:txBody>
      </p:sp>
      <p:sp>
        <p:nvSpPr>
          <p:cNvPr id="223235" name="Rectangle 2"/>
          <p:cNvSpPr>
            <a:spLocks noGrp="1" noRot="1" noChangeAspect="1" noChangeArrowheads="1" noTextEdit="1"/>
          </p:cNvSpPr>
          <p:nvPr>
            <p:ph type="sldImg"/>
          </p:nvPr>
        </p:nvSpPr>
        <p:spPr>
          <a:solidFill>
            <a:srgbClr val="FFFFFF"/>
          </a:solidFill>
          <a:ln/>
        </p:spPr>
      </p:sp>
      <p:sp>
        <p:nvSpPr>
          <p:cNvPr id="223236"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44070CDE-2E30-4E19-A680-AFF361FA1AF8}" type="slidenum">
              <a:rPr lang="en-US" smtClean="0">
                <a:ea typeface="ＭＳ Ｐゴシック" pitchFamily="1" charset="-128"/>
              </a:rPr>
              <a:pPr/>
              <a:t>43</a:t>
            </a:fld>
            <a:endParaRPr lang="en-US" smtClean="0">
              <a:ea typeface="ＭＳ Ｐゴシック" pitchFamily="1" charset="-128"/>
            </a:endParaRPr>
          </a:p>
        </p:txBody>
      </p:sp>
      <p:sp>
        <p:nvSpPr>
          <p:cNvPr id="226307" name="Rectangle 2"/>
          <p:cNvSpPr>
            <a:spLocks noGrp="1" noRot="1" noChangeAspect="1" noChangeArrowheads="1" noTextEdit="1"/>
          </p:cNvSpPr>
          <p:nvPr>
            <p:ph type="sldImg"/>
          </p:nvPr>
        </p:nvSpPr>
        <p:spPr>
          <a:solidFill>
            <a:srgbClr val="FFFFFF"/>
          </a:solidFill>
          <a:ln/>
        </p:spPr>
      </p:sp>
      <p:sp>
        <p:nvSpPr>
          <p:cNvPr id="22630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87B29083-332A-4EF3-865B-2AA089219975}" type="slidenum">
              <a:rPr lang="en-US" smtClean="0">
                <a:ea typeface="ＭＳ Ｐゴシック" pitchFamily="1" charset="-128"/>
              </a:rPr>
              <a:pPr/>
              <a:t>44</a:t>
            </a:fld>
            <a:endParaRPr lang="en-US" smtClean="0">
              <a:ea typeface="ＭＳ Ｐゴシック" pitchFamily="1" charset="-128"/>
            </a:endParaRPr>
          </a:p>
        </p:txBody>
      </p:sp>
      <p:sp>
        <p:nvSpPr>
          <p:cNvPr id="228355" name="Rectangle 2"/>
          <p:cNvSpPr>
            <a:spLocks noGrp="1" noRot="1" noChangeAspect="1" noChangeArrowheads="1" noTextEdit="1"/>
          </p:cNvSpPr>
          <p:nvPr>
            <p:ph type="sldImg"/>
          </p:nvPr>
        </p:nvSpPr>
        <p:spPr>
          <a:solidFill>
            <a:srgbClr val="FFFFFF"/>
          </a:solidFill>
          <a:ln/>
        </p:spPr>
      </p:sp>
      <p:sp>
        <p:nvSpPr>
          <p:cNvPr id="228356"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CDA1D5A7-401C-4304-AF9E-FB1C116E4BBF}" type="slidenum">
              <a:rPr lang="en-US" smtClean="0">
                <a:ea typeface="ＭＳ Ｐゴシック" pitchFamily="1" charset="-128"/>
              </a:rPr>
              <a:pPr/>
              <a:t>45</a:t>
            </a:fld>
            <a:endParaRPr lang="en-US" smtClean="0">
              <a:ea typeface="ＭＳ Ｐゴシック" pitchFamily="1" charset="-128"/>
            </a:endParaRPr>
          </a:p>
        </p:txBody>
      </p:sp>
      <p:sp>
        <p:nvSpPr>
          <p:cNvPr id="229379" name="Rectangle 2"/>
          <p:cNvSpPr>
            <a:spLocks noGrp="1" noRot="1" noChangeAspect="1" noChangeArrowheads="1" noTextEdit="1"/>
          </p:cNvSpPr>
          <p:nvPr>
            <p:ph type="sldImg"/>
          </p:nvPr>
        </p:nvSpPr>
        <p:spPr>
          <a:solidFill>
            <a:srgbClr val="FFFFFF"/>
          </a:solidFill>
          <a:ln/>
        </p:spPr>
      </p:sp>
      <p:sp>
        <p:nvSpPr>
          <p:cNvPr id="22938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2EA76616-34B8-4672-B687-D81943E2C7F5}" type="slidenum">
              <a:rPr lang="en-US" smtClean="0">
                <a:ea typeface="ＭＳ Ｐゴシック" pitchFamily="1" charset="-128"/>
              </a:rPr>
              <a:pPr/>
              <a:t>46</a:t>
            </a:fld>
            <a:endParaRPr lang="en-US" smtClean="0">
              <a:ea typeface="ＭＳ Ｐゴシック" pitchFamily="1" charset="-128"/>
            </a:endParaRPr>
          </a:p>
        </p:txBody>
      </p:sp>
      <p:sp>
        <p:nvSpPr>
          <p:cNvPr id="230403" name="Rectangle 2"/>
          <p:cNvSpPr>
            <a:spLocks noGrp="1" noRot="1" noChangeAspect="1" noChangeArrowheads="1" noTextEdit="1"/>
          </p:cNvSpPr>
          <p:nvPr>
            <p:ph type="sldImg"/>
          </p:nvPr>
        </p:nvSpPr>
        <p:spPr>
          <a:solidFill>
            <a:srgbClr val="FFFFFF"/>
          </a:solidFill>
          <a:ln/>
        </p:spPr>
      </p:sp>
      <p:sp>
        <p:nvSpPr>
          <p:cNvPr id="23040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F9DE4748-8F35-4014-8807-A3E71641784A}" type="slidenum">
              <a:rPr lang="en-US" smtClean="0">
                <a:ea typeface="ＭＳ Ｐゴシック" pitchFamily="1" charset="-128"/>
              </a:rPr>
              <a:pPr/>
              <a:t>47</a:t>
            </a:fld>
            <a:endParaRPr lang="en-US" smtClean="0">
              <a:ea typeface="ＭＳ Ｐゴシック" pitchFamily="1" charset="-128"/>
            </a:endParaRPr>
          </a:p>
        </p:txBody>
      </p:sp>
      <p:sp>
        <p:nvSpPr>
          <p:cNvPr id="231427" name="Rectangle 2"/>
          <p:cNvSpPr>
            <a:spLocks noGrp="1" noRot="1" noChangeAspect="1" noChangeArrowheads="1" noTextEdit="1"/>
          </p:cNvSpPr>
          <p:nvPr>
            <p:ph type="sldImg"/>
          </p:nvPr>
        </p:nvSpPr>
        <p:spPr>
          <a:solidFill>
            <a:srgbClr val="FFFFFF"/>
          </a:solidFill>
          <a:ln/>
        </p:spPr>
      </p:sp>
      <p:sp>
        <p:nvSpPr>
          <p:cNvPr id="23142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DD8DA01B-4E74-434F-AE84-14E9EFC7D5BC}" type="slidenum">
              <a:rPr lang="en-US" smtClean="0">
                <a:ea typeface="ＭＳ Ｐゴシック" pitchFamily="1" charset="-128"/>
              </a:rPr>
              <a:pPr/>
              <a:t>48</a:t>
            </a:fld>
            <a:endParaRPr lang="en-US" smtClean="0">
              <a:ea typeface="ＭＳ Ｐゴシック" pitchFamily="1" charset="-128"/>
            </a:endParaRPr>
          </a:p>
        </p:txBody>
      </p:sp>
      <p:sp>
        <p:nvSpPr>
          <p:cNvPr id="234499" name="Rectangle 2"/>
          <p:cNvSpPr>
            <a:spLocks noGrp="1" noRot="1" noChangeAspect="1" noChangeArrowheads="1" noTextEdit="1"/>
          </p:cNvSpPr>
          <p:nvPr>
            <p:ph type="sldImg"/>
          </p:nvPr>
        </p:nvSpPr>
        <p:spPr>
          <a:solidFill>
            <a:srgbClr val="FFFFFF"/>
          </a:solidFill>
          <a:ln/>
        </p:spPr>
      </p:sp>
      <p:sp>
        <p:nvSpPr>
          <p:cNvPr id="23450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1AE54C13-1D97-4498-9119-E24CF3C8E0C6}" type="slidenum">
              <a:rPr lang="en-US" smtClean="0">
                <a:ea typeface="ＭＳ Ｐゴシック" pitchFamily="1" charset="-128"/>
              </a:rPr>
              <a:pPr/>
              <a:t>49</a:t>
            </a:fld>
            <a:endParaRPr lang="en-US" smtClean="0">
              <a:ea typeface="ＭＳ Ｐゴシック" pitchFamily="1" charset="-128"/>
            </a:endParaRPr>
          </a:p>
        </p:txBody>
      </p:sp>
      <p:sp>
        <p:nvSpPr>
          <p:cNvPr id="235523" name="Rectangle 2"/>
          <p:cNvSpPr>
            <a:spLocks noGrp="1" noRot="1" noChangeAspect="1" noChangeArrowheads="1" noTextEdit="1"/>
          </p:cNvSpPr>
          <p:nvPr>
            <p:ph type="sldImg"/>
          </p:nvPr>
        </p:nvSpPr>
        <p:spPr>
          <a:solidFill>
            <a:srgbClr val="FFFFFF"/>
          </a:solidFill>
          <a:ln/>
        </p:spPr>
      </p:sp>
      <p:sp>
        <p:nvSpPr>
          <p:cNvPr id="23552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44FE14C0-3023-492C-91B6-D0B68FE08DBF}" type="slidenum">
              <a:rPr lang="en-US" smtClean="0"/>
              <a:pPr/>
              <a:t>5</a:t>
            </a:fld>
            <a:endParaRPr lang="en-US" smtClean="0"/>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206EC4EB-312F-491D-855A-BE04C14A993A}" type="slidenum">
              <a:rPr lang="en-US" smtClean="0">
                <a:ea typeface="ＭＳ Ｐゴシック" pitchFamily="1" charset="-128"/>
              </a:rPr>
              <a:pPr/>
              <a:t>50</a:t>
            </a:fld>
            <a:endParaRPr lang="en-US" smtClean="0">
              <a:ea typeface="ＭＳ Ｐゴシック" pitchFamily="1" charset="-128"/>
            </a:endParaRPr>
          </a:p>
        </p:txBody>
      </p:sp>
      <p:sp>
        <p:nvSpPr>
          <p:cNvPr id="236547" name="Rectangle 2"/>
          <p:cNvSpPr>
            <a:spLocks noGrp="1" noRot="1" noChangeAspect="1" noChangeArrowheads="1" noTextEdit="1"/>
          </p:cNvSpPr>
          <p:nvPr>
            <p:ph type="sldImg"/>
          </p:nvPr>
        </p:nvSpPr>
        <p:spPr>
          <a:solidFill>
            <a:srgbClr val="FFFFFF"/>
          </a:solidFill>
          <a:ln/>
        </p:spPr>
      </p:sp>
      <p:sp>
        <p:nvSpPr>
          <p:cNvPr id="23654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EAD461B6-20D3-4AFC-9DA0-448F186C7F0E}" type="slidenum">
              <a:rPr lang="en-US" smtClean="0">
                <a:ea typeface="ＭＳ Ｐゴシック" pitchFamily="1" charset="-128"/>
              </a:rPr>
              <a:pPr/>
              <a:t>51</a:t>
            </a:fld>
            <a:endParaRPr lang="en-US" smtClean="0">
              <a:ea typeface="ＭＳ Ｐゴシック" pitchFamily="1" charset="-128"/>
            </a:endParaRPr>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31AC1968-8D0A-470E-B674-8B6A297A9D0F}" type="slidenum">
              <a:rPr lang="en-US" smtClean="0">
                <a:ea typeface="ＭＳ Ｐゴシック" pitchFamily="1" charset="-128"/>
              </a:rPr>
              <a:pPr/>
              <a:t>52</a:t>
            </a:fld>
            <a:endParaRPr lang="en-US" smtClean="0">
              <a:ea typeface="ＭＳ Ｐゴシック" pitchFamily="1" charset="-128"/>
            </a:endParaRPr>
          </a:p>
        </p:txBody>
      </p:sp>
      <p:sp>
        <p:nvSpPr>
          <p:cNvPr id="238595" name="Rectangle 1026"/>
          <p:cNvSpPr>
            <a:spLocks noGrp="1" noRot="1" noChangeAspect="1" noChangeArrowheads="1" noTextEdit="1"/>
          </p:cNvSpPr>
          <p:nvPr>
            <p:ph type="sldImg"/>
          </p:nvPr>
        </p:nvSpPr>
        <p:spPr>
          <a:solidFill>
            <a:srgbClr val="FFFFFF"/>
          </a:solidFill>
          <a:ln/>
        </p:spPr>
      </p:sp>
      <p:sp>
        <p:nvSpPr>
          <p:cNvPr id="238596" name="Rectangle 1027"/>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67EEE56C-8064-46AE-A62E-36F2FA764158}" type="slidenum">
              <a:rPr lang="en-US" smtClean="0">
                <a:ea typeface="ＭＳ Ｐゴシック" pitchFamily="1" charset="-128"/>
              </a:rPr>
              <a:pPr/>
              <a:t>53</a:t>
            </a:fld>
            <a:endParaRPr lang="en-US" smtClean="0">
              <a:ea typeface="ＭＳ Ｐゴシック" pitchFamily="1" charset="-128"/>
            </a:endParaRPr>
          </a:p>
        </p:txBody>
      </p:sp>
      <p:sp>
        <p:nvSpPr>
          <p:cNvPr id="239619" name="Rectangle 1026"/>
          <p:cNvSpPr>
            <a:spLocks noGrp="1" noRot="1" noChangeAspect="1" noChangeArrowheads="1" noTextEdit="1"/>
          </p:cNvSpPr>
          <p:nvPr>
            <p:ph type="sldImg"/>
          </p:nvPr>
        </p:nvSpPr>
        <p:spPr>
          <a:solidFill>
            <a:srgbClr val="FFFFFF"/>
          </a:solidFill>
          <a:ln/>
        </p:spPr>
      </p:sp>
      <p:sp>
        <p:nvSpPr>
          <p:cNvPr id="239620" name="Rectangle 1027"/>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553D5372-4085-42DC-8F90-93269C7A4337}" type="slidenum">
              <a:rPr lang="en-US" smtClean="0">
                <a:ea typeface="ＭＳ Ｐゴシック" pitchFamily="1" charset="-128"/>
              </a:rPr>
              <a:pPr/>
              <a:t>54</a:t>
            </a:fld>
            <a:endParaRPr lang="en-US" smtClean="0">
              <a:ea typeface="ＭＳ Ｐゴシック" pitchFamily="1" charset="-128"/>
            </a:endParaRPr>
          </a:p>
        </p:txBody>
      </p:sp>
      <p:sp>
        <p:nvSpPr>
          <p:cNvPr id="240643" name="Rectangle 2"/>
          <p:cNvSpPr>
            <a:spLocks noGrp="1" noRot="1" noChangeAspect="1" noChangeArrowheads="1" noTextEdit="1"/>
          </p:cNvSpPr>
          <p:nvPr>
            <p:ph type="sldImg"/>
          </p:nvPr>
        </p:nvSpPr>
        <p:spPr>
          <a:solidFill>
            <a:srgbClr val="FFFFFF"/>
          </a:solidFill>
          <a:ln/>
        </p:spPr>
      </p:sp>
      <p:sp>
        <p:nvSpPr>
          <p:cNvPr id="24064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9A4096C1-285E-4615-8D34-A82768D0E176}" type="slidenum">
              <a:rPr lang="en-US" smtClean="0">
                <a:ea typeface="ＭＳ Ｐゴシック" pitchFamily="1" charset="-128"/>
              </a:rPr>
              <a:pPr/>
              <a:t>55</a:t>
            </a:fld>
            <a:endParaRPr lang="en-US" smtClean="0">
              <a:ea typeface="ＭＳ Ｐゴシック" pitchFamily="1" charset="-128"/>
            </a:endParaRPr>
          </a:p>
        </p:txBody>
      </p:sp>
      <p:sp>
        <p:nvSpPr>
          <p:cNvPr id="241667" name="Rectangle 2"/>
          <p:cNvSpPr>
            <a:spLocks noGrp="1" noRot="1" noChangeAspect="1" noChangeArrowheads="1" noTextEdit="1"/>
          </p:cNvSpPr>
          <p:nvPr>
            <p:ph type="sldImg"/>
          </p:nvPr>
        </p:nvSpPr>
        <p:spPr>
          <a:solidFill>
            <a:srgbClr val="FFFFFF"/>
          </a:solidFill>
          <a:ln/>
        </p:spPr>
      </p:sp>
      <p:sp>
        <p:nvSpPr>
          <p:cNvPr id="24166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4A58618B-D81F-4983-8D97-04A03745F58E}" type="slidenum">
              <a:rPr lang="en-US" smtClean="0">
                <a:ea typeface="ＭＳ Ｐゴシック" pitchFamily="1" charset="-128"/>
              </a:rPr>
              <a:pPr/>
              <a:t>56</a:t>
            </a:fld>
            <a:endParaRPr lang="en-US" smtClean="0">
              <a:ea typeface="ＭＳ Ｐゴシック" pitchFamily="1" charset="-128"/>
            </a:endParaRPr>
          </a:p>
        </p:txBody>
      </p:sp>
      <p:sp>
        <p:nvSpPr>
          <p:cNvPr id="242691" name="Rectangle 2"/>
          <p:cNvSpPr>
            <a:spLocks noGrp="1" noRot="1" noChangeAspect="1" noChangeArrowheads="1" noTextEdit="1"/>
          </p:cNvSpPr>
          <p:nvPr>
            <p:ph type="sldImg"/>
          </p:nvPr>
        </p:nvSpPr>
        <p:spPr>
          <a:solidFill>
            <a:srgbClr val="FFFFFF"/>
          </a:solidFill>
          <a:ln/>
        </p:spPr>
      </p:sp>
      <p:sp>
        <p:nvSpPr>
          <p:cNvPr id="242692"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7D2037B1-E13E-4CE5-BF80-371BFB8A8954}" type="slidenum">
              <a:rPr lang="en-US" smtClean="0">
                <a:ea typeface="ＭＳ Ｐゴシック" pitchFamily="1" charset="-128"/>
              </a:rPr>
              <a:pPr/>
              <a:t>57</a:t>
            </a:fld>
            <a:endParaRPr lang="en-US" smtClean="0">
              <a:ea typeface="ＭＳ Ｐゴシック" pitchFamily="1" charset="-128"/>
            </a:endParaRPr>
          </a:p>
        </p:txBody>
      </p:sp>
      <p:sp>
        <p:nvSpPr>
          <p:cNvPr id="245763" name="Rectangle 2"/>
          <p:cNvSpPr>
            <a:spLocks noGrp="1" noRot="1" noChangeAspect="1" noChangeArrowheads="1" noTextEdit="1"/>
          </p:cNvSpPr>
          <p:nvPr>
            <p:ph type="sldImg"/>
          </p:nvPr>
        </p:nvSpPr>
        <p:spPr>
          <a:solidFill>
            <a:srgbClr val="FFFFFF"/>
          </a:solidFill>
          <a:ln/>
        </p:spPr>
      </p:sp>
      <p:sp>
        <p:nvSpPr>
          <p:cNvPr id="24576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ea typeface="ＭＳ Ｐゴシック" pitchFamily="1"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FCAB2C-EBD9-481E-B1C1-F4DBBD309763}"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FCAB2C-EBD9-481E-B1C1-F4DBBD309763}"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FCAB2C-EBD9-481E-B1C1-F4DBBD309763}"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CAE4405-DC49-4992-998C-40D6809FE3CB}" type="slidenum">
              <a:rPr lang="en-US">
                <a:cs typeface="Arial" charset="0"/>
              </a:rPr>
              <a:pPr fontAlgn="base">
                <a:spcBef>
                  <a:spcPct val="0"/>
                </a:spcBef>
                <a:spcAft>
                  <a:spcPct val="0"/>
                </a:spcAft>
              </a:pPr>
              <a:t>60</a:t>
            </a:fld>
            <a:endParaRPr lang="en-US">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3CC1662-244A-45D0-9E77-0C2AAF3F249D}" type="slidenum">
              <a:rPr lang="en-US">
                <a:cs typeface="Arial" charset="0"/>
              </a:rPr>
              <a:pPr fontAlgn="base">
                <a:spcBef>
                  <a:spcPct val="0"/>
                </a:spcBef>
                <a:spcAft>
                  <a:spcPct val="0"/>
                </a:spcAft>
              </a:pPr>
              <a:t>61</a:t>
            </a:fld>
            <a:endParaRPr lang="en-US">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DD5672D-B5F6-41FE-AB66-2703E9A2D2FB}" type="slidenum">
              <a:rPr lang="en-US">
                <a:cs typeface="Arial" charset="0"/>
              </a:rPr>
              <a:pPr fontAlgn="base">
                <a:spcBef>
                  <a:spcPct val="0"/>
                </a:spcBef>
                <a:spcAft>
                  <a:spcPct val="0"/>
                </a:spcAft>
              </a:pPr>
              <a:t>62</a:t>
            </a:fld>
            <a:endParaRPr lang="en-US">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CC56280-340F-44CF-BDF3-4182275CD1F8}" type="slidenum">
              <a:rPr lang="en-US">
                <a:cs typeface="Arial" charset="0"/>
              </a:rPr>
              <a:pPr fontAlgn="base">
                <a:spcBef>
                  <a:spcPct val="0"/>
                </a:spcBef>
                <a:spcAft>
                  <a:spcPct val="0"/>
                </a:spcAft>
              </a:pPr>
              <a:t>63</a:t>
            </a:fld>
            <a:endParaRPr lang="en-US">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9318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60D59AF-FFD5-4E73-A877-8336F59E33A8}" type="slidenum">
              <a:rPr lang="en-US">
                <a:cs typeface="Arial" charset="0"/>
              </a:rPr>
              <a:pPr fontAlgn="base">
                <a:spcBef>
                  <a:spcPct val="0"/>
                </a:spcBef>
                <a:spcAft>
                  <a:spcPct val="0"/>
                </a:spcAft>
              </a:pPr>
              <a:t>64</a:t>
            </a:fld>
            <a:endParaRPr lang="en-US">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9523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B61EAFF-E510-41F6-98F7-00FF3FD27FF1}" type="slidenum">
              <a:rPr lang="en-US">
                <a:cs typeface="Arial" charset="0"/>
              </a:rPr>
              <a:pPr fontAlgn="base">
                <a:spcBef>
                  <a:spcPct val="0"/>
                </a:spcBef>
                <a:spcAft>
                  <a:spcPct val="0"/>
                </a:spcAft>
              </a:pPr>
              <a:t>65</a:t>
            </a:fld>
            <a:endParaRPr lang="en-US">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9728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D146D54-5396-4DFB-A284-69B951F8CFE7}" type="slidenum">
              <a:rPr lang="en-US">
                <a:cs typeface="Arial" charset="0"/>
              </a:rPr>
              <a:pPr fontAlgn="base">
                <a:spcBef>
                  <a:spcPct val="0"/>
                </a:spcBef>
                <a:spcAft>
                  <a:spcPct val="0"/>
                </a:spcAft>
              </a:pPr>
              <a:t>66</a:t>
            </a:fld>
            <a:endParaRPr lang="en-US">
              <a:cs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9933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CDA0E9E-1053-4349-8956-FBF34B2DA90A}" type="slidenum">
              <a:rPr lang="en-US">
                <a:cs typeface="Arial" charset="0"/>
              </a:rPr>
              <a:pPr fontAlgn="base">
                <a:spcBef>
                  <a:spcPct val="0"/>
                </a:spcBef>
                <a:spcAft>
                  <a:spcPct val="0"/>
                </a:spcAft>
              </a:pPr>
              <a:t>67</a:t>
            </a:fld>
            <a:endParaRPr lang="en-US">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0137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6A2E805-C840-46BD-AD71-476A6859FB9B}" type="slidenum">
              <a:rPr lang="en-US">
                <a:cs typeface="Arial" charset="0"/>
              </a:rPr>
              <a:pPr fontAlgn="base">
                <a:spcBef>
                  <a:spcPct val="0"/>
                </a:spcBef>
                <a:spcAft>
                  <a:spcPct val="0"/>
                </a:spcAft>
              </a:pPr>
              <a:t>68</a:t>
            </a:fld>
            <a:endParaRPr lang="en-US">
              <a:cs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0342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6E79CDE-99D4-4B7D-84E2-FE4AEEBB440C}" type="slidenum">
              <a:rPr lang="en-US">
                <a:cs typeface="Arial" charset="0"/>
              </a:rPr>
              <a:pPr fontAlgn="base">
                <a:spcBef>
                  <a:spcPct val="0"/>
                </a:spcBef>
                <a:spcAft>
                  <a:spcPct val="0"/>
                </a:spcAft>
              </a:pPr>
              <a:t>69</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55CBBFAE-993B-4387-8525-F21A84E4267A}" type="slidenum">
              <a:rPr lang="en-US" smtClean="0"/>
              <a:pPr/>
              <a:t>7</a:t>
            </a:fld>
            <a:endParaRPr lang="en-US" smtClean="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0547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2B147C0-6999-4C77-8F7F-17D20173CB1A}" type="slidenum">
              <a:rPr lang="en-US">
                <a:cs typeface="Arial" charset="0"/>
              </a:rPr>
              <a:pPr fontAlgn="base">
                <a:spcBef>
                  <a:spcPct val="0"/>
                </a:spcBef>
                <a:spcAft>
                  <a:spcPct val="0"/>
                </a:spcAft>
              </a:pPr>
              <a:t>70</a:t>
            </a:fld>
            <a:endParaRPr lang="en-US">
              <a:cs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0752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0DCCC86-B66D-4AA6-8EFC-0B01586B7238}" type="slidenum">
              <a:rPr lang="en-US">
                <a:cs typeface="Arial" charset="0"/>
              </a:rPr>
              <a:pPr fontAlgn="base">
                <a:spcBef>
                  <a:spcPct val="0"/>
                </a:spcBef>
                <a:spcAft>
                  <a:spcPct val="0"/>
                </a:spcAft>
              </a:pPr>
              <a:t>71</a:t>
            </a:fld>
            <a:endParaRPr lang="en-US">
              <a:cs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0957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5383E74-BE0D-470B-A6D0-1BC3168E093C}" type="slidenum">
              <a:rPr lang="en-US">
                <a:cs typeface="Arial" charset="0"/>
              </a:rPr>
              <a:pPr fontAlgn="base">
                <a:spcBef>
                  <a:spcPct val="0"/>
                </a:spcBef>
                <a:spcAft>
                  <a:spcPct val="0"/>
                </a:spcAft>
              </a:pPr>
              <a:t>72</a:t>
            </a:fld>
            <a:endParaRPr lang="en-US">
              <a:cs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13667"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DC1C9C5-E34E-43B1-8652-E65919C0DFC2}" type="slidenum">
              <a:rPr lang="en-US">
                <a:cs typeface="Arial" charset="0"/>
              </a:rPr>
              <a:pPr fontAlgn="base">
                <a:spcBef>
                  <a:spcPct val="0"/>
                </a:spcBef>
                <a:spcAft>
                  <a:spcPct val="0"/>
                </a:spcAft>
              </a:pPr>
              <a:t>73</a:t>
            </a:fld>
            <a:endParaRPr lang="en-US">
              <a:cs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15715"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95F7756-C5E8-45FF-89FC-8499FBD60269}" type="slidenum">
              <a:rPr lang="en-US">
                <a:cs typeface="Arial" charset="0"/>
              </a:rPr>
              <a:pPr fontAlgn="base">
                <a:spcBef>
                  <a:spcPct val="0"/>
                </a:spcBef>
                <a:spcAft>
                  <a:spcPct val="0"/>
                </a:spcAft>
              </a:pPr>
              <a:t>74</a:t>
            </a:fld>
            <a:endParaRPr lang="en-US">
              <a:cs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17763"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944C5FC-9155-42F9-A9B2-202D372CE1E4}" type="slidenum">
              <a:rPr lang="en-US">
                <a:cs typeface="Arial" charset="0"/>
              </a:rPr>
              <a:pPr fontAlgn="base">
                <a:spcBef>
                  <a:spcPct val="0"/>
                </a:spcBef>
                <a:spcAft>
                  <a:spcPct val="0"/>
                </a:spcAft>
              </a:pPr>
              <a:t>75</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BA4757C-9652-42B6-B6EF-DE457CD4CA1C}" type="slidenum">
              <a:rPr lang="en-US" smtClean="0"/>
              <a:pPr/>
              <a:t>8</a:t>
            </a:fld>
            <a:endParaRPr lang="en-US" smtClean="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6D266CA-D84B-48D5-808C-FAB6BBF2D517}" type="slidenum">
              <a:rPr lang="en-US" smtClean="0"/>
              <a:pPr/>
              <a:t>9</a:t>
            </a:fld>
            <a:endParaRPr lang="en-US" smtClean="0"/>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5"/>
          <p:cNvSpPr>
            <a:spLocks noChangeArrowheads="1"/>
          </p:cNvSpPr>
          <p:nvPr/>
        </p:nvSpPr>
        <p:spPr bwMode="auto">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1"/>
          <p:cNvSpPr>
            <a:spLocks noChangeArrowheads="1"/>
          </p:cNvSpPr>
          <p:nvPr/>
        </p:nvSpPr>
        <p:spPr bwMode="auto">
          <a:xfrm>
            <a:off x="152400" y="64008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155575"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Rectangle 1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8"/>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r>
              <a:rPr lang="en-US"/>
              <a:t>P.V. Viswanath</a:t>
            </a:r>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2D81CE66-9E57-475C-BEC1-947A5E68641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84582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4000500"/>
            <a:ext cx="84582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04800" y="6477000"/>
            <a:ext cx="3962400" cy="228600"/>
          </a:xfrm>
        </p:spPr>
        <p:txBody>
          <a:bodyPr/>
          <a:lstStyle>
            <a:lvl1pPr>
              <a:defRPr/>
            </a:lvl1pPr>
          </a:lstStyle>
          <a:p>
            <a:pPr>
              <a:defRPr/>
            </a:pPr>
            <a:r>
              <a:rPr lang="en-US"/>
              <a:t>Copyright © 2009 Pearson Prentice Hall. All rights reserved.</a:t>
            </a:r>
          </a:p>
        </p:txBody>
      </p:sp>
      <p:sp>
        <p:nvSpPr>
          <p:cNvPr id="6" name="Slide Number Placeholder 5"/>
          <p:cNvSpPr>
            <a:spLocks noGrp="1"/>
          </p:cNvSpPr>
          <p:nvPr>
            <p:ph type="sldNum" sz="quarter" idx="11"/>
          </p:nvPr>
        </p:nvSpPr>
        <p:spPr>
          <a:xfrm>
            <a:off x="6858000" y="6477000"/>
            <a:ext cx="1905000" cy="228600"/>
          </a:xfrm>
        </p:spPr>
        <p:txBody>
          <a:bodyPr/>
          <a:lstStyle>
            <a:lvl1pPr>
              <a:defRPr/>
            </a:lvl1pPr>
          </a:lstStyle>
          <a:p>
            <a:pPr>
              <a:defRPr/>
            </a:pPr>
            <a:r>
              <a:rPr lang="en-US"/>
              <a:t>10-</a:t>
            </a:r>
            <a:fld id="{BAB01DCA-252A-41B8-8A10-D98C256B06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301752" y="1295400"/>
            <a:ext cx="8503920" cy="4803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P.V. Viswanath</a:t>
            </a:r>
          </a:p>
        </p:txBody>
      </p:sp>
      <p:sp>
        <p:nvSpPr>
          <p:cNvPr id="6" name="Slide Number Placeholder 5"/>
          <p:cNvSpPr>
            <a:spLocks noGrp="1"/>
          </p:cNvSpPr>
          <p:nvPr>
            <p:ph type="sldNum" sz="quarter" idx="16"/>
          </p:nvPr>
        </p:nvSpPr>
        <p:spPr/>
        <p:txBody>
          <a:bodyPr/>
          <a:lstStyle>
            <a:lvl1pPr>
              <a:defRPr/>
            </a:lvl1pPr>
          </a:lstStyle>
          <a:p>
            <a:pPr>
              <a:defRPr/>
            </a:pPr>
            <a:fld id="{91CB60E4-9813-4167-82E4-B39CB056693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5"/>
          <p:cNvSpPr>
            <a:spLocks noChangeArrowheads="1"/>
          </p:cNvSpPr>
          <p:nvPr/>
        </p:nvSpPr>
        <p:spPr bwMode="auto">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8"/>
          <p:cNvSpPr>
            <a:spLocks noChangeArrowheads="1"/>
          </p:cNvSpPr>
          <p:nvPr/>
        </p:nvSpPr>
        <p:spPr bwMode="auto">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2"/>
          <p:cNvSpPr>
            <a:spLocks noChangeArrowheads="1"/>
          </p:cNvSpPr>
          <p:nvPr/>
        </p:nvSpPr>
        <p:spPr bwMode="auto">
          <a:xfrm>
            <a:off x="149225" y="6383338"/>
            <a:ext cx="8832850"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3"/>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68426" y="2743200"/>
            <a:ext cx="6480174"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5" name="Footer Placeholder 4"/>
          <p:cNvSpPr>
            <a:spLocks noGrp="1"/>
          </p:cNvSpPr>
          <p:nvPr>
            <p:ph type="ftr" sz="quarter" idx="10"/>
          </p:nvPr>
        </p:nvSpPr>
        <p:spPr/>
        <p:txBody>
          <a:bodyPr/>
          <a:lstStyle>
            <a:lvl1pPr>
              <a:defRPr/>
            </a:lvl1pPr>
          </a:lstStyle>
          <a:p>
            <a:pPr>
              <a:defRPr/>
            </a:pPr>
            <a:r>
              <a:rPr lang="en-US"/>
              <a:t>P.V. Viswanath</a:t>
            </a:r>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78050"/>
            <a:ext cx="457200" cy="441325"/>
          </a:xfrm>
        </p:spPr>
        <p:txBody>
          <a:bodyPr/>
          <a:lstStyle>
            <a:lvl1pPr>
              <a:defRPr smtClean="0">
                <a:solidFill>
                  <a:schemeClr val="accent3">
                    <a:shade val="75000"/>
                  </a:schemeClr>
                </a:solidFill>
              </a:defRPr>
            </a:lvl1pPr>
          </a:lstStyle>
          <a:p>
            <a:pPr>
              <a:defRPr/>
            </a:pPr>
            <a:fld id="{5DB4A50D-10EC-40FD-AC3B-3BB71BEA41D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72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01752" y="1371600"/>
            <a:ext cx="4038600" cy="4681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4800600" y="1371600"/>
            <a:ext cx="4038600" cy="4681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6"/>
          </p:nvPr>
        </p:nvSpPr>
        <p:spPr/>
        <p:txBody>
          <a:bodyPr/>
          <a:lstStyle>
            <a:lvl1pPr>
              <a:defRPr/>
            </a:lvl1pPr>
          </a:lstStyle>
          <a:p>
            <a:pPr>
              <a:defRPr/>
            </a:pPr>
            <a:r>
              <a:rPr lang="en-US"/>
              <a:t>P.V. Viswanath</a:t>
            </a:r>
            <a:endParaRPr lang="en-US" dirty="0"/>
          </a:p>
        </p:txBody>
      </p:sp>
      <p:sp>
        <p:nvSpPr>
          <p:cNvPr id="8" name="Slide Number Placeholder 6"/>
          <p:cNvSpPr>
            <a:spLocks noGrp="1"/>
          </p:cNvSpPr>
          <p:nvPr>
            <p:ph type="sldNum" sz="quarter" idx="17"/>
          </p:nvPr>
        </p:nvSpPr>
        <p:spPr/>
        <p:txBody>
          <a:bodyPr/>
          <a:lstStyle>
            <a:lvl1pPr>
              <a:defRPr/>
            </a:lvl1pPr>
          </a:lstStyle>
          <a:p>
            <a:pPr>
              <a:defRPr/>
            </a:pPr>
            <a:fld id="{0C7D0948-8A51-4A6E-87CC-BDDFA70E43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19"/>
          <p:cNvSpPr>
            <a:spLocks noChangeArrowheads="1"/>
          </p:cNvSpPr>
          <p:nvPr/>
        </p:nvSpPr>
        <p:spPr bwMode="auto">
          <a:xfrm>
            <a:off x="0" y="0"/>
            <a:ext cx="9144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8"/>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20"/>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21"/>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0"/>
          <p:cNvSpPr/>
          <p:nvPr/>
        </p:nvSpPr>
        <p:spPr>
          <a:xfrm>
            <a:off x="152400" y="1304925"/>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5"/>
          <p:cNvSpPr/>
          <p:nvPr/>
        </p:nvSpPr>
        <p:spPr>
          <a:xfrm>
            <a:off x="4264025" y="915988"/>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83338"/>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52400" y="12207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Oval 16"/>
          <p:cNvSpPr/>
          <p:nvPr/>
        </p:nvSpPr>
        <p:spPr>
          <a:xfrm>
            <a:off x="4359275" y="1009650"/>
            <a:ext cx="420688"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7"/>
          <p:cNvSpPr>
            <a:spLocks noChangeArrowheads="1"/>
          </p:cNvSpPr>
          <p:nvPr/>
        </p:nvSpPr>
        <p:spPr bwMode="auto">
          <a:xfrm>
            <a:off x="152400" y="155575"/>
            <a:ext cx="8832850"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3" name="Text Placeholder 2"/>
          <p:cNvSpPr>
            <a:spLocks noGrp="1"/>
          </p:cNvSpPr>
          <p:nvPr>
            <p:ph type="body" idx="1"/>
          </p:nvPr>
        </p:nvSpPr>
        <p:spPr>
          <a:xfrm>
            <a:off x="301752" y="1447800"/>
            <a:ext cx="4040188"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2"/>
          </p:nvPr>
        </p:nvSpPr>
        <p:spPr>
          <a:xfrm>
            <a:off x="4791329" y="1447800"/>
            <a:ext cx="4041775"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 name="Title 1"/>
          <p:cNvSpPr>
            <a:spLocks noGrp="1"/>
          </p:cNvSpPr>
          <p:nvPr>
            <p:ph type="title"/>
          </p:nvPr>
        </p:nvSpPr>
        <p:spPr>
          <a:xfrm>
            <a:off x="304800" y="228600"/>
            <a:ext cx="8531352" cy="758952"/>
          </a:xfrm>
        </p:spPr>
        <p:txBody>
          <a:bodyPr/>
          <a:lstStyle>
            <a:lvl1pPr>
              <a:defRPr/>
            </a:lvl1pPr>
          </a:lstStyle>
          <a:p>
            <a:r>
              <a:rPr lang="en-US" smtClean="0"/>
              <a:t>Click to edit Master title style</a:t>
            </a:r>
            <a:endParaRPr lang="en-US" dirty="0"/>
          </a:p>
        </p:txBody>
      </p:sp>
      <p:sp>
        <p:nvSpPr>
          <p:cNvPr id="24" name="Content Placeholder 23"/>
          <p:cNvSpPr>
            <a:spLocks noGrp="1"/>
          </p:cNvSpPr>
          <p:nvPr>
            <p:ph sz="quarter" idx="13"/>
          </p:nvPr>
        </p:nvSpPr>
        <p:spPr>
          <a:xfrm>
            <a:off x="301752" y="2286000"/>
            <a:ext cx="4041648"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25"/>
          <p:cNvSpPr>
            <a:spLocks noGrp="1"/>
          </p:cNvSpPr>
          <p:nvPr>
            <p:ph sz="quarter" idx="14"/>
          </p:nvPr>
        </p:nvSpPr>
        <p:spPr>
          <a:xfrm>
            <a:off x="4800600" y="2286000"/>
            <a:ext cx="4038600"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6"/>
          <p:cNvSpPr>
            <a:spLocks noGrp="1"/>
          </p:cNvSpPr>
          <p:nvPr>
            <p:ph type="dt" sz="half" idx="15"/>
          </p:nvPr>
        </p:nvSpPr>
        <p:spPr/>
        <p:txBody>
          <a:bodyPr/>
          <a:lstStyle>
            <a:lvl1pPr>
              <a:defRPr/>
            </a:lvl1pPr>
          </a:lstStyle>
          <a:p>
            <a:pPr>
              <a:defRPr/>
            </a:pPr>
            <a:endParaRPr lang="en-US"/>
          </a:p>
        </p:txBody>
      </p:sp>
      <p:sp>
        <p:nvSpPr>
          <p:cNvPr id="19" name="Footer Placeholder 7"/>
          <p:cNvSpPr>
            <a:spLocks noGrp="1"/>
          </p:cNvSpPr>
          <p:nvPr>
            <p:ph type="ftr" sz="quarter" idx="16"/>
          </p:nvPr>
        </p:nvSpPr>
        <p:spPr/>
        <p:txBody>
          <a:bodyPr/>
          <a:lstStyle>
            <a:lvl1pPr>
              <a:defRPr/>
            </a:lvl1pPr>
          </a:lstStyle>
          <a:p>
            <a:pPr>
              <a:defRPr/>
            </a:pPr>
            <a:r>
              <a:rPr lang="en-US"/>
              <a:t>P.V. Viswanath</a:t>
            </a:r>
          </a:p>
        </p:txBody>
      </p:sp>
      <p:sp>
        <p:nvSpPr>
          <p:cNvPr id="20" name="Slide Number Placeholder 8"/>
          <p:cNvSpPr>
            <a:spLocks noGrp="1"/>
          </p:cNvSpPr>
          <p:nvPr>
            <p:ph type="sldNum" sz="quarter" idx="17"/>
          </p:nvPr>
        </p:nvSpPr>
        <p:spPr>
          <a:xfrm>
            <a:off x="4340225" y="1000125"/>
            <a:ext cx="457200" cy="441325"/>
          </a:xfrm>
        </p:spPr>
        <p:txBody>
          <a:bodyPr/>
          <a:lstStyle>
            <a:lvl1pPr algn="ctr">
              <a:defRPr smtClean="0"/>
            </a:lvl1pPr>
          </a:lstStyle>
          <a:p>
            <a:pPr>
              <a:defRPr/>
            </a:pPr>
            <a:fld id="{5A8D9588-939E-4919-864C-537A8379793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P.V. Viswanath</a:t>
            </a: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909A40DD-55B9-48D6-9E98-CC15ED702B4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ChangeArrowheads="1"/>
          </p:cNvSpPr>
          <p:nvPr/>
        </p:nvSpPr>
        <p:spPr bwMode="auto">
          <a:xfrm>
            <a:off x="149225" y="6383338"/>
            <a:ext cx="8832850"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ctangle 5"/>
          <p:cNvSpPr>
            <a:spLocks noChangeArrowheads="1"/>
          </p:cNvSpPr>
          <p:nvPr/>
        </p:nvSpPr>
        <p:spPr bwMode="auto">
          <a:xfrm>
            <a:off x="152400" y="155575"/>
            <a:ext cx="8832850"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4" name="Rectangle 6"/>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7"/>
          <p:cNvSpPr>
            <a:spLocks noChangeArrowheads="1"/>
          </p:cNvSpPr>
          <p:nvPr/>
        </p:nvSpPr>
        <p:spPr bwMode="auto">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8"/>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9"/>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r>
              <a:rPr lang="en-US"/>
              <a:t>P.V. Viswanath</a:t>
            </a:r>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1A7408B3-9527-460D-B4FD-5860E96551D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7"/>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5"/>
          <p:cNvSpPr>
            <a:spLocks noChangeArrowheads="1"/>
          </p:cNvSpPr>
          <p:nvPr/>
        </p:nvSpPr>
        <p:spPr bwMode="auto">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6"/>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3"/>
          <p:cNvSpPr>
            <a:spLocks noChangeArrowheads="1"/>
          </p:cNvSpPr>
          <p:nvPr/>
        </p:nvSpPr>
        <p:spPr bwMode="auto">
          <a:xfrm>
            <a:off x="152400" y="6430963"/>
            <a:ext cx="8832850"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7"/>
          <p:cNvSpPr>
            <a:spLocks noChangeArrowheads="1"/>
          </p:cNvSpPr>
          <p:nvPr/>
        </p:nvSpPr>
        <p:spPr bwMode="auto">
          <a:xfrm>
            <a:off x="155575" y="119063"/>
            <a:ext cx="8832850"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3"/>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4"/>
          <p:cNvSpPr>
            <a:spLocks noGrp="1"/>
          </p:cNvSpPr>
          <p:nvPr>
            <p:ph type="dt" sz="half" idx="14"/>
          </p:nvPr>
        </p:nvSpPr>
        <p:spPr/>
        <p:txBody>
          <a:bodyPr/>
          <a:lstStyle>
            <a:lvl1pPr>
              <a:defRPr/>
            </a:lvl1pPr>
          </a:lstStyle>
          <a:p>
            <a:pPr>
              <a:defRPr/>
            </a:pPr>
            <a:endParaRPr lang="en-US"/>
          </a:p>
        </p:txBody>
      </p:sp>
      <p:sp>
        <p:nvSpPr>
          <p:cNvPr id="16" name="Footer Placeholder 5"/>
          <p:cNvSpPr>
            <a:spLocks noGrp="1"/>
          </p:cNvSpPr>
          <p:nvPr>
            <p:ph type="ftr" sz="quarter" idx="15"/>
          </p:nvPr>
        </p:nvSpPr>
        <p:spPr>
          <a:xfrm>
            <a:off x="381000" y="6410325"/>
            <a:ext cx="2895600" cy="365125"/>
          </a:xfrm>
        </p:spPr>
        <p:txBody>
          <a:bodyPr/>
          <a:lstStyle>
            <a:lvl1pPr>
              <a:defRPr/>
            </a:lvl1pPr>
          </a:lstStyle>
          <a:p>
            <a:pPr>
              <a:defRPr/>
            </a:pPr>
            <a:r>
              <a:rPr lang="en-US"/>
              <a:t>P.V. Viswanath</a:t>
            </a:r>
          </a:p>
        </p:txBody>
      </p:sp>
      <p:sp>
        <p:nvSpPr>
          <p:cNvPr id="17" name="Slide Number Placeholder 6"/>
          <p:cNvSpPr>
            <a:spLocks noGrp="1"/>
          </p:cNvSpPr>
          <p:nvPr>
            <p:ph type="sldNum" sz="quarter" idx="16"/>
          </p:nvPr>
        </p:nvSpPr>
        <p:spPr>
          <a:xfrm>
            <a:off x="1371600" y="304800"/>
            <a:ext cx="457200" cy="441325"/>
          </a:xfrm>
        </p:spPr>
        <p:txBody>
          <a:bodyPr/>
          <a:lstStyle>
            <a:lvl1pPr>
              <a:defRPr smtClean="0">
                <a:solidFill>
                  <a:schemeClr val="accent3">
                    <a:shade val="75000"/>
                  </a:schemeClr>
                </a:solidFill>
              </a:defRPr>
            </a:lvl1pPr>
          </a:lstStyle>
          <a:p>
            <a:pPr>
              <a:defRPr/>
            </a:pPr>
            <a:fld id="{7CFA4A62-DACF-41EA-BE48-6076FE177C2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5"/>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6"/>
          <p:cNvSpPr>
            <a:spLocks noChangeArrowheads="1"/>
          </p:cNvSpPr>
          <p:nvPr/>
        </p:nvSpPr>
        <p:spPr bwMode="auto">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9"/>
          <p:cNvSpPr>
            <a:spLocks noChangeArrowheads="1"/>
          </p:cNvSpPr>
          <p:nvPr/>
        </p:nvSpPr>
        <p:spPr bwMode="auto">
          <a:xfrm>
            <a:off x="152400" y="152400"/>
            <a:ext cx="8832850"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3"/>
          <p:cNvSpPr>
            <a:spLocks noChangeArrowheads="1"/>
          </p:cNvSpPr>
          <p:nvPr/>
        </p:nvSpPr>
        <p:spPr bwMode="auto">
          <a:xfrm>
            <a:off x="152400"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Straight Connector 10"/>
          <p:cNvSpPr>
            <a:spLocks noChangeShapeType="1"/>
          </p:cNvSpPr>
          <p:nvPr/>
        </p:nvSpPr>
        <p:spPr bwMode="auto">
          <a:xfrm>
            <a:off x="161925" y="5270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000375" y="609600"/>
            <a:ext cx="5867400" cy="4267200"/>
          </a:xfrm>
        </p:spPr>
        <p:txBody>
          <a:bodyPr>
            <a:normAutofit/>
          </a:bodyPr>
          <a:lstStyle>
            <a:lvl1pPr>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Date Placeholder 4"/>
          <p:cNvSpPr>
            <a:spLocks noGrp="1"/>
          </p:cNvSpPr>
          <p:nvPr>
            <p:ph type="dt" sz="half" idx="10"/>
          </p:nvPr>
        </p:nvSpPr>
        <p:spPr>
          <a:xfrm>
            <a:off x="5788025" y="6405563"/>
            <a:ext cx="3044825" cy="365125"/>
          </a:xfrm>
        </p:spPr>
        <p:txBody>
          <a:bodyPr/>
          <a:lstStyle>
            <a:lvl1pPr>
              <a:defRPr/>
            </a:lvl1pPr>
          </a:lstStyle>
          <a:p>
            <a:pPr>
              <a:defRPr/>
            </a:pPr>
            <a:endParaRPr lang="en-US"/>
          </a:p>
        </p:txBody>
      </p:sp>
      <p:sp>
        <p:nvSpPr>
          <p:cNvPr id="17" name="Footer Placeholder 5"/>
          <p:cNvSpPr>
            <a:spLocks noGrp="1"/>
          </p:cNvSpPr>
          <p:nvPr>
            <p:ph type="ftr" sz="quarter" idx="11"/>
          </p:nvPr>
        </p:nvSpPr>
        <p:spPr>
          <a:xfrm>
            <a:off x="301625" y="6410325"/>
            <a:ext cx="3584575" cy="366713"/>
          </a:xfrm>
        </p:spPr>
        <p:txBody>
          <a:bodyPr/>
          <a:lstStyle>
            <a:lvl1pPr>
              <a:defRPr/>
            </a:lvl1pPr>
          </a:lstStyle>
          <a:p>
            <a:pPr>
              <a:defRPr/>
            </a:pPr>
            <a:r>
              <a:rPr lang="en-US"/>
              <a:t>P.V. Viswanath</a:t>
            </a:r>
            <a:endParaRPr lang="en-US" dirty="0"/>
          </a:p>
        </p:txBody>
      </p:sp>
      <p:sp>
        <p:nvSpPr>
          <p:cNvPr id="18" name="Slide Number Placeholder 6"/>
          <p:cNvSpPr>
            <a:spLocks noGrp="1"/>
          </p:cNvSpPr>
          <p:nvPr>
            <p:ph type="sldNum" sz="quarter" idx="12"/>
          </p:nvPr>
        </p:nvSpPr>
        <p:spPr>
          <a:xfrm>
            <a:off x="1371600" y="309563"/>
            <a:ext cx="457200" cy="441325"/>
          </a:xfrm>
        </p:spPr>
        <p:txBody>
          <a:bodyPr/>
          <a:lstStyle>
            <a:lvl1pPr>
              <a:defRPr/>
            </a:lvl1pPr>
          </a:lstStyle>
          <a:p>
            <a:pPr>
              <a:defRPr/>
            </a:pPr>
            <a:fld id="{2D1771FC-51D4-412C-9F80-8C6F1A0E9D1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ctangle 15"/>
          <p:cNvSpPr>
            <a:spLocks noChangeArrowheads="1"/>
          </p:cNvSpPr>
          <p:nvPr/>
        </p:nvSpPr>
        <p:spPr bwMode="auto">
          <a:xfrm>
            <a:off x="0" y="0"/>
            <a:ext cx="9144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ctangle 1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ctangle 18"/>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dirty="0">
                <a:solidFill>
                  <a:srgbClr val="FFFFFF"/>
                </a:solidFill>
                <a:latin typeface="+mn-lt"/>
                <a:cs typeface="+mn-cs"/>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fontAlgn="auto">
              <a:spcBef>
                <a:spcPts val="0"/>
              </a:spcBef>
              <a:spcAft>
                <a:spcPts val="0"/>
              </a:spcAft>
              <a:defRPr sz="1200" smtClean="0">
                <a:solidFill>
                  <a:srgbClr val="FFFFFF"/>
                </a:solidFill>
                <a:latin typeface="+mn-lt"/>
                <a:cs typeface="+mn-cs"/>
              </a:defRPr>
            </a:lvl1pPr>
          </a:lstStyle>
          <a:p>
            <a:pPr>
              <a:defRPr/>
            </a:pPr>
            <a:r>
              <a:rPr lang="en-US"/>
              <a:t>P.V. Viswanath</a:t>
            </a: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55713"/>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27113"/>
            <a:ext cx="457200" cy="441325"/>
          </a:xfrm>
          <a:prstGeom prst="rect">
            <a:avLst/>
          </a:prstGeom>
        </p:spPr>
        <p:txBody>
          <a:bodyPr vert="horz" lIns="45720" rIns="45720" anchor="ctr">
            <a:normAutofit/>
          </a:bodyPr>
          <a:lstStyle>
            <a:lvl1pPr algn="ctr" fontAlgn="auto">
              <a:spcBef>
                <a:spcPts val="0"/>
              </a:spcBef>
              <a:spcAft>
                <a:spcPts val="0"/>
              </a:spcAft>
              <a:defRPr sz="1600" smtClean="0">
                <a:solidFill>
                  <a:schemeClr val="accent3">
                    <a:shade val="75000"/>
                  </a:schemeClr>
                </a:solidFill>
                <a:latin typeface="+mn-lt"/>
                <a:cs typeface="+mn-cs"/>
              </a:defRPr>
            </a:lvl1pPr>
          </a:lstStyle>
          <a:p>
            <a:pPr>
              <a:defRPr/>
            </a:pPr>
            <a:fld id="{898F5BCC-F37F-4912-917C-305286A1209C}" type="slidenum">
              <a:rPr lang="en-US"/>
              <a:pPr>
                <a:defRPr/>
              </a:pPr>
              <a:t>‹#›</a:t>
            </a:fld>
            <a:endParaRPr lang="en-US" dirty="0"/>
          </a:p>
        </p:txBody>
      </p:sp>
      <p:sp>
        <p:nvSpPr>
          <p:cNvPr id="22" name="Title Placeholder 21"/>
          <p:cNvSpPr>
            <a:spLocks noGrp="1"/>
          </p:cNvSpPr>
          <p:nvPr>
            <p:ph type="title"/>
          </p:nvPr>
        </p:nvSpPr>
        <p:spPr>
          <a:xfrm>
            <a:off x="301625" y="228600"/>
            <a:ext cx="8534400" cy="758825"/>
          </a:xfrm>
          <a:prstGeom prst="rect">
            <a:avLst/>
          </a:prstGeom>
        </p:spPr>
        <p:txBody>
          <a:bodyPr vert="horz" anchor="b">
            <a:norm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ftr="0" dt="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5.w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8.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0.wmf"/><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31.w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3.wmf"/><Relationship Id="rId4"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0.bin"/><Relationship Id="rId5" Type="http://schemas.openxmlformats.org/officeDocument/2006/relationships/image" Target="../media/image37.wmf"/><Relationship Id="rId4" Type="http://schemas.openxmlformats.org/officeDocument/2006/relationships/oleObject" Target="../embeddings/oleObject19.bin"/></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2.bin"/><Relationship Id="rId5" Type="http://schemas.openxmlformats.org/officeDocument/2006/relationships/image" Target="../media/image40.wmf"/><Relationship Id="rId4" Type="http://schemas.openxmlformats.org/officeDocument/2006/relationships/oleObject" Target="../embeddings/oleObject21.bin"/></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ebpage.pace.edu/pviswanath/class/data/diversex.xl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7.wmf"/><Relationship Id="rId4" Type="http://schemas.openxmlformats.org/officeDocument/2006/relationships/oleObject" Target="../embeddings/oleObject23.bin"/></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ctrTitle"/>
          </p:nvPr>
        </p:nvSpPr>
        <p:spPr>
          <a:xfrm>
            <a:off x="228600" y="381000"/>
            <a:ext cx="8763000" cy="1143000"/>
          </a:xfrm>
        </p:spPr>
        <p:txBody>
          <a:bodyPr lIns="90487" tIns="44450" rIns="90487" bIns="44450">
            <a:normAutofit fontScale="90000"/>
          </a:bodyPr>
          <a:lstStyle/>
          <a:p>
            <a:pPr fontAlgn="auto">
              <a:spcAft>
                <a:spcPts val="0"/>
              </a:spcAft>
              <a:defRPr/>
            </a:pPr>
            <a:r>
              <a:rPr lang="en-US" dirty="0" smtClean="0"/>
              <a:t/>
            </a:r>
            <a:br>
              <a:rPr lang="en-US" dirty="0" smtClean="0"/>
            </a:br>
            <a:r>
              <a:rPr lang="en-US" dirty="0" smtClean="0"/>
              <a:t>Optimal Portfolio Choice and the CAPM</a:t>
            </a:r>
            <a:endParaRPr lang="en-US" dirty="0"/>
          </a:p>
        </p:txBody>
      </p:sp>
      <p:sp>
        <p:nvSpPr>
          <p:cNvPr id="622595" name="Rectangle 3"/>
          <p:cNvSpPr>
            <a:spLocks noGrp="1" noChangeArrowheads="1"/>
          </p:cNvSpPr>
          <p:nvPr>
            <p:ph type="subTitle" idx="1"/>
          </p:nvPr>
        </p:nvSpPr>
        <p:spPr/>
        <p:txBody>
          <a:bodyPr lIns="90487" tIns="44450" rIns="90487" bIns="44450">
            <a:normAutofit/>
          </a:bodyPr>
          <a:lstStyle/>
          <a:p>
            <a:pPr marL="342900" indent="-342900" fontAlgn="auto">
              <a:spcAft>
                <a:spcPts val="0"/>
              </a:spcAft>
              <a:buFont typeface="Wingdings 2"/>
              <a:buNone/>
              <a:defRPr/>
            </a:pPr>
            <a:endParaRPr lang="en-US" dirty="0"/>
          </a:p>
          <a:p>
            <a:pPr marL="342900" indent="-342900" fontAlgn="auto">
              <a:spcAft>
                <a:spcPts val="0"/>
              </a:spcAft>
              <a:buFont typeface="Wingdings 2"/>
              <a:buNone/>
              <a:defRPr/>
            </a:pPr>
            <a:endParaRPr lang="en-US" dirty="0"/>
          </a:p>
          <a:p>
            <a:pPr marL="342900" indent="-342900" fontAlgn="auto">
              <a:spcAft>
                <a:spcPts val="0"/>
              </a:spcAft>
              <a:buFont typeface="Wingdings 2"/>
              <a:buNone/>
              <a:defRPr/>
            </a:pPr>
            <a:endParaRPr lang="en-US" dirty="0"/>
          </a:p>
          <a:p>
            <a:pPr marL="342900" indent="-342900" fontAlgn="auto">
              <a:spcAft>
                <a:spcPts val="0"/>
              </a:spcAft>
              <a:buFont typeface="Wingdings 2"/>
              <a:buNone/>
              <a:defRPr/>
            </a:pPr>
            <a:r>
              <a:rPr lang="en-US" dirty="0"/>
              <a:t>P.V. </a:t>
            </a:r>
            <a:r>
              <a:rPr lang="en-US" dirty="0" err="1" smtClean="0"/>
              <a:t>Viswanath</a:t>
            </a:r>
            <a:endParaRPr lang="en-US" dirty="0" smtClean="0"/>
          </a:p>
          <a:p>
            <a:pPr marL="342900" indent="-342900" fontAlgn="auto">
              <a:spcAft>
                <a:spcPts val="0"/>
              </a:spcAft>
              <a:buFont typeface="Wingdings 2"/>
              <a:buNone/>
              <a:defRPr/>
            </a:pPr>
            <a:endParaRPr lang="en-US" dirty="0" smtClean="0"/>
          </a:p>
          <a:p>
            <a:pPr marL="342900" indent="-342900" fontAlgn="auto">
              <a:spcAft>
                <a:spcPts val="0"/>
              </a:spcAft>
              <a:buFont typeface="Wingdings 2"/>
              <a:buNone/>
              <a:defRPr/>
            </a:pPr>
            <a:endParaRPr lang="en-US" dirty="0" smtClean="0"/>
          </a:p>
          <a:p>
            <a:pPr marL="342900" indent="-342900" fontAlgn="auto">
              <a:spcAft>
                <a:spcPts val="0"/>
              </a:spcAft>
              <a:buFont typeface="Wingdings 2"/>
              <a:buNone/>
              <a:defRPr/>
            </a:pP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nchor="ctr">
            <a:normAutofit fontScale="90000"/>
          </a:bodyPr>
          <a:lstStyle/>
          <a:p>
            <a:r>
              <a:rPr lang="en-US" b="0" dirty="0" smtClean="0"/>
              <a:t>Historical </a:t>
            </a:r>
            <a:r>
              <a:rPr lang="en-US" b="0" dirty="0"/>
              <a:t>Annual Volatilities and Correlations for Selected Stocks</a:t>
            </a:r>
            <a:endParaRPr lang="en-US" dirty="0"/>
          </a:p>
        </p:txBody>
      </p:sp>
      <p:pic>
        <p:nvPicPr>
          <p:cNvPr id="50182" name="Picture 6" descr="tbl11_03"/>
          <p:cNvPicPr>
            <a:picLocks noChangeAspect="1" noChangeArrowheads="1"/>
          </p:cNvPicPr>
          <p:nvPr/>
        </p:nvPicPr>
        <p:blipFill>
          <a:blip r:embed="rId3" cstate="print"/>
          <a:srcRect/>
          <a:stretch>
            <a:fillRect/>
          </a:stretch>
        </p:blipFill>
        <p:spPr bwMode="auto">
          <a:xfrm>
            <a:off x="531813" y="2209800"/>
            <a:ext cx="8078787" cy="2438400"/>
          </a:xfrm>
          <a:prstGeom prst="rect">
            <a:avLst/>
          </a:prstGeom>
          <a:noFill/>
        </p:spPr>
      </p:pic>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ChangeArrowheads="1"/>
          </p:cNvSpPr>
          <p:nvPr>
            <p:ph type="title" idx="4294967295"/>
          </p:nvPr>
        </p:nvSpPr>
        <p:spPr/>
        <p:txBody>
          <a:bodyPr anchor="ctr">
            <a:normAutofit fontScale="90000"/>
          </a:bodyPr>
          <a:lstStyle/>
          <a:p>
            <a:r>
              <a:rPr lang="en-US" dirty="0"/>
              <a:t>Computing a Portfolio’s Variance </a:t>
            </a:r>
            <a:r>
              <a:rPr lang="en-US" dirty="0" smtClean="0"/>
              <a:t>and </a:t>
            </a:r>
            <a:r>
              <a:rPr lang="en-US" dirty="0"/>
              <a:t>Volatility</a:t>
            </a:r>
          </a:p>
        </p:txBody>
      </p:sp>
      <p:sp>
        <p:nvSpPr>
          <p:cNvPr id="7175" name="Rectangle 3"/>
          <p:cNvSpPr>
            <a:spLocks noGrp="1" noChangeArrowheads="1"/>
          </p:cNvSpPr>
          <p:nvPr>
            <p:ph type="body" idx="4294967295"/>
          </p:nvPr>
        </p:nvSpPr>
        <p:spPr/>
        <p:txBody>
          <a:bodyPr rIns="91440"/>
          <a:lstStyle/>
          <a:p>
            <a:r>
              <a:rPr lang="en-US" dirty="0"/>
              <a:t>For a two security portfolio:</a:t>
            </a:r>
          </a:p>
          <a:p>
            <a:pPr lvl="1">
              <a:spcBef>
                <a:spcPct val="500000"/>
              </a:spcBef>
            </a:pPr>
            <a:r>
              <a:rPr lang="en-US" dirty="0"/>
              <a:t>The Variance of a Two-Stock Portfolio</a:t>
            </a:r>
          </a:p>
        </p:txBody>
      </p:sp>
      <p:graphicFrame>
        <p:nvGraphicFramePr>
          <p:cNvPr id="7170" name="Object 4"/>
          <p:cNvGraphicFramePr>
            <a:graphicFrameLocks noChangeAspect="1"/>
          </p:cNvGraphicFramePr>
          <p:nvPr/>
        </p:nvGraphicFramePr>
        <p:xfrm>
          <a:off x="341313" y="2220913"/>
          <a:ext cx="8461375" cy="1143000"/>
        </p:xfrm>
        <a:graphic>
          <a:graphicData uri="http://schemas.openxmlformats.org/presentationml/2006/ole">
            <mc:AlternateContent xmlns:mc="http://schemas.openxmlformats.org/markup-compatibility/2006">
              <mc:Choice xmlns:v="urn:schemas-microsoft-com:vml" Requires="v">
                <p:oleObj spid="_x0000_s87044" name="Equation" r:id="rId4" imgW="5079960" imgH="685800" progId="">
                  <p:embed/>
                </p:oleObj>
              </mc:Choice>
              <mc:Fallback>
                <p:oleObj name="Equation" r:id="rId4" imgW="5079960" imgH="6858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3" y="2220913"/>
                        <a:ext cx="846137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171" name="Object 5"/>
          <p:cNvGraphicFramePr>
            <a:graphicFrameLocks noChangeAspect="1"/>
          </p:cNvGraphicFramePr>
          <p:nvPr/>
        </p:nvGraphicFramePr>
        <p:xfrm>
          <a:off x="1177925" y="4440238"/>
          <a:ext cx="7351713" cy="517525"/>
        </p:xfrm>
        <a:graphic>
          <a:graphicData uri="http://schemas.openxmlformats.org/presentationml/2006/ole">
            <mc:AlternateContent xmlns:mc="http://schemas.openxmlformats.org/markup-compatibility/2006">
              <mc:Choice xmlns:v="urn:schemas-microsoft-com:vml" Requires="v">
                <p:oleObj spid="_x0000_s87045" name="Equation" r:id="rId6" imgW="3441600" imgH="241200" progId="">
                  <p:embed/>
                </p:oleObj>
              </mc:Choice>
              <mc:Fallback>
                <p:oleObj name="Equation" r:id="rId6" imgW="3441600" imgH="24120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925" y="4440238"/>
                        <a:ext cx="735171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idx="4294967295"/>
          </p:nvPr>
        </p:nvSpPr>
        <p:spPr/>
        <p:txBody>
          <a:bodyPr anchor="ctr">
            <a:normAutofit fontScale="90000"/>
          </a:bodyPr>
          <a:lstStyle/>
          <a:p>
            <a:r>
              <a:rPr lang="en-US"/>
              <a:t>Diversification with an Equally Weighted Portfolio of Many Stocks</a:t>
            </a:r>
          </a:p>
        </p:txBody>
      </p:sp>
      <p:sp>
        <p:nvSpPr>
          <p:cNvPr id="10246" name="Rectangle 3"/>
          <p:cNvSpPr>
            <a:spLocks noGrp="1" noChangeArrowheads="1"/>
          </p:cNvSpPr>
          <p:nvPr>
            <p:ph type="body" idx="4294967295"/>
          </p:nvPr>
        </p:nvSpPr>
        <p:spPr/>
        <p:txBody>
          <a:bodyPr rIns="91440"/>
          <a:lstStyle/>
          <a:p>
            <a:r>
              <a:rPr lang="en-US" dirty="0"/>
              <a:t>Equally Weighted Portfolio</a:t>
            </a:r>
          </a:p>
          <a:p>
            <a:pPr lvl="1">
              <a:spcBef>
                <a:spcPct val="40000"/>
              </a:spcBef>
            </a:pPr>
            <a:r>
              <a:rPr lang="en-US" dirty="0"/>
              <a:t>A portfolio in which the same amount is invested in each stock</a:t>
            </a:r>
          </a:p>
          <a:p>
            <a:pPr>
              <a:spcBef>
                <a:spcPct val="60000"/>
              </a:spcBef>
            </a:pPr>
            <a:r>
              <a:rPr lang="en-US" dirty="0"/>
              <a:t>Variance of an Equally Weighted Portfolio </a:t>
            </a:r>
            <a:r>
              <a:rPr lang="en-US" dirty="0" smtClean="0"/>
              <a:t>of </a:t>
            </a:r>
            <a:r>
              <a:rPr lang="en-US" i="1" dirty="0"/>
              <a:t>n</a:t>
            </a:r>
            <a:r>
              <a:rPr lang="en-US" dirty="0"/>
              <a:t> Stocks</a:t>
            </a:r>
          </a:p>
        </p:txBody>
      </p:sp>
      <p:graphicFrame>
        <p:nvGraphicFramePr>
          <p:cNvPr id="10242" name="Object 4"/>
          <p:cNvGraphicFramePr>
            <a:graphicFrameLocks noChangeAspect="1"/>
          </p:cNvGraphicFramePr>
          <p:nvPr/>
        </p:nvGraphicFramePr>
        <p:xfrm>
          <a:off x="650875" y="4062413"/>
          <a:ext cx="7853363" cy="1624012"/>
        </p:xfrm>
        <a:graphic>
          <a:graphicData uri="http://schemas.openxmlformats.org/presentationml/2006/ole">
            <mc:AlternateContent xmlns:mc="http://schemas.openxmlformats.org/markup-compatibility/2006">
              <mc:Choice xmlns:v="urn:schemas-microsoft-com:vml" Requires="v">
                <p:oleObj spid="_x0000_s88067" name="Equation" r:id="rId4" imgW="4063680" imgH="838080" progId="">
                  <p:embed/>
                </p:oleObj>
              </mc:Choice>
              <mc:Fallback>
                <p:oleObj name="Equation" r:id="rId4" imgW="4063680" imgH="8380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 y="4062413"/>
                        <a:ext cx="7853363" cy="162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idx="4294967295"/>
          </p:nvPr>
        </p:nvSpPr>
        <p:spPr/>
        <p:txBody>
          <a:bodyPr anchor="ctr">
            <a:normAutofit fontScale="90000"/>
          </a:bodyPr>
          <a:lstStyle/>
          <a:p>
            <a:r>
              <a:rPr lang="en-US" sz="2800" b="0" dirty="0" smtClean="0"/>
              <a:t>Volatility </a:t>
            </a:r>
            <a:r>
              <a:rPr lang="en-US" sz="2800" b="0" dirty="0"/>
              <a:t>of an Equally Weighted Portfolio Versus the Number of Stocks</a:t>
            </a:r>
            <a:endParaRPr lang="en-US" dirty="0"/>
          </a:p>
        </p:txBody>
      </p:sp>
      <p:pic>
        <p:nvPicPr>
          <p:cNvPr id="59398" name="Picture 6" descr="fig11_02"/>
          <p:cNvPicPr>
            <a:picLocks noChangeAspect="1" noChangeArrowheads="1"/>
          </p:cNvPicPr>
          <p:nvPr/>
        </p:nvPicPr>
        <p:blipFill>
          <a:blip r:embed="rId3" cstate="print"/>
          <a:srcRect/>
          <a:stretch>
            <a:fillRect/>
          </a:stretch>
        </p:blipFill>
        <p:spPr bwMode="auto">
          <a:xfrm>
            <a:off x="533400" y="1438275"/>
            <a:ext cx="7997825" cy="4733925"/>
          </a:xfrm>
          <a:prstGeom prst="rect">
            <a:avLst/>
          </a:prstGeom>
          <a:noFill/>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4"/>
          <p:cNvSpPr>
            <a:spLocks noGrp="1" noChangeArrowheads="1"/>
          </p:cNvSpPr>
          <p:nvPr>
            <p:ph type="title" idx="4294967295"/>
          </p:nvPr>
        </p:nvSpPr>
        <p:spPr/>
        <p:txBody>
          <a:bodyPr anchor="ctr"/>
          <a:lstStyle/>
          <a:p>
            <a:r>
              <a:rPr lang="en-US"/>
              <a:t>Diversification with General Portfolios</a:t>
            </a:r>
          </a:p>
        </p:txBody>
      </p:sp>
      <p:sp>
        <p:nvSpPr>
          <p:cNvPr id="11271" name="Rectangle 5"/>
          <p:cNvSpPr>
            <a:spLocks noGrp="1" noChangeArrowheads="1"/>
          </p:cNvSpPr>
          <p:nvPr>
            <p:ph type="body" idx="4294967295"/>
          </p:nvPr>
        </p:nvSpPr>
        <p:spPr/>
        <p:txBody>
          <a:bodyPr rIns="91440"/>
          <a:lstStyle/>
          <a:p>
            <a:pPr>
              <a:lnSpc>
                <a:spcPct val="90000"/>
              </a:lnSpc>
            </a:pPr>
            <a:r>
              <a:rPr lang="en-US" sz="2000" dirty="0"/>
              <a:t>For a portfolio with arbitrary weights, the standard deviation is calculated as:</a:t>
            </a:r>
          </a:p>
          <a:p>
            <a:pPr>
              <a:lnSpc>
                <a:spcPct val="90000"/>
              </a:lnSpc>
              <a:spcBef>
                <a:spcPct val="740000"/>
              </a:spcBef>
            </a:pPr>
            <a:r>
              <a:rPr lang="en-US" sz="2000" dirty="0" smtClean="0"/>
              <a:t>Unless </a:t>
            </a:r>
            <a:r>
              <a:rPr lang="en-US" sz="2000" dirty="0"/>
              <a:t>all of the stocks in a portfolio have a perfect </a:t>
            </a:r>
            <a:r>
              <a:rPr lang="en-US" sz="2000" dirty="0" smtClean="0"/>
              <a:t>positive </a:t>
            </a:r>
            <a:r>
              <a:rPr lang="en-US" sz="2000" dirty="0"/>
              <a:t>correlation of +1 with one another, the risk of the portfolio will be lower than the weighted average volatility of the individual stocks:</a:t>
            </a:r>
          </a:p>
        </p:txBody>
      </p:sp>
      <p:graphicFrame>
        <p:nvGraphicFramePr>
          <p:cNvPr id="11266" name="Object 6"/>
          <p:cNvGraphicFramePr>
            <a:graphicFrameLocks noChangeAspect="1"/>
          </p:cNvGraphicFramePr>
          <p:nvPr/>
        </p:nvGraphicFramePr>
        <p:xfrm>
          <a:off x="1143000" y="2286000"/>
          <a:ext cx="5994400" cy="2036763"/>
        </p:xfrm>
        <a:graphic>
          <a:graphicData uri="http://schemas.openxmlformats.org/presentationml/2006/ole">
            <mc:AlternateContent xmlns:mc="http://schemas.openxmlformats.org/markup-compatibility/2006">
              <mc:Choice xmlns:v="urn:schemas-microsoft-com:vml" Requires="v">
                <p:oleObj spid="_x0000_s89092" name="Equation" r:id="rId4" imgW="2997000" imgH="1015920" progId="">
                  <p:embed/>
                </p:oleObj>
              </mc:Choice>
              <mc:Fallback>
                <p:oleObj name="Equation" r:id="rId4" imgW="2997000" imgH="101592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86000"/>
                        <a:ext cx="5994400" cy="203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267" name="Object 7"/>
          <p:cNvGraphicFramePr>
            <a:graphicFrameLocks noChangeAspect="1"/>
          </p:cNvGraphicFramePr>
          <p:nvPr/>
        </p:nvGraphicFramePr>
        <p:xfrm>
          <a:off x="685800" y="5638800"/>
          <a:ext cx="6778625" cy="544512"/>
        </p:xfrm>
        <a:graphic>
          <a:graphicData uri="http://schemas.openxmlformats.org/presentationml/2006/ole">
            <mc:AlternateContent xmlns:mc="http://schemas.openxmlformats.org/markup-compatibility/2006">
              <mc:Choice xmlns:v="urn:schemas-microsoft-com:vml" Requires="v">
                <p:oleObj spid="_x0000_s89093" name="Equation" r:id="rId6" imgW="3340080" imgH="266400" progId="">
                  <p:embed/>
                </p:oleObj>
              </mc:Choice>
              <mc:Fallback>
                <p:oleObj name="Equation" r:id="rId6" imgW="3340080" imgH="26640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638800"/>
                        <a:ext cx="6778625" cy="54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idx="4294967295"/>
          </p:nvPr>
        </p:nvSpPr>
        <p:spPr/>
        <p:txBody>
          <a:bodyPr anchor="ctr">
            <a:normAutofit/>
          </a:bodyPr>
          <a:lstStyle/>
          <a:p>
            <a:r>
              <a:rPr lang="en-US" sz="2800" dirty="0" smtClean="0"/>
              <a:t>Risk </a:t>
            </a:r>
            <a:r>
              <a:rPr lang="en-US" sz="2800" dirty="0"/>
              <a:t>Versus Return: </a:t>
            </a:r>
            <a:r>
              <a:rPr lang="en-US" sz="2800" dirty="0" smtClean="0"/>
              <a:t>Choosing </a:t>
            </a:r>
            <a:r>
              <a:rPr lang="en-US" sz="2800" dirty="0"/>
              <a:t>an Efficient </a:t>
            </a:r>
            <a:r>
              <a:rPr lang="en-US" sz="2800" dirty="0" smtClean="0"/>
              <a:t>Portfolio</a:t>
            </a:r>
            <a:endParaRPr lang="en-US" sz="2800" dirty="0"/>
          </a:p>
        </p:txBody>
      </p:sp>
      <p:sp>
        <p:nvSpPr>
          <p:cNvPr id="65541" name="Rectangle 3"/>
          <p:cNvSpPr>
            <a:spLocks noGrp="1" noChangeArrowheads="1"/>
          </p:cNvSpPr>
          <p:nvPr>
            <p:ph type="body" idx="4294967295"/>
          </p:nvPr>
        </p:nvSpPr>
        <p:spPr/>
        <p:txBody>
          <a:bodyPr rIns="91440"/>
          <a:lstStyle/>
          <a:p>
            <a:r>
              <a:rPr lang="en-US"/>
              <a:t>Efficient Portfolios with Two Stocks</a:t>
            </a:r>
          </a:p>
          <a:p>
            <a:pPr lvl="1"/>
            <a:r>
              <a:rPr lang="en-US"/>
              <a:t>Consider a portfolio of Intel and Coca-Cola</a:t>
            </a:r>
          </a:p>
        </p:txBody>
      </p:sp>
      <p:sp>
        <p:nvSpPr>
          <p:cNvPr id="65542" name="Rectangle 6"/>
          <p:cNvSpPr>
            <a:spLocks noChangeArrowheads="1"/>
          </p:cNvSpPr>
          <p:nvPr/>
        </p:nvSpPr>
        <p:spPr bwMode="auto">
          <a:xfrm>
            <a:off x="488950" y="2895600"/>
            <a:ext cx="7740650" cy="822325"/>
          </a:xfrm>
          <a:prstGeom prst="rect">
            <a:avLst/>
          </a:prstGeom>
          <a:noFill/>
          <a:ln w="9525">
            <a:noFill/>
            <a:miter lim="800000"/>
            <a:headEnd/>
            <a:tailEnd/>
          </a:ln>
        </p:spPr>
        <p:txBody>
          <a:bodyPr wrap="none">
            <a:spAutoFit/>
          </a:bodyPr>
          <a:lstStyle/>
          <a:p>
            <a:r>
              <a:rPr lang="en-US" b="1"/>
              <a:t>Table 11.4</a:t>
            </a:r>
            <a:r>
              <a:rPr lang="en-US"/>
              <a:t>  Expected Returns and Volatility for Different</a:t>
            </a:r>
          </a:p>
          <a:p>
            <a:r>
              <a:rPr lang="en-US"/>
              <a:t>Portfolios of Two Stocks</a:t>
            </a:r>
          </a:p>
        </p:txBody>
      </p:sp>
      <p:pic>
        <p:nvPicPr>
          <p:cNvPr id="65543" name="Picture 7" descr="tbl11_04"/>
          <p:cNvPicPr>
            <a:picLocks noChangeAspect="1" noChangeArrowheads="1"/>
          </p:cNvPicPr>
          <p:nvPr/>
        </p:nvPicPr>
        <p:blipFill>
          <a:blip r:embed="rId3" cstate="print"/>
          <a:srcRect/>
          <a:stretch>
            <a:fillRect/>
          </a:stretch>
        </p:blipFill>
        <p:spPr bwMode="auto">
          <a:xfrm>
            <a:off x="533400" y="3810000"/>
            <a:ext cx="7899400" cy="2295525"/>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idx="4294967295"/>
          </p:nvPr>
        </p:nvSpPr>
        <p:spPr>
          <a:xfrm>
            <a:off x="304800" y="455613"/>
            <a:ext cx="8610600" cy="992187"/>
          </a:xfrm>
        </p:spPr>
        <p:txBody>
          <a:bodyPr anchor="ctr"/>
          <a:lstStyle/>
          <a:p>
            <a:r>
              <a:rPr lang="en-US" sz="2600"/>
              <a:t>Figure 11.3  </a:t>
            </a:r>
            <a:r>
              <a:rPr lang="en-US" sz="2600" b="0"/>
              <a:t>Volatility Versus Expected Return for Portfolios of Intel and Coca-Cola Stock</a:t>
            </a:r>
            <a:endParaRPr lang="en-US"/>
          </a:p>
        </p:txBody>
      </p:sp>
      <p:pic>
        <p:nvPicPr>
          <p:cNvPr id="66566" name="Picture 6" descr="fig11_03"/>
          <p:cNvPicPr>
            <a:picLocks noChangeAspect="1" noChangeArrowheads="1"/>
          </p:cNvPicPr>
          <p:nvPr/>
        </p:nvPicPr>
        <p:blipFill>
          <a:blip r:embed="rId3" cstate="print"/>
          <a:srcRect/>
          <a:stretch>
            <a:fillRect/>
          </a:stretch>
        </p:blipFill>
        <p:spPr bwMode="auto">
          <a:xfrm>
            <a:off x="1066800" y="1828800"/>
            <a:ext cx="6400800" cy="4481513"/>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idx="4294967295"/>
          </p:nvPr>
        </p:nvSpPr>
        <p:spPr/>
        <p:txBody>
          <a:bodyPr anchor="ctr">
            <a:normAutofit/>
          </a:bodyPr>
          <a:lstStyle/>
          <a:p>
            <a:r>
              <a:rPr lang="en-US" sz="2800" dirty="0" smtClean="0"/>
              <a:t>Risk </a:t>
            </a:r>
            <a:r>
              <a:rPr lang="en-US" sz="2800" dirty="0"/>
              <a:t>Versus Return: </a:t>
            </a:r>
            <a:r>
              <a:rPr lang="en-US" sz="2800" dirty="0" smtClean="0"/>
              <a:t>Choosing </a:t>
            </a:r>
            <a:r>
              <a:rPr lang="en-US" sz="2800" dirty="0"/>
              <a:t>an Efficient Portfolio </a:t>
            </a:r>
          </a:p>
        </p:txBody>
      </p:sp>
      <p:sp>
        <p:nvSpPr>
          <p:cNvPr id="67589" name="Rectangle 3"/>
          <p:cNvSpPr>
            <a:spLocks noGrp="1" noChangeArrowheads="1"/>
          </p:cNvSpPr>
          <p:nvPr>
            <p:ph type="body" idx="4294967295"/>
          </p:nvPr>
        </p:nvSpPr>
        <p:spPr/>
        <p:txBody>
          <a:bodyPr rIns="91440"/>
          <a:lstStyle/>
          <a:p>
            <a:pPr>
              <a:spcBef>
                <a:spcPct val="60000"/>
              </a:spcBef>
            </a:pPr>
            <a:r>
              <a:rPr lang="en-US"/>
              <a:t>Efficient Portfolios with Two Stocks</a:t>
            </a:r>
          </a:p>
          <a:p>
            <a:pPr lvl="1">
              <a:spcBef>
                <a:spcPct val="60000"/>
              </a:spcBef>
            </a:pPr>
            <a:r>
              <a:rPr lang="en-US"/>
              <a:t>Consider investing 100% in Coca-Cola stock. As shown in on the previous slide, other portfolios—such as the portfolio with 20% in Intel stock and 80% in Coca-Cola stock—make the investor better off in two ways: It has a higher expected return, and it has lower volatility. As a result, investing solely in Coca-Cola stock is inefficient.</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idx="4294967295"/>
          </p:nvPr>
        </p:nvSpPr>
        <p:spPr/>
        <p:txBody>
          <a:bodyPr anchor="ctr"/>
          <a:lstStyle/>
          <a:p>
            <a:r>
              <a:rPr lang="en-US"/>
              <a:t>The Effect of Correlation</a:t>
            </a:r>
          </a:p>
        </p:txBody>
      </p:sp>
      <p:sp>
        <p:nvSpPr>
          <p:cNvPr id="70661" name="Rectangle 5"/>
          <p:cNvSpPr>
            <a:spLocks noGrp="1" noChangeArrowheads="1"/>
          </p:cNvSpPr>
          <p:nvPr>
            <p:ph type="body" idx="4294967295"/>
          </p:nvPr>
        </p:nvSpPr>
        <p:spPr/>
        <p:txBody>
          <a:bodyPr rIns="91440"/>
          <a:lstStyle/>
          <a:p>
            <a:pPr>
              <a:spcBef>
                <a:spcPct val="60000"/>
              </a:spcBef>
            </a:pPr>
            <a:r>
              <a:rPr lang="en-US" sz="2400" dirty="0"/>
              <a:t>Correlation has no effect on the expected return of a portfolio. However, the volatility of the portfolio will differ depending on the correlation. </a:t>
            </a:r>
          </a:p>
          <a:p>
            <a:pPr>
              <a:spcBef>
                <a:spcPct val="60000"/>
              </a:spcBef>
            </a:pPr>
            <a:r>
              <a:rPr lang="en-US" sz="2400" dirty="0"/>
              <a:t>The lower the correlation, the lower the volatility we can obtain. As the correlation decreases, the volatility of the portfolio falls. </a:t>
            </a:r>
          </a:p>
          <a:p>
            <a:pPr>
              <a:spcBef>
                <a:spcPct val="60000"/>
              </a:spcBef>
            </a:pPr>
            <a:r>
              <a:rPr lang="en-US" sz="2400" dirty="0"/>
              <a:t>The curve showing the portfolios will bend to </a:t>
            </a:r>
            <a:r>
              <a:rPr lang="en-US" sz="2400" dirty="0" smtClean="0"/>
              <a:t>the </a:t>
            </a:r>
            <a:r>
              <a:rPr lang="en-US" sz="2400" dirty="0"/>
              <a:t>left to a greater degree as shown on the </a:t>
            </a:r>
            <a:r>
              <a:rPr lang="en-US" sz="2400" dirty="0" smtClean="0"/>
              <a:t>next </a:t>
            </a:r>
            <a:r>
              <a:rPr lang="en-US" sz="2400" dirty="0"/>
              <a:t>slide.</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idx="4294967295"/>
          </p:nvPr>
        </p:nvSpPr>
        <p:spPr>
          <a:xfrm>
            <a:off x="304800" y="455613"/>
            <a:ext cx="8610600" cy="992187"/>
          </a:xfrm>
        </p:spPr>
        <p:txBody>
          <a:bodyPr anchor="ctr"/>
          <a:lstStyle/>
          <a:p>
            <a:r>
              <a:rPr lang="en-US" sz="2400"/>
              <a:t>Figure 11.4  </a:t>
            </a:r>
            <a:r>
              <a:rPr lang="en-US" sz="2400" b="0"/>
              <a:t>Effect on Volatility and Expected Return of Changing the Correlation between Intel and Coca-Cola Stock</a:t>
            </a:r>
            <a:endParaRPr lang="en-US"/>
          </a:p>
        </p:txBody>
      </p:sp>
      <p:pic>
        <p:nvPicPr>
          <p:cNvPr id="71686" name="Picture 6" descr="fig11_04"/>
          <p:cNvPicPr>
            <a:picLocks noChangeAspect="1" noChangeArrowheads="1"/>
          </p:cNvPicPr>
          <p:nvPr/>
        </p:nvPicPr>
        <p:blipFill>
          <a:blip r:embed="rId3" cstate="print"/>
          <a:srcRect/>
          <a:stretch>
            <a:fillRect/>
          </a:stretch>
        </p:blipFill>
        <p:spPr bwMode="auto">
          <a:xfrm>
            <a:off x="990600" y="1828800"/>
            <a:ext cx="6437313" cy="450373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 perspective on the CAPM</a:t>
            </a:r>
            <a:endParaRPr lang="en-US" dirty="0"/>
          </a:p>
        </p:txBody>
      </p:sp>
      <p:sp>
        <p:nvSpPr>
          <p:cNvPr id="3" name="Content Placeholder 2"/>
          <p:cNvSpPr>
            <a:spLocks noGrp="1"/>
          </p:cNvSpPr>
          <p:nvPr>
            <p:ph sz="quarter" idx="13"/>
          </p:nvPr>
        </p:nvSpPr>
        <p:spPr>
          <a:xfrm>
            <a:off x="304800" y="1371600"/>
            <a:ext cx="8503920" cy="5181600"/>
          </a:xfrm>
        </p:spPr>
        <p:txBody>
          <a:bodyPr>
            <a:normAutofit fontScale="92500" lnSpcReduction="20000"/>
          </a:bodyPr>
          <a:lstStyle/>
          <a:p>
            <a:r>
              <a:rPr lang="en-US" dirty="0" smtClean="0"/>
              <a:t>We saw earlier why, intuitively, the CAPM should describe required returns.</a:t>
            </a:r>
          </a:p>
          <a:p>
            <a:r>
              <a:rPr lang="en-US" dirty="0" smtClean="0"/>
              <a:t>We will see, in this chapter, the connection between the CAPM and individual investors’ construction of optimal portfolios.</a:t>
            </a:r>
          </a:p>
          <a:p>
            <a:r>
              <a:rPr lang="en-US" dirty="0" smtClean="0"/>
              <a:t>We will define an optimal or efficient portfolio as one that has the highest Sharpe Ratio, i.e. the ratio of expected return to portfolio volatility.</a:t>
            </a:r>
          </a:p>
          <a:p>
            <a:r>
              <a:rPr lang="en-US" dirty="0" smtClean="0"/>
              <a:t>We will find that if investors hold efficient portfolios, then the CAPM must hold.</a:t>
            </a:r>
          </a:p>
          <a:p>
            <a:r>
              <a:rPr lang="en-US" dirty="0" smtClean="0"/>
              <a:t>Conversely, if investors do not hold efficient portfolios, then the CAPM need not hold.</a:t>
            </a:r>
          </a:p>
          <a:p>
            <a:r>
              <a:rPr lang="en-US" dirty="0" smtClean="0"/>
              <a:t>This will be important in our later discussion of real-world implications for asset valuation.</a:t>
            </a:r>
            <a:endParaRPr lang="en-US" dirty="0"/>
          </a:p>
        </p:txBody>
      </p:sp>
      <p:sp>
        <p:nvSpPr>
          <p:cNvPr id="4" name="Slide Number Placeholder 3"/>
          <p:cNvSpPr>
            <a:spLocks noGrp="1"/>
          </p:cNvSpPr>
          <p:nvPr>
            <p:ph type="sldNum" sz="quarter" idx="16"/>
          </p:nvPr>
        </p:nvSpPr>
        <p:spPr/>
        <p:txBody>
          <a:bodyPr/>
          <a:lstStyle/>
          <a:p>
            <a:pPr>
              <a:defRPr/>
            </a:pPr>
            <a:fld id="{91CB60E4-9813-4167-82E4-B39CB056693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idx="4294967295"/>
          </p:nvPr>
        </p:nvSpPr>
        <p:spPr/>
        <p:txBody>
          <a:bodyPr anchor="ctr"/>
          <a:lstStyle/>
          <a:p>
            <a:r>
              <a:rPr lang="en-US"/>
              <a:t>Short Sales</a:t>
            </a:r>
          </a:p>
        </p:txBody>
      </p:sp>
      <p:sp>
        <p:nvSpPr>
          <p:cNvPr id="72709" name="Rectangle 3"/>
          <p:cNvSpPr>
            <a:spLocks noGrp="1" noChangeArrowheads="1"/>
          </p:cNvSpPr>
          <p:nvPr>
            <p:ph type="body" idx="4294967295"/>
          </p:nvPr>
        </p:nvSpPr>
        <p:spPr>
          <a:xfrm>
            <a:off x="301625" y="1066800"/>
            <a:ext cx="8534400" cy="5056188"/>
          </a:xfrm>
        </p:spPr>
        <p:txBody>
          <a:bodyPr rIns="91440"/>
          <a:lstStyle/>
          <a:p>
            <a:r>
              <a:rPr lang="en-US" dirty="0" smtClean="0"/>
              <a:t>We now see what happens if we allow short positions.  What is a short position and a long position?</a:t>
            </a:r>
          </a:p>
          <a:p>
            <a:r>
              <a:rPr lang="en-US" dirty="0" smtClean="0"/>
              <a:t>Long </a:t>
            </a:r>
            <a:r>
              <a:rPr lang="en-US" dirty="0"/>
              <a:t>Position</a:t>
            </a:r>
          </a:p>
          <a:p>
            <a:pPr lvl="1">
              <a:spcBef>
                <a:spcPct val="40000"/>
              </a:spcBef>
            </a:pPr>
            <a:r>
              <a:rPr lang="en-US" dirty="0"/>
              <a:t>A positive investment in a security</a:t>
            </a:r>
          </a:p>
          <a:p>
            <a:pPr>
              <a:spcBef>
                <a:spcPct val="60000"/>
              </a:spcBef>
            </a:pPr>
            <a:r>
              <a:rPr lang="en-US" dirty="0"/>
              <a:t>Short Position</a:t>
            </a:r>
          </a:p>
          <a:p>
            <a:pPr lvl="1">
              <a:spcBef>
                <a:spcPct val="40000"/>
              </a:spcBef>
            </a:pPr>
            <a:r>
              <a:rPr lang="en-US" dirty="0"/>
              <a:t>A negative investment in a security</a:t>
            </a:r>
          </a:p>
          <a:p>
            <a:pPr lvl="1">
              <a:spcBef>
                <a:spcPct val="40000"/>
              </a:spcBef>
            </a:pPr>
            <a:r>
              <a:rPr lang="en-US" dirty="0"/>
              <a:t>In a short sale, you sell a stock that you do not own and then buy that stock back in the future.</a:t>
            </a:r>
          </a:p>
          <a:p>
            <a:pPr lvl="1">
              <a:spcBef>
                <a:spcPct val="40000"/>
              </a:spcBef>
            </a:pPr>
            <a:r>
              <a:rPr lang="en-US" dirty="0"/>
              <a:t>Short selling is an advantageous strategy if you expect a stock price to decline in the future.</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idx="4294967295"/>
          </p:nvPr>
        </p:nvSpPr>
        <p:spPr/>
        <p:txBody>
          <a:bodyPr anchor="ctr">
            <a:normAutofit fontScale="90000"/>
          </a:bodyPr>
          <a:lstStyle/>
          <a:p>
            <a:r>
              <a:rPr lang="en-US" b="0" dirty="0" smtClean="0"/>
              <a:t>Portfolios </a:t>
            </a:r>
            <a:r>
              <a:rPr lang="en-US" b="0" dirty="0"/>
              <a:t>of Intel </a:t>
            </a:r>
            <a:r>
              <a:rPr lang="en-US" b="0" dirty="0" smtClean="0"/>
              <a:t>and </a:t>
            </a:r>
            <a:r>
              <a:rPr lang="en-US" b="0" dirty="0"/>
              <a:t>Coca-Cola Allowing for Short Sales</a:t>
            </a:r>
            <a:endParaRPr lang="en-US" dirty="0"/>
          </a:p>
        </p:txBody>
      </p:sp>
      <p:pic>
        <p:nvPicPr>
          <p:cNvPr id="75782" name="Picture 6" descr="fig11_05"/>
          <p:cNvPicPr>
            <a:picLocks noChangeAspect="1" noChangeArrowheads="1"/>
          </p:cNvPicPr>
          <p:nvPr/>
        </p:nvPicPr>
        <p:blipFill>
          <a:blip r:embed="rId3" cstate="print"/>
          <a:srcRect/>
          <a:stretch>
            <a:fillRect/>
          </a:stretch>
        </p:blipFill>
        <p:spPr bwMode="auto">
          <a:xfrm>
            <a:off x="838200" y="1524000"/>
            <a:ext cx="6858000" cy="4843463"/>
          </a:xfrm>
          <a:prstGeom prst="rect">
            <a:avLst/>
          </a:prstGeom>
          <a:noFill/>
        </p:spPr>
      </p:pic>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idx="4294967295"/>
          </p:nvPr>
        </p:nvSpPr>
        <p:spPr/>
        <p:txBody>
          <a:bodyPr anchor="ctr"/>
          <a:lstStyle/>
          <a:p>
            <a:r>
              <a:rPr lang="en-US"/>
              <a:t>Efficient Portfolios with Many Stocks</a:t>
            </a:r>
          </a:p>
        </p:txBody>
      </p:sp>
      <p:sp>
        <p:nvSpPr>
          <p:cNvPr id="76805" name="Rectangle 3"/>
          <p:cNvSpPr>
            <a:spLocks noGrp="1" noChangeArrowheads="1"/>
          </p:cNvSpPr>
          <p:nvPr>
            <p:ph type="body" idx="4294967295"/>
          </p:nvPr>
        </p:nvSpPr>
        <p:spPr>
          <a:xfrm>
            <a:off x="301625" y="1066800"/>
            <a:ext cx="8534400" cy="5056188"/>
          </a:xfrm>
        </p:spPr>
        <p:txBody>
          <a:bodyPr rIns="91440">
            <a:normAutofit fontScale="77500" lnSpcReduction="20000"/>
          </a:bodyPr>
          <a:lstStyle/>
          <a:p>
            <a:pPr>
              <a:spcBef>
                <a:spcPts val="1500"/>
              </a:spcBef>
            </a:pPr>
            <a:r>
              <a:rPr lang="en-US" dirty="0"/>
              <a:t>Consider adding Bore Industries to the two stock portfolio</a:t>
            </a:r>
            <a:r>
              <a:rPr lang="en-US" dirty="0" smtClean="0"/>
              <a:t>:</a:t>
            </a:r>
          </a:p>
          <a:p>
            <a:pPr>
              <a:spcBef>
                <a:spcPts val="1500"/>
              </a:spcBef>
            </a:pPr>
            <a:endParaRPr lang="en-US" dirty="0" smtClean="0"/>
          </a:p>
          <a:p>
            <a:pPr>
              <a:spcBef>
                <a:spcPts val="1500"/>
              </a:spcBef>
            </a:pPr>
            <a:endParaRPr lang="en-US" dirty="0" smtClean="0"/>
          </a:p>
          <a:p>
            <a:pPr>
              <a:spcBef>
                <a:spcPts val="1500"/>
              </a:spcBef>
            </a:pPr>
            <a:endParaRPr lang="en-US" dirty="0" smtClean="0"/>
          </a:p>
          <a:p>
            <a:pPr>
              <a:spcBef>
                <a:spcPts val="1500"/>
              </a:spcBef>
            </a:pPr>
            <a:endParaRPr lang="en-US" dirty="0"/>
          </a:p>
          <a:p>
            <a:pPr>
              <a:spcBef>
                <a:spcPts val="1500"/>
              </a:spcBef>
            </a:pPr>
            <a:endParaRPr lang="en-US" dirty="0" smtClean="0"/>
          </a:p>
          <a:p>
            <a:pPr>
              <a:spcBef>
                <a:spcPts val="1500"/>
              </a:spcBef>
            </a:pPr>
            <a:r>
              <a:rPr lang="en-US" dirty="0" smtClean="0"/>
              <a:t>Although </a:t>
            </a:r>
            <a:r>
              <a:rPr lang="en-US" dirty="0"/>
              <a:t>Bore has a lower return and the same volatility as Coca-Cola, it still may be beneficial to add Bore to the portfolio for the diversification benefits</a:t>
            </a:r>
            <a:r>
              <a:rPr lang="en-US" dirty="0" smtClean="0"/>
              <a:t>.</a:t>
            </a:r>
          </a:p>
          <a:p>
            <a:pPr>
              <a:spcBef>
                <a:spcPts val="1500"/>
              </a:spcBef>
            </a:pPr>
            <a:r>
              <a:rPr lang="en-US" dirty="0" smtClean="0"/>
              <a:t>We will see what happens if we invest in combinations of Bore and a 50-50 portfolio invested in Intel and Coke</a:t>
            </a:r>
          </a:p>
          <a:p>
            <a:pPr>
              <a:spcBef>
                <a:spcPts val="1500"/>
              </a:spcBef>
            </a:pPr>
            <a:r>
              <a:rPr lang="en-US" dirty="0" smtClean="0"/>
              <a:t>And finally, we see what happens if can vary the proportions for all three stocks.</a:t>
            </a:r>
            <a:endParaRPr lang="en-US" dirty="0"/>
          </a:p>
        </p:txBody>
      </p:sp>
      <p:pic>
        <p:nvPicPr>
          <p:cNvPr id="76806" name="Picture 4" descr="BD11_32_11p342_tbl"/>
          <p:cNvPicPr preferRelativeResize="0">
            <a:picLocks noChangeAspect="1" noChangeArrowheads="1"/>
          </p:cNvPicPr>
          <p:nvPr>
            <p:custDataLst>
              <p:tags r:id="rId1"/>
            </p:custDataLst>
          </p:nvPr>
        </p:nvPicPr>
        <p:blipFill>
          <a:blip r:embed="rId4" cstate="print"/>
          <a:srcRect/>
          <a:stretch>
            <a:fillRect/>
          </a:stretch>
        </p:blipFill>
        <p:spPr bwMode="auto">
          <a:xfrm>
            <a:off x="533400" y="1828800"/>
            <a:ext cx="7835900" cy="1525588"/>
          </a:xfrm>
          <a:prstGeom prst="rect">
            <a:avLst/>
          </a:prstGeom>
          <a:noFill/>
          <a:ln w="9525">
            <a:noFill/>
            <a:miter lim="800000"/>
            <a:headEnd/>
            <a:tailEnd/>
          </a:ln>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idx="4294967295"/>
          </p:nvPr>
        </p:nvSpPr>
        <p:spPr>
          <a:xfrm>
            <a:off x="304800" y="455613"/>
            <a:ext cx="8610600" cy="992187"/>
          </a:xfrm>
        </p:spPr>
        <p:txBody>
          <a:bodyPr anchor="ctr">
            <a:normAutofit/>
          </a:bodyPr>
          <a:lstStyle/>
          <a:p>
            <a:r>
              <a:rPr lang="en-US" sz="2800" b="0" dirty="0" smtClean="0"/>
              <a:t>Expected </a:t>
            </a:r>
            <a:r>
              <a:rPr lang="en-US" sz="2800" b="0" dirty="0"/>
              <a:t>Return and Volatility for Selected Portfolios of Intel, Coca-Cola, and Bore Industries Stocks</a:t>
            </a:r>
            <a:endParaRPr lang="en-US" sz="2800" dirty="0"/>
          </a:p>
        </p:txBody>
      </p:sp>
      <p:pic>
        <p:nvPicPr>
          <p:cNvPr id="77830" name="Picture 6" descr="fig11_06"/>
          <p:cNvPicPr>
            <a:picLocks noChangeAspect="1" noChangeArrowheads="1"/>
          </p:cNvPicPr>
          <p:nvPr/>
        </p:nvPicPr>
        <p:blipFill>
          <a:blip r:embed="rId3" cstate="print"/>
          <a:srcRect/>
          <a:stretch>
            <a:fillRect/>
          </a:stretch>
        </p:blipFill>
        <p:spPr bwMode="auto">
          <a:xfrm>
            <a:off x="1066800" y="1752600"/>
            <a:ext cx="6307138" cy="4491038"/>
          </a:xfrm>
          <a:prstGeom prst="rect">
            <a:avLst/>
          </a:prstGeom>
          <a:noFill/>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ChangeArrowheads="1"/>
          </p:cNvSpPr>
          <p:nvPr>
            <p:ph type="title" idx="4294967295"/>
          </p:nvPr>
        </p:nvSpPr>
        <p:spPr>
          <a:xfrm>
            <a:off x="304800" y="455613"/>
            <a:ext cx="8610600" cy="992187"/>
          </a:xfrm>
        </p:spPr>
        <p:txBody>
          <a:bodyPr anchor="ctr">
            <a:normAutofit/>
          </a:bodyPr>
          <a:lstStyle/>
          <a:p>
            <a:r>
              <a:rPr lang="en-US" sz="2800" b="0" dirty="0" smtClean="0"/>
              <a:t>The </a:t>
            </a:r>
            <a:r>
              <a:rPr lang="en-US" sz="2800" b="0" dirty="0"/>
              <a:t>Volatility and Expected </a:t>
            </a:r>
            <a:r>
              <a:rPr lang="en-US" sz="2800" b="0" dirty="0" smtClean="0"/>
              <a:t>Return </a:t>
            </a:r>
            <a:r>
              <a:rPr lang="en-US" sz="2800" b="0" dirty="0"/>
              <a:t>for All Portfolios of Intel, Coca-Cola, and Bore Stock</a:t>
            </a:r>
            <a:endParaRPr lang="en-US" dirty="0"/>
          </a:p>
        </p:txBody>
      </p:sp>
      <p:pic>
        <p:nvPicPr>
          <p:cNvPr id="78854" name="Picture 6" descr="fig11_07"/>
          <p:cNvPicPr>
            <a:picLocks noChangeAspect="1" noChangeArrowheads="1"/>
          </p:cNvPicPr>
          <p:nvPr/>
        </p:nvPicPr>
        <p:blipFill>
          <a:blip r:embed="rId3" cstate="print"/>
          <a:srcRect/>
          <a:stretch>
            <a:fillRect/>
          </a:stretch>
        </p:blipFill>
        <p:spPr bwMode="auto">
          <a:xfrm>
            <a:off x="1143000" y="1752600"/>
            <a:ext cx="6629400" cy="469423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idx="4294967295"/>
          </p:nvPr>
        </p:nvSpPr>
        <p:spPr/>
        <p:txBody>
          <a:bodyPr anchor="ctr"/>
          <a:lstStyle/>
          <a:p>
            <a:r>
              <a:rPr lang="en-US"/>
              <a:t>Risk Versus Return: Many Stocks</a:t>
            </a:r>
          </a:p>
        </p:txBody>
      </p:sp>
      <p:sp>
        <p:nvSpPr>
          <p:cNvPr id="79877" name="Rectangle 3"/>
          <p:cNvSpPr>
            <a:spLocks noGrp="1" noChangeArrowheads="1"/>
          </p:cNvSpPr>
          <p:nvPr>
            <p:ph type="body" idx="4294967295"/>
          </p:nvPr>
        </p:nvSpPr>
        <p:spPr/>
        <p:txBody>
          <a:bodyPr rIns="91440"/>
          <a:lstStyle/>
          <a:p>
            <a:pPr>
              <a:spcBef>
                <a:spcPct val="60000"/>
              </a:spcBef>
            </a:pPr>
            <a:r>
              <a:rPr lang="en-US" dirty="0"/>
              <a:t>The efficient portfolios, those offering the highest possible expected return for a given level of volatility, are those on the northwest edge of the shaded region, which is called the </a:t>
            </a:r>
            <a:r>
              <a:rPr lang="en-US" b="1" dirty="0"/>
              <a:t>efficient frontier</a:t>
            </a:r>
            <a:r>
              <a:rPr lang="en-US" dirty="0"/>
              <a:t> for these three stocks. </a:t>
            </a:r>
          </a:p>
          <a:p>
            <a:pPr>
              <a:spcBef>
                <a:spcPct val="60000"/>
              </a:spcBef>
            </a:pPr>
            <a:r>
              <a:rPr lang="en-US" dirty="0"/>
              <a:t>In this case none of the stocks, on its own, is on the efficient frontier, so it would not be efficient to put all our money in a single stock.</a:t>
            </a: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ChangeArrowheads="1"/>
          </p:cNvSpPr>
          <p:nvPr>
            <p:ph type="title" idx="4294967295"/>
          </p:nvPr>
        </p:nvSpPr>
        <p:spPr>
          <a:xfrm>
            <a:off x="152400" y="228600"/>
            <a:ext cx="8839200" cy="758825"/>
          </a:xfrm>
        </p:spPr>
        <p:txBody>
          <a:bodyPr anchor="ctr">
            <a:normAutofit fontScale="90000"/>
          </a:bodyPr>
          <a:lstStyle/>
          <a:p>
            <a:r>
              <a:rPr lang="en-US" b="0" dirty="0" smtClean="0"/>
              <a:t>Efficient </a:t>
            </a:r>
            <a:r>
              <a:rPr lang="en-US" b="0" dirty="0"/>
              <a:t>Frontier with Ten Stocks Versus Three Stocks</a:t>
            </a:r>
            <a:endParaRPr lang="en-US" dirty="0"/>
          </a:p>
        </p:txBody>
      </p:sp>
      <p:pic>
        <p:nvPicPr>
          <p:cNvPr id="80902" name="Picture 6" descr="fig11_08"/>
          <p:cNvPicPr>
            <a:picLocks noChangeAspect="1" noChangeArrowheads="1"/>
          </p:cNvPicPr>
          <p:nvPr/>
        </p:nvPicPr>
        <p:blipFill>
          <a:blip r:embed="rId3" cstate="print"/>
          <a:srcRect/>
          <a:stretch>
            <a:fillRect/>
          </a:stretch>
        </p:blipFill>
        <p:spPr bwMode="auto">
          <a:xfrm>
            <a:off x="1066800" y="1524000"/>
            <a:ext cx="6629400" cy="4773613"/>
          </a:xfrm>
          <a:prstGeom prst="rect">
            <a:avLst/>
          </a:prstGeom>
          <a:noFill/>
        </p:spPr>
      </p:pic>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idx="4294967295"/>
          </p:nvPr>
        </p:nvSpPr>
        <p:spPr/>
        <p:txBody>
          <a:bodyPr anchor="ctr"/>
          <a:lstStyle/>
          <a:p>
            <a:r>
              <a:rPr lang="en-US" dirty="0" smtClean="0"/>
              <a:t>Risk-Free </a:t>
            </a:r>
            <a:r>
              <a:rPr lang="en-US" dirty="0"/>
              <a:t>Saving and Borrowing</a:t>
            </a:r>
          </a:p>
        </p:txBody>
      </p:sp>
      <p:sp>
        <p:nvSpPr>
          <p:cNvPr id="81925" name="Rectangle 3"/>
          <p:cNvSpPr>
            <a:spLocks noGrp="1" noChangeArrowheads="1"/>
          </p:cNvSpPr>
          <p:nvPr>
            <p:ph type="body" idx="4294967295"/>
          </p:nvPr>
        </p:nvSpPr>
        <p:spPr>
          <a:xfrm>
            <a:off x="301625" y="990600"/>
            <a:ext cx="8534400" cy="5132388"/>
          </a:xfrm>
        </p:spPr>
        <p:txBody>
          <a:bodyPr rIns="91440"/>
          <a:lstStyle/>
          <a:p>
            <a:pPr>
              <a:spcBef>
                <a:spcPts val="500"/>
              </a:spcBef>
            </a:pPr>
            <a:r>
              <a:rPr lang="en-US" sz="2400" dirty="0"/>
              <a:t>Risk can also be reduced by investing a portion </a:t>
            </a:r>
            <a:r>
              <a:rPr lang="en-US" sz="2400" dirty="0" smtClean="0"/>
              <a:t>of </a:t>
            </a:r>
            <a:r>
              <a:rPr lang="en-US" sz="2400" dirty="0"/>
              <a:t>a portfolio in a risk-free investment, like T-Bills. However, doing so will likely reduce the expected return. </a:t>
            </a:r>
          </a:p>
          <a:p>
            <a:pPr>
              <a:spcBef>
                <a:spcPts val="500"/>
              </a:spcBef>
            </a:pPr>
            <a:r>
              <a:rPr lang="en-US" sz="2400" dirty="0"/>
              <a:t>On the other hand, an aggressive investor who </a:t>
            </a:r>
            <a:r>
              <a:rPr lang="en-US" sz="2400" dirty="0" smtClean="0"/>
              <a:t>is </a:t>
            </a:r>
            <a:r>
              <a:rPr lang="en-US" sz="2400" dirty="0"/>
              <a:t>seeking high expected returns might decide </a:t>
            </a:r>
            <a:r>
              <a:rPr lang="en-US" sz="2400" dirty="0" smtClean="0"/>
              <a:t>to </a:t>
            </a:r>
            <a:r>
              <a:rPr lang="en-US" sz="2400" dirty="0"/>
              <a:t>borrow money to invest even more in the </a:t>
            </a:r>
            <a:r>
              <a:rPr lang="en-US" sz="2400" dirty="0" smtClean="0"/>
              <a:t>stock </a:t>
            </a:r>
            <a:r>
              <a:rPr lang="en-US" sz="2400" dirty="0"/>
              <a:t>market. </a:t>
            </a:r>
            <a:endParaRPr lang="en-US" sz="2400" dirty="0" smtClean="0"/>
          </a:p>
          <a:p>
            <a:pPr>
              <a:spcBef>
                <a:spcPts val="500"/>
              </a:spcBef>
            </a:pPr>
            <a:r>
              <a:rPr lang="en-US" sz="2400" dirty="0" smtClean="0"/>
              <a:t>Consider an arbitrary risky portfolio and the effect on risk and return of putting a fraction of the money in the portfolio, while leaving the remaining fraction in risk-free Treasury bills.  </a:t>
            </a:r>
            <a:r>
              <a:rPr lang="en-US" sz="2400" dirty="0" smtClean="0">
                <a:solidFill>
                  <a:schemeClr val="tx1"/>
                </a:solidFill>
              </a:rPr>
              <a:t>The expected return would be:</a:t>
            </a:r>
            <a:r>
              <a:rPr lang="en-US" dirty="0" smtClean="0"/>
              <a:t>	</a:t>
            </a:r>
          </a:p>
        </p:txBody>
      </p:sp>
      <p:graphicFrame>
        <p:nvGraphicFramePr>
          <p:cNvPr id="121857" name="Object 4"/>
          <p:cNvGraphicFramePr>
            <a:graphicFrameLocks noChangeAspect="1"/>
          </p:cNvGraphicFramePr>
          <p:nvPr/>
        </p:nvGraphicFramePr>
        <p:xfrm>
          <a:off x="1447800" y="5029200"/>
          <a:ext cx="5540375" cy="1249362"/>
        </p:xfrm>
        <a:graphic>
          <a:graphicData uri="http://schemas.openxmlformats.org/presentationml/2006/ole">
            <mc:AlternateContent xmlns:mc="http://schemas.openxmlformats.org/markup-compatibility/2006">
              <mc:Choice xmlns:v="urn:schemas-microsoft-com:vml" Requires="v">
                <p:oleObj spid="_x0000_s121858" name="Equation" r:id="rId4" imgW="2145960" imgH="482400" progId="">
                  <p:embed/>
                </p:oleObj>
              </mc:Choice>
              <mc:Fallback>
                <p:oleObj name="Equation" r:id="rId4" imgW="2145960" imgH="4824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029200"/>
                        <a:ext cx="5540375" cy="124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idx="4294967295"/>
          </p:nvPr>
        </p:nvSpPr>
        <p:spPr/>
        <p:txBody>
          <a:bodyPr anchor="ctr"/>
          <a:lstStyle/>
          <a:p>
            <a:r>
              <a:rPr lang="en-US" dirty="0"/>
              <a:t>Investing in Risk-Free </a:t>
            </a:r>
            <a:r>
              <a:rPr lang="en-US" dirty="0" smtClean="0"/>
              <a:t>Securities</a:t>
            </a:r>
            <a:endParaRPr lang="en-US" dirty="0"/>
          </a:p>
        </p:txBody>
      </p:sp>
      <p:sp>
        <p:nvSpPr>
          <p:cNvPr id="13318" name="Rectangle 3"/>
          <p:cNvSpPr>
            <a:spLocks noGrp="1" noChangeArrowheads="1"/>
          </p:cNvSpPr>
          <p:nvPr>
            <p:ph type="body" idx="4294967295"/>
          </p:nvPr>
        </p:nvSpPr>
        <p:spPr/>
        <p:txBody>
          <a:bodyPr rIns="91440"/>
          <a:lstStyle/>
          <a:p>
            <a:r>
              <a:rPr lang="en-US"/>
              <a:t>The standard deviation of the portfolio would be calculated as:</a:t>
            </a:r>
          </a:p>
          <a:p>
            <a:pPr lvl="1">
              <a:spcBef>
                <a:spcPct val="600000"/>
              </a:spcBef>
            </a:pPr>
            <a:r>
              <a:rPr lang="en-US"/>
              <a:t>Note: The standard deviation is only a fraction of the volatility of the risky portfolio, based on the amount invested in the risky portfolio.</a:t>
            </a:r>
          </a:p>
        </p:txBody>
      </p:sp>
      <p:grpSp>
        <p:nvGrpSpPr>
          <p:cNvPr id="2" name="Group 8"/>
          <p:cNvGrpSpPr>
            <a:grpSpLocks/>
          </p:cNvGrpSpPr>
          <p:nvPr/>
        </p:nvGrpSpPr>
        <p:grpSpPr bwMode="auto">
          <a:xfrm>
            <a:off x="369888" y="2633663"/>
            <a:ext cx="8451850" cy="1646237"/>
            <a:chOff x="208" y="1554"/>
            <a:chExt cx="5356" cy="1104"/>
          </a:xfrm>
        </p:grpSpPr>
        <p:graphicFrame>
          <p:nvGraphicFramePr>
            <p:cNvPr id="13314" name="Object 4"/>
            <p:cNvGraphicFramePr>
              <a:graphicFrameLocks noChangeAspect="1"/>
            </p:cNvGraphicFramePr>
            <p:nvPr/>
          </p:nvGraphicFramePr>
          <p:xfrm>
            <a:off x="208" y="1554"/>
            <a:ext cx="5356" cy="1104"/>
          </p:xfrm>
          <a:graphic>
            <a:graphicData uri="http://schemas.openxmlformats.org/presentationml/2006/ole">
              <mc:AlternateContent xmlns:mc="http://schemas.openxmlformats.org/markup-compatibility/2006">
                <mc:Choice xmlns:v="urn:schemas-microsoft-com:vml" Requires="v">
                  <p:oleObj spid="_x0000_s91139" name="Equation" r:id="rId4" imgW="4317840" imgH="838080" progId="">
                    <p:embed/>
                  </p:oleObj>
                </mc:Choice>
                <mc:Fallback>
                  <p:oleObj name="Equation" r:id="rId4" imgW="4317840" imgH="83808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 y="1554"/>
                          <a:ext cx="5356" cy="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320" name="Rectangle 5"/>
            <p:cNvSpPr>
              <a:spLocks noChangeArrowheads="1"/>
            </p:cNvSpPr>
            <p:nvPr/>
          </p:nvSpPr>
          <p:spPr bwMode="auto">
            <a:xfrm>
              <a:off x="4129" y="2138"/>
              <a:ext cx="331" cy="288"/>
            </a:xfrm>
            <a:prstGeom prst="rect">
              <a:avLst/>
            </a:prstGeom>
            <a:noFill/>
            <a:ln w="9525">
              <a:noFill/>
              <a:miter lim="800000"/>
              <a:headEnd/>
              <a:tailEnd/>
            </a:ln>
          </p:spPr>
          <p:txBody>
            <a:bodyPr/>
            <a:lstStyle/>
            <a:p>
              <a:pPr marL="342900" indent="-342900" eaLnBrk="1" hangingPunct="1">
                <a:spcBef>
                  <a:spcPct val="20000"/>
                </a:spcBef>
                <a:buClr>
                  <a:srgbClr val="006AAC"/>
                </a:buClr>
                <a:buFont typeface="Times" pitchFamily="48" charset="0"/>
                <a:buNone/>
              </a:pPr>
              <a:r>
                <a:rPr lang="en-US"/>
                <a:t>0</a:t>
              </a:r>
            </a:p>
          </p:txBody>
        </p:sp>
        <p:sp>
          <p:nvSpPr>
            <p:cNvPr id="13321" name="Line 6"/>
            <p:cNvSpPr>
              <a:spLocks noChangeShapeType="1"/>
            </p:cNvSpPr>
            <p:nvPr/>
          </p:nvSpPr>
          <p:spPr bwMode="auto">
            <a:xfrm flipH="1" flipV="1">
              <a:off x="2486" y="1915"/>
              <a:ext cx="1749" cy="245"/>
            </a:xfrm>
            <a:prstGeom prst="line">
              <a:avLst/>
            </a:prstGeom>
            <a:noFill/>
            <a:ln w="9525">
              <a:solidFill>
                <a:schemeClr val="tx1"/>
              </a:solidFill>
              <a:round/>
              <a:headEnd/>
              <a:tailEnd type="triangle" w="med" len="med"/>
            </a:ln>
          </p:spPr>
          <p:txBody>
            <a:bodyPr wrap="none" anchor="ctr"/>
            <a:lstStyle/>
            <a:p>
              <a:endParaRPr lang="en-US"/>
            </a:p>
          </p:txBody>
        </p:sp>
        <p:sp>
          <p:nvSpPr>
            <p:cNvPr id="13322" name="Line 7"/>
            <p:cNvSpPr>
              <a:spLocks noChangeShapeType="1"/>
            </p:cNvSpPr>
            <p:nvPr/>
          </p:nvSpPr>
          <p:spPr bwMode="auto">
            <a:xfrm flipV="1">
              <a:off x="4224" y="1920"/>
              <a:ext cx="576" cy="240"/>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idx="4294967295"/>
          </p:nvPr>
        </p:nvSpPr>
        <p:spPr>
          <a:xfrm>
            <a:off x="304800" y="455613"/>
            <a:ext cx="8610600" cy="992187"/>
          </a:xfrm>
        </p:spPr>
        <p:txBody>
          <a:bodyPr anchor="ctr"/>
          <a:lstStyle/>
          <a:p>
            <a:r>
              <a:rPr lang="en-US" sz="2400" b="0" dirty="0" smtClean="0"/>
              <a:t>The </a:t>
            </a:r>
            <a:r>
              <a:rPr lang="en-US" sz="2400" b="0" dirty="0"/>
              <a:t>Risk–Return Combinations  from Combining a Risk-Free Investment and a Risky Portfolio</a:t>
            </a:r>
            <a:endParaRPr lang="en-US" dirty="0"/>
          </a:p>
        </p:txBody>
      </p:sp>
      <p:pic>
        <p:nvPicPr>
          <p:cNvPr id="82950" name="Picture 6" descr="fig11_09"/>
          <p:cNvPicPr>
            <a:picLocks noChangeAspect="1" noChangeArrowheads="1"/>
          </p:cNvPicPr>
          <p:nvPr/>
        </p:nvPicPr>
        <p:blipFill>
          <a:blip r:embed="rId3" cstate="print"/>
          <a:srcRect/>
          <a:stretch>
            <a:fillRect/>
          </a:stretch>
        </p:blipFill>
        <p:spPr bwMode="auto">
          <a:xfrm>
            <a:off x="1143000" y="1752600"/>
            <a:ext cx="6734175" cy="4691063"/>
          </a:xfrm>
          <a:prstGeom prst="rect">
            <a:avLst/>
          </a:prstGeom>
          <a:noFill/>
        </p:spPr>
      </p:pic>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a:t>
            </a:r>
            <a:endParaRPr lang="en-US" dirty="0"/>
          </a:p>
        </p:txBody>
      </p:sp>
      <p:sp>
        <p:nvSpPr>
          <p:cNvPr id="3" name="Content Placeholder 2"/>
          <p:cNvSpPr>
            <a:spLocks noGrp="1"/>
          </p:cNvSpPr>
          <p:nvPr>
            <p:ph sz="quarter" idx="13"/>
          </p:nvPr>
        </p:nvSpPr>
        <p:spPr>
          <a:xfrm>
            <a:off x="301752" y="1295400"/>
            <a:ext cx="8503920" cy="1828800"/>
          </a:xfrm>
        </p:spPr>
        <p:txBody>
          <a:bodyPr/>
          <a:lstStyle/>
          <a:p>
            <a:pPr>
              <a:spcBef>
                <a:spcPct val="60000"/>
              </a:spcBef>
            </a:pPr>
            <a:r>
              <a:rPr lang="en-US" dirty="0" smtClean="0"/>
              <a:t>We first define portfolio weights</a:t>
            </a:r>
          </a:p>
          <a:p>
            <a:pPr lvl="1">
              <a:spcBef>
                <a:spcPct val="60000"/>
              </a:spcBef>
            </a:pPr>
            <a:r>
              <a:rPr lang="en-US" dirty="0" smtClean="0"/>
              <a:t>The fraction, x</a:t>
            </a:r>
            <a:r>
              <a:rPr lang="en-US" baseline="-25000" dirty="0" smtClean="0"/>
              <a:t>i</a:t>
            </a:r>
            <a:r>
              <a:rPr lang="en-US" dirty="0" smtClean="0"/>
              <a:t> of the total investment in the portfolio held in investment ‘</a:t>
            </a:r>
            <a:r>
              <a:rPr lang="en-US" dirty="0" err="1" smtClean="0"/>
              <a:t>i</a:t>
            </a:r>
            <a:r>
              <a:rPr lang="en-US" dirty="0" smtClean="0"/>
              <a:t>’; the portfolio weights must add up to 1.00 or 100%.</a:t>
            </a:r>
          </a:p>
          <a:p>
            <a:pPr lvl="1">
              <a:spcBef>
                <a:spcPct val="60000"/>
              </a:spcBef>
            </a:pPr>
            <a:endParaRPr lang="en-US" dirty="0" smtClean="0"/>
          </a:p>
          <a:p>
            <a:endParaRPr lang="en-US" dirty="0"/>
          </a:p>
        </p:txBody>
      </p:sp>
      <p:sp>
        <p:nvSpPr>
          <p:cNvPr id="4" name="Slide Number Placeholder 3"/>
          <p:cNvSpPr>
            <a:spLocks noGrp="1"/>
          </p:cNvSpPr>
          <p:nvPr>
            <p:ph type="sldNum" sz="quarter" idx="16"/>
          </p:nvPr>
        </p:nvSpPr>
        <p:spPr/>
        <p:txBody>
          <a:bodyPr/>
          <a:lstStyle/>
          <a:p>
            <a:pPr>
              <a:defRPr/>
            </a:pPr>
            <a:fld id="{91CB60E4-9813-4167-82E4-B39CB056693F}" type="slidenum">
              <a:rPr lang="en-US" smtClean="0"/>
              <a:pPr>
                <a:defRPr/>
              </a:pPr>
              <a:t>3</a:t>
            </a:fld>
            <a:endParaRPr lang="en-US" dirty="0"/>
          </a:p>
        </p:txBody>
      </p:sp>
      <p:graphicFrame>
        <p:nvGraphicFramePr>
          <p:cNvPr id="81923" name="Object 4"/>
          <p:cNvGraphicFramePr>
            <a:graphicFrameLocks noChangeAspect="1"/>
          </p:cNvGraphicFramePr>
          <p:nvPr/>
        </p:nvGraphicFramePr>
        <p:xfrm>
          <a:off x="2286000" y="2971800"/>
          <a:ext cx="4044950" cy="898525"/>
        </p:xfrm>
        <a:graphic>
          <a:graphicData uri="http://schemas.openxmlformats.org/presentationml/2006/ole">
            <mc:AlternateContent xmlns:mc="http://schemas.openxmlformats.org/markup-compatibility/2006">
              <mc:Choice xmlns:v="urn:schemas-microsoft-com:vml" Requires="v">
                <p:oleObj spid="_x0000_s81925" name="Equation" r:id="rId4" imgW="1892160" imgH="419040" progId="">
                  <p:embed/>
                </p:oleObj>
              </mc:Choice>
              <mc:Fallback>
                <p:oleObj name="Equation" r:id="rId4" imgW="1892160" imgH="4190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971800"/>
                        <a:ext cx="4044950" cy="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ctangle 3"/>
          <p:cNvSpPr txBox="1">
            <a:spLocks noChangeArrowheads="1"/>
          </p:cNvSpPr>
          <p:nvPr/>
        </p:nvSpPr>
        <p:spPr bwMode="auto">
          <a:xfrm>
            <a:off x="304800" y="4038600"/>
            <a:ext cx="8294688"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a:spcBef>
                <a:spcPct val="20000"/>
              </a:spcBef>
              <a:buClr>
                <a:schemeClr val="accent1"/>
              </a:buClr>
              <a:buSzPct val="85000"/>
              <a:buFont typeface="Wingdings 2" pitchFamily="18" charset="2"/>
              <a:buChar cha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Then the return on a portfolio, </a:t>
            </a:r>
            <a:r>
              <a:rPr kumimoji="0" lang="en-US" sz="2500" b="0" i="1" u="none" strike="noStrike" kern="1200" cap="none" spc="0" normalizeH="0" baseline="0" noProof="0" dirty="0" err="1" smtClean="0">
                <a:ln>
                  <a:noFill/>
                </a:ln>
                <a:solidFill>
                  <a:schemeClr val="tx1"/>
                </a:solidFill>
                <a:effectLst/>
                <a:uLnTx/>
                <a:uFillTx/>
                <a:latin typeface="+mn-lt"/>
                <a:ea typeface="+mn-ea"/>
                <a:cs typeface="+mn-cs"/>
              </a:rPr>
              <a:t>R</a:t>
            </a:r>
            <a:r>
              <a:rPr kumimoji="0" lang="en-US" sz="2500" b="0" i="1" u="none" strike="noStrike" kern="1200" cap="none" spc="0" normalizeH="0" baseline="-25000" noProof="0" dirty="0" err="1" smtClean="0">
                <a:ln>
                  <a:noFill/>
                </a:ln>
                <a:solidFill>
                  <a:schemeClr val="tx1"/>
                </a:solidFill>
                <a:effectLst/>
                <a:uLnTx/>
                <a:uFillTx/>
                <a:latin typeface="+mn-lt"/>
                <a:ea typeface="+mn-ea"/>
                <a:cs typeface="+mn-cs"/>
              </a:rPr>
              <a:t>p</a:t>
            </a:r>
            <a:r>
              <a:rPr kumimoji="0" lang="en-US" sz="2500" b="0" i="0" u="none" strike="noStrike" kern="1200" cap="none" spc="0" normalizeH="0" baseline="0" noProof="0" dirty="0" smtClean="0">
                <a:ln>
                  <a:noFill/>
                </a:ln>
                <a:solidFill>
                  <a:schemeClr val="tx1"/>
                </a:solidFill>
                <a:effectLst/>
                <a:uLnTx/>
                <a:uFillTx/>
                <a:latin typeface="+mn-lt"/>
                <a:ea typeface="+mn-ea"/>
                <a:cs typeface="+mn-cs"/>
              </a:rPr>
              <a:t> , is the weighted average of the returns, </a:t>
            </a:r>
            <a:r>
              <a:rPr lang="en-US" sz="2500" i="1" dirty="0" err="1" smtClean="0">
                <a:latin typeface="+mj-lt"/>
              </a:rPr>
              <a:t>R</a:t>
            </a:r>
            <a:r>
              <a:rPr lang="en-US" sz="2500" i="1" baseline="-25000" dirty="0" err="1" smtClean="0">
                <a:latin typeface="+mj-lt"/>
              </a:rPr>
              <a:t>i</a:t>
            </a:r>
            <a:r>
              <a:rPr lang="en-US" sz="2500" dirty="0" smtClean="0"/>
              <a:t>,</a:t>
            </a:r>
            <a:r>
              <a:rPr kumimoji="0" lang="en-US" sz="2500" b="0" i="0" u="none" strike="noStrike" kern="1200" cap="none" spc="0" normalizeH="0" baseline="0" noProof="0" dirty="0" smtClean="0">
                <a:ln>
                  <a:noFill/>
                </a:ln>
                <a:solidFill>
                  <a:schemeClr val="tx1"/>
                </a:solidFill>
                <a:effectLst/>
                <a:uLnTx/>
                <a:uFillTx/>
                <a:latin typeface="+mn-lt"/>
                <a:ea typeface="+mn-ea"/>
                <a:cs typeface="+mn-cs"/>
              </a:rPr>
              <a:t> on the investments in the portfolio, where the weights correspond to portfolio weights.</a:t>
            </a: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1924" name="Object 4"/>
          <p:cNvGraphicFramePr>
            <a:graphicFrameLocks noChangeAspect="1"/>
          </p:cNvGraphicFramePr>
          <p:nvPr/>
        </p:nvGraphicFramePr>
        <p:xfrm>
          <a:off x="685800" y="5638800"/>
          <a:ext cx="7505700" cy="690563"/>
        </p:xfrm>
        <a:graphic>
          <a:graphicData uri="http://schemas.openxmlformats.org/presentationml/2006/ole">
            <mc:AlternateContent xmlns:mc="http://schemas.openxmlformats.org/markup-compatibility/2006">
              <mc:Choice xmlns:v="urn:schemas-microsoft-com:vml" Requires="v">
                <p:oleObj spid="_x0000_s81926" name="Equation" r:id="rId6" imgW="2908080" imgH="266400" progId="">
                  <p:embed/>
                </p:oleObj>
              </mc:Choice>
              <mc:Fallback>
                <p:oleObj name="Equation" r:id="rId6" imgW="2908080" imgH="2664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638800"/>
                        <a:ext cx="7505700"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ChangeArrowheads="1"/>
          </p:cNvSpPr>
          <p:nvPr>
            <p:ph type="title" idx="4294967295"/>
          </p:nvPr>
        </p:nvSpPr>
        <p:spPr/>
        <p:txBody>
          <a:bodyPr anchor="ctr"/>
          <a:lstStyle/>
          <a:p>
            <a:r>
              <a:rPr lang="en-US"/>
              <a:t>Borrowing and Buying Stocks on Margin</a:t>
            </a:r>
          </a:p>
        </p:txBody>
      </p:sp>
      <p:sp>
        <p:nvSpPr>
          <p:cNvPr id="83973" name="Rectangle 3"/>
          <p:cNvSpPr>
            <a:spLocks noGrp="1" noChangeArrowheads="1"/>
          </p:cNvSpPr>
          <p:nvPr>
            <p:ph type="body" idx="4294967295"/>
          </p:nvPr>
        </p:nvSpPr>
        <p:spPr>
          <a:xfrm>
            <a:off x="152400" y="914400"/>
            <a:ext cx="8686800" cy="5562600"/>
          </a:xfrm>
        </p:spPr>
        <p:txBody>
          <a:bodyPr rIns="91440">
            <a:normAutofit fontScale="92500" lnSpcReduction="10000"/>
          </a:bodyPr>
          <a:lstStyle/>
          <a:p>
            <a:pPr>
              <a:spcBef>
                <a:spcPts val="500"/>
              </a:spcBef>
            </a:pPr>
            <a:r>
              <a:rPr lang="en-US" dirty="0" smtClean="0"/>
              <a:t>To go past point P, it is necessary to buy Stocks </a:t>
            </a:r>
            <a:r>
              <a:rPr lang="en-US" dirty="0"/>
              <a:t>on </a:t>
            </a:r>
            <a:r>
              <a:rPr lang="en-US" dirty="0" smtClean="0"/>
              <a:t>Margin.  </a:t>
            </a:r>
          </a:p>
          <a:p>
            <a:pPr marL="273050" lvl="1">
              <a:spcBef>
                <a:spcPts val="500"/>
              </a:spcBef>
              <a:buClr>
                <a:schemeClr val="accent1"/>
              </a:buClr>
              <a:buSzPct val="85000"/>
              <a:buFont typeface="Wingdings 2" pitchFamily="18" charset="2"/>
              <a:buChar char=""/>
            </a:pPr>
            <a:r>
              <a:rPr lang="en-US" sz="2700" dirty="0" smtClean="0">
                <a:solidFill>
                  <a:schemeClr val="tx1"/>
                </a:solidFill>
              </a:rPr>
              <a:t>What is buying on margin?  It is borrowing </a:t>
            </a:r>
            <a:r>
              <a:rPr lang="en-US" sz="2700" dirty="0">
                <a:solidFill>
                  <a:schemeClr val="tx1"/>
                </a:solidFill>
              </a:rPr>
              <a:t>money to invest in a stock</a:t>
            </a:r>
            <a:r>
              <a:rPr lang="en-US" sz="2700" dirty="0" smtClean="0">
                <a:solidFill>
                  <a:schemeClr val="tx1"/>
                </a:solidFill>
              </a:rPr>
              <a:t>.  It is similar to short-selling; however, in this case, we’re not short-selling the stock.  Rather, we’re short-selling a risk-free security.</a:t>
            </a:r>
          </a:p>
          <a:p>
            <a:pPr marL="273050" lvl="1">
              <a:spcBef>
                <a:spcPts val="500"/>
              </a:spcBef>
              <a:buClr>
                <a:schemeClr val="accent1"/>
              </a:buClr>
              <a:buSzPct val="85000"/>
              <a:buFont typeface="Wingdings 2" pitchFamily="18" charset="2"/>
              <a:buChar char=""/>
            </a:pPr>
            <a:r>
              <a:rPr lang="en-US" sz="2700" dirty="0" smtClean="0">
                <a:solidFill>
                  <a:schemeClr val="tx1"/>
                </a:solidFill>
              </a:rPr>
              <a:t> A portfolio that consists of a short position in the risk-free investment is known as a </a:t>
            </a:r>
            <a:r>
              <a:rPr lang="en-US" sz="2700" i="1" dirty="0" smtClean="0">
                <a:solidFill>
                  <a:schemeClr val="tx1"/>
                </a:solidFill>
              </a:rPr>
              <a:t>levered portfolio</a:t>
            </a:r>
            <a:r>
              <a:rPr lang="en-US" sz="2700" dirty="0" smtClean="0">
                <a:solidFill>
                  <a:schemeClr val="tx1"/>
                </a:solidFill>
              </a:rPr>
              <a:t>. Margin investing is a risky investment strategy. </a:t>
            </a:r>
          </a:p>
          <a:p>
            <a:r>
              <a:rPr lang="en-US" dirty="0" smtClean="0"/>
              <a:t>Note, however, that portfolio P is not the best portfolio to use for our margin strategy.</a:t>
            </a:r>
          </a:p>
          <a:p>
            <a:r>
              <a:rPr lang="en-US" dirty="0" smtClean="0"/>
              <a:t>To earn the highest possible expected return for any level of volatility we must find the portfolio that generates the steepest possible line when combined with the risk-free investment.</a:t>
            </a:r>
            <a:endParaRPr lang="en-US" sz="2700" dirty="0" smtClean="0">
              <a:solidFill>
                <a:schemeClr val="tx1"/>
              </a:solidFill>
            </a:endParaRPr>
          </a:p>
          <a:p>
            <a:pPr>
              <a:spcBef>
                <a:spcPct val="50000"/>
              </a:spcBef>
            </a:pPr>
            <a:endParaRPr lang="en-US" dirty="0"/>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idx="4294967295"/>
          </p:nvPr>
        </p:nvSpPr>
        <p:spPr/>
        <p:txBody>
          <a:bodyPr anchor="ctr"/>
          <a:lstStyle/>
          <a:p>
            <a:r>
              <a:rPr lang="en-US" dirty="0"/>
              <a:t>Identifying the Tangent </a:t>
            </a:r>
            <a:r>
              <a:rPr lang="en-US" dirty="0" smtClean="0"/>
              <a:t>Portfolio</a:t>
            </a:r>
            <a:endParaRPr lang="en-US" dirty="0"/>
          </a:p>
        </p:txBody>
      </p:sp>
      <p:sp>
        <p:nvSpPr>
          <p:cNvPr id="14342" name="Rectangle 3"/>
          <p:cNvSpPr>
            <a:spLocks noGrp="1" noChangeArrowheads="1"/>
          </p:cNvSpPr>
          <p:nvPr>
            <p:ph type="body" idx="4294967295"/>
          </p:nvPr>
        </p:nvSpPr>
        <p:spPr>
          <a:xfrm>
            <a:off x="301625" y="990600"/>
            <a:ext cx="8534400" cy="5132388"/>
          </a:xfrm>
        </p:spPr>
        <p:txBody>
          <a:bodyPr rIns="91440"/>
          <a:lstStyle/>
          <a:p>
            <a:r>
              <a:rPr lang="en-US" dirty="0" smtClean="0"/>
              <a:t>In order to find this portfolio, we need to use the Sharpe Ratio.</a:t>
            </a:r>
            <a:endParaRPr lang="en-US" dirty="0"/>
          </a:p>
          <a:p>
            <a:r>
              <a:rPr lang="en-US" dirty="0" smtClean="0"/>
              <a:t>The Sharpe Ratio measures </a:t>
            </a:r>
            <a:r>
              <a:rPr lang="en-US" dirty="0"/>
              <a:t>the ratio of reward-to-volatility provided by a </a:t>
            </a:r>
            <a:r>
              <a:rPr lang="en-US" dirty="0" smtClean="0"/>
              <a:t>portfolio</a:t>
            </a:r>
          </a:p>
          <a:p>
            <a:endParaRPr lang="en-US" dirty="0"/>
          </a:p>
          <a:p>
            <a:pPr>
              <a:spcBef>
                <a:spcPts val="2000"/>
              </a:spcBef>
            </a:pPr>
            <a:endParaRPr lang="en-US" dirty="0" smtClean="0"/>
          </a:p>
          <a:p>
            <a:pPr>
              <a:spcBef>
                <a:spcPts val="2000"/>
              </a:spcBef>
            </a:pPr>
            <a:r>
              <a:rPr lang="en-US" dirty="0" smtClean="0"/>
              <a:t>The </a:t>
            </a:r>
            <a:r>
              <a:rPr lang="en-US" dirty="0"/>
              <a:t>portfolio with the highest Sharpe ratio is the </a:t>
            </a:r>
            <a:br>
              <a:rPr lang="en-US" dirty="0"/>
            </a:br>
            <a:r>
              <a:rPr lang="en-US" dirty="0"/>
              <a:t>portfolio where the line with the risk-free investment is tangent to the efficient frontier of risky investments. The portfolio that generates this tangent line is known as the </a:t>
            </a:r>
            <a:r>
              <a:rPr lang="en-US" b="1" dirty="0"/>
              <a:t>tangent portfolio</a:t>
            </a:r>
            <a:r>
              <a:rPr lang="en-US" dirty="0"/>
              <a:t>.</a:t>
            </a:r>
          </a:p>
        </p:txBody>
      </p:sp>
      <p:graphicFrame>
        <p:nvGraphicFramePr>
          <p:cNvPr id="14338" name="Object 4"/>
          <p:cNvGraphicFramePr>
            <a:graphicFrameLocks noChangeAspect="1"/>
          </p:cNvGraphicFramePr>
          <p:nvPr/>
        </p:nvGraphicFramePr>
        <p:xfrm>
          <a:off x="914400" y="3048000"/>
          <a:ext cx="7038975" cy="887413"/>
        </p:xfrm>
        <a:graphic>
          <a:graphicData uri="http://schemas.openxmlformats.org/presentationml/2006/ole">
            <mc:AlternateContent xmlns:mc="http://schemas.openxmlformats.org/markup-compatibility/2006">
              <mc:Choice xmlns:v="urn:schemas-microsoft-com:vml" Requires="v">
                <p:oleObj spid="_x0000_s151555" name="Equation" r:id="rId4" imgW="3644640" imgH="457200" progId="">
                  <p:embed/>
                </p:oleObj>
              </mc:Choice>
              <mc:Fallback>
                <p:oleObj name="Equation" r:id="rId4" imgW="3644640" imgH="4572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048000"/>
                        <a:ext cx="7038975" cy="88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ChangeArrowheads="1"/>
          </p:cNvSpPr>
          <p:nvPr>
            <p:ph type="title" idx="4294967295"/>
          </p:nvPr>
        </p:nvSpPr>
        <p:spPr/>
        <p:txBody>
          <a:bodyPr anchor="ctr">
            <a:normAutofit/>
          </a:bodyPr>
          <a:lstStyle/>
          <a:p>
            <a:r>
              <a:rPr lang="en-US" b="0" dirty="0" smtClean="0"/>
              <a:t>The </a:t>
            </a:r>
            <a:r>
              <a:rPr lang="en-US" b="0" dirty="0"/>
              <a:t>Tangent or Efficient Portfolio</a:t>
            </a:r>
            <a:endParaRPr lang="en-US" dirty="0"/>
          </a:p>
        </p:txBody>
      </p:sp>
      <p:pic>
        <p:nvPicPr>
          <p:cNvPr id="88070" name="Picture 6" descr="fig11_10"/>
          <p:cNvPicPr>
            <a:picLocks noChangeAspect="1" noChangeArrowheads="1"/>
          </p:cNvPicPr>
          <p:nvPr/>
        </p:nvPicPr>
        <p:blipFill>
          <a:blip r:embed="rId3" cstate="print"/>
          <a:srcRect/>
          <a:stretch>
            <a:fillRect/>
          </a:stretch>
        </p:blipFill>
        <p:spPr bwMode="auto">
          <a:xfrm>
            <a:off x="914400" y="1600200"/>
            <a:ext cx="6705600" cy="4754563"/>
          </a:xfrm>
          <a:prstGeom prst="rect">
            <a:avLst/>
          </a:prstGeom>
          <a:noFill/>
        </p:spPr>
      </p:pic>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idx="4294967295"/>
          </p:nvPr>
        </p:nvSpPr>
        <p:spPr>
          <a:xfrm>
            <a:off x="304800" y="152400"/>
            <a:ext cx="8534400" cy="758825"/>
          </a:xfrm>
        </p:spPr>
        <p:txBody>
          <a:bodyPr anchor="ctr"/>
          <a:lstStyle/>
          <a:p>
            <a:r>
              <a:rPr lang="en-US" dirty="0"/>
              <a:t>Identifying the Tangent </a:t>
            </a:r>
            <a:r>
              <a:rPr lang="en-US" dirty="0" smtClean="0"/>
              <a:t>Portfolio</a:t>
            </a:r>
            <a:endParaRPr lang="en-US" dirty="0"/>
          </a:p>
        </p:txBody>
      </p:sp>
      <p:sp>
        <p:nvSpPr>
          <p:cNvPr id="89093" name="Rectangle 3"/>
          <p:cNvSpPr>
            <a:spLocks noGrp="1" noChangeArrowheads="1"/>
          </p:cNvSpPr>
          <p:nvPr>
            <p:ph type="body" idx="4294967295"/>
          </p:nvPr>
        </p:nvSpPr>
        <p:spPr>
          <a:xfrm>
            <a:off x="304800" y="914400"/>
            <a:ext cx="8534400" cy="5410200"/>
          </a:xfrm>
        </p:spPr>
        <p:txBody>
          <a:bodyPr rIns="91440">
            <a:normAutofit lnSpcReduction="10000"/>
          </a:bodyPr>
          <a:lstStyle/>
          <a:p>
            <a:pPr>
              <a:lnSpc>
                <a:spcPct val="90000"/>
              </a:lnSpc>
              <a:spcBef>
                <a:spcPct val="50000"/>
              </a:spcBef>
            </a:pPr>
            <a:r>
              <a:rPr lang="en-US" dirty="0"/>
              <a:t>Combinations of the risk-free asset and the tangent portfolio provide the best risk and return tradeoff available to an investor. </a:t>
            </a:r>
          </a:p>
          <a:p>
            <a:pPr lvl="1">
              <a:lnSpc>
                <a:spcPct val="90000"/>
              </a:lnSpc>
              <a:spcBef>
                <a:spcPct val="50000"/>
              </a:spcBef>
            </a:pPr>
            <a:r>
              <a:rPr lang="en-US" dirty="0"/>
              <a:t>This means that the tangent portfolio is efficient and that all efficient portfolios are combinations of the risk-free investment and the tangent portfolio. Every investor should invest in the tangent portfolio </a:t>
            </a:r>
            <a:r>
              <a:rPr lang="en-US" i="1" dirty="0"/>
              <a:t>independent of his or her taste for risk</a:t>
            </a:r>
            <a:r>
              <a:rPr lang="en-US" dirty="0" smtClean="0"/>
              <a:t>.</a:t>
            </a:r>
          </a:p>
          <a:p>
            <a:pPr>
              <a:lnSpc>
                <a:spcPct val="90000"/>
              </a:lnSpc>
              <a:spcBef>
                <a:spcPct val="50000"/>
              </a:spcBef>
            </a:pPr>
            <a:r>
              <a:rPr lang="en-US" sz="2400" dirty="0" smtClean="0"/>
              <a:t>An investor’s preferences will determine only </a:t>
            </a:r>
            <a:r>
              <a:rPr lang="en-US" sz="2400" i="1" dirty="0" smtClean="0"/>
              <a:t>how much</a:t>
            </a:r>
            <a:r>
              <a:rPr lang="en-US" sz="2400" dirty="0" smtClean="0"/>
              <a:t> to invest in the tangent portfolio versus the risk-free investment. </a:t>
            </a:r>
          </a:p>
          <a:p>
            <a:pPr lvl="1">
              <a:lnSpc>
                <a:spcPct val="90000"/>
              </a:lnSpc>
              <a:spcBef>
                <a:spcPct val="50000"/>
              </a:spcBef>
            </a:pPr>
            <a:r>
              <a:rPr lang="en-US" sz="2000" dirty="0" smtClean="0"/>
              <a:t>Conservative investors will invest a small amount in the tangent portfolio. </a:t>
            </a:r>
          </a:p>
          <a:p>
            <a:pPr lvl="1">
              <a:lnSpc>
                <a:spcPct val="90000"/>
              </a:lnSpc>
              <a:spcBef>
                <a:spcPct val="50000"/>
              </a:spcBef>
            </a:pPr>
            <a:r>
              <a:rPr lang="en-US" sz="2000" dirty="0" smtClean="0"/>
              <a:t>Aggressive investors will invest more in the tangent portfolio.</a:t>
            </a:r>
          </a:p>
          <a:p>
            <a:pPr lvl="1">
              <a:lnSpc>
                <a:spcPct val="90000"/>
              </a:lnSpc>
              <a:spcBef>
                <a:spcPct val="50000"/>
              </a:spcBef>
            </a:pPr>
            <a:r>
              <a:rPr lang="en-US" sz="2000" dirty="0" smtClean="0"/>
              <a:t>Both types of investors will choose to hold the same portfolio of risky assets, the tangent portfolio, which is the </a:t>
            </a:r>
            <a:r>
              <a:rPr lang="en-US" sz="2000" b="1" dirty="0" smtClean="0"/>
              <a:t>efficient portfolio</a:t>
            </a:r>
            <a:r>
              <a:rPr lang="en-US" sz="2000" dirty="0" smtClean="0"/>
              <a:t>.</a:t>
            </a:r>
          </a:p>
          <a:p>
            <a:pPr>
              <a:lnSpc>
                <a:spcPct val="90000"/>
              </a:lnSpc>
              <a:spcBef>
                <a:spcPct val="50000"/>
              </a:spcBef>
            </a:pPr>
            <a:endParaRPr lang="en-US" dirty="0"/>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idx="4294967295"/>
          </p:nvPr>
        </p:nvSpPr>
        <p:spPr/>
        <p:txBody>
          <a:bodyPr anchor="ctr">
            <a:normAutofit/>
          </a:bodyPr>
          <a:lstStyle/>
          <a:p>
            <a:r>
              <a:rPr lang="en-US" dirty="0" smtClean="0"/>
              <a:t>The </a:t>
            </a:r>
            <a:r>
              <a:rPr lang="en-US" dirty="0"/>
              <a:t>Efficient Portfolio </a:t>
            </a:r>
            <a:r>
              <a:rPr lang="en-US" dirty="0" smtClean="0"/>
              <a:t>and </a:t>
            </a:r>
            <a:r>
              <a:rPr lang="en-US" dirty="0"/>
              <a:t>Required Returns</a:t>
            </a:r>
          </a:p>
        </p:txBody>
      </p:sp>
      <p:sp>
        <p:nvSpPr>
          <p:cNvPr id="93189" name="Rectangle 3"/>
          <p:cNvSpPr>
            <a:spLocks noGrp="1" noChangeArrowheads="1"/>
          </p:cNvSpPr>
          <p:nvPr>
            <p:ph type="body" idx="4294967295"/>
          </p:nvPr>
        </p:nvSpPr>
        <p:spPr>
          <a:xfrm>
            <a:off x="304800" y="914400"/>
            <a:ext cx="8534400" cy="4343400"/>
          </a:xfrm>
        </p:spPr>
        <p:txBody>
          <a:bodyPr rIns="91440">
            <a:normAutofit fontScale="92500"/>
          </a:bodyPr>
          <a:lstStyle/>
          <a:p>
            <a:pPr>
              <a:lnSpc>
                <a:spcPct val="90000"/>
              </a:lnSpc>
              <a:spcBef>
                <a:spcPct val="50000"/>
              </a:spcBef>
            </a:pPr>
            <a:r>
              <a:rPr lang="en-US" dirty="0"/>
              <a:t>Portfolio Improvement: Beta and the Required Return</a:t>
            </a:r>
          </a:p>
          <a:p>
            <a:pPr lvl="1">
              <a:lnSpc>
                <a:spcPct val="90000"/>
              </a:lnSpc>
              <a:spcBef>
                <a:spcPct val="50000"/>
              </a:spcBef>
            </a:pPr>
            <a:r>
              <a:rPr lang="en-US" dirty="0">
                <a:solidFill>
                  <a:schemeClr val="tx1"/>
                </a:solidFill>
              </a:rPr>
              <a:t>Assume there is a portfolio of risky securities, </a:t>
            </a:r>
            <a:r>
              <a:rPr lang="en-US" i="1" dirty="0">
                <a:solidFill>
                  <a:schemeClr val="tx1"/>
                </a:solidFill>
              </a:rPr>
              <a:t>P</a:t>
            </a:r>
            <a:r>
              <a:rPr lang="en-US" dirty="0">
                <a:solidFill>
                  <a:schemeClr val="tx1"/>
                </a:solidFill>
              </a:rPr>
              <a:t>. </a:t>
            </a:r>
            <a:r>
              <a:rPr lang="en-US" dirty="0" smtClean="0">
                <a:solidFill>
                  <a:schemeClr val="tx1"/>
                </a:solidFill>
              </a:rPr>
              <a:t> To </a:t>
            </a:r>
            <a:r>
              <a:rPr lang="en-US" dirty="0">
                <a:solidFill>
                  <a:schemeClr val="tx1"/>
                </a:solidFill>
              </a:rPr>
              <a:t>determine whether </a:t>
            </a:r>
            <a:r>
              <a:rPr lang="en-US" i="1" dirty="0">
                <a:solidFill>
                  <a:schemeClr val="tx1"/>
                </a:solidFill>
              </a:rPr>
              <a:t>P</a:t>
            </a:r>
            <a:r>
              <a:rPr lang="en-US" dirty="0">
                <a:solidFill>
                  <a:schemeClr val="tx1"/>
                </a:solidFill>
              </a:rPr>
              <a:t> has the highest possible Sharpe ratio, consider whether its Sharpe ratio could be raised by adding more of some investment </a:t>
            </a:r>
            <a:r>
              <a:rPr lang="en-US" i="1" dirty="0" err="1">
                <a:solidFill>
                  <a:schemeClr val="tx1"/>
                </a:solidFill>
              </a:rPr>
              <a:t>i</a:t>
            </a:r>
            <a:r>
              <a:rPr lang="en-US" dirty="0">
                <a:solidFill>
                  <a:schemeClr val="tx1"/>
                </a:solidFill>
              </a:rPr>
              <a:t> to the portfolio. </a:t>
            </a:r>
          </a:p>
          <a:p>
            <a:pPr lvl="1">
              <a:lnSpc>
                <a:spcPct val="90000"/>
              </a:lnSpc>
              <a:spcBef>
                <a:spcPct val="50000"/>
              </a:spcBef>
            </a:pPr>
            <a:r>
              <a:rPr lang="en-US" dirty="0">
                <a:solidFill>
                  <a:schemeClr val="tx1"/>
                </a:solidFill>
              </a:rPr>
              <a:t>The contribution of investment </a:t>
            </a:r>
            <a:r>
              <a:rPr lang="en-US" i="1" dirty="0" err="1">
                <a:solidFill>
                  <a:schemeClr val="tx1"/>
                </a:solidFill>
              </a:rPr>
              <a:t>i</a:t>
            </a:r>
            <a:r>
              <a:rPr lang="en-US" dirty="0">
                <a:solidFill>
                  <a:schemeClr val="tx1"/>
                </a:solidFill>
              </a:rPr>
              <a:t> to the volatility of the portfolio depends on the risk that </a:t>
            </a:r>
            <a:r>
              <a:rPr lang="en-US" dirty="0" err="1">
                <a:solidFill>
                  <a:schemeClr val="tx1"/>
                </a:solidFill>
              </a:rPr>
              <a:t>i</a:t>
            </a:r>
            <a:r>
              <a:rPr lang="en-US" dirty="0">
                <a:solidFill>
                  <a:schemeClr val="tx1"/>
                </a:solidFill>
              </a:rPr>
              <a:t> has in common with the portfolio, which is measured by </a:t>
            </a:r>
            <a:r>
              <a:rPr lang="en-US" i="1" dirty="0" err="1">
                <a:solidFill>
                  <a:schemeClr val="tx1"/>
                </a:solidFill>
              </a:rPr>
              <a:t>i</a:t>
            </a:r>
            <a:r>
              <a:rPr lang="en-US" dirty="0" err="1">
                <a:solidFill>
                  <a:schemeClr val="tx1"/>
                </a:solidFill>
              </a:rPr>
              <a:t>’s</a:t>
            </a:r>
            <a:r>
              <a:rPr lang="en-US" dirty="0">
                <a:solidFill>
                  <a:schemeClr val="tx1"/>
                </a:solidFill>
              </a:rPr>
              <a:t> volatility multiplied by its correlation with </a:t>
            </a:r>
            <a:r>
              <a:rPr lang="en-US" i="1" dirty="0">
                <a:solidFill>
                  <a:schemeClr val="tx1"/>
                </a:solidFill>
              </a:rPr>
              <a:t>P</a:t>
            </a:r>
            <a:r>
              <a:rPr lang="en-US" dirty="0">
                <a:solidFill>
                  <a:schemeClr val="tx1"/>
                </a:solidFill>
              </a:rPr>
              <a:t>. </a:t>
            </a:r>
            <a:endParaRPr lang="en-US" dirty="0" smtClean="0">
              <a:solidFill>
                <a:schemeClr val="tx1"/>
              </a:solidFill>
            </a:endParaRPr>
          </a:p>
          <a:p>
            <a:pPr lvl="1">
              <a:lnSpc>
                <a:spcPct val="90000"/>
              </a:lnSpc>
              <a:spcBef>
                <a:spcPct val="50000"/>
              </a:spcBef>
            </a:pPr>
            <a:r>
              <a:rPr lang="en-US" dirty="0" smtClean="0">
                <a:solidFill>
                  <a:schemeClr val="tx1"/>
                </a:solidFill>
              </a:rPr>
              <a:t>If you were to purchase more of investment </a:t>
            </a:r>
            <a:r>
              <a:rPr lang="en-US" i="1" dirty="0" err="1" smtClean="0">
                <a:solidFill>
                  <a:schemeClr val="tx1"/>
                </a:solidFill>
              </a:rPr>
              <a:t>i</a:t>
            </a:r>
            <a:r>
              <a:rPr lang="en-US" dirty="0" smtClean="0">
                <a:solidFill>
                  <a:schemeClr val="tx1"/>
                </a:solidFill>
              </a:rPr>
              <a:t> by borrowing, you would earn the expected return of </a:t>
            </a:r>
            <a:r>
              <a:rPr lang="en-US" i="1" dirty="0" err="1" smtClean="0">
                <a:solidFill>
                  <a:schemeClr val="tx1"/>
                </a:solidFill>
              </a:rPr>
              <a:t>i</a:t>
            </a:r>
            <a:r>
              <a:rPr lang="en-US" dirty="0" smtClean="0">
                <a:solidFill>
                  <a:schemeClr val="tx1"/>
                </a:solidFill>
              </a:rPr>
              <a:t> minus the risk-free return. Thus adding </a:t>
            </a:r>
            <a:r>
              <a:rPr lang="en-US" i="1" dirty="0" err="1" smtClean="0">
                <a:solidFill>
                  <a:schemeClr val="tx1"/>
                </a:solidFill>
              </a:rPr>
              <a:t>i</a:t>
            </a:r>
            <a:r>
              <a:rPr lang="en-US" dirty="0" smtClean="0">
                <a:solidFill>
                  <a:schemeClr val="tx1"/>
                </a:solidFill>
              </a:rPr>
              <a:t> to the portfolio </a:t>
            </a:r>
            <a:r>
              <a:rPr lang="en-US" i="1" dirty="0" smtClean="0">
                <a:solidFill>
                  <a:schemeClr val="tx1"/>
                </a:solidFill>
              </a:rPr>
              <a:t>P</a:t>
            </a:r>
            <a:r>
              <a:rPr lang="en-US" dirty="0" smtClean="0">
                <a:solidFill>
                  <a:schemeClr val="tx1"/>
                </a:solidFill>
              </a:rPr>
              <a:t> will improve our Sharpe ratio if:</a:t>
            </a:r>
          </a:p>
        </p:txBody>
      </p:sp>
      <p:graphicFrame>
        <p:nvGraphicFramePr>
          <p:cNvPr id="220161" name="Object 4"/>
          <p:cNvGraphicFramePr>
            <a:graphicFrameLocks noChangeAspect="1"/>
          </p:cNvGraphicFramePr>
          <p:nvPr/>
        </p:nvGraphicFramePr>
        <p:xfrm>
          <a:off x="762000" y="4648200"/>
          <a:ext cx="7766050" cy="1523647"/>
        </p:xfrm>
        <a:graphic>
          <a:graphicData uri="http://schemas.openxmlformats.org/presentationml/2006/ole">
            <mc:AlternateContent xmlns:mc="http://schemas.openxmlformats.org/markup-compatibility/2006">
              <mc:Choice xmlns:v="urn:schemas-microsoft-com:vml" Requires="v">
                <p:oleObj spid="_x0000_s220162" name="Equation" r:id="rId4" imgW="3695400" imgH="723600" progId="">
                  <p:embed/>
                </p:oleObj>
              </mc:Choice>
              <mc:Fallback>
                <p:oleObj name="Equation" r:id="rId4" imgW="3695400" imgH="7236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648200"/>
                        <a:ext cx="7766050" cy="152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idx="4294967295"/>
          </p:nvPr>
        </p:nvSpPr>
        <p:spPr/>
        <p:txBody>
          <a:bodyPr anchor="ctr">
            <a:normAutofit/>
          </a:bodyPr>
          <a:lstStyle/>
          <a:p>
            <a:r>
              <a:rPr lang="en-US" dirty="0" smtClean="0"/>
              <a:t>The </a:t>
            </a:r>
            <a:r>
              <a:rPr lang="en-US" dirty="0"/>
              <a:t>Efficient Portfolio </a:t>
            </a:r>
            <a:r>
              <a:rPr lang="en-US" dirty="0" smtClean="0"/>
              <a:t>and </a:t>
            </a:r>
            <a:r>
              <a:rPr lang="en-US" dirty="0"/>
              <a:t>Required </a:t>
            </a:r>
            <a:r>
              <a:rPr lang="en-US" dirty="0" smtClean="0"/>
              <a:t>Returns</a:t>
            </a:r>
            <a:endParaRPr lang="en-US" dirty="0"/>
          </a:p>
        </p:txBody>
      </p:sp>
      <p:sp>
        <p:nvSpPr>
          <p:cNvPr id="16390" name="Rectangle 3"/>
          <p:cNvSpPr>
            <a:spLocks noGrp="1" noChangeArrowheads="1"/>
          </p:cNvSpPr>
          <p:nvPr>
            <p:ph type="body" idx="4294967295"/>
          </p:nvPr>
        </p:nvSpPr>
        <p:spPr>
          <a:xfrm>
            <a:off x="228600" y="1066800"/>
            <a:ext cx="8534400" cy="4598988"/>
          </a:xfrm>
        </p:spPr>
        <p:txBody>
          <a:bodyPr rIns="91440"/>
          <a:lstStyle/>
          <a:p>
            <a:pPr>
              <a:spcBef>
                <a:spcPct val="50000"/>
              </a:spcBef>
            </a:pPr>
            <a:r>
              <a:rPr lang="en-US" dirty="0" smtClean="0"/>
              <a:t>Beta </a:t>
            </a:r>
            <a:r>
              <a:rPr lang="en-US" dirty="0"/>
              <a:t>of Portfolio </a:t>
            </a:r>
            <a:r>
              <a:rPr lang="en-US" i="1" dirty="0" err="1"/>
              <a:t>i</a:t>
            </a:r>
            <a:r>
              <a:rPr lang="en-US" dirty="0"/>
              <a:t> with Portfolio </a:t>
            </a:r>
            <a:r>
              <a:rPr lang="en-US" i="1" dirty="0" smtClean="0"/>
              <a:t>P</a:t>
            </a:r>
          </a:p>
          <a:p>
            <a:pPr>
              <a:spcBef>
                <a:spcPct val="50000"/>
              </a:spcBef>
            </a:pPr>
            <a:endParaRPr lang="en-US" i="1" dirty="0" smtClean="0"/>
          </a:p>
          <a:p>
            <a:pPr>
              <a:spcBef>
                <a:spcPct val="50000"/>
              </a:spcBef>
            </a:pPr>
            <a:endParaRPr lang="en-US" i="1" dirty="0" smtClean="0"/>
          </a:p>
          <a:p>
            <a:pPr marL="273050" lvl="1">
              <a:spcBef>
                <a:spcPct val="50000"/>
              </a:spcBef>
              <a:buClr>
                <a:schemeClr val="accent1"/>
              </a:buClr>
              <a:buSzPct val="85000"/>
              <a:buFont typeface="Wingdings 2" pitchFamily="18" charset="2"/>
              <a:buChar char=""/>
            </a:pPr>
            <a:r>
              <a:rPr lang="en-US" sz="2700" dirty="0" smtClean="0">
                <a:solidFill>
                  <a:schemeClr val="tx1"/>
                </a:solidFill>
              </a:rPr>
              <a:t>Increasing the amount invested in </a:t>
            </a:r>
            <a:r>
              <a:rPr lang="en-US" sz="2700" i="1" dirty="0" err="1" smtClean="0">
                <a:solidFill>
                  <a:schemeClr val="tx1"/>
                </a:solidFill>
              </a:rPr>
              <a:t>i</a:t>
            </a:r>
            <a:r>
              <a:rPr lang="en-US" sz="2700" dirty="0" smtClean="0">
                <a:solidFill>
                  <a:schemeClr val="tx1"/>
                </a:solidFill>
              </a:rPr>
              <a:t> will increase the Sharpe ratio of portfolio </a:t>
            </a:r>
            <a:r>
              <a:rPr lang="en-US" sz="2700" i="1" dirty="0" smtClean="0">
                <a:solidFill>
                  <a:schemeClr val="tx1"/>
                </a:solidFill>
              </a:rPr>
              <a:t>P</a:t>
            </a:r>
            <a:r>
              <a:rPr lang="en-US" sz="2700" dirty="0" smtClean="0">
                <a:solidFill>
                  <a:schemeClr val="tx1"/>
                </a:solidFill>
              </a:rPr>
              <a:t> if its expected return </a:t>
            </a:r>
            <a:r>
              <a:rPr lang="en-US" sz="2700" i="1" dirty="0" smtClean="0">
                <a:solidFill>
                  <a:schemeClr val="tx1"/>
                </a:solidFill>
              </a:rPr>
              <a:t>E[</a:t>
            </a:r>
            <a:r>
              <a:rPr lang="en-US" sz="2700" i="1" dirty="0" err="1" smtClean="0">
                <a:solidFill>
                  <a:schemeClr val="tx1"/>
                </a:solidFill>
              </a:rPr>
              <a:t>R</a:t>
            </a:r>
            <a:r>
              <a:rPr lang="en-US" sz="2700" i="1" baseline="-25000" dirty="0" err="1" smtClean="0">
                <a:solidFill>
                  <a:schemeClr val="tx1"/>
                </a:solidFill>
              </a:rPr>
              <a:t>i</a:t>
            </a:r>
            <a:r>
              <a:rPr lang="en-US" sz="2700" i="1" dirty="0" smtClean="0">
                <a:solidFill>
                  <a:schemeClr val="tx1"/>
                </a:solidFill>
              </a:rPr>
              <a:t>]</a:t>
            </a:r>
            <a:r>
              <a:rPr lang="en-US" sz="2700" dirty="0" smtClean="0">
                <a:solidFill>
                  <a:schemeClr val="tx1"/>
                </a:solidFill>
              </a:rPr>
              <a:t> exceeds the required return </a:t>
            </a:r>
            <a:r>
              <a:rPr lang="en-US" sz="2700" i="1" dirty="0" err="1" smtClean="0">
                <a:solidFill>
                  <a:schemeClr val="tx1"/>
                </a:solidFill>
              </a:rPr>
              <a:t>r</a:t>
            </a:r>
            <a:r>
              <a:rPr lang="en-US" sz="2700" i="1" baseline="-25000" dirty="0" err="1" smtClean="0">
                <a:solidFill>
                  <a:schemeClr val="tx1"/>
                </a:solidFill>
              </a:rPr>
              <a:t>i</a:t>
            </a:r>
            <a:r>
              <a:rPr lang="en-US" sz="2700" dirty="0" smtClean="0">
                <a:solidFill>
                  <a:schemeClr val="tx1"/>
                </a:solidFill>
              </a:rPr>
              <a:t> .</a:t>
            </a:r>
          </a:p>
          <a:p>
            <a:pPr>
              <a:spcBef>
                <a:spcPct val="50000"/>
              </a:spcBef>
            </a:pPr>
            <a:r>
              <a:rPr lang="en-US" dirty="0" smtClean="0"/>
              <a:t>The required return of </a:t>
            </a:r>
            <a:r>
              <a:rPr lang="en-US" i="1" dirty="0" err="1" smtClean="0"/>
              <a:t>i</a:t>
            </a:r>
            <a:r>
              <a:rPr lang="en-US" i="1" dirty="0" smtClean="0"/>
              <a:t> </a:t>
            </a:r>
            <a:r>
              <a:rPr lang="en-US" dirty="0" smtClean="0"/>
              <a:t>is the expected return that is necessary to compensate for the risk investment </a:t>
            </a:r>
            <a:r>
              <a:rPr lang="en-US" i="1" dirty="0" err="1" smtClean="0"/>
              <a:t>i</a:t>
            </a:r>
            <a:r>
              <a:rPr lang="en-US" dirty="0" smtClean="0"/>
              <a:t> will contribute to the portfolio.</a:t>
            </a:r>
          </a:p>
          <a:p>
            <a:pPr>
              <a:spcBef>
                <a:spcPct val="50000"/>
              </a:spcBef>
            </a:pPr>
            <a:endParaRPr lang="en-US" dirty="0"/>
          </a:p>
        </p:txBody>
      </p:sp>
      <p:graphicFrame>
        <p:nvGraphicFramePr>
          <p:cNvPr id="16386" name="Object 4"/>
          <p:cNvGraphicFramePr>
            <a:graphicFrameLocks noChangeAspect="1"/>
          </p:cNvGraphicFramePr>
          <p:nvPr/>
        </p:nvGraphicFramePr>
        <p:xfrm>
          <a:off x="990600" y="1752600"/>
          <a:ext cx="6770688" cy="990600"/>
        </p:xfrm>
        <a:graphic>
          <a:graphicData uri="http://schemas.openxmlformats.org/presentationml/2006/ole">
            <mc:AlternateContent xmlns:mc="http://schemas.openxmlformats.org/markup-compatibility/2006">
              <mc:Choice xmlns:v="urn:schemas-microsoft-com:vml" Requires="v">
                <p:oleObj spid="_x0000_s153604" name="Equation" r:id="rId4" imgW="2958840" imgH="431640" progId="">
                  <p:embed/>
                </p:oleObj>
              </mc:Choice>
              <mc:Fallback>
                <p:oleObj name="Equation" r:id="rId4" imgW="2958840" imgH="4316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752600"/>
                        <a:ext cx="677068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3603" name="Object 4"/>
          <p:cNvGraphicFramePr>
            <a:graphicFrameLocks noChangeAspect="1"/>
          </p:cNvGraphicFramePr>
          <p:nvPr/>
        </p:nvGraphicFramePr>
        <p:xfrm>
          <a:off x="1143000" y="5562600"/>
          <a:ext cx="6196012" cy="795337"/>
        </p:xfrm>
        <a:graphic>
          <a:graphicData uri="http://schemas.openxmlformats.org/presentationml/2006/ole">
            <mc:AlternateContent xmlns:mc="http://schemas.openxmlformats.org/markup-compatibility/2006">
              <mc:Choice xmlns:v="urn:schemas-microsoft-com:vml" Requires="v">
                <p:oleObj spid="_x0000_s153605" name="Equation" r:id="rId6" imgW="1981080" imgH="253800" progId="">
                  <p:embed/>
                </p:oleObj>
              </mc:Choice>
              <mc:Fallback>
                <p:oleObj name="Equation" r:id="rId6" imgW="1981080" imgH="2538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5562600"/>
                        <a:ext cx="6196012" cy="79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idx="4294967295"/>
          </p:nvPr>
        </p:nvSpPr>
        <p:spPr/>
        <p:txBody>
          <a:bodyPr anchor="ctr">
            <a:normAutofit/>
          </a:bodyPr>
          <a:lstStyle/>
          <a:p>
            <a:r>
              <a:rPr lang="en-US" dirty="0"/>
              <a:t>Expected Returns </a:t>
            </a:r>
            <a:r>
              <a:rPr lang="en-US" dirty="0" smtClean="0"/>
              <a:t>and </a:t>
            </a:r>
            <a:r>
              <a:rPr lang="en-US" dirty="0"/>
              <a:t>the Efficient Portfolio</a:t>
            </a:r>
          </a:p>
        </p:txBody>
      </p:sp>
      <p:sp>
        <p:nvSpPr>
          <p:cNvPr id="19462" name="Rectangle 3"/>
          <p:cNvSpPr>
            <a:spLocks noGrp="1" noChangeArrowheads="1"/>
          </p:cNvSpPr>
          <p:nvPr>
            <p:ph type="body" idx="4294967295"/>
          </p:nvPr>
        </p:nvSpPr>
        <p:spPr/>
        <p:txBody>
          <a:bodyPr rIns="91440"/>
          <a:lstStyle/>
          <a:p>
            <a:pPr marL="273050" lvl="1">
              <a:buClr>
                <a:schemeClr val="accent1"/>
              </a:buClr>
              <a:buSzPct val="85000"/>
              <a:buFont typeface="Wingdings 2" pitchFamily="18" charset="2"/>
              <a:buChar char=""/>
            </a:pPr>
            <a:r>
              <a:rPr lang="en-US" sz="2700" dirty="0" smtClean="0">
                <a:solidFill>
                  <a:schemeClr val="tx1"/>
                </a:solidFill>
              </a:rPr>
              <a:t>As long as E[</a:t>
            </a:r>
            <a:r>
              <a:rPr lang="en-US" sz="2700" dirty="0" err="1" smtClean="0">
                <a:solidFill>
                  <a:schemeClr val="tx1"/>
                </a:solidFill>
              </a:rPr>
              <a:t>R</a:t>
            </a:r>
            <a:r>
              <a:rPr lang="en-US" sz="2700" baseline="-25000" dirty="0" err="1" smtClean="0">
                <a:solidFill>
                  <a:schemeClr val="tx1"/>
                </a:solidFill>
              </a:rPr>
              <a:t>i</a:t>
            </a:r>
            <a:r>
              <a:rPr lang="en-US" sz="2700" dirty="0" smtClean="0">
                <a:solidFill>
                  <a:schemeClr val="tx1"/>
                </a:solidFill>
              </a:rPr>
              <a:t>] &gt; r for any security in the portfolio, the portfolio is not efficient because moving more funds into the security can increase the Sharpe Ratio.</a:t>
            </a:r>
          </a:p>
          <a:p>
            <a:pPr marL="273050" lvl="1">
              <a:buClr>
                <a:schemeClr val="accent1"/>
              </a:buClr>
              <a:buSzPct val="85000"/>
              <a:buFont typeface="Wingdings 2" pitchFamily="18" charset="2"/>
              <a:buChar char=""/>
            </a:pPr>
            <a:r>
              <a:rPr lang="en-US" sz="2700" dirty="0" smtClean="0">
                <a:solidFill>
                  <a:schemeClr val="tx1"/>
                </a:solidFill>
              </a:rPr>
              <a:t>Hence a portfolio is efficient if and only if the expected return, E[</a:t>
            </a:r>
            <a:r>
              <a:rPr lang="en-US" sz="2700" dirty="0" err="1" smtClean="0">
                <a:solidFill>
                  <a:schemeClr val="tx1"/>
                </a:solidFill>
              </a:rPr>
              <a:t>R</a:t>
            </a:r>
            <a:r>
              <a:rPr lang="en-US" sz="2700" baseline="-25000" dirty="0" err="1" smtClean="0">
                <a:solidFill>
                  <a:schemeClr val="tx1"/>
                </a:solidFill>
              </a:rPr>
              <a:t>i</a:t>
            </a:r>
            <a:r>
              <a:rPr lang="en-US" sz="2700" dirty="0" smtClean="0">
                <a:solidFill>
                  <a:schemeClr val="tx1"/>
                </a:solidFill>
              </a:rPr>
              <a:t>] of every available security equals its required return.</a:t>
            </a:r>
          </a:p>
        </p:txBody>
      </p:sp>
      <p:graphicFrame>
        <p:nvGraphicFramePr>
          <p:cNvPr id="19458" name="Object 4"/>
          <p:cNvGraphicFramePr>
            <a:graphicFrameLocks noChangeAspect="1"/>
          </p:cNvGraphicFramePr>
          <p:nvPr/>
        </p:nvGraphicFramePr>
        <p:xfrm>
          <a:off x="457200" y="4876800"/>
          <a:ext cx="8277225" cy="777875"/>
        </p:xfrm>
        <a:graphic>
          <a:graphicData uri="http://schemas.openxmlformats.org/presentationml/2006/ole">
            <mc:AlternateContent xmlns:mc="http://schemas.openxmlformats.org/markup-compatibility/2006">
              <mc:Choice xmlns:v="urn:schemas-microsoft-com:vml" Requires="v">
                <p:oleObj spid="_x0000_s156675" name="Equation" r:id="rId4" imgW="2705040" imgH="253800" progId="">
                  <p:embed/>
                </p:oleObj>
              </mc:Choice>
              <mc:Fallback>
                <p:oleObj name="Equation" r:id="rId4" imgW="2705040" imgH="2538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76800"/>
                        <a:ext cx="8277225" cy="77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p:txBody>
          <a:bodyPr anchor="ctr"/>
          <a:lstStyle/>
          <a:p>
            <a:r>
              <a:rPr lang="en-US"/>
              <a:t>Textbook Example 11.14</a:t>
            </a:r>
          </a:p>
        </p:txBody>
      </p:sp>
      <p:pic>
        <p:nvPicPr>
          <p:cNvPr id="98310" name="Picture 6" descr="ex11_14a"/>
          <p:cNvPicPr>
            <a:picLocks noChangeAspect="1" noChangeArrowheads="1"/>
          </p:cNvPicPr>
          <p:nvPr/>
        </p:nvPicPr>
        <p:blipFill>
          <a:blip r:embed="rId3" cstate="print"/>
          <a:srcRect/>
          <a:stretch>
            <a:fillRect/>
          </a:stretch>
        </p:blipFill>
        <p:spPr bwMode="auto">
          <a:xfrm>
            <a:off x="492125" y="2549525"/>
            <a:ext cx="8159750" cy="1757363"/>
          </a:xfrm>
          <a:prstGeom prst="rect">
            <a:avLst/>
          </a:prstGeom>
          <a:noFill/>
        </p:spPr>
      </p:pic>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p:txBody>
          <a:bodyPr anchor="ctr"/>
          <a:lstStyle/>
          <a:p>
            <a:r>
              <a:rPr lang="en-US" dirty="0"/>
              <a:t>Textbook Example </a:t>
            </a:r>
            <a:r>
              <a:rPr lang="en-US" dirty="0" smtClean="0"/>
              <a:t>11.14</a:t>
            </a:r>
            <a:endParaRPr lang="en-US" dirty="0"/>
          </a:p>
        </p:txBody>
      </p:sp>
      <p:pic>
        <p:nvPicPr>
          <p:cNvPr id="99334" name="Picture 6" descr="ex11_14b"/>
          <p:cNvPicPr>
            <a:picLocks noChangeAspect="1" noChangeArrowheads="1"/>
          </p:cNvPicPr>
          <p:nvPr/>
        </p:nvPicPr>
        <p:blipFill>
          <a:blip r:embed="rId3" cstate="print"/>
          <a:srcRect/>
          <a:stretch>
            <a:fillRect/>
          </a:stretch>
        </p:blipFill>
        <p:spPr bwMode="auto">
          <a:xfrm>
            <a:off x="1371600" y="1295400"/>
            <a:ext cx="6248400" cy="5021263"/>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ChangeArrowheads="1"/>
          </p:cNvSpPr>
          <p:nvPr>
            <p:ph type="title" idx="4294967295"/>
          </p:nvPr>
        </p:nvSpPr>
        <p:spPr>
          <a:xfrm>
            <a:off x="304800" y="608013"/>
            <a:ext cx="8610600" cy="992187"/>
          </a:xfrm>
        </p:spPr>
        <p:txBody>
          <a:bodyPr anchor="ctr"/>
          <a:lstStyle/>
          <a:p>
            <a:r>
              <a:rPr lang="en-US" sz="2800"/>
              <a:t>Table 11.5  </a:t>
            </a:r>
            <a:r>
              <a:rPr lang="en-US" sz="2800" b="0"/>
              <a:t>Sharpe Ratio and Required Return for Different Investments in the Real Estate Fund</a:t>
            </a:r>
            <a:endParaRPr lang="en-US" sz="2800"/>
          </a:p>
        </p:txBody>
      </p:sp>
      <p:pic>
        <p:nvPicPr>
          <p:cNvPr id="100358" name="Picture 6" descr="tbl11_05"/>
          <p:cNvPicPr>
            <a:picLocks noChangeAspect="1" noChangeArrowheads="1"/>
          </p:cNvPicPr>
          <p:nvPr/>
        </p:nvPicPr>
        <p:blipFill>
          <a:blip r:embed="rId3" cstate="print"/>
          <a:srcRect/>
          <a:stretch>
            <a:fillRect/>
          </a:stretch>
        </p:blipFill>
        <p:spPr bwMode="auto">
          <a:xfrm>
            <a:off x="608013" y="2281238"/>
            <a:ext cx="7926387" cy="2295525"/>
          </a:xfrm>
          <a:prstGeom prst="rect">
            <a:avLst/>
          </a:prstGeom>
          <a:noFill/>
        </p:spPr>
      </p:pic>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Portfolio Return</a:t>
            </a:r>
            <a:endParaRPr lang="en-US" dirty="0"/>
          </a:p>
        </p:txBody>
      </p:sp>
      <p:sp>
        <p:nvSpPr>
          <p:cNvPr id="3" name="Content Placeholder 2"/>
          <p:cNvSpPr>
            <a:spLocks noGrp="1"/>
          </p:cNvSpPr>
          <p:nvPr>
            <p:ph sz="quarter" idx="13"/>
          </p:nvPr>
        </p:nvSpPr>
        <p:spPr>
          <a:xfrm>
            <a:off x="301752" y="1295400"/>
            <a:ext cx="8503920" cy="1371600"/>
          </a:xfrm>
        </p:spPr>
        <p:txBody>
          <a:bodyPr/>
          <a:lstStyle/>
          <a:p>
            <a:r>
              <a:rPr lang="en-US" dirty="0" smtClean="0"/>
              <a:t>The expected return of a portfolio is the weighted average of the expected returns of the investments within it.</a:t>
            </a:r>
          </a:p>
          <a:p>
            <a:endParaRPr lang="en-US" dirty="0" smtClean="0"/>
          </a:p>
          <a:p>
            <a:endParaRPr lang="en-US" dirty="0" smtClean="0"/>
          </a:p>
          <a:p>
            <a:r>
              <a:rPr lang="en-US" dirty="0" smtClean="0"/>
              <a:t>The next step is to see how forming a portfolio affects the volatility of returns.</a:t>
            </a:r>
          </a:p>
          <a:p>
            <a:endParaRPr lang="en-US" dirty="0"/>
          </a:p>
        </p:txBody>
      </p:sp>
      <p:sp>
        <p:nvSpPr>
          <p:cNvPr id="4" name="Slide Number Placeholder 3"/>
          <p:cNvSpPr>
            <a:spLocks noGrp="1"/>
          </p:cNvSpPr>
          <p:nvPr>
            <p:ph type="sldNum" sz="quarter" idx="16"/>
          </p:nvPr>
        </p:nvSpPr>
        <p:spPr/>
        <p:txBody>
          <a:bodyPr/>
          <a:lstStyle/>
          <a:p>
            <a:pPr>
              <a:defRPr/>
            </a:pPr>
            <a:fld id="{91CB60E4-9813-4167-82E4-B39CB056693F}" type="slidenum">
              <a:rPr lang="en-US" smtClean="0"/>
              <a:pPr>
                <a:defRPr/>
              </a:pPr>
              <a:t>4</a:t>
            </a:fld>
            <a:endParaRPr lang="en-US" dirty="0"/>
          </a:p>
        </p:txBody>
      </p:sp>
      <p:graphicFrame>
        <p:nvGraphicFramePr>
          <p:cNvPr id="82946" name="Object 4"/>
          <p:cNvGraphicFramePr>
            <a:graphicFrameLocks noChangeAspect="1"/>
          </p:cNvGraphicFramePr>
          <p:nvPr/>
        </p:nvGraphicFramePr>
        <p:xfrm>
          <a:off x="533400" y="2667000"/>
          <a:ext cx="7904163" cy="657225"/>
        </p:xfrm>
        <a:graphic>
          <a:graphicData uri="http://schemas.openxmlformats.org/presentationml/2006/ole">
            <mc:AlternateContent xmlns:mc="http://schemas.openxmlformats.org/markup-compatibility/2006">
              <mc:Choice xmlns:v="urn:schemas-microsoft-com:vml" Requires="v">
                <p:oleObj spid="_x0000_s82947" name="Equation" r:id="rId4" imgW="3365280" imgH="279360" progId="">
                  <p:embed/>
                </p:oleObj>
              </mc:Choice>
              <mc:Fallback>
                <p:oleObj name="Equation" r:id="rId4" imgW="3365280" imgH="2793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667000"/>
                        <a:ext cx="7904163"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p:txBody>
          <a:bodyPr anchor="ctr"/>
          <a:lstStyle/>
          <a:p>
            <a:r>
              <a:rPr lang="en-US" dirty="0" smtClean="0"/>
              <a:t>The </a:t>
            </a:r>
            <a:r>
              <a:rPr lang="en-US" dirty="0"/>
              <a:t>Capital Asset Pricing Model</a:t>
            </a:r>
          </a:p>
        </p:txBody>
      </p:sp>
      <p:sp>
        <p:nvSpPr>
          <p:cNvPr id="101379" name="Content Placeholder 2"/>
          <p:cNvSpPr>
            <a:spLocks noGrp="1"/>
          </p:cNvSpPr>
          <p:nvPr>
            <p:ph idx="4294967295"/>
          </p:nvPr>
        </p:nvSpPr>
        <p:spPr/>
        <p:txBody>
          <a:bodyPr rIns="91440"/>
          <a:lstStyle/>
          <a:p>
            <a:r>
              <a:rPr lang="en-US"/>
              <a:t>The Capital Asset Pricing Model (CAPM) allows us to identify the efficient portfolio of risky assets without having any knowledge of the expected return of each security. </a:t>
            </a:r>
          </a:p>
          <a:p>
            <a:r>
              <a:rPr lang="en-US"/>
              <a:t>Instead, the CAPM uses the optimal choices investors make to identify the efficient portfolio as the market portfolio, the portfolio of all stocks and securities in the market.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idx="4294967295"/>
          </p:nvPr>
        </p:nvSpPr>
        <p:spPr/>
        <p:txBody>
          <a:bodyPr anchor="ctr"/>
          <a:lstStyle/>
          <a:p>
            <a:r>
              <a:rPr lang="en-US"/>
              <a:t>The CAPM Assumptions</a:t>
            </a:r>
          </a:p>
        </p:txBody>
      </p:sp>
      <p:sp>
        <p:nvSpPr>
          <p:cNvPr id="102405" name="Rectangle 3"/>
          <p:cNvSpPr>
            <a:spLocks noGrp="1" noChangeArrowheads="1"/>
          </p:cNvSpPr>
          <p:nvPr>
            <p:ph type="body" idx="4294967295"/>
          </p:nvPr>
        </p:nvSpPr>
        <p:spPr>
          <a:xfrm>
            <a:off x="228600" y="990600"/>
            <a:ext cx="8763000" cy="5486400"/>
          </a:xfrm>
        </p:spPr>
        <p:txBody>
          <a:bodyPr rIns="91440">
            <a:normAutofit fontScale="92500"/>
          </a:bodyPr>
          <a:lstStyle/>
          <a:p>
            <a:pPr>
              <a:spcBef>
                <a:spcPct val="60000"/>
              </a:spcBef>
            </a:pPr>
            <a:r>
              <a:rPr lang="en-US" dirty="0"/>
              <a:t>Three Main Assumptions</a:t>
            </a:r>
          </a:p>
          <a:p>
            <a:pPr lvl="1">
              <a:spcBef>
                <a:spcPct val="60000"/>
              </a:spcBef>
            </a:pPr>
            <a:r>
              <a:rPr lang="en-US" dirty="0"/>
              <a:t>Assumption 1</a:t>
            </a:r>
          </a:p>
          <a:p>
            <a:pPr lvl="2">
              <a:spcBef>
                <a:spcPct val="60000"/>
              </a:spcBef>
            </a:pPr>
            <a:r>
              <a:rPr lang="en-US" dirty="0"/>
              <a:t>Investors can buy and sell all securities at competitive market prices (without incurring taxes or transactions costs) and can borrow and lend at the risk-free interest rate</a:t>
            </a:r>
            <a:r>
              <a:rPr lang="en-US" dirty="0" smtClean="0"/>
              <a:t>.</a:t>
            </a:r>
          </a:p>
          <a:p>
            <a:pPr lvl="1">
              <a:spcBef>
                <a:spcPct val="60000"/>
              </a:spcBef>
            </a:pPr>
            <a:r>
              <a:rPr lang="en-US" dirty="0" smtClean="0"/>
              <a:t>Assumption 2</a:t>
            </a:r>
          </a:p>
          <a:p>
            <a:pPr lvl="2">
              <a:spcBef>
                <a:spcPct val="60000"/>
              </a:spcBef>
            </a:pPr>
            <a:r>
              <a:rPr lang="en-US" dirty="0" smtClean="0"/>
              <a:t>Investors hold only efficient portfolios of traded securities—portfolios that yield the maximum expected return for a given level of volatility.</a:t>
            </a:r>
          </a:p>
          <a:p>
            <a:pPr lvl="1">
              <a:spcBef>
                <a:spcPct val="50000"/>
              </a:spcBef>
            </a:pPr>
            <a:r>
              <a:rPr lang="en-US" dirty="0" smtClean="0"/>
              <a:t>Assumption 3</a:t>
            </a:r>
          </a:p>
          <a:p>
            <a:pPr lvl="2">
              <a:spcBef>
                <a:spcPct val="40000"/>
              </a:spcBef>
            </a:pPr>
            <a:r>
              <a:rPr lang="en-US" dirty="0" smtClean="0"/>
              <a:t>Investors have </a:t>
            </a:r>
            <a:r>
              <a:rPr lang="en-US" b="1" dirty="0" smtClean="0"/>
              <a:t>homogeneous expectations</a:t>
            </a:r>
            <a:r>
              <a:rPr lang="en-US" dirty="0" smtClean="0"/>
              <a:t> regarding the volatilities, correlations, and expected returns of securities.</a:t>
            </a:r>
          </a:p>
          <a:p>
            <a:pPr lvl="2">
              <a:spcBef>
                <a:spcPct val="40000"/>
              </a:spcBef>
            </a:pPr>
            <a:r>
              <a:rPr lang="en-US" dirty="0" smtClean="0"/>
              <a:t>Homogeneous Expectations means that: </a:t>
            </a:r>
          </a:p>
          <a:p>
            <a:pPr lvl="3">
              <a:spcBef>
                <a:spcPct val="25000"/>
              </a:spcBef>
            </a:pPr>
            <a:r>
              <a:rPr lang="en-US" dirty="0" smtClean="0"/>
              <a:t>All investors have the same estimates concerning future investments and returns.</a:t>
            </a:r>
          </a:p>
          <a:p>
            <a:pPr lvl="2">
              <a:spcBef>
                <a:spcPct val="60000"/>
              </a:spcBef>
            </a:pPr>
            <a:endParaRPr lang="en-US" dirty="0" smtClean="0"/>
          </a:p>
          <a:p>
            <a:pPr lvl="2">
              <a:spcBef>
                <a:spcPct val="60000"/>
              </a:spcBef>
            </a:pPr>
            <a:endParaRPr lang="en-US" dirty="0"/>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idx="4294967295"/>
          </p:nvPr>
        </p:nvSpPr>
        <p:spPr/>
        <p:txBody>
          <a:bodyPr anchor="ctr">
            <a:normAutofit fontScale="90000"/>
          </a:bodyPr>
          <a:lstStyle/>
          <a:p>
            <a:r>
              <a:rPr lang="en-US"/>
              <a:t>Supply, Demand, and the Efficiency of the Market Portfolio</a:t>
            </a:r>
          </a:p>
        </p:txBody>
      </p:sp>
      <p:sp>
        <p:nvSpPr>
          <p:cNvPr id="105477" name="Rectangle 5"/>
          <p:cNvSpPr>
            <a:spLocks noGrp="1" noChangeArrowheads="1"/>
          </p:cNvSpPr>
          <p:nvPr>
            <p:ph type="body" idx="4294967295"/>
          </p:nvPr>
        </p:nvSpPr>
        <p:spPr/>
        <p:txBody>
          <a:bodyPr rIns="91440"/>
          <a:lstStyle/>
          <a:p>
            <a:pPr>
              <a:spcBef>
                <a:spcPct val="60000"/>
              </a:spcBef>
            </a:pPr>
            <a:r>
              <a:rPr lang="en-US" sz="2400" dirty="0"/>
              <a:t>Given homogeneous expectations, all investors will demand the same efficient portfolio of </a:t>
            </a:r>
            <a:r>
              <a:rPr lang="en-US" sz="2400" dirty="0" smtClean="0"/>
              <a:t>risky </a:t>
            </a:r>
            <a:r>
              <a:rPr lang="en-US" sz="2400" dirty="0"/>
              <a:t>securities.</a:t>
            </a:r>
          </a:p>
          <a:p>
            <a:pPr>
              <a:spcBef>
                <a:spcPct val="60000"/>
              </a:spcBef>
            </a:pPr>
            <a:r>
              <a:rPr lang="en-US" sz="2400" dirty="0"/>
              <a:t>The combined portfolio of risky securities of all investors must equal the efficient portfolio.</a:t>
            </a:r>
          </a:p>
          <a:p>
            <a:pPr>
              <a:spcBef>
                <a:spcPct val="60000"/>
              </a:spcBef>
            </a:pPr>
            <a:r>
              <a:rPr lang="en-US" sz="2400" dirty="0"/>
              <a:t>Thus, if all investors demand the efficient portfolio, and the supply of securities is the market portfolio, the demand for market portfolio must equal the supply of the market portfolio. </a:t>
            </a: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ChangeArrowheads="1"/>
          </p:cNvSpPr>
          <p:nvPr>
            <p:ph type="title" idx="4294967295"/>
          </p:nvPr>
        </p:nvSpPr>
        <p:spPr/>
        <p:txBody>
          <a:bodyPr anchor="ctr"/>
          <a:lstStyle/>
          <a:p>
            <a:r>
              <a:rPr lang="en-US"/>
              <a:t>Optimal Investing: The Capital Market Line</a:t>
            </a:r>
          </a:p>
        </p:txBody>
      </p:sp>
      <p:sp>
        <p:nvSpPr>
          <p:cNvPr id="108549" name="Rectangle 3"/>
          <p:cNvSpPr>
            <a:spLocks noGrp="1" noChangeArrowheads="1"/>
          </p:cNvSpPr>
          <p:nvPr>
            <p:ph type="body" idx="4294967295"/>
          </p:nvPr>
        </p:nvSpPr>
        <p:spPr/>
        <p:txBody>
          <a:bodyPr rIns="91440"/>
          <a:lstStyle/>
          <a:p>
            <a:pPr>
              <a:spcBef>
                <a:spcPct val="60000"/>
              </a:spcBef>
            </a:pPr>
            <a:r>
              <a:rPr lang="en-US" dirty="0"/>
              <a:t>When the CAPM assumptions hold, an optimal portfolio is a combination of the risk-free investment and the market portfolio. </a:t>
            </a:r>
          </a:p>
          <a:p>
            <a:pPr lvl="1">
              <a:spcBef>
                <a:spcPct val="60000"/>
              </a:spcBef>
            </a:pPr>
            <a:r>
              <a:rPr lang="en-US" dirty="0"/>
              <a:t>When the tangent line goes through the market portfolio, it is called the </a:t>
            </a:r>
            <a:r>
              <a:rPr lang="en-US" b="1" dirty="0"/>
              <a:t>capital market line (CML</a:t>
            </a:r>
            <a:r>
              <a:rPr lang="en-US" b="1" dirty="0" smtClean="0"/>
              <a:t>)</a:t>
            </a:r>
            <a:r>
              <a:rPr lang="en-US" dirty="0" smtClean="0"/>
              <a:t>.</a:t>
            </a:r>
          </a:p>
          <a:p>
            <a:pPr>
              <a:spcBef>
                <a:spcPct val="60000"/>
              </a:spcBef>
            </a:pPr>
            <a:r>
              <a:rPr lang="en-US" dirty="0" smtClean="0"/>
              <a:t>The expected return and volatility of a capital market line portfolio are:</a:t>
            </a:r>
          </a:p>
          <a:p>
            <a:pPr lvl="1">
              <a:spcBef>
                <a:spcPct val="60000"/>
              </a:spcBef>
            </a:pPr>
            <a:endParaRPr lang="en-US" dirty="0"/>
          </a:p>
        </p:txBody>
      </p:sp>
      <p:graphicFrame>
        <p:nvGraphicFramePr>
          <p:cNvPr id="179201" name="Object 1024"/>
          <p:cNvGraphicFramePr>
            <a:graphicFrameLocks noChangeAspect="1"/>
          </p:cNvGraphicFramePr>
          <p:nvPr/>
        </p:nvGraphicFramePr>
        <p:xfrm>
          <a:off x="519113" y="4811712"/>
          <a:ext cx="8207375" cy="511175"/>
        </p:xfrm>
        <a:graphic>
          <a:graphicData uri="http://schemas.openxmlformats.org/presentationml/2006/ole">
            <mc:AlternateContent xmlns:mc="http://schemas.openxmlformats.org/markup-compatibility/2006">
              <mc:Choice xmlns:v="urn:schemas-microsoft-com:vml" Requires="v">
                <p:oleObj spid="_x0000_s179203" name="Equation" r:id="rId4" imgW="3886200" imgH="241200" progId="">
                  <p:embed/>
                </p:oleObj>
              </mc:Choice>
              <mc:Fallback>
                <p:oleObj name="Equation" r:id="rId4" imgW="3886200" imgH="24120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3" y="4811712"/>
                        <a:ext cx="8207375" cy="51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9202" name="Object 1025"/>
          <p:cNvGraphicFramePr>
            <a:graphicFrameLocks noChangeAspect="1"/>
          </p:cNvGraphicFramePr>
          <p:nvPr/>
        </p:nvGraphicFramePr>
        <p:xfrm>
          <a:off x="609600" y="5562600"/>
          <a:ext cx="3497263" cy="522287"/>
        </p:xfrm>
        <a:graphic>
          <a:graphicData uri="http://schemas.openxmlformats.org/presentationml/2006/ole">
            <mc:AlternateContent xmlns:mc="http://schemas.openxmlformats.org/markup-compatibility/2006">
              <mc:Choice xmlns:v="urn:schemas-microsoft-com:vml" Requires="v">
                <p:oleObj spid="_x0000_s179204" name="Equation" r:id="rId6" imgW="1536480" imgH="228600" progId="">
                  <p:embed/>
                </p:oleObj>
              </mc:Choice>
              <mc:Fallback>
                <p:oleObj name="Equation" r:id="rId6" imgW="1536480" imgH="228600" progId="">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5562600"/>
                        <a:ext cx="3497263" cy="52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idx="4294967295"/>
          </p:nvPr>
        </p:nvSpPr>
        <p:spPr/>
        <p:txBody>
          <a:bodyPr anchor="ctr"/>
          <a:lstStyle/>
          <a:p>
            <a:r>
              <a:rPr lang="en-US"/>
              <a:t>Figure 11.11  </a:t>
            </a:r>
            <a:r>
              <a:rPr lang="en-US" b="0"/>
              <a:t>The Capital Market Line</a:t>
            </a:r>
            <a:endParaRPr lang="en-US"/>
          </a:p>
        </p:txBody>
      </p:sp>
      <p:pic>
        <p:nvPicPr>
          <p:cNvPr id="109574" name="Picture 6" descr="fig11_11"/>
          <p:cNvPicPr>
            <a:picLocks noChangeAspect="1" noChangeArrowheads="1"/>
          </p:cNvPicPr>
          <p:nvPr/>
        </p:nvPicPr>
        <p:blipFill>
          <a:blip r:embed="rId3" cstate="print"/>
          <a:srcRect/>
          <a:stretch>
            <a:fillRect/>
          </a:stretch>
        </p:blipFill>
        <p:spPr bwMode="auto">
          <a:xfrm>
            <a:off x="1066800" y="1676400"/>
            <a:ext cx="6446838" cy="4543425"/>
          </a:xfrm>
          <a:prstGeom prst="rect">
            <a:avLst/>
          </a:prstGeom>
          <a:noFill/>
        </p:spPr>
      </p:pic>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2"/>
          <p:cNvSpPr>
            <a:spLocks noGrp="1" noChangeArrowheads="1"/>
          </p:cNvSpPr>
          <p:nvPr>
            <p:ph type="title" idx="4294967295"/>
          </p:nvPr>
        </p:nvSpPr>
        <p:spPr/>
        <p:txBody>
          <a:bodyPr anchor="ctr"/>
          <a:lstStyle/>
          <a:p>
            <a:r>
              <a:rPr lang="en-US" dirty="0" smtClean="0"/>
              <a:t>Determining </a:t>
            </a:r>
            <a:r>
              <a:rPr lang="en-US" dirty="0"/>
              <a:t>the Risk Premium</a:t>
            </a:r>
          </a:p>
        </p:txBody>
      </p:sp>
      <p:sp>
        <p:nvSpPr>
          <p:cNvPr id="21511" name="Rectangle 3"/>
          <p:cNvSpPr>
            <a:spLocks noGrp="1" noChangeArrowheads="1"/>
          </p:cNvSpPr>
          <p:nvPr>
            <p:ph type="body" idx="4294967295"/>
          </p:nvPr>
        </p:nvSpPr>
        <p:spPr/>
        <p:txBody>
          <a:bodyPr rIns="91440"/>
          <a:lstStyle/>
          <a:p>
            <a:r>
              <a:rPr lang="en-US"/>
              <a:t>Market Risk and Beta</a:t>
            </a:r>
          </a:p>
          <a:p>
            <a:pPr lvl="1"/>
            <a:r>
              <a:rPr lang="en-US"/>
              <a:t>Given an efficient market portfolio, the expected return of an investment is:</a:t>
            </a:r>
          </a:p>
          <a:p>
            <a:pPr lvl="1">
              <a:spcBef>
                <a:spcPct val="400000"/>
              </a:spcBef>
            </a:pPr>
            <a:r>
              <a:rPr lang="en-US"/>
              <a:t>The beta is defined as:</a:t>
            </a:r>
          </a:p>
        </p:txBody>
      </p:sp>
      <p:graphicFrame>
        <p:nvGraphicFramePr>
          <p:cNvPr id="21506" name="Object 1024"/>
          <p:cNvGraphicFramePr>
            <a:graphicFrameLocks noChangeAspect="1"/>
          </p:cNvGraphicFramePr>
          <p:nvPr/>
        </p:nvGraphicFramePr>
        <p:xfrm>
          <a:off x="927100" y="3017838"/>
          <a:ext cx="5749925" cy="974725"/>
        </p:xfrm>
        <a:graphic>
          <a:graphicData uri="http://schemas.openxmlformats.org/presentationml/2006/ole">
            <mc:AlternateContent xmlns:mc="http://schemas.openxmlformats.org/markup-compatibility/2006">
              <mc:Choice xmlns:v="urn:schemas-microsoft-com:vml" Requires="v">
                <p:oleObj spid="_x0000_s158724" name="Equation" r:id="rId4" imgW="2552400" imgH="431640" progId="">
                  <p:embed/>
                </p:oleObj>
              </mc:Choice>
              <mc:Fallback>
                <p:oleObj name="Equation" r:id="rId4" imgW="2552400" imgH="43164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00" y="3017838"/>
                        <a:ext cx="5749925" cy="97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1507" name="Object 1025"/>
          <p:cNvGraphicFramePr>
            <a:graphicFrameLocks noChangeAspect="1"/>
          </p:cNvGraphicFramePr>
          <p:nvPr/>
        </p:nvGraphicFramePr>
        <p:xfrm>
          <a:off x="963613" y="4786313"/>
          <a:ext cx="7824787" cy="1260475"/>
        </p:xfrm>
        <a:graphic>
          <a:graphicData uri="http://schemas.openxmlformats.org/presentationml/2006/ole">
            <mc:AlternateContent xmlns:mc="http://schemas.openxmlformats.org/markup-compatibility/2006">
              <mc:Choice xmlns:v="urn:schemas-microsoft-com:vml" Requires="v">
                <p:oleObj spid="_x0000_s158725" name="Equation" r:id="rId6" imgW="3797280" imgH="609480" progId="">
                  <p:embed/>
                </p:oleObj>
              </mc:Choice>
              <mc:Fallback>
                <p:oleObj name="Equation" r:id="rId6" imgW="3797280" imgH="609480" progId="">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613" y="4786313"/>
                        <a:ext cx="7824787" cy="126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nchor="ctr"/>
          <a:lstStyle/>
          <a:p>
            <a:r>
              <a:rPr lang="en-US"/>
              <a:t>Textbook Example 11.16</a:t>
            </a:r>
          </a:p>
        </p:txBody>
      </p:sp>
      <p:pic>
        <p:nvPicPr>
          <p:cNvPr id="110598" name="Picture 6" descr="ex11_16a"/>
          <p:cNvPicPr>
            <a:picLocks noChangeAspect="1" noChangeArrowheads="1"/>
          </p:cNvPicPr>
          <p:nvPr/>
        </p:nvPicPr>
        <p:blipFill>
          <a:blip r:embed="rId3" cstate="print"/>
          <a:srcRect/>
          <a:stretch>
            <a:fillRect/>
          </a:stretch>
        </p:blipFill>
        <p:spPr bwMode="auto">
          <a:xfrm>
            <a:off x="482600" y="2397125"/>
            <a:ext cx="8177213" cy="2062163"/>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p:txBody>
          <a:bodyPr anchor="ctr"/>
          <a:lstStyle/>
          <a:p>
            <a:r>
              <a:rPr lang="en-US"/>
              <a:t>Textbook Example 11.16 (cont'd)</a:t>
            </a:r>
          </a:p>
        </p:txBody>
      </p:sp>
      <p:pic>
        <p:nvPicPr>
          <p:cNvPr id="111622" name="Picture 6" descr="ex11_16b"/>
          <p:cNvPicPr>
            <a:picLocks noChangeAspect="1" noChangeArrowheads="1"/>
          </p:cNvPicPr>
          <p:nvPr/>
        </p:nvPicPr>
        <p:blipFill>
          <a:blip r:embed="rId3" cstate="print"/>
          <a:srcRect/>
          <a:stretch>
            <a:fillRect/>
          </a:stretch>
        </p:blipFill>
        <p:spPr bwMode="auto">
          <a:xfrm>
            <a:off x="482600" y="1308100"/>
            <a:ext cx="8177213" cy="4240213"/>
          </a:xfrm>
          <a:prstGeom prst="rect">
            <a:avLst/>
          </a:prstGeom>
          <a:noFill/>
        </p:spPr>
      </p:pic>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nchor="ctr"/>
          <a:lstStyle/>
          <a:p>
            <a:r>
              <a:rPr lang="en-US"/>
              <a:t>Textbook Example 11.17</a:t>
            </a:r>
          </a:p>
        </p:txBody>
      </p:sp>
      <p:pic>
        <p:nvPicPr>
          <p:cNvPr id="113670" name="Picture 6" descr="ex11_17a"/>
          <p:cNvPicPr>
            <a:picLocks noChangeAspect="1" noChangeArrowheads="1"/>
          </p:cNvPicPr>
          <p:nvPr/>
        </p:nvPicPr>
        <p:blipFill>
          <a:blip r:embed="rId3" cstate="print"/>
          <a:srcRect/>
          <a:stretch>
            <a:fillRect/>
          </a:stretch>
        </p:blipFill>
        <p:spPr bwMode="auto">
          <a:xfrm>
            <a:off x="482600" y="2546350"/>
            <a:ext cx="8177213" cy="1765300"/>
          </a:xfrm>
          <a:prstGeom prst="rect">
            <a:avLst/>
          </a:prstGeom>
          <a:noFill/>
        </p:spPr>
      </p:pic>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nchor="ctr"/>
          <a:lstStyle/>
          <a:p>
            <a:r>
              <a:rPr lang="en-US"/>
              <a:t>Textbook Example 11.17 (cont'd)</a:t>
            </a:r>
          </a:p>
        </p:txBody>
      </p:sp>
      <p:pic>
        <p:nvPicPr>
          <p:cNvPr id="114694" name="Picture 6" descr="ex11_17b"/>
          <p:cNvPicPr>
            <a:picLocks noChangeAspect="1" noChangeArrowheads="1"/>
          </p:cNvPicPr>
          <p:nvPr/>
        </p:nvPicPr>
        <p:blipFill>
          <a:blip r:embed="rId3" cstate="print"/>
          <a:srcRect/>
          <a:stretch>
            <a:fillRect/>
          </a:stretch>
        </p:blipFill>
        <p:spPr bwMode="auto">
          <a:xfrm>
            <a:off x="482600" y="1693863"/>
            <a:ext cx="8177213" cy="3470275"/>
          </a:xfrm>
          <a:prstGeom prst="rect">
            <a:avLst/>
          </a:prstGeom>
          <a:noFill/>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p:txBody>
          <a:bodyPr anchor="ctr"/>
          <a:lstStyle/>
          <a:p>
            <a:r>
              <a:rPr lang="en-US" dirty="0" smtClean="0"/>
              <a:t>The </a:t>
            </a:r>
            <a:r>
              <a:rPr lang="en-US" dirty="0"/>
              <a:t>Volatility of a Two-Stock Portfolio</a:t>
            </a:r>
          </a:p>
        </p:txBody>
      </p:sp>
      <p:sp>
        <p:nvSpPr>
          <p:cNvPr id="40965" name="Rectangle 3"/>
          <p:cNvSpPr>
            <a:spLocks noGrp="1" noChangeArrowheads="1"/>
          </p:cNvSpPr>
          <p:nvPr>
            <p:ph type="body" idx="4294967295"/>
          </p:nvPr>
        </p:nvSpPr>
        <p:spPr/>
        <p:txBody>
          <a:bodyPr rIns="91440"/>
          <a:lstStyle/>
          <a:p>
            <a:pPr marL="4763" indent="-4763">
              <a:buFontTx/>
              <a:buNone/>
            </a:pPr>
            <a:r>
              <a:rPr lang="en-US" sz="2400" dirty="0"/>
              <a:t>Combining Risks</a:t>
            </a:r>
          </a:p>
          <a:p>
            <a:pPr marL="4763" indent="-4763">
              <a:buFontTx/>
              <a:buNone/>
            </a:pPr>
            <a:r>
              <a:rPr lang="en-US" sz="2400" b="1" dirty="0"/>
              <a:t>Table 11.1</a:t>
            </a:r>
            <a:r>
              <a:rPr lang="en-US" sz="2400" dirty="0">
                <a:solidFill>
                  <a:srgbClr val="FF0000"/>
                </a:solidFill>
              </a:rPr>
              <a:t>  </a:t>
            </a:r>
            <a:r>
              <a:rPr lang="en-US" sz="2400" dirty="0">
                <a:solidFill>
                  <a:srgbClr val="000000"/>
                </a:solidFill>
              </a:rPr>
              <a:t>Returns for Three Stocks, and Portfolios of Pairs of Stocks</a:t>
            </a:r>
          </a:p>
        </p:txBody>
      </p:sp>
      <p:pic>
        <p:nvPicPr>
          <p:cNvPr id="40966" name="Picture 6" descr="tbl11_01"/>
          <p:cNvPicPr>
            <a:picLocks noChangeAspect="1" noChangeArrowheads="1"/>
          </p:cNvPicPr>
          <p:nvPr/>
        </p:nvPicPr>
        <p:blipFill>
          <a:blip r:embed="rId3" cstate="print"/>
          <a:srcRect/>
          <a:stretch>
            <a:fillRect/>
          </a:stretch>
        </p:blipFill>
        <p:spPr bwMode="auto">
          <a:xfrm>
            <a:off x="533400" y="2743200"/>
            <a:ext cx="7845425" cy="2760663"/>
          </a:xfrm>
          <a:prstGeom prst="rect">
            <a:avLst/>
          </a:prstGeom>
          <a:noFill/>
        </p:spPr>
      </p:pic>
      <p:sp>
        <p:nvSpPr>
          <p:cNvPr id="5" name="TextBox 4"/>
          <p:cNvSpPr txBox="1"/>
          <p:nvPr/>
        </p:nvSpPr>
        <p:spPr>
          <a:xfrm>
            <a:off x="609600" y="5638800"/>
            <a:ext cx="7924800" cy="646331"/>
          </a:xfrm>
          <a:prstGeom prst="rect">
            <a:avLst/>
          </a:prstGeom>
          <a:noFill/>
        </p:spPr>
        <p:txBody>
          <a:bodyPr wrap="square" rtlCol="0">
            <a:spAutoFit/>
          </a:bodyPr>
          <a:lstStyle/>
          <a:p>
            <a:r>
              <a:rPr lang="en-US" dirty="0" smtClean="0"/>
              <a:t>The relationship between volatility and average return for pairs of stocks can be seen in the file </a:t>
            </a:r>
            <a:r>
              <a:rPr lang="en-US" dirty="0" smtClean="0">
                <a:hlinkClick r:id="rId4"/>
              </a:rPr>
              <a:t>diversex.xls</a:t>
            </a:r>
            <a:endParaRPr lang="en-US" dirty="0"/>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2"/>
          <p:cNvSpPr>
            <a:spLocks noGrp="1" noChangeArrowheads="1"/>
          </p:cNvSpPr>
          <p:nvPr>
            <p:ph type="title" idx="4294967295"/>
          </p:nvPr>
        </p:nvSpPr>
        <p:spPr/>
        <p:txBody>
          <a:bodyPr anchor="ctr"/>
          <a:lstStyle/>
          <a:p>
            <a:r>
              <a:rPr lang="en-US"/>
              <a:t>The Security Market Line</a:t>
            </a:r>
          </a:p>
        </p:txBody>
      </p:sp>
      <p:sp>
        <p:nvSpPr>
          <p:cNvPr id="115717" name="Rectangle 3"/>
          <p:cNvSpPr>
            <a:spLocks noGrp="1" noChangeArrowheads="1"/>
          </p:cNvSpPr>
          <p:nvPr>
            <p:ph type="body" idx="4294967295"/>
          </p:nvPr>
        </p:nvSpPr>
        <p:spPr/>
        <p:txBody>
          <a:bodyPr rIns="91440"/>
          <a:lstStyle/>
          <a:p>
            <a:pPr>
              <a:spcBef>
                <a:spcPct val="60000"/>
              </a:spcBef>
            </a:pPr>
            <a:r>
              <a:rPr lang="en-US"/>
              <a:t>There is a linear relationship between a stock’s beta and its expected return (See figure on next slide). The </a:t>
            </a:r>
            <a:r>
              <a:rPr lang="en-US" b="1"/>
              <a:t>security market line (SML)</a:t>
            </a:r>
            <a:r>
              <a:rPr lang="en-US"/>
              <a:t> is graphed as the line through the risk-free investment and the market.</a:t>
            </a:r>
          </a:p>
          <a:p>
            <a:pPr lvl="1">
              <a:spcBef>
                <a:spcPct val="60000"/>
              </a:spcBef>
            </a:pPr>
            <a:r>
              <a:rPr lang="en-US"/>
              <a:t>According to the CAPM, if the expected return and beta for individual securities are plotted, they should all fall along the SML.</a:t>
            </a: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2"/>
          <p:cNvSpPr>
            <a:spLocks noGrp="1" noChangeArrowheads="1"/>
          </p:cNvSpPr>
          <p:nvPr>
            <p:ph type="title" idx="4294967295"/>
          </p:nvPr>
        </p:nvSpPr>
        <p:spPr/>
        <p:txBody>
          <a:bodyPr anchor="ctr">
            <a:normAutofit fontScale="90000"/>
          </a:bodyPr>
          <a:lstStyle/>
          <a:p>
            <a:r>
              <a:rPr lang="en-US"/>
              <a:t>Figure 11.12  </a:t>
            </a:r>
            <a:r>
              <a:rPr lang="en-US" b="0"/>
              <a:t>The Capital Market Line  and the Security Market Line</a:t>
            </a:r>
            <a:endParaRPr lang="en-US"/>
          </a:p>
        </p:txBody>
      </p:sp>
      <p:pic>
        <p:nvPicPr>
          <p:cNvPr id="116742" name="Picture 6" descr="fig11_12"/>
          <p:cNvPicPr>
            <a:picLocks noChangeAspect="1" noChangeArrowheads="1"/>
          </p:cNvPicPr>
          <p:nvPr/>
        </p:nvPicPr>
        <p:blipFill>
          <a:blip r:embed="rId3" cstate="print"/>
          <a:srcRect/>
          <a:stretch>
            <a:fillRect/>
          </a:stretch>
        </p:blipFill>
        <p:spPr bwMode="auto">
          <a:xfrm>
            <a:off x="152400" y="1981200"/>
            <a:ext cx="8839200" cy="29591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2"/>
          <p:cNvSpPr>
            <a:spLocks noGrp="1" noChangeArrowheads="1"/>
          </p:cNvSpPr>
          <p:nvPr>
            <p:ph type="title" idx="4294967295"/>
          </p:nvPr>
        </p:nvSpPr>
        <p:spPr/>
        <p:txBody>
          <a:bodyPr anchor="ctr">
            <a:normAutofit fontScale="90000"/>
          </a:bodyPr>
          <a:lstStyle/>
          <a:p>
            <a:r>
              <a:rPr lang="en-US"/>
              <a:t>Figure 11.12  </a:t>
            </a:r>
            <a:r>
              <a:rPr lang="en-US" b="0"/>
              <a:t>The Capital Market Line and the Security Market Line, panel (a)</a:t>
            </a:r>
            <a:endParaRPr lang="en-US"/>
          </a:p>
        </p:txBody>
      </p:sp>
      <p:pic>
        <p:nvPicPr>
          <p:cNvPr id="117766" name="Picture 6" descr="fig11_12"/>
          <p:cNvPicPr>
            <a:picLocks noChangeAspect="1" noChangeArrowheads="1"/>
          </p:cNvPicPr>
          <p:nvPr/>
        </p:nvPicPr>
        <p:blipFill>
          <a:blip r:embed="rId3" cstate="print"/>
          <a:srcRect r="51659"/>
          <a:stretch>
            <a:fillRect/>
          </a:stretch>
        </p:blipFill>
        <p:spPr bwMode="auto">
          <a:xfrm>
            <a:off x="2362200" y="1828800"/>
            <a:ext cx="6019800" cy="4165600"/>
          </a:xfrm>
          <a:prstGeom prst="rect">
            <a:avLst/>
          </a:prstGeom>
          <a:noFill/>
          <a:ln w="9525">
            <a:noFill/>
            <a:miter lim="800000"/>
            <a:headEnd/>
            <a:tailEnd/>
          </a:ln>
        </p:spPr>
      </p:pic>
      <p:sp>
        <p:nvSpPr>
          <p:cNvPr id="117767" name="Text Box 7"/>
          <p:cNvSpPr txBox="1">
            <a:spLocks noChangeArrowheads="1"/>
          </p:cNvSpPr>
          <p:nvPr/>
        </p:nvSpPr>
        <p:spPr bwMode="auto">
          <a:xfrm>
            <a:off x="228600" y="1905000"/>
            <a:ext cx="1905000" cy="4133850"/>
          </a:xfrm>
          <a:prstGeom prst="rect">
            <a:avLst/>
          </a:prstGeom>
          <a:noFill/>
          <a:ln w="9525">
            <a:noFill/>
            <a:miter lim="800000"/>
            <a:headEnd/>
            <a:tailEnd/>
          </a:ln>
          <a:effectLst/>
        </p:spPr>
        <p:txBody>
          <a:bodyPr>
            <a:spAutoFit/>
          </a:bodyPr>
          <a:lstStyle/>
          <a:p>
            <a:r>
              <a:rPr lang="en-US" sz="1400">
                <a:solidFill>
                  <a:srgbClr val="000000"/>
                </a:solidFill>
              </a:rPr>
              <a:t>(a) The CML depicts portfolios combining the risk-free investment and the efficient portfolio, and shows the highest expected return that we can attain for each level of volatility. According to the CAPM, the market portfolio is on the CML and all other stocks and portfolios contain diversifiable risk and lie to the right of the CML, as illustrated for Exxon Mobil (XOM).</a:t>
            </a: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1026"/>
          <p:cNvSpPr>
            <a:spLocks noGrp="1" noChangeArrowheads="1"/>
          </p:cNvSpPr>
          <p:nvPr>
            <p:ph type="title" idx="4294967295"/>
          </p:nvPr>
        </p:nvSpPr>
        <p:spPr/>
        <p:txBody>
          <a:bodyPr anchor="ctr">
            <a:normAutofit fontScale="90000"/>
          </a:bodyPr>
          <a:lstStyle/>
          <a:p>
            <a:r>
              <a:rPr lang="en-US"/>
              <a:t>Figure 11.12  </a:t>
            </a:r>
            <a:r>
              <a:rPr lang="en-US" b="0"/>
              <a:t>The Capital Market Line  and the Security Market Line, panel (b)</a:t>
            </a:r>
            <a:endParaRPr lang="en-US"/>
          </a:p>
        </p:txBody>
      </p:sp>
      <p:pic>
        <p:nvPicPr>
          <p:cNvPr id="118790" name="Picture 6" descr="fig11_12"/>
          <p:cNvPicPr>
            <a:picLocks noChangeAspect="1" noChangeArrowheads="1"/>
          </p:cNvPicPr>
          <p:nvPr/>
        </p:nvPicPr>
        <p:blipFill>
          <a:blip r:embed="rId3" cstate="print"/>
          <a:srcRect l="52951"/>
          <a:stretch>
            <a:fillRect/>
          </a:stretch>
        </p:blipFill>
        <p:spPr bwMode="auto">
          <a:xfrm>
            <a:off x="2438400" y="1600200"/>
            <a:ext cx="6019800" cy="4344988"/>
          </a:xfrm>
          <a:prstGeom prst="rect">
            <a:avLst/>
          </a:prstGeom>
          <a:noFill/>
          <a:ln w="9525">
            <a:noFill/>
            <a:miter lim="800000"/>
            <a:headEnd/>
            <a:tailEnd/>
          </a:ln>
        </p:spPr>
      </p:pic>
      <p:sp>
        <p:nvSpPr>
          <p:cNvPr id="118791" name="Text Box 7"/>
          <p:cNvSpPr txBox="1">
            <a:spLocks noChangeArrowheads="1"/>
          </p:cNvSpPr>
          <p:nvPr/>
        </p:nvSpPr>
        <p:spPr bwMode="auto">
          <a:xfrm>
            <a:off x="381000" y="1905000"/>
            <a:ext cx="2133600" cy="2006600"/>
          </a:xfrm>
          <a:prstGeom prst="rect">
            <a:avLst/>
          </a:prstGeom>
          <a:noFill/>
          <a:ln w="9525">
            <a:noFill/>
            <a:miter lim="800000"/>
            <a:headEnd/>
            <a:tailEnd/>
          </a:ln>
          <a:effectLst/>
        </p:spPr>
        <p:txBody>
          <a:bodyPr>
            <a:spAutoFit/>
          </a:bodyPr>
          <a:lstStyle/>
          <a:p>
            <a:r>
              <a:rPr lang="en-US" sz="1400">
                <a:solidFill>
                  <a:srgbClr val="000000"/>
                </a:solidFill>
              </a:rPr>
              <a:t>(b) The SML shows the expected return for each security as a function of its beta with the market. According to the CAPM, the market portfolio is efficient, so all stocks and portfolios should lie on the SML.</a:t>
            </a:r>
            <a:endParaRPr lang="en-US" sz="1100">
              <a:solidFill>
                <a:srgbClr val="000000"/>
              </a:solidFill>
            </a:endParaRP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idx="4294967295"/>
          </p:nvPr>
        </p:nvSpPr>
        <p:spPr/>
        <p:txBody>
          <a:bodyPr anchor="ctr"/>
          <a:lstStyle/>
          <a:p>
            <a:r>
              <a:rPr lang="en-US" dirty="0"/>
              <a:t>The Security Market </a:t>
            </a:r>
            <a:r>
              <a:rPr lang="en-US" dirty="0" smtClean="0"/>
              <a:t>Line</a:t>
            </a:r>
            <a:endParaRPr lang="en-US" dirty="0"/>
          </a:p>
        </p:txBody>
      </p:sp>
      <p:sp>
        <p:nvSpPr>
          <p:cNvPr id="23558" name="Rectangle 3"/>
          <p:cNvSpPr>
            <a:spLocks noGrp="1" noChangeArrowheads="1"/>
          </p:cNvSpPr>
          <p:nvPr>
            <p:ph type="body" idx="4294967295"/>
          </p:nvPr>
        </p:nvSpPr>
        <p:spPr/>
        <p:txBody>
          <a:bodyPr rIns="91440"/>
          <a:lstStyle/>
          <a:p>
            <a:r>
              <a:rPr lang="en-US"/>
              <a:t>Beta of a Portfolio</a:t>
            </a:r>
          </a:p>
          <a:p>
            <a:pPr lvl="1"/>
            <a:r>
              <a:rPr lang="en-US" i="1"/>
              <a:t>The beta of a portfolio is the weighted average beta of the securities in the portfolio.</a:t>
            </a:r>
          </a:p>
        </p:txBody>
      </p:sp>
      <p:graphicFrame>
        <p:nvGraphicFramePr>
          <p:cNvPr id="23554" name="Object 1024"/>
          <p:cNvGraphicFramePr>
            <a:graphicFrameLocks noChangeAspect="1"/>
          </p:cNvGraphicFramePr>
          <p:nvPr/>
        </p:nvGraphicFramePr>
        <p:xfrm>
          <a:off x="142875" y="3352800"/>
          <a:ext cx="8812213" cy="890588"/>
        </p:xfrm>
        <a:graphic>
          <a:graphicData uri="http://schemas.openxmlformats.org/presentationml/2006/ole">
            <mc:AlternateContent xmlns:mc="http://schemas.openxmlformats.org/markup-compatibility/2006">
              <mc:Choice xmlns:v="urn:schemas-microsoft-com:vml" Requires="v">
                <p:oleObj spid="_x0000_s160771" name="Equation" r:id="rId4" imgW="5054400" imgH="507960" progId="">
                  <p:embed/>
                </p:oleObj>
              </mc:Choice>
              <mc:Fallback>
                <p:oleObj name="Equation" r:id="rId4" imgW="5054400" imgH="50796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3352800"/>
                        <a:ext cx="8812213" cy="89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p:txBody>
          <a:bodyPr anchor="ctr"/>
          <a:lstStyle/>
          <a:p>
            <a:r>
              <a:rPr lang="en-US"/>
              <a:t>Textbook Example 11.18</a:t>
            </a:r>
          </a:p>
        </p:txBody>
      </p:sp>
      <p:pic>
        <p:nvPicPr>
          <p:cNvPr id="119814" name="Picture 6" descr="ex11_18a"/>
          <p:cNvPicPr>
            <a:picLocks noChangeAspect="1" noChangeArrowheads="1"/>
          </p:cNvPicPr>
          <p:nvPr/>
        </p:nvPicPr>
        <p:blipFill>
          <a:blip r:embed="rId3" cstate="print"/>
          <a:srcRect/>
          <a:stretch>
            <a:fillRect/>
          </a:stretch>
        </p:blipFill>
        <p:spPr bwMode="auto">
          <a:xfrm>
            <a:off x="482600" y="2536825"/>
            <a:ext cx="8177213" cy="1784350"/>
          </a:xfrm>
          <a:prstGeom prst="rect">
            <a:avLst/>
          </a:prstGeom>
          <a:noFill/>
        </p:spPr>
      </p:pic>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nchor="ctr"/>
          <a:lstStyle/>
          <a:p>
            <a:r>
              <a:rPr lang="en-US"/>
              <a:t>Textbook Example 11.18 (cont’d)</a:t>
            </a:r>
          </a:p>
        </p:txBody>
      </p:sp>
      <p:pic>
        <p:nvPicPr>
          <p:cNvPr id="120838" name="Picture 6" descr="ex11_18b"/>
          <p:cNvPicPr>
            <a:picLocks noChangeAspect="1" noChangeArrowheads="1"/>
          </p:cNvPicPr>
          <p:nvPr/>
        </p:nvPicPr>
        <p:blipFill>
          <a:blip r:embed="rId3" cstate="print"/>
          <a:srcRect/>
          <a:stretch>
            <a:fillRect/>
          </a:stretch>
        </p:blipFill>
        <p:spPr bwMode="auto">
          <a:xfrm>
            <a:off x="457200" y="1447800"/>
            <a:ext cx="8177213" cy="467995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idx="4294967295"/>
          </p:nvPr>
        </p:nvSpPr>
        <p:spPr/>
        <p:txBody>
          <a:bodyPr anchor="ctr">
            <a:normAutofit fontScale="90000"/>
          </a:bodyPr>
          <a:lstStyle/>
          <a:p>
            <a:r>
              <a:rPr lang="en-US"/>
              <a:t>Summary of the Capital Asset </a:t>
            </a:r>
            <a:br>
              <a:rPr lang="en-US"/>
            </a:br>
            <a:r>
              <a:rPr lang="en-US"/>
              <a:t>Pricing Model</a:t>
            </a:r>
          </a:p>
        </p:txBody>
      </p:sp>
      <p:sp>
        <p:nvSpPr>
          <p:cNvPr id="122885" name="Rectangle 3"/>
          <p:cNvSpPr>
            <a:spLocks noGrp="1" noChangeArrowheads="1"/>
          </p:cNvSpPr>
          <p:nvPr>
            <p:ph type="body" idx="4294967295"/>
          </p:nvPr>
        </p:nvSpPr>
        <p:spPr/>
        <p:txBody>
          <a:bodyPr rIns="91440"/>
          <a:lstStyle/>
          <a:p>
            <a:pPr>
              <a:spcBef>
                <a:spcPct val="60000"/>
              </a:spcBef>
            </a:pPr>
            <a:r>
              <a:rPr lang="en-US" i="1"/>
              <a:t>The market portfolio is the efficient portfolio.</a:t>
            </a:r>
          </a:p>
          <a:p>
            <a:pPr>
              <a:spcBef>
                <a:spcPct val="60000"/>
              </a:spcBef>
            </a:pPr>
            <a:r>
              <a:rPr lang="en-US" i="1"/>
              <a:t>The risk premium for any security is proportional to its beta with the market.</a:t>
            </a: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CAPM Assumptions</a:t>
            </a:r>
            <a:endParaRPr lang="en-US" dirty="0"/>
          </a:p>
        </p:txBody>
      </p:sp>
      <p:sp>
        <p:nvSpPr>
          <p:cNvPr id="3" name="Content Placeholder 2"/>
          <p:cNvSpPr>
            <a:spLocks noGrp="1"/>
          </p:cNvSpPr>
          <p:nvPr>
            <p:ph sz="quarter" idx="13"/>
          </p:nvPr>
        </p:nvSpPr>
        <p:spPr>
          <a:xfrm>
            <a:off x="301752" y="1295400"/>
            <a:ext cx="8503920" cy="4953000"/>
          </a:xfrm>
        </p:spPr>
        <p:txBody>
          <a:bodyPr>
            <a:normAutofit fontScale="92500" lnSpcReduction="10000"/>
          </a:bodyPr>
          <a:lstStyle/>
          <a:p>
            <a:r>
              <a:rPr lang="en-US" dirty="0" smtClean="0"/>
              <a:t>We cannot measure returns on the actual market portfolio.  Hence the usual way in which the CAPM is used is by assuming that some proxy for the market portfolio is efficient.  Often this is taken to be simply the S&amp;P 500.  </a:t>
            </a:r>
          </a:p>
          <a:p>
            <a:r>
              <a:rPr lang="en-US" dirty="0" smtClean="0"/>
              <a:t>But the S&amp;P 500 is a tiny fraction of the assets that are available to be held in the economy, since individuals hold not only large stocks, but other stocks, bonds, alternative investments and – most importantly – human capital!</a:t>
            </a:r>
          </a:p>
          <a:p>
            <a:r>
              <a:rPr lang="en-US" dirty="0" smtClean="0"/>
              <a:t>Still, the CAPM could hold if the S&amp;P 500 mimics the true market portfolio well and happens to be an efficient portfolio.</a:t>
            </a:r>
            <a:endParaRPr lang="en-US" dirty="0"/>
          </a:p>
        </p:txBody>
      </p:sp>
      <p:sp>
        <p:nvSpPr>
          <p:cNvPr id="4" name="Slide Number Placeholder 3"/>
          <p:cNvSpPr>
            <a:spLocks noGrp="1"/>
          </p:cNvSpPr>
          <p:nvPr>
            <p:ph type="sldNum" sz="quarter" idx="16"/>
          </p:nvPr>
        </p:nvSpPr>
        <p:spPr/>
        <p:txBody>
          <a:bodyPr/>
          <a:lstStyle/>
          <a:p>
            <a:pPr>
              <a:defRPr/>
            </a:pPr>
            <a:fld id="{91CB60E4-9813-4167-82E4-B39CB056693F}"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CAPM true?</a:t>
            </a:r>
            <a:endParaRPr lang="en-US" dirty="0"/>
          </a:p>
        </p:txBody>
      </p:sp>
      <p:sp>
        <p:nvSpPr>
          <p:cNvPr id="3" name="Content Placeholder 2"/>
          <p:cNvSpPr>
            <a:spLocks noGrp="1"/>
          </p:cNvSpPr>
          <p:nvPr>
            <p:ph sz="quarter" idx="13"/>
          </p:nvPr>
        </p:nvSpPr>
        <p:spPr>
          <a:xfrm>
            <a:off x="301752" y="1295400"/>
            <a:ext cx="8503920" cy="5029200"/>
          </a:xfrm>
        </p:spPr>
        <p:txBody>
          <a:bodyPr>
            <a:normAutofit fontScale="92500"/>
          </a:bodyPr>
          <a:lstStyle/>
          <a:p>
            <a:pPr marL="274320" indent="-274320" fontAlgn="auto">
              <a:spcAft>
                <a:spcPts val="0"/>
              </a:spcAft>
              <a:buFont typeface="Wingdings 2"/>
              <a:buChar char=""/>
              <a:defRPr/>
            </a:pPr>
            <a:r>
              <a:rPr lang="en-US" dirty="0" smtClean="0"/>
              <a:t>One way to check this out is to look at whether the expected returns on assets are linearly related to their betas, i.e. does the CAPM hold?</a:t>
            </a:r>
          </a:p>
          <a:p>
            <a:pPr marL="274320" indent="-274320" fontAlgn="auto">
              <a:spcAft>
                <a:spcPts val="0"/>
              </a:spcAft>
              <a:buFont typeface="Wingdings 2"/>
              <a:buChar char=""/>
              <a:defRPr/>
            </a:pPr>
            <a:r>
              <a:rPr lang="en-US" dirty="0" smtClean="0"/>
              <a:t>Furthermore, if the CAPM holds for single assets, this relationship must hold for portfolios of assets as well.</a:t>
            </a:r>
          </a:p>
          <a:p>
            <a:pPr marL="274320" indent="-274320" fontAlgn="auto">
              <a:spcAft>
                <a:spcPts val="0"/>
              </a:spcAft>
              <a:buFont typeface="Wingdings 2"/>
              <a:buChar char=""/>
              <a:defRPr/>
            </a:pPr>
            <a:r>
              <a:rPr lang="en-US" dirty="0" smtClean="0"/>
              <a:t>Researchers (e.g. </a:t>
            </a:r>
            <a:r>
              <a:rPr lang="en-US" dirty="0" err="1" smtClean="0"/>
              <a:t>Banz</a:t>
            </a:r>
            <a:r>
              <a:rPr lang="en-US" dirty="0" smtClean="0"/>
              <a:t>) constructed portfolios of stocks and ordered them by the size of the stocks they contained and checked to see if all such portfolios lay on the Security Market Line.</a:t>
            </a:r>
          </a:p>
          <a:p>
            <a:pPr marL="274320" indent="-274320" fontAlgn="auto">
              <a:spcAft>
                <a:spcPts val="0"/>
              </a:spcAft>
              <a:buFont typeface="Wingdings 2"/>
              <a:buChar char=""/>
              <a:defRPr/>
            </a:pPr>
            <a:r>
              <a:rPr lang="en-US" dirty="0" smtClean="0"/>
              <a:t>They found that they did not – portfolios of small stocks tended, on average, to earn higher returns than portfolios of larger stocks.</a:t>
            </a:r>
          </a:p>
          <a:p>
            <a:endParaRPr lang="en-US" dirty="0"/>
          </a:p>
        </p:txBody>
      </p:sp>
      <p:sp>
        <p:nvSpPr>
          <p:cNvPr id="4" name="Slide Number Placeholder 3"/>
          <p:cNvSpPr>
            <a:spLocks noGrp="1"/>
          </p:cNvSpPr>
          <p:nvPr>
            <p:ph type="sldNum" sz="quarter" idx="16"/>
          </p:nvPr>
        </p:nvSpPr>
        <p:spPr/>
        <p:txBody>
          <a:bodyPr/>
          <a:lstStyle/>
          <a:p>
            <a:pPr>
              <a:defRPr/>
            </a:pPr>
            <a:fld id="{91CB60E4-9813-4167-82E4-B39CB056693F}"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Combining Risks</a:t>
            </a:r>
            <a:endParaRPr lang="en-US" dirty="0"/>
          </a:p>
        </p:txBody>
      </p:sp>
      <p:sp>
        <p:nvSpPr>
          <p:cNvPr id="3" name="Content Placeholder 2"/>
          <p:cNvSpPr>
            <a:spLocks noGrp="1"/>
          </p:cNvSpPr>
          <p:nvPr>
            <p:ph sz="quarter" idx="13"/>
          </p:nvPr>
        </p:nvSpPr>
        <p:spPr>
          <a:xfrm>
            <a:off x="228600" y="1295400"/>
            <a:ext cx="8577072" cy="5257800"/>
          </a:xfrm>
        </p:spPr>
        <p:txBody>
          <a:bodyPr>
            <a:normAutofit lnSpcReduction="10000"/>
          </a:bodyPr>
          <a:lstStyle/>
          <a:p>
            <a:pPr lvl="1">
              <a:spcBef>
                <a:spcPct val="60000"/>
              </a:spcBef>
            </a:pPr>
            <a:r>
              <a:rPr lang="en-US" dirty="0" smtClean="0">
                <a:solidFill>
                  <a:schemeClr val="tx1"/>
                </a:solidFill>
              </a:rPr>
              <a:t>While the three stocks in the previous table have the same volatility and average return, the pattern of their returns differs. </a:t>
            </a:r>
          </a:p>
          <a:p>
            <a:pPr lvl="2">
              <a:spcBef>
                <a:spcPct val="60000"/>
              </a:spcBef>
            </a:pPr>
            <a:r>
              <a:rPr lang="en-US" dirty="0" smtClean="0"/>
              <a:t>For example, when the airline stocks performed well, the oil stock tended to do poorly, and when the airlines did poorly, the oil stock tended to do well.</a:t>
            </a:r>
          </a:p>
          <a:p>
            <a:pPr lvl="1">
              <a:spcBef>
                <a:spcPct val="60000"/>
              </a:spcBef>
            </a:pPr>
            <a:r>
              <a:rPr lang="en-US" dirty="0" smtClean="0">
                <a:solidFill>
                  <a:schemeClr val="tx1"/>
                </a:solidFill>
              </a:rPr>
              <a:t>By combining stocks into a portfolio, we reduce risk through diversification. </a:t>
            </a:r>
          </a:p>
          <a:p>
            <a:pPr lvl="1">
              <a:spcBef>
                <a:spcPct val="60000"/>
              </a:spcBef>
            </a:pPr>
            <a:r>
              <a:rPr lang="en-US" dirty="0" smtClean="0">
                <a:solidFill>
                  <a:schemeClr val="tx1"/>
                </a:solidFill>
              </a:rPr>
              <a:t>The amount of risk that is eliminated in a portfolio depends on the degree to which the stocks face common risks and their prices move together.</a:t>
            </a:r>
          </a:p>
          <a:p>
            <a:pPr lvl="1">
              <a:spcBef>
                <a:spcPct val="60000"/>
              </a:spcBef>
            </a:pPr>
            <a:r>
              <a:rPr lang="en-US" dirty="0" smtClean="0">
                <a:solidFill>
                  <a:schemeClr val="tx1"/>
                </a:solidFill>
              </a:rPr>
              <a:t>To find the risk of a portfolio, one must know the degree to which the stocks’ returns move together.  This is measured by correlation or covariance.</a:t>
            </a:r>
          </a:p>
          <a:p>
            <a:pPr lvl="1">
              <a:spcBef>
                <a:spcPct val="60000"/>
              </a:spcBef>
            </a:pPr>
            <a:endParaRPr lang="en-US" dirty="0" smtClean="0"/>
          </a:p>
          <a:p>
            <a:pPr lvl="2">
              <a:spcBef>
                <a:spcPct val="60000"/>
              </a:spcBef>
            </a:pPr>
            <a:endParaRPr lang="en-US" dirty="0" smtClean="0"/>
          </a:p>
          <a:p>
            <a:endParaRPr lang="en-US" dirty="0"/>
          </a:p>
        </p:txBody>
      </p:sp>
      <p:sp>
        <p:nvSpPr>
          <p:cNvPr id="4" name="Slide Number Placeholder 3"/>
          <p:cNvSpPr>
            <a:spLocks noGrp="1"/>
          </p:cNvSpPr>
          <p:nvPr>
            <p:ph type="sldNum" sz="quarter" idx="16"/>
          </p:nvPr>
        </p:nvSpPr>
        <p:spPr/>
        <p:txBody>
          <a:bodyPr/>
          <a:lstStyle/>
          <a:p>
            <a:pPr>
              <a:defRPr/>
            </a:pPr>
            <a:fld id="{91CB60E4-9813-4167-82E4-B39CB056693F}"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oter Placeholder 4"/>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smtClean="0">
                <a:cs typeface="Arial" charset="0"/>
              </a:rPr>
              <a:t>Copyright © 2009 Pearson Prentice Hall. All rights reserved.</a:t>
            </a:r>
          </a:p>
        </p:txBody>
      </p:sp>
      <p:sp>
        <p:nvSpPr>
          <p:cNvPr id="7" name="Slide Number Placeholder 5"/>
          <p:cNvSpPr>
            <a:spLocks noGrp="1"/>
          </p:cNvSpPr>
          <p:nvPr>
            <p:ph type="sldNum" sz="quarter" idx="11"/>
          </p:nvPr>
        </p:nvSpPr>
        <p:spPr/>
        <p:txBody>
          <a:bodyPr>
            <a:normAutofit fontScale="70000" lnSpcReduction="20000"/>
          </a:bodyPr>
          <a:lstStyle/>
          <a:p>
            <a:pPr>
              <a:defRPr/>
            </a:pPr>
            <a:r>
              <a:rPr lang="en-US"/>
              <a:t>13-</a:t>
            </a:r>
            <a:fld id="{765F8028-7DD0-4764-B273-2443D8B999DD}" type="slidenum">
              <a:rPr lang="en-US"/>
              <a:pPr>
                <a:defRPr/>
              </a:pPr>
              <a:t>60</a:t>
            </a:fld>
            <a:endParaRPr lang="en-US"/>
          </a:p>
        </p:txBody>
      </p:sp>
      <p:sp>
        <p:nvSpPr>
          <p:cNvPr id="83971" name="Rectangle 4"/>
          <p:cNvSpPr>
            <a:spLocks noChangeAspect="1" noChangeArrowheads="1"/>
          </p:cNvSpPr>
          <p:nvPr/>
        </p:nvSpPr>
        <p:spPr bwMode="auto">
          <a:xfrm>
            <a:off x="304800" y="1295400"/>
            <a:ext cx="8116888" cy="4856163"/>
          </a:xfrm>
          <a:prstGeom prst="rect">
            <a:avLst/>
          </a:prstGeom>
          <a:noFill/>
          <a:ln w="9525">
            <a:noFill/>
            <a:miter lim="800000"/>
            <a:headEnd/>
            <a:tailEnd/>
          </a:ln>
        </p:spPr>
        <p:txBody>
          <a:bodyPr wrap="none" anchor="ctr"/>
          <a:lstStyle/>
          <a:p>
            <a:endParaRPr lang="en-US">
              <a:latin typeface="Georgia" pitchFamily="18" charset="0"/>
            </a:endParaRPr>
          </a:p>
        </p:txBody>
      </p:sp>
      <p:pic>
        <p:nvPicPr>
          <p:cNvPr id="83972" name="Picture 5" descr="C13P403"/>
          <p:cNvPicPr preferRelativeResize="0">
            <a:picLocks noChangeAspect="1" noChangeArrowheads="1"/>
          </p:cNvPicPr>
          <p:nvPr/>
        </p:nvPicPr>
        <p:blipFill>
          <a:blip r:embed="rId3" cstate="print"/>
          <a:srcRect b="25258"/>
          <a:stretch>
            <a:fillRect/>
          </a:stretch>
        </p:blipFill>
        <p:spPr bwMode="auto">
          <a:xfrm>
            <a:off x="2362200" y="1447800"/>
            <a:ext cx="4452938" cy="3222625"/>
          </a:xfrm>
          <a:prstGeom prst="rect">
            <a:avLst/>
          </a:prstGeom>
          <a:noFill/>
          <a:ln w="9525">
            <a:noFill/>
            <a:miter lim="800000"/>
            <a:headEnd/>
            <a:tailEnd/>
          </a:ln>
        </p:spPr>
      </p:pic>
      <p:sp>
        <p:nvSpPr>
          <p:cNvPr id="7174" name="Rectangle 6"/>
          <p:cNvSpPr>
            <a:spLocks noGrp="1" noChangeArrowheads="1"/>
          </p:cNvSpPr>
          <p:nvPr>
            <p:ph type="title"/>
          </p:nvPr>
        </p:nvSpPr>
        <p:spPr>
          <a:xfrm>
            <a:off x="304800" y="76200"/>
            <a:ext cx="8458200" cy="1066800"/>
          </a:xfrm>
        </p:spPr>
        <p:txBody>
          <a:bodyPr/>
          <a:lstStyle/>
          <a:p>
            <a:pPr fontAlgn="auto">
              <a:spcAft>
                <a:spcPts val="0"/>
              </a:spcAft>
              <a:defRPr/>
            </a:pPr>
            <a:r>
              <a:rPr lang="en-US" dirty="0" smtClean="0">
                <a:solidFill>
                  <a:schemeClr val="accent3">
                    <a:shade val="75000"/>
                  </a:schemeClr>
                </a:solidFill>
              </a:rPr>
              <a:t>Excess </a:t>
            </a:r>
            <a:r>
              <a:rPr lang="en-US" dirty="0">
                <a:solidFill>
                  <a:schemeClr val="accent3">
                    <a:shade val="75000"/>
                  </a:schemeClr>
                </a:solidFill>
              </a:rPr>
              <a:t>Return of Size Portfolios, 1926–2005</a:t>
            </a:r>
            <a:endParaRPr lang="en-US" dirty="0">
              <a:solidFill>
                <a:schemeClr val="tx1"/>
              </a:solidFill>
            </a:endParaRPr>
          </a:p>
        </p:txBody>
      </p:sp>
      <p:sp>
        <p:nvSpPr>
          <p:cNvPr id="7176" name="Rectangle 8"/>
          <p:cNvSpPr>
            <a:spLocks noGrp="1" noChangeArrowheads="1"/>
          </p:cNvSpPr>
          <p:nvPr>
            <p:ph type="body" sz="half" idx="2"/>
          </p:nvPr>
        </p:nvSpPr>
        <p:spPr>
          <a:xfrm>
            <a:off x="304800" y="4648200"/>
            <a:ext cx="8458200" cy="1676400"/>
          </a:xfrm>
        </p:spPr>
        <p:txBody>
          <a:bodyPr>
            <a:normAutofit lnSpcReduction="10000"/>
          </a:bodyPr>
          <a:lstStyle/>
          <a:p>
            <a:pPr marL="0" indent="0" fontAlgn="auto">
              <a:lnSpc>
                <a:spcPct val="90000"/>
              </a:lnSpc>
              <a:spcAft>
                <a:spcPts val="0"/>
              </a:spcAft>
              <a:buFont typeface="Times" pitchFamily="1" charset="0"/>
              <a:buNone/>
              <a:defRPr/>
            </a:pPr>
            <a:r>
              <a:rPr lang="en-US" sz="1800" dirty="0"/>
              <a:t>The plot shows the average excess return (the return minus the three-month risk-free rate) for ten portfolios formed in each month over 80 years using the firms’ market capitalizations. The average excess return of each portfolio is plotted as a function of the portfolio’s beta (estimated over the same time period). The black line is the security market line. If the market portfolio is efficient and there is no measurement error, all portfolios would plot along this line. The error bars mark the 95% confidence bands of the beta and expected excess return estimates.</a:t>
            </a:r>
          </a:p>
        </p:txBody>
      </p:sp>
      <p:sp>
        <p:nvSpPr>
          <p:cNvPr id="8" name="Slide Number Placeholder 2"/>
          <p:cNvSpPr txBox="1">
            <a:spLocks/>
          </p:cNvSpPr>
          <p:nvPr/>
        </p:nvSpPr>
        <p:spPr>
          <a:xfrm>
            <a:off x="4343400" y="1027113"/>
            <a:ext cx="457200" cy="441325"/>
          </a:xfrm>
          <a:prstGeom prst="rect">
            <a:avLst/>
          </a:prstGeom>
        </p:spPr>
        <p:txBody>
          <a:bodyPr/>
          <a:lstStyle/>
          <a:p>
            <a:pPr fontAlgn="auto">
              <a:spcBef>
                <a:spcPts val="0"/>
              </a:spcBef>
              <a:spcAft>
                <a:spcPts val="0"/>
              </a:spcAft>
              <a:defRPr/>
            </a:pPr>
            <a:r>
              <a:rPr lang="en-US" dirty="0">
                <a:latin typeface="+mn-lt"/>
                <a:cs typeface="+mn-cs"/>
              </a:rPr>
              <a:t> </a:t>
            </a:r>
            <a:fld id="{2811D1BB-9685-4BDB-8597-16C6DAFDBFB1}" type="slidenum">
              <a:rPr lang="en-US">
                <a:solidFill>
                  <a:schemeClr val="accent3">
                    <a:lumMod val="75000"/>
                  </a:schemeClr>
                </a:solidFill>
                <a:latin typeface="+mn-lt"/>
                <a:cs typeface="+mn-cs"/>
              </a:rPr>
              <a:pPr fontAlgn="auto">
                <a:spcBef>
                  <a:spcPts val="0"/>
                </a:spcBef>
                <a:spcAft>
                  <a:spcPts val="0"/>
                </a:spcAft>
                <a:defRPr/>
              </a:pPr>
              <a:t>60</a:t>
            </a:fld>
            <a:endParaRPr lang="en-US" dirty="0">
              <a:solidFill>
                <a:schemeClr val="accent3">
                  <a:lumMod val="75000"/>
                </a:schemeClr>
              </a:solidFill>
              <a:latin typeface="+mn-lt"/>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Size Anomalies</a:t>
            </a:r>
            <a:endParaRPr lang="en-US" dirty="0"/>
          </a:p>
        </p:txBody>
      </p:sp>
      <p:sp>
        <p:nvSpPr>
          <p:cNvPr id="3" name="Slide Number Placeholder 2"/>
          <p:cNvSpPr>
            <a:spLocks noGrp="1"/>
          </p:cNvSpPr>
          <p:nvPr>
            <p:ph type="sldNum" sz="quarter" idx="16"/>
          </p:nvPr>
        </p:nvSpPr>
        <p:spPr/>
        <p:txBody>
          <a:bodyPr/>
          <a:lstStyle/>
          <a:p>
            <a:pPr>
              <a:defRPr/>
            </a:pPr>
            <a:fld id="{A568C9BB-DC2D-4A30-ABE5-B8CEE572AA41}" type="slidenum">
              <a:rPr lang="en-US"/>
              <a:pPr>
                <a:defRPr/>
              </a:pPr>
              <a:t>61</a:t>
            </a:fld>
            <a:endParaRPr lang="en-US" dirty="0"/>
          </a:p>
        </p:txBody>
      </p:sp>
      <p:sp>
        <p:nvSpPr>
          <p:cNvPr id="4" name="Content Placeholder 3"/>
          <p:cNvSpPr>
            <a:spLocks noGrp="1"/>
          </p:cNvSpPr>
          <p:nvPr>
            <p:ph sz="quarter" idx="13"/>
          </p:nvPr>
        </p:nvSpPr>
        <p:spPr>
          <a:xfrm>
            <a:off x="301625" y="1295400"/>
            <a:ext cx="8504238" cy="5105400"/>
          </a:xfrm>
        </p:spPr>
        <p:txBody>
          <a:bodyPr>
            <a:normAutofit fontScale="85000" lnSpcReduction="20000"/>
          </a:bodyPr>
          <a:lstStyle/>
          <a:p>
            <a:pPr marL="274320" indent="-274320" fontAlgn="auto">
              <a:spcAft>
                <a:spcPts val="0"/>
              </a:spcAft>
              <a:buFont typeface="Wingdings 2"/>
              <a:buChar char=""/>
              <a:defRPr/>
            </a:pPr>
            <a:r>
              <a:rPr lang="en-US" dirty="0" smtClean="0"/>
              <a:t>Why should there be such a pattern?</a:t>
            </a:r>
          </a:p>
          <a:p>
            <a:pPr marL="274320" indent="-274320" fontAlgn="auto">
              <a:spcAft>
                <a:spcPts val="0"/>
              </a:spcAft>
              <a:buFont typeface="Wingdings 2"/>
              <a:buChar char=""/>
              <a:defRPr/>
            </a:pPr>
            <a:r>
              <a:rPr lang="en-US" dirty="0" smtClean="0"/>
              <a:t>One answer is that it’s due to data-snooping – that is, given enough characteristics, it will always be possible ex-post to find some characteristic that by pure chance happens to be correlated with the estimation error of average returns.</a:t>
            </a:r>
          </a:p>
          <a:p>
            <a:pPr marL="274320" indent="-274320" fontAlgn="auto">
              <a:spcAft>
                <a:spcPts val="0"/>
              </a:spcAft>
              <a:buFont typeface="Wingdings 2"/>
              <a:buChar char=""/>
              <a:defRPr/>
            </a:pPr>
            <a:r>
              <a:rPr lang="en-US" dirty="0" smtClean="0"/>
              <a:t>Another answer is that if the market portfolio is inefficient, then some assets would be overpriced and some assets would be underpriced.  The overpriced assets would tend to be larger since their market values are larger than what they should be according to the CAPM.  Similarly, underpriced assets would tend to be smaller.  Since underpriced (overpriced) assets would tend over time to realize higher (lower) returns, we would expect to see patterns like those of </a:t>
            </a:r>
            <a:r>
              <a:rPr lang="en-US" dirty="0" err="1" smtClean="0"/>
              <a:t>Banz</a:t>
            </a:r>
            <a:r>
              <a:rPr lang="en-US" dirty="0" smtClean="0"/>
              <a:t>.</a:t>
            </a:r>
          </a:p>
          <a:p>
            <a:pPr marL="274320" indent="-274320" fontAlgn="auto">
              <a:spcAft>
                <a:spcPts val="0"/>
              </a:spcAft>
              <a:buFont typeface="Wingdings 2"/>
              <a:buChar char=""/>
              <a:defRPr/>
            </a:pPr>
            <a:r>
              <a:rPr lang="en-US" dirty="0" smtClean="0"/>
              <a:t>In fact, it turned out that portfolios consisting of stocks that had high book-to-market ratios (i.e. underpriced stocks) had higher average returns than portfolios consisting of stocks with low book-to-market ratios.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oter Placeholder 4"/>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smtClean="0">
                <a:cs typeface="Arial" charset="0"/>
              </a:rPr>
              <a:t>Copyright © 2009 Pearson Prentice Hall. All rights reserved.</a:t>
            </a:r>
          </a:p>
        </p:txBody>
      </p:sp>
      <p:sp>
        <p:nvSpPr>
          <p:cNvPr id="6" name="Slide Number Placeholder 5"/>
          <p:cNvSpPr>
            <a:spLocks noGrp="1"/>
          </p:cNvSpPr>
          <p:nvPr>
            <p:ph type="sldNum" sz="quarter" idx="11"/>
          </p:nvPr>
        </p:nvSpPr>
        <p:spPr/>
        <p:txBody>
          <a:bodyPr>
            <a:normAutofit fontScale="70000" lnSpcReduction="20000"/>
          </a:bodyPr>
          <a:lstStyle/>
          <a:p>
            <a:pPr>
              <a:defRPr/>
            </a:pPr>
            <a:r>
              <a:rPr lang="en-US"/>
              <a:t>13-</a:t>
            </a:r>
            <a:fld id="{DD181E03-DE8B-4E00-8E09-43557E8557F3}" type="slidenum">
              <a:rPr lang="en-US"/>
              <a:pPr>
                <a:defRPr/>
              </a:pPr>
              <a:t>62</a:t>
            </a:fld>
            <a:endParaRPr lang="en-US"/>
          </a:p>
        </p:txBody>
      </p:sp>
      <p:pic>
        <p:nvPicPr>
          <p:cNvPr id="88067" name="Picture 2" descr="C13P404"/>
          <p:cNvPicPr preferRelativeResize="0">
            <a:picLocks noChangeAspect="1" noChangeArrowheads="1"/>
          </p:cNvPicPr>
          <p:nvPr/>
        </p:nvPicPr>
        <p:blipFill>
          <a:blip r:embed="rId3" cstate="print"/>
          <a:srcRect b="24605"/>
          <a:stretch>
            <a:fillRect/>
          </a:stretch>
        </p:blipFill>
        <p:spPr bwMode="auto">
          <a:xfrm>
            <a:off x="2209800" y="1295400"/>
            <a:ext cx="4721225" cy="3417888"/>
          </a:xfrm>
          <a:prstGeom prst="rect">
            <a:avLst/>
          </a:prstGeom>
          <a:noFill/>
          <a:ln w="9525">
            <a:noFill/>
            <a:miter lim="800000"/>
            <a:headEnd/>
            <a:tailEnd/>
          </a:ln>
        </p:spPr>
      </p:pic>
      <p:sp>
        <p:nvSpPr>
          <p:cNvPr id="16387" name="Rectangle 3"/>
          <p:cNvSpPr>
            <a:spLocks noGrp="1" noChangeArrowheads="1"/>
          </p:cNvSpPr>
          <p:nvPr>
            <p:ph type="title"/>
          </p:nvPr>
        </p:nvSpPr>
        <p:spPr>
          <a:xfrm>
            <a:off x="304800" y="76200"/>
            <a:ext cx="8458200" cy="1066800"/>
          </a:xfrm>
        </p:spPr>
        <p:txBody>
          <a:bodyPr>
            <a:normAutofit fontScale="90000"/>
          </a:bodyPr>
          <a:lstStyle/>
          <a:p>
            <a:pPr fontAlgn="auto">
              <a:spcAft>
                <a:spcPts val="0"/>
              </a:spcAft>
              <a:defRPr/>
            </a:pPr>
            <a:r>
              <a:rPr lang="en-US" dirty="0" smtClean="0">
                <a:solidFill>
                  <a:schemeClr val="accent3">
                    <a:shade val="75000"/>
                  </a:schemeClr>
                </a:solidFill>
              </a:rPr>
              <a:t>Excess </a:t>
            </a:r>
            <a:r>
              <a:rPr lang="en-US" dirty="0">
                <a:solidFill>
                  <a:schemeClr val="accent3">
                    <a:shade val="75000"/>
                  </a:schemeClr>
                </a:solidFill>
              </a:rPr>
              <a:t>Return of Book-to-Market Portfolios, 1926–2005</a:t>
            </a:r>
            <a:endParaRPr lang="en-US" dirty="0">
              <a:solidFill>
                <a:schemeClr val="tx1"/>
              </a:solidFill>
            </a:endParaRPr>
          </a:p>
        </p:txBody>
      </p:sp>
      <p:sp>
        <p:nvSpPr>
          <p:cNvPr id="16390" name="Rectangle 6"/>
          <p:cNvSpPr>
            <a:spLocks noGrp="1" noChangeArrowheads="1"/>
          </p:cNvSpPr>
          <p:nvPr>
            <p:ph type="body" sz="half" idx="2"/>
          </p:nvPr>
        </p:nvSpPr>
        <p:spPr>
          <a:xfrm>
            <a:off x="304800" y="4686300"/>
            <a:ext cx="8458200" cy="1790700"/>
          </a:xfrm>
        </p:spPr>
        <p:txBody>
          <a:bodyPr>
            <a:normAutofit lnSpcReduction="10000"/>
          </a:bodyPr>
          <a:lstStyle/>
          <a:p>
            <a:pPr marL="0" indent="0" fontAlgn="auto">
              <a:lnSpc>
                <a:spcPct val="90000"/>
              </a:lnSpc>
              <a:spcAft>
                <a:spcPts val="0"/>
              </a:spcAft>
              <a:buFont typeface="Times" pitchFamily="1" charset="0"/>
              <a:buNone/>
              <a:defRPr/>
            </a:pPr>
            <a:r>
              <a:rPr lang="en-US" sz="1800" dirty="0"/>
              <a:t>The plot shows the average excess return (the return minus the three-month risk-free rate) for ten portfolios formed in each month over 80 years using the stocks’ book-to-market ratios. The average excess return of each portfolio is plotted as a function of the portfolio’s beta (estimated over the same time period). The black line is the security market line. If the market portfolio is efficient and there is no measurement error, all portfolios would plot along this line. The error bars mark the 95% confidence bands of the beta and expected excess return estimates.</a:t>
            </a:r>
          </a:p>
        </p:txBody>
      </p:sp>
      <p:sp>
        <p:nvSpPr>
          <p:cNvPr id="7" name="Slide Number Placeholder 2"/>
          <p:cNvSpPr txBox="1">
            <a:spLocks/>
          </p:cNvSpPr>
          <p:nvPr/>
        </p:nvSpPr>
        <p:spPr>
          <a:xfrm>
            <a:off x="4343400" y="1027113"/>
            <a:ext cx="457200" cy="441325"/>
          </a:xfrm>
          <a:prstGeom prst="rect">
            <a:avLst/>
          </a:prstGeom>
        </p:spPr>
        <p:txBody>
          <a:bodyPr/>
          <a:lstStyle/>
          <a:p>
            <a:pPr fontAlgn="auto">
              <a:spcBef>
                <a:spcPts val="0"/>
              </a:spcBef>
              <a:spcAft>
                <a:spcPts val="0"/>
              </a:spcAft>
              <a:defRPr/>
            </a:pPr>
            <a:r>
              <a:rPr lang="en-US" dirty="0">
                <a:latin typeface="+mn-lt"/>
                <a:cs typeface="+mn-cs"/>
              </a:rPr>
              <a:t> </a:t>
            </a:r>
            <a:fld id="{1E042A47-A88E-4A68-9AB2-AC7E41089B8B}" type="slidenum">
              <a:rPr lang="en-US">
                <a:solidFill>
                  <a:schemeClr val="accent3">
                    <a:lumMod val="75000"/>
                  </a:schemeClr>
                </a:solidFill>
                <a:latin typeface="+mn-lt"/>
                <a:cs typeface="+mn-cs"/>
              </a:rPr>
              <a:pPr fontAlgn="auto">
                <a:spcBef>
                  <a:spcPts val="0"/>
                </a:spcBef>
                <a:spcAft>
                  <a:spcPts val="0"/>
                </a:spcAft>
                <a:defRPr/>
              </a:pPr>
              <a:t>62</a:t>
            </a:fld>
            <a:endParaRPr lang="en-US" dirty="0">
              <a:solidFill>
                <a:schemeClr val="accent3">
                  <a:lumMod val="75000"/>
                </a:schemeClr>
              </a:solidFill>
              <a:latin typeface="+mn-lt"/>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Risk and the Market Value of Equity</a:t>
            </a:r>
            <a:endParaRPr lang="en-US" dirty="0"/>
          </a:p>
        </p:txBody>
      </p:sp>
      <p:sp>
        <p:nvSpPr>
          <p:cNvPr id="3" name="Slide Number Placeholder 2"/>
          <p:cNvSpPr>
            <a:spLocks noGrp="1"/>
          </p:cNvSpPr>
          <p:nvPr>
            <p:ph type="sldNum" sz="quarter" idx="16"/>
          </p:nvPr>
        </p:nvSpPr>
        <p:spPr/>
        <p:txBody>
          <a:bodyPr/>
          <a:lstStyle/>
          <a:p>
            <a:pPr>
              <a:defRPr/>
            </a:pPr>
            <a:fld id="{73E2B246-F2FD-4076-8B4D-286A503F4689}" type="slidenum">
              <a:rPr lang="en-US"/>
              <a:pPr>
                <a:defRPr/>
              </a:pPr>
              <a:t>63</a:t>
            </a:fld>
            <a:endParaRPr lang="en-US" dirty="0"/>
          </a:p>
        </p:txBody>
      </p:sp>
      <p:pic>
        <p:nvPicPr>
          <p:cNvPr id="90115" name="Picture 2" descr="C13P405-exp"/>
          <p:cNvPicPr preferRelativeResize="0">
            <a:picLocks noGrp="1" noChangeAspect="1" noChangeArrowheads="1"/>
          </p:cNvPicPr>
          <p:nvPr>
            <p:ph sz="quarter" idx="13"/>
          </p:nvPr>
        </p:nvPicPr>
        <p:blipFill>
          <a:blip r:embed="rId3" cstate="print"/>
          <a:srcRect l="23334" t="29092" r="415"/>
          <a:stretch>
            <a:fillRect/>
          </a:stretch>
        </p:blipFill>
        <p:spPr>
          <a:xfrm>
            <a:off x="177800" y="3581400"/>
            <a:ext cx="8966200" cy="2693988"/>
          </a:xfrm>
        </p:spPr>
      </p:pic>
      <p:sp>
        <p:nvSpPr>
          <p:cNvPr id="6" name="Content Placeholder 3"/>
          <p:cNvSpPr txBox="1">
            <a:spLocks/>
          </p:cNvSpPr>
          <p:nvPr/>
        </p:nvSpPr>
        <p:spPr>
          <a:xfrm>
            <a:off x="228600" y="1524000"/>
            <a:ext cx="8504238" cy="1981200"/>
          </a:xfrm>
          <a:prstGeom prst="rect">
            <a:avLst/>
          </a:prstGeom>
        </p:spPr>
        <p:txBody>
          <a:bodyPr>
            <a:normAutofit fontScale="70000" lnSpcReduction="20000"/>
          </a:bodyPr>
          <a:lstStyle/>
          <a:p>
            <a:pPr marL="274320" indent="-274320" fontAlgn="auto">
              <a:lnSpc>
                <a:spcPct val="120000"/>
              </a:lnSpc>
              <a:spcBef>
                <a:spcPct val="20000"/>
              </a:spcBef>
              <a:spcAft>
                <a:spcPts val="0"/>
              </a:spcAft>
              <a:buClr>
                <a:schemeClr val="accent1"/>
              </a:buClr>
              <a:buSzPct val="85000"/>
              <a:buFont typeface="Wingdings 2"/>
              <a:buChar char=""/>
              <a:defRPr/>
            </a:pPr>
            <a:r>
              <a:rPr lang="en-US" sz="2700" dirty="0">
                <a:latin typeface="+mn-lt"/>
                <a:cs typeface="+mn-cs"/>
              </a:rPr>
              <a:t>This can be seen by looking at the following example, where the true costs of capital of two firms differ, but we mistakenly believe them to be the same</a:t>
            </a:r>
            <a:r>
              <a:rPr lang="en-US" sz="2700" dirty="0" smtClean="0">
                <a:latin typeface="+mn-lt"/>
                <a:cs typeface="+mn-cs"/>
              </a:rPr>
              <a:t>.</a:t>
            </a:r>
          </a:p>
          <a:p>
            <a:pPr marL="274320" indent="-274320" fontAlgn="auto">
              <a:lnSpc>
                <a:spcPct val="120000"/>
              </a:lnSpc>
              <a:spcBef>
                <a:spcPct val="20000"/>
              </a:spcBef>
              <a:spcAft>
                <a:spcPts val="0"/>
              </a:spcAft>
              <a:buClr>
                <a:schemeClr val="accent1"/>
              </a:buClr>
              <a:buSzPct val="85000"/>
              <a:buFont typeface="Wingdings 2"/>
              <a:buChar char=""/>
              <a:defRPr/>
            </a:pPr>
            <a:r>
              <a:rPr lang="en-US" sz="2700" dirty="0" smtClean="0">
                <a:latin typeface="+mn-lt"/>
                <a:cs typeface="+mn-cs"/>
              </a:rPr>
              <a:t>(Note that this does not explain why there should be deviations from the CAPM; just that if there are such deviations, then they are likely to be indicated by the book-to-market ratio.)</a:t>
            </a:r>
            <a:endParaRPr lang="en-US" sz="2700" dirty="0">
              <a:latin typeface="+mn-lt"/>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Risk and the Market Value of Equity</a:t>
            </a:r>
            <a:endParaRPr lang="en-US" dirty="0"/>
          </a:p>
        </p:txBody>
      </p:sp>
      <p:sp>
        <p:nvSpPr>
          <p:cNvPr id="3" name="Slide Number Placeholder 2"/>
          <p:cNvSpPr>
            <a:spLocks noGrp="1"/>
          </p:cNvSpPr>
          <p:nvPr>
            <p:ph type="sldNum" sz="quarter" idx="16"/>
          </p:nvPr>
        </p:nvSpPr>
        <p:spPr/>
        <p:txBody>
          <a:bodyPr/>
          <a:lstStyle/>
          <a:p>
            <a:pPr>
              <a:defRPr/>
            </a:pPr>
            <a:fld id="{D5F14237-A778-431F-BD7F-3EFBE542A796}" type="slidenum">
              <a:rPr lang="en-US"/>
              <a:pPr>
                <a:defRPr/>
              </a:pPr>
              <a:t>64</a:t>
            </a:fld>
            <a:endParaRPr lang="en-US" dirty="0"/>
          </a:p>
        </p:txBody>
      </p:sp>
      <p:pic>
        <p:nvPicPr>
          <p:cNvPr id="92163" name="Picture 2" descr="C13P405-exs"/>
          <p:cNvPicPr preferRelativeResize="0">
            <a:picLocks noGrp="1" noChangeAspect="1" noChangeArrowheads="1"/>
          </p:cNvPicPr>
          <p:nvPr>
            <p:ph sz="quarter" idx="13"/>
          </p:nvPr>
        </p:nvPicPr>
        <p:blipFill>
          <a:blip r:embed="rId3" cstate="print"/>
          <a:srcRect b="3201"/>
          <a:stretch>
            <a:fillRect/>
          </a:stretch>
        </p:blipFill>
        <p:spPr>
          <a:xfrm>
            <a:off x="1295400" y="1524000"/>
            <a:ext cx="7086600" cy="501650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Momentum Anomalies</a:t>
            </a:r>
            <a:endParaRPr lang="en-US" dirty="0"/>
          </a:p>
        </p:txBody>
      </p:sp>
      <p:sp>
        <p:nvSpPr>
          <p:cNvPr id="3" name="Slide Number Placeholder 2"/>
          <p:cNvSpPr>
            <a:spLocks noGrp="1"/>
          </p:cNvSpPr>
          <p:nvPr>
            <p:ph type="sldNum" sz="quarter" idx="16"/>
          </p:nvPr>
        </p:nvSpPr>
        <p:spPr/>
        <p:txBody>
          <a:bodyPr/>
          <a:lstStyle/>
          <a:p>
            <a:pPr>
              <a:defRPr/>
            </a:pPr>
            <a:fld id="{06CE0C9A-92AF-4897-95E9-77C4CA3BE2A4}" type="slidenum">
              <a:rPr lang="en-US"/>
              <a:pPr>
                <a:defRPr/>
              </a:pPr>
              <a:t>65</a:t>
            </a:fld>
            <a:endParaRPr lang="en-US" dirty="0"/>
          </a:p>
        </p:txBody>
      </p:sp>
      <p:sp>
        <p:nvSpPr>
          <p:cNvPr id="4" name="Content Placeholder 3"/>
          <p:cNvSpPr>
            <a:spLocks noGrp="1"/>
          </p:cNvSpPr>
          <p:nvPr>
            <p:ph sz="quarter" idx="13"/>
          </p:nvPr>
        </p:nvSpPr>
        <p:spPr>
          <a:xfrm>
            <a:off x="304800" y="1447800"/>
            <a:ext cx="8504238" cy="4803775"/>
          </a:xfrm>
        </p:spPr>
        <p:txBody>
          <a:bodyPr>
            <a:normAutofit/>
          </a:bodyPr>
          <a:lstStyle/>
          <a:p>
            <a:pPr>
              <a:lnSpc>
                <a:spcPct val="80000"/>
              </a:lnSpc>
            </a:pPr>
            <a:r>
              <a:rPr lang="en-US" sz="2500" dirty="0" err="1" smtClean="0"/>
              <a:t>Jegadeesh</a:t>
            </a:r>
            <a:r>
              <a:rPr lang="en-US" sz="2500" dirty="0" smtClean="0"/>
              <a:t> and Titman showed, furthermore, that momentum strategies seemed to provide positive alphas (abnormal returns) when they are adjusted only for CAPM beta risk.</a:t>
            </a:r>
          </a:p>
          <a:p>
            <a:pPr>
              <a:lnSpc>
                <a:spcPct val="80000"/>
              </a:lnSpc>
            </a:pPr>
            <a:r>
              <a:rPr lang="en-US" sz="2500" dirty="0" smtClean="0"/>
              <a:t>This can only happen if, either the proxy market portfolio is inefficient or if the CAPM does not hold.</a:t>
            </a:r>
          </a:p>
          <a:p>
            <a:pPr>
              <a:lnSpc>
                <a:spcPct val="80000"/>
              </a:lnSpc>
            </a:pPr>
            <a:r>
              <a:rPr lang="en-US" sz="2500" dirty="0" smtClean="0"/>
              <a:t>Since momentum strategies are available to all investors, it is more likely that the CAPM does not hold and that the positive alphas are spurious.</a:t>
            </a:r>
          </a:p>
          <a:p>
            <a:pPr>
              <a:lnSpc>
                <a:spcPct val="80000"/>
              </a:lnSpc>
            </a:pPr>
            <a:r>
              <a:rPr lang="en-US" sz="2500" dirty="0" smtClean="0"/>
              <a:t>In other words, we must conclude that the proxy market portfolio is indeed not efficient and there are risk measures other than the CAPM beta that the market takes into account, then we have to ask what those risk measures might be.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Why is the market inefficient?</a:t>
            </a:r>
            <a:endParaRPr lang="en-US" dirty="0"/>
          </a:p>
        </p:txBody>
      </p:sp>
      <p:sp>
        <p:nvSpPr>
          <p:cNvPr id="3" name="Slide Number Placeholder 2"/>
          <p:cNvSpPr>
            <a:spLocks noGrp="1"/>
          </p:cNvSpPr>
          <p:nvPr>
            <p:ph type="sldNum" sz="quarter" idx="16"/>
          </p:nvPr>
        </p:nvSpPr>
        <p:spPr/>
        <p:txBody>
          <a:bodyPr/>
          <a:lstStyle/>
          <a:p>
            <a:pPr>
              <a:defRPr/>
            </a:pPr>
            <a:fld id="{D075B89F-79B1-474C-B873-A813D51AAB7E}" type="slidenum">
              <a:rPr lang="en-US"/>
              <a:pPr>
                <a:defRPr/>
              </a:pPr>
              <a:t>66</a:t>
            </a:fld>
            <a:endParaRPr lang="en-US" dirty="0"/>
          </a:p>
        </p:txBody>
      </p:sp>
      <p:sp>
        <p:nvSpPr>
          <p:cNvPr id="96259" name="Content Placeholder 3"/>
          <p:cNvSpPr>
            <a:spLocks noGrp="1"/>
          </p:cNvSpPr>
          <p:nvPr>
            <p:ph sz="quarter" idx="13"/>
          </p:nvPr>
        </p:nvSpPr>
        <p:spPr>
          <a:xfrm>
            <a:off x="304800" y="1371600"/>
            <a:ext cx="8504238" cy="4803775"/>
          </a:xfrm>
        </p:spPr>
        <p:txBody>
          <a:bodyPr/>
          <a:lstStyle/>
          <a:p>
            <a:r>
              <a:rPr lang="en-US" dirty="0" smtClean="0"/>
              <a:t>There are two reasons why the proxy market portfolio may be inefficient (and market-risk adjusted betas may not reflect all risk that investors care about).</a:t>
            </a:r>
          </a:p>
          <a:p>
            <a:r>
              <a:rPr lang="en-US" dirty="0" smtClean="0"/>
              <a:t>One, as we mentioned above, the proxy for the market portfolio that we use may not be the correct measure.</a:t>
            </a:r>
          </a:p>
          <a:p>
            <a:r>
              <a:rPr lang="en-US" dirty="0" smtClean="0"/>
              <a:t>Two, even the true market portfolio may be inefficient and investors care about sources of risk, other than correlation with the market portfolio.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Proxy Error</a:t>
            </a:r>
            <a:endParaRPr lang="en-US" dirty="0"/>
          </a:p>
        </p:txBody>
      </p:sp>
      <p:sp>
        <p:nvSpPr>
          <p:cNvPr id="3" name="Slide Number Placeholder 2"/>
          <p:cNvSpPr>
            <a:spLocks noGrp="1"/>
          </p:cNvSpPr>
          <p:nvPr>
            <p:ph type="sldNum" sz="quarter" idx="16"/>
          </p:nvPr>
        </p:nvSpPr>
        <p:spPr/>
        <p:txBody>
          <a:bodyPr/>
          <a:lstStyle/>
          <a:p>
            <a:pPr>
              <a:defRPr/>
            </a:pPr>
            <a:fld id="{3AF4329C-6867-40DD-B9EA-52EADEFC7BF1}" type="slidenum">
              <a:rPr lang="en-US"/>
              <a:pPr>
                <a:defRPr/>
              </a:pPr>
              <a:t>67</a:t>
            </a:fld>
            <a:endParaRPr lang="en-US" dirty="0"/>
          </a:p>
        </p:txBody>
      </p:sp>
      <p:sp>
        <p:nvSpPr>
          <p:cNvPr id="4" name="Content Placeholder 3"/>
          <p:cNvSpPr>
            <a:spLocks noGrp="1"/>
          </p:cNvSpPr>
          <p:nvPr>
            <p:ph sz="quarter" idx="13"/>
          </p:nvPr>
        </p:nvSpPr>
        <p:spPr>
          <a:xfrm>
            <a:off x="381000" y="1447800"/>
            <a:ext cx="8504238" cy="4803775"/>
          </a:xfrm>
        </p:spPr>
        <p:txBody>
          <a:bodyPr>
            <a:normAutofit fontScale="85000" lnSpcReduction="20000"/>
          </a:bodyPr>
          <a:lstStyle/>
          <a:p>
            <a:pPr marL="274320" indent="-274320" fontAlgn="auto">
              <a:spcAft>
                <a:spcPts val="0"/>
              </a:spcAft>
              <a:buFont typeface="Wingdings 2"/>
              <a:buChar char=""/>
              <a:defRPr/>
            </a:pPr>
            <a:r>
              <a:rPr lang="en-US" dirty="0" smtClean="0"/>
              <a:t>We normally use a broad portfolio of stocks to measure the market.</a:t>
            </a:r>
          </a:p>
          <a:p>
            <a:pPr marL="274320" indent="-274320" fontAlgn="auto">
              <a:spcAft>
                <a:spcPts val="0"/>
              </a:spcAft>
              <a:buFont typeface="Wingdings 2"/>
              <a:buChar char=""/>
              <a:defRPr/>
            </a:pPr>
            <a:r>
              <a:rPr lang="en-US" dirty="0" smtClean="0"/>
              <a:t>However, in principle the market portfolio should consist of all available assets, including real estate, bonds, art, previous metals, etc. – not  just stocks.</a:t>
            </a:r>
          </a:p>
          <a:p>
            <a:pPr marL="274320" indent="-274320" fontAlgn="auto">
              <a:spcAft>
                <a:spcPts val="0"/>
              </a:spcAft>
              <a:buFont typeface="Wingdings 2"/>
              <a:buChar char=""/>
              <a:defRPr/>
            </a:pPr>
            <a:r>
              <a:rPr lang="en-US" dirty="0" smtClean="0"/>
              <a:t>It’s difficult to get return data on all of these other assets since they don’t trade on liquid markets.  Researchers use a broad-based equity index like the S&amp;P 500, assuming that it’s highly correlated with the “true” market and should suffice as a proxy.</a:t>
            </a:r>
          </a:p>
          <a:p>
            <a:pPr marL="274320" indent="-274320" fontAlgn="auto">
              <a:spcAft>
                <a:spcPts val="0"/>
              </a:spcAft>
              <a:buFont typeface="Wingdings 2"/>
              <a:buChar char=""/>
              <a:defRPr/>
            </a:pPr>
            <a:r>
              <a:rPr lang="en-US" dirty="0" smtClean="0"/>
              <a:t>But what if this assumption is not true?</a:t>
            </a:r>
          </a:p>
          <a:p>
            <a:pPr marL="274320" indent="-274320" fontAlgn="auto">
              <a:spcAft>
                <a:spcPts val="0"/>
              </a:spcAft>
              <a:buFont typeface="Wingdings 2"/>
              <a:buChar char=""/>
              <a:defRPr/>
            </a:pPr>
            <a:r>
              <a:rPr lang="en-US" dirty="0" smtClean="0"/>
              <a:t>Then the estimated betas might be in error and the true alphas (computed with betas relative to the true market) might be zero even if the empirical versions show positive alphas.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Other risk sources: </a:t>
            </a:r>
            <a:r>
              <a:rPr lang="en-US" dirty="0" smtClean="0"/>
              <a:t>non-tradable </a:t>
            </a:r>
            <a:r>
              <a:rPr lang="en-US" dirty="0" smtClean="0"/>
              <a:t>wealth</a:t>
            </a:r>
            <a:endParaRPr lang="en-US" dirty="0"/>
          </a:p>
        </p:txBody>
      </p:sp>
      <p:sp>
        <p:nvSpPr>
          <p:cNvPr id="3" name="Slide Number Placeholder 2"/>
          <p:cNvSpPr>
            <a:spLocks noGrp="1"/>
          </p:cNvSpPr>
          <p:nvPr>
            <p:ph type="sldNum" sz="quarter" idx="16"/>
          </p:nvPr>
        </p:nvSpPr>
        <p:spPr/>
        <p:txBody>
          <a:bodyPr/>
          <a:lstStyle/>
          <a:p>
            <a:pPr>
              <a:defRPr/>
            </a:pPr>
            <a:fld id="{759061E3-EA8B-43E3-808D-3BEB68CF2E56}" type="slidenum">
              <a:rPr lang="en-US"/>
              <a:pPr>
                <a:defRPr/>
              </a:pPr>
              <a:t>68</a:t>
            </a:fld>
            <a:endParaRPr lang="en-US" dirty="0"/>
          </a:p>
        </p:txBody>
      </p:sp>
      <p:sp>
        <p:nvSpPr>
          <p:cNvPr id="4" name="Content Placeholder 3"/>
          <p:cNvSpPr>
            <a:spLocks noGrp="1"/>
          </p:cNvSpPr>
          <p:nvPr>
            <p:ph sz="quarter" idx="13"/>
          </p:nvPr>
        </p:nvSpPr>
        <p:spPr>
          <a:xfrm>
            <a:off x="304800" y="1371600"/>
            <a:ext cx="8504238" cy="5105400"/>
          </a:xfrm>
        </p:spPr>
        <p:txBody>
          <a:bodyPr>
            <a:normAutofit fontScale="77500" lnSpcReduction="20000"/>
          </a:bodyPr>
          <a:lstStyle/>
          <a:p>
            <a:pPr marL="274320" indent="-274320" fontAlgn="auto">
              <a:lnSpc>
                <a:spcPct val="110000"/>
              </a:lnSpc>
              <a:spcAft>
                <a:spcPts val="0"/>
              </a:spcAft>
              <a:buFont typeface="Wingdings 2"/>
              <a:buChar char=""/>
              <a:defRPr/>
            </a:pPr>
            <a:r>
              <a:rPr lang="en-US" dirty="0" smtClean="0"/>
              <a:t>Another possibility is that investors might care about characteristics other than the expected return and volatility of their portfolio – another assumption that we made implicitly in our arguments – they might care about the skewness of the distribution of returns as well.</a:t>
            </a:r>
          </a:p>
          <a:p>
            <a:pPr marL="274320" indent="-274320" fontAlgn="auto">
              <a:lnSpc>
                <a:spcPct val="110000"/>
              </a:lnSpc>
              <a:spcAft>
                <a:spcPts val="0"/>
              </a:spcAft>
              <a:buFont typeface="Wingdings 2"/>
              <a:buChar char=""/>
              <a:defRPr/>
            </a:pPr>
            <a:r>
              <a:rPr lang="en-US" dirty="0" smtClean="0"/>
              <a:t>Alternatively, they might have significant wealth invested in non-tradable assets.  Such a person would try to hold a portfolio of all her assets that is efficient.  But the tradable portion of her portfolio might not be efficient.  If this is true for a lot of people, then the market portfolio of trade assets would not be efficient and the CAPM would not work.</a:t>
            </a:r>
          </a:p>
          <a:p>
            <a:pPr marL="274320" indent="-274320" fontAlgn="auto">
              <a:lnSpc>
                <a:spcPct val="110000"/>
              </a:lnSpc>
              <a:spcAft>
                <a:spcPts val="0"/>
              </a:spcAft>
              <a:buFont typeface="Wingdings 2"/>
              <a:buChar char=""/>
              <a:defRPr/>
            </a:pPr>
            <a:r>
              <a:rPr lang="en-US" dirty="0" smtClean="0"/>
              <a:t>An important example of non-tradable wealth is human capital.</a:t>
            </a:r>
          </a:p>
          <a:p>
            <a:pPr marL="274320" indent="-274320" fontAlgn="auto">
              <a:lnSpc>
                <a:spcPct val="110000"/>
              </a:lnSpc>
              <a:spcAft>
                <a:spcPts val="0"/>
              </a:spcAft>
              <a:buFont typeface="Wingdings 2"/>
              <a:buChar char=""/>
              <a:defRPr/>
            </a:pPr>
            <a:r>
              <a:rPr lang="en-US" dirty="0" smtClean="0"/>
              <a:t>Researchers have indeed discovered that the anomalies disappear or become less acute when human capital is taken into account.</a:t>
            </a:r>
          </a:p>
          <a:p>
            <a:pPr marL="274320" indent="-274320" fontAlgn="auto">
              <a:lnSpc>
                <a:spcPct val="110000"/>
              </a:lnSpc>
              <a:spcAft>
                <a:spcPts val="0"/>
              </a:spcAft>
              <a:buFont typeface="Wingdings 2"/>
              <a:buChar char=""/>
              <a:defRPr/>
            </a:pPr>
            <a:r>
              <a:rPr lang="en-US" dirty="0" smtClean="0"/>
              <a:t>Considering the evidence that the market portfolio is not efficient, researchers have developed multi-factor models of asset pricing.</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Multifactor Models of Risk</a:t>
            </a:r>
            <a:endParaRPr lang="en-US" dirty="0"/>
          </a:p>
        </p:txBody>
      </p:sp>
      <p:sp>
        <p:nvSpPr>
          <p:cNvPr id="3" name="Slide Number Placeholder 2"/>
          <p:cNvSpPr>
            <a:spLocks noGrp="1"/>
          </p:cNvSpPr>
          <p:nvPr>
            <p:ph type="sldNum" sz="quarter" idx="16"/>
          </p:nvPr>
        </p:nvSpPr>
        <p:spPr/>
        <p:txBody>
          <a:bodyPr/>
          <a:lstStyle/>
          <a:p>
            <a:pPr>
              <a:defRPr/>
            </a:pPr>
            <a:fld id="{0D5E2645-9A43-407E-895B-EF15B1A0E97D}" type="slidenum">
              <a:rPr lang="en-US"/>
              <a:pPr>
                <a:defRPr/>
              </a:pPr>
              <a:t>69</a:t>
            </a:fld>
            <a:endParaRPr lang="en-US" dirty="0"/>
          </a:p>
        </p:txBody>
      </p:sp>
      <p:sp>
        <p:nvSpPr>
          <p:cNvPr id="4" name="Content Placeholder 3"/>
          <p:cNvSpPr>
            <a:spLocks noGrp="1"/>
          </p:cNvSpPr>
          <p:nvPr>
            <p:ph sz="quarter" idx="13"/>
          </p:nvPr>
        </p:nvSpPr>
        <p:spPr>
          <a:xfrm>
            <a:off x="301624" y="1295400"/>
            <a:ext cx="8613775" cy="4800600"/>
          </a:xfrm>
        </p:spPr>
        <p:txBody>
          <a:bodyPr>
            <a:normAutofit fontScale="85000" lnSpcReduction="10000"/>
          </a:bodyPr>
          <a:lstStyle/>
          <a:p>
            <a:pPr marL="274320" indent="-274320" fontAlgn="auto">
              <a:lnSpc>
                <a:spcPct val="110000"/>
              </a:lnSpc>
              <a:spcAft>
                <a:spcPts val="0"/>
              </a:spcAft>
              <a:buFont typeface="Wingdings 2"/>
              <a:buChar char=""/>
              <a:defRPr/>
            </a:pPr>
            <a:r>
              <a:rPr lang="en-US" dirty="0" smtClean="0"/>
              <a:t>We saw previously that the expected return on any marketable security can be written as a function of the expected return on an efficient portfolio.</a:t>
            </a:r>
            <a:br>
              <a:rPr lang="en-US" dirty="0" smtClean="0"/>
            </a:br>
            <a:endParaRPr lang="en-US" dirty="0" smtClean="0"/>
          </a:p>
          <a:p>
            <a:pPr marL="274320" indent="-274320" fontAlgn="auto">
              <a:lnSpc>
                <a:spcPct val="110000"/>
              </a:lnSpc>
              <a:spcBef>
                <a:spcPts val="0"/>
              </a:spcBef>
              <a:spcAft>
                <a:spcPts val="0"/>
              </a:spcAft>
              <a:buFont typeface="Wingdings 2"/>
              <a:buChar char=""/>
              <a:defRPr/>
            </a:pPr>
            <a:r>
              <a:rPr lang="en-US" dirty="0" smtClean="0"/>
              <a:t>If the proxy market portfolio is not efficient and we believe that the CAPM holds with respect to some efficient portfolio, then we have to find a way to identify this alternative portfolio.</a:t>
            </a:r>
          </a:p>
          <a:p>
            <a:pPr marL="274320" indent="-274320" fontAlgn="auto">
              <a:lnSpc>
                <a:spcPct val="110000"/>
              </a:lnSpc>
              <a:spcAft>
                <a:spcPts val="0"/>
              </a:spcAft>
              <a:buFont typeface="Wingdings 2"/>
              <a:buChar char=""/>
              <a:defRPr/>
            </a:pPr>
            <a:r>
              <a:rPr lang="en-US" dirty="0" smtClean="0"/>
              <a:t>However, we can also use the above relationship if we find several portfolios that are themselves not efficient but that can then be combined to form efficient portfolios.</a:t>
            </a:r>
          </a:p>
          <a:p>
            <a:pPr marL="274320" indent="-274320" fontAlgn="auto">
              <a:lnSpc>
                <a:spcPct val="110000"/>
              </a:lnSpc>
              <a:spcAft>
                <a:spcPts val="0"/>
              </a:spcAft>
              <a:buFont typeface="Wingdings 2"/>
              <a:buChar char=""/>
              <a:defRPr/>
            </a:pPr>
            <a:r>
              <a:rPr lang="en-US" dirty="0" smtClean="0"/>
              <a:t>Suppose the efficient portfolio can be formed by combining two portfolios F1 and F2 called factor portfolios.</a:t>
            </a:r>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a:p>
        </p:txBody>
      </p:sp>
      <p:pic>
        <p:nvPicPr>
          <p:cNvPr id="102404" name="Picture 2" descr="C13P409a"/>
          <p:cNvPicPr preferRelativeResize="0">
            <a:picLocks noChangeAspect="1" noChangeArrowheads="1"/>
          </p:cNvPicPr>
          <p:nvPr/>
        </p:nvPicPr>
        <p:blipFill>
          <a:blip r:embed="rId3" cstate="print"/>
          <a:srcRect r="39166"/>
          <a:stretch>
            <a:fillRect/>
          </a:stretch>
        </p:blipFill>
        <p:spPr bwMode="auto">
          <a:xfrm>
            <a:off x="3505200" y="2133600"/>
            <a:ext cx="3962400" cy="636588"/>
          </a:xfrm>
          <a:prstGeom prst="rect">
            <a:avLst/>
          </a:prstGeom>
          <a:noFill/>
          <a:ln w="9525">
            <a:noFill/>
            <a:miter lim="800000"/>
            <a:headEnd/>
            <a:tailEnd/>
          </a:ln>
        </p:spPr>
      </p:pic>
      <p:pic>
        <p:nvPicPr>
          <p:cNvPr id="102405" name="Picture 2" descr="C13P409b"/>
          <p:cNvPicPr preferRelativeResize="0">
            <a:picLocks noChangeAspect="1" noChangeArrowheads="1"/>
          </p:cNvPicPr>
          <p:nvPr/>
        </p:nvPicPr>
        <p:blipFill>
          <a:blip r:embed="rId4" cstate="print"/>
          <a:srcRect r="51666"/>
          <a:stretch>
            <a:fillRect/>
          </a:stretch>
        </p:blipFill>
        <p:spPr bwMode="auto">
          <a:xfrm>
            <a:off x="2819400" y="5791200"/>
            <a:ext cx="3429000" cy="758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idx="4294967295"/>
          </p:nvPr>
        </p:nvSpPr>
        <p:spPr/>
        <p:txBody>
          <a:bodyPr anchor="ctr">
            <a:normAutofit/>
          </a:bodyPr>
          <a:lstStyle/>
          <a:p>
            <a:r>
              <a:rPr lang="en-US" dirty="0"/>
              <a:t>Determining Covariance </a:t>
            </a:r>
            <a:r>
              <a:rPr lang="en-US" dirty="0" smtClean="0"/>
              <a:t>and Correlation</a:t>
            </a:r>
            <a:endParaRPr lang="en-US" dirty="0"/>
          </a:p>
        </p:txBody>
      </p:sp>
      <p:sp>
        <p:nvSpPr>
          <p:cNvPr id="4103" name="Rectangle 3"/>
          <p:cNvSpPr>
            <a:spLocks noGrp="1" noChangeArrowheads="1"/>
          </p:cNvSpPr>
          <p:nvPr>
            <p:ph type="body" idx="4294967295"/>
          </p:nvPr>
        </p:nvSpPr>
        <p:spPr/>
        <p:txBody>
          <a:bodyPr rIns="91440"/>
          <a:lstStyle/>
          <a:p>
            <a:pPr>
              <a:lnSpc>
                <a:spcPct val="90000"/>
              </a:lnSpc>
            </a:pPr>
            <a:r>
              <a:rPr lang="en-US" sz="2000" dirty="0"/>
              <a:t>Covariance</a:t>
            </a:r>
          </a:p>
          <a:p>
            <a:pPr lvl="1">
              <a:lnSpc>
                <a:spcPct val="90000"/>
              </a:lnSpc>
              <a:spcBef>
                <a:spcPct val="50000"/>
              </a:spcBef>
            </a:pPr>
            <a:r>
              <a:rPr lang="en-US" sz="1800" dirty="0"/>
              <a:t>The expected product of the deviations of two returns from their means</a:t>
            </a:r>
          </a:p>
          <a:p>
            <a:pPr lvl="1">
              <a:lnSpc>
                <a:spcPct val="90000"/>
              </a:lnSpc>
              <a:spcBef>
                <a:spcPct val="50000"/>
              </a:spcBef>
            </a:pPr>
            <a:r>
              <a:rPr lang="en-US" sz="1800" dirty="0"/>
              <a:t>Covariance between Returns </a:t>
            </a:r>
            <a:r>
              <a:rPr lang="en-US" sz="1800" i="1" dirty="0" err="1"/>
              <a:t>R</a:t>
            </a:r>
            <a:r>
              <a:rPr lang="en-US" sz="1800" i="1" baseline="-25000" dirty="0" err="1"/>
              <a:t>i</a:t>
            </a:r>
            <a:r>
              <a:rPr lang="en-US" sz="1800" dirty="0"/>
              <a:t> and </a:t>
            </a:r>
            <a:r>
              <a:rPr lang="en-US" sz="1800" i="1" dirty="0" err="1"/>
              <a:t>R</a:t>
            </a:r>
            <a:r>
              <a:rPr lang="en-US" sz="1800" i="1" baseline="-25000" dirty="0" err="1"/>
              <a:t>j</a:t>
            </a:r>
            <a:endParaRPr lang="en-US" sz="1800" dirty="0"/>
          </a:p>
          <a:p>
            <a:pPr lvl="1">
              <a:lnSpc>
                <a:spcPct val="90000"/>
              </a:lnSpc>
              <a:spcBef>
                <a:spcPct val="280000"/>
              </a:spcBef>
            </a:pPr>
            <a:r>
              <a:rPr lang="en-US" sz="1800" dirty="0"/>
              <a:t>Estimate of the Covariance from Historical Data</a:t>
            </a:r>
          </a:p>
          <a:p>
            <a:pPr lvl="2">
              <a:lnSpc>
                <a:spcPct val="90000"/>
              </a:lnSpc>
              <a:spcBef>
                <a:spcPct val="360000"/>
              </a:spcBef>
            </a:pPr>
            <a:r>
              <a:rPr lang="en-US" sz="1600" dirty="0"/>
              <a:t>If the covariance is positive, the two returns tend to move together.</a:t>
            </a:r>
          </a:p>
          <a:p>
            <a:pPr lvl="2">
              <a:lnSpc>
                <a:spcPct val="90000"/>
              </a:lnSpc>
            </a:pPr>
            <a:r>
              <a:rPr lang="en-US" sz="1600" dirty="0"/>
              <a:t>If the covariance is negative, the two returns tend to move in opposite directions.</a:t>
            </a:r>
          </a:p>
        </p:txBody>
      </p:sp>
      <p:graphicFrame>
        <p:nvGraphicFramePr>
          <p:cNvPr id="4098" name="Object 4"/>
          <p:cNvGraphicFramePr>
            <a:graphicFrameLocks noChangeAspect="1"/>
          </p:cNvGraphicFramePr>
          <p:nvPr/>
        </p:nvGraphicFramePr>
        <p:xfrm>
          <a:off x="1066800" y="2819400"/>
          <a:ext cx="5768975" cy="490537"/>
        </p:xfrm>
        <a:graphic>
          <a:graphicData uri="http://schemas.openxmlformats.org/presentationml/2006/ole">
            <mc:AlternateContent xmlns:mc="http://schemas.openxmlformats.org/markup-compatibility/2006">
              <mc:Choice xmlns:v="urn:schemas-microsoft-com:vml" Requires="v">
                <p:oleObj spid="_x0000_s84996" name="Equation" r:id="rId4" imgW="2844720" imgH="241200" progId="">
                  <p:embed/>
                </p:oleObj>
              </mc:Choice>
              <mc:Fallback>
                <p:oleObj name="Equation" r:id="rId4" imgW="2844720" imgH="2412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819400"/>
                        <a:ext cx="5768975" cy="49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9" name="Object 5"/>
          <p:cNvGraphicFramePr>
            <a:graphicFrameLocks noChangeAspect="1"/>
          </p:cNvGraphicFramePr>
          <p:nvPr/>
        </p:nvGraphicFramePr>
        <p:xfrm>
          <a:off x="1447800" y="3657600"/>
          <a:ext cx="5807075" cy="747713"/>
        </p:xfrm>
        <a:graphic>
          <a:graphicData uri="http://schemas.openxmlformats.org/presentationml/2006/ole">
            <mc:AlternateContent xmlns:mc="http://schemas.openxmlformats.org/markup-compatibility/2006">
              <mc:Choice xmlns:v="urn:schemas-microsoft-com:vml" Requires="v">
                <p:oleObj spid="_x0000_s84997" name="Equation" r:id="rId6" imgW="3060360" imgH="393480" progId="">
                  <p:embed/>
                </p:oleObj>
              </mc:Choice>
              <mc:Fallback>
                <p:oleObj name="Equation" r:id="rId6" imgW="3060360" imgH="39348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657600"/>
                        <a:ext cx="5807075"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Multifactor Models of Risk</a:t>
            </a:r>
            <a:endParaRPr lang="en-US" dirty="0"/>
          </a:p>
        </p:txBody>
      </p:sp>
      <p:sp>
        <p:nvSpPr>
          <p:cNvPr id="3" name="Slide Number Placeholder 2"/>
          <p:cNvSpPr>
            <a:spLocks noGrp="1"/>
          </p:cNvSpPr>
          <p:nvPr>
            <p:ph type="sldNum" sz="quarter" idx="16"/>
          </p:nvPr>
        </p:nvSpPr>
        <p:spPr/>
        <p:txBody>
          <a:bodyPr/>
          <a:lstStyle/>
          <a:p>
            <a:pPr>
              <a:defRPr/>
            </a:pPr>
            <a:fld id="{152EACCF-73EE-4A2F-A0CB-68F1D0CD1E78}" type="slidenum">
              <a:rPr lang="en-US"/>
              <a:pPr>
                <a:defRPr/>
              </a:pPr>
              <a:t>70</a:t>
            </a:fld>
            <a:endParaRPr lang="en-US" dirty="0"/>
          </a:p>
        </p:txBody>
      </p:sp>
      <p:sp>
        <p:nvSpPr>
          <p:cNvPr id="104451" name="Content Placeholder 3"/>
          <p:cNvSpPr>
            <a:spLocks noGrp="1"/>
          </p:cNvSpPr>
          <p:nvPr>
            <p:ph sz="quarter" idx="13"/>
          </p:nvPr>
        </p:nvSpPr>
        <p:spPr>
          <a:xfrm>
            <a:off x="301625" y="1295400"/>
            <a:ext cx="8504238" cy="4803775"/>
          </a:xfrm>
        </p:spPr>
        <p:txBody>
          <a:bodyPr/>
          <a:lstStyle/>
          <a:p>
            <a:r>
              <a:rPr lang="en-US" smtClean="0"/>
              <a:t>Now, let us regress the excess return (return in excess of the risk-free rate) on an arbitrary security </a:t>
            </a:r>
            <a:r>
              <a:rPr lang="en-US" i="1" smtClean="0"/>
              <a:t>s</a:t>
            </a:r>
            <a:r>
              <a:rPr lang="en-US" smtClean="0"/>
              <a:t> on the factor portfolios.</a:t>
            </a:r>
          </a:p>
          <a:p>
            <a:endParaRPr lang="en-US" smtClean="0"/>
          </a:p>
          <a:p>
            <a:r>
              <a:rPr lang="en-US" smtClean="0"/>
              <a:t>We will show next that </a:t>
            </a:r>
            <a:r>
              <a:rPr lang="en-US" smtClean="0">
                <a:latin typeface="Symbol" pitchFamily="18" charset="2"/>
              </a:rPr>
              <a:t>a</a:t>
            </a:r>
            <a:r>
              <a:rPr lang="en-US" baseline="-25000" smtClean="0"/>
              <a:t>s</a:t>
            </a:r>
            <a:r>
              <a:rPr lang="en-US" smtClean="0"/>
              <a:t> must be equal to zero.</a:t>
            </a:r>
          </a:p>
          <a:p>
            <a:r>
              <a:rPr lang="en-US" smtClean="0"/>
              <a:t>To do this, consider a portfolio, P, where you first buy stock s sell a fraction </a:t>
            </a:r>
            <a:r>
              <a:rPr lang="en-US" smtClean="0">
                <a:latin typeface="Symbol" pitchFamily="18" charset="2"/>
              </a:rPr>
              <a:t>b</a:t>
            </a:r>
            <a:r>
              <a:rPr lang="en-US" baseline="-25000" smtClean="0"/>
              <a:t>s</a:t>
            </a:r>
            <a:r>
              <a:rPr lang="en-US" baseline="30000" smtClean="0"/>
              <a:t>F1</a:t>
            </a:r>
            <a:r>
              <a:rPr lang="en-US" smtClean="0"/>
              <a:t> in factor portfolio 1 and a fraction </a:t>
            </a:r>
            <a:r>
              <a:rPr lang="en-US" smtClean="0">
                <a:latin typeface="Symbol" pitchFamily="18" charset="2"/>
              </a:rPr>
              <a:t>b</a:t>
            </a:r>
            <a:r>
              <a:rPr lang="en-US" baseline="-25000" smtClean="0"/>
              <a:t>s</a:t>
            </a:r>
            <a:r>
              <a:rPr lang="en-US" baseline="30000" smtClean="0"/>
              <a:t>F2</a:t>
            </a:r>
            <a:r>
              <a:rPr lang="en-US" smtClean="0"/>
              <a:t> in factor portfolio 2 and invest the proceeds in the risk-free asset.  The return on this portfolio would be  </a:t>
            </a:r>
            <a:endParaRPr lang="en-US" baseline="30000" smtClean="0"/>
          </a:p>
        </p:txBody>
      </p:sp>
      <p:pic>
        <p:nvPicPr>
          <p:cNvPr id="104452" name="Picture 2" descr="C13P409c"/>
          <p:cNvPicPr preferRelativeResize="0">
            <a:picLocks noChangeAspect="1" noChangeArrowheads="1"/>
          </p:cNvPicPr>
          <p:nvPr/>
        </p:nvPicPr>
        <p:blipFill>
          <a:blip r:embed="rId3" cstate="print"/>
          <a:srcRect r="20833"/>
          <a:stretch>
            <a:fillRect/>
          </a:stretch>
        </p:blipFill>
        <p:spPr bwMode="auto">
          <a:xfrm>
            <a:off x="2286000" y="2514600"/>
            <a:ext cx="5486400" cy="649288"/>
          </a:xfrm>
          <a:prstGeom prst="rect">
            <a:avLst/>
          </a:prstGeom>
          <a:noFill/>
          <a:ln w="9525">
            <a:noFill/>
            <a:miter lim="800000"/>
            <a:headEnd/>
            <a:tailEnd/>
          </a:ln>
        </p:spPr>
      </p:pic>
      <p:pic>
        <p:nvPicPr>
          <p:cNvPr id="104453" name="Picture 2" descr="C13P410a"/>
          <p:cNvPicPr preferRelativeResize="0">
            <a:picLocks noChangeAspect="1" noChangeArrowheads="1"/>
          </p:cNvPicPr>
          <p:nvPr/>
        </p:nvPicPr>
        <p:blipFill>
          <a:blip r:embed="rId4" cstate="print"/>
          <a:srcRect r="25000"/>
          <a:stretch>
            <a:fillRect/>
          </a:stretch>
        </p:blipFill>
        <p:spPr bwMode="auto">
          <a:xfrm>
            <a:off x="3581400" y="5334000"/>
            <a:ext cx="5257800" cy="114458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Multifactor Models of Risk</a:t>
            </a:r>
            <a:endParaRPr lang="en-US" dirty="0"/>
          </a:p>
        </p:txBody>
      </p:sp>
      <p:sp>
        <p:nvSpPr>
          <p:cNvPr id="3" name="Slide Number Placeholder 2"/>
          <p:cNvSpPr>
            <a:spLocks noGrp="1"/>
          </p:cNvSpPr>
          <p:nvPr>
            <p:ph type="sldNum" sz="quarter" idx="16"/>
          </p:nvPr>
        </p:nvSpPr>
        <p:spPr/>
        <p:txBody>
          <a:bodyPr/>
          <a:lstStyle/>
          <a:p>
            <a:pPr>
              <a:defRPr/>
            </a:pPr>
            <a:fld id="{F0C2A1DA-3634-451D-8B03-E14BE91C3970}" type="slidenum">
              <a:rPr lang="en-US"/>
              <a:pPr>
                <a:defRPr/>
              </a:pPr>
              <a:t>71</a:t>
            </a:fld>
            <a:endParaRPr lang="en-US" dirty="0"/>
          </a:p>
        </p:txBody>
      </p:sp>
      <p:sp>
        <p:nvSpPr>
          <p:cNvPr id="4" name="Content Placeholder 3"/>
          <p:cNvSpPr>
            <a:spLocks noGrp="1"/>
          </p:cNvSpPr>
          <p:nvPr>
            <p:ph sz="quarter" idx="13"/>
          </p:nvPr>
        </p:nvSpPr>
        <p:spPr>
          <a:xfrm>
            <a:off x="301625" y="1295400"/>
            <a:ext cx="8504238" cy="4803775"/>
          </a:xfrm>
        </p:spPr>
        <p:txBody>
          <a:bodyPr>
            <a:normAutofit lnSpcReduction="10000"/>
          </a:bodyPr>
          <a:lstStyle/>
          <a:p>
            <a:pPr marL="274320" indent="-274320" fontAlgn="auto">
              <a:spcAft>
                <a:spcPts val="0"/>
              </a:spcAft>
              <a:buFont typeface="Wingdings 2"/>
              <a:buChar char=""/>
              <a:defRPr/>
            </a:pPr>
            <a:r>
              <a:rPr lang="en-US" dirty="0" smtClean="0"/>
              <a:t>Using the regression equation, we can simplify this to </a:t>
            </a:r>
          </a:p>
          <a:p>
            <a:pPr marL="274320" indent="-274320" fontAlgn="auto">
              <a:spcAft>
                <a:spcPts val="0"/>
              </a:spcAft>
              <a:buFont typeface="Wingdings 2"/>
              <a:buChar char=""/>
              <a:defRPr/>
            </a:pPr>
            <a:r>
              <a:rPr lang="en-US" dirty="0" smtClean="0"/>
              <a:t>Now the uncertain part of this return, </a:t>
            </a:r>
            <a:r>
              <a:rPr lang="en-US" dirty="0" err="1" smtClean="0">
                <a:latin typeface="Symbol" pitchFamily="18" charset="2"/>
              </a:rPr>
              <a:t>e</a:t>
            </a:r>
            <a:r>
              <a:rPr lang="en-US" baseline="-25000" dirty="0" err="1" smtClean="0"/>
              <a:t>s</a:t>
            </a:r>
            <a:r>
              <a:rPr lang="en-US" dirty="0" smtClean="0"/>
              <a:t>, must be uncorrelated with the factor portfolios F1 and F2 and hence with the efficient portfolio.  Consequently, the uncertain part of the return, </a:t>
            </a:r>
            <a:r>
              <a:rPr lang="en-US" dirty="0" err="1" smtClean="0">
                <a:latin typeface="Symbol" pitchFamily="18" charset="2"/>
              </a:rPr>
              <a:t>e</a:t>
            </a:r>
            <a:r>
              <a:rPr lang="en-US" baseline="-25000" dirty="0" err="1" smtClean="0"/>
              <a:t>s</a:t>
            </a:r>
            <a:r>
              <a:rPr lang="en-US" dirty="0" smtClean="0"/>
              <a:t>, needs no compensation and does not require a risk premium.</a:t>
            </a:r>
          </a:p>
          <a:p>
            <a:pPr marL="274320" indent="-274320" fontAlgn="auto">
              <a:spcAft>
                <a:spcPts val="0"/>
              </a:spcAft>
              <a:buFont typeface="Wingdings 2"/>
              <a:buChar char=""/>
              <a:defRPr/>
            </a:pPr>
            <a:r>
              <a:rPr lang="en-US" dirty="0" smtClean="0"/>
              <a:t>Hence the expected return on the portfolio P must simply be the risk-free rate and, therefore, </a:t>
            </a:r>
            <a:r>
              <a:rPr lang="en-US" dirty="0" smtClean="0">
                <a:latin typeface="Symbol" pitchFamily="18" charset="2"/>
              </a:rPr>
              <a:t>a</a:t>
            </a:r>
            <a:r>
              <a:rPr lang="en-US" baseline="-25000" dirty="0" smtClean="0"/>
              <a:t>s</a:t>
            </a:r>
            <a:r>
              <a:rPr lang="en-US" dirty="0" smtClean="0"/>
              <a:t> = 0.</a:t>
            </a:r>
          </a:p>
          <a:p>
            <a:pPr marL="274320" indent="-274320" fontAlgn="auto">
              <a:spcAft>
                <a:spcPts val="0"/>
              </a:spcAft>
              <a:buFont typeface="Wingdings 2"/>
              <a:buChar char=""/>
              <a:defRPr/>
            </a:pPr>
            <a:r>
              <a:rPr lang="en-US" dirty="0" smtClean="0"/>
              <a:t>Now if we go back to the regression equation and take the expected value of both sides, we see that </a:t>
            </a:r>
            <a:r>
              <a:rPr lang="en-US" baseline="-25000" dirty="0" smtClean="0"/>
              <a:t> </a:t>
            </a:r>
            <a:endParaRPr lang="en-US" dirty="0"/>
          </a:p>
        </p:txBody>
      </p:sp>
      <p:pic>
        <p:nvPicPr>
          <p:cNvPr id="106500" name="Picture 2" descr="C13P410b"/>
          <p:cNvPicPr preferRelativeResize="0">
            <a:picLocks noChangeAspect="1" noChangeArrowheads="1"/>
          </p:cNvPicPr>
          <p:nvPr/>
        </p:nvPicPr>
        <p:blipFill>
          <a:blip r:embed="rId3" cstate="print"/>
          <a:srcRect r="55000"/>
          <a:stretch>
            <a:fillRect/>
          </a:stretch>
        </p:blipFill>
        <p:spPr bwMode="auto">
          <a:xfrm>
            <a:off x="1600200" y="1704975"/>
            <a:ext cx="2514600" cy="476250"/>
          </a:xfrm>
          <a:prstGeom prst="rect">
            <a:avLst/>
          </a:prstGeom>
          <a:noFill/>
          <a:ln w="9525">
            <a:noFill/>
            <a:miter lim="800000"/>
            <a:headEnd/>
            <a:tailEnd/>
          </a:ln>
        </p:spPr>
      </p:pic>
      <p:pic>
        <p:nvPicPr>
          <p:cNvPr id="106501" name="Picture 2" descr="C13P410d"/>
          <p:cNvPicPr preferRelativeResize="0">
            <a:picLocks noChangeAspect="1" noChangeArrowheads="1"/>
          </p:cNvPicPr>
          <p:nvPr/>
        </p:nvPicPr>
        <p:blipFill>
          <a:blip r:embed="rId4" cstate="print"/>
          <a:srcRect r="19167"/>
          <a:stretch>
            <a:fillRect/>
          </a:stretch>
        </p:blipFill>
        <p:spPr bwMode="auto">
          <a:xfrm>
            <a:off x="762000" y="5715000"/>
            <a:ext cx="7391400" cy="76517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The </a:t>
            </a:r>
            <a:r>
              <a:rPr lang="en-US" dirty="0" err="1" smtClean="0"/>
              <a:t>Fama</a:t>
            </a:r>
            <a:r>
              <a:rPr lang="en-US" dirty="0" smtClean="0"/>
              <a:t>-French-</a:t>
            </a:r>
            <a:r>
              <a:rPr lang="en-US" dirty="0" err="1" smtClean="0"/>
              <a:t>Carhart</a:t>
            </a:r>
            <a:r>
              <a:rPr lang="en-US" dirty="0" smtClean="0"/>
              <a:t> model</a:t>
            </a:r>
            <a:endParaRPr lang="en-US" dirty="0"/>
          </a:p>
        </p:txBody>
      </p:sp>
      <p:sp>
        <p:nvSpPr>
          <p:cNvPr id="3" name="Slide Number Placeholder 2"/>
          <p:cNvSpPr>
            <a:spLocks noGrp="1"/>
          </p:cNvSpPr>
          <p:nvPr>
            <p:ph type="sldNum" sz="quarter" idx="16"/>
          </p:nvPr>
        </p:nvSpPr>
        <p:spPr/>
        <p:txBody>
          <a:bodyPr/>
          <a:lstStyle/>
          <a:p>
            <a:pPr>
              <a:defRPr/>
            </a:pPr>
            <a:fld id="{C2340AF9-21C7-470B-ABD8-2F081761CC97}" type="slidenum">
              <a:rPr lang="en-US"/>
              <a:pPr>
                <a:defRPr/>
              </a:pPr>
              <a:t>72</a:t>
            </a:fld>
            <a:endParaRPr lang="en-US" dirty="0"/>
          </a:p>
        </p:txBody>
      </p:sp>
      <p:sp>
        <p:nvSpPr>
          <p:cNvPr id="4" name="Content Placeholder 3"/>
          <p:cNvSpPr>
            <a:spLocks noGrp="1"/>
          </p:cNvSpPr>
          <p:nvPr>
            <p:ph sz="quarter" idx="13"/>
          </p:nvPr>
        </p:nvSpPr>
        <p:spPr>
          <a:xfrm>
            <a:off x="301625" y="1295400"/>
            <a:ext cx="8504238" cy="5181600"/>
          </a:xfrm>
        </p:spPr>
        <p:txBody>
          <a:bodyPr>
            <a:normAutofit/>
          </a:bodyPr>
          <a:lstStyle/>
          <a:p>
            <a:pPr>
              <a:lnSpc>
                <a:spcPct val="90000"/>
              </a:lnSpc>
            </a:pPr>
            <a:r>
              <a:rPr lang="en-US" sz="2100" smtClean="0"/>
              <a:t>The next question is – how do we select the factor portfolios?</a:t>
            </a:r>
          </a:p>
          <a:p>
            <a:pPr>
              <a:lnSpc>
                <a:spcPct val="90000"/>
              </a:lnSpc>
            </a:pPr>
            <a:r>
              <a:rPr lang="en-US" sz="2100" smtClean="0"/>
              <a:t>The Fama-French-Carhart (FFC) model is an empirical model which specifies four different factor portfolios.</a:t>
            </a:r>
          </a:p>
          <a:p>
            <a:pPr lvl="1">
              <a:lnSpc>
                <a:spcPct val="80000"/>
              </a:lnSpc>
            </a:pPr>
            <a:r>
              <a:rPr lang="en-US" sz="1700" smtClean="0"/>
              <a:t>The market portfolio</a:t>
            </a:r>
          </a:p>
          <a:p>
            <a:pPr lvl="1">
              <a:lnSpc>
                <a:spcPct val="80000"/>
              </a:lnSpc>
            </a:pPr>
            <a:r>
              <a:rPr lang="en-US" sz="1700" smtClean="0"/>
              <a:t>A self-financing portfolio consisting of long positions in small stocks financed by short positions in large stocks – the SMB (small-minus-big) portfolio.</a:t>
            </a:r>
          </a:p>
          <a:p>
            <a:pPr lvl="1">
              <a:lnSpc>
                <a:spcPct val="80000"/>
              </a:lnSpc>
            </a:pPr>
            <a:r>
              <a:rPr lang="en-US" sz="1700" smtClean="0"/>
              <a:t>A self-financing portfolio consisting of long positions in stocks with high book-to-market ratios financed by short positions in stocks with low book-to-market ratios – the HML (high-minus-low) portfolio.</a:t>
            </a:r>
          </a:p>
          <a:p>
            <a:pPr lvl="1">
              <a:lnSpc>
                <a:spcPct val="80000"/>
              </a:lnSpc>
            </a:pPr>
            <a:r>
              <a:rPr lang="en-US" sz="1700" smtClean="0"/>
              <a:t>A self-financing portfolio consisting of long positions in the top 30% of stocks that did well the previous year financed by short positions the bottom 30% stocks – the PR1YR (prior 1-yr momentum) portfolio.</a:t>
            </a:r>
          </a:p>
          <a:p>
            <a:pPr>
              <a:lnSpc>
                <a:spcPct val="90000"/>
              </a:lnSpc>
            </a:pPr>
            <a:r>
              <a:rPr lang="en-US" sz="2100" smtClean="0"/>
              <a:t>The resulting factor-pricing equation is:</a:t>
            </a:r>
          </a:p>
          <a:p>
            <a:pPr>
              <a:lnSpc>
                <a:spcPct val="90000"/>
              </a:lnSpc>
              <a:buFont typeface="Wingdings 2" pitchFamily="18" charset="2"/>
              <a:buNone/>
            </a:pPr>
            <a:endParaRPr lang="en-US" sz="2100" smtClean="0"/>
          </a:p>
          <a:p>
            <a:pPr>
              <a:lnSpc>
                <a:spcPct val="90000"/>
              </a:lnSpc>
              <a:buFont typeface="Wingdings 2" pitchFamily="18" charset="2"/>
              <a:buNone/>
            </a:pPr>
            <a:endParaRPr lang="en-US" sz="2100" smtClean="0"/>
          </a:p>
          <a:p>
            <a:pPr>
              <a:lnSpc>
                <a:spcPct val="90000"/>
              </a:lnSpc>
            </a:pPr>
            <a:endParaRPr lang="en-US" sz="2100" smtClean="0"/>
          </a:p>
          <a:p>
            <a:pPr>
              <a:lnSpc>
                <a:spcPct val="90000"/>
              </a:lnSpc>
            </a:pPr>
            <a:r>
              <a:rPr lang="en-US" sz="2100" smtClean="0"/>
              <a:t>Since the last three portfolios are self-financing, there is no investment and the risk-free return does not figure in the formula.</a:t>
            </a:r>
          </a:p>
          <a:p>
            <a:pPr lvl="1">
              <a:lnSpc>
                <a:spcPct val="80000"/>
              </a:lnSpc>
            </a:pPr>
            <a:endParaRPr lang="en-US" sz="1700" smtClean="0"/>
          </a:p>
          <a:p>
            <a:pPr lvl="1">
              <a:lnSpc>
                <a:spcPct val="80000"/>
              </a:lnSpc>
            </a:pPr>
            <a:endParaRPr lang="en-US" sz="1700" smtClean="0"/>
          </a:p>
        </p:txBody>
      </p:sp>
      <p:pic>
        <p:nvPicPr>
          <p:cNvPr id="108548" name="Picture 2" descr="C13P413"/>
          <p:cNvPicPr preferRelativeResize="0">
            <a:picLocks noChangeAspect="1" noChangeArrowheads="1"/>
          </p:cNvPicPr>
          <p:nvPr/>
        </p:nvPicPr>
        <p:blipFill>
          <a:blip r:embed="rId3" cstate="print"/>
          <a:srcRect t="28915" r="23334"/>
          <a:stretch>
            <a:fillRect/>
          </a:stretch>
        </p:blipFill>
        <p:spPr bwMode="auto">
          <a:xfrm>
            <a:off x="1143000" y="4800600"/>
            <a:ext cx="5334000" cy="99695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Using the FFC Model</a:t>
            </a:r>
            <a:endParaRPr lang="en-US" dirty="0"/>
          </a:p>
        </p:txBody>
      </p:sp>
      <p:sp>
        <p:nvSpPr>
          <p:cNvPr id="3" name="Slide Number Placeholder 2"/>
          <p:cNvSpPr>
            <a:spLocks noGrp="1"/>
          </p:cNvSpPr>
          <p:nvPr>
            <p:ph type="sldNum" sz="quarter" idx="16"/>
          </p:nvPr>
        </p:nvSpPr>
        <p:spPr/>
        <p:txBody>
          <a:bodyPr/>
          <a:lstStyle/>
          <a:p>
            <a:pPr>
              <a:defRPr/>
            </a:pPr>
            <a:fld id="{2E043A1E-7AB6-43ED-93C4-8EC94BB02E3E}" type="slidenum">
              <a:rPr lang="en-US"/>
              <a:pPr>
                <a:defRPr/>
              </a:pPr>
              <a:t>73</a:t>
            </a:fld>
            <a:endParaRPr lang="en-US" dirty="0"/>
          </a:p>
        </p:txBody>
      </p:sp>
      <p:sp>
        <p:nvSpPr>
          <p:cNvPr id="4" name="Content Placeholder 3"/>
          <p:cNvSpPr>
            <a:spLocks noGrp="1"/>
          </p:cNvSpPr>
          <p:nvPr>
            <p:ph sz="quarter" idx="13"/>
          </p:nvPr>
        </p:nvSpPr>
        <p:spPr>
          <a:xfrm>
            <a:off x="228600" y="3657600"/>
            <a:ext cx="8504238" cy="1219200"/>
          </a:xfrm>
        </p:spPr>
        <p:txBody>
          <a:bodyPr>
            <a:normAutofit fontScale="77500" lnSpcReduction="20000"/>
          </a:bodyPr>
          <a:lstStyle/>
          <a:p>
            <a:pPr marL="274320" indent="-274320" fontAlgn="auto">
              <a:spcAft>
                <a:spcPts val="0"/>
              </a:spcAft>
              <a:buFont typeface="Wingdings 2"/>
              <a:buChar char=""/>
              <a:defRPr/>
            </a:pPr>
            <a:r>
              <a:rPr lang="en-US" dirty="0" smtClean="0"/>
              <a:t>We see above estimates of expected risk premiums for the four FFC factors.</a:t>
            </a:r>
          </a:p>
          <a:p>
            <a:pPr marL="274320" indent="-274320" fontAlgn="auto">
              <a:spcAft>
                <a:spcPts val="0"/>
              </a:spcAft>
              <a:buFont typeface="Wingdings 2"/>
              <a:buChar char=""/>
              <a:defRPr/>
            </a:pPr>
            <a:r>
              <a:rPr lang="en-US" dirty="0" smtClean="0"/>
              <a:t>Let us now consider how to use the FFC model in practice.  Suppose you find yourself in the situation described below:</a:t>
            </a:r>
            <a:endParaRPr lang="en-US" dirty="0"/>
          </a:p>
        </p:txBody>
      </p:sp>
      <p:pic>
        <p:nvPicPr>
          <p:cNvPr id="112644" name="Picture 2" descr="C13P414b-exp"/>
          <p:cNvPicPr preferRelativeResize="0">
            <a:picLocks noChangeAspect="1" noChangeArrowheads="1"/>
          </p:cNvPicPr>
          <p:nvPr/>
        </p:nvPicPr>
        <p:blipFill>
          <a:blip r:embed="rId3" cstate="print"/>
          <a:srcRect l="24167" t="52773"/>
          <a:stretch>
            <a:fillRect/>
          </a:stretch>
        </p:blipFill>
        <p:spPr bwMode="auto">
          <a:xfrm>
            <a:off x="228600" y="5105400"/>
            <a:ext cx="8686800" cy="990600"/>
          </a:xfrm>
          <a:prstGeom prst="rect">
            <a:avLst/>
          </a:prstGeom>
          <a:noFill/>
          <a:ln w="9525">
            <a:noFill/>
            <a:miter lim="800000"/>
            <a:headEnd/>
            <a:tailEnd/>
          </a:ln>
        </p:spPr>
      </p:pic>
      <p:pic>
        <p:nvPicPr>
          <p:cNvPr id="112645" name="Picture 2" descr="C13P414a"/>
          <p:cNvPicPr preferRelativeResize="0">
            <a:picLocks noChangeAspect="1" noChangeArrowheads="1"/>
          </p:cNvPicPr>
          <p:nvPr/>
        </p:nvPicPr>
        <p:blipFill>
          <a:blip r:embed="rId4" cstate="print"/>
          <a:srcRect l="9166" t="22139" r="8333" b="6485"/>
          <a:stretch>
            <a:fillRect/>
          </a:stretch>
        </p:blipFill>
        <p:spPr bwMode="auto">
          <a:xfrm>
            <a:off x="1447800" y="1447800"/>
            <a:ext cx="5791200" cy="2106613"/>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Using the FFC Model</a:t>
            </a:r>
            <a:endParaRPr lang="en-US" dirty="0"/>
          </a:p>
        </p:txBody>
      </p:sp>
      <p:sp>
        <p:nvSpPr>
          <p:cNvPr id="3" name="Slide Number Placeholder 2"/>
          <p:cNvSpPr>
            <a:spLocks noGrp="1"/>
          </p:cNvSpPr>
          <p:nvPr>
            <p:ph type="sldNum" sz="quarter" idx="16"/>
          </p:nvPr>
        </p:nvSpPr>
        <p:spPr/>
        <p:txBody>
          <a:bodyPr/>
          <a:lstStyle/>
          <a:p>
            <a:pPr>
              <a:defRPr/>
            </a:pPr>
            <a:fld id="{607ABF27-B9B1-4D69-BDCC-24BD23679B34}" type="slidenum">
              <a:rPr lang="en-US"/>
              <a:pPr>
                <a:defRPr/>
              </a:pPr>
              <a:t>74</a:t>
            </a:fld>
            <a:endParaRPr lang="en-US" dirty="0"/>
          </a:p>
        </p:txBody>
      </p:sp>
      <p:pic>
        <p:nvPicPr>
          <p:cNvPr id="114691" name="Picture 2" descr="C13P414b-exs"/>
          <p:cNvPicPr preferRelativeResize="0">
            <a:picLocks noChangeAspect="1" noChangeArrowheads="1"/>
          </p:cNvPicPr>
          <p:nvPr/>
        </p:nvPicPr>
        <p:blipFill>
          <a:blip r:embed="rId3" cstate="print"/>
          <a:srcRect b="5760"/>
          <a:stretch>
            <a:fillRect/>
          </a:stretch>
        </p:blipFill>
        <p:spPr bwMode="auto">
          <a:xfrm>
            <a:off x="914400" y="1447800"/>
            <a:ext cx="7391400" cy="5122863"/>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4"/>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smtClean="0">
                <a:cs typeface="Arial" charset="0"/>
              </a:rPr>
              <a:t>Copyright © 2009 Pearson Prentice Hall. All rights reserved.</a:t>
            </a:r>
          </a:p>
        </p:txBody>
      </p:sp>
      <p:sp>
        <p:nvSpPr>
          <p:cNvPr id="6" name="Slide Number Placeholder 5"/>
          <p:cNvSpPr>
            <a:spLocks noGrp="1"/>
          </p:cNvSpPr>
          <p:nvPr>
            <p:ph type="sldNum" sz="quarter" idx="11"/>
          </p:nvPr>
        </p:nvSpPr>
        <p:spPr/>
        <p:txBody>
          <a:bodyPr>
            <a:normAutofit fontScale="70000" lnSpcReduction="20000"/>
          </a:bodyPr>
          <a:lstStyle/>
          <a:p>
            <a:pPr>
              <a:defRPr/>
            </a:pPr>
            <a:r>
              <a:rPr lang="en-US"/>
              <a:t>13-</a:t>
            </a:r>
            <a:fld id="{BAACC92D-75AB-4465-B755-68BED167C9CC}" type="slidenum">
              <a:rPr lang="en-US"/>
              <a:pPr>
                <a:defRPr/>
              </a:pPr>
              <a:t>75</a:t>
            </a:fld>
            <a:endParaRPr lang="en-US"/>
          </a:p>
        </p:txBody>
      </p:sp>
      <p:pic>
        <p:nvPicPr>
          <p:cNvPr id="116739" name="Picture 2" descr="C13P420"/>
          <p:cNvPicPr preferRelativeResize="0">
            <a:picLocks noChangeAspect="1" noChangeArrowheads="1"/>
          </p:cNvPicPr>
          <p:nvPr/>
        </p:nvPicPr>
        <p:blipFill>
          <a:blip r:embed="rId3" cstate="print"/>
          <a:srcRect b="32222"/>
          <a:stretch>
            <a:fillRect/>
          </a:stretch>
        </p:blipFill>
        <p:spPr bwMode="auto">
          <a:xfrm>
            <a:off x="1219200" y="1371600"/>
            <a:ext cx="6596063" cy="3379788"/>
          </a:xfrm>
          <a:prstGeom prst="rect">
            <a:avLst/>
          </a:prstGeom>
          <a:noFill/>
          <a:ln w="9525">
            <a:noFill/>
            <a:miter lim="800000"/>
            <a:headEnd/>
            <a:tailEnd/>
          </a:ln>
        </p:spPr>
      </p:pic>
      <p:sp>
        <p:nvSpPr>
          <p:cNvPr id="39939" name="Rectangle 3"/>
          <p:cNvSpPr>
            <a:spLocks noGrp="1" noChangeArrowheads="1"/>
          </p:cNvSpPr>
          <p:nvPr>
            <p:ph type="title"/>
          </p:nvPr>
        </p:nvSpPr>
        <p:spPr>
          <a:xfrm>
            <a:off x="304800" y="76200"/>
            <a:ext cx="8458200" cy="990600"/>
          </a:xfrm>
        </p:spPr>
        <p:txBody>
          <a:bodyPr/>
          <a:lstStyle/>
          <a:p>
            <a:pPr fontAlgn="auto">
              <a:spcAft>
                <a:spcPts val="0"/>
              </a:spcAft>
              <a:defRPr/>
            </a:pPr>
            <a:r>
              <a:rPr lang="en-US" dirty="0" smtClean="0">
                <a:solidFill>
                  <a:schemeClr val="accent3">
                    <a:shade val="75000"/>
                  </a:schemeClr>
                </a:solidFill>
              </a:rPr>
              <a:t>How </a:t>
            </a:r>
            <a:r>
              <a:rPr lang="en-US" dirty="0">
                <a:solidFill>
                  <a:schemeClr val="accent3">
                    <a:shade val="75000"/>
                  </a:schemeClr>
                </a:solidFill>
              </a:rPr>
              <a:t>Firms Calculate the Cost of Capital</a:t>
            </a:r>
            <a:endParaRPr lang="en-US" dirty="0">
              <a:solidFill>
                <a:schemeClr val="tx1"/>
              </a:solidFill>
            </a:endParaRPr>
          </a:p>
        </p:txBody>
      </p:sp>
      <p:sp>
        <p:nvSpPr>
          <p:cNvPr id="39941" name="Rectangle 5"/>
          <p:cNvSpPr>
            <a:spLocks noGrp="1" noChangeArrowheads="1"/>
          </p:cNvSpPr>
          <p:nvPr>
            <p:ph type="body" sz="half" idx="2"/>
          </p:nvPr>
        </p:nvSpPr>
        <p:spPr>
          <a:xfrm>
            <a:off x="304800" y="4724400"/>
            <a:ext cx="8458200" cy="1600200"/>
          </a:xfrm>
        </p:spPr>
        <p:txBody>
          <a:bodyPr>
            <a:normAutofit lnSpcReduction="10000"/>
          </a:bodyPr>
          <a:lstStyle/>
          <a:p>
            <a:pPr marL="0" indent="0" fontAlgn="auto">
              <a:lnSpc>
                <a:spcPct val="90000"/>
              </a:lnSpc>
              <a:spcAft>
                <a:spcPts val="0"/>
              </a:spcAft>
              <a:buFont typeface="Times" pitchFamily="1" charset="0"/>
              <a:buNone/>
              <a:defRPr/>
            </a:pPr>
            <a:r>
              <a:rPr lang="en-US" sz="1800" dirty="0"/>
              <a:t>The figure shows the percentage of firms that use the CAPM, multifactor models, the historical average return, and the dividend discount model. Because practitioners often refer to characteristic variable models as factor models, the multifactor model characterization includes characteristic variable models. The dividend discount model is presented in Chapter 9.</a:t>
            </a:r>
          </a:p>
          <a:p>
            <a:pPr marL="0" indent="0" fontAlgn="auto">
              <a:lnSpc>
                <a:spcPct val="90000"/>
              </a:lnSpc>
              <a:spcAft>
                <a:spcPts val="0"/>
              </a:spcAft>
              <a:buFont typeface="Times" pitchFamily="1" charset="0"/>
              <a:buNone/>
              <a:defRPr/>
            </a:pPr>
            <a:r>
              <a:rPr lang="en-US" sz="1200" i="1" dirty="0"/>
              <a:t>Source</a:t>
            </a:r>
            <a:r>
              <a:rPr lang="en-US" sz="1200" dirty="0"/>
              <a:t>: J. R. Graham and C. R. Harvey, “The Theory and Practice of Corporate Finance: Evidence from the Field,” </a:t>
            </a:r>
            <a:r>
              <a:rPr lang="en-US" sz="1200" i="1" dirty="0"/>
              <a:t>Journal of Financial Economics</a:t>
            </a:r>
            <a:r>
              <a:rPr lang="en-US" sz="1200" dirty="0"/>
              <a:t> 60 (2001): 187–243.</a:t>
            </a:r>
            <a:endParaRPr lang="en-US" sz="1800" dirty="0"/>
          </a:p>
        </p:txBody>
      </p:sp>
      <p:sp>
        <p:nvSpPr>
          <p:cNvPr id="7" name="Slide Number Placeholder 2"/>
          <p:cNvSpPr txBox="1">
            <a:spLocks/>
          </p:cNvSpPr>
          <p:nvPr/>
        </p:nvSpPr>
        <p:spPr>
          <a:xfrm>
            <a:off x="4343400" y="1027113"/>
            <a:ext cx="457200" cy="441325"/>
          </a:xfrm>
          <a:prstGeom prst="rect">
            <a:avLst/>
          </a:prstGeom>
        </p:spPr>
        <p:txBody>
          <a:bodyPr/>
          <a:lstStyle/>
          <a:p>
            <a:pPr fontAlgn="auto">
              <a:spcBef>
                <a:spcPts val="0"/>
              </a:spcBef>
              <a:spcAft>
                <a:spcPts val="0"/>
              </a:spcAft>
              <a:defRPr/>
            </a:pPr>
            <a:fld id="{40C01B06-A1E4-4C06-8970-BC0BD7F1578D}" type="slidenum">
              <a:rPr lang="en-US">
                <a:solidFill>
                  <a:schemeClr val="accent3">
                    <a:lumMod val="75000"/>
                  </a:schemeClr>
                </a:solidFill>
                <a:latin typeface="+mn-lt"/>
                <a:cs typeface="+mn-cs"/>
              </a:rPr>
              <a:pPr fontAlgn="auto">
                <a:spcBef>
                  <a:spcPts val="0"/>
                </a:spcBef>
                <a:spcAft>
                  <a:spcPts val="0"/>
                </a:spcAft>
                <a:defRPr/>
              </a:pPr>
              <a:t>75</a:t>
            </a:fld>
            <a:endParaRPr lang="en-US" dirty="0">
              <a:solidFill>
                <a:schemeClr val="accent3">
                  <a:lumMod val="75000"/>
                </a:schemeClr>
              </a:solidFill>
              <a:latin typeface="+mn-lt"/>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idx="4294967295"/>
          </p:nvPr>
        </p:nvSpPr>
        <p:spPr/>
        <p:txBody>
          <a:bodyPr anchor="ctr">
            <a:normAutofit/>
          </a:bodyPr>
          <a:lstStyle/>
          <a:p>
            <a:r>
              <a:rPr lang="en-US" dirty="0"/>
              <a:t>Determining Covariance </a:t>
            </a:r>
            <a:r>
              <a:rPr lang="en-US" dirty="0" smtClean="0"/>
              <a:t>and Correlation</a:t>
            </a:r>
            <a:endParaRPr lang="en-US" dirty="0"/>
          </a:p>
        </p:txBody>
      </p:sp>
      <p:sp>
        <p:nvSpPr>
          <p:cNvPr id="5126" name="Rectangle 3"/>
          <p:cNvSpPr>
            <a:spLocks noGrp="1" noChangeArrowheads="1"/>
          </p:cNvSpPr>
          <p:nvPr>
            <p:ph type="body" idx="4294967295"/>
          </p:nvPr>
        </p:nvSpPr>
        <p:spPr/>
        <p:txBody>
          <a:bodyPr rIns="91440"/>
          <a:lstStyle/>
          <a:p>
            <a:r>
              <a:rPr lang="en-US" dirty="0"/>
              <a:t>Correlation</a:t>
            </a:r>
          </a:p>
          <a:p>
            <a:pPr lvl="1">
              <a:spcBef>
                <a:spcPct val="50000"/>
              </a:spcBef>
            </a:pPr>
            <a:r>
              <a:rPr lang="en-US" dirty="0"/>
              <a:t>A measure of the common risk shared by stocks that does not depend on their volatility</a:t>
            </a:r>
          </a:p>
          <a:p>
            <a:pPr lvl="1">
              <a:spcBef>
                <a:spcPct val="400000"/>
              </a:spcBef>
            </a:pPr>
            <a:r>
              <a:rPr lang="en-US" dirty="0"/>
              <a:t>The correlation between two stocks will always be between –1 and +1.</a:t>
            </a:r>
          </a:p>
        </p:txBody>
      </p:sp>
      <p:graphicFrame>
        <p:nvGraphicFramePr>
          <p:cNvPr id="5122" name="Object 4"/>
          <p:cNvGraphicFramePr>
            <a:graphicFrameLocks noChangeAspect="1"/>
          </p:cNvGraphicFramePr>
          <p:nvPr/>
        </p:nvGraphicFramePr>
        <p:xfrm>
          <a:off x="1143000" y="3048000"/>
          <a:ext cx="4359275" cy="1033463"/>
        </p:xfrm>
        <a:graphic>
          <a:graphicData uri="http://schemas.openxmlformats.org/presentationml/2006/ole">
            <mc:AlternateContent xmlns:mc="http://schemas.openxmlformats.org/markup-compatibility/2006">
              <mc:Choice xmlns:v="urn:schemas-microsoft-com:vml" Requires="v">
                <p:oleObj spid="_x0000_s86019" name="Equation" r:id="rId4" imgW="1981080" imgH="469800" progId="">
                  <p:embed/>
                </p:oleObj>
              </mc:Choice>
              <mc:Fallback>
                <p:oleObj name="Equation" r:id="rId4" imgW="1981080" imgH="4698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359275" cy="103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nchor="ctr">
            <a:normAutofit fontScale="90000"/>
          </a:bodyPr>
          <a:lstStyle/>
          <a:p>
            <a:r>
              <a:rPr lang="en-US" b="0" dirty="0" smtClean="0"/>
              <a:t>Computing </a:t>
            </a:r>
            <a:r>
              <a:rPr lang="en-US" b="0" dirty="0"/>
              <a:t>the Covariance and Correlation Between Pairs of Stocks</a:t>
            </a:r>
            <a:endParaRPr lang="en-US" dirty="0"/>
          </a:p>
        </p:txBody>
      </p:sp>
      <p:pic>
        <p:nvPicPr>
          <p:cNvPr id="49158" name="Picture 6" descr="tbl11_02"/>
          <p:cNvPicPr>
            <a:picLocks noChangeAspect="1" noChangeArrowheads="1"/>
          </p:cNvPicPr>
          <p:nvPr/>
        </p:nvPicPr>
        <p:blipFill>
          <a:blip r:embed="rId3" cstate="print"/>
          <a:srcRect/>
          <a:stretch>
            <a:fillRect/>
          </a:stretch>
        </p:blipFill>
        <p:spPr bwMode="auto">
          <a:xfrm>
            <a:off x="558800" y="1824038"/>
            <a:ext cx="8024813" cy="3209925"/>
          </a:xfrm>
          <a:prstGeom prst="rect">
            <a:avLst/>
          </a:prstGeom>
          <a:noFill/>
        </p:spPr>
      </p:pic>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 diagra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FD8C2F"/>
      </a:hlink>
      <a:folHlink>
        <a:srgbClr val="D5AD3B"/>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Process diagram</Template>
  <TotalTime>0</TotalTime>
  <Words>4422</Words>
  <Application>Microsoft Office PowerPoint</Application>
  <PresentationFormat>On-screen Show (4:3)</PresentationFormat>
  <Paragraphs>367</Paragraphs>
  <Slides>75</Slides>
  <Notes>75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Process diagram</vt:lpstr>
      <vt:lpstr>Equation</vt:lpstr>
      <vt:lpstr> Optimal Portfolio Choice and the CAPM</vt:lpstr>
      <vt:lpstr>A different perspective on the CAPM</vt:lpstr>
      <vt:lpstr>Portfolios</vt:lpstr>
      <vt:lpstr>Expected Portfolio Return</vt:lpstr>
      <vt:lpstr>The Volatility of a Two-Stock Portfolio</vt:lpstr>
      <vt:lpstr>Combining Risks</vt:lpstr>
      <vt:lpstr>Determining Covariance and Correlation</vt:lpstr>
      <vt:lpstr>Determining Covariance and Correlation</vt:lpstr>
      <vt:lpstr>Computing the Covariance and Correlation Between Pairs of Stocks</vt:lpstr>
      <vt:lpstr>Historical Annual Volatilities and Correlations for Selected Stocks</vt:lpstr>
      <vt:lpstr>Computing a Portfolio’s Variance and Volatility</vt:lpstr>
      <vt:lpstr>Diversification with an Equally Weighted Portfolio of Many Stocks</vt:lpstr>
      <vt:lpstr>Volatility of an Equally Weighted Portfolio Versus the Number of Stocks</vt:lpstr>
      <vt:lpstr>Diversification with General Portfolios</vt:lpstr>
      <vt:lpstr>Risk Versus Return: Choosing an Efficient Portfolio</vt:lpstr>
      <vt:lpstr>Figure 11.3  Volatility Versus Expected Return for Portfolios of Intel and Coca-Cola Stock</vt:lpstr>
      <vt:lpstr>Risk Versus Return: Choosing an Efficient Portfolio </vt:lpstr>
      <vt:lpstr>The Effect of Correlation</vt:lpstr>
      <vt:lpstr>Figure 11.4  Effect on Volatility and Expected Return of Changing the Correlation between Intel and Coca-Cola Stock</vt:lpstr>
      <vt:lpstr>Short Sales</vt:lpstr>
      <vt:lpstr>Portfolios of Intel and Coca-Cola Allowing for Short Sales</vt:lpstr>
      <vt:lpstr>Efficient Portfolios with Many Stocks</vt:lpstr>
      <vt:lpstr>Expected Return and Volatility for Selected Portfolios of Intel, Coca-Cola, and Bore Industries Stocks</vt:lpstr>
      <vt:lpstr>The Volatility and Expected Return for All Portfolios of Intel, Coca-Cola, and Bore Stock</vt:lpstr>
      <vt:lpstr>Risk Versus Return: Many Stocks</vt:lpstr>
      <vt:lpstr>Efficient Frontier with Ten Stocks Versus Three Stocks</vt:lpstr>
      <vt:lpstr>Risk-Free Saving and Borrowing</vt:lpstr>
      <vt:lpstr>Investing in Risk-Free Securities</vt:lpstr>
      <vt:lpstr>The Risk–Return Combinations  from Combining a Risk-Free Investment and a Risky Portfolio</vt:lpstr>
      <vt:lpstr>Borrowing and Buying Stocks on Margin</vt:lpstr>
      <vt:lpstr>Identifying the Tangent Portfolio</vt:lpstr>
      <vt:lpstr>The Tangent or Efficient Portfolio</vt:lpstr>
      <vt:lpstr>Identifying the Tangent Portfolio</vt:lpstr>
      <vt:lpstr>The Efficient Portfolio and Required Returns</vt:lpstr>
      <vt:lpstr>The Efficient Portfolio and Required Returns</vt:lpstr>
      <vt:lpstr>Expected Returns and the Efficient Portfolio</vt:lpstr>
      <vt:lpstr>Textbook Example 11.14</vt:lpstr>
      <vt:lpstr>Textbook Example 11.14</vt:lpstr>
      <vt:lpstr>Table 11.5  Sharpe Ratio and Required Return for Different Investments in the Real Estate Fund</vt:lpstr>
      <vt:lpstr>The Capital Asset Pricing Model</vt:lpstr>
      <vt:lpstr>The CAPM Assumptions</vt:lpstr>
      <vt:lpstr>Supply, Demand, and the Efficiency of the Market Portfolio</vt:lpstr>
      <vt:lpstr>Optimal Investing: The Capital Market Line</vt:lpstr>
      <vt:lpstr>Figure 11.11  The Capital Market Line</vt:lpstr>
      <vt:lpstr>Determining the Risk Premium</vt:lpstr>
      <vt:lpstr>Textbook Example 11.16</vt:lpstr>
      <vt:lpstr>Textbook Example 11.16 (cont'd)</vt:lpstr>
      <vt:lpstr>Textbook Example 11.17</vt:lpstr>
      <vt:lpstr>Textbook Example 11.17 (cont'd)</vt:lpstr>
      <vt:lpstr>The Security Market Line</vt:lpstr>
      <vt:lpstr>Figure 11.12  The Capital Market Line  and the Security Market Line</vt:lpstr>
      <vt:lpstr>Figure 11.12  The Capital Market Line and the Security Market Line, panel (a)</vt:lpstr>
      <vt:lpstr>Figure 11.12  The Capital Market Line  and the Security Market Line, panel (b)</vt:lpstr>
      <vt:lpstr>The Security Market Line</vt:lpstr>
      <vt:lpstr>Textbook Example 11.18</vt:lpstr>
      <vt:lpstr>Textbook Example 11.18 (cont’d)</vt:lpstr>
      <vt:lpstr>Summary of the Capital Asset  Pricing Model</vt:lpstr>
      <vt:lpstr>CAPM Assumptions</vt:lpstr>
      <vt:lpstr>Is the CAPM true?</vt:lpstr>
      <vt:lpstr>Excess Return of Size Portfolios, 1926–2005</vt:lpstr>
      <vt:lpstr>Size Anomalies</vt:lpstr>
      <vt:lpstr>Excess Return of Book-to-Market Portfolios, 1926–2005</vt:lpstr>
      <vt:lpstr>Risk and the Market Value of Equity</vt:lpstr>
      <vt:lpstr>Risk and the Market Value of Equity</vt:lpstr>
      <vt:lpstr>Momentum Anomalies</vt:lpstr>
      <vt:lpstr>Why is the market inefficient?</vt:lpstr>
      <vt:lpstr>Proxy Error</vt:lpstr>
      <vt:lpstr>Other risk sources: non-tradable wealth</vt:lpstr>
      <vt:lpstr>Multifactor Models of Risk</vt:lpstr>
      <vt:lpstr>Multifactor Models of Risk</vt:lpstr>
      <vt:lpstr>Multifactor Models of Risk</vt:lpstr>
      <vt:lpstr>The Fama-French-Carhart model</vt:lpstr>
      <vt:lpstr>Using the FFC Model</vt:lpstr>
      <vt:lpstr>Using the FFC Model</vt:lpstr>
      <vt:lpstr>How Firms Calculate the Cost of Capital</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2</cp:revision>
  <dcterms:created xsi:type="dcterms:W3CDTF">2009-02-05T02:09:49Z</dcterms:created>
  <dcterms:modified xsi:type="dcterms:W3CDTF">2011-10-17T00:00:50Z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TC101743241033</vt:lpwstr>
  </property>
</Properties>
</file>